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0" r:id="rId3"/>
    <p:sldId id="285" r:id="rId4"/>
    <p:sldId id="291" r:id="rId5"/>
    <p:sldId id="288" r:id="rId6"/>
    <p:sldId id="289" r:id="rId7"/>
    <p:sldId id="296" r:id="rId8"/>
    <p:sldId id="295" r:id="rId9"/>
    <p:sldId id="292" r:id="rId10"/>
    <p:sldId id="293" r:id="rId11"/>
    <p:sldId id="299" r:id="rId12"/>
    <p:sldId id="258" r:id="rId13"/>
    <p:sldId id="297" r:id="rId14"/>
    <p:sldId id="266" r:id="rId15"/>
    <p:sldId id="273" r:id="rId16"/>
    <p:sldId id="271" r:id="rId17"/>
    <p:sldId id="272" r:id="rId18"/>
    <p:sldId id="278" r:id="rId19"/>
    <p:sldId id="275" r:id="rId20"/>
    <p:sldId id="279" r:id="rId21"/>
    <p:sldId id="280" r:id="rId22"/>
    <p:sldId id="259" r:id="rId23"/>
    <p:sldId id="260" r:id="rId24"/>
    <p:sldId id="261" r:id="rId25"/>
    <p:sldId id="256" r:id="rId26"/>
    <p:sldId id="282" r:id="rId27"/>
    <p:sldId id="283" r:id="rId28"/>
    <p:sldId id="287" r:id="rId2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9C819F"/>
    <a:srgbClr val="CC66FF"/>
    <a:srgbClr val="CC00CC"/>
    <a:srgbClr val="FDAFC7"/>
    <a:srgbClr val="FF99FF"/>
    <a:srgbClr val="FF99CC"/>
    <a:srgbClr val="FE4848"/>
    <a:srgbClr val="B6B8B1"/>
    <a:srgbClr val="F9FC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263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8761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7797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1707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3796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2516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5518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9772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6156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6401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4420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F9B24-C5F8-47D4-B762-EECB901C90DC}" type="datetimeFigureOut">
              <a:rPr lang="zh-TW" altLang="en-US" smtClean="0"/>
              <a:t>2018/12/20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E6E4D-665B-48A5-ADC0-63A1D0D7EC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1739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lonelyhappydad.files.wordpress.com/2011/07/true-love5.jp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Just%20the%20way%20you%20are(140).mp3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13103" y="5352458"/>
            <a:ext cx="3647770" cy="799997"/>
          </a:xfrm>
        </p:spPr>
        <p:txBody>
          <a:bodyPr>
            <a:normAutofit/>
          </a:bodyPr>
          <a:lstStyle/>
          <a:p>
            <a:r>
              <a:rPr lang="zh-TW" altLang="en-US" sz="2800" b="1" dirty="0" smtClean="0">
                <a:solidFill>
                  <a:schemeClr val="bg1"/>
                </a:solidFill>
              </a:rPr>
              <a:t>龍岡國中 彭映捷老師</a:t>
            </a:r>
            <a:endParaRPr lang="zh-TW" alt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75585" y="2706925"/>
            <a:ext cx="735944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altLang="zh-TW" sz="4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Let's </a:t>
            </a:r>
            <a:r>
              <a:rPr lang="en-US" altLang="zh-TW" sz="4400" dirty="0">
                <a:solidFill>
                  <a:schemeClr val="bg1"/>
                </a:solidFill>
                <a:latin typeface="Arial Black" panose="020B0A04020102020204" pitchFamily="34" charset="0"/>
              </a:rPr>
              <a:t>talk </a:t>
            </a:r>
            <a:r>
              <a:rPr lang="en-US" altLang="zh-TW" sz="4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about</a:t>
            </a:r>
          </a:p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altLang="zh-TW" sz="14000" dirty="0" smtClean="0">
                <a:solidFill>
                  <a:srgbClr val="FF99FF"/>
                </a:solidFill>
                <a:latin typeface="Arial Black" panose="020B0A04020102020204" pitchFamily="34" charset="0"/>
              </a:rPr>
              <a:t>Love</a:t>
            </a:r>
            <a:endParaRPr lang="zh-TW" altLang="en-US" sz="14000" dirty="0">
              <a:solidFill>
                <a:srgbClr val="FF99FF"/>
              </a:solidFill>
              <a:latin typeface="Arial Black" panose="020B0A0402010202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27969" y="2291160"/>
            <a:ext cx="535612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lonna MT" panose="04020805060202030203" pitchFamily="82" charset="0"/>
                <a:ea typeface="微軟正黑體" panose="020B0604030504040204" pitchFamily="34" charset="-120"/>
              </a:rPr>
              <a:t>桃園市性別平等教育輔導</a:t>
            </a:r>
            <a:r>
              <a:rPr lang="zh-TW" altLang="en-US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Colonna MT" panose="04020805060202030203" pitchFamily="82" charset="0"/>
                <a:ea typeface="微軟正黑體" panose="020B0604030504040204" pitchFamily="34" charset="-120"/>
              </a:rPr>
              <a:t>團</a:t>
            </a:r>
          </a:p>
        </p:txBody>
      </p:sp>
    </p:spTree>
    <p:extLst>
      <p:ext uri="{BB962C8B-B14F-4D97-AF65-F5344CB8AC3E}">
        <p14:creationId xmlns:p14="http://schemas.microsoft.com/office/powerpoint/2010/main" val="389699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35374" y="0"/>
            <a:ext cx="11235916" cy="812483"/>
          </a:xfrm>
        </p:spPr>
        <p:txBody>
          <a:bodyPr>
            <a:noAutofit/>
          </a:bodyPr>
          <a:lstStyle/>
          <a:p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Do you like yourself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 Stand up if your answer is “Yes”</a:t>
            </a:r>
            <a:endParaRPr lang="zh-TW" altLang="en-US" sz="3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63677" y="587758"/>
            <a:ext cx="1191669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1.Do you like yourself?</a:t>
            </a:r>
            <a:endParaRPr lang="zh-TW" altLang="zh-TW" sz="28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2.Are you satisfied with what you are right now? </a:t>
            </a:r>
            <a:endParaRPr lang="zh-TW" altLang="zh-TW" sz="28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3.Will you change yourself for someone else? </a:t>
            </a:r>
            <a:endParaRPr lang="zh-TW" altLang="zh-TW" sz="28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4.If your friend tells you that you are not good </a:t>
            </a:r>
            <a:r>
              <a:rPr lang="en-US" altLang="zh-TW" sz="2800" kern="1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enough , you </a:t>
            </a: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should </a:t>
            </a:r>
            <a:r>
              <a:rPr lang="en-US" altLang="zh-TW" sz="2800" kern="1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altLang="zh-TW" sz="2800" kern="1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altLang="zh-TW" sz="2800" kern="1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ill you follow </a:t>
            </a: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 or her advice?</a:t>
            </a:r>
            <a:endParaRPr lang="zh-TW" altLang="zh-TW" sz="28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en-US" altLang="zh-TW" sz="2800" kern="1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5.Have </a:t>
            </a: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US" altLang="zh-TW" sz="2800" kern="1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 changed yourself </a:t>
            </a: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someone else before?</a:t>
            </a:r>
            <a:endParaRPr lang="zh-TW" altLang="zh-TW" sz="28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en-US" altLang="zh-TW" sz="2800" kern="1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6.Will </a:t>
            </a:r>
            <a:r>
              <a:rPr lang="en-US" altLang="zh-TW" sz="2800" kern="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change for someone </a:t>
            </a:r>
            <a:r>
              <a:rPr lang="en-US" altLang="zh-TW" sz="2800" kern="1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else?</a:t>
            </a:r>
            <a:endParaRPr lang="en-US" altLang="zh-TW" sz="2800" kern="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53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49678" y="3473587"/>
            <a:ext cx="7831393" cy="1437752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讓我們先欣賞一段關於「追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求</a:t>
            </a: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」的短片</a:t>
            </a:r>
            <a:r>
              <a:rPr lang="en-US" altLang="zh-TW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~</a:t>
            </a:r>
            <a:endParaRPr lang="zh-TW" altLang="en-US" sz="3200" b="1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/>
          <a:srcRect l="52782" t="44727" r="20535" b="26757"/>
          <a:stretch/>
        </p:blipFill>
        <p:spPr>
          <a:xfrm>
            <a:off x="0" y="378476"/>
            <a:ext cx="1685925" cy="1012942"/>
          </a:xfrm>
          <a:prstGeom prst="rect">
            <a:avLst/>
          </a:prstGeom>
        </p:spPr>
      </p:pic>
      <p:pic>
        <p:nvPicPr>
          <p:cNvPr id="1026" name="Picture 2" descr="ãlove pngãçåçæå°çµæ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32" y="3040873"/>
            <a:ext cx="982046" cy="86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674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方块与圆球的爱情故事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8995" y="569840"/>
            <a:ext cx="10874010" cy="6116492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5"/>
          <a:srcRect l="52782" t="44727" r="20535" b="26757"/>
          <a:stretch/>
        </p:blipFill>
        <p:spPr>
          <a:xfrm>
            <a:off x="9558337" y="787284"/>
            <a:ext cx="1685925" cy="10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93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討論時間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分鐘，請回答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2955" y="2295372"/>
            <a:ext cx="11779045" cy="385470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TW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1.</a:t>
            </a:r>
            <a:r>
              <a:rPr lang="zh-TW" altLang="zh-TW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方</a:t>
            </a:r>
            <a:r>
              <a:rPr lang="zh-TW" altLang="en-US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塊</a:t>
            </a:r>
            <a:r>
              <a:rPr lang="zh-TW" altLang="zh-TW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為什麼一直</a:t>
            </a:r>
            <a:r>
              <a:rPr lang="zh-TW" altLang="en-US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依</a:t>
            </a:r>
            <a:r>
              <a:rPr lang="zh-TW" altLang="zh-TW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圓</a:t>
            </a:r>
            <a:r>
              <a:rPr lang="zh-TW" altLang="en-US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球的喜好</a:t>
            </a:r>
            <a:r>
              <a:rPr lang="zh-TW" altLang="zh-TW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改變</a:t>
            </a:r>
            <a:r>
              <a:rPr lang="zh-TW" altLang="en-US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形體</a:t>
            </a:r>
            <a:r>
              <a:rPr lang="en-US" altLang="zh-TW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2.</a:t>
            </a:r>
            <a:r>
              <a:rPr lang="zh-TW" altLang="en-US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 方塊</a:t>
            </a:r>
            <a:r>
              <a:rPr lang="zh-TW" altLang="zh-TW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在改變的過程中，</a:t>
            </a:r>
            <a:r>
              <a:rPr lang="zh-TW" altLang="en-US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除了造型改變還有什麼不同嗎</a:t>
            </a:r>
            <a:r>
              <a:rPr lang="en-US" altLang="zh-TW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3.</a:t>
            </a:r>
            <a:r>
              <a:rPr lang="zh-TW" altLang="en-US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方塊一直依照圓球的喜好改變自己，但為什麼圓球</a:t>
            </a:r>
            <a:r>
              <a:rPr lang="zh-TW" altLang="en-US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還是一直喜歡上別人</a:t>
            </a:r>
            <a:r>
              <a:rPr lang="en-US" altLang="zh-TW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如果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你喜歡上一個「不一定」會喜歡你的對象，你會為了對方的喜好改變自己嗎？為什麼？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TW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zh-TW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52782" t="44727" r="20535" b="26757"/>
          <a:stretch/>
        </p:blipFill>
        <p:spPr>
          <a:xfrm>
            <a:off x="10506075" y="677746"/>
            <a:ext cx="1685925" cy="10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28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81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形圖說文字 4"/>
          <p:cNvSpPr/>
          <p:nvPr/>
        </p:nvSpPr>
        <p:spPr>
          <a:xfrm>
            <a:off x="1198103" y="1832010"/>
            <a:ext cx="8019640" cy="3322882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200" dirty="0"/>
          </a:p>
        </p:txBody>
      </p:sp>
      <p:sp>
        <p:nvSpPr>
          <p:cNvPr id="4" name="標題 1"/>
          <p:cNvSpPr>
            <a:spLocks noGrp="1"/>
          </p:cNvSpPr>
          <p:nvPr>
            <p:ph idx="1"/>
          </p:nvPr>
        </p:nvSpPr>
        <p:spPr>
          <a:xfrm>
            <a:off x="1428043" y="3182255"/>
            <a:ext cx="7559761" cy="62239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1.</a:t>
            </a:r>
            <a:r>
              <a:rPr lang="zh-TW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方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塊</a:t>
            </a:r>
            <a:r>
              <a:rPr lang="zh-TW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為什麼一直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依</a:t>
            </a:r>
            <a:r>
              <a:rPr lang="zh-TW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圓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球的喜好</a:t>
            </a:r>
            <a:r>
              <a:rPr lang="zh-TW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改變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形體</a:t>
            </a:r>
            <a:r>
              <a:rPr lang="en-US" altLang="zh-TW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TW" sz="3200" b="1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743" y="2715127"/>
            <a:ext cx="2618721" cy="434192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52782" t="44727" r="20535" b="26757"/>
          <a:stretch/>
        </p:blipFill>
        <p:spPr>
          <a:xfrm>
            <a:off x="0" y="481765"/>
            <a:ext cx="1685925" cy="10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36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819F">
            <a:alpha val="8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形圖說文字 4"/>
          <p:cNvSpPr/>
          <p:nvPr/>
        </p:nvSpPr>
        <p:spPr>
          <a:xfrm>
            <a:off x="1198103" y="1832010"/>
            <a:ext cx="8019640" cy="3322882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200" dirty="0"/>
          </a:p>
        </p:txBody>
      </p:sp>
      <p:sp>
        <p:nvSpPr>
          <p:cNvPr id="4" name="標題 1"/>
          <p:cNvSpPr>
            <a:spLocks noGrp="1"/>
          </p:cNvSpPr>
          <p:nvPr>
            <p:ph idx="1"/>
          </p:nvPr>
        </p:nvSpPr>
        <p:spPr>
          <a:xfrm>
            <a:off x="1657983" y="2715127"/>
            <a:ext cx="7117308" cy="62239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2.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 方塊</a:t>
            </a:r>
            <a:r>
              <a:rPr lang="zh-TW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在改變的過程中，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除了</a:t>
            </a: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造型不一樣，還有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什麼</a:t>
            </a:r>
            <a:r>
              <a:rPr lang="zh-TW" altLang="en-US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不一樣的地方嗎</a:t>
            </a:r>
            <a:r>
              <a:rPr lang="en-US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TW" sz="3200" b="1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743" y="2715127"/>
            <a:ext cx="2618721" cy="434192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52782" t="44727" r="20535" b="26757"/>
          <a:stretch/>
        </p:blipFill>
        <p:spPr>
          <a:xfrm>
            <a:off x="0" y="481765"/>
            <a:ext cx="1685925" cy="10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01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形圖說文字 4"/>
          <p:cNvSpPr/>
          <p:nvPr/>
        </p:nvSpPr>
        <p:spPr>
          <a:xfrm>
            <a:off x="1198103" y="1832010"/>
            <a:ext cx="8019640" cy="3322882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200" dirty="0"/>
          </a:p>
        </p:txBody>
      </p:sp>
      <p:sp>
        <p:nvSpPr>
          <p:cNvPr id="4" name="標題 1"/>
          <p:cNvSpPr>
            <a:spLocks noGrp="1"/>
          </p:cNvSpPr>
          <p:nvPr>
            <p:ph idx="1"/>
          </p:nvPr>
        </p:nvSpPr>
        <p:spPr>
          <a:xfrm>
            <a:off x="1877655" y="2715127"/>
            <a:ext cx="7192604" cy="168619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TW" sz="3200" b="1" dirty="0" smtClean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3.</a:t>
            </a:r>
            <a:r>
              <a:rPr lang="zh-TW" altLang="en-US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方塊一直依照圓球的喜好改變自己，但為什麼圓球還是一直喜歡上別人</a:t>
            </a:r>
            <a:r>
              <a:rPr lang="en-US" altLang="zh-TW" sz="32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?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TW" sz="3200" b="1" dirty="0" smtClean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zh-TW" sz="3200" b="1" dirty="0">
              <a:latin typeface="微軟正黑體 Light" panose="020B0304030504040204" pitchFamily="34" charset="-120"/>
              <a:ea typeface="微軟正黑體 Light" panose="020B03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743" y="2715127"/>
            <a:ext cx="2618721" cy="434192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52782" t="44727" r="20535" b="26757"/>
          <a:stretch/>
        </p:blipFill>
        <p:spPr>
          <a:xfrm>
            <a:off x="0" y="481765"/>
            <a:ext cx="1685925" cy="10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76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9270" y="3108734"/>
            <a:ext cx="10001865" cy="11461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如果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你喜歡上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一個</a:t>
            </a:r>
            <a:r>
              <a:rPr lang="zh-TW" altLang="en-US" sz="3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「不一定</a:t>
            </a:r>
            <a:r>
              <a:rPr lang="zh-TW" altLang="en-US" sz="3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喜歡你的對象，你會為了對方的喜好改變自己嗎？為什麼？</a:t>
            </a:r>
          </a:p>
          <a:p>
            <a:endParaRPr lang="zh-TW" altLang="en-US" sz="3600" b="1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0478" y="2729876"/>
            <a:ext cx="2618721" cy="4341921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3"/>
          <a:srcRect l="52782" t="44727" r="20535" b="26757"/>
          <a:stretch/>
        </p:blipFill>
        <p:spPr>
          <a:xfrm>
            <a:off x="0" y="643997"/>
            <a:ext cx="1685925" cy="10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1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84" y="0"/>
            <a:ext cx="12192000" cy="8119353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012722" y="592844"/>
            <a:ext cx="97830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40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感情</a:t>
            </a:r>
            <a:r>
              <a:rPr lang="zh-TW" altLang="zh-TW" sz="40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是需要經營的，改變不是為了別人</a:t>
            </a:r>
            <a:r>
              <a:rPr lang="zh-TW" altLang="zh-TW" sz="40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而是</a:t>
            </a:r>
            <a:r>
              <a:rPr lang="zh-TW" altLang="en-US" sz="40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為了                        </a:t>
            </a:r>
            <a:r>
              <a:rPr lang="zh-TW" altLang="zh-TW" sz="40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4000" kern="1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1500" indent="-5715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zh-TW" sz="40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Just be yourself!</a:t>
            </a:r>
            <a:endParaRPr lang="en-US" altLang="zh-TW" sz="4000" kern="1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84941" y="1268049"/>
            <a:ext cx="3416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「更好的自己」</a:t>
            </a:r>
          </a:p>
        </p:txBody>
      </p:sp>
      <p:sp>
        <p:nvSpPr>
          <p:cNvPr id="9" name="矩形 8"/>
          <p:cNvSpPr/>
          <p:nvPr/>
        </p:nvSpPr>
        <p:spPr>
          <a:xfrm>
            <a:off x="909691" y="2531836"/>
            <a:ext cx="95618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40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面對別人對自己的批評及建議，能夠用理性思考去</a:t>
            </a:r>
            <a:r>
              <a:rPr lang="zh-TW" altLang="zh-TW" sz="40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面對</a:t>
            </a:r>
            <a:r>
              <a:rPr lang="zh-TW" altLang="en-US" sz="40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，別在</a:t>
            </a:r>
            <a:r>
              <a:rPr lang="zh-TW" altLang="zh-TW" sz="40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感情</a:t>
            </a:r>
            <a:r>
              <a:rPr lang="zh-TW" altLang="zh-TW" sz="40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關係中過度委屈自己，做出讓自己後悔的事。</a:t>
            </a:r>
          </a:p>
        </p:txBody>
      </p:sp>
    </p:spTree>
    <p:extLst>
      <p:ext uri="{BB962C8B-B14F-4D97-AF65-F5344CB8AC3E}">
        <p14:creationId xmlns:p14="http://schemas.microsoft.com/office/powerpoint/2010/main" val="35329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20755"/>
            <a:ext cx="12192000" cy="811935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823451" y="1130597"/>
            <a:ext cx="1054509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36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一個不愛你的人，不管你為她如何改變，終究改變不了她不愛你的事實，當你努力變成她喜歡的樣子，她卻努力的離開，因此我們應該活出屬於自己的形狀，因為有一天你會找到愛你這形狀的</a:t>
            </a:r>
            <a:r>
              <a:rPr lang="zh-TW" altLang="zh-TW" sz="3600" kern="1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zh-TW" altLang="en-US" sz="3600" kern="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zh-TW" sz="3600" kern="1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0952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3047010" y="3088883"/>
            <a:ext cx="625274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7200" dirty="0">
                <a:latin typeface="Blackadder ITC" panose="04020505051007020D02" pitchFamily="82" charset="0"/>
              </a:rPr>
              <a:t>W</a:t>
            </a:r>
            <a:r>
              <a:rPr lang="en-US" altLang="zh-TW" sz="7200" dirty="0" smtClean="0">
                <a:latin typeface="Blackadder ITC" panose="04020505051007020D02" pitchFamily="82" charset="0"/>
              </a:rPr>
              <a:t>hat is true love?</a:t>
            </a:r>
            <a:r>
              <a:rPr lang="zh-TW" altLang="en-US" sz="7200" dirty="0" smtClean="0">
                <a:latin typeface="Blackadder ITC" panose="04020505051007020D02" pitchFamily="82" charset="0"/>
              </a:rPr>
              <a:t> </a:t>
            </a:r>
            <a:endParaRPr lang="zh-TW" altLang="en-US" sz="7200" dirty="0">
              <a:latin typeface="Blackadder ITC" panose="04020505051007020D02" pitchFamily="82" charset="0"/>
            </a:endParaRPr>
          </a:p>
        </p:txBody>
      </p:sp>
      <p:pic>
        <p:nvPicPr>
          <p:cNvPr id="10" name="Picture 2" descr="ãwhat is true loveãçåçæå°çµæ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83" y="1266562"/>
            <a:ext cx="7584539" cy="3956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副標題 2"/>
          <p:cNvSpPr txBox="1">
            <a:spLocks/>
          </p:cNvSpPr>
          <p:nvPr/>
        </p:nvSpPr>
        <p:spPr>
          <a:xfrm>
            <a:off x="3941169" y="6030788"/>
            <a:ext cx="6010353" cy="564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050" dirty="0" smtClean="0"/>
              <a:t>圖片來源</a:t>
            </a:r>
            <a:r>
              <a:rPr lang="en-US" altLang="zh-TW" sz="1050" dirty="0" smtClean="0"/>
              <a:t>:</a:t>
            </a:r>
            <a:r>
              <a:rPr lang="zh-TW" altLang="en-US" sz="1050" dirty="0" smtClean="0"/>
              <a:t>  </a:t>
            </a:r>
            <a:r>
              <a:rPr lang="en-US" altLang="zh-TW" sz="1050" dirty="0" smtClean="0">
                <a:hlinkClick r:id="rId3"/>
              </a:rPr>
              <a:t>https://lonelyhappydad.files.wordpress.com/2011/07/true-love5.jpg</a:t>
            </a:r>
            <a:endParaRPr lang="en-US" altLang="zh-TW" sz="1050" dirty="0" smtClean="0"/>
          </a:p>
          <a:p>
            <a:r>
              <a:rPr lang="zh-TW" altLang="en-US" sz="1050" dirty="0" smtClean="0"/>
              <a:t>更多參考資料</a:t>
            </a:r>
            <a:r>
              <a:rPr lang="en-US" altLang="zh-TW" sz="1050" dirty="0" smtClean="0"/>
              <a:t>https://www.youtube.com/watch?v=uCfbcVnWep8</a:t>
            </a:r>
            <a:endParaRPr lang="zh-TW" altLang="en-US" sz="105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/>
          <a:srcRect l="52782" t="44727" r="20535" b="26757"/>
          <a:stretch/>
        </p:blipFill>
        <p:spPr>
          <a:xfrm>
            <a:off x="10506075" y="480997"/>
            <a:ext cx="1685925" cy="10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54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12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293751">
            <a:off x="5054382" y="2384749"/>
            <a:ext cx="5895014" cy="1325563"/>
          </a:xfrm>
        </p:spPr>
        <p:txBody>
          <a:bodyPr>
            <a:noAutofit/>
          </a:bodyPr>
          <a:lstStyle/>
          <a:p>
            <a:r>
              <a:rPr lang="zh-TW" altLang="en-US" sz="3600" b="1" dirty="0" smtClean="0">
                <a:solidFill>
                  <a:srgbClr val="99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感謝您的聆聽與認真參與</a:t>
            </a:r>
            <a:r>
              <a:rPr lang="en-US" altLang="zh-TW" sz="3600" b="1" dirty="0" smtClean="0">
                <a:solidFill>
                  <a:srgbClr val="99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endParaRPr lang="zh-TW" altLang="en-US" sz="3600" b="1" dirty="0">
              <a:solidFill>
                <a:srgbClr val="9900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52782" t="44727" r="20535" b="26757"/>
          <a:stretch/>
        </p:blipFill>
        <p:spPr>
          <a:xfrm>
            <a:off x="10736826" y="94967"/>
            <a:ext cx="1685925" cy="10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38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00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0026"/>
            <a:ext cx="12209509" cy="6958026"/>
          </a:xfrm>
          <a:prstGeom prst="rect">
            <a:avLst/>
          </a:prstGeom>
        </p:spPr>
      </p:pic>
      <p:sp>
        <p:nvSpPr>
          <p:cNvPr id="4" name="圓角矩形 3"/>
          <p:cNvSpPr/>
          <p:nvPr/>
        </p:nvSpPr>
        <p:spPr>
          <a:xfrm>
            <a:off x="558283" y="353962"/>
            <a:ext cx="11092943" cy="58166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59672" y="1219518"/>
            <a:ext cx="7890163" cy="324465"/>
          </a:xfrm>
          <a:noFill/>
          <a:effectLst>
            <a:innerShdw blurRad="1130300" dist="50800" dir="54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r>
              <a:rPr lang="en-US" altLang="zh-TW" b="1" dirty="0">
                <a:solidFill>
                  <a:srgbClr val="0070C0"/>
                </a:solidFill>
                <a:latin typeface="Arial Black" panose="020B0A04020102020204" pitchFamily="34" charset="0"/>
              </a:rPr>
              <a:t>Group </a:t>
            </a:r>
            <a:r>
              <a:rPr lang="en-US" altLang="zh-TW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competition Time!</a:t>
            </a:r>
            <a:br>
              <a:rPr lang="en-US" altLang="zh-TW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endParaRPr lang="zh-TW" altLang="en-US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63290" y="1543983"/>
            <a:ext cx="10448723" cy="4198407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任務說明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pPr marL="0" indent="0">
              <a:buNone/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各組成員請依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「組別序號」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將所分配到的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歌詞翻譯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成中文。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請「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組長」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代表各組報告翻譯成果，每</a:t>
            </a:r>
            <a:r>
              <a:rPr lang="zh-TW" altLang="en-US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成功</a:t>
            </a:r>
            <a:r>
              <a:rPr lang="zh-TW" altLang="en-US" sz="24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翻譯一句歌詞即可得</a:t>
            </a:r>
            <a:r>
              <a:rPr lang="en-US" altLang="zh-TW" sz="2400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張分數牌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</a:p>
          <a:p>
            <a:pPr marL="0" indent="0">
              <a:buNone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聆聽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各組報告，若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覺得報告中的組別翻譯不夠完美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請舉手表達不一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樣的翻譯內容，進行</a:t>
            </a:r>
            <a:r>
              <a:rPr lang="zh-TW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搶分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</a:p>
          <a:p>
            <a:pPr marL="0" indent="0">
              <a:buNone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請各組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「牌長」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保管分數牌，遊戲結束後需總計分數，並上台為組別加分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4507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2740025"/>
            <a:ext cx="10515600" cy="725846"/>
          </a:xfrm>
        </p:spPr>
        <p:txBody>
          <a:bodyPr>
            <a:noAutofit/>
          </a:bodyPr>
          <a:lstStyle/>
          <a:p>
            <a:r>
              <a:rPr lang="zh-TW" altLang="en-US" sz="4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請在歌曲撥放結束前完成任務</a:t>
            </a:r>
            <a:r>
              <a:rPr lang="en-US" altLang="zh-TW" sz="4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</a:t>
            </a:r>
            <a:r>
              <a:rPr lang="zh-TW" altLang="en-US" sz="4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</a:t>
            </a:r>
            <a:r>
              <a:rPr lang="en-US" altLang="zh-TW" sz="4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40</a:t>
            </a:r>
            <a:r>
              <a:rPr lang="zh-TW" altLang="en-US" sz="4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秒</a:t>
            </a:r>
            <a:r>
              <a:rPr lang="en-US" altLang="zh-TW" sz="4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4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en-US" altLang="zh-TW" sz="3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</a:t>
            </a:r>
            <a:r>
              <a:rPr lang="en-US" altLang="zh-TW" sz="3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ood luck! </a:t>
            </a:r>
            <a:endParaRPr lang="zh-TW" altLang="en-US" sz="3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4577861" y="3789362"/>
            <a:ext cx="2216834" cy="72584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4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2" action="ppaction://hlinkfile"/>
              </a:rPr>
              <a:t>START!</a:t>
            </a:r>
            <a:endParaRPr lang="zh-TW" altLang="en-US" sz="3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721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5968" y="232390"/>
            <a:ext cx="2126226" cy="844243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第一組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2512" y="1076633"/>
            <a:ext cx="6285169" cy="5131542"/>
          </a:xfrm>
        </p:spPr>
        <p:txBody>
          <a:bodyPr>
            <a:normAutofit/>
          </a:bodyPr>
          <a:lstStyle/>
          <a:p>
            <a:pPr lvl="0"/>
            <a:r>
              <a:rPr lang="en-US" altLang="zh-TW" sz="4300" dirty="0">
                <a:latin typeface="Bahnschrift Condensed" panose="020B0502040204020203" pitchFamily="34" charset="0"/>
              </a:rPr>
              <a:t>Oh, her eyes, her </a:t>
            </a:r>
            <a:r>
              <a:rPr lang="en-US" altLang="zh-TW" sz="4300" dirty="0" smtClean="0">
                <a:latin typeface="Bahnschrift Condensed" panose="020B0502040204020203" pitchFamily="34" charset="0"/>
              </a:rPr>
              <a:t>eyes</a:t>
            </a:r>
            <a:r>
              <a:rPr lang="en-US" altLang="zh-TW" sz="4300" dirty="0">
                <a:latin typeface="Bahnschrift Condensed" panose="020B0502040204020203" pitchFamily="34" charset="0"/>
              </a:rPr>
              <a:t/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make the stars look like they’re not shining.     </a:t>
            </a:r>
            <a:endParaRPr lang="en-US" altLang="zh-TW" sz="4300" dirty="0" smtClean="0">
              <a:latin typeface="Bahnschrift Condensed" panose="020B0502040204020203" pitchFamily="34" charset="0"/>
            </a:endParaRPr>
          </a:p>
          <a:p>
            <a:pPr lvl="0"/>
            <a:r>
              <a:rPr lang="en-US" altLang="zh-TW" sz="4300" dirty="0" smtClean="0">
                <a:latin typeface="Bahnschrift Condensed" panose="020B0502040204020203" pitchFamily="34" charset="0"/>
              </a:rPr>
              <a:t>Her </a:t>
            </a:r>
            <a:r>
              <a:rPr lang="en-US" altLang="zh-TW" sz="4300" dirty="0">
                <a:latin typeface="Bahnschrift Condensed" panose="020B0502040204020203" pitchFamily="34" charset="0"/>
              </a:rPr>
              <a:t>hair, her hair</a:t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falls perfectly without </a:t>
            </a:r>
            <a:r>
              <a:rPr lang="en-US" altLang="zh-TW" sz="4300" dirty="0" smtClean="0">
                <a:latin typeface="Bahnschrift Condensed" panose="020B0502040204020203" pitchFamily="34" charset="0"/>
              </a:rPr>
              <a:t>her trying.</a:t>
            </a:r>
          </a:p>
          <a:p>
            <a:pPr lvl="0"/>
            <a:r>
              <a:rPr lang="en-US" altLang="zh-TW" sz="4300" dirty="0" smtClean="0">
                <a:latin typeface="Bahnschrift Condensed" panose="020B0502040204020203" pitchFamily="34" charset="0"/>
              </a:rPr>
              <a:t>She’s </a:t>
            </a:r>
            <a:r>
              <a:rPr lang="en-US" altLang="zh-TW" sz="4300" dirty="0">
                <a:latin typeface="Bahnschrift Condensed" panose="020B0502040204020203" pitchFamily="34" charset="0"/>
              </a:rPr>
              <a:t>so beautiful.</a:t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And I tell her every day.</a:t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Yeah. </a:t>
            </a:r>
            <a:endParaRPr lang="zh-TW" altLang="zh-TW" sz="4300" dirty="0">
              <a:latin typeface="Bahnschrift Condensed" panose="020B0502040204020203" pitchFamily="34" charset="0"/>
            </a:endParaRPr>
          </a:p>
          <a:p>
            <a:endParaRPr lang="zh-TW" altLang="en-US" dirty="0">
              <a:latin typeface="Bahnschrift Condensed" panose="020B0502040204020203" pitchFamily="34" charset="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4552336" y="1690686"/>
            <a:ext cx="4945626" cy="3026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dirty="0" smtClean="0"/>
              <a:t> </a:t>
            </a:r>
            <a:endParaRPr lang="zh-TW" altLang="zh-TW" dirty="0" smtClean="0"/>
          </a:p>
          <a:p>
            <a:endParaRPr lang="zh-TW" altLang="en-US" dirty="0"/>
          </a:p>
        </p:txBody>
      </p:sp>
      <p:sp>
        <p:nvSpPr>
          <p:cNvPr id="6" name="圓角矩形 5"/>
          <p:cNvSpPr/>
          <p:nvPr/>
        </p:nvSpPr>
        <p:spPr>
          <a:xfrm>
            <a:off x="6374273" y="370633"/>
            <a:ext cx="5604388" cy="607633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762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參考翻譯</a:t>
            </a:r>
            <a:r>
              <a:rPr lang="en-US" altLang="zh-TW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endParaRPr lang="en-US" altLang="zh-TW" sz="3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29672" y="891361"/>
            <a:ext cx="1289154" cy="12891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798083" y="1724956"/>
            <a:ext cx="428835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喔</a:t>
            </a:r>
            <a:r>
              <a:rPr lang="en-US" altLang="zh-TW" sz="3200" dirty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 </a:t>
            </a:r>
            <a:r>
              <a:rPr lang="zh-TW" altLang="en-US" sz="3200" dirty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她的雙眼</a:t>
            </a:r>
            <a:r>
              <a:rPr lang="zh-TW" altLang="en-US" sz="3200" dirty="0" smtClean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sz="3200" dirty="0" smtClean="0">
              <a:solidFill>
                <a:srgbClr val="444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 smtClean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</a:t>
            </a:r>
            <a:r>
              <a:rPr lang="zh-TW" altLang="en-US" sz="3200" dirty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的雙眼比星星還閃爍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21922" y="3408801"/>
            <a:ext cx="510909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她的秀髮</a:t>
            </a:r>
            <a:r>
              <a:rPr lang="zh-TW" altLang="en-US" sz="3200" dirty="0" smtClean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sz="3200" dirty="0" smtClean="0">
              <a:solidFill>
                <a:srgbClr val="444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 smtClean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</a:t>
            </a:r>
            <a:r>
              <a:rPr lang="zh-TW" altLang="en-US" sz="3200" dirty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的秀髮百分百自然的垂墜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83922" y="4853316"/>
            <a:ext cx="469872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她是如此的美，而我</a:t>
            </a:r>
            <a:r>
              <a:rPr lang="zh-TW" altLang="en-US" sz="3200" dirty="0" smtClean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每天</a:t>
            </a:r>
            <a:endParaRPr lang="en-US" altLang="zh-TW" sz="3200" dirty="0" smtClean="0">
              <a:solidFill>
                <a:srgbClr val="444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 smtClean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都</a:t>
            </a:r>
            <a:r>
              <a:rPr lang="zh-TW" altLang="en-US" sz="3200" dirty="0">
                <a:solidFill>
                  <a:srgbClr val="444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這樣告訴她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2077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5968" y="232390"/>
            <a:ext cx="2126226" cy="844243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6292" y="1175107"/>
            <a:ext cx="6285169" cy="513154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altLang="zh-TW" sz="4300" dirty="0">
                <a:latin typeface="Bahnschrift Condensed" panose="020B0502040204020203" pitchFamily="34" charset="0"/>
              </a:rPr>
              <a:t>I know, I know. </a:t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When I compliment her she won’t believe me</a:t>
            </a:r>
            <a:r>
              <a:rPr lang="en-US" altLang="zh-TW" sz="4300" dirty="0" smtClean="0">
                <a:latin typeface="Bahnschrift Condensed" panose="020B0502040204020203" pitchFamily="34" charset="0"/>
              </a:rPr>
              <a:t>.</a:t>
            </a:r>
          </a:p>
          <a:p>
            <a:pPr lvl="0"/>
            <a:r>
              <a:rPr lang="en-US" altLang="zh-TW" sz="4300" dirty="0">
                <a:latin typeface="Bahnschrift Condensed" panose="020B0502040204020203" pitchFamily="34" charset="0"/>
              </a:rPr>
              <a:t/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And it’s so, it’s so sad</a:t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to think that she </a:t>
            </a:r>
            <a:r>
              <a:rPr lang="en-US" altLang="zh-TW" sz="4300" dirty="0" smtClean="0">
                <a:latin typeface="Bahnschrift Condensed" panose="020B0502040204020203" pitchFamily="34" charset="0"/>
              </a:rPr>
              <a:t>doesn’t </a:t>
            </a:r>
            <a:r>
              <a:rPr lang="en-US" altLang="zh-TW" sz="4300" dirty="0">
                <a:latin typeface="Bahnschrift Condensed" panose="020B0502040204020203" pitchFamily="34" charset="0"/>
              </a:rPr>
              <a:t>see what I see</a:t>
            </a:r>
            <a:r>
              <a:rPr lang="en-US" altLang="zh-TW" sz="4300" dirty="0" smtClean="0">
                <a:latin typeface="Bahnschrift Condensed" panose="020B0502040204020203" pitchFamily="34" charset="0"/>
              </a:rPr>
              <a:t>.</a:t>
            </a:r>
          </a:p>
          <a:p>
            <a:pPr lvl="0"/>
            <a:r>
              <a:rPr lang="en-US" altLang="zh-TW" sz="4300" dirty="0">
                <a:latin typeface="Bahnschrift Condensed" panose="020B0502040204020203" pitchFamily="34" charset="0"/>
              </a:rPr>
              <a:t/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But every time she asks me “Do I look okay?”</a:t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I </a:t>
            </a:r>
            <a:r>
              <a:rPr lang="en-US" altLang="zh-TW" sz="4300" dirty="0" smtClean="0">
                <a:latin typeface="Bahnschrift Condensed" panose="020B0502040204020203" pitchFamily="34" charset="0"/>
              </a:rPr>
              <a:t>say… </a:t>
            </a:r>
            <a:endParaRPr lang="zh-TW" altLang="zh-TW" sz="4300" dirty="0">
              <a:latin typeface="Bahnschrift Condensed" panose="020B0502040204020203" pitchFamily="34" charset="0"/>
            </a:endParaRPr>
          </a:p>
          <a:p>
            <a:endParaRPr lang="zh-TW" altLang="en-US" dirty="0">
              <a:latin typeface="Bahnschrift Condensed" panose="020B0502040204020203" pitchFamily="34" charset="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4552336" y="1690686"/>
            <a:ext cx="4945626" cy="3026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dirty="0" smtClean="0"/>
              <a:t> </a:t>
            </a:r>
            <a:endParaRPr lang="zh-TW" altLang="zh-TW" dirty="0" smtClean="0"/>
          </a:p>
          <a:p>
            <a:endParaRPr lang="zh-TW" altLang="en-US" dirty="0"/>
          </a:p>
        </p:txBody>
      </p:sp>
      <p:sp>
        <p:nvSpPr>
          <p:cNvPr id="6" name="圓角矩形 5"/>
          <p:cNvSpPr/>
          <p:nvPr/>
        </p:nvSpPr>
        <p:spPr>
          <a:xfrm>
            <a:off x="6506919" y="604236"/>
            <a:ext cx="5604388" cy="6076335"/>
          </a:xfrm>
          <a:prstGeom prst="roundRect">
            <a:avLst/>
          </a:prstGeom>
          <a:solidFill>
            <a:srgbClr val="FFFF00"/>
          </a:solidFill>
          <a:ln w="762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參考翻譯</a:t>
            </a:r>
            <a:r>
              <a:rPr lang="en-US" altLang="zh-TW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endParaRPr lang="en-US" altLang="zh-TW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solidFill>
                  <a:schemeClr val="tx1"/>
                </a:solidFill>
              </a:rPr>
              <a:t/>
            </a:r>
            <a:br>
              <a:rPr lang="zh-TW" altLang="en-US" sz="3200" dirty="0">
                <a:solidFill>
                  <a:schemeClr val="tx1"/>
                </a:solidFill>
              </a:rPr>
            </a:br>
            <a:endParaRPr lang="en-US" altLang="zh-TW" sz="3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92928" y="654511"/>
            <a:ext cx="1289154" cy="128915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100686" y="3232409"/>
            <a:ext cx="45754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這實在是</a:t>
            </a:r>
            <a:b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實在是很悲傷 她看不到我所看到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025149" y="1470850"/>
            <a:ext cx="4167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我知道我知道</a:t>
            </a:r>
            <a:b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當我讚美她的時候</a:t>
            </a:r>
            <a:b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她不會相信我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144413" y="4855286"/>
            <a:ext cx="36930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但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每次 她都會問我 我看起來如何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我說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8050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9062" y="123882"/>
            <a:ext cx="2126226" cy="844243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第三組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30018" y="968125"/>
            <a:ext cx="5829993" cy="5249795"/>
          </a:xfrm>
        </p:spPr>
        <p:txBody>
          <a:bodyPr>
            <a:noAutofit/>
          </a:bodyPr>
          <a:lstStyle/>
          <a:p>
            <a:pPr lvl="0"/>
            <a:r>
              <a:rPr lang="en-US" altLang="zh-TW" sz="3800" b="1" dirty="0">
                <a:latin typeface="Bahnschrift Condensed" panose="020B0502040204020203" pitchFamily="34" charset="0"/>
              </a:rPr>
              <a:t>When I see your face, </a:t>
            </a:r>
            <a:br>
              <a:rPr lang="en-US" altLang="zh-TW" sz="3800" b="1" dirty="0">
                <a:latin typeface="Bahnschrift Condensed" panose="020B0502040204020203" pitchFamily="34" charset="0"/>
              </a:rPr>
            </a:br>
            <a:r>
              <a:rPr lang="en-US" altLang="zh-TW" sz="3800" b="1" dirty="0">
                <a:latin typeface="Bahnschrift Condensed" panose="020B0502040204020203" pitchFamily="34" charset="0"/>
              </a:rPr>
              <a:t>there’s not a thing that I would change</a:t>
            </a:r>
            <a:r>
              <a:rPr lang="en-US" altLang="zh-TW" sz="3800" b="1" dirty="0" smtClean="0">
                <a:latin typeface="Bahnschrift Condensed" panose="020B0502040204020203" pitchFamily="34" charset="0"/>
              </a:rPr>
              <a:t>.</a:t>
            </a:r>
          </a:p>
          <a:p>
            <a:pPr lvl="0"/>
            <a:r>
              <a:rPr lang="en-US" altLang="zh-TW" sz="3800" b="1" dirty="0" err="1" smtClean="0">
                <a:latin typeface="Bahnschrift Condensed" panose="020B0502040204020203" pitchFamily="34" charset="0"/>
              </a:rPr>
              <a:t>’Cause</a:t>
            </a:r>
            <a:r>
              <a:rPr lang="en-US" altLang="zh-TW" sz="3800" b="1" dirty="0" smtClean="0">
                <a:latin typeface="Bahnschrift Condensed" panose="020B0502040204020203" pitchFamily="34" charset="0"/>
              </a:rPr>
              <a:t> </a:t>
            </a:r>
            <a:r>
              <a:rPr lang="en-US" altLang="zh-TW" sz="3800" b="1" dirty="0">
                <a:latin typeface="Bahnschrift Condensed" panose="020B0502040204020203" pitchFamily="34" charset="0"/>
              </a:rPr>
              <a:t>you’re amazing.</a:t>
            </a:r>
            <a:br>
              <a:rPr lang="en-US" altLang="zh-TW" sz="3800" b="1" dirty="0">
                <a:latin typeface="Bahnschrift Condensed" panose="020B0502040204020203" pitchFamily="34" charset="0"/>
              </a:rPr>
            </a:br>
            <a:r>
              <a:rPr lang="en-US" altLang="zh-TW" sz="3800" b="1" dirty="0">
                <a:latin typeface="Bahnschrift Condensed" panose="020B0502040204020203" pitchFamily="34" charset="0"/>
              </a:rPr>
              <a:t>Just the way you are. </a:t>
            </a:r>
            <a:endParaRPr lang="en-US" altLang="zh-TW" sz="3800" b="1" dirty="0" smtClean="0">
              <a:latin typeface="Bahnschrift Condensed" panose="020B0502040204020203" pitchFamily="34" charset="0"/>
            </a:endParaRPr>
          </a:p>
          <a:p>
            <a:pPr lvl="0"/>
            <a:r>
              <a:rPr lang="en-US" altLang="zh-TW" sz="3800" b="1" dirty="0" smtClean="0">
                <a:latin typeface="Bahnschrift Condensed" panose="020B0502040204020203" pitchFamily="34" charset="0"/>
              </a:rPr>
              <a:t>And </a:t>
            </a:r>
            <a:r>
              <a:rPr lang="en-US" altLang="zh-TW" sz="3800" b="1" dirty="0">
                <a:latin typeface="Bahnschrift Condensed" panose="020B0502040204020203" pitchFamily="34" charset="0"/>
              </a:rPr>
              <a:t>when you smile, </a:t>
            </a:r>
            <a:br>
              <a:rPr lang="en-US" altLang="zh-TW" sz="3800" b="1" dirty="0">
                <a:latin typeface="Bahnschrift Condensed" panose="020B0502040204020203" pitchFamily="34" charset="0"/>
              </a:rPr>
            </a:br>
            <a:r>
              <a:rPr lang="en-US" altLang="zh-TW" sz="3800" b="1" dirty="0">
                <a:latin typeface="Bahnschrift Condensed" panose="020B0502040204020203" pitchFamily="34" charset="0"/>
              </a:rPr>
              <a:t>the whole world stops and stares for a while</a:t>
            </a:r>
            <a:r>
              <a:rPr lang="en-US" altLang="zh-TW" sz="3800" b="1" dirty="0" smtClean="0">
                <a:latin typeface="Bahnschrift Condensed" panose="020B0502040204020203" pitchFamily="34" charset="0"/>
              </a:rPr>
              <a:t>.</a:t>
            </a:r>
          </a:p>
          <a:p>
            <a:pPr lvl="0"/>
            <a:r>
              <a:rPr lang="en-US" altLang="zh-TW" sz="3800" b="1" dirty="0" err="1" smtClean="0">
                <a:solidFill>
                  <a:srgbClr val="FF0000"/>
                </a:solidFill>
                <a:latin typeface="Bahnschrift Condensed" panose="020B0502040204020203" pitchFamily="34" charset="0"/>
              </a:rPr>
              <a:t>’Cause</a:t>
            </a:r>
            <a:r>
              <a:rPr lang="en-US" altLang="zh-TW" sz="3800" b="1" dirty="0" smtClean="0">
                <a:solidFill>
                  <a:srgbClr val="FF0000"/>
                </a:solidFill>
                <a:latin typeface="Bahnschrift Condensed" panose="020B0502040204020203" pitchFamily="34" charset="0"/>
              </a:rPr>
              <a:t> </a:t>
            </a:r>
            <a:r>
              <a:rPr lang="en-US" altLang="zh-TW" sz="3800" b="1" dirty="0">
                <a:solidFill>
                  <a:srgbClr val="FF0000"/>
                </a:solidFill>
                <a:latin typeface="Bahnschrift Condensed" panose="020B0502040204020203" pitchFamily="34" charset="0"/>
              </a:rPr>
              <a:t>girl you’re amazing.</a:t>
            </a:r>
            <a:br>
              <a:rPr lang="en-US" altLang="zh-TW" sz="3800" b="1" dirty="0">
                <a:solidFill>
                  <a:srgbClr val="FF0000"/>
                </a:solidFill>
                <a:latin typeface="Bahnschrift Condensed" panose="020B0502040204020203" pitchFamily="34" charset="0"/>
              </a:rPr>
            </a:br>
            <a:r>
              <a:rPr lang="en-US" altLang="zh-TW" sz="3800" b="1" dirty="0">
                <a:solidFill>
                  <a:srgbClr val="FF0000"/>
                </a:solidFill>
                <a:latin typeface="Bahnschrift Condensed" panose="020B0502040204020203" pitchFamily="34" charset="0"/>
              </a:rPr>
              <a:t>Just the way you are.</a:t>
            </a:r>
            <a:r>
              <a:rPr lang="en-US" altLang="zh-TW" sz="3800" b="1" dirty="0">
                <a:latin typeface="Bahnschrift Condensed" panose="020B0502040204020203" pitchFamily="34" charset="0"/>
              </a:rPr>
              <a:t/>
            </a:r>
            <a:br>
              <a:rPr lang="en-US" altLang="zh-TW" sz="3800" b="1" dirty="0">
                <a:latin typeface="Bahnschrift Condensed" panose="020B0502040204020203" pitchFamily="34" charset="0"/>
              </a:rPr>
            </a:br>
            <a:endParaRPr lang="zh-TW" altLang="zh-TW" sz="3800" b="1" dirty="0">
              <a:latin typeface="Bahnschrift Condensed" panose="020B0502040204020203" pitchFamily="34" charset="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4552336" y="1690686"/>
            <a:ext cx="4945626" cy="3026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dirty="0" smtClean="0"/>
              <a:t> </a:t>
            </a:r>
            <a:endParaRPr lang="zh-TW" altLang="zh-TW" dirty="0" smtClean="0"/>
          </a:p>
          <a:p>
            <a:endParaRPr lang="zh-TW" altLang="en-US" dirty="0"/>
          </a:p>
        </p:txBody>
      </p:sp>
      <p:sp>
        <p:nvSpPr>
          <p:cNvPr id="6" name="圓角矩形 5"/>
          <p:cNvSpPr/>
          <p:nvPr/>
        </p:nvSpPr>
        <p:spPr>
          <a:xfrm>
            <a:off x="6506919" y="604236"/>
            <a:ext cx="5604388" cy="6076335"/>
          </a:xfrm>
          <a:prstGeom prst="roundRect">
            <a:avLst/>
          </a:prstGeom>
          <a:solidFill>
            <a:srgbClr val="FDAFC7"/>
          </a:solidFill>
          <a:ln w="762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參考翻譯</a:t>
            </a:r>
            <a:r>
              <a:rPr lang="en-US" altLang="zh-TW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endParaRPr lang="en-US" altLang="zh-TW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solidFill>
                  <a:schemeClr val="tx1"/>
                </a:solidFill>
              </a:rPr>
              <a:t/>
            </a:r>
            <a:br>
              <a:rPr lang="zh-TW" altLang="en-US" sz="3200" dirty="0">
                <a:solidFill>
                  <a:schemeClr val="tx1"/>
                </a:solidFill>
              </a:rPr>
            </a:br>
            <a:endParaRPr lang="en-US" altLang="zh-TW" sz="3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92928" y="654511"/>
            <a:ext cx="1289154" cy="128915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7207235" y="5729033"/>
            <a:ext cx="48620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因為你</a:t>
            </a:r>
            <a:r>
              <a: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真的太驚艷了</a:t>
            </a:r>
            <a:r>
              <a:rPr lang="en-US" altLang="zh-TW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..</a:t>
            </a:r>
          </a:p>
          <a:p>
            <a:r>
              <a:rPr lang="zh-TW" altLang="en-US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這</a:t>
            </a:r>
            <a:r>
              <a: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就是你的樣子</a:t>
            </a:r>
            <a:endParaRPr lang="en-US" altLang="zh-TW" sz="2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754978" y="170001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當我看到你的臉龐</a:t>
            </a:r>
          </a:p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沒有一樣是我想改變的</a:t>
            </a:r>
            <a:endParaRPr lang="en-US" altLang="zh-TW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837062" y="292643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因為你真的</a:t>
            </a:r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太令</a:t>
            </a:r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驚</a:t>
            </a:r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艷了 </a:t>
            </a:r>
          </a:p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就是妳這個樣子</a:t>
            </a:r>
            <a:endParaRPr lang="en-US" altLang="zh-TW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766627" y="4298163"/>
            <a:ext cx="47050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然後當你笑的時候</a:t>
            </a:r>
          </a:p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這整個世界都會暫停和凝視一會</a:t>
            </a:r>
            <a:endParaRPr lang="en-US" altLang="zh-TW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913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10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9062" y="123882"/>
            <a:ext cx="2126226" cy="844243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第四組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992" y="1299088"/>
            <a:ext cx="5521328" cy="5131542"/>
          </a:xfrm>
        </p:spPr>
        <p:txBody>
          <a:bodyPr>
            <a:noAutofit/>
          </a:bodyPr>
          <a:lstStyle/>
          <a:p>
            <a:pPr lvl="0"/>
            <a:r>
              <a:rPr lang="en-US" altLang="zh-TW" sz="4300" dirty="0">
                <a:latin typeface="Bahnschrift Condensed" panose="020B0502040204020203" pitchFamily="34" charset="0"/>
              </a:rPr>
              <a:t>Her lips, her lips.</a:t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I could kiss them all day if she’d let me</a:t>
            </a:r>
            <a:r>
              <a:rPr lang="en-US" altLang="zh-TW" sz="4300" dirty="0" smtClean="0">
                <a:latin typeface="Bahnschrift Condensed" panose="020B0502040204020203" pitchFamily="34" charset="0"/>
              </a:rPr>
              <a:t>.</a:t>
            </a:r>
          </a:p>
          <a:p>
            <a:pPr lvl="0"/>
            <a:r>
              <a:rPr lang="en-US" altLang="zh-TW" sz="4300" dirty="0" smtClean="0">
                <a:latin typeface="Bahnschrift Condensed" panose="020B0502040204020203" pitchFamily="34" charset="0"/>
              </a:rPr>
              <a:t>Her </a:t>
            </a:r>
            <a:r>
              <a:rPr lang="en-US" altLang="zh-TW" sz="4300" dirty="0">
                <a:latin typeface="Bahnschrift Condensed" panose="020B0502040204020203" pitchFamily="34" charset="0"/>
              </a:rPr>
              <a:t>laugh, her laugh.</a:t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She hates but I think it’s so sexy. </a:t>
            </a:r>
            <a:endParaRPr lang="en-US" altLang="zh-TW" sz="4300" dirty="0" smtClean="0">
              <a:latin typeface="Bahnschrift Condensed" panose="020B0502040204020203" pitchFamily="34" charset="0"/>
            </a:endParaRPr>
          </a:p>
          <a:p>
            <a:pPr lvl="0"/>
            <a:r>
              <a:rPr lang="en-US" altLang="zh-TW" sz="4300" dirty="0" smtClean="0">
                <a:latin typeface="Bahnschrift Condensed" panose="020B0502040204020203" pitchFamily="34" charset="0"/>
              </a:rPr>
              <a:t>She’s </a:t>
            </a:r>
            <a:r>
              <a:rPr lang="en-US" altLang="zh-TW" sz="4300" dirty="0">
                <a:latin typeface="Bahnschrift Condensed" panose="020B0502040204020203" pitchFamily="34" charset="0"/>
              </a:rPr>
              <a:t>so beautiful.</a:t>
            </a:r>
            <a:br>
              <a:rPr lang="en-US" altLang="zh-TW" sz="4300" dirty="0">
                <a:latin typeface="Bahnschrift Condensed" panose="020B0502040204020203" pitchFamily="34" charset="0"/>
              </a:rPr>
            </a:br>
            <a:r>
              <a:rPr lang="en-US" altLang="zh-TW" sz="4300" dirty="0">
                <a:latin typeface="Bahnschrift Condensed" panose="020B0502040204020203" pitchFamily="34" charset="0"/>
              </a:rPr>
              <a:t>And I tell her every day. </a:t>
            </a:r>
            <a:endParaRPr lang="zh-TW" altLang="zh-TW" sz="4300" dirty="0">
              <a:latin typeface="Bahnschrift Condensed" panose="020B0502040204020203" pitchFamily="34" charset="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4552336" y="1690686"/>
            <a:ext cx="4945626" cy="3026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dirty="0" smtClean="0"/>
              <a:t> </a:t>
            </a:r>
            <a:endParaRPr lang="zh-TW" altLang="zh-TW" dirty="0" smtClean="0"/>
          </a:p>
          <a:p>
            <a:endParaRPr lang="zh-TW" altLang="en-US" dirty="0"/>
          </a:p>
        </p:txBody>
      </p:sp>
      <p:sp>
        <p:nvSpPr>
          <p:cNvPr id="6" name="圓角矩形 5"/>
          <p:cNvSpPr/>
          <p:nvPr/>
        </p:nvSpPr>
        <p:spPr>
          <a:xfrm>
            <a:off x="6506919" y="604236"/>
            <a:ext cx="5604388" cy="607633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762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參考翻譯</a:t>
            </a:r>
            <a:r>
              <a:rPr lang="en-US" altLang="zh-TW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endParaRPr lang="en-US" altLang="zh-TW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solidFill>
                  <a:schemeClr val="tx1"/>
                </a:solidFill>
              </a:rPr>
              <a:t/>
            </a:r>
            <a:br>
              <a:rPr lang="zh-TW" altLang="en-US" sz="3200" dirty="0">
                <a:solidFill>
                  <a:schemeClr val="tx1"/>
                </a:solidFill>
              </a:rPr>
            </a:br>
            <a:endParaRPr lang="en-US" altLang="zh-TW" sz="3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92928" y="654511"/>
            <a:ext cx="1289154" cy="1289154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844554" y="1690686"/>
            <a:ext cx="549840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</a:t>
            </a:r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嘴唇</a:t>
            </a:r>
            <a:endParaRPr lang="en-US" altLang="zh-TW" sz="3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如果她允許的話 </a:t>
            </a:r>
            <a:endParaRPr lang="en-US" altLang="zh-TW" sz="3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可以親上一</a:t>
            </a:r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整天</a:t>
            </a:r>
            <a:endParaRPr lang="en-US" altLang="zh-TW" sz="3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endParaRPr lang="zh-TW" altLang="en-US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</a:t>
            </a:r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的笑容</a:t>
            </a:r>
          </a:p>
          <a:p>
            <a:pPr lvl="0"/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</a:t>
            </a:r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雖然討厭但我覺得好性感</a:t>
            </a:r>
          </a:p>
          <a:p>
            <a:pPr lvl="0"/>
            <a:endParaRPr lang="zh-TW" altLang="en-US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</a:t>
            </a:r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真的好美麗</a:t>
            </a:r>
          </a:p>
          <a:p>
            <a:pPr lvl="0"/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而</a:t>
            </a:r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我每天都這麼的告訴她</a:t>
            </a:r>
            <a:endParaRPr lang="en-US" altLang="zh-TW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25990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9062" y="123882"/>
            <a:ext cx="2126226" cy="844243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第五組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992" y="1299088"/>
            <a:ext cx="5521328" cy="5131542"/>
          </a:xfrm>
        </p:spPr>
        <p:txBody>
          <a:bodyPr>
            <a:noAutofit/>
          </a:bodyPr>
          <a:lstStyle/>
          <a:p>
            <a:pPr lvl="0"/>
            <a:r>
              <a:rPr lang="en-US" altLang="zh-TW" sz="3600" dirty="0">
                <a:latin typeface="Bahnschrift Condensed" panose="020B0502040204020203" pitchFamily="34" charset="0"/>
              </a:rPr>
              <a:t>Oh you know, you know, you know. </a:t>
            </a:r>
            <a:br>
              <a:rPr lang="en-US" altLang="zh-TW" sz="3600" dirty="0">
                <a:latin typeface="Bahnschrift Condensed" panose="020B0502040204020203" pitchFamily="34" charset="0"/>
              </a:rPr>
            </a:br>
            <a:r>
              <a:rPr lang="en-US" altLang="zh-TW" sz="3600" dirty="0">
                <a:latin typeface="Bahnschrift Condensed" panose="020B0502040204020203" pitchFamily="34" charset="0"/>
              </a:rPr>
              <a:t>I’d never ask you to change</a:t>
            </a:r>
            <a:r>
              <a:rPr lang="en-US" altLang="zh-TW" sz="3600" dirty="0" smtClean="0">
                <a:latin typeface="Bahnschrift Condensed" panose="020B0502040204020203" pitchFamily="34" charset="0"/>
              </a:rPr>
              <a:t>.</a:t>
            </a:r>
          </a:p>
          <a:p>
            <a:pPr marL="0" lvl="0" indent="0">
              <a:buNone/>
            </a:pPr>
            <a:endParaRPr lang="en-US" altLang="zh-TW" sz="3600" dirty="0" smtClean="0">
              <a:latin typeface="Bahnschrift Condensed" panose="020B0502040204020203" pitchFamily="34" charset="0"/>
            </a:endParaRPr>
          </a:p>
          <a:p>
            <a:pPr lvl="0"/>
            <a:r>
              <a:rPr lang="en-US" altLang="zh-TW" sz="3600" dirty="0" smtClean="0">
                <a:latin typeface="Bahnschrift Condensed" panose="020B0502040204020203" pitchFamily="34" charset="0"/>
              </a:rPr>
              <a:t>If </a:t>
            </a:r>
            <a:r>
              <a:rPr lang="en-US" altLang="zh-TW" sz="3600" dirty="0">
                <a:latin typeface="Bahnschrift Condensed" panose="020B0502040204020203" pitchFamily="34" charset="0"/>
              </a:rPr>
              <a:t>perfect’s what you’re searching for, </a:t>
            </a:r>
            <a:r>
              <a:rPr lang="en-US" altLang="zh-TW" sz="3600" dirty="0" smtClean="0">
                <a:latin typeface="Bahnschrift Condensed" panose="020B0502040204020203" pitchFamily="34" charset="0"/>
              </a:rPr>
              <a:t>then </a:t>
            </a:r>
            <a:r>
              <a:rPr lang="en-US" altLang="zh-TW" sz="3600" dirty="0">
                <a:latin typeface="Bahnschrift Condensed" panose="020B0502040204020203" pitchFamily="34" charset="0"/>
              </a:rPr>
              <a:t>just stay the same</a:t>
            </a:r>
            <a:r>
              <a:rPr lang="en-US" altLang="zh-TW" sz="3600" dirty="0" smtClean="0">
                <a:latin typeface="Bahnschrift Condensed" panose="020B0502040204020203" pitchFamily="34" charset="0"/>
              </a:rPr>
              <a:t>.</a:t>
            </a:r>
          </a:p>
          <a:p>
            <a:pPr lvl="0"/>
            <a:endParaRPr lang="en-US" altLang="zh-TW" sz="3600" dirty="0" smtClean="0">
              <a:latin typeface="Bahnschrift Condensed" panose="020B0502040204020203" pitchFamily="34" charset="0"/>
            </a:endParaRPr>
          </a:p>
          <a:p>
            <a:pPr lvl="0"/>
            <a:r>
              <a:rPr lang="en-US" altLang="zh-TW" sz="3600" dirty="0" smtClean="0">
                <a:latin typeface="Bahnschrift Condensed" panose="020B0502040204020203" pitchFamily="34" charset="0"/>
              </a:rPr>
              <a:t>So </a:t>
            </a:r>
            <a:r>
              <a:rPr lang="en-US" altLang="zh-TW" sz="3600" dirty="0">
                <a:latin typeface="Bahnschrift Condensed" panose="020B0502040204020203" pitchFamily="34" charset="0"/>
              </a:rPr>
              <a:t>don’t even bother asking if you look okay.</a:t>
            </a:r>
            <a:br>
              <a:rPr lang="en-US" altLang="zh-TW" sz="3600" dirty="0">
                <a:latin typeface="Bahnschrift Condensed" panose="020B0502040204020203" pitchFamily="34" charset="0"/>
              </a:rPr>
            </a:br>
            <a:r>
              <a:rPr lang="en-US" altLang="zh-TW" sz="3600" dirty="0">
                <a:latin typeface="Bahnschrift Condensed" panose="020B0502040204020203" pitchFamily="34" charset="0"/>
              </a:rPr>
              <a:t>You know I’ll say</a:t>
            </a:r>
            <a:endParaRPr lang="zh-TW" altLang="zh-TW" sz="3600" dirty="0">
              <a:latin typeface="Bahnschrift Condensed" panose="020B0502040204020203" pitchFamily="34" charset="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4552336" y="1690686"/>
            <a:ext cx="4945626" cy="3026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dirty="0" smtClean="0"/>
              <a:t> </a:t>
            </a:r>
            <a:endParaRPr lang="zh-TW" altLang="zh-TW" dirty="0" smtClean="0"/>
          </a:p>
          <a:p>
            <a:endParaRPr lang="zh-TW" altLang="en-US" dirty="0"/>
          </a:p>
        </p:txBody>
      </p:sp>
      <p:sp>
        <p:nvSpPr>
          <p:cNvPr id="6" name="圓角矩形 5"/>
          <p:cNvSpPr/>
          <p:nvPr/>
        </p:nvSpPr>
        <p:spPr>
          <a:xfrm>
            <a:off x="6506919" y="604236"/>
            <a:ext cx="5604388" cy="6076335"/>
          </a:xfrm>
          <a:prstGeom prst="roundRect">
            <a:avLst/>
          </a:prstGeom>
          <a:solidFill>
            <a:srgbClr val="FE4848"/>
          </a:solidFill>
          <a:ln w="762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參考翻譯</a:t>
            </a:r>
            <a:r>
              <a:rPr lang="en-US" altLang="zh-TW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en-US" altLang="zh-TW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solidFill>
                  <a:schemeClr val="tx1"/>
                </a:solidFill>
              </a:rPr>
              <a:t/>
            </a:r>
            <a:br>
              <a:rPr lang="zh-TW" altLang="en-US" sz="3200" dirty="0">
                <a:solidFill>
                  <a:schemeClr val="tx1"/>
                </a:solidFill>
              </a:rPr>
            </a:br>
            <a:endParaRPr lang="en-US" altLang="zh-TW" sz="3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92928" y="654511"/>
            <a:ext cx="1289154" cy="12891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912951" y="1690686"/>
            <a:ext cx="47304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哦 你知道 你知道 你</a:t>
            </a:r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知道</a:t>
            </a:r>
            <a:endParaRPr lang="en-US" altLang="zh-TW" sz="3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從來沒有要求你</a:t>
            </a:r>
            <a:r>
              <a:rPr lang="zh-TW" altLang="en-US" sz="3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改變</a:t>
            </a:r>
            <a:endParaRPr lang="zh-TW" altLang="en-US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912951" y="301119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如果完美就是你所找尋的</a:t>
            </a:r>
          </a:p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那就保持原樣吧</a:t>
            </a:r>
          </a:p>
        </p:txBody>
      </p:sp>
      <p:sp>
        <p:nvSpPr>
          <p:cNvPr id="11" name="矩形 10"/>
          <p:cNvSpPr/>
          <p:nvPr/>
        </p:nvSpPr>
        <p:spPr>
          <a:xfrm>
            <a:off x="6912951" y="430031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所以不要再煩惱</a:t>
            </a:r>
          </a:p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你是不是看起來漂亮</a:t>
            </a:r>
            <a:endParaRPr lang="en-US" altLang="zh-TW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25149" y="5644631"/>
            <a:ext cx="3467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因為你知道我會說</a:t>
            </a:r>
            <a:endParaRPr lang="en-US" altLang="zh-TW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9364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064557" y="2523125"/>
            <a:ext cx="4343400" cy="356743"/>
          </a:xfrm>
        </p:spPr>
        <p:txBody>
          <a:bodyPr>
            <a:noAutofit/>
          </a:bodyPr>
          <a:lstStyle/>
          <a:p>
            <a:r>
              <a:rPr lang="zh-TW" altLang="en-US" sz="4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小組加分時間</a:t>
            </a:r>
            <a:r>
              <a:rPr lang="en-US" altLang="zh-TW" sz="4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endParaRPr lang="zh-TW" altLang="en-US" sz="4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298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07278" y="356830"/>
            <a:ext cx="51656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latin typeface="Bahnschrift SemiBold Condensed" panose="020B0502040204020203" pitchFamily="34" charset="0"/>
              </a:rPr>
              <a:t>再</a:t>
            </a:r>
            <a:r>
              <a:rPr lang="zh-TW" altLang="en-US" sz="5400" b="1" dirty="0" smtClean="0">
                <a:latin typeface="Bahnschrift SemiBold Condensed" panose="020B0502040204020203" pitchFamily="34" charset="0"/>
              </a:rPr>
              <a:t>聽一次 </a:t>
            </a:r>
            <a:endParaRPr lang="en-US" altLang="zh-TW" sz="5400" dirty="0">
              <a:latin typeface="Bahnschrift SemiBold Condensed" panose="020B0502040204020203" pitchFamily="34" charset="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2564" y="1661700"/>
            <a:ext cx="5190372" cy="4801314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zh-TW" dirty="0" smtClean="0"/>
              <a:t>Oh</a:t>
            </a:r>
            <a:r>
              <a:rPr lang="en-US" altLang="zh-TW" dirty="0"/>
              <a:t>, her eyes, her eyes make the stars look like they're not shining</a:t>
            </a:r>
          </a:p>
          <a:p>
            <a:r>
              <a:rPr lang="en-US" altLang="zh-TW" dirty="0"/>
              <a:t>Her hair, her hair falls perfectly without her trying</a:t>
            </a:r>
          </a:p>
          <a:p>
            <a:r>
              <a:rPr lang="en-US" altLang="zh-TW" dirty="0"/>
              <a:t>She's so beautiful</a:t>
            </a:r>
          </a:p>
          <a:p>
            <a:r>
              <a:rPr lang="en-US" altLang="zh-TW" dirty="0"/>
              <a:t>And I tell her everyday.</a:t>
            </a:r>
          </a:p>
          <a:p>
            <a:endParaRPr lang="en-US" altLang="zh-TW" dirty="0"/>
          </a:p>
          <a:p>
            <a:r>
              <a:rPr lang="en-US" altLang="zh-TW" dirty="0"/>
              <a:t>Yeah, I know, I know when I compliment her, she won't believe me</a:t>
            </a:r>
          </a:p>
          <a:p>
            <a:r>
              <a:rPr lang="en-US" altLang="zh-TW" dirty="0"/>
              <a:t>And it's so, it's so, sad to think that she don't see what I see</a:t>
            </a:r>
          </a:p>
          <a:p>
            <a:r>
              <a:rPr lang="en-US" altLang="zh-TW" dirty="0"/>
              <a:t>But every time she asks me do I look okay</a:t>
            </a:r>
          </a:p>
          <a:p>
            <a:r>
              <a:rPr lang="en-US" altLang="zh-TW" dirty="0"/>
              <a:t>I say</a:t>
            </a:r>
          </a:p>
          <a:p>
            <a:r>
              <a:rPr lang="en-US" altLang="zh-TW" dirty="0"/>
              <a:t>I love you</a:t>
            </a:r>
          </a:p>
          <a:p>
            <a:r>
              <a:rPr lang="en-US" altLang="zh-TW" dirty="0"/>
              <a:t>When I see your face</a:t>
            </a:r>
          </a:p>
          <a:p>
            <a:r>
              <a:rPr lang="en-US" altLang="zh-TW" dirty="0"/>
              <a:t>There's not a thing that I would change</a:t>
            </a:r>
          </a:p>
          <a:p>
            <a:r>
              <a:rPr lang="en-US" altLang="zh-TW" dirty="0" err="1"/>
              <a:t>'Cause</a:t>
            </a:r>
            <a:r>
              <a:rPr lang="en-US" altLang="zh-TW" dirty="0"/>
              <a:t> you're amazing</a:t>
            </a:r>
          </a:p>
          <a:p>
            <a:r>
              <a:rPr lang="en-US" altLang="zh-TW" dirty="0"/>
              <a:t>Just the way you </a:t>
            </a:r>
            <a:r>
              <a:rPr lang="en-US" altLang="zh-TW" dirty="0" smtClean="0"/>
              <a:t>are</a:t>
            </a:r>
            <a:endParaRPr lang="en-US" altLang="zh-TW" dirty="0"/>
          </a:p>
        </p:txBody>
      </p:sp>
      <p:sp>
        <p:nvSpPr>
          <p:cNvPr id="11" name="矩形 10"/>
          <p:cNvSpPr/>
          <p:nvPr/>
        </p:nvSpPr>
        <p:spPr>
          <a:xfrm>
            <a:off x="5715796" y="2492696"/>
            <a:ext cx="6096000" cy="397031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n-US" altLang="zh-TW" dirty="0"/>
              <a:t>And when you smile</a:t>
            </a:r>
          </a:p>
          <a:p>
            <a:r>
              <a:rPr lang="en-US" altLang="zh-TW" dirty="0"/>
              <a:t>The whole world stops and stares for a while</a:t>
            </a:r>
          </a:p>
          <a:p>
            <a:r>
              <a:rPr lang="en-US" altLang="zh-TW" dirty="0" err="1"/>
              <a:t>'Cause</a:t>
            </a:r>
            <a:r>
              <a:rPr lang="en-US" altLang="zh-TW" dirty="0"/>
              <a:t> girl, you're amazing</a:t>
            </a:r>
          </a:p>
          <a:p>
            <a:r>
              <a:rPr lang="en-US" altLang="zh-TW" dirty="0"/>
              <a:t>Just the way you are</a:t>
            </a:r>
          </a:p>
          <a:p>
            <a:endParaRPr lang="en-US" altLang="zh-TW" dirty="0"/>
          </a:p>
          <a:p>
            <a:r>
              <a:rPr lang="en-US" altLang="zh-TW" dirty="0"/>
              <a:t>Her lips, her lips, I could kiss them all day if she'd let me</a:t>
            </a:r>
          </a:p>
          <a:p>
            <a:r>
              <a:rPr lang="en-US" altLang="zh-TW" dirty="0"/>
              <a:t>Her laugh her laugh, she hates but I think it's so sexy</a:t>
            </a:r>
          </a:p>
          <a:p>
            <a:r>
              <a:rPr lang="en-US" altLang="zh-TW" dirty="0"/>
              <a:t>She's so beautiful</a:t>
            </a:r>
          </a:p>
          <a:p>
            <a:r>
              <a:rPr lang="en-US" altLang="zh-TW" dirty="0"/>
              <a:t>And I tell her everyday</a:t>
            </a:r>
          </a:p>
          <a:p>
            <a:endParaRPr lang="en-US" altLang="zh-TW" dirty="0" smtClean="0"/>
          </a:p>
          <a:p>
            <a:r>
              <a:rPr lang="en-US" altLang="zh-TW" dirty="0" smtClean="0"/>
              <a:t>Oh, you know, you know, you know I'd never ask you to change</a:t>
            </a:r>
          </a:p>
          <a:p>
            <a:r>
              <a:rPr lang="en-US" altLang="zh-TW" dirty="0" smtClean="0"/>
              <a:t>If perfect's what you're searching for, then just stay the same</a:t>
            </a:r>
          </a:p>
          <a:p>
            <a:r>
              <a:rPr lang="en-US" altLang="zh-TW" dirty="0" smtClean="0"/>
              <a:t>So </a:t>
            </a:r>
            <a:r>
              <a:rPr lang="en-US" altLang="zh-TW" dirty="0"/>
              <a:t>don't even bother asking if you look okay</a:t>
            </a:r>
          </a:p>
          <a:p>
            <a:r>
              <a:rPr lang="en-US" altLang="zh-TW" dirty="0"/>
              <a:t>You know I'll </a:t>
            </a:r>
            <a:r>
              <a:rPr lang="en-US" altLang="zh-TW" dirty="0" smtClean="0"/>
              <a:t>say</a:t>
            </a:r>
            <a:endParaRPr lang="en-US" altLang="zh-TW" dirty="0"/>
          </a:p>
        </p:txBody>
      </p:sp>
      <p:pic>
        <p:nvPicPr>
          <p:cNvPr id="13" name="Picture 2" descr="ç¸éåç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969" y="363922"/>
            <a:ext cx="3257732" cy="1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89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8918" y="3517690"/>
            <a:ext cx="2122503" cy="299845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84318" y="514503"/>
            <a:ext cx="4532672" cy="6001643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zh-TW" sz="2400" dirty="0">
                <a:solidFill>
                  <a:schemeClr val="bg1"/>
                </a:solidFill>
              </a:rPr>
              <a:t>When I see your face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There's not a thing that I would change</a:t>
            </a:r>
          </a:p>
          <a:p>
            <a:r>
              <a:rPr lang="en-US" altLang="zh-TW" sz="2400" dirty="0" err="1">
                <a:solidFill>
                  <a:schemeClr val="bg1"/>
                </a:solidFill>
              </a:rPr>
              <a:t>'Cause</a:t>
            </a:r>
            <a:r>
              <a:rPr lang="en-US" altLang="zh-TW" sz="2400" dirty="0">
                <a:solidFill>
                  <a:schemeClr val="bg1"/>
                </a:solidFill>
              </a:rPr>
              <a:t> girl you're amazing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Just the way you are</a:t>
            </a:r>
          </a:p>
          <a:p>
            <a:endParaRPr lang="en-US" altLang="zh-TW" sz="2400" dirty="0">
              <a:solidFill>
                <a:schemeClr val="bg1"/>
              </a:solidFill>
            </a:endParaRPr>
          </a:p>
          <a:p>
            <a:r>
              <a:rPr lang="en-US" altLang="zh-TW" sz="2400" dirty="0">
                <a:solidFill>
                  <a:schemeClr val="bg1"/>
                </a:solidFill>
              </a:rPr>
              <a:t>And when you smile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The whole world stops and stares for a while</a:t>
            </a:r>
          </a:p>
          <a:p>
            <a:r>
              <a:rPr lang="en-US" altLang="zh-TW" sz="2400" dirty="0" err="1">
                <a:solidFill>
                  <a:schemeClr val="bg1"/>
                </a:solidFill>
              </a:rPr>
              <a:t>'Cause</a:t>
            </a:r>
            <a:r>
              <a:rPr lang="en-US" altLang="zh-TW" sz="2400" dirty="0">
                <a:solidFill>
                  <a:schemeClr val="bg1"/>
                </a:solidFill>
              </a:rPr>
              <a:t> girl, you're amazing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Just the way you are</a:t>
            </a:r>
          </a:p>
          <a:p>
            <a:endParaRPr lang="en-US" altLang="zh-TW" sz="2400" dirty="0">
              <a:solidFill>
                <a:schemeClr val="bg1"/>
              </a:solidFill>
            </a:endParaRPr>
          </a:p>
          <a:p>
            <a:r>
              <a:rPr lang="en-US" altLang="zh-TW" sz="2400" dirty="0">
                <a:solidFill>
                  <a:schemeClr val="bg1"/>
                </a:solidFill>
              </a:rPr>
              <a:t>The way you are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The way you are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Girl, you're amazing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Just the way you </a:t>
            </a:r>
            <a:r>
              <a:rPr lang="en-US" altLang="zh-TW" sz="2400" dirty="0" smtClean="0">
                <a:solidFill>
                  <a:schemeClr val="bg1"/>
                </a:solidFill>
              </a:rPr>
              <a:t>are</a:t>
            </a:r>
            <a:endParaRPr lang="en-US" altLang="zh-TW" sz="2400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5155789" y="1991831"/>
            <a:ext cx="3888659" cy="452431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TW" sz="2400" dirty="0">
                <a:solidFill>
                  <a:schemeClr val="bg1"/>
                </a:solidFill>
              </a:rPr>
              <a:t>When I see your face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There's not a thing that I would change</a:t>
            </a:r>
          </a:p>
          <a:p>
            <a:r>
              <a:rPr lang="en-US" altLang="zh-TW" sz="2400" dirty="0" err="1">
                <a:solidFill>
                  <a:schemeClr val="bg1"/>
                </a:solidFill>
              </a:rPr>
              <a:t>'Cause</a:t>
            </a:r>
            <a:r>
              <a:rPr lang="en-US" altLang="zh-TW" sz="2400" dirty="0">
                <a:solidFill>
                  <a:schemeClr val="bg1"/>
                </a:solidFill>
              </a:rPr>
              <a:t> girl you're amazing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Just the way you are</a:t>
            </a:r>
          </a:p>
          <a:p>
            <a:endParaRPr lang="en-US" altLang="zh-TW" sz="2400" dirty="0">
              <a:solidFill>
                <a:schemeClr val="bg1"/>
              </a:solidFill>
            </a:endParaRPr>
          </a:p>
          <a:p>
            <a:r>
              <a:rPr lang="en-US" altLang="zh-TW" sz="2400" dirty="0">
                <a:solidFill>
                  <a:schemeClr val="bg1"/>
                </a:solidFill>
              </a:rPr>
              <a:t>And when you smile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The whole world stops and stares for a while</a:t>
            </a:r>
          </a:p>
          <a:p>
            <a:r>
              <a:rPr lang="en-US" altLang="zh-TW" sz="2400" dirty="0" err="1">
                <a:solidFill>
                  <a:schemeClr val="bg1"/>
                </a:solidFill>
              </a:rPr>
              <a:t>'Cause</a:t>
            </a:r>
            <a:r>
              <a:rPr lang="en-US" altLang="zh-TW" sz="2400" dirty="0">
                <a:solidFill>
                  <a:schemeClr val="bg1"/>
                </a:solidFill>
              </a:rPr>
              <a:t> girl, you're amazing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Just the way you are.</a:t>
            </a:r>
          </a:p>
          <a:p>
            <a:r>
              <a:rPr lang="en-US" altLang="zh-TW" sz="2400" dirty="0">
                <a:solidFill>
                  <a:schemeClr val="bg1"/>
                </a:solidFill>
              </a:rPr>
              <a:t>yeah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4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81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形圖說文字 4"/>
          <p:cNvSpPr/>
          <p:nvPr/>
        </p:nvSpPr>
        <p:spPr>
          <a:xfrm>
            <a:off x="815965" y="1927545"/>
            <a:ext cx="8657112" cy="3322882"/>
          </a:xfrm>
          <a:prstGeom prst="wedgeEllipseCallout">
            <a:avLst>
              <a:gd name="adj1" fmla="val 54846"/>
              <a:gd name="adj2" fmla="val 18784"/>
            </a:avLst>
          </a:prstGeom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5965" y="665223"/>
            <a:ext cx="10157882" cy="959795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你覺得哪一段歌詞最能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代表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創作者想傳達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的愛情態度呢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b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標題 1"/>
          <p:cNvSpPr>
            <a:spLocks noGrp="1"/>
          </p:cNvSpPr>
          <p:nvPr>
            <p:ph idx="1"/>
          </p:nvPr>
        </p:nvSpPr>
        <p:spPr>
          <a:xfrm>
            <a:off x="1882270" y="2571184"/>
            <a:ext cx="7136224" cy="235940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zh-TW" altLang="en-US" sz="3300" b="1" dirty="0" smtClean="0">
                <a:latin typeface="Arial Black" panose="020B0A04020102020204" pitchFamily="34" charset="0"/>
                <a:ea typeface="微軟正黑體" panose="020B0604030504040204" pitchFamily="34" charset="-120"/>
              </a:rPr>
              <a:t>老師分享</a:t>
            </a:r>
            <a:r>
              <a:rPr lang="en-US" altLang="zh-TW" dirty="0" smtClean="0">
                <a:latin typeface="Arial Black" panose="020B0A04020102020204" pitchFamily="34" charset="0"/>
                <a:ea typeface="微軟正黑體" panose="020B0604030504040204" pitchFamily="34" charset="-120"/>
              </a:rPr>
              <a:t>:</a:t>
            </a:r>
          </a:p>
          <a:p>
            <a:pPr marL="0" indent="0">
              <a:buNone/>
            </a:pPr>
            <a:r>
              <a:rPr lang="en-US" altLang="zh-TW" dirty="0" smtClean="0">
                <a:latin typeface="Arial Black" panose="020B0A04020102020204" pitchFamily="34" charset="0"/>
                <a:ea typeface="微軟正黑體" panose="020B0604030504040204" pitchFamily="34" charset="-120"/>
              </a:rPr>
              <a:t>Oh, you know, you know, you know I'd never ask you </a:t>
            </a:r>
            <a:r>
              <a:rPr lang="en-US" altLang="zh-TW" dirty="0">
                <a:latin typeface="Arial Black" panose="020B0A04020102020204" pitchFamily="34" charset="0"/>
                <a:ea typeface="微軟正黑體" panose="020B0604030504040204" pitchFamily="34" charset="-120"/>
              </a:rPr>
              <a:t>to </a:t>
            </a:r>
            <a:r>
              <a:rPr lang="en-US" altLang="zh-TW" dirty="0" smtClean="0">
                <a:latin typeface="Arial Black" panose="020B0A04020102020204" pitchFamily="34" charset="0"/>
                <a:ea typeface="微軟正黑體" panose="020B0604030504040204" pitchFamily="34" charset="-120"/>
              </a:rPr>
              <a:t>change</a:t>
            </a:r>
          </a:p>
          <a:p>
            <a:pPr marL="0" indent="0">
              <a:buNone/>
            </a:pPr>
            <a:r>
              <a:rPr lang="en-US" altLang="zh-TW" dirty="0">
                <a:latin typeface="Arial Black" panose="020B0A04020102020204" pitchFamily="34" charset="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Arial Black" panose="020B0A04020102020204" pitchFamily="34" charset="0"/>
                <a:ea typeface="微軟正黑體" panose="020B0604030504040204" pitchFamily="34" charset="-120"/>
              </a:rPr>
            </a:br>
            <a:r>
              <a:rPr lang="en-US" altLang="zh-TW" dirty="0">
                <a:latin typeface="Arial Black" panose="020B0A04020102020204" pitchFamily="34" charset="0"/>
                <a:ea typeface="微軟正黑體" panose="020B0604030504040204" pitchFamily="34" charset="-120"/>
              </a:rPr>
              <a:t>If </a:t>
            </a:r>
            <a:r>
              <a:rPr lang="en-US" altLang="zh-TW" dirty="0" smtClean="0">
                <a:latin typeface="Arial Black" panose="020B0A04020102020204" pitchFamily="34" charset="0"/>
                <a:ea typeface="微軟正黑體" panose="020B0604030504040204" pitchFamily="34" charset="-120"/>
              </a:rPr>
              <a:t>perfect's </a:t>
            </a:r>
            <a:r>
              <a:rPr lang="en-US" altLang="zh-TW" dirty="0">
                <a:latin typeface="Arial Black" panose="020B0A04020102020204" pitchFamily="34" charset="0"/>
                <a:ea typeface="微軟正黑體" panose="020B0604030504040204" pitchFamily="34" charset="-120"/>
              </a:rPr>
              <a:t>what you're searching for, then just stay the same</a:t>
            </a:r>
            <a:br>
              <a:rPr lang="en-US" altLang="zh-TW" dirty="0">
                <a:latin typeface="Arial Black" panose="020B0A04020102020204" pitchFamily="34" charset="0"/>
                <a:ea typeface="微軟正黑體" panose="020B0604030504040204" pitchFamily="34" charset="-120"/>
              </a:rPr>
            </a:br>
            <a:endParaRPr lang="zh-TW" altLang="en-US" dirty="0">
              <a:latin typeface="Arial Black" panose="020B0A04020102020204" pitchFamily="34" charset="0"/>
              <a:ea typeface="微軟正黑體" panose="020B06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743" y="2715127"/>
            <a:ext cx="2618721" cy="434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6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92086" y="2763880"/>
            <a:ext cx="8273844" cy="2114366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altLang="zh-TW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ea typeface="微軟正黑體" panose="020B0604030504040204" pitchFamily="34" charset="-120"/>
              </a:rPr>
              <a:t>I</a:t>
            </a:r>
            <a:r>
              <a:rPr lang="zh-TW" altLang="en-US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ea typeface="微軟正黑體" panose="020B0604030504040204" pitchFamily="34" charset="-120"/>
              </a:rPr>
              <a:t> </a:t>
            </a:r>
            <a:r>
              <a:rPr lang="en-US" altLang="zh-TW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ea typeface="微軟正黑體" panose="020B0604030504040204" pitchFamily="34" charset="-120"/>
              </a:rPr>
              <a:t>love you…</a:t>
            </a:r>
            <a:br>
              <a:rPr lang="en-US" altLang="zh-TW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ea typeface="微軟正黑體" panose="020B0604030504040204" pitchFamily="34" charset="-120"/>
              </a:rPr>
            </a:br>
            <a:r>
              <a:rPr lang="en-US" altLang="zh-TW" sz="4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just  the  way  you are</a:t>
            </a:r>
            <a:br>
              <a:rPr lang="en-US" altLang="zh-TW" sz="4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endParaRPr lang="zh-TW" altLang="en-US" sz="49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6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81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5965" y="665223"/>
            <a:ext cx="10157882" cy="959795"/>
          </a:xfrm>
        </p:spPr>
        <p:txBody>
          <a:bodyPr>
            <a:normAutofit fontScale="90000"/>
          </a:bodyPr>
          <a:lstStyle/>
          <a:p>
            <a:r>
              <a:rPr lang="zh-TW" altLang="zh-TW" b="1" dirty="0" smtClean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如果</a:t>
            </a:r>
            <a:r>
              <a:rPr lang="zh-TW" altLang="zh-TW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演唱人改為女對男，你覺得適當嗎</a:t>
            </a:r>
            <a:r>
              <a:rPr lang="zh-TW" altLang="zh-TW" b="1" dirty="0" smtClean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r>
              <a:rPr lang="en-US" altLang="zh-TW" b="1" dirty="0" smtClean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b="1" dirty="0" smtClean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為什麼？</a:t>
            </a:r>
            <a:endParaRPr lang="zh-TW" altLang="en-US" b="1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743" y="2715127"/>
            <a:ext cx="2618721" cy="4341921"/>
          </a:xfrm>
          <a:prstGeom prst="rect">
            <a:avLst/>
          </a:prstGeom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2223424" y="4064112"/>
            <a:ext cx="10157882" cy="9597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5965" y="2076979"/>
            <a:ext cx="903148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女孩，</a:t>
            </a:r>
            <a:r>
              <a:rPr lang="zh-TW" altLang="en-US" sz="28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</a:t>
            </a:r>
            <a:r>
              <a:rPr lang="zh-TW" altLang="en-US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愛情戲劇或情歌中，女性角色常被定位成較沒有自信或弱勢的</a:t>
            </a:r>
            <a:r>
              <a:rPr lang="zh-TW" altLang="en-US" sz="28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方。</a:t>
            </a:r>
            <a:endParaRPr lang="en-US" altLang="zh-TW" sz="2800" b="1" dirty="0" smtClean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endParaRPr lang="en-US" altLang="zh-TW" sz="2800" b="1" dirty="0" smtClean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r>
              <a:rPr lang="zh-TW" altLang="en-US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在現實生活中，你是這樣的人嗎</a:t>
            </a:r>
            <a:r>
              <a:rPr lang="en-US" altLang="zh-TW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?(</a:t>
            </a:r>
            <a:r>
              <a:rPr lang="zh-TW" altLang="en-US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依意見舉手</a:t>
            </a:r>
            <a:r>
              <a:rPr lang="en-US" altLang="zh-TW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lvl="0"/>
            <a:r>
              <a:rPr lang="zh-TW" altLang="en-US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請發表你的看法。</a:t>
            </a:r>
            <a:endParaRPr lang="en-US" altLang="zh-TW" sz="2800" b="1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5965" y="4775709"/>
            <a:ext cx="96936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男孩，你覺得在兩性關係中，男性也需要被肯定與鼓勵嗎</a:t>
            </a:r>
            <a:r>
              <a:rPr lang="en-US" altLang="zh-TW" sz="2800" b="1" dirty="0" smtClean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en-US" altLang="zh-TW" sz="2800" b="1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5837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81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743" y="2715127"/>
            <a:ext cx="2618721" cy="4341921"/>
          </a:xfrm>
          <a:prstGeom prst="rect">
            <a:avLst/>
          </a:prstGeom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2223424" y="4064112"/>
            <a:ext cx="10157882" cy="9597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71539" y="2569614"/>
            <a:ext cx="65013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如果</a:t>
            </a:r>
            <a:r>
              <a:rPr lang="zh-TW" altLang="en-US" sz="28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你的另一半認為現在的你是完美的，你會想要</a:t>
            </a:r>
            <a:r>
              <a:rPr lang="zh-TW" altLang="en-US" sz="28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繼續追求更好的自我嗎？</a:t>
            </a:r>
            <a:endParaRPr lang="en-US" altLang="zh-TW" sz="2800" b="1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71539" y="4017071"/>
            <a:ext cx="7007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如果</a:t>
            </a: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是，是什麼樣的心情讓你</a:t>
            </a:r>
            <a:r>
              <a:rPr lang="zh-TW" altLang="en-US" sz="2800" b="1" dirty="0" smtClean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想改變自己</a:t>
            </a: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sz="2800" b="1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7340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心形 3"/>
          <p:cNvSpPr/>
          <p:nvPr/>
        </p:nvSpPr>
        <p:spPr>
          <a:xfrm>
            <a:off x="2373697" y="392208"/>
            <a:ext cx="7524135" cy="6293977"/>
          </a:xfrm>
          <a:prstGeom prst="heart">
            <a:avLst/>
          </a:prstGeom>
          <a:gradFill flip="none" rotWithShape="1">
            <a:gsLst>
              <a:gs pos="30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1130300">
              <a:schemeClr val="accent1">
                <a:lumMod val="40000"/>
                <a:lumOff val="60000"/>
              </a:schemeClr>
            </a:glow>
            <a:outerShdw blurRad="38100" dist="50800" dir="5400000" algn="ctr" rotWithShape="0">
              <a:schemeClr val="bg2">
                <a:alpha val="5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5079" y="2630427"/>
            <a:ext cx="2618721" cy="4341921"/>
          </a:xfrm>
          <a:prstGeom prst="rect">
            <a:avLst/>
          </a:prstGeom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2223424" y="4064112"/>
            <a:ext cx="10157882" cy="9597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36449" y="1692844"/>
            <a:ext cx="584984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800" b="1" kern="100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每個人都</a:t>
            </a:r>
            <a:r>
              <a:rPr lang="zh-TW" altLang="zh-TW" sz="2800" b="1" kern="100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</a:t>
            </a:r>
            <a:r>
              <a:rPr lang="zh-TW" altLang="en-US" sz="2800" b="1" kern="100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自己獨特的地方 </a:t>
            </a:r>
            <a:endParaRPr lang="en-US" altLang="zh-TW" sz="2800" b="1" kern="1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0"/>
              </a:spcAft>
            </a:pPr>
            <a:endParaRPr lang="en-US" altLang="zh-TW" sz="2800" b="1" kern="1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kern="100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重視自我的價值    好好充實</a:t>
            </a:r>
            <a:r>
              <a:rPr lang="zh-TW" altLang="en-US" sz="2800" b="1" kern="100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自己 </a:t>
            </a:r>
            <a:endParaRPr lang="en-US" altLang="zh-TW" sz="2800" b="1" kern="1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0"/>
              </a:spcAft>
            </a:pPr>
            <a:endParaRPr lang="en-US" altLang="zh-TW" sz="2800" b="1" kern="1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en-US" sz="2800" b="1" kern="100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才會</a:t>
            </a:r>
            <a:r>
              <a:rPr lang="zh-TW" altLang="zh-TW" sz="2800" b="1" kern="100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吸引</a:t>
            </a:r>
            <a:r>
              <a:rPr lang="zh-TW" altLang="en-US" sz="2800" b="1" kern="100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真正懂得欣賞與尊重的人</a:t>
            </a:r>
            <a:endParaRPr lang="en-US" altLang="zh-TW" sz="2800" b="1" kern="1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0"/>
              </a:spcAft>
            </a:pPr>
            <a:endParaRPr lang="en-US" altLang="zh-TW" sz="2800" b="1" kern="100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2800" b="1" kern="100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走進</a:t>
            </a:r>
            <a:r>
              <a:rPr lang="zh-TW" altLang="zh-TW" sz="2800" b="1" kern="100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你的</a:t>
            </a:r>
            <a:r>
              <a:rPr lang="zh-TW" altLang="zh-TW" sz="2800" b="1" kern="100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生命</a:t>
            </a:r>
            <a:r>
              <a:rPr lang="en-US" altLang="zh-TW" sz="2800" b="1" kern="100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endParaRPr lang="zh-TW" altLang="zh-TW" sz="2800" b="1" kern="100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6324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1309</Words>
  <Application>Microsoft Office PowerPoint</Application>
  <PresentationFormat>寬螢幕</PresentationFormat>
  <Paragraphs>190</Paragraphs>
  <Slides>28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41" baseType="lpstr">
      <vt:lpstr>微軟正黑體</vt:lpstr>
      <vt:lpstr>微軟正黑體 Light</vt:lpstr>
      <vt:lpstr>新細明體</vt:lpstr>
      <vt:lpstr>Arial</vt:lpstr>
      <vt:lpstr>Arial Black</vt:lpstr>
      <vt:lpstr>Bahnschrift Condensed</vt:lpstr>
      <vt:lpstr>Bahnschrift SemiBold Condensed</vt:lpstr>
      <vt:lpstr>Blackadder ITC</vt:lpstr>
      <vt:lpstr>Britannic Bold</vt:lpstr>
      <vt:lpstr>Calibri</vt:lpstr>
      <vt:lpstr>Calibri Light</vt:lpstr>
      <vt:lpstr>Colonna MT</vt:lpstr>
      <vt:lpstr>Office 佈景主題</vt:lpstr>
      <vt:lpstr>龍岡國中 彭映捷老師</vt:lpstr>
      <vt:lpstr>Do you like yourself? Stand up if your answer is “Yes”</vt:lpstr>
      <vt:lpstr>PowerPoint 簡報</vt:lpstr>
      <vt:lpstr>PowerPoint 簡報</vt:lpstr>
      <vt:lpstr>討論時間10分鐘，請回答: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感謝您的聆聽與認真參與~</vt:lpstr>
      <vt:lpstr>Group competition Time! </vt:lpstr>
      <vt:lpstr>PowerPoint 簡報</vt:lpstr>
      <vt:lpstr>第一組:</vt:lpstr>
      <vt:lpstr>第二組:</vt:lpstr>
      <vt:lpstr>第三組:</vt:lpstr>
      <vt:lpstr>第四組:</vt:lpstr>
      <vt:lpstr>第五組:</vt:lpstr>
      <vt:lpstr>PowerPoint 簡報</vt:lpstr>
      <vt:lpstr>PowerPoint 簡報</vt:lpstr>
      <vt:lpstr>PowerPoint 簡報</vt:lpstr>
      <vt:lpstr>你覺得哪一段歌詞最能代表創作者想傳達 的愛情態度呢? </vt:lpstr>
      <vt:lpstr>I love you… just  the  way  you are </vt:lpstr>
      <vt:lpstr>如果演唱人改為女對男，你覺得適當嗎？ 為什麼？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ove you… just the way you are</dc:title>
  <dc:creator>佳耘 謝</dc:creator>
  <cp:lastModifiedBy>Peng Rosalind</cp:lastModifiedBy>
  <cp:revision>101</cp:revision>
  <dcterms:created xsi:type="dcterms:W3CDTF">2018-11-22T00:44:14Z</dcterms:created>
  <dcterms:modified xsi:type="dcterms:W3CDTF">2018-12-20T07:46:51Z</dcterms:modified>
</cp:coreProperties>
</file>