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56" r:id="rId2"/>
    <p:sldId id="259" r:id="rId3"/>
    <p:sldId id="264" r:id="rId4"/>
    <p:sldId id="257" r:id="rId5"/>
    <p:sldId id="263" r:id="rId6"/>
    <p:sldId id="265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74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6781A6-5469-428D-8152-2487686A5AE8}" v="21" dt="2020-11-14T03:41:45.674"/>
    <p1510:client id="{77832EDF-8047-4F06-BA59-5968C51ACA0A}" v="77" dt="2020-11-15T06:56:24.106"/>
    <p1510:client id="{4FC2408B-23C4-4D40-84A0-1497EBCADBD7}" v="108" dt="2020-11-20T06:05:37.314"/>
    <p1510:client id="{9222EF10-57B0-44F5-9DCE-52588F6815A3}" v="508" dt="2020-11-14T03:30:52.615"/>
    <p1510:client id="{C192FA2C-FEF7-4AA6-96EB-54A46EB44CBF}" v="12" dt="2020-11-20T06:04:46.529"/>
    <p1510:client id="{5FDD56C3-D2C4-42CA-B67A-C0B051F38D8F}" v="7" dt="2020-11-20T06:02:39.132"/>
    <p1510:client id="{58A2873C-10D2-4A19-A123-56A4B4D9BAF7}" v="943" dt="2020-11-14T06:03:21.706"/>
    <p1510:client id="{9C29E746-8147-443D-BE04-7610E9A38497}" v="446" dt="2020-11-14T06:39:15.715"/>
    <p1510:client id="{6BD0314B-26AF-46C4-B252-C3309341199C}" v="197" dt="2020-11-14T04:08:54.772"/>
    <p1510:client id="{828262F4-92A6-4C0C-96E8-B841FAF14A1C}" v="16" dt="2020-11-14T04:10:36.394"/>
    <p1510:client id="{BF0C882B-6DCF-4702-A369-1A99DCDD7A21}" v="2" dt="2020-11-16T02:36:10.220"/>
    <p1510:client id="{EAA04582-AA0E-4FFD-8236-212AECA2986C}" v="685" dt="2020-11-15T07:43:09.2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-724" y="-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6EDCC9-86E3-412C-809B-54955B196988}" type="datetimeFigureOut">
              <a:rPr lang="zh-TW" altLang="en-US" smtClean="0"/>
              <a:t>2020/12/8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D85A7B-674E-4C5E-9B78-83D77388038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24063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D85A7B-674E-4C5E-9B78-83D773880383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8707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5D85A7B-674E-4C5E-9B78-83D773880383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87075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9600" b="1" i="1" dirty="0">
                <a:solidFill>
                  <a:srgbClr val="FFFF00"/>
                </a:solidFill>
                <a:ea typeface="宋体"/>
                <a:cs typeface="Calibri Light"/>
              </a:rPr>
              <a:t>聊齋誌異</a:t>
            </a:r>
            <a:endParaRPr lang="en-US" sz="9600" b="1" i="1" dirty="0">
              <a:solidFill>
                <a:srgbClr val="FFFF00"/>
              </a:solidFill>
              <a:cs typeface="Calibri Light"/>
            </a:endParaRPr>
          </a:p>
        </p:txBody>
      </p:sp>
      <p:pic>
        <p:nvPicPr>
          <p:cNvPr id="4" name="圖片 4">
            <a:extLst>
              <a:ext uri="{FF2B5EF4-FFF2-40B4-BE49-F238E27FC236}">
                <a16:creationId xmlns:a16="http://schemas.microsoft.com/office/drawing/2014/main" xmlns="" id="{698B0D8B-D8E1-46AC-AD1E-D1C48756CB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540000">
            <a:off x="862094" y="411106"/>
            <a:ext cx="3994317" cy="5708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65936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4E3FF6-C011-43FD-AC78-9BB184000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9153" y="5067659"/>
            <a:ext cx="2995994" cy="1562922"/>
          </a:xfrm>
        </p:spPr>
        <p:txBody>
          <a:bodyPr>
            <a:noAutofit/>
          </a:bodyPr>
          <a:lstStyle/>
          <a:p>
            <a:r>
              <a:rPr lang="en-US" altLang="zh-TW" sz="60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 Light"/>
              </a:rPr>
              <a:t>~</a:t>
            </a:r>
            <a:r>
              <a:rPr lang="zh-TW" altLang="en-US" sz="60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 Light"/>
              </a:rPr>
              <a:t>目錄</a:t>
            </a:r>
            <a:r>
              <a:rPr lang="en-US" altLang="zh-TW" sz="60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 Light"/>
              </a:rPr>
              <a:t>~</a:t>
            </a:r>
            <a:endParaRPr lang="zh-TW" altLang="en-US" sz="60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  <a:cs typeface="Calibri Light"/>
            </a:endParaRPr>
          </a:p>
        </p:txBody>
      </p:sp>
      <p:cxnSp>
        <p:nvCxnSpPr>
          <p:cNvPr id="4" name="直線單箭頭接點 3">
            <a:extLst>
              <a:ext uri="{FF2B5EF4-FFF2-40B4-BE49-F238E27FC236}">
                <a16:creationId xmlns:a16="http://schemas.microsoft.com/office/drawing/2014/main" xmlns="" id="{9C0A7906-C954-4C27-A8EE-1AD4EA1021DD}"/>
              </a:ext>
            </a:extLst>
          </p:cNvPr>
          <p:cNvCxnSpPr/>
          <p:nvPr/>
        </p:nvCxnSpPr>
        <p:spPr>
          <a:xfrm flipH="1">
            <a:off x="1066797" y="292511"/>
            <a:ext cx="1204451" cy="958643"/>
          </a:xfrm>
          <a:prstGeom prst="straightConnector1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單箭頭接點 4">
            <a:extLst>
              <a:ext uri="{FF2B5EF4-FFF2-40B4-BE49-F238E27FC236}">
                <a16:creationId xmlns:a16="http://schemas.microsoft.com/office/drawing/2014/main" xmlns="" id="{8E1B48CE-C3E1-4A54-B142-2D7468C54C6A}"/>
              </a:ext>
            </a:extLst>
          </p:cNvPr>
          <p:cNvCxnSpPr/>
          <p:nvPr/>
        </p:nvCxnSpPr>
        <p:spPr>
          <a:xfrm>
            <a:off x="1049899" y="1213618"/>
            <a:ext cx="1374660" cy="762229"/>
          </a:xfrm>
          <a:prstGeom prst="straightConnector1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線單箭頭接點 5">
            <a:extLst>
              <a:ext uri="{FF2B5EF4-FFF2-40B4-BE49-F238E27FC236}">
                <a16:creationId xmlns:a16="http://schemas.microsoft.com/office/drawing/2014/main" xmlns="" id="{E27B2570-223B-466F-AF1D-1BBA674CE5BB}"/>
              </a:ext>
            </a:extLst>
          </p:cNvPr>
          <p:cNvCxnSpPr/>
          <p:nvPr/>
        </p:nvCxnSpPr>
        <p:spPr>
          <a:xfrm>
            <a:off x="1241936" y="2989248"/>
            <a:ext cx="1155289" cy="897193"/>
          </a:xfrm>
          <a:prstGeom prst="straightConnector1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字方塊 6">
            <a:extLst>
              <a:ext uri="{FF2B5EF4-FFF2-40B4-BE49-F238E27FC236}">
                <a16:creationId xmlns:a16="http://schemas.microsoft.com/office/drawing/2014/main" xmlns="" id="{BD2EF9B6-612F-49DD-9FBD-0DDA11436CF9}"/>
              </a:ext>
            </a:extLst>
          </p:cNvPr>
          <p:cNvSpPr txBox="1"/>
          <p:nvPr/>
        </p:nvSpPr>
        <p:spPr>
          <a:xfrm>
            <a:off x="2495548" y="421556"/>
            <a:ext cx="3688178" cy="646331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TW" sz="3600" i="1" dirty="0">
                <a:solidFill>
                  <a:schemeClr val="bg1"/>
                </a:solidFill>
                <a:ea typeface="新細明體"/>
                <a:cs typeface="Calibri"/>
              </a:rPr>
              <a:t>1.</a:t>
            </a:r>
            <a:r>
              <a:rPr lang="zh-TW" sz="3600" dirty="0" smtClean="0">
                <a:solidFill>
                  <a:schemeClr val="bg1"/>
                </a:solidFill>
                <a:ea typeface="新細明體"/>
                <a:cs typeface="Calibri"/>
              </a:rPr>
              <a:t>作者</a:t>
            </a:r>
            <a:r>
              <a:rPr lang="zh-TW" altLang="en-US" sz="3600" dirty="0" smtClean="0">
                <a:solidFill>
                  <a:schemeClr val="bg1"/>
                </a:solidFill>
                <a:ea typeface="新細明體"/>
                <a:cs typeface="Calibri"/>
              </a:rPr>
              <a:t>的</a:t>
            </a:r>
            <a:r>
              <a:rPr lang="zh-TW" sz="3600" dirty="0" smtClean="0">
                <a:solidFill>
                  <a:schemeClr val="bg1"/>
                </a:solidFill>
                <a:ea typeface="新細明體"/>
                <a:cs typeface="Calibri"/>
              </a:rPr>
              <a:t>介紹</a:t>
            </a:r>
            <a:endParaRPr lang="zh-TW" sz="3600" dirty="0">
              <a:solidFill>
                <a:schemeClr val="bg1"/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xmlns="" id="{EE98EB2E-A91D-4501-BDA1-442713137B75}"/>
              </a:ext>
            </a:extLst>
          </p:cNvPr>
          <p:cNvSpPr txBox="1"/>
          <p:nvPr/>
        </p:nvSpPr>
        <p:spPr>
          <a:xfrm>
            <a:off x="2495548" y="1617365"/>
            <a:ext cx="3688177" cy="646331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TW" sz="3600" i="1" dirty="0">
                <a:solidFill>
                  <a:schemeClr val="bg1"/>
                </a:solidFill>
                <a:ea typeface="新細明體"/>
                <a:cs typeface="Calibri"/>
              </a:rPr>
              <a:t>2.</a:t>
            </a:r>
            <a:r>
              <a:rPr lang="zh-TW" sz="3600" dirty="0" smtClean="0">
                <a:solidFill>
                  <a:schemeClr val="bg1"/>
                </a:solidFill>
                <a:ea typeface="新細明體"/>
                <a:cs typeface="Calibri"/>
              </a:rPr>
              <a:t>書</a:t>
            </a:r>
            <a:r>
              <a:rPr lang="zh-TW" altLang="en-US" sz="3600" dirty="0" smtClean="0">
                <a:solidFill>
                  <a:schemeClr val="bg1"/>
                </a:solidFill>
                <a:ea typeface="新細明體"/>
                <a:cs typeface="Calibri"/>
              </a:rPr>
              <a:t>籍的</a:t>
            </a:r>
            <a:r>
              <a:rPr lang="zh-TW" sz="3600" dirty="0" smtClean="0">
                <a:solidFill>
                  <a:schemeClr val="bg1"/>
                </a:solidFill>
                <a:ea typeface="新細明體"/>
                <a:cs typeface="Calibri"/>
              </a:rPr>
              <a:t>簡介</a:t>
            </a:r>
            <a:endParaRPr lang="zh-TW" sz="3600" dirty="0">
              <a:solidFill>
                <a:schemeClr val="bg1"/>
              </a:solidFill>
              <a:ea typeface="+mn-lt"/>
              <a:cs typeface="+mn-lt"/>
            </a:endParaRPr>
          </a:p>
        </p:txBody>
      </p:sp>
      <p:cxnSp>
        <p:nvCxnSpPr>
          <p:cNvPr id="9" name="直線單箭頭接點 8">
            <a:extLst>
              <a:ext uri="{FF2B5EF4-FFF2-40B4-BE49-F238E27FC236}">
                <a16:creationId xmlns:a16="http://schemas.microsoft.com/office/drawing/2014/main" xmlns="" id="{3AD91875-5FBA-476E-8173-B078E7F70537}"/>
              </a:ext>
            </a:extLst>
          </p:cNvPr>
          <p:cNvCxnSpPr/>
          <p:nvPr/>
        </p:nvCxnSpPr>
        <p:spPr>
          <a:xfrm flipH="1">
            <a:off x="1241934" y="1954774"/>
            <a:ext cx="1106131" cy="1020096"/>
          </a:xfrm>
          <a:prstGeom prst="straightConnector1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字方塊 10">
            <a:extLst>
              <a:ext uri="{FF2B5EF4-FFF2-40B4-BE49-F238E27FC236}">
                <a16:creationId xmlns:a16="http://schemas.microsoft.com/office/drawing/2014/main" xmlns="" id="{19E4D8C1-79C7-431E-A4DE-FE778CFB8AB2}"/>
              </a:ext>
            </a:extLst>
          </p:cNvPr>
          <p:cNvSpPr txBox="1"/>
          <p:nvPr/>
        </p:nvSpPr>
        <p:spPr>
          <a:xfrm>
            <a:off x="2495549" y="2827904"/>
            <a:ext cx="3688177" cy="646331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TW" altLang="en-US" sz="3600" dirty="0">
                <a:solidFill>
                  <a:schemeClr val="bg1"/>
                </a:solidFill>
                <a:ea typeface="新細明體"/>
                <a:cs typeface="Calibri"/>
              </a:rPr>
              <a:t>3.喜歡</a:t>
            </a:r>
            <a:r>
              <a:rPr lang="zh-TW" altLang="en-US" sz="3600" dirty="0" smtClean="0">
                <a:solidFill>
                  <a:schemeClr val="bg1"/>
                </a:solidFill>
                <a:ea typeface="新細明體"/>
                <a:cs typeface="Calibri"/>
              </a:rPr>
              <a:t>的故事</a:t>
            </a:r>
            <a:endParaRPr lang="zh-TW" altLang="en-US" sz="3600" dirty="0">
              <a:solidFill>
                <a:schemeClr val="bg1"/>
              </a:solidFill>
              <a:ea typeface="新細明體"/>
              <a:cs typeface="Calibri"/>
            </a:endParaRPr>
          </a:p>
        </p:txBody>
      </p:sp>
      <p:cxnSp>
        <p:nvCxnSpPr>
          <p:cNvPr id="14" name="直線單箭頭接點 13">
            <a:extLst>
              <a:ext uri="{FF2B5EF4-FFF2-40B4-BE49-F238E27FC236}">
                <a16:creationId xmlns:a16="http://schemas.microsoft.com/office/drawing/2014/main" xmlns="" id="{77382606-E053-4D8A-B54B-C6F7E613F6E6}"/>
              </a:ext>
            </a:extLst>
          </p:cNvPr>
          <p:cNvCxnSpPr/>
          <p:nvPr/>
        </p:nvCxnSpPr>
        <p:spPr>
          <a:xfrm>
            <a:off x="1338723" y="4804593"/>
            <a:ext cx="1056966" cy="774290"/>
          </a:xfrm>
          <a:prstGeom prst="straightConnector1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單箭頭接點 14">
            <a:extLst>
              <a:ext uri="{FF2B5EF4-FFF2-40B4-BE49-F238E27FC236}">
                <a16:creationId xmlns:a16="http://schemas.microsoft.com/office/drawing/2014/main" xmlns="" id="{DF8D67FF-64B6-43E1-BE07-82449CB9826A}"/>
              </a:ext>
            </a:extLst>
          </p:cNvPr>
          <p:cNvCxnSpPr/>
          <p:nvPr/>
        </p:nvCxnSpPr>
        <p:spPr>
          <a:xfrm flipH="1">
            <a:off x="1346403" y="3890500"/>
            <a:ext cx="1044678" cy="909484"/>
          </a:xfrm>
          <a:prstGeom prst="straightConnector1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字方塊 15">
            <a:extLst>
              <a:ext uri="{FF2B5EF4-FFF2-40B4-BE49-F238E27FC236}">
                <a16:creationId xmlns:a16="http://schemas.microsoft.com/office/drawing/2014/main" xmlns="" id="{F897826E-91EC-491D-8E2F-EF070EF62BC6}"/>
              </a:ext>
            </a:extLst>
          </p:cNvPr>
          <p:cNvSpPr txBox="1"/>
          <p:nvPr/>
        </p:nvSpPr>
        <p:spPr>
          <a:xfrm>
            <a:off x="2495549" y="4020524"/>
            <a:ext cx="3688177" cy="646331"/>
          </a:xfrm>
          <a:prstGeom prst="rect">
            <a:avLst/>
          </a:prstGeom>
          <a:solidFill>
            <a:schemeClr val="tx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TW" altLang="en-US" sz="3600" dirty="0">
                <a:solidFill>
                  <a:schemeClr val="bg1"/>
                </a:solidFill>
                <a:ea typeface="新細明體"/>
                <a:cs typeface="Calibri"/>
              </a:rPr>
              <a:t>4</a:t>
            </a:r>
            <a:r>
              <a:rPr lang="zh-TW" altLang="en-US" sz="3600" dirty="0" smtClean="0">
                <a:solidFill>
                  <a:schemeClr val="bg1"/>
                </a:solidFill>
                <a:ea typeface="新細明體"/>
                <a:cs typeface="Calibri"/>
              </a:rPr>
              <a:t>.讀書的心得</a:t>
            </a:r>
            <a:endParaRPr lang="zh-TW" altLang="en-US" sz="3600" dirty="0">
              <a:solidFill>
                <a:schemeClr val="bg1"/>
              </a:solidFill>
              <a:ea typeface="新細明體"/>
              <a:cs typeface="Calibri"/>
            </a:endParaRPr>
          </a:p>
        </p:txBody>
      </p:sp>
      <p:pic>
        <p:nvPicPr>
          <p:cNvPr id="20" name="圖片 20">
            <a:extLst>
              <a:ext uri="{FF2B5EF4-FFF2-40B4-BE49-F238E27FC236}">
                <a16:creationId xmlns:a16="http://schemas.microsoft.com/office/drawing/2014/main" xmlns="" id="{F19329A2-4C06-4FDA-8993-C2B1A3662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000" b="100000" l="2303" r="92599">
                        <a14:foregroundMark x1="31250" y1="77870" x2="29276" y2="83148"/>
                        <a14:foregroundMark x1="45066" y1="80370" x2="45066" y2="8037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95332" y="2742584"/>
            <a:ext cx="2316480" cy="4114800"/>
          </a:xfrm>
          <a:prstGeom prst="rect">
            <a:avLst/>
          </a:prstGeom>
        </p:spPr>
      </p:pic>
      <p:sp>
        <p:nvSpPr>
          <p:cNvPr id="3" name="心形 2">
            <a:extLst>
              <a:ext uri="{FF2B5EF4-FFF2-40B4-BE49-F238E27FC236}">
                <a16:creationId xmlns:a16="http://schemas.microsoft.com/office/drawing/2014/main" xmlns="" id="{3EF243C6-10F5-458E-AB4B-E787C6670C55}"/>
              </a:ext>
            </a:extLst>
          </p:cNvPr>
          <p:cNvSpPr/>
          <p:nvPr/>
        </p:nvSpPr>
        <p:spPr>
          <a:xfrm rot="20713578">
            <a:off x="7117412" y="4197053"/>
            <a:ext cx="914400" cy="91440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1" name="圖片 21">
            <a:extLst>
              <a:ext uri="{FF2B5EF4-FFF2-40B4-BE49-F238E27FC236}">
                <a16:creationId xmlns:a16="http://schemas.microsoft.com/office/drawing/2014/main" xmlns="" id="{99C7FC8E-6DF5-4DA4-9CD2-762EF75099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9581" y="3452348"/>
            <a:ext cx="2020002" cy="3356732"/>
          </a:xfrm>
          <a:prstGeom prst="rect">
            <a:avLst/>
          </a:prstGeom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6559826" y="1978247"/>
            <a:ext cx="5087316" cy="1355403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3600" b="0" kern="1200" cap="all" dirty="0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zh-CN" altLang="en-US" sz="9600" b="1" i="1" dirty="0" smtClean="0">
                <a:solidFill>
                  <a:srgbClr val="FFFF00"/>
                </a:solidFill>
                <a:ea typeface="宋体"/>
                <a:cs typeface="Calibri Light"/>
              </a:rPr>
              <a:t>聊齋誌異</a:t>
            </a:r>
            <a:endParaRPr lang="zh-CN" altLang="en-US" sz="9600" b="1" i="1" dirty="0">
              <a:solidFill>
                <a:srgbClr val="FFFF00"/>
              </a:solidFill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157324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775714" cy="1226194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作者</a:t>
            </a:r>
            <a:r>
              <a:rPr lang="zh-TW" altLang="en-US" sz="60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的</a:t>
            </a:r>
            <a:r>
              <a:rPr lang="zh-CN" altLang="en-US" sz="60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介紹</a:t>
            </a:r>
            <a:endParaRPr lang="en-US" sz="6000" b="1" i="1" dirty="0">
              <a:solidFill>
                <a:srgbClr val="FFFF00"/>
              </a:solidFill>
              <a:cs typeface="Calibri Ligh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33460" y="4385730"/>
            <a:ext cx="7544861" cy="2293365"/>
          </a:xfrm>
        </p:spPr>
        <p:txBody>
          <a:bodyPr>
            <a:noAutofit/>
          </a:bodyPr>
          <a:lstStyle/>
          <a:p>
            <a:pPr algn="l"/>
            <a:r>
              <a:rPr lang="zh-CN" sz="4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蒲松齡</a:t>
            </a:r>
            <a:r>
              <a:rPr lang="zh-CN" sz="2800" dirty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（1640－1715）字留仙，一字劍臣，別號柳泉居士，</a:t>
            </a:r>
            <a:r>
              <a:rPr lang="zh-CN" sz="2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世稱聊齋</a:t>
            </a:r>
            <a:r>
              <a:rPr lang="zh-CN" sz="28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先生</a:t>
            </a:r>
            <a:r>
              <a:rPr lang="zh-TW" altLang="en-US" sz="28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，</a:t>
            </a:r>
            <a:r>
              <a:rPr lang="zh-CN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山東人</a:t>
            </a:r>
            <a:r>
              <a:rPr lang="zh-CN" sz="2800" dirty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。 </a:t>
            </a:r>
            <a:endParaRPr lang="en-US" altLang="zh-CN" sz="2800" dirty="0" smtClean="0">
              <a:latin typeface="標楷體" panose="03000509000000000000" pitchFamily="65" charset="-120"/>
              <a:ea typeface="標楷體" panose="03000509000000000000" pitchFamily="65" charset="-120"/>
              <a:cs typeface="+mn-lt"/>
            </a:endParaRPr>
          </a:p>
          <a:p>
            <a:pPr algn="l"/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他</a:t>
            </a:r>
            <a:r>
              <a:rPr lang="zh-CN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出生</a:t>
            </a:r>
            <a:r>
              <a:rPr lang="zh-CN" sz="2800" dirty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於一個逐漸敗落的中小地主兼商人</a:t>
            </a:r>
            <a:r>
              <a:rPr lang="zh-CN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家庭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。</a:t>
            </a:r>
            <a:endParaRPr lang="zh-CN" altLang="en-US" sz="2800" dirty="0">
              <a:solidFill>
                <a:srgbClr val="00B050"/>
              </a:solidFill>
              <a:ea typeface="宋体"/>
              <a:cs typeface="Calibri"/>
            </a:endParaRPr>
          </a:p>
        </p:txBody>
      </p:sp>
      <p:pic>
        <p:nvPicPr>
          <p:cNvPr id="5" name="圖片 5" descr="一張含有 畫畫 的圖片&#10;&#10;自動產生的描述">
            <a:extLst>
              <a:ext uri="{FF2B5EF4-FFF2-40B4-BE49-F238E27FC236}">
                <a16:creationId xmlns:a16="http://schemas.microsoft.com/office/drawing/2014/main" xmlns="" id="{78E9883C-84A4-4440-BA98-8B383729B1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610143">
            <a:off x="812309" y="846539"/>
            <a:ext cx="2592639" cy="3447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6" descr="一張含有 男人, 穿著, 帽, 舊 的圖片&#10;&#10;自動產生的描述">
            <a:extLst>
              <a:ext uri="{FF2B5EF4-FFF2-40B4-BE49-F238E27FC236}">
                <a16:creationId xmlns:a16="http://schemas.microsoft.com/office/drawing/2014/main" xmlns="" id="{31552B4C-7894-4FC5-BEEE-18A905495A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3631">
            <a:off x="4496427" y="561131"/>
            <a:ext cx="3199147" cy="31779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42368993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5" descr="一張含有 文字, 白板 的圖片&#10;&#10;自動產生的描述">
            <a:extLst>
              <a:ext uri="{FF2B5EF4-FFF2-40B4-BE49-F238E27FC236}">
                <a16:creationId xmlns:a16="http://schemas.microsoft.com/office/drawing/2014/main" xmlns="" id="{4BE48A66-EAE4-4723-936D-C5647E6EFA7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4721" r="24721"/>
          <a:stretch/>
        </p:blipFill>
        <p:spPr>
          <a:xfrm>
            <a:off x="7913780" y="1245521"/>
            <a:ext cx="3864090" cy="537962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772629D-399B-4096-9FE2-4C197F0FCC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8113" y="1755055"/>
            <a:ext cx="7325139" cy="4884284"/>
          </a:xfrm>
          <a:solidFill>
            <a:schemeClr val="tx1"/>
          </a:solidFill>
          <a:ln w="25400">
            <a:solidFill>
              <a:schemeClr val="accent1"/>
            </a:solidFill>
            <a:prstDash val="sysDot"/>
          </a:ln>
        </p:spPr>
        <p:txBody>
          <a:bodyPr lIns="0" rIns="0">
            <a:noAutofit/>
          </a:bodyPr>
          <a:lstStyle/>
          <a:p>
            <a:pPr marL="285750" indent="-285750">
              <a:buChar char="•"/>
            </a:pPr>
            <a:r>
              <a:rPr lang="en-US" altLang="zh-TW" sz="4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     </a:t>
            </a:r>
            <a:r>
              <a:rPr lang="zh-TW" sz="4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聊齋誌異</a:t>
            </a:r>
            <a:endParaRPr lang="en-US" altLang="zh-TW" sz="30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lt"/>
            </a:endParaRPr>
          </a:p>
          <a:p>
            <a:pPr marL="285750" indent="-285750">
              <a:buChar char="•"/>
            </a:pPr>
            <a:r>
              <a:rPr lang="en-US" altLang="zh-TW" sz="3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    </a:t>
            </a:r>
            <a:r>
              <a:rPr lang="zh-TW" sz="3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簡稱</a:t>
            </a:r>
            <a:r>
              <a:rPr lang="zh-TW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《聊齋》，又稱《鬼狐傳》，是</a:t>
            </a:r>
            <a:r>
              <a:rPr lang="zh-TW" sz="3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中</a:t>
            </a:r>
            <a:r>
              <a:rPr lang="zh-TW" altLang="en-US" sz="3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國</a:t>
            </a:r>
            <a:r>
              <a:rPr lang="zh-TW" sz="3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短篇小說</a:t>
            </a:r>
            <a:r>
              <a:rPr lang="zh-TW" sz="30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集</a:t>
            </a:r>
            <a:r>
              <a:rPr lang="zh-TW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。 </a:t>
            </a:r>
            <a:endParaRPr lang="en-US" altLang="zh-TW" sz="3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lt"/>
            </a:endParaRPr>
          </a:p>
          <a:p>
            <a:pPr marL="285750" indent="-285750">
              <a:buChar char="•"/>
            </a:pPr>
            <a:r>
              <a:rPr lang="en-US" altLang="zh-TW" sz="3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    </a:t>
            </a:r>
            <a:r>
              <a:rPr lang="zh-TW" sz="3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全書</a:t>
            </a:r>
            <a:r>
              <a:rPr lang="zh-TW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共496篇，内容十分廣泛，多談</a:t>
            </a:r>
            <a:r>
              <a:rPr lang="zh-TW" sz="3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狐仙、</a:t>
            </a:r>
            <a:r>
              <a:rPr lang="zh-TW" sz="30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鬼、妖</a:t>
            </a:r>
            <a:r>
              <a:rPr lang="zh-TW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，反映了17世纪中國的社會面貌。 </a:t>
            </a:r>
            <a:endParaRPr lang="en-US" altLang="zh-TW" sz="3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lt"/>
            </a:endParaRPr>
          </a:p>
          <a:p>
            <a:pPr marL="285750" indent="-285750">
              <a:buChar char="•"/>
            </a:pPr>
            <a:r>
              <a:rPr lang="en-US" altLang="zh-TW" sz="3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    </a:t>
            </a:r>
            <a:r>
              <a:rPr lang="zh-TW" sz="3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作者在</a:t>
            </a:r>
            <a:r>
              <a:rPr lang="zh-TW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這本書深刻地描寫了狐仙、鬼和</a:t>
            </a:r>
            <a:r>
              <a:rPr lang="zh-TW" sz="3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妖，</a:t>
            </a:r>
            <a:r>
              <a:rPr lang="zh-TW" sz="30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而字裡行間也透露出鬼比人還要有</a:t>
            </a:r>
            <a:r>
              <a:rPr lang="zh-TW" sz="3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情義</a:t>
            </a:r>
            <a:r>
              <a:rPr lang="zh-TW" altLang="en-US" sz="3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，</a:t>
            </a:r>
            <a:r>
              <a:rPr lang="zh-TW" sz="3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以此</a:t>
            </a:r>
            <a:r>
              <a:rPr lang="zh-TW" sz="30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諷刺當時的時代</a:t>
            </a:r>
            <a:r>
              <a:rPr lang="zh-TW" sz="30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。</a:t>
            </a:r>
            <a:endParaRPr lang="zh-TW" altLang="en-US" sz="3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Calibri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630" y="957286"/>
            <a:ext cx="2180722" cy="145236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020416" y="344189"/>
            <a:ext cx="7775714" cy="1226194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800" b="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60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書籍的簡介</a:t>
            </a:r>
            <a:endParaRPr lang="en-US" sz="6000" b="1" i="1" dirty="0">
              <a:solidFill>
                <a:srgbClr val="FFFF00"/>
              </a:solidFill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09681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900B888-0203-4501-9EFF-9EC3A59FEA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9845" y="2225673"/>
            <a:ext cx="5509058" cy="3649133"/>
          </a:xfrm>
          <a:solidFill>
            <a:schemeClr val="tx1"/>
          </a:solidFill>
          <a:ln w="12700">
            <a:solidFill>
              <a:schemeClr val="accent1"/>
            </a:solidFill>
            <a:prstDash val="sysDot"/>
          </a:ln>
        </p:spPr>
        <p:txBody>
          <a:bodyPr lIns="0" rIns="0">
            <a:normAutofit/>
          </a:bodyPr>
          <a:lstStyle/>
          <a:p>
            <a:r>
              <a:rPr lang="zh-TW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聊齋誌異</a:t>
            </a:r>
            <a:r>
              <a:rPr lang="zh-TW" altLang="en-US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「</a:t>
            </a:r>
            <a:r>
              <a:rPr lang="zh-TW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聶</a:t>
            </a:r>
            <a:r>
              <a:rPr lang="zh-TW" sz="32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小</a:t>
            </a:r>
            <a:r>
              <a:rPr lang="zh-TW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倩</a:t>
            </a:r>
            <a:r>
              <a:rPr lang="zh-TW" altLang="en-US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」</a:t>
            </a:r>
            <a:r>
              <a:rPr lang="en-US" altLang="zh-TW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:</a:t>
            </a:r>
          </a:p>
          <a:p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書生</a:t>
            </a:r>
            <a:r>
              <a:rPr lang="en-US" altLang="zh-TW" sz="2500" u="sng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寧采臣</a:t>
            </a:r>
            <a:r>
              <a:rPr lang="en-US" altLang="zh-TW" sz="2500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在旅途中</a:t>
            </a:r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借住</a:t>
            </a:r>
            <a:r>
              <a:rPr lang="en-US" altLang="zh-TW" sz="2500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了一間寺院，結識</a:t>
            </a:r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劍客</a:t>
            </a:r>
            <a:r>
              <a:rPr lang="en-US" altLang="zh-TW" sz="2500" u="sng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燕赤霞</a:t>
            </a:r>
            <a:r>
              <a:rPr lang="en-US" altLang="zh-TW" sz="2500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和幽魂</a:t>
            </a:r>
            <a:r>
              <a:rPr lang="en-US" altLang="zh-TW" sz="2500" u="sng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聶小倩</a:t>
            </a:r>
            <a:r>
              <a:rPr lang="en-US" altLang="zh-TW" sz="2500" dirty="0" err="1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，兩人一同幫助</a:t>
            </a:r>
            <a:r>
              <a:rPr lang="en-US" altLang="zh-TW" sz="2500" u="sng" dirty="0" err="1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寧采臣</a:t>
            </a:r>
            <a:r>
              <a:rPr lang="en-US" altLang="zh-TW" sz="2500" dirty="0" err="1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脫離險境。</a:t>
            </a:r>
            <a:r>
              <a:rPr lang="en-US" altLang="zh-TW" sz="2500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最後</a:t>
            </a:r>
            <a:r>
              <a:rPr lang="en-US" altLang="zh-TW" sz="2500" u="sng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聶小倩</a:t>
            </a:r>
            <a:r>
              <a:rPr lang="en-US" altLang="zh-TW" sz="2500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自願與</a:t>
            </a:r>
            <a:r>
              <a:rPr lang="en-US" altLang="zh-TW" sz="2500" u="sng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寧采臣</a:t>
            </a:r>
            <a:r>
              <a:rPr lang="en-US" altLang="zh-TW" sz="2500" dirty="0" err="1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回家</a:t>
            </a:r>
            <a:r>
              <a:rPr lang="en-US" altLang="zh-TW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……</a:t>
            </a:r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。</a:t>
            </a:r>
            <a:endParaRPr lang="en-US" altLang="zh-TW" sz="25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lt"/>
            </a:endParaRPr>
          </a:p>
          <a:p>
            <a:r>
              <a:rPr lang="en-US" altLang="zh-TW" sz="25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，</a:t>
            </a:r>
            <a:r>
              <a:rPr lang="zh-TW" altLang="en-US" sz="25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結局</a:t>
            </a:r>
            <a:r>
              <a:rPr lang="en-US" altLang="zh-TW" sz="2500" u="sng" dirty="0" err="1" smtClean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寧采臣</a:t>
            </a:r>
            <a:r>
              <a:rPr lang="en-US" altLang="zh-TW" sz="2500" dirty="0" err="1" smtClean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考中進士</a:t>
            </a:r>
            <a:r>
              <a:rPr lang="en-US" altLang="zh-TW" sz="2500" dirty="0" err="1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，</a:t>
            </a:r>
            <a:r>
              <a:rPr lang="en-US" altLang="zh-TW" sz="2500" u="sng" dirty="0" err="1" smtClean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聶小倩</a:t>
            </a:r>
            <a:r>
              <a:rPr lang="en-US" altLang="zh-TW" sz="2500" dirty="0" err="1" smtClean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為他生了兩個兒子</a:t>
            </a:r>
            <a:r>
              <a:rPr lang="zh-TW" altLang="en-US" sz="2500" dirty="0"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。</a:t>
            </a:r>
            <a:endParaRPr lang="zh-TW" altLang="en-US" sz="2500" dirty="0">
              <a:latin typeface="標楷體" panose="03000509000000000000" pitchFamily="65" charset="-120"/>
              <a:ea typeface="標楷體" panose="03000509000000000000" pitchFamily="65" charset="-120"/>
              <a:cs typeface="Calibri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xmlns="" id="{57856DEF-801A-406D-B940-96E079DAD8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8296" y="2262090"/>
            <a:ext cx="5509060" cy="3649134"/>
          </a:xfrm>
          <a:solidFill>
            <a:schemeClr val="tx1"/>
          </a:solidFill>
          <a:ln w="12700">
            <a:solidFill>
              <a:schemeClr val="accent1"/>
            </a:solidFill>
            <a:prstDash val="sysDot"/>
          </a:ln>
        </p:spPr>
        <p:txBody>
          <a:bodyPr lIns="0" rIns="0">
            <a:normAutofit/>
          </a:bodyPr>
          <a:lstStyle/>
          <a:p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聊齋誌異</a:t>
            </a:r>
            <a:r>
              <a:rPr lang="zh-TW" altLang="en-US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「石</a:t>
            </a:r>
            <a:r>
              <a:rPr lang="zh-TW" altLang="en-US" sz="32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清</a:t>
            </a:r>
            <a:r>
              <a:rPr lang="zh-TW" altLang="en-US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虛」</a:t>
            </a:r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:</a:t>
            </a:r>
            <a:endParaRPr lang="en-US" altLang="zh-TW" sz="25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Calibri"/>
            </a:endParaRPr>
          </a:p>
          <a:p>
            <a:r>
              <a:rPr lang="zh-TW" altLang="en-US" sz="2500" u="sng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刑</a:t>
            </a:r>
            <a:r>
              <a:rPr lang="zh-TW" altLang="en-US" sz="2500" u="sng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飛雲</a:t>
            </a:r>
            <a:r>
              <a:rPr lang="zh-TW" altLang="en-US" sz="25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有一天去河裡打魚時撿到了一顆非常漂亮的石頭</a:t>
            </a:r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(他的興趣是收集石頭</a:t>
            </a:r>
            <a:r>
              <a:rPr lang="zh-TW" altLang="en-US" sz="25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!</a:t>
            </a:r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)</a:t>
            </a:r>
            <a:endParaRPr lang="en-US" altLang="zh-TW" sz="25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Calibri"/>
            </a:endParaRPr>
          </a:p>
          <a:p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他</a:t>
            </a:r>
            <a:r>
              <a:rPr lang="zh-TW" altLang="en-US" sz="25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就將石頭帶回自己的</a:t>
            </a:r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家裡</a:t>
            </a:r>
            <a:r>
              <a:rPr lang="zh-TW" altLang="en-US" sz="25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，</a:t>
            </a:r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放在客廳中!</a:t>
            </a:r>
            <a:r>
              <a:rPr lang="zh-TW" altLang="en-US" sz="25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後來陸陸續續有一些人來跟他買石頭.....</a:t>
            </a:r>
            <a:r>
              <a:rPr lang="zh-TW" altLang="en-US" sz="25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.。</a:t>
            </a:r>
            <a:endParaRPr lang="zh-TW" altLang="en-US" sz="25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Calibri"/>
            </a:endParaRPr>
          </a:p>
        </p:txBody>
      </p:sp>
      <p:pic>
        <p:nvPicPr>
          <p:cNvPr id="3" name="圖片 4">
            <a:extLst>
              <a:ext uri="{FF2B5EF4-FFF2-40B4-BE49-F238E27FC236}">
                <a16:creationId xmlns:a16="http://schemas.microsoft.com/office/drawing/2014/main" xmlns="" id="{A43B7148-A9C5-457C-9A3F-D51F0E4F44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03924">
            <a:off x="240091" y="-80659"/>
            <a:ext cx="3154118" cy="2361879"/>
          </a:xfrm>
          <a:prstGeom prst="rect">
            <a:avLst/>
          </a:prstGeom>
        </p:spPr>
      </p:pic>
      <p:pic>
        <p:nvPicPr>
          <p:cNvPr id="5" name="圖片 5" descr="一張含有 食物 的圖片&#10;&#10;自動產生的描述">
            <a:extLst>
              <a:ext uri="{FF2B5EF4-FFF2-40B4-BE49-F238E27FC236}">
                <a16:creationId xmlns:a16="http://schemas.microsoft.com/office/drawing/2014/main" xmlns="" id="{F9484E06-AB0D-4BFB-AE37-6ADBD22E84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6028" y="5090877"/>
            <a:ext cx="2098507" cy="150888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16009" y="487182"/>
            <a:ext cx="2078639" cy="2078639"/>
          </a:xfrm>
          <a:prstGeom prst="rect">
            <a:avLst/>
          </a:prstGeom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3226904" y="487182"/>
            <a:ext cx="7775714" cy="122619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60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喜歡的故事</a:t>
            </a:r>
            <a:endParaRPr lang="en-US" sz="6000" b="1" i="1" dirty="0">
              <a:solidFill>
                <a:srgbClr val="FFFF00"/>
              </a:solidFill>
              <a:cs typeface="Calibri Light"/>
            </a:endParaRPr>
          </a:p>
        </p:txBody>
      </p:sp>
      <p:sp>
        <p:nvSpPr>
          <p:cNvPr id="2" name="AutoShape 2" descr="聂小倩宁采臣卡通(第1页) - 一起扣扣网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7" name="AutoShape 5" descr="聂小倩宁采臣卡通(第1页) - 一起扣扣网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8" name="AutoShape 7" descr="聂小倩宁采臣卡通(第1页) - 一起扣扣网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9" name="AutoShape 9" descr="聂小倩宁采臣卡通(第1页) - 一起扣扣网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278" y="4531487"/>
            <a:ext cx="1455703" cy="1313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610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900B888-0203-4501-9EFF-9EC3A59FEA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4708" y="1768437"/>
            <a:ext cx="5509058" cy="4821206"/>
          </a:xfrm>
          <a:solidFill>
            <a:schemeClr val="tx1"/>
          </a:solidFill>
          <a:ln w="12700">
            <a:solidFill>
              <a:schemeClr val="accent1"/>
            </a:solidFill>
            <a:prstDash val="sysDot"/>
          </a:ln>
        </p:spPr>
        <p:txBody>
          <a:bodyPr lIns="0" rIns="0">
            <a:noAutofit/>
          </a:bodyPr>
          <a:lstStyle/>
          <a:p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    閱讀課老師要求看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古典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小說</a:t>
            </a:r>
            <a:endParaRPr lang="en-US" altLang="zh-TW" sz="28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lt"/>
            </a:endParaRPr>
          </a:p>
          <a:p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，我和伙伴</a:t>
            </a:r>
            <a:r>
              <a:rPr lang="zh-TW" altLang="en-US" sz="280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選</a:t>
            </a:r>
            <a:r>
              <a:rPr lang="zh-TW" altLang="en-US" sz="280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了</a:t>
            </a:r>
            <a:r>
              <a:rPr lang="en-US" altLang="zh-TW" sz="280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《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聊齋誌異</a:t>
            </a:r>
            <a:r>
              <a:rPr lang="en-US" altLang="zh-TW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》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來分享。</a:t>
            </a:r>
            <a:endParaRPr lang="en-US" altLang="zh-TW" sz="28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lt"/>
            </a:endParaRPr>
          </a:p>
          <a:p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    我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覺得這本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書雖然反映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出社會的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黑暗一面，但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也有不少的暖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心小故事</a:t>
            </a:r>
            <a:r>
              <a:rPr lang="en-US" altLang="zh-TW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!</a:t>
            </a:r>
          </a:p>
          <a:p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    鬼故事真的是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我很喜歡的故事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題材，</a:t>
            </a:r>
            <a:r>
              <a:rPr lang="en-US" altLang="zh-TW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《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聊齋誌異</a:t>
            </a:r>
            <a:r>
              <a:rPr lang="en-US" altLang="zh-TW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》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值得推荐給大家</a:t>
            </a:r>
            <a:r>
              <a:rPr lang="en-US" altLang="zh-TW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!                   </a:t>
            </a:r>
          </a:p>
          <a:p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                        璽倩</a:t>
            </a:r>
            <a:r>
              <a:rPr lang="en-US" altLang="zh-TW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lt"/>
              </a:rPr>
              <a:t> </a:t>
            </a:r>
            <a:endParaRPr lang="en-US" altLang="zh-TW" sz="28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lt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xmlns="" id="{57856DEF-801A-406D-B940-96E079DAD8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3159" y="1773520"/>
            <a:ext cx="5509060" cy="4821206"/>
          </a:xfrm>
          <a:solidFill>
            <a:schemeClr val="tx1"/>
          </a:solidFill>
          <a:ln w="12700">
            <a:solidFill>
              <a:schemeClr val="accent1"/>
            </a:solidFill>
            <a:prstDash val="sysDot"/>
          </a:ln>
        </p:spPr>
        <p:txBody>
          <a:bodyPr lIns="0" rIns="0">
            <a:normAutofit/>
          </a:bodyPr>
          <a:lstStyle/>
          <a:p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    我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本身就很喜歡一些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妖魔鬼怪恐怖的故事，而</a:t>
            </a:r>
            <a:r>
              <a:rPr lang="en-US" altLang="zh-TW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《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聊齋誌異</a:t>
            </a:r>
            <a:r>
              <a:rPr lang="en-US" altLang="zh-TW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》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寫狐仙、寫鬼又寫妖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，我覺得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非常、非常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的好看</a:t>
            </a:r>
            <a:r>
              <a:rPr lang="en-US" altLang="zh-TW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!</a:t>
            </a:r>
          </a:p>
          <a:p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    這本厚厚的書</a:t>
            </a:r>
            <a:r>
              <a:rPr lang="zh-TW" altLang="en-US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讓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我初次從頭到尾看完它。</a:t>
            </a:r>
            <a:endParaRPr lang="en-US" altLang="zh-TW" sz="28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Calibri"/>
            </a:endParaRPr>
          </a:p>
          <a:p>
            <a:r>
              <a:rPr lang="en-US" altLang="zh-TW" sz="28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 </a:t>
            </a:r>
            <a:r>
              <a:rPr lang="en-US" altLang="zh-TW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                        </a:t>
            </a:r>
            <a:r>
              <a:rPr lang="zh-TW" altLang="en-US" sz="28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以恩</a:t>
            </a:r>
            <a:endParaRPr lang="zh-TW" altLang="en-US" sz="28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Calibri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3226904" y="487182"/>
            <a:ext cx="7775714" cy="122619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sz="60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Calibri"/>
              </a:rPr>
              <a:t>讀書的心得</a:t>
            </a:r>
            <a:endParaRPr lang="en-US" sz="6000" b="1" i="1" dirty="0">
              <a:solidFill>
                <a:srgbClr val="FFFF00"/>
              </a:solidFill>
              <a:cs typeface="Calibri Light"/>
            </a:endParaRPr>
          </a:p>
        </p:txBody>
      </p:sp>
      <p:sp>
        <p:nvSpPr>
          <p:cNvPr id="8" name="心形 7">
            <a:extLst>
              <a:ext uri="{FF2B5EF4-FFF2-40B4-BE49-F238E27FC236}">
                <a16:creationId xmlns:a16="http://schemas.microsoft.com/office/drawing/2014/main" xmlns="" id="{A91EE986-A167-4F50-922C-46F33B861D09}"/>
              </a:ext>
            </a:extLst>
          </p:cNvPr>
          <p:cNvSpPr/>
          <p:nvPr/>
        </p:nvSpPr>
        <p:spPr>
          <a:xfrm rot="540000">
            <a:off x="7345081" y="410054"/>
            <a:ext cx="1009511" cy="1137335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笑臉 8">
            <a:extLst>
              <a:ext uri="{FF2B5EF4-FFF2-40B4-BE49-F238E27FC236}">
                <a16:creationId xmlns:a16="http://schemas.microsoft.com/office/drawing/2014/main" xmlns="" id="{C53DDF39-A0F6-4ED3-A816-25AB3D19D11B}"/>
              </a:ext>
            </a:extLst>
          </p:cNvPr>
          <p:cNvSpPr/>
          <p:nvPr/>
        </p:nvSpPr>
        <p:spPr>
          <a:xfrm rot="1242657">
            <a:off x="1704537" y="1374699"/>
            <a:ext cx="993685" cy="1087106"/>
          </a:xfrm>
          <a:prstGeom prst="smileyFace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星形: 五角 11">
            <a:extLst>
              <a:ext uri="{FF2B5EF4-FFF2-40B4-BE49-F238E27FC236}">
                <a16:creationId xmlns:a16="http://schemas.microsoft.com/office/drawing/2014/main" xmlns="" id="{174F8AE4-28E5-4CF0-858A-BA16BC94693C}"/>
              </a:ext>
            </a:extLst>
          </p:cNvPr>
          <p:cNvSpPr/>
          <p:nvPr/>
        </p:nvSpPr>
        <p:spPr>
          <a:xfrm rot="-900000">
            <a:off x="264501" y="275155"/>
            <a:ext cx="1105927" cy="1045302"/>
          </a:xfrm>
          <a:prstGeom prst="star5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心形 12">
            <a:extLst>
              <a:ext uri="{FF2B5EF4-FFF2-40B4-BE49-F238E27FC236}">
                <a16:creationId xmlns:a16="http://schemas.microsoft.com/office/drawing/2014/main" xmlns="" id="{E8A635EC-50BE-463D-BB3E-8F3921AE7853}"/>
              </a:ext>
            </a:extLst>
          </p:cNvPr>
          <p:cNvSpPr/>
          <p:nvPr/>
        </p:nvSpPr>
        <p:spPr>
          <a:xfrm>
            <a:off x="2858344" y="5065085"/>
            <a:ext cx="591697" cy="481120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532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457084-5129-4579-8F42-95658E33B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3339" y="2403088"/>
            <a:ext cx="3979572" cy="1456267"/>
          </a:xfrm>
        </p:spPr>
        <p:txBody>
          <a:bodyPr>
            <a:normAutofit/>
          </a:bodyPr>
          <a:lstStyle/>
          <a:p>
            <a:pPr algn="ctr"/>
            <a:r>
              <a:rPr lang="zh-TW" altLang="en-US" sz="8800" dirty="0">
                <a:latin typeface="Ink Free" pitchFamily="66" charset="0"/>
                <a:ea typeface="新細明體"/>
                <a:cs typeface="Calibri Light"/>
              </a:rPr>
              <a:t>END!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xmlns="" id="{57D5B29E-E07C-4802-8FBF-2B201CE62643}"/>
              </a:ext>
            </a:extLst>
          </p:cNvPr>
          <p:cNvSpPr txBox="1"/>
          <p:nvPr/>
        </p:nvSpPr>
        <p:spPr>
          <a:xfrm>
            <a:off x="1824072" y="5056335"/>
            <a:ext cx="7998106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TW" altLang="en-US" sz="3000" dirty="0">
                <a:ea typeface="新細明體"/>
                <a:cs typeface="Calibri"/>
              </a:rPr>
              <a:t>報告人員:    70421</a:t>
            </a:r>
            <a:r>
              <a:rPr lang="zh-TW" altLang="en-US" sz="3000" u="sng" dirty="0">
                <a:ea typeface="新細明體"/>
                <a:cs typeface="Calibri"/>
              </a:rPr>
              <a:t>何以恩</a:t>
            </a:r>
            <a:endParaRPr lang="en-US" altLang="zh-TW" sz="3000" dirty="0">
              <a:ea typeface="新細明體"/>
              <a:cs typeface="Calibri"/>
            </a:endParaRPr>
          </a:p>
          <a:p>
            <a:pPr algn="ctr"/>
            <a:r>
              <a:rPr lang="zh-TW" altLang="en-US" sz="3000" dirty="0">
                <a:ea typeface="新細明體"/>
                <a:cs typeface="Calibri"/>
              </a:rPr>
              <a:t>                       70429</a:t>
            </a:r>
            <a:r>
              <a:rPr lang="zh-TW" altLang="en-US" sz="3000" u="sng" dirty="0">
                <a:ea typeface="新細明體"/>
                <a:cs typeface="Calibri"/>
              </a:rPr>
              <a:t>黃璽蒨</a:t>
            </a:r>
            <a:endParaRPr lang="zh-TW" altLang="en-US" sz="3000" dirty="0">
              <a:ea typeface="新細明體"/>
              <a:cs typeface="Calibri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xmlns="" id="{A33B5977-B433-4822-AB41-36B9FC14B75B}"/>
              </a:ext>
            </a:extLst>
          </p:cNvPr>
          <p:cNvSpPr txBox="1"/>
          <p:nvPr/>
        </p:nvSpPr>
        <p:spPr>
          <a:xfrm>
            <a:off x="2915268" y="923689"/>
            <a:ext cx="6263456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  <a:scene3d>
              <a:camera prst="orthographicFront">
                <a:rot lat="0" lon="21599960" rev="0"/>
              </a:camera>
              <a:lightRig rig="threePt" dir="t"/>
            </a:scene3d>
            <a:sp3d extrusionH="57150">
              <a:bevelT w="38100" h="38100" prst="angle"/>
              <a:bevelB w="38100" h="38100"/>
            </a:sp3d>
          </a:bodyPr>
          <a:lstStyle/>
          <a:p>
            <a:pPr algn="ctr"/>
            <a:r>
              <a:rPr lang="zh-TW" altLang="en-US" sz="8000" b="1" dirty="0">
                <a:latin typeface="Wide Latin" panose="020A0A07050505020404" pitchFamily="18" charset="0"/>
                <a:ea typeface="標楷體" panose="03000509000000000000" pitchFamily="65" charset="-120"/>
                <a:cs typeface="Calibri"/>
              </a:rPr>
              <a:t>感謝聆聽！</a:t>
            </a:r>
          </a:p>
        </p:txBody>
      </p:sp>
      <p:pic>
        <p:nvPicPr>
          <p:cNvPr id="7" name="圖片 7" descr="一張含有 畫畫, 襯衫 的圖片&#10;&#10;自動產生的描述">
            <a:extLst>
              <a:ext uri="{FF2B5EF4-FFF2-40B4-BE49-F238E27FC236}">
                <a16:creationId xmlns:a16="http://schemas.microsoft.com/office/drawing/2014/main" xmlns="" id="{A73D24A4-CC4E-4AFA-8FBE-2DD368DC25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521" y="3785198"/>
            <a:ext cx="2680899" cy="307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39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152</TotalTime>
  <Words>386</Words>
  <Application>Microsoft Office PowerPoint</Application>
  <PresentationFormat>自訂</PresentationFormat>
  <Paragraphs>37</Paragraphs>
  <Slides>7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Celestial</vt:lpstr>
      <vt:lpstr>聊齋誌異</vt:lpstr>
      <vt:lpstr>~目錄~</vt:lpstr>
      <vt:lpstr>作者的介紹</vt:lpstr>
      <vt:lpstr>PowerPoint 簡報</vt:lpstr>
      <vt:lpstr>PowerPoint 簡報</vt:lpstr>
      <vt:lpstr>PowerPoint 簡報</vt:lpstr>
      <vt:lpstr>END!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user</cp:lastModifiedBy>
  <cp:revision>35</cp:revision>
  <dcterms:created xsi:type="dcterms:W3CDTF">2020-11-14T03:02:23Z</dcterms:created>
  <dcterms:modified xsi:type="dcterms:W3CDTF">2020-12-07T19:25:17Z</dcterms:modified>
</cp:coreProperties>
</file>