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270" r:id="rId2"/>
    <p:sldId id="265" r:id="rId3"/>
    <p:sldId id="266" r:id="rId4"/>
    <p:sldId id="291" r:id="rId5"/>
    <p:sldId id="292" r:id="rId6"/>
    <p:sldId id="293" r:id="rId7"/>
    <p:sldId id="301" r:id="rId8"/>
    <p:sldId id="294" r:id="rId9"/>
    <p:sldId id="295" r:id="rId10"/>
    <p:sldId id="296" r:id="rId11"/>
    <p:sldId id="297" r:id="rId12"/>
    <p:sldId id="298" r:id="rId13"/>
    <p:sldId id="299" r:id="rId14"/>
    <p:sldId id="323" r:id="rId15"/>
    <p:sldId id="300" r:id="rId16"/>
    <p:sldId id="324" r:id="rId17"/>
    <p:sldId id="325" r:id="rId18"/>
    <p:sldId id="326" r:id="rId19"/>
    <p:sldId id="327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41" r:id="rId34"/>
    <p:sldId id="342" r:id="rId35"/>
    <p:sldId id="344" r:id="rId36"/>
    <p:sldId id="343" r:id="rId37"/>
    <p:sldId id="345" r:id="rId38"/>
    <p:sldId id="346" r:id="rId39"/>
    <p:sldId id="347" r:id="rId40"/>
    <p:sldId id="348" r:id="rId41"/>
    <p:sldId id="271" r:id="rId42"/>
  </p:sldIdLst>
  <p:sldSz cx="12192000" cy="6858000"/>
  <p:notesSz cx="6858000" cy="9144000"/>
  <p:custDataLst>
    <p:tags r:id="rId4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409"/>
    <a:srgbClr val="FFD000"/>
    <a:srgbClr val="FFD200"/>
    <a:srgbClr val="F6FE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A19AE-BC5F-4353-A8D6-D3A0FE3B6D98}" type="datetimeFigureOut">
              <a:rPr lang="zh-CN" altLang="en-US" smtClean="0"/>
              <a:t>2023/11/8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E65F8-837A-4755-B189-9640B705C4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9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18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724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34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195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25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344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14592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453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918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2721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380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4875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250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135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5055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8228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3451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7278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8155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6585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0476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362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04121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5490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1649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48350" y="2311243"/>
            <a:ext cx="3634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2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數學輔導團</a:t>
            </a:r>
            <a:endParaRPr lang="zh-CN" altLang="en-US" sz="32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6C27B29-F3E1-4AE5-93C2-34526B8C3377}"/>
              </a:ext>
            </a:extLst>
          </p:cNvPr>
          <p:cNvSpPr txBox="1"/>
          <p:nvPr/>
        </p:nvSpPr>
        <p:spPr>
          <a:xfrm>
            <a:off x="6136733" y="3002000"/>
            <a:ext cx="2961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到校輔導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4ACDC96-2809-4F57-9B7D-564CBE584F1F}"/>
              </a:ext>
            </a:extLst>
          </p:cNvPr>
          <p:cNvSpPr txBox="1"/>
          <p:nvPr/>
        </p:nvSpPr>
        <p:spPr>
          <a:xfrm>
            <a:off x="6484750" y="1635613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2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桃園市</a:t>
            </a:r>
            <a:endParaRPr lang="zh-CN" altLang="en-US" sz="32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420F89B-F2A3-45F0-8ECC-FDF01BD8A912}"/>
              </a:ext>
            </a:extLst>
          </p:cNvPr>
          <p:cNvSpPr txBox="1"/>
          <p:nvPr/>
        </p:nvSpPr>
        <p:spPr>
          <a:xfrm>
            <a:off x="6023790" y="3657767"/>
            <a:ext cx="328397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講題：</a:t>
            </a:r>
            <a:endParaRPr lang="en-US" altLang="zh-TW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ts val="600"/>
              </a:spcBef>
            </a:pPr>
            <a:r>
              <a:rPr lang="zh-TW" altLang="en-US" sz="24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數學領域</a:t>
            </a:r>
            <a:endParaRPr lang="en-US" altLang="zh-TW" sz="2400" b="1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TW" altLang="en-US" sz="24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素養導向評量實務探究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372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3DBFF75B-7E2A-4FE2-A975-C33B63D8AC24}"/>
              </a:ext>
            </a:extLst>
          </p:cNvPr>
          <p:cNvSpPr txBox="1"/>
          <p:nvPr/>
        </p:nvSpPr>
        <p:spPr>
          <a:xfrm flipH="1">
            <a:off x="2038350" y="1286933"/>
            <a:ext cx="3238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</a:rPr>
              <a:t>CONTENTS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8E00D990-C4E1-442F-A66E-D70CDF26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0" y="1286933"/>
            <a:ext cx="7004499" cy="5571067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3574A90E-6A93-4739-94F9-A797C6CCAE31}"/>
              </a:ext>
            </a:extLst>
          </p:cNvPr>
          <p:cNvSpPr/>
          <p:nvPr/>
        </p:nvSpPr>
        <p:spPr>
          <a:xfrm>
            <a:off x="6096000" y="1062395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3BD0807-6841-4B05-B9B7-C38B8D3F8EF8}"/>
              </a:ext>
            </a:extLst>
          </p:cNvPr>
          <p:cNvSpPr txBox="1"/>
          <p:nvPr/>
        </p:nvSpPr>
        <p:spPr>
          <a:xfrm>
            <a:off x="7118450" y="120108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素養導向評量內涵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999B18AA-4B77-4A94-BAF5-06D999165D0D}"/>
              </a:ext>
            </a:extLst>
          </p:cNvPr>
          <p:cNvSpPr txBox="1"/>
          <p:nvPr/>
        </p:nvSpPr>
        <p:spPr>
          <a:xfrm>
            <a:off x="6248401" y="1062395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8ACBC1F7-816C-4FAA-8713-47497224741D}"/>
              </a:ext>
            </a:extLst>
          </p:cNvPr>
          <p:cNvSpPr/>
          <p:nvPr/>
        </p:nvSpPr>
        <p:spPr>
          <a:xfrm>
            <a:off x="6096000" y="1647170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5158E2FB-9B49-4572-A06D-6AD6C97DC2E8}"/>
              </a:ext>
            </a:extLst>
          </p:cNvPr>
          <p:cNvSpPr/>
          <p:nvPr/>
        </p:nvSpPr>
        <p:spPr>
          <a:xfrm>
            <a:off x="6100762" y="2321223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05C9EBE-A17D-4A8C-9487-D5F4A4CA5A14}"/>
              </a:ext>
            </a:extLst>
          </p:cNvPr>
          <p:cNvSpPr txBox="1"/>
          <p:nvPr/>
        </p:nvSpPr>
        <p:spPr>
          <a:xfrm>
            <a:off x="6253163" y="2321223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4AE15B0-FF39-4BB7-8736-99F8D95C1D3B}"/>
              </a:ext>
            </a:extLst>
          </p:cNvPr>
          <p:cNvSpPr/>
          <p:nvPr/>
        </p:nvSpPr>
        <p:spPr>
          <a:xfrm>
            <a:off x="6100762" y="2905998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45855CBE-8C9A-4DC0-945A-EE8EF9CA75F0}"/>
              </a:ext>
            </a:extLst>
          </p:cNvPr>
          <p:cNvSpPr/>
          <p:nvPr/>
        </p:nvSpPr>
        <p:spPr>
          <a:xfrm>
            <a:off x="6096000" y="3661672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FE50ABBE-7AC5-4214-98B3-1A1756759D6C}"/>
              </a:ext>
            </a:extLst>
          </p:cNvPr>
          <p:cNvSpPr txBox="1"/>
          <p:nvPr/>
        </p:nvSpPr>
        <p:spPr>
          <a:xfrm>
            <a:off x="7178832" y="3785580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常見的命題迷思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73D93F6B-4DFC-4A5F-8EBE-69DBA19A45A3}"/>
              </a:ext>
            </a:extLst>
          </p:cNvPr>
          <p:cNvSpPr txBox="1"/>
          <p:nvPr/>
        </p:nvSpPr>
        <p:spPr>
          <a:xfrm>
            <a:off x="6248401" y="3661672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E566EE90-372F-446E-8FC8-5C33F3C76F49}"/>
              </a:ext>
            </a:extLst>
          </p:cNvPr>
          <p:cNvSpPr/>
          <p:nvPr/>
        </p:nvSpPr>
        <p:spPr>
          <a:xfrm>
            <a:off x="6096000" y="4246447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B23C73C3-4CB3-4E1F-836F-805CCB54A417}"/>
              </a:ext>
            </a:extLst>
          </p:cNvPr>
          <p:cNvSpPr/>
          <p:nvPr/>
        </p:nvSpPr>
        <p:spPr>
          <a:xfrm>
            <a:off x="6096000" y="4986501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A93C007-A9AD-4ADC-B3DB-F39EAB10DFEE}"/>
              </a:ext>
            </a:extLst>
          </p:cNvPr>
          <p:cNvSpPr txBox="1"/>
          <p:nvPr/>
        </p:nvSpPr>
        <p:spPr>
          <a:xfrm>
            <a:off x="7196084" y="5120062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素養命題實作</a:t>
            </a:r>
            <a:r>
              <a:rPr lang="en-US" altLang="zh-TW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評鑑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AF670D33-528A-4F43-A388-A8EA252DA8B8}"/>
              </a:ext>
            </a:extLst>
          </p:cNvPr>
          <p:cNvSpPr txBox="1"/>
          <p:nvPr/>
        </p:nvSpPr>
        <p:spPr>
          <a:xfrm>
            <a:off x="6248401" y="4986501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04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8346C021-8199-44C9-9290-4B72FB464508}"/>
              </a:ext>
            </a:extLst>
          </p:cNvPr>
          <p:cNvSpPr/>
          <p:nvPr/>
        </p:nvSpPr>
        <p:spPr>
          <a:xfrm>
            <a:off x="6096000" y="5571276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13">
            <a:extLst>
              <a:ext uri="{FF2B5EF4-FFF2-40B4-BE49-F238E27FC236}">
                <a16:creationId xmlns:a16="http://schemas.microsoft.com/office/drawing/2014/main" id="{03BD0807-6841-4B05-B9B7-C38B8D3F8EF8}"/>
              </a:ext>
            </a:extLst>
          </p:cNvPr>
          <p:cNvSpPr txBox="1"/>
          <p:nvPr/>
        </p:nvSpPr>
        <p:spPr>
          <a:xfrm>
            <a:off x="7144328" y="2447932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數學領域評量題型設計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055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246171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759409" y="3106964"/>
            <a:ext cx="29615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素養導向評量內涵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9853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657600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以下哪一題屬於素養題</a:t>
            </a:r>
            <a:r>
              <a:rPr lang="en-US" altLang="zh-TW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6">
            <a:extLst>
              <a:ext uri="{FF2B5EF4-FFF2-40B4-BE49-F238E27FC236}">
                <a16:creationId xmlns:a16="http://schemas.microsoft.com/office/drawing/2014/main" id="{25AB3ECD-D9B9-4C55-BC79-C9272135DDD3}"/>
              </a:ext>
            </a:extLst>
          </p:cNvPr>
          <p:cNvSpPr/>
          <p:nvPr/>
        </p:nvSpPr>
        <p:spPr>
          <a:xfrm>
            <a:off x="598517" y="1350484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7">
            <a:extLst>
              <a:ext uri="{FF2B5EF4-FFF2-40B4-BE49-F238E27FC236}">
                <a16:creationId xmlns:a16="http://schemas.microsoft.com/office/drawing/2014/main" id="{936DEE90-FD37-4E36-A6FE-6B722243F959}"/>
              </a:ext>
            </a:extLst>
          </p:cNvPr>
          <p:cNvSpPr/>
          <p:nvPr/>
        </p:nvSpPr>
        <p:spPr>
          <a:xfrm>
            <a:off x="820767" y="1572734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3600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3600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860231" y="1376238"/>
            <a:ext cx="9497961" cy="11353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小華拉著小雯來到了花圃並採集一些生菜。他們發現這一座長方形的花圃，對於形狀感覺敏銳的他們，便想了解這些花圃的面積大小。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字方塊 6"/>
              <p:cNvSpPr txBox="1"/>
              <p:nvPr/>
            </p:nvSpPr>
            <p:spPr>
              <a:xfrm>
                <a:off x="1860227" y="2455426"/>
                <a:ext cx="9497961" cy="8105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600"/>
                  </a:spcBef>
                </a:pP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1.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長方形花圃長是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  <a:ea typeface="標楷體" panose="03000509000000000000" pitchFamily="65" charset="-12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  <a:ea typeface="標楷體" panose="03000509000000000000" pitchFamily="65" charset="-12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  <a:ea typeface="標楷體" panose="03000509000000000000" pitchFamily="65" charset="-120"/>
                          </a:rPr>
                          <m:t>4</m:t>
                        </m:r>
                      </m:den>
                    </m:f>
                    <m:r>
                      <a:rPr lang="zh-TW" altLang="en-US" sz="2400" i="1">
                        <a:latin typeface="Cambria Math" panose="02040503050406030204" pitchFamily="18" charset="0"/>
                        <a:ea typeface="標楷體" panose="03000509000000000000" pitchFamily="65" charset="-120"/>
                      </a:rPr>
                      <m:t>公尺，寬是</m:t>
                    </m:r>
                    <m:r>
                      <a:rPr lang="en-US" altLang="zh-TW" sz="2400" i="1">
                        <a:latin typeface="Cambria Math" panose="02040503050406030204" pitchFamily="18" charset="0"/>
                        <a:ea typeface="標楷體" panose="03000509000000000000" pitchFamily="65" charset="-120"/>
                      </a:rPr>
                      <m:t>3</m:t>
                    </m:r>
                    <m:r>
                      <a:rPr lang="zh-TW" altLang="en-US" sz="2400" i="1">
                        <a:latin typeface="Cambria Math" panose="02040503050406030204" pitchFamily="18" charset="0"/>
                        <a:ea typeface="標楷體" panose="03000509000000000000" pitchFamily="65" charset="-120"/>
                      </a:rPr>
                      <m:t>公尺</m:t>
                    </m:r>
                  </m:oMath>
                </a14:m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，請問面積是多少平方公尺呢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?</a:t>
                </a:r>
                <a:endPara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mc:Choice>
        <mc:Fallback xmlns="">
          <p:sp>
            <p:nvSpPr>
              <p:cNvPr id="7" name="文字方塊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0227" y="2455426"/>
                <a:ext cx="9497961" cy="810543"/>
              </a:xfrm>
              <a:prstGeom prst="rect">
                <a:avLst/>
              </a:prstGeom>
              <a:blipFill>
                <a:blip r:embed="rId4"/>
                <a:stretch>
                  <a:fillRect l="-963" b="-67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字方塊 8"/>
              <p:cNvSpPr txBox="1"/>
              <p:nvPr/>
            </p:nvSpPr>
            <p:spPr>
              <a:xfrm>
                <a:off x="1860227" y="3458700"/>
                <a:ext cx="9497961" cy="1404423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600"/>
                  </a:spcBef>
                </a:pP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小華還聽到了營養師阿姨說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: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之後還會有一塊地，面積是</a:t>
                </a:r>
                <a14:m>
                  <m:oMath xmlns:m="http://schemas.openxmlformats.org/officeDocument/2006/math">
                    <m:r>
                      <a:rPr lang="en-US" altLang="zh-TW" sz="2400" i="1">
                        <a:latin typeface="Cambria Math" panose="02040503050406030204" pitchFamily="18" charset="0"/>
                        <a:ea typeface="標楷體" panose="03000509000000000000" pitchFamily="65" charset="-120"/>
                      </a:rPr>
                      <m:t>6</m:t>
                    </m:r>
                    <m:f>
                      <m:fPr>
                        <m:ctrlPr>
                          <a:rPr lang="en-US" altLang="zh-TW" sz="2800" i="1">
                            <a:latin typeface="Cambria Math" panose="02040503050406030204" pitchFamily="18" charset="0"/>
                            <a:ea typeface="標楷體" panose="03000509000000000000" pitchFamily="65" charset="-120"/>
                          </a:rPr>
                        </m:ctrlPr>
                      </m:fPr>
                      <m:num>
                        <m:r>
                          <a:rPr lang="en-US" altLang="zh-TW" sz="2800" i="1" smtClean="0">
                            <a:latin typeface="Cambria Math" panose="02040503050406030204" pitchFamily="18" charset="0"/>
                            <a:ea typeface="標楷體" panose="03000509000000000000" pitchFamily="65" charset="-120"/>
                          </a:rPr>
                          <m:t>2</m:t>
                        </m:r>
                      </m:num>
                      <m:den>
                        <m:r>
                          <a:rPr lang="en-US" altLang="zh-TW" sz="2800" i="1">
                            <a:latin typeface="Cambria Math" panose="02040503050406030204" pitchFamily="18" charset="0"/>
                            <a:ea typeface="標楷體" panose="03000509000000000000" pitchFamily="65" charset="-12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平方公尺，並且平分成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8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塊面積一樣的小土地，來種植有機生菜。</a:t>
                </a:r>
              </a:p>
            </p:txBody>
          </p:sp>
        </mc:Choice>
        <mc:Fallback xmlns="">
          <p:sp>
            <p:nvSpPr>
              <p:cNvPr id="9" name="文字方塊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0227" y="3458700"/>
                <a:ext cx="9497961" cy="1404423"/>
              </a:xfrm>
              <a:prstGeom prst="rect">
                <a:avLst/>
              </a:prstGeom>
              <a:blipFill>
                <a:blip r:embed="rId5"/>
                <a:stretch>
                  <a:fillRect l="-897" r="-4167" b="-815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字方塊 9"/>
          <p:cNvSpPr txBox="1"/>
          <p:nvPr/>
        </p:nvSpPr>
        <p:spPr>
          <a:xfrm>
            <a:off x="1860227" y="5055854"/>
            <a:ext cx="9497961" cy="58137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請問平分成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塊後的小土地，每塊地是多少平方公尺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3861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657600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以下哪一題屬於素養題</a:t>
            </a:r>
            <a:r>
              <a:rPr lang="en-US" altLang="zh-TW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6">
            <a:extLst>
              <a:ext uri="{FF2B5EF4-FFF2-40B4-BE49-F238E27FC236}">
                <a16:creationId xmlns:a16="http://schemas.microsoft.com/office/drawing/2014/main" id="{25AB3ECD-D9B9-4C55-BC79-C9272135DDD3}"/>
              </a:ext>
            </a:extLst>
          </p:cNvPr>
          <p:cNvSpPr/>
          <p:nvPr/>
        </p:nvSpPr>
        <p:spPr>
          <a:xfrm>
            <a:off x="598517" y="1350484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7">
            <a:extLst>
              <a:ext uri="{FF2B5EF4-FFF2-40B4-BE49-F238E27FC236}">
                <a16:creationId xmlns:a16="http://schemas.microsoft.com/office/drawing/2014/main" id="{936DEE90-FD37-4E36-A6FE-6B722243F959}"/>
              </a:ext>
            </a:extLst>
          </p:cNvPr>
          <p:cNvSpPr/>
          <p:nvPr/>
        </p:nvSpPr>
        <p:spPr>
          <a:xfrm>
            <a:off x="820767" y="1572734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3600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3600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335069" y="1350484"/>
            <a:ext cx="600557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世界衛生組織簡稱為</a:t>
            </a:r>
            <a:r>
              <a:rPr lang="en-US" altLang="zh-TW" sz="7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WHO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892614" y="3530556"/>
            <a:ext cx="704779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請找出三個字母垂直的地方，並標上直角記號。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2912277" y="4381047"/>
            <a:ext cx="7047799" cy="58137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這三個字母中，共有幾雙互相平行的直線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736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657600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以下哪一題屬於素養題</a:t>
            </a:r>
            <a:r>
              <a:rPr lang="en-US" altLang="zh-TW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6">
            <a:extLst>
              <a:ext uri="{FF2B5EF4-FFF2-40B4-BE49-F238E27FC236}">
                <a16:creationId xmlns:a16="http://schemas.microsoft.com/office/drawing/2014/main" id="{25AB3ECD-D9B9-4C55-BC79-C9272135DDD3}"/>
              </a:ext>
            </a:extLst>
          </p:cNvPr>
          <p:cNvSpPr/>
          <p:nvPr/>
        </p:nvSpPr>
        <p:spPr>
          <a:xfrm>
            <a:off x="598517" y="1350484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7">
            <a:extLst>
              <a:ext uri="{FF2B5EF4-FFF2-40B4-BE49-F238E27FC236}">
                <a16:creationId xmlns:a16="http://schemas.microsoft.com/office/drawing/2014/main" id="{936DEE90-FD37-4E36-A6FE-6B722243F959}"/>
              </a:ext>
            </a:extLst>
          </p:cNvPr>
          <p:cNvSpPr/>
          <p:nvPr/>
        </p:nvSpPr>
        <p:spPr>
          <a:xfrm>
            <a:off x="820767" y="1572734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3600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3600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025117" y="1723682"/>
            <a:ext cx="8515063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5487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號公車每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分鐘一班，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分第七班車出發，請問首班車何時發車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736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657600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以下哪一題屬於素養題</a:t>
            </a:r>
            <a:r>
              <a:rPr lang="en-US" altLang="zh-TW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6">
            <a:extLst>
              <a:ext uri="{FF2B5EF4-FFF2-40B4-BE49-F238E27FC236}">
                <a16:creationId xmlns:a16="http://schemas.microsoft.com/office/drawing/2014/main" id="{25AB3ECD-D9B9-4C55-BC79-C9272135DDD3}"/>
              </a:ext>
            </a:extLst>
          </p:cNvPr>
          <p:cNvSpPr/>
          <p:nvPr/>
        </p:nvSpPr>
        <p:spPr>
          <a:xfrm>
            <a:off x="598517" y="1350484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7">
            <a:extLst>
              <a:ext uri="{FF2B5EF4-FFF2-40B4-BE49-F238E27FC236}">
                <a16:creationId xmlns:a16="http://schemas.microsoft.com/office/drawing/2014/main" id="{936DEE90-FD37-4E36-A6FE-6B722243F959}"/>
              </a:ext>
            </a:extLst>
          </p:cNvPr>
          <p:cNvSpPr/>
          <p:nvPr/>
        </p:nvSpPr>
        <p:spPr>
          <a:xfrm>
            <a:off x="820767" y="1572734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3600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3600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789143" y="1556825"/>
            <a:ext cx="940980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為了有效利用水資源，我們可以在學校製作雨水撲滿，收集雨水再加以利用。雨水撲滿的製作與概念如下：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517" y="3045896"/>
            <a:ext cx="3741401" cy="3122823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4433496" y="3045896"/>
            <a:ext cx="6912078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學校利用收集到的雨水，作為廁所馬桶沖水使用。根據統計，學校平均每人每天在校上廁所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次，每次沖水量約為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公升。 一桶體積為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立方公尺的雨水撲滿，收集滿一桶後是否足夠全校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250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位師生一天的廁所沖水量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請說明你的理由。</a:t>
            </a:r>
          </a:p>
        </p:txBody>
      </p:sp>
    </p:spTree>
    <p:extLst>
      <p:ext uri="{BB962C8B-B14F-4D97-AF65-F5344CB8AC3E}">
        <p14:creationId xmlns:p14="http://schemas.microsoft.com/office/powerpoint/2010/main" val="78898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699027" y="16383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2232810" y="3012317"/>
            <a:ext cx="8947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剛剛判斷素養與否的依據是什麼</a:t>
            </a:r>
            <a:r>
              <a:rPr lang="en-US" altLang="zh-TW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03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699027" y="16383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2232810" y="3012317"/>
            <a:ext cx="8947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為什麼要出素養試題</a:t>
            </a:r>
            <a:r>
              <a:rPr lang="en-US" altLang="zh-TW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114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700355" y="4730543"/>
            <a:ext cx="1873403" cy="149001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070246" y="5596318"/>
            <a:ext cx="5443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學生會不會動腦筋來思考</a:t>
            </a:r>
            <a:r>
              <a:rPr lang="en-US" altLang="zh-TW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715" y="1265567"/>
            <a:ext cx="9321800" cy="3676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9518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1958522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3736713" y="640052"/>
            <a:ext cx="5624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傳統試題下學生的學習週期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燕尾形 6">
            <a:extLst>
              <a:ext uri="{FF2B5EF4-FFF2-40B4-BE49-F238E27FC236}">
                <a16:creationId xmlns:a16="http://schemas.microsoft.com/office/drawing/2014/main" id="{6B742815-7E60-4392-9B91-3E0B76B8B811}"/>
              </a:ext>
            </a:extLst>
          </p:cNvPr>
          <p:cNvSpPr/>
          <p:nvPr/>
        </p:nvSpPr>
        <p:spPr>
          <a:xfrm>
            <a:off x="854195" y="2160766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燕尾形 8">
            <a:extLst>
              <a:ext uri="{FF2B5EF4-FFF2-40B4-BE49-F238E27FC236}">
                <a16:creationId xmlns:a16="http://schemas.microsoft.com/office/drawing/2014/main" id="{00B815BD-73BB-4DAE-9B84-FAE6A117DA17}"/>
              </a:ext>
            </a:extLst>
          </p:cNvPr>
          <p:cNvSpPr/>
          <p:nvPr/>
        </p:nvSpPr>
        <p:spPr>
          <a:xfrm>
            <a:off x="3322584" y="2160766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燕尾形 9">
            <a:extLst>
              <a:ext uri="{FF2B5EF4-FFF2-40B4-BE49-F238E27FC236}">
                <a16:creationId xmlns:a16="http://schemas.microsoft.com/office/drawing/2014/main" id="{499D45B5-2EB5-429C-B89B-8A42997A64C3}"/>
              </a:ext>
            </a:extLst>
          </p:cNvPr>
          <p:cNvSpPr/>
          <p:nvPr/>
        </p:nvSpPr>
        <p:spPr>
          <a:xfrm>
            <a:off x="5790973" y="2160766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燕尾形 10">
            <a:extLst>
              <a:ext uri="{FF2B5EF4-FFF2-40B4-BE49-F238E27FC236}">
                <a16:creationId xmlns:a16="http://schemas.microsoft.com/office/drawing/2014/main" id="{FD8BE882-78E0-46D4-9A9D-E38430B1ABED}"/>
              </a:ext>
            </a:extLst>
          </p:cNvPr>
          <p:cNvSpPr/>
          <p:nvPr/>
        </p:nvSpPr>
        <p:spPr>
          <a:xfrm>
            <a:off x="8259363" y="2160766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E339A1E-0A8F-4D97-9485-23726997EB25}"/>
              </a:ext>
            </a:extLst>
          </p:cNvPr>
          <p:cNvSpPr txBox="1"/>
          <p:nvPr/>
        </p:nvSpPr>
        <p:spPr>
          <a:xfrm>
            <a:off x="4147495" y="3249757"/>
            <a:ext cx="17389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告訴學生</a:t>
            </a:r>
            <a:endParaRPr lang="en-US" altLang="zh-TW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該做什麼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3FAEC23C-47AC-455D-9BF5-7C3D6FCF4E31}"/>
              </a:ext>
            </a:extLst>
          </p:cNvPr>
          <p:cNvSpPr txBox="1"/>
          <p:nvPr/>
        </p:nvSpPr>
        <p:spPr>
          <a:xfrm>
            <a:off x="1591995" y="3213778"/>
            <a:ext cx="16518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老師</a:t>
            </a:r>
            <a:endParaRPr lang="en-US" altLang="zh-TW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畫出重點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1B2D2E2-2F1B-4C7A-93CA-060B9C4B2A9B}"/>
              </a:ext>
            </a:extLst>
          </p:cNvPr>
          <p:cNvSpPr txBox="1"/>
          <p:nvPr/>
        </p:nvSpPr>
        <p:spPr>
          <a:xfrm>
            <a:off x="6666790" y="3236478"/>
            <a:ext cx="16835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學生練習</a:t>
            </a:r>
            <a:endParaRPr lang="en-US" altLang="zh-TW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解題技巧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E16F593-4944-4D4C-93BD-10B5558C691A}"/>
              </a:ext>
            </a:extLst>
          </p:cNvPr>
          <p:cNvSpPr txBox="1"/>
          <p:nvPr/>
        </p:nvSpPr>
        <p:spPr>
          <a:xfrm>
            <a:off x="9141619" y="3178901"/>
            <a:ext cx="26996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無止盡的</a:t>
            </a:r>
            <a:endParaRPr lang="en-US" altLang="zh-TW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TW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大量練習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784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624" y="1414104"/>
            <a:ext cx="6308426" cy="187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156676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3294859" y="640053"/>
            <a:ext cx="6323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於是，不會再有任何題目可以難倒學生了。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047" y="3685533"/>
            <a:ext cx="5536660" cy="2646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57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156676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3294859" y="640053"/>
            <a:ext cx="6323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透過素養導向評量，我們想做到這些事。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Google Shape;940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9008" y="1356851"/>
            <a:ext cx="6482984" cy="527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711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156676" y="-216377"/>
            <a:ext cx="1866425" cy="1484460"/>
          </a:xfrm>
          <a:prstGeom prst="rect">
            <a:avLst/>
          </a:prstGeom>
        </p:spPr>
      </p:pic>
      <p:sp>
        <p:nvSpPr>
          <p:cNvPr id="6" name="Google Shape;948;p38"/>
          <p:cNvSpPr/>
          <p:nvPr/>
        </p:nvSpPr>
        <p:spPr>
          <a:xfrm>
            <a:off x="3175650" y="525853"/>
            <a:ext cx="811212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</a:pPr>
            <a:r>
              <a:rPr lang="zh-TW" sz="3200" b="1" i="0" u="none" strike="noStrike" cap="none" dirty="0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適當設計的</a:t>
            </a:r>
            <a:r>
              <a:rPr lang="zh-TW" sz="3200" b="1" i="0" u="sng" strike="noStrike" cap="none" dirty="0">
                <a:solidFill>
                  <a:srgbClr val="00B0F0"/>
                </a:solidFill>
                <a:latin typeface="DFKai-SB"/>
                <a:ea typeface="DFKai-SB"/>
                <a:cs typeface="DFKai-SB"/>
                <a:sym typeface="DFKai-SB"/>
              </a:rPr>
              <a:t>素養導向評量</a:t>
            </a:r>
            <a:r>
              <a:rPr lang="zh-TW" sz="3200" b="1" i="0" u="none" strike="noStrike" cap="none" dirty="0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試題可以：</a:t>
            </a:r>
            <a:endParaRPr sz="3200" b="1" i="0" u="none" strike="noStrike" cap="none" dirty="0">
              <a:solidFill>
                <a:srgbClr val="00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7" name="Google Shape;950;p38"/>
          <p:cNvSpPr/>
          <p:nvPr/>
        </p:nvSpPr>
        <p:spPr>
          <a:xfrm>
            <a:off x="2175383" y="1535084"/>
            <a:ext cx="817701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✔"/>
            </a:pPr>
            <a:r>
              <a:rPr lang="zh-TW" sz="3200" b="1" i="0" u="none" strike="noStrike" cap="none" dirty="0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讓老師掌握核心素養精神，</a:t>
            </a:r>
            <a:r>
              <a:rPr lang="zh-TW" sz="3200" b="1" i="0" u="sng" strike="noStrike" cap="none" dirty="0">
                <a:solidFill>
                  <a:srgbClr val="C00000"/>
                </a:solidFill>
                <a:latin typeface="DFKai-SB"/>
                <a:ea typeface="DFKai-SB"/>
                <a:cs typeface="DFKai-SB"/>
                <a:sym typeface="DFKai-SB"/>
              </a:rPr>
              <a:t>調整教學</a:t>
            </a:r>
            <a:r>
              <a:rPr lang="zh-TW" sz="3200" b="1" i="0" u="none" strike="noStrike" cap="none" dirty="0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。</a:t>
            </a:r>
            <a:endParaRPr sz="3200" b="1" i="0" u="none" strike="noStrike" cap="none" dirty="0">
              <a:solidFill>
                <a:srgbClr val="00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8" name="Google Shape;951;p38"/>
          <p:cNvSpPr/>
          <p:nvPr/>
        </p:nvSpPr>
        <p:spPr>
          <a:xfrm>
            <a:off x="2196507" y="2431462"/>
            <a:ext cx="817701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✔"/>
            </a:pPr>
            <a:r>
              <a:rPr lang="zh-TW" sz="3200" b="1" i="0" u="none" strike="noStrike" cap="none" dirty="0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進而將素養教學效果反映在</a:t>
            </a:r>
            <a:r>
              <a:rPr lang="zh-TW" sz="3200" b="1" i="0" u="sng" strike="noStrike" cap="none" dirty="0">
                <a:solidFill>
                  <a:srgbClr val="00B050"/>
                </a:solidFill>
                <a:latin typeface="DFKai-SB"/>
                <a:ea typeface="DFKai-SB"/>
                <a:cs typeface="DFKai-SB"/>
                <a:sym typeface="DFKai-SB"/>
              </a:rPr>
              <a:t>學生評量成果</a:t>
            </a:r>
            <a:r>
              <a:rPr lang="zh-TW" sz="3200" b="1" i="0" u="none" strike="noStrike" cap="none" dirty="0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。</a:t>
            </a:r>
            <a:endParaRPr sz="3200" b="1" i="0" u="none" strike="noStrike" cap="none" dirty="0">
              <a:solidFill>
                <a:srgbClr val="00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9" name="Google Shape;952;p38"/>
          <p:cNvSpPr/>
          <p:nvPr/>
        </p:nvSpPr>
        <p:spPr>
          <a:xfrm>
            <a:off x="2205560" y="3353406"/>
            <a:ext cx="817701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✔"/>
            </a:pPr>
            <a:r>
              <a:rPr lang="zh-TW" sz="3200" b="1" i="0" u="none" strike="noStrike" cap="none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提升學生的</a:t>
            </a:r>
            <a:r>
              <a:rPr lang="zh-TW" sz="3200" b="1" i="0" u="sng" strike="noStrike" cap="none">
                <a:solidFill>
                  <a:srgbClr val="7030A0"/>
                </a:solidFill>
                <a:latin typeface="DFKai-SB"/>
                <a:ea typeface="DFKai-SB"/>
                <a:cs typeface="DFKai-SB"/>
                <a:sym typeface="DFKai-SB"/>
              </a:rPr>
              <a:t>學習動機</a:t>
            </a:r>
            <a:r>
              <a:rPr lang="zh-TW" sz="3200" b="1" i="0" u="none" strike="noStrike" cap="none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與</a:t>
            </a:r>
            <a:r>
              <a:rPr lang="zh-TW" sz="3200" b="1" i="0" u="sng" strike="noStrike" cap="none">
                <a:solidFill>
                  <a:srgbClr val="7030A0"/>
                </a:solidFill>
                <a:latin typeface="DFKai-SB"/>
                <a:ea typeface="DFKai-SB"/>
                <a:cs typeface="DFKai-SB"/>
                <a:sym typeface="DFKai-SB"/>
              </a:rPr>
              <a:t>興趣</a:t>
            </a:r>
            <a:r>
              <a:rPr lang="zh-TW" sz="3200" b="1" i="0" u="none" strike="noStrike" cap="none">
                <a:solidFill>
                  <a:srgbClr val="000000"/>
                </a:solidFill>
                <a:latin typeface="DFKai-SB"/>
                <a:ea typeface="DFKai-SB"/>
                <a:cs typeface="DFKai-SB"/>
                <a:sym typeface="DFKai-SB"/>
              </a:rPr>
              <a:t>。</a:t>
            </a:r>
            <a:endParaRPr sz="3200" b="1" i="0" u="none" strike="noStrike" cap="none">
              <a:solidFill>
                <a:srgbClr val="00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pic>
        <p:nvPicPr>
          <p:cNvPr id="10" name="Google Shape;953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450" y="4182701"/>
            <a:ext cx="3348006" cy="3348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954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52155" y="4182701"/>
            <a:ext cx="2842000" cy="28945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361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246171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759409" y="2968948"/>
            <a:ext cx="29615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數學領域</a:t>
            </a:r>
            <a:endParaRPr lang="en-US" altLang="zh-TW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評量題型設計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295967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1175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083590" y="-569042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3802726" y="698025"/>
            <a:ext cx="5508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素養評量試題的兩大面向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Google Shape;1043;p45"/>
          <p:cNvGrpSpPr/>
          <p:nvPr/>
        </p:nvGrpSpPr>
        <p:grpSpPr>
          <a:xfrm>
            <a:off x="3211742" y="3296609"/>
            <a:ext cx="6332217" cy="3079609"/>
            <a:chOff x="-6894285" y="1632020"/>
            <a:chExt cx="6332217" cy="3079609"/>
          </a:xfrm>
        </p:grpSpPr>
        <p:sp>
          <p:nvSpPr>
            <p:cNvPr id="27" name="Google Shape;1044;p45"/>
            <p:cNvSpPr/>
            <p:nvPr/>
          </p:nvSpPr>
          <p:spPr>
            <a:xfrm>
              <a:off x="-4351893" y="1632020"/>
              <a:ext cx="3789825" cy="2053073"/>
            </a:xfrm>
            <a:prstGeom prst="leftArrow">
              <a:avLst>
                <a:gd name="adj1" fmla="val 48544"/>
                <a:gd name="adj2" fmla="val 83864"/>
              </a:avLst>
            </a:prstGeom>
            <a:solidFill>
              <a:srgbClr val="FFC000"/>
            </a:solidFill>
            <a:ln>
              <a:noFill/>
            </a:ln>
            <a:effectLst>
              <a:outerShdw blurRad="317500" algn="ctr">
                <a:srgbClr val="000000">
                  <a:alpha val="42745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Arial"/>
                <a:buNone/>
              </a:pPr>
              <a:endParaRPr sz="3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1045;p45"/>
            <p:cNvSpPr/>
            <p:nvPr/>
          </p:nvSpPr>
          <p:spPr>
            <a:xfrm flipH="1">
              <a:off x="-6894285" y="2658556"/>
              <a:ext cx="3789825" cy="2053073"/>
            </a:xfrm>
            <a:prstGeom prst="leftArrow">
              <a:avLst>
                <a:gd name="adj1" fmla="val 48544"/>
                <a:gd name="adj2" fmla="val 83864"/>
              </a:avLst>
            </a:prstGeom>
            <a:solidFill>
              <a:srgbClr val="0070C0"/>
            </a:solidFill>
            <a:ln>
              <a:noFill/>
            </a:ln>
            <a:effectLst>
              <a:outerShdw blurRad="317500" algn="ctr">
                <a:srgbClr val="000000">
                  <a:alpha val="42745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" name="Google Shape;1046;p45"/>
          <p:cNvSpPr/>
          <p:nvPr/>
        </p:nvSpPr>
        <p:spPr>
          <a:xfrm>
            <a:off x="1538296" y="1754425"/>
            <a:ext cx="4752472" cy="475156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C0C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288000" tIns="0" rIns="0" bIns="0" anchor="ctr" anchorCtr="0">
            <a:no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</a:pPr>
            <a:r>
              <a:rPr lang="zh-TW" altLang="en-US" sz="3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●</a:t>
            </a:r>
            <a:r>
              <a:rPr lang="zh-TW" sz="24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真實情境與真實問題：</a:t>
            </a:r>
            <a:endParaRPr sz="24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1047;p45"/>
          <p:cNvSpPr/>
          <p:nvPr/>
        </p:nvSpPr>
        <p:spPr>
          <a:xfrm>
            <a:off x="1538296" y="2229580"/>
            <a:ext cx="4752471" cy="1987387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EAEAEA"/>
              </a:gs>
            </a:gsLst>
            <a:lin ang="5400000" scaled="0"/>
          </a:gradFill>
          <a:ln w="12700" cap="flat" cmpd="sng">
            <a:solidFill>
              <a:srgbClr val="C0C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44000" bIns="72000" anchor="t" anchorCtr="0">
            <a:noAutofit/>
          </a:bodyPr>
          <a:lstStyle/>
          <a:p>
            <a:pPr marL="190500" marR="0" lvl="0" indent="-190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▪"/>
            </a:pPr>
            <a:r>
              <a:rPr lang="zh-TW" sz="2000" b="1" i="0" u="none" strike="noStrike" cap="none">
                <a:solidFill>
                  <a:srgbClr val="0070C0"/>
                </a:solidFill>
                <a:latin typeface="DFKai-SB"/>
                <a:ea typeface="DFKai-SB"/>
                <a:cs typeface="DFKai-SB"/>
                <a:sym typeface="DFKai-SB"/>
              </a:rPr>
              <a:t>傳統：知識和理解層次的評量。</a:t>
            </a:r>
            <a:endParaRPr sz="2000" b="1" i="0" u="none" strike="noStrike" cap="none">
              <a:solidFill>
                <a:srgbClr val="0070C0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marL="190500" marR="0" lvl="0" indent="-19050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▪"/>
            </a:pPr>
            <a:r>
              <a:rPr lang="zh-TW" sz="2000" b="1" i="0" u="none" strike="noStrike" cap="none">
                <a:solidFill>
                  <a:srgbClr val="0070C0"/>
                </a:solidFill>
                <a:latin typeface="DFKai-SB"/>
                <a:ea typeface="DFKai-SB"/>
                <a:cs typeface="DFKai-SB"/>
                <a:sym typeface="DFKai-SB"/>
              </a:rPr>
              <a:t>素養：運用知識技能解決生活問題。</a:t>
            </a:r>
            <a:endParaRPr sz="2000" b="1" i="0" u="none" strike="noStrike" cap="none">
              <a:solidFill>
                <a:srgbClr val="0070C0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marL="190500" marR="0" lvl="0" indent="-19050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▪"/>
            </a:pPr>
            <a:r>
              <a:rPr lang="zh-TW" sz="2000" b="1" i="0" u="none" strike="noStrike" cap="none">
                <a:solidFill>
                  <a:srgbClr val="0070C0"/>
                </a:solidFill>
                <a:latin typeface="DFKai-SB"/>
                <a:ea typeface="DFKai-SB"/>
                <a:cs typeface="DFKai-SB"/>
                <a:sym typeface="DFKai-SB"/>
              </a:rPr>
              <a:t>貼近真實世界(生活)當中會問的問題。</a:t>
            </a:r>
            <a:endParaRPr sz="1600" b="1" i="0" u="none" strike="noStrike" cap="none">
              <a:solidFill>
                <a:srgbClr val="7F7F7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1048;p45"/>
          <p:cNvSpPr/>
          <p:nvPr/>
        </p:nvSpPr>
        <p:spPr>
          <a:xfrm>
            <a:off x="6435229" y="1754425"/>
            <a:ext cx="4826487" cy="475155"/>
          </a:xfrm>
          <a:prstGeom prst="rect">
            <a:avLst/>
          </a:prstGeom>
          <a:solidFill>
            <a:srgbClr val="FFFF00"/>
          </a:solidFill>
          <a:ln w="12700" cap="flat" cmpd="sng">
            <a:solidFill>
              <a:srgbClr val="C0C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288000" tIns="0" rIns="0" bIns="0" anchor="ctr" anchorCtr="0">
            <a:no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r>
              <a:rPr lang="zh-TW" altLang="en-US" sz="3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</a:t>
            </a:r>
            <a:r>
              <a:rPr lang="zh-TW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素養.學科本質.學習重點</a:t>
            </a:r>
            <a:endParaRPr sz="2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1049;p45"/>
          <p:cNvSpPr/>
          <p:nvPr/>
        </p:nvSpPr>
        <p:spPr>
          <a:xfrm>
            <a:off x="6435230" y="2229580"/>
            <a:ext cx="4826486" cy="1987387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EAEAEA"/>
              </a:gs>
            </a:gsLst>
            <a:lin ang="5400000" scaled="0"/>
          </a:gradFill>
          <a:ln w="12700" cap="flat" cmpd="sng">
            <a:solidFill>
              <a:srgbClr val="C0C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44000" bIns="72000" anchor="t" anchorCtr="0">
            <a:noAutofit/>
          </a:bodyPr>
          <a:lstStyle/>
          <a:p>
            <a:pPr marL="190500" marR="0" lvl="0" indent="-190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▪"/>
            </a:pPr>
            <a:r>
              <a:rPr lang="zh-TW" sz="2000" b="1" i="0" u="none" strike="noStrike" cap="none" dirty="0">
                <a:solidFill>
                  <a:srgbClr val="FF6600"/>
                </a:solidFill>
                <a:latin typeface="DFKai-SB"/>
                <a:ea typeface="DFKai-SB"/>
                <a:cs typeface="DFKai-SB"/>
                <a:sym typeface="DFKai-SB"/>
              </a:rPr>
              <a:t>跨領域的命題。(三面九項)</a:t>
            </a:r>
            <a:endParaRPr sz="2000" b="1" i="0" u="none" strike="noStrike" cap="none" dirty="0">
              <a:solidFill>
                <a:srgbClr val="FF6600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marL="190500" marR="0" lvl="0" indent="-19050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▪"/>
            </a:pPr>
            <a:r>
              <a:rPr lang="zh-TW" sz="2000" b="1" i="0" u="none" strike="noStrike" cap="none" dirty="0">
                <a:solidFill>
                  <a:srgbClr val="FF6600"/>
                </a:solidFill>
                <a:latin typeface="DFKai-SB"/>
                <a:ea typeface="DFKai-SB"/>
                <a:cs typeface="DFKai-SB"/>
                <a:sym typeface="DFKai-SB"/>
              </a:rPr>
              <a:t>跨科目的命題。</a:t>
            </a:r>
            <a:endParaRPr sz="2000" b="1" i="0" u="none" strike="noStrike" cap="none" dirty="0">
              <a:solidFill>
                <a:srgbClr val="FF6600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marL="190500" marR="0" lvl="0" indent="-19050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▪"/>
            </a:pPr>
            <a:r>
              <a:rPr lang="zh-TW" sz="2000" b="1" i="0" u="none" strike="noStrike" cap="none" dirty="0">
                <a:solidFill>
                  <a:srgbClr val="FF6600"/>
                </a:solidFill>
                <a:latin typeface="DFKai-SB"/>
                <a:ea typeface="DFKai-SB"/>
                <a:cs typeface="DFKai-SB"/>
                <a:sym typeface="DFKai-SB"/>
              </a:rPr>
              <a:t>學習表現 與 學習內容整合。</a:t>
            </a:r>
            <a:endParaRPr sz="2000" b="1" i="0" u="none" strike="noStrike" cap="none" dirty="0">
              <a:solidFill>
                <a:srgbClr val="FF66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</p:spTree>
    <p:extLst>
      <p:ext uri="{BB962C8B-B14F-4D97-AF65-F5344CB8AC3E}">
        <p14:creationId xmlns:p14="http://schemas.microsoft.com/office/powerpoint/2010/main" val="429327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饼形 6">
            <a:extLst>
              <a:ext uri="{FF2B5EF4-FFF2-40B4-BE49-F238E27FC236}">
                <a16:creationId xmlns:a16="http://schemas.microsoft.com/office/drawing/2014/main" id="{8815AB0F-75F4-42C5-987E-DABEA37CAC87}"/>
              </a:ext>
            </a:extLst>
          </p:cNvPr>
          <p:cNvSpPr>
            <a:spLocks/>
          </p:cNvSpPr>
          <p:nvPr/>
        </p:nvSpPr>
        <p:spPr bwMode="auto">
          <a:xfrm rot="21426610">
            <a:off x="4430398" y="1953076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21" name="椭圆 23">
            <a:extLst>
              <a:ext uri="{FF2B5EF4-FFF2-40B4-BE49-F238E27FC236}">
                <a16:creationId xmlns:a16="http://schemas.microsoft.com/office/drawing/2014/main" id="{37ABEB6B-BFD1-4152-A229-9D218AA239F0}"/>
              </a:ext>
            </a:extLst>
          </p:cNvPr>
          <p:cNvSpPr>
            <a:spLocks/>
          </p:cNvSpPr>
          <p:nvPr/>
        </p:nvSpPr>
        <p:spPr bwMode="auto">
          <a:xfrm>
            <a:off x="4001773" y="1884813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22" name="椭圆 18">
            <a:extLst>
              <a:ext uri="{FF2B5EF4-FFF2-40B4-BE49-F238E27FC236}">
                <a16:creationId xmlns:a16="http://schemas.microsoft.com/office/drawing/2014/main" id="{3212F23A-F960-4B1D-AB60-5E89986B3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1571" y="2062015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cxnSp>
        <p:nvCxnSpPr>
          <p:cNvPr id="24" name="连接符: 肘形 12">
            <a:extLst>
              <a:ext uri="{FF2B5EF4-FFF2-40B4-BE49-F238E27FC236}">
                <a16:creationId xmlns:a16="http://schemas.microsoft.com/office/drawing/2014/main" id="{BD6C5DA0-479E-4140-A530-7D733E1ED389}"/>
              </a:ext>
            </a:extLst>
          </p:cNvPr>
          <p:cNvCxnSpPr/>
          <p:nvPr/>
        </p:nvCxnSpPr>
        <p:spPr>
          <a:xfrm rot="10800000">
            <a:off x="2526891" y="2381250"/>
            <a:ext cx="1474882" cy="857250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连接符: 肘形 13">
            <a:extLst>
              <a:ext uri="{FF2B5EF4-FFF2-40B4-BE49-F238E27FC236}">
                <a16:creationId xmlns:a16="http://schemas.microsoft.com/office/drawing/2014/main" id="{49057295-F18C-49FD-9DB4-7306D999B1C7}"/>
              </a:ext>
            </a:extLst>
          </p:cNvPr>
          <p:cNvCxnSpPr>
            <a:cxnSpLocks/>
          </p:cNvCxnSpPr>
          <p:nvPr/>
        </p:nvCxnSpPr>
        <p:spPr>
          <a:xfrm rot="10800000" flipV="1">
            <a:off x="8206331" y="3726312"/>
            <a:ext cx="1388110" cy="847127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15">
            <a:extLst>
              <a:ext uri="{FF2B5EF4-FFF2-40B4-BE49-F238E27FC236}">
                <a16:creationId xmlns:a16="http://schemas.microsoft.com/office/drawing/2014/main" id="{E4ED0ABA-2935-4811-B9A4-EDDA3A9ADC27}"/>
              </a:ext>
            </a:extLst>
          </p:cNvPr>
          <p:cNvSpPr txBox="1"/>
          <p:nvPr/>
        </p:nvSpPr>
        <p:spPr>
          <a:xfrm>
            <a:off x="309407" y="2027307"/>
            <a:ext cx="2542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真實情境</a:t>
            </a:r>
            <a:endParaRPr lang="zh-CN" altLang="en-US" sz="40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8">
            <a:extLst>
              <a:ext uri="{FF2B5EF4-FFF2-40B4-BE49-F238E27FC236}">
                <a16:creationId xmlns:a16="http://schemas.microsoft.com/office/drawing/2014/main" id="{D08EDBFB-4E28-46C8-9973-7411A84B7085}"/>
              </a:ext>
            </a:extLst>
          </p:cNvPr>
          <p:cNvSpPr txBox="1"/>
          <p:nvPr/>
        </p:nvSpPr>
        <p:spPr>
          <a:xfrm>
            <a:off x="9594441" y="2829343"/>
            <a:ext cx="2529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學習內容</a:t>
            </a:r>
            <a:endParaRPr lang="en-US" altLang="zh-TW" sz="36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TW" sz="3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核心素養</a:t>
            </a:r>
            <a:endParaRPr lang="en-US" altLang="zh-TW" sz="36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TW" sz="3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學習表現</a:t>
            </a:r>
            <a:endParaRPr lang="en-US" altLang="zh-TW" sz="36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6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15">
            <a:extLst>
              <a:ext uri="{FF2B5EF4-FFF2-40B4-BE49-F238E27FC236}">
                <a16:creationId xmlns:a16="http://schemas.microsoft.com/office/drawing/2014/main" id="{E4ED0ABA-2935-4811-B9A4-EDDA3A9ADC27}"/>
              </a:ext>
            </a:extLst>
          </p:cNvPr>
          <p:cNvSpPr txBox="1"/>
          <p:nvPr/>
        </p:nvSpPr>
        <p:spPr>
          <a:xfrm>
            <a:off x="4925236" y="3187454"/>
            <a:ext cx="27333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素養導向命題</a:t>
            </a:r>
            <a:endParaRPr lang="zh-CN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550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655" y="1637686"/>
            <a:ext cx="9277350" cy="4152900"/>
          </a:xfrm>
          <a:prstGeom prst="rect">
            <a:avLst/>
          </a:prstGeom>
        </p:spPr>
      </p:pic>
      <p:pic>
        <p:nvPicPr>
          <p:cNvPr id="3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136489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461486" y="380059"/>
            <a:ext cx="3626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命題策略一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箭號: 向左 4">
            <a:extLst>
              <a:ext uri="{FF2B5EF4-FFF2-40B4-BE49-F238E27FC236}">
                <a16:creationId xmlns:a16="http://schemas.microsoft.com/office/drawing/2014/main" id="{988B31E5-08B0-450B-9CC4-7EBBFE599C83}"/>
              </a:ext>
            </a:extLst>
          </p:cNvPr>
          <p:cNvSpPr/>
          <p:nvPr/>
        </p:nvSpPr>
        <p:spPr>
          <a:xfrm>
            <a:off x="4185501" y="3429000"/>
            <a:ext cx="1074656" cy="60331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869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710812" y="473299"/>
            <a:ext cx="8888362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蘇花公路出現兩處坍方。修復第一坍方處需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分，修復第二坍方處需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40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分 。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2861184" y="2196031"/>
            <a:ext cx="715788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修復這兩處坍方總共需要多少時間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修復第一坍方處比第二坍方處要多花多少時間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圖說文字 6"/>
          <p:cNvSpPr/>
          <p:nvPr/>
        </p:nvSpPr>
        <p:spPr>
          <a:xfrm>
            <a:off x="688257" y="4110785"/>
            <a:ext cx="3008672" cy="1592824"/>
          </a:xfrm>
          <a:prstGeom prst="wedgeRoundRectCallout">
            <a:avLst>
              <a:gd name="adj1" fmla="val -3499"/>
              <a:gd name="adj2" fmla="val -65971"/>
              <a:gd name="adj3" fmla="val 16667"/>
            </a:avLst>
          </a:prstGeom>
          <a:solidFill>
            <a:schemeClr val="bg1"/>
          </a:solidFill>
          <a:ln w="38100">
            <a:solidFill>
              <a:srgbClr val="FF940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誰需要知道</a:t>
            </a:r>
            <a:endParaRPr lang="en-US" altLang="zh-TW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「修復時間」？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圓角矩形圖說文字 7"/>
          <p:cNvSpPr/>
          <p:nvPr/>
        </p:nvSpPr>
        <p:spPr>
          <a:xfrm>
            <a:off x="4178709" y="4110785"/>
            <a:ext cx="3736258" cy="1592824"/>
          </a:xfrm>
          <a:prstGeom prst="wedgeRoundRectCallout">
            <a:avLst>
              <a:gd name="adj1" fmla="val 1730"/>
              <a:gd name="adj2" fmla="val -65354"/>
              <a:gd name="adj3" fmla="val 16667"/>
            </a:avLst>
          </a:prstGeom>
          <a:solidFill>
            <a:schemeClr val="bg1"/>
          </a:solidFill>
          <a:ln w="38100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知道「修復時間」要什麼麼用？</a:t>
            </a:r>
          </a:p>
        </p:txBody>
      </p:sp>
      <p:sp>
        <p:nvSpPr>
          <p:cNvPr id="9" name="圓角矩形圖說文字 8"/>
          <p:cNvSpPr/>
          <p:nvPr/>
        </p:nvSpPr>
        <p:spPr>
          <a:xfrm>
            <a:off x="8396747" y="4110785"/>
            <a:ext cx="3052916" cy="1592824"/>
          </a:xfrm>
          <a:prstGeom prst="wedgeRoundRectCallout">
            <a:avLst>
              <a:gd name="adj1" fmla="val 1730"/>
              <a:gd name="adj2" fmla="val -65354"/>
              <a:gd name="adj3" fmla="val 16667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真實情境還需考量到什麼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grpSp>
        <p:nvGrpSpPr>
          <p:cNvPr id="13" name="组合 36">
            <a:extLst>
              <a:ext uri="{FF2B5EF4-FFF2-40B4-BE49-F238E27FC236}">
                <a16:creationId xmlns:a16="http://schemas.microsoft.com/office/drawing/2014/main" id="{77323653-3680-46C7-B338-7120BD904E3C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14" name="椭圆 37">
              <a:extLst>
                <a:ext uri="{FF2B5EF4-FFF2-40B4-BE49-F238E27FC236}">
                  <a16:creationId xmlns:a16="http://schemas.microsoft.com/office/drawing/2014/main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5" name="椭圆 38">
              <a:extLst>
                <a:ext uri="{FF2B5EF4-FFF2-40B4-BE49-F238E27FC236}">
                  <a16:creationId xmlns:a16="http://schemas.microsoft.com/office/drawing/2014/main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2">
            <a:extLst>
              <a:ext uri="{FF2B5EF4-FFF2-40B4-BE49-F238E27FC236}">
                <a16:creationId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416123" y="782029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7" name="圓角矩形圖說文字 16"/>
          <p:cNvSpPr/>
          <p:nvPr/>
        </p:nvSpPr>
        <p:spPr>
          <a:xfrm>
            <a:off x="658760" y="4110785"/>
            <a:ext cx="3008672" cy="1592824"/>
          </a:xfrm>
          <a:prstGeom prst="wedgeRoundRectCallout">
            <a:avLst>
              <a:gd name="adj1" fmla="val -3499"/>
              <a:gd name="adj2" fmla="val -65971"/>
              <a:gd name="adj3" fmla="val 16667"/>
            </a:avLst>
          </a:prstGeom>
          <a:solidFill>
            <a:schemeClr val="bg1"/>
          </a:solidFill>
          <a:ln w="38100">
            <a:solidFill>
              <a:srgbClr val="FF940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誰需要知道</a:t>
            </a:r>
            <a:endParaRPr lang="en-US" altLang="zh-TW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「修復時間」？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圓角矩形圖說文字 17"/>
          <p:cNvSpPr/>
          <p:nvPr/>
        </p:nvSpPr>
        <p:spPr>
          <a:xfrm>
            <a:off x="4149212" y="4110785"/>
            <a:ext cx="3736258" cy="1592824"/>
          </a:xfrm>
          <a:prstGeom prst="wedgeRoundRectCallout">
            <a:avLst>
              <a:gd name="adj1" fmla="val 1730"/>
              <a:gd name="adj2" fmla="val -65354"/>
              <a:gd name="adj3" fmla="val 16667"/>
            </a:avLst>
          </a:prstGeom>
          <a:solidFill>
            <a:schemeClr val="bg1"/>
          </a:solidFill>
          <a:ln w="38100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知道「修復時間」要做什麼用？</a:t>
            </a:r>
          </a:p>
        </p:txBody>
      </p:sp>
      <p:sp>
        <p:nvSpPr>
          <p:cNvPr id="19" name="圓角矩形圖說文字 18"/>
          <p:cNvSpPr/>
          <p:nvPr/>
        </p:nvSpPr>
        <p:spPr>
          <a:xfrm>
            <a:off x="8367250" y="4110785"/>
            <a:ext cx="3052916" cy="1592824"/>
          </a:xfrm>
          <a:prstGeom prst="wedgeRoundRectCallout">
            <a:avLst>
              <a:gd name="adj1" fmla="val 1730"/>
              <a:gd name="adj2" fmla="val -65354"/>
              <a:gd name="adj3" fmla="val 16667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真實情境還需考量到什麼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944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540774" y="325819"/>
            <a:ext cx="11110451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連日的大雨造成蘇花公路兩處出現坍方現象。修復蘇花公路的團隊勘查後表示，修復第一坍方處需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分修復第二坍方處需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40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分。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5235917" y="1993208"/>
            <a:ext cx="6720109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Q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如果修復團隊預計在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19:00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天黑前完成這兩處的修復，他們早上最晚何時要開始進行修復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●修復團隊需要考量：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兩坍方處相距約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80KM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，交通時間需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35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分。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中午要保留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小時休息時間休息時不工作。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47701"/>
            <a:ext cx="5124009" cy="344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1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字方塊 33"/>
          <p:cNvSpPr txBox="1"/>
          <p:nvPr/>
        </p:nvSpPr>
        <p:spPr>
          <a:xfrm>
            <a:off x="2325633" y="562735"/>
            <a:ext cx="8888362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爸爸有一張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300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元的折價券，買了每輛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345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元的玩具汽車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輛，用了折價券後還要付多少元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35" name="组合 45">
            <a:extLst>
              <a:ext uri="{FF2B5EF4-FFF2-40B4-BE49-F238E27FC236}">
                <a16:creationId xmlns:a16="http://schemas.microsoft.com/office/drawing/2014/main" id="{BE2645C9-A201-4B73-A46D-02F35B998C41}"/>
              </a:ext>
            </a:extLst>
          </p:cNvPr>
          <p:cNvGrpSpPr/>
          <p:nvPr/>
        </p:nvGrpSpPr>
        <p:grpSpPr>
          <a:xfrm>
            <a:off x="-94513" y="88484"/>
            <a:ext cx="2333500" cy="2333500"/>
            <a:chOff x="4785765" y="3896672"/>
            <a:chExt cx="2620469" cy="2620469"/>
          </a:xfrm>
        </p:grpSpPr>
        <p:sp>
          <p:nvSpPr>
            <p:cNvPr id="36" name="椭圆 46">
              <a:extLst>
                <a:ext uri="{FF2B5EF4-FFF2-40B4-BE49-F238E27FC236}">
                  <a16:creationId xmlns:a16="http://schemas.microsoft.com/office/drawing/2014/main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7" name="椭圆 47">
              <a:extLst>
                <a:ext uri="{FF2B5EF4-FFF2-40B4-BE49-F238E27FC236}">
                  <a16:creationId xmlns:a16="http://schemas.microsoft.com/office/drawing/2014/main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文本框 48">
            <a:extLst>
              <a:ext uri="{FF2B5EF4-FFF2-40B4-BE49-F238E27FC236}">
                <a16:creationId xmlns:a16="http://schemas.microsoft.com/office/drawing/2014/main" id="{E6CD1255-7DFB-4D40-962B-AA66B2D8E6D7}"/>
              </a:ext>
            </a:extLst>
          </p:cNvPr>
          <p:cNvSpPr txBox="1"/>
          <p:nvPr/>
        </p:nvSpPr>
        <p:spPr>
          <a:xfrm>
            <a:off x="661005" y="870513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39" name="圓角矩形圖說文字 38"/>
          <p:cNvSpPr/>
          <p:nvPr/>
        </p:nvSpPr>
        <p:spPr>
          <a:xfrm>
            <a:off x="884902" y="3157056"/>
            <a:ext cx="3008672" cy="1592824"/>
          </a:xfrm>
          <a:prstGeom prst="wedgeRoundRectCallout">
            <a:avLst>
              <a:gd name="adj1" fmla="val -3499"/>
              <a:gd name="adj2" fmla="val -65971"/>
              <a:gd name="adj3" fmla="val 16667"/>
            </a:avLst>
          </a:prstGeom>
          <a:solidFill>
            <a:schemeClr val="bg1"/>
          </a:solidFill>
          <a:ln w="38100">
            <a:solidFill>
              <a:srgbClr val="FF940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情境怎樣</a:t>
            </a:r>
            <a:endParaRPr lang="en-US" altLang="zh-TW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更真實？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圓角矩形圖說文字 39"/>
          <p:cNvSpPr/>
          <p:nvPr/>
        </p:nvSpPr>
        <p:spPr>
          <a:xfrm>
            <a:off x="4375354" y="3157056"/>
            <a:ext cx="3736258" cy="1592824"/>
          </a:xfrm>
          <a:prstGeom prst="wedgeRoundRectCallout">
            <a:avLst>
              <a:gd name="adj1" fmla="val 1730"/>
              <a:gd name="adj2" fmla="val -65354"/>
              <a:gd name="adj3" fmla="val 16667"/>
            </a:avLst>
          </a:prstGeom>
          <a:solidFill>
            <a:schemeClr val="bg1"/>
          </a:solidFill>
          <a:ln w="38100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折價券通常</a:t>
            </a:r>
            <a:endParaRPr lang="en-US" altLang="zh-TW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怎麼用？</a:t>
            </a:r>
            <a:endParaRPr lang="en-US" altLang="zh-TW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是誰會問的問題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41" name="圓角矩形圖說文字 40"/>
          <p:cNvSpPr/>
          <p:nvPr/>
        </p:nvSpPr>
        <p:spPr>
          <a:xfrm>
            <a:off x="8593392" y="3157056"/>
            <a:ext cx="3052916" cy="1592824"/>
          </a:xfrm>
          <a:prstGeom prst="wedgeRoundRectCallout">
            <a:avLst>
              <a:gd name="adj1" fmla="val 1730"/>
              <a:gd name="adj2" fmla="val -65354"/>
              <a:gd name="adj3" fmla="val 16667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還能延伸什麼問題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397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字方塊 33"/>
          <p:cNvSpPr txBox="1"/>
          <p:nvPr/>
        </p:nvSpPr>
        <p:spPr>
          <a:xfrm>
            <a:off x="1558718" y="412038"/>
            <a:ext cx="8888362" cy="21082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爸爸有一張消費滿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1,500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元才可以使用的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300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元折價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券。他買了每輛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300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元玩具汽車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輛，每個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150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元的飛盤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個。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2822468" y="2796361"/>
            <a:ext cx="7255596" cy="34021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請問爸爸能用折價券嗎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請問爸爸結帳時要付多少錢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354013" indent="-354013">
              <a:lnSpc>
                <a:spcPct val="150000"/>
              </a:lnSpc>
              <a:spcBef>
                <a:spcPts val="600"/>
              </a:spcBef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爸爸思考了一下，他覺得「買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4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輛車、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個飛盤」 比「買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輛車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個飛盤」好，你覺得爸爸的想法是否正確？請說明你的理由。</a:t>
            </a:r>
          </a:p>
        </p:txBody>
      </p:sp>
    </p:spTree>
    <p:extLst>
      <p:ext uri="{BB962C8B-B14F-4D97-AF65-F5344CB8AC3E}">
        <p14:creationId xmlns:p14="http://schemas.microsoft.com/office/powerpoint/2010/main" val="112925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45">
            <a:extLst>
              <a:ext uri="{FF2B5EF4-FFF2-40B4-BE49-F238E27FC236}">
                <a16:creationId xmlns:a16="http://schemas.microsoft.com/office/drawing/2014/main" id="{BE2645C9-A201-4B73-A46D-02F35B998C41}"/>
              </a:ext>
            </a:extLst>
          </p:cNvPr>
          <p:cNvGrpSpPr/>
          <p:nvPr/>
        </p:nvGrpSpPr>
        <p:grpSpPr>
          <a:xfrm>
            <a:off x="-94513" y="88484"/>
            <a:ext cx="2333500" cy="2333500"/>
            <a:chOff x="4785765" y="3896672"/>
            <a:chExt cx="2620469" cy="2620469"/>
          </a:xfrm>
        </p:grpSpPr>
        <p:sp>
          <p:nvSpPr>
            <p:cNvPr id="36" name="椭圆 46">
              <a:extLst>
                <a:ext uri="{FF2B5EF4-FFF2-40B4-BE49-F238E27FC236}">
                  <a16:creationId xmlns:a16="http://schemas.microsoft.com/office/drawing/2014/main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7" name="椭圆 47">
              <a:extLst>
                <a:ext uri="{FF2B5EF4-FFF2-40B4-BE49-F238E27FC236}">
                  <a16:creationId xmlns:a16="http://schemas.microsoft.com/office/drawing/2014/main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文本框 48">
            <a:extLst>
              <a:ext uri="{FF2B5EF4-FFF2-40B4-BE49-F238E27FC236}">
                <a16:creationId xmlns:a16="http://schemas.microsoft.com/office/drawing/2014/main" id="{E6CD1255-7DFB-4D40-962B-AA66B2D8E6D7}"/>
              </a:ext>
            </a:extLst>
          </p:cNvPr>
          <p:cNvSpPr txBox="1"/>
          <p:nvPr/>
        </p:nvSpPr>
        <p:spPr>
          <a:xfrm>
            <a:off x="540886" y="932066"/>
            <a:ext cx="1243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Try it</a:t>
            </a:r>
            <a:endParaRPr lang="zh-CN" altLang="en-US" sz="3600" b="1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F10D71CA-5234-4824-9AC9-7A4A1CA910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059" y="1115847"/>
            <a:ext cx="8033135" cy="5472260"/>
          </a:xfrm>
          <a:prstGeom prst="rect">
            <a:avLst/>
          </a:prstGeom>
        </p:spPr>
      </p:pic>
      <p:sp>
        <p:nvSpPr>
          <p:cNvPr id="11" name="圓角矩形圖說文字 39">
            <a:extLst>
              <a:ext uri="{FF2B5EF4-FFF2-40B4-BE49-F238E27FC236}">
                <a16:creationId xmlns:a16="http://schemas.microsoft.com/office/drawing/2014/main" id="{78C343C2-D06C-4EF3-8733-C8CF19EE3015}"/>
              </a:ext>
            </a:extLst>
          </p:cNvPr>
          <p:cNvSpPr/>
          <p:nvPr/>
        </p:nvSpPr>
        <p:spPr>
          <a:xfrm>
            <a:off x="239923" y="4995283"/>
            <a:ext cx="3736258" cy="1592824"/>
          </a:xfrm>
          <a:prstGeom prst="wedgeRoundRectCallout">
            <a:avLst>
              <a:gd name="adj1" fmla="val -10381"/>
              <a:gd name="adj2" fmla="val -61803"/>
              <a:gd name="adj3" fmla="val 16667"/>
            </a:avLst>
          </a:prstGeom>
          <a:solidFill>
            <a:schemeClr val="bg1"/>
          </a:solidFill>
          <a:ln w="38100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您會問什麼問題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3" name="想法泡泡: 雲朵 2">
            <a:extLst>
              <a:ext uri="{FF2B5EF4-FFF2-40B4-BE49-F238E27FC236}">
                <a16:creationId xmlns:a16="http://schemas.microsoft.com/office/drawing/2014/main" id="{E99D43A4-45D2-4DD4-B671-518A571A4D92}"/>
              </a:ext>
            </a:extLst>
          </p:cNvPr>
          <p:cNvSpPr/>
          <p:nvPr/>
        </p:nvSpPr>
        <p:spPr>
          <a:xfrm>
            <a:off x="8107624" y="81431"/>
            <a:ext cx="3917993" cy="3163821"/>
          </a:xfrm>
          <a:prstGeom prst="cloudCallout">
            <a:avLst>
              <a:gd name="adj1" fmla="val -16021"/>
              <a:gd name="adj2" fmla="val 7948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我可以拿到汽球嗎</a:t>
            </a:r>
            <a:r>
              <a:rPr lang="en-US" altLang="zh-TW" sz="36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6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2967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655" y="1637686"/>
            <a:ext cx="9277350" cy="4152900"/>
          </a:xfrm>
          <a:prstGeom prst="rect">
            <a:avLst/>
          </a:prstGeom>
        </p:spPr>
      </p:pic>
      <p:pic>
        <p:nvPicPr>
          <p:cNvPr id="3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136489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461486" y="380059"/>
            <a:ext cx="3626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命題策略二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箭號: 向左 4">
            <a:extLst>
              <a:ext uri="{FF2B5EF4-FFF2-40B4-BE49-F238E27FC236}">
                <a16:creationId xmlns:a16="http://schemas.microsoft.com/office/drawing/2014/main" id="{988B31E5-08B0-450B-9CC4-7EBBFE599C83}"/>
              </a:ext>
            </a:extLst>
          </p:cNvPr>
          <p:cNvSpPr/>
          <p:nvPr/>
        </p:nvSpPr>
        <p:spPr>
          <a:xfrm rot="10800000">
            <a:off x="4223209" y="3429000"/>
            <a:ext cx="1074656" cy="60331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487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9E134A8E-D86B-4614-AB3B-5B73468F4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182258"/>
            <a:ext cx="9143999" cy="5477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1">
            <a:extLst>
              <a:ext uri="{FF2B5EF4-FFF2-40B4-BE49-F238E27FC236}">
                <a16:creationId xmlns:a16="http://schemas.microsoft.com/office/drawing/2014/main" id="{B44F6185-0443-40EF-BAE0-156B138AC9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156676" y="-216377"/>
            <a:ext cx="1866425" cy="148446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3E5AA122-2D1F-45E1-988A-1D445ECAE9AC}"/>
              </a:ext>
            </a:extLst>
          </p:cNvPr>
          <p:cNvSpPr txBox="1"/>
          <p:nvPr/>
        </p:nvSpPr>
        <p:spPr>
          <a:xfrm>
            <a:off x="3294859" y="460941"/>
            <a:ext cx="6323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從情境出發，我們可以這樣想</a:t>
            </a:r>
            <a:r>
              <a:rPr lang="en-US" altLang="zh-TW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314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862453" y="1585725"/>
            <a:ext cx="4534294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dist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明星演唱會</a:t>
            </a:r>
          </a:p>
        </p:txBody>
      </p:sp>
      <p:sp>
        <p:nvSpPr>
          <p:cNvPr id="7" name="圓角矩形圖說文字 6"/>
          <p:cNvSpPr/>
          <p:nvPr/>
        </p:nvSpPr>
        <p:spPr>
          <a:xfrm>
            <a:off x="1423943" y="3054868"/>
            <a:ext cx="3008672" cy="1592824"/>
          </a:xfrm>
          <a:prstGeom prst="wedgeRoundRectCallout">
            <a:avLst>
              <a:gd name="adj1" fmla="val -7885"/>
              <a:gd name="adj2" fmla="val 64232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演唱會過程會出現的問題？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圓角矩形圖說文字 7"/>
          <p:cNvSpPr/>
          <p:nvPr/>
        </p:nvSpPr>
        <p:spPr>
          <a:xfrm>
            <a:off x="4660489" y="3112127"/>
            <a:ext cx="3390002" cy="1592824"/>
          </a:xfrm>
          <a:prstGeom prst="wedgeRoundRectCallout">
            <a:avLst>
              <a:gd name="adj1" fmla="val 2286"/>
              <a:gd name="adj2" fmla="val 63073"/>
              <a:gd name="adj3" fmla="val 16667"/>
            </a:avLst>
          </a:prstGeom>
          <a:solidFill>
            <a:schemeClr val="bg1"/>
          </a:solidFill>
          <a:ln w="38100">
            <a:solidFill>
              <a:srgbClr val="92D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這些問題和數學的關係？</a:t>
            </a:r>
          </a:p>
        </p:txBody>
      </p:sp>
      <p:sp>
        <p:nvSpPr>
          <p:cNvPr id="9" name="圓角矩形圖說文字 8"/>
          <p:cNvSpPr/>
          <p:nvPr/>
        </p:nvSpPr>
        <p:spPr>
          <a:xfrm>
            <a:off x="8396747" y="3112825"/>
            <a:ext cx="3052916" cy="1592824"/>
          </a:xfrm>
          <a:prstGeom prst="wedgeRoundRectCallout">
            <a:avLst>
              <a:gd name="adj1" fmla="val -34397"/>
              <a:gd name="adj2" fmla="val 61298"/>
              <a:gd name="adj3" fmla="val 16667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符不符合學生經驗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grpSp>
        <p:nvGrpSpPr>
          <p:cNvPr id="13" name="组合 36">
            <a:extLst>
              <a:ext uri="{FF2B5EF4-FFF2-40B4-BE49-F238E27FC236}">
                <a16:creationId xmlns:a16="http://schemas.microsoft.com/office/drawing/2014/main" id="{77323653-3680-46C7-B338-7120BD904E3C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14" name="椭圆 37">
              <a:extLst>
                <a:ext uri="{FF2B5EF4-FFF2-40B4-BE49-F238E27FC236}">
                  <a16:creationId xmlns:a16="http://schemas.microsoft.com/office/drawing/2014/main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5" name="椭圆 38">
              <a:extLst>
                <a:ext uri="{FF2B5EF4-FFF2-40B4-BE49-F238E27FC236}">
                  <a16:creationId xmlns:a16="http://schemas.microsoft.com/office/drawing/2014/main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2">
            <a:extLst>
              <a:ext uri="{FF2B5EF4-FFF2-40B4-BE49-F238E27FC236}">
                <a16:creationId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416123" y="782029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35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862453" y="426228"/>
            <a:ext cx="4534294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dist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明星演唱會</a:t>
            </a:r>
          </a:p>
        </p:txBody>
      </p:sp>
      <p:sp>
        <p:nvSpPr>
          <p:cNvPr id="16" name="文本框 2">
            <a:extLst>
              <a:ext uri="{FF2B5EF4-FFF2-40B4-BE49-F238E27FC236}">
                <a16:creationId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416123" y="782029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AB05BD23-4C4D-4CFD-935C-2A24722F5A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515" y="1702299"/>
            <a:ext cx="10518970" cy="3741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8036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862453" y="334436"/>
            <a:ext cx="4534294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dist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網路通訊</a:t>
            </a:r>
          </a:p>
        </p:txBody>
      </p:sp>
      <p:grpSp>
        <p:nvGrpSpPr>
          <p:cNvPr id="13" name="组合 36">
            <a:extLst>
              <a:ext uri="{FF2B5EF4-FFF2-40B4-BE49-F238E27FC236}">
                <a16:creationId xmlns:a16="http://schemas.microsoft.com/office/drawing/2014/main" id="{77323653-3680-46C7-B338-7120BD904E3C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14" name="椭圆 37">
              <a:extLst>
                <a:ext uri="{FF2B5EF4-FFF2-40B4-BE49-F238E27FC236}">
                  <a16:creationId xmlns:a16="http://schemas.microsoft.com/office/drawing/2014/main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5" name="椭圆 38">
              <a:extLst>
                <a:ext uri="{FF2B5EF4-FFF2-40B4-BE49-F238E27FC236}">
                  <a16:creationId xmlns:a16="http://schemas.microsoft.com/office/drawing/2014/main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2">
            <a:extLst>
              <a:ext uri="{FF2B5EF4-FFF2-40B4-BE49-F238E27FC236}">
                <a16:creationId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416123" y="782029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CB96F251-1016-4154-8751-EAFD02A06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382" y="3585869"/>
            <a:ext cx="7081233" cy="3161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圓角矩形圖說文字 6">
            <a:extLst>
              <a:ext uri="{FF2B5EF4-FFF2-40B4-BE49-F238E27FC236}">
                <a16:creationId xmlns:a16="http://schemas.microsoft.com/office/drawing/2014/main" id="{B4DB3A2F-CA03-43A2-B38B-40267EDCCD0B}"/>
              </a:ext>
            </a:extLst>
          </p:cNvPr>
          <p:cNvSpPr/>
          <p:nvPr/>
        </p:nvSpPr>
        <p:spPr>
          <a:xfrm>
            <a:off x="2075940" y="1200942"/>
            <a:ext cx="2260129" cy="977639"/>
          </a:xfrm>
          <a:prstGeom prst="wedgeRoundRectCallout">
            <a:avLst>
              <a:gd name="adj1" fmla="val -7885"/>
              <a:gd name="adj2" fmla="val 64232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通話時間</a:t>
            </a:r>
            <a:r>
              <a:rPr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12" name="圓角矩形圖說文字 7">
            <a:extLst>
              <a:ext uri="{FF2B5EF4-FFF2-40B4-BE49-F238E27FC236}">
                <a16:creationId xmlns:a16="http://schemas.microsoft.com/office/drawing/2014/main" id="{93860398-09D9-43A3-81C5-A59EE7A02ABD}"/>
              </a:ext>
            </a:extLst>
          </p:cNvPr>
          <p:cNvSpPr/>
          <p:nvPr/>
        </p:nvSpPr>
        <p:spPr>
          <a:xfrm>
            <a:off x="4999145" y="1244771"/>
            <a:ext cx="2333501" cy="977639"/>
          </a:xfrm>
          <a:prstGeom prst="wedgeRoundRectCallout">
            <a:avLst>
              <a:gd name="adj1" fmla="val 2286"/>
              <a:gd name="adj2" fmla="val 63073"/>
              <a:gd name="adj3" fmla="val 16667"/>
            </a:avLst>
          </a:prstGeom>
          <a:solidFill>
            <a:schemeClr val="bg1"/>
          </a:solidFill>
          <a:ln w="38100">
            <a:solidFill>
              <a:srgbClr val="92D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網速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17" name="圓角矩形圖說文字 8">
            <a:extLst>
              <a:ext uri="{FF2B5EF4-FFF2-40B4-BE49-F238E27FC236}">
                <a16:creationId xmlns:a16="http://schemas.microsoft.com/office/drawing/2014/main" id="{ED32401F-3518-45D8-B364-D8B333565DB1}"/>
              </a:ext>
            </a:extLst>
          </p:cNvPr>
          <p:cNvSpPr/>
          <p:nvPr/>
        </p:nvSpPr>
        <p:spPr>
          <a:xfrm>
            <a:off x="7974623" y="1244771"/>
            <a:ext cx="2141437" cy="1021468"/>
          </a:xfrm>
          <a:prstGeom prst="wedgeRoundRectCallout">
            <a:avLst>
              <a:gd name="adj1" fmla="val -34397"/>
              <a:gd name="adj2" fmla="val 61298"/>
              <a:gd name="adj3" fmla="val 16667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計費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1033ED9-0EE6-4E6D-8190-7D868C122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383" y="110370"/>
            <a:ext cx="7081233" cy="32902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82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862453" y="334436"/>
            <a:ext cx="4534294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dist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總統大選</a:t>
            </a:r>
          </a:p>
        </p:txBody>
      </p:sp>
      <p:grpSp>
        <p:nvGrpSpPr>
          <p:cNvPr id="13" name="组合 36">
            <a:extLst>
              <a:ext uri="{FF2B5EF4-FFF2-40B4-BE49-F238E27FC236}">
                <a16:creationId xmlns:a16="http://schemas.microsoft.com/office/drawing/2014/main" id="{77323653-3680-46C7-B338-7120BD904E3C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14" name="椭圆 37">
              <a:extLst>
                <a:ext uri="{FF2B5EF4-FFF2-40B4-BE49-F238E27FC236}">
                  <a16:creationId xmlns:a16="http://schemas.microsoft.com/office/drawing/2014/main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5" name="椭圆 38">
              <a:extLst>
                <a:ext uri="{FF2B5EF4-FFF2-40B4-BE49-F238E27FC236}">
                  <a16:creationId xmlns:a16="http://schemas.microsoft.com/office/drawing/2014/main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2">
            <a:extLst>
              <a:ext uri="{FF2B5EF4-FFF2-40B4-BE49-F238E27FC236}">
                <a16:creationId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296004" y="843584"/>
            <a:ext cx="1243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</a:rPr>
              <a:t>Try it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1" name="圓角矩形圖說文字 6">
            <a:extLst>
              <a:ext uri="{FF2B5EF4-FFF2-40B4-BE49-F238E27FC236}">
                <a16:creationId xmlns:a16="http://schemas.microsoft.com/office/drawing/2014/main" id="{B4DB3A2F-CA03-43A2-B38B-40267EDCCD0B}"/>
              </a:ext>
            </a:extLst>
          </p:cNvPr>
          <p:cNvSpPr/>
          <p:nvPr/>
        </p:nvSpPr>
        <p:spPr>
          <a:xfrm>
            <a:off x="2075940" y="1200942"/>
            <a:ext cx="2260129" cy="977639"/>
          </a:xfrm>
          <a:prstGeom prst="wedgeRoundRectCallout">
            <a:avLst>
              <a:gd name="adj1" fmla="val -7885"/>
              <a:gd name="adj2" fmla="val 64232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民調</a:t>
            </a:r>
            <a:r>
              <a:rPr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12" name="圓角矩形圖說文字 7">
            <a:extLst>
              <a:ext uri="{FF2B5EF4-FFF2-40B4-BE49-F238E27FC236}">
                <a16:creationId xmlns:a16="http://schemas.microsoft.com/office/drawing/2014/main" id="{93860398-09D9-43A3-81C5-A59EE7A02ABD}"/>
              </a:ext>
            </a:extLst>
          </p:cNvPr>
          <p:cNvSpPr/>
          <p:nvPr/>
        </p:nvSpPr>
        <p:spPr>
          <a:xfrm>
            <a:off x="4999145" y="1244771"/>
            <a:ext cx="2333501" cy="977639"/>
          </a:xfrm>
          <a:prstGeom prst="wedgeRoundRectCallout">
            <a:avLst>
              <a:gd name="adj1" fmla="val 2286"/>
              <a:gd name="adj2" fmla="val 63073"/>
              <a:gd name="adj3" fmla="val 16667"/>
            </a:avLst>
          </a:prstGeom>
          <a:solidFill>
            <a:schemeClr val="bg1"/>
          </a:solidFill>
          <a:ln w="38100">
            <a:solidFill>
              <a:srgbClr val="92D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抽樣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17" name="圓角矩形圖說文字 8">
            <a:extLst>
              <a:ext uri="{FF2B5EF4-FFF2-40B4-BE49-F238E27FC236}">
                <a16:creationId xmlns:a16="http://schemas.microsoft.com/office/drawing/2014/main" id="{ED32401F-3518-45D8-B364-D8B333565DB1}"/>
              </a:ext>
            </a:extLst>
          </p:cNvPr>
          <p:cNvSpPr/>
          <p:nvPr/>
        </p:nvSpPr>
        <p:spPr>
          <a:xfrm>
            <a:off x="7974623" y="1244771"/>
            <a:ext cx="2141437" cy="1021468"/>
          </a:xfrm>
          <a:prstGeom prst="wedgeRoundRectCallout">
            <a:avLst>
              <a:gd name="adj1" fmla="val -34397"/>
              <a:gd name="adj2" fmla="val 61298"/>
              <a:gd name="adj3" fmla="val 16667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長條圖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2A30E031-5DCE-43EF-B34A-11073206028B}"/>
              </a:ext>
            </a:extLst>
          </p:cNvPr>
          <p:cNvSpPr txBox="1"/>
          <p:nvPr/>
        </p:nvSpPr>
        <p:spPr>
          <a:xfrm>
            <a:off x="3462984" y="3116958"/>
            <a:ext cx="1455230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戰爭</a:t>
            </a: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A36F56A0-C888-452F-8F78-BE7CACE0E049}"/>
              </a:ext>
            </a:extLst>
          </p:cNvPr>
          <p:cNvSpPr txBox="1"/>
          <p:nvPr/>
        </p:nvSpPr>
        <p:spPr>
          <a:xfrm>
            <a:off x="5397815" y="3116958"/>
            <a:ext cx="1455230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網紅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51B30DF9-6256-4624-9657-2C426F1CDDF7}"/>
              </a:ext>
            </a:extLst>
          </p:cNvPr>
          <p:cNvSpPr txBox="1"/>
          <p:nvPr/>
        </p:nvSpPr>
        <p:spPr>
          <a:xfrm>
            <a:off x="7332646" y="3123071"/>
            <a:ext cx="1455230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吸毒</a:t>
            </a: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71B30D86-E1F6-4442-A39B-82711924443F}"/>
              </a:ext>
            </a:extLst>
          </p:cNvPr>
          <p:cNvSpPr txBox="1"/>
          <p:nvPr/>
        </p:nvSpPr>
        <p:spPr>
          <a:xfrm>
            <a:off x="3462984" y="4472731"/>
            <a:ext cx="1455230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運動會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3A0CB321-7661-44EB-AD99-D18DBE5096F5}"/>
              </a:ext>
            </a:extLst>
          </p:cNvPr>
          <p:cNvSpPr txBox="1"/>
          <p:nvPr/>
        </p:nvSpPr>
        <p:spPr>
          <a:xfrm>
            <a:off x="5397815" y="4472731"/>
            <a:ext cx="1455230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期中考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609523A5-19C0-4462-B81C-44CA1D2B8ECB}"/>
              </a:ext>
            </a:extLst>
          </p:cNvPr>
          <p:cNvSpPr txBox="1"/>
          <p:nvPr/>
        </p:nvSpPr>
        <p:spPr>
          <a:xfrm>
            <a:off x="7332646" y="4489200"/>
            <a:ext cx="1455230" cy="740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周年慶</a:t>
            </a:r>
          </a:p>
        </p:txBody>
      </p:sp>
    </p:spTree>
    <p:extLst>
      <p:ext uri="{BB962C8B-B14F-4D97-AF65-F5344CB8AC3E}">
        <p14:creationId xmlns:p14="http://schemas.microsoft.com/office/powerpoint/2010/main" val="419962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246171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759409" y="2968948"/>
            <a:ext cx="29615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常見的</a:t>
            </a:r>
            <a:endParaRPr lang="en-US" altLang="zh-TW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命題迷思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295967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0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553926" y="-574784"/>
            <a:ext cx="2438139" cy="1939172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960349" y="585961"/>
            <a:ext cx="2836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假情境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8CF83EFC-3F20-4020-9022-3C99EFE7F2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7971" y="1554751"/>
            <a:ext cx="9502906" cy="4960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8" name="组合 36">
            <a:extLst>
              <a:ext uri="{FF2B5EF4-FFF2-40B4-BE49-F238E27FC236}">
                <a16:creationId xmlns:a16="http://schemas.microsoft.com/office/drawing/2014/main" id="{5DEF1A1F-25C5-4FC3-9597-C700982DA17E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39" name="椭圆 37">
              <a:extLst>
                <a:ext uri="{FF2B5EF4-FFF2-40B4-BE49-F238E27FC236}">
                  <a16:creationId xmlns:a16="http://schemas.microsoft.com/office/drawing/2014/main" id="{0C89F5C4-5CBF-462B-AA96-EF9856D465F1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0" name="椭圆 38">
              <a:extLst>
                <a:ext uri="{FF2B5EF4-FFF2-40B4-BE49-F238E27FC236}">
                  <a16:creationId xmlns:a16="http://schemas.microsoft.com/office/drawing/2014/main" id="{23BA2383-3DA6-4972-9728-05F24B73675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文本框 2">
            <a:extLst>
              <a:ext uri="{FF2B5EF4-FFF2-40B4-BE49-F238E27FC236}">
                <a16:creationId xmlns:a16="http://schemas.microsoft.com/office/drawing/2014/main" id="{B7E6D84E-536E-4475-80F2-2A2E2E040A67}"/>
              </a:ext>
            </a:extLst>
          </p:cNvPr>
          <p:cNvSpPr txBox="1"/>
          <p:nvPr/>
        </p:nvSpPr>
        <p:spPr>
          <a:xfrm>
            <a:off x="205582" y="843584"/>
            <a:ext cx="1243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</a:rPr>
              <a:t>1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07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553926" y="-574784"/>
            <a:ext cx="2438139" cy="1939172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960349" y="585961"/>
            <a:ext cx="2836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假情境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36">
            <a:extLst>
              <a:ext uri="{FF2B5EF4-FFF2-40B4-BE49-F238E27FC236}">
                <a16:creationId xmlns:a16="http://schemas.microsoft.com/office/drawing/2014/main" id="{368A2400-58F8-4815-9A46-CB5EA6AC5DDB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6" name="椭圆 37">
              <a:extLst>
                <a:ext uri="{FF2B5EF4-FFF2-40B4-BE49-F238E27FC236}">
                  <a16:creationId xmlns:a16="http://schemas.microsoft.com/office/drawing/2014/main" id="{56A50680-AB1D-4A1E-A6DF-8CC093287583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7" name="椭圆 38">
              <a:extLst>
                <a:ext uri="{FF2B5EF4-FFF2-40B4-BE49-F238E27FC236}">
                  <a16:creationId xmlns:a16="http://schemas.microsoft.com/office/drawing/2014/main" id="{8E69396F-BC58-4C3F-AD1F-A3A661C2513B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文本框 2">
            <a:extLst>
              <a:ext uri="{FF2B5EF4-FFF2-40B4-BE49-F238E27FC236}">
                <a16:creationId xmlns:a16="http://schemas.microsoft.com/office/drawing/2014/main" id="{2093CB54-87BD-40EB-AC65-359B26C9BE66}"/>
              </a:ext>
            </a:extLst>
          </p:cNvPr>
          <p:cNvSpPr txBox="1"/>
          <p:nvPr/>
        </p:nvSpPr>
        <p:spPr>
          <a:xfrm>
            <a:off x="205582" y="843584"/>
            <a:ext cx="1243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</a:rPr>
              <a:t>2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397D157B-1289-4874-9FB1-339900B23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5425" y="2074912"/>
            <a:ext cx="8166755" cy="2514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5306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2204E81-6C31-4B69-A76E-39C5C4E09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169" y="220950"/>
            <a:ext cx="5631662" cy="6416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765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696066" y="-527605"/>
            <a:ext cx="2253369" cy="179221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064802" y="551196"/>
            <a:ext cx="49377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過於冗長的敘述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组合 36">
            <a:extLst>
              <a:ext uri="{FF2B5EF4-FFF2-40B4-BE49-F238E27FC236}">
                <a16:creationId xmlns:a16="http://schemas.microsoft.com/office/drawing/2014/main" id="{5DEF1A1F-25C5-4FC3-9597-C700982DA17E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39" name="椭圆 37">
              <a:extLst>
                <a:ext uri="{FF2B5EF4-FFF2-40B4-BE49-F238E27FC236}">
                  <a16:creationId xmlns:a16="http://schemas.microsoft.com/office/drawing/2014/main" id="{0C89F5C4-5CBF-462B-AA96-EF9856D465F1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0" name="椭圆 38">
              <a:extLst>
                <a:ext uri="{FF2B5EF4-FFF2-40B4-BE49-F238E27FC236}">
                  <a16:creationId xmlns:a16="http://schemas.microsoft.com/office/drawing/2014/main" id="{23BA2383-3DA6-4972-9728-05F24B73675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文本框 2">
            <a:extLst>
              <a:ext uri="{FF2B5EF4-FFF2-40B4-BE49-F238E27FC236}">
                <a16:creationId xmlns:a16="http://schemas.microsoft.com/office/drawing/2014/main" id="{B7E6D84E-536E-4475-80F2-2A2E2E040A67}"/>
              </a:ext>
            </a:extLst>
          </p:cNvPr>
          <p:cNvSpPr txBox="1"/>
          <p:nvPr/>
        </p:nvSpPr>
        <p:spPr>
          <a:xfrm>
            <a:off x="205582" y="843584"/>
            <a:ext cx="1243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</a:rPr>
              <a:t>1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F16A851E-D85B-4DC2-BC57-C36CD335ED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4105" y="1330598"/>
            <a:ext cx="9788165" cy="5270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5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09A458F3-CC11-4DBD-A417-888830E6B7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625" y="1814992"/>
            <a:ext cx="9049136" cy="32280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6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0"/>
    </mc:Choice>
    <mc:Fallback>
      <p:transition advClick="0" advTm="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696066" y="-527605"/>
            <a:ext cx="2253369" cy="179221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064802" y="551196"/>
            <a:ext cx="49377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過於冗長的敘述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组合 36">
            <a:extLst>
              <a:ext uri="{FF2B5EF4-FFF2-40B4-BE49-F238E27FC236}">
                <a16:creationId xmlns:a16="http://schemas.microsoft.com/office/drawing/2014/main" id="{5DEF1A1F-25C5-4FC3-9597-C700982DA17E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39" name="椭圆 37">
              <a:extLst>
                <a:ext uri="{FF2B5EF4-FFF2-40B4-BE49-F238E27FC236}">
                  <a16:creationId xmlns:a16="http://schemas.microsoft.com/office/drawing/2014/main" id="{0C89F5C4-5CBF-462B-AA96-EF9856D465F1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0" name="椭圆 38">
              <a:extLst>
                <a:ext uri="{FF2B5EF4-FFF2-40B4-BE49-F238E27FC236}">
                  <a16:creationId xmlns:a16="http://schemas.microsoft.com/office/drawing/2014/main" id="{23BA2383-3DA6-4972-9728-05F24B73675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文本框 2">
            <a:extLst>
              <a:ext uri="{FF2B5EF4-FFF2-40B4-BE49-F238E27FC236}">
                <a16:creationId xmlns:a16="http://schemas.microsoft.com/office/drawing/2014/main" id="{B7E6D84E-536E-4475-80F2-2A2E2E040A67}"/>
              </a:ext>
            </a:extLst>
          </p:cNvPr>
          <p:cNvSpPr txBox="1"/>
          <p:nvPr/>
        </p:nvSpPr>
        <p:spPr>
          <a:xfrm>
            <a:off x="205582" y="843584"/>
            <a:ext cx="1243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</a:rPr>
              <a:t>2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D674D5F-B984-49DA-B762-6BF20ADD51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0210" y="1551470"/>
            <a:ext cx="9788165" cy="46874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191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2696066" y="-527605"/>
            <a:ext cx="2253369" cy="179221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055375" y="551196"/>
            <a:ext cx="49377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一個情境套在整張考卷上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组合 36">
            <a:extLst>
              <a:ext uri="{FF2B5EF4-FFF2-40B4-BE49-F238E27FC236}">
                <a16:creationId xmlns:a16="http://schemas.microsoft.com/office/drawing/2014/main" id="{5DEF1A1F-25C5-4FC3-9597-C700982DA17E}"/>
              </a:ext>
            </a:extLst>
          </p:cNvPr>
          <p:cNvGrpSpPr/>
          <p:nvPr/>
        </p:nvGrpSpPr>
        <p:grpSpPr>
          <a:xfrm>
            <a:off x="-339395" y="0"/>
            <a:ext cx="2333500" cy="2333500"/>
            <a:chOff x="4785765" y="3896672"/>
            <a:chExt cx="2620469" cy="2620469"/>
          </a:xfrm>
        </p:grpSpPr>
        <p:sp>
          <p:nvSpPr>
            <p:cNvPr id="39" name="椭圆 37">
              <a:extLst>
                <a:ext uri="{FF2B5EF4-FFF2-40B4-BE49-F238E27FC236}">
                  <a16:creationId xmlns:a16="http://schemas.microsoft.com/office/drawing/2014/main" id="{0C89F5C4-5CBF-462B-AA96-EF9856D465F1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0" name="椭圆 38">
              <a:extLst>
                <a:ext uri="{FF2B5EF4-FFF2-40B4-BE49-F238E27FC236}">
                  <a16:creationId xmlns:a16="http://schemas.microsoft.com/office/drawing/2014/main" id="{23BA2383-3DA6-4972-9728-05F24B73675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文本框 2">
            <a:extLst>
              <a:ext uri="{FF2B5EF4-FFF2-40B4-BE49-F238E27FC236}">
                <a16:creationId xmlns:a16="http://schemas.microsoft.com/office/drawing/2014/main" id="{B7E6D84E-536E-4475-80F2-2A2E2E040A67}"/>
              </a:ext>
            </a:extLst>
          </p:cNvPr>
          <p:cNvSpPr txBox="1"/>
          <p:nvPr/>
        </p:nvSpPr>
        <p:spPr>
          <a:xfrm>
            <a:off x="205582" y="843584"/>
            <a:ext cx="1243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</a:rPr>
              <a:t>1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FD499D0-9318-48E5-9E8E-7277CC05A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4105" y="1197527"/>
            <a:ext cx="10074000" cy="562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55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246171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759409" y="2968948"/>
            <a:ext cx="29615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素養命題實作</a:t>
            </a:r>
            <a:r>
              <a:rPr lang="en-US" altLang="zh-TW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TW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評鑑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295967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6763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47499CA9-9C07-4D5C-8170-ACD4D5A3C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019" y="365149"/>
            <a:ext cx="9533688" cy="6127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122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0"/>
    </mc:Choice>
    <mc:Fallback>
      <p:transition advClick="0" advTm="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EECB4ABD-90EB-4426-99E0-4DEEC8931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3013" y="0"/>
            <a:ext cx="71059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5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0"/>
    </mc:Choice>
    <mc:Fallback>
      <p:transition advClick="0" advTm="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67204" y="2997442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謝謝聆聽</a:t>
            </a:r>
            <a:endParaRPr lang="zh-CN" altLang="en-US" sz="4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BA4B661-47A1-4DD0-B56A-0625506044AF}"/>
              </a:ext>
            </a:extLst>
          </p:cNvPr>
          <p:cNvSpPr txBox="1"/>
          <p:nvPr/>
        </p:nvSpPr>
        <p:spPr>
          <a:xfrm>
            <a:off x="6042644" y="4083279"/>
            <a:ext cx="3283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桃園市國小數學領域輔導團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734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3C5572B-9CF0-4065-B745-25EBC88D89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4"/>
</p:tagLst>
</file>

<file path=ppt/theme/theme1.xml><?xml version="1.0" encoding="utf-8"?>
<a:theme xmlns:a="http://schemas.openxmlformats.org/drawingml/2006/main" name="Office Theme">
  <a:themeElements>
    <a:clrScheme name="自定义 1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949</TotalTime>
  <Words>1094</Words>
  <Application>Microsoft Office PowerPoint</Application>
  <PresentationFormat>寬螢幕</PresentationFormat>
  <Paragraphs>180</Paragraphs>
  <Slides>41</Slides>
  <Notes>32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41</vt:i4>
      </vt:variant>
    </vt:vector>
  </HeadingPairs>
  <TitlesOfParts>
    <vt:vector size="54" baseType="lpstr">
      <vt:lpstr>等线</vt:lpstr>
      <vt:lpstr>微软雅黑</vt:lpstr>
      <vt:lpstr>Noto Sans Symbols</vt:lpstr>
      <vt:lpstr>宋体</vt:lpstr>
      <vt:lpstr>微軟正黑體 Light</vt:lpstr>
      <vt:lpstr>新細明體</vt:lpstr>
      <vt:lpstr>DFKai-SB</vt:lpstr>
      <vt:lpstr>DFKai-SB</vt:lpstr>
      <vt:lpstr>Arial</vt:lpstr>
      <vt:lpstr>Calibri</vt:lpstr>
      <vt:lpstr>Cambria Math</vt:lpstr>
      <vt:lpstr>Times New Roman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WesesTeacher</cp:lastModifiedBy>
  <cp:revision>277</cp:revision>
  <dcterms:created xsi:type="dcterms:W3CDTF">2017-08-18T03:02:00Z</dcterms:created>
  <dcterms:modified xsi:type="dcterms:W3CDTF">2023-11-08T12:01:36Z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