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317" r:id="rId5"/>
    <p:sldId id="259" r:id="rId6"/>
    <p:sldId id="260" r:id="rId7"/>
    <p:sldId id="316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318" r:id="rId16"/>
    <p:sldId id="319" r:id="rId17"/>
    <p:sldId id="268" r:id="rId18"/>
    <p:sldId id="269" r:id="rId19"/>
    <p:sldId id="323" r:id="rId20"/>
    <p:sldId id="270" r:id="rId21"/>
    <p:sldId id="325" r:id="rId22"/>
    <p:sldId id="322" r:id="rId23"/>
    <p:sldId id="321" r:id="rId24"/>
    <p:sldId id="313" r:id="rId25"/>
    <p:sldId id="315" r:id="rId26"/>
    <p:sldId id="314" r:id="rId27"/>
    <p:sldId id="326" r:id="rId28"/>
    <p:sldId id="274" r:id="rId29"/>
  </p:sldIdLst>
  <p:sldSz cx="18288000" cy="10287000"/>
  <p:notesSz cx="6858000" cy="9144000"/>
  <p:embeddedFontLst>
    <p:embeddedFont>
      <p:font typeface="Arimo Bold" panose="02020500000000000000" charset="0"/>
      <p:regular r:id="rId31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Microsoft JhengHei Light" panose="020B0304030504040204" pitchFamily="34" charset="-120"/>
      <p:regular r:id="rId37"/>
    </p:embeddedFont>
    <p:embeddedFont>
      <p:font typeface="Montserrat Classic Bold" panose="02020500000000000000" charset="0"/>
      <p:regular r:id="rId38"/>
      <p:bold r:id="rId39"/>
    </p:embeddedFont>
    <p:embeddedFont>
      <p:font typeface="微軟正黑體" panose="020B0604030504040204" pitchFamily="34" charset="-120"/>
      <p:regular r:id="rId40"/>
      <p:bold r:id="rId41"/>
    </p:embeddedFont>
    <p:embeddedFont>
      <p:font typeface="標楷體" panose="03000509000000000000" pitchFamily="65" charset="-120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E2018"/>
    <a:srgbClr val="F5E753"/>
    <a:srgbClr val="82CFAC"/>
    <a:srgbClr val="543F86"/>
    <a:srgbClr val="F5E653"/>
    <a:srgbClr val="DB3838"/>
    <a:srgbClr val="D6FD91"/>
    <a:srgbClr val="5A4892"/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5B90B-E354-49EC-AE7C-23ECFFF0B1B8}" type="datetimeFigureOut">
              <a:rPr lang="zh-TW" altLang="en-US" smtClean="0"/>
              <a:t>2024/7/22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7DF4C-42CF-4999-83BB-C1932BCCCE3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4124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501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1295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457AE-2E09-4973-8934-AFA381B85161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4BADB-ECE0-4898-9DEB-7E80FE8BA68C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22CC-FCCE-4AC9-AF25-C04891187EE8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CF305-CB85-401C-AC8F-45398ED32633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6B4E7-4285-41EB-AC26-17A50E28FD7F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DBE5-0F57-46B1-B620-31F5DCE352FE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3F7E-FE3B-4392-AD39-FE029E2CF0AA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4180-0479-4980-A692-BB8353F6B106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ED246-C308-436C-BA3B-A21B3E90C514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89923-BB41-47A7-843E-C1F344DDB099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4A89B-CB00-45C3-8581-D35AB0B0E39B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986DA-9003-46F7-9A3C-8E56083CD9BA}" type="datetime1">
              <a:rPr lang="en-US" altLang="zh-TW" smtClean="0"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1.svg"/><Relationship Id="rId11" Type="http://schemas.openxmlformats.org/officeDocument/2006/relationships/image" Target="../media/image16.sv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5.png"/><Relationship Id="rId7" Type="http://schemas.openxmlformats.org/officeDocument/2006/relationships/hyperlink" Target="https://reurl.cc/Qbvalp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hyperlink" Target="https://reurl.cc/dWMaN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hyperlink" Target="https://ceag.tyc.edu.tw/ceag/digital.php?kind_good=1" TargetMode="External"/><Relationship Id="rId7" Type="http://schemas.openxmlformats.org/officeDocument/2006/relationships/image" Target="../media/image5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irn.moe.edu.tw/WebContent/index.aspx?sid=25&amp;mid=10269" TargetMode="Externa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2.png"/><Relationship Id="rId7" Type="http://schemas.openxmlformats.org/officeDocument/2006/relationships/hyperlink" Target="https://learningima.cloud.ncnu.edu.tw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hyperlink" Target="https://pleyschool.org/pleyteaching/teacher-result/" TargetMode="External"/><Relationship Id="rId9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s://www.k12ea.gov.tw/files/class_schema/jh/3/03-%E5%9C%8B%E6%B0%91%E4%B8%AD%E5%AD%B8%E8%88%87%E5%9C%8B%E6%B0%91%E5%B0%8F%E5%AD%B8%E5%AF%A6%E6%96%BD%E5%8D%94%E5%90%8C%E6%95%99%E5%AD%B8%E5%8F%83%E8%80%83%E5%8E%9F%E5%89%87(%E7%99%BC%E5%B8%83)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63537" y="3971359"/>
            <a:ext cx="10626838" cy="5367584"/>
            <a:chOff x="-8998" y="238125"/>
            <a:chExt cx="14169118" cy="7156778"/>
          </a:xfrm>
        </p:grpSpPr>
        <p:sp>
          <p:nvSpPr>
            <p:cNvPr id="7" name="TextBox 7"/>
            <p:cNvSpPr txBox="1"/>
            <p:nvPr/>
          </p:nvSpPr>
          <p:spPr>
            <a:xfrm>
              <a:off x="0" y="238125"/>
              <a:ext cx="14160120" cy="1795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0535"/>
                </a:lnSpc>
              </a:pPr>
              <a:r>
                <a:rPr lang="en-US" sz="10860" b="1" spc="543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跨領域課程分享</a:t>
              </a:r>
              <a:endParaRPr lang="en-US" sz="10860" b="1" spc="54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-8998" y="5071446"/>
              <a:ext cx="14160120" cy="2323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跨領域輔導團</a:t>
              </a:r>
              <a:endParaRPr lang="en-US" sz="5068" b="1" spc="608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095"/>
                </a:lnSpc>
              </a:pPr>
              <a:r>
                <a:rPr 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</a:t>
              </a:r>
              <a:r>
                <a:rPr lang="en-US" altLang="zh-TW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</a:t>
              </a: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國中</a:t>
              </a:r>
              <a:r>
                <a:rPr lang="en-US" altLang="zh-TW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  </a:t>
              </a:r>
              <a:r>
                <a:rPr lang="en-US" altLang="zh-TW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XXX</a:t>
              </a: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endParaRPr lang="en-US" sz="5068" b="1" spc="608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>
            <a:off x="12039600" y="2084783"/>
            <a:ext cx="5899579" cy="5867400"/>
          </a:xfrm>
          <a:prstGeom prst="rect">
            <a:avLst/>
          </a:prstGeom>
        </p:spPr>
      </p:pic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3FECCA9B-6D69-47C8-AB87-A8BB8710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1" name="TextBox 17">
            <a:extLst>
              <a:ext uri="{FF2B5EF4-FFF2-40B4-BE49-F238E27FC236}">
                <a16:creationId xmlns:a16="http://schemas.microsoft.com/office/drawing/2014/main" id="{8C7417B6-7136-4C0B-8767-C1090C3661D0}"/>
              </a:ext>
            </a:extLst>
          </p:cNvPr>
          <p:cNvSpPr txBox="1"/>
          <p:nvPr/>
        </p:nvSpPr>
        <p:spPr>
          <a:xfrm>
            <a:off x="1398469" y="402135"/>
            <a:ext cx="4313521" cy="1394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59"/>
              </a:lnSpc>
            </a:pPr>
            <a:r>
              <a:rPr lang="en-US" sz="3971" spc="436" dirty="0" err="1">
                <a:solidFill>
                  <a:srgbClr val="222222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桃園市</a:t>
            </a:r>
            <a:endParaRPr lang="en-US" sz="3971" spc="436" dirty="0">
              <a:solidFill>
                <a:srgbClr val="222222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>
              <a:lnSpc>
                <a:spcPts val="5559"/>
              </a:lnSpc>
            </a:pPr>
            <a:r>
              <a:rPr lang="en-US" sz="3971" spc="436" dirty="0" err="1">
                <a:solidFill>
                  <a:srgbClr val="222222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國民教育輔導團</a:t>
            </a:r>
            <a:endParaRPr lang="en-US" sz="3971" spc="436" dirty="0">
              <a:solidFill>
                <a:srgbClr val="222222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pic>
        <p:nvPicPr>
          <p:cNvPr id="13" name="Picture 18">
            <a:extLst>
              <a:ext uri="{FF2B5EF4-FFF2-40B4-BE49-F238E27FC236}">
                <a16:creationId xmlns:a16="http://schemas.microsoft.com/office/drawing/2014/main" id="{4C25EFC5-D4E2-4CDD-AB01-566A02652C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94350" y="1923562"/>
            <a:ext cx="3858462" cy="16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F5F5EF"/>
          </a:solidFill>
        </p:spPr>
      </p:sp>
      <p:sp>
        <p:nvSpPr>
          <p:cNvPr id="5" name="TextBox 5"/>
          <p:cNvSpPr txBox="1"/>
          <p:nvPr/>
        </p:nvSpPr>
        <p:spPr>
          <a:xfrm>
            <a:off x="3535665" y="626831"/>
            <a:ext cx="12451488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en-US" sz="9600" b="1" spc="543" dirty="0" err="1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跨領域輔導團</a:t>
            </a:r>
            <a:r>
              <a:rPr lang="en-US" sz="9600" b="1" spc="543" dirty="0" err="1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是誰</a:t>
            </a:r>
            <a:r>
              <a:rPr lang="en-US" sz="9600" b="1" spc="543" dirty="0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sz="10860" b="1" spc="543" dirty="0">
              <a:solidFill>
                <a:srgbClr val="DD57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CDEEDA8D-B1C9-452A-87DF-AE250B0E4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77BB4912-5A06-4C6B-8F42-7A734698C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2467041"/>
            <a:ext cx="9467034" cy="5324475"/>
          </a:xfrm>
          <a:prstGeom prst="rect">
            <a:avLst/>
          </a:prstGeom>
        </p:spPr>
      </p:pic>
      <p:sp>
        <p:nvSpPr>
          <p:cNvPr id="12" name="TextBox 23">
            <a:extLst>
              <a:ext uri="{FF2B5EF4-FFF2-40B4-BE49-F238E27FC236}">
                <a16:creationId xmlns:a16="http://schemas.microsoft.com/office/drawing/2014/main" id="{2C335DA6-EF90-4558-B790-C2002BD0E33F}"/>
              </a:ext>
            </a:extLst>
          </p:cNvPr>
          <p:cNvSpPr txBox="1"/>
          <p:nvPr/>
        </p:nvSpPr>
        <p:spPr>
          <a:xfrm>
            <a:off x="6829017" y="7941936"/>
            <a:ext cx="11049000" cy="1052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召集校長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人、副召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人、專輔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人、兼輔</a:t>
            </a:r>
            <a:r>
              <a:rPr lang="en-US" altLang="zh-TW" sz="4400" b="1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9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</a:t>
            </a:r>
            <a:endParaRPr lang="en-US" sz="4400" b="1" u="none" dirty="0">
              <a:solidFill>
                <a:schemeClr val="accent6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9CA6A449-32B9-4C5D-9E61-43EEBE42EACE}"/>
              </a:ext>
            </a:extLst>
          </p:cNvPr>
          <p:cNvSpPr txBox="1"/>
          <p:nvPr/>
        </p:nvSpPr>
        <p:spPr>
          <a:xfrm>
            <a:off x="6683163" y="8960975"/>
            <a:ext cx="11049000" cy="1052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國中</a:t>
            </a:r>
            <a:r>
              <a:rPr lang="en-US" altLang="zh-TW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9</a:t>
            </a: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名、國小</a:t>
            </a:r>
            <a:r>
              <a:rPr lang="en-US" altLang="zh-TW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</a:t>
            </a: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名，跨七大領域與校本課程</a:t>
            </a:r>
            <a:endParaRPr lang="en-US" sz="4400" b="1" u="none" dirty="0">
              <a:solidFill>
                <a:schemeClr val="accent6">
                  <a:lumMod val="50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6F2D16DB-D3F3-4995-B2EF-ED1DDC1D17C4}"/>
              </a:ext>
            </a:extLst>
          </p:cNvPr>
          <p:cNvGrpSpPr/>
          <p:nvPr/>
        </p:nvGrpSpPr>
        <p:grpSpPr>
          <a:xfrm>
            <a:off x="960419" y="3229186"/>
            <a:ext cx="5519854" cy="5348287"/>
            <a:chOff x="914400" y="4274958"/>
            <a:chExt cx="5519854" cy="5348287"/>
          </a:xfrm>
        </p:grpSpPr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8274AC96-4DD8-49A7-A1A3-ECECE787D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914400" y="4274958"/>
              <a:ext cx="5519854" cy="4114800"/>
            </a:xfrm>
            <a:prstGeom prst="rect">
              <a:avLst/>
            </a:prstGeom>
          </p:spPr>
        </p:pic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F76669F-491D-437C-A1C0-775DF7AB24C3}"/>
                </a:ext>
              </a:extLst>
            </p:cNvPr>
            <p:cNvSpPr/>
            <p:nvPr/>
          </p:nvSpPr>
          <p:spPr>
            <a:xfrm>
              <a:off x="1409700" y="8422916"/>
              <a:ext cx="49530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04800">
                <a:spcAft>
                  <a:spcPts val="0"/>
                </a:spcAft>
              </a:pPr>
              <a:r>
                <a:rPr lang="zh-TW" altLang="en-US" sz="7200" b="1" dirty="0">
                  <a:solidFill>
                    <a:srgbClr val="E9154D"/>
                  </a:solidFill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全國首團</a:t>
              </a:r>
              <a:endParaRPr lang="zh-TW" altLang="zh-TW" sz="7200" b="1" dirty="0">
                <a:solidFill>
                  <a:srgbClr val="E9154D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F5F5EF"/>
          </a:solidFill>
        </p:spPr>
      </p:sp>
      <p:sp>
        <p:nvSpPr>
          <p:cNvPr id="3" name="TextBox 3"/>
          <p:cNvSpPr txBox="1"/>
          <p:nvPr/>
        </p:nvSpPr>
        <p:spPr>
          <a:xfrm>
            <a:off x="3976953" y="570589"/>
            <a:ext cx="12451488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en-US" sz="9600" b="1" spc="543" dirty="0" err="1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跨領域輔導團</a:t>
            </a:r>
            <a:r>
              <a:rPr lang="en-US" sz="9600" b="1" spc="543" dirty="0" err="1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做啥</a:t>
            </a:r>
            <a:r>
              <a:rPr lang="en-US" sz="9600" b="1" spc="543" dirty="0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29801" y="6321862"/>
            <a:ext cx="3485951" cy="3708358"/>
            <a:chOff x="0" y="0"/>
            <a:chExt cx="6197220" cy="6566452"/>
          </a:xfrm>
        </p:grpSpPr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t="2"/>
            <a:stretch>
              <a:fillRect/>
            </a:stretch>
          </p:blipFill>
          <p:spPr>
            <a:xfrm>
              <a:off x="0" y="0"/>
              <a:ext cx="6197220" cy="6566452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378683" y="1749211"/>
              <a:ext cx="5439854" cy="39904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885"/>
                </a:lnSpc>
              </a:pPr>
              <a:r>
                <a:rPr lang="en-US" sz="5632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到校</a:t>
              </a:r>
              <a:endParaRPr lang="en-US" sz="5632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885"/>
                </a:lnSpc>
              </a:pPr>
              <a:r>
                <a:rPr lang="en-US" sz="5632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備觀議</a:t>
              </a:r>
              <a:endParaRPr lang="en-US" sz="5632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149076" y="3603551"/>
            <a:ext cx="4177515" cy="4200539"/>
            <a:chOff x="0" y="0"/>
            <a:chExt cx="4885812" cy="5141580"/>
          </a:xfrm>
        </p:grpSpPr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b="684"/>
            <a:stretch>
              <a:fillRect/>
            </a:stretch>
          </p:blipFill>
          <p:spPr>
            <a:xfrm>
              <a:off x="0" y="0"/>
              <a:ext cx="4885812" cy="5141580"/>
            </a:xfrm>
            <a:prstGeom prst="rect">
              <a:avLst/>
            </a:prstGeom>
          </p:spPr>
        </p:pic>
        <p:sp>
          <p:nvSpPr>
            <p:cNvPr id="18" name="TextBox 18"/>
            <p:cNvSpPr txBox="1"/>
            <p:nvPr/>
          </p:nvSpPr>
          <p:spPr>
            <a:xfrm>
              <a:off x="298549" y="1160425"/>
              <a:ext cx="4288713" cy="23894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分區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到校輔導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1" name="投影片編號版面配置區 20">
            <a:extLst>
              <a:ext uri="{FF2B5EF4-FFF2-40B4-BE49-F238E27FC236}">
                <a16:creationId xmlns:a16="http://schemas.microsoft.com/office/drawing/2014/main" id="{1541BB4E-DCB5-4200-81D3-BC2F7A5F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0" name="TextBox 23">
            <a:extLst>
              <a:ext uri="{FF2B5EF4-FFF2-40B4-BE49-F238E27FC236}">
                <a16:creationId xmlns:a16="http://schemas.microsoft.com/office/drawing/2014/main" id="{B02D6125-CD7D-4390-AF1F-9F6416F746AA}"/>
              </a:ext>
            </a:extLst>
          </p:cNvPr>
          <p:cNvSpPr txBox="1"/>
          <p:nvPr/>
        </p:nvSpPr>
        <p:spPr>
          <a:xfrm>
            <a:off x="555837" y="2345620"/>
            <a:ext cx="16808238" cy="11352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7200" b="1" dirty="0">
                <a:solidFill>
                  <a:srgbClr val="2B3547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協助學校與教師發展</a:t>
            </a:r>
            <a:r>
              <a:rPr lang="zh-TW" altLang="en-US" sz="7200" b="1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跨領域素養導向課程</a:t>
            </a:r>
            <a:endParaRPr lang="en-US" sz="7200" b="1" u="none" dirty="0">
              <a:solidFill>
                <a:schemeClr val="accent6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22" name="Group 16">
            <a:extLst>
              <a:ext uri="{FF2B5EF4-FFF2-40B4-BE49-F238E27FC236}">
                <a16:creationId xmlns:a16="http://schemas.microsoft.com/office/drawing/2014/main" id="{4C5F0D02-C88C-4ED6-AB10-507E7F29F19B}"/>
              </a:ext>
            </a:extLst>
          </p:cNvPr>
          <p:cNvGrpSpPr/>
          <p:nvPr/>
        </p:nvGrpSpPr>
        <p:grpSpPr>
          <a:xfrm>
            <a:off x="10439400" y="3338149"/>
            <a:ext cx="3590442" cy="3856185"/>
            <a:chOff x="260591" y="-302198"/>
            <a:chExt cx="4885812" cy="5141580"/>
          </a:xfrm>
          <a:solidFill>
            <a:schemeClr val="accent5">
              <a:lumMod val="40000"/>
              <a:lumOff val="60000"/>
            </a:schemeClr>
          </a:solidFill>
        </p:grpSpPr>
        <p:pic>
          <p:nvPicPr>
            <p:cNvPr id="23" name="Picture 17">
              <a:extLst>
                <a:ext uri="{FF2B5EF4-FFF2-40B4-BE49-F238E27FC236}">
                  <a16:creationId xmlns:a16="http://schemas.microsoft.com/office/drawing/2014/main" id="{75533BEF-9D65-49ED-B935-A5D004C3D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 b="684"/>
            <a:stretch>
              <a:fillRect/>
            </a:stretch>
          </p:blipFill>
          <p:spPr>
            <a:xfrm>
              <a:off x="260591" y="-302198"/>
              <a:ext cx="4885812" cy="5141580"/>
            </a:xfrm>
            <a:prstGeom prst="rect">
              <a:avLst/>
            </a:prstGeom>
          </p:spPr>
        </p:pic>
        <p:sp>
          <p:nvSpPr>
            <p:cNvPr id="24" name="TextBox 18">
              <a:extLst>
                <a:ext uri="{FF2B5EF4-FFF2-40B4-BE49-F238E27FC236}">
                  <a16:creationId xmlns:a16="http://schemas.microsoft.com/office/drawing/2014/main" id="{9A86EB6B-BA37-4B37-B36B-DFD44E89B91C}"/>
                </a:ext>
              </a:extLst>
            </p:cNvPr>
            <p:cNvSpPr txBox="1"/>
            <p:nvPr/>
          </p:nvSpPr>
          <p:spPr>
            <a:xfrm>
              <a:off x="821356" y="856605"/>
              <a:ext cx="3726417" cy="23894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教學示例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5" name="圖片 24">
            <a:extLst>
              <a:ext uri="{FF2B5EF4-FFF2-40B4-BE49-F238E27FC236}">
                <a16:creationId xmlns:a16="http://schemas.microsoft.com/office/drawing/2014/main" id="{540769B0-1C4A-4709-A5CD-DD7B19B9F21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50"/>
          <a:stretch/>
        </p:blipFill>
        <p:spPr>
          <a:xfrm>
            <a:off x="5327266" y="6097175"/>
            <a:ext cx="7271924" cy="7635324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2555772" y="5902090"/>
            <a:ext cx="4726950" cy="4547902"/>
            <a:chOff x="0" y="0"/>
            <a:chExt cx="6302600" cy="6678195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 t="2"/>
            <a:stretch>
              <a:fillRect/>
            </a:stretch>
          </p:blipFill>
          <p:spPr>
            <a:xfrm>
              <a:off x="0" y="0"/>
              <a:ext cx="6302600" cy="6678195"/>
            </a:xfrm>
            <a:prstGeom prst="rect">
              <a:avLst/>
            </a:prstGeom>
          </p:spPr>
        </p:pic>
        <p:sp>
          <p:nvSpPr>
            <p:cNvPr id="12" name="TextBox 12"/>
            <p:cNvSpPr txBox="1"/>
            <p:nvPr/>
          </p:nvSpPr>
          <p:spPr>
            <a:xfrm>
              <a:off x="385123" y="1771211"/>
              <a:ext cx="5532355" cy="2605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019"/>
                </a:lnSpc>
              </a:pPr>
              <a:r>
                <a:rPr lang="en-US" sz="5400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跨領域議題種子教師</a:t>
              </a:r>
              <a:r>
                <a:rPr lang="zh-TW" altLang="en-US" sz="5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培訓</a:t>
              </a:r>
              <a:endParaRPr lang="en-US" sz="5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4350BCE7-CDAA-4E5E-9012-CC8325BE80C3}"/>
              </a:ext>
            </a:extLst>
          </p:cNvPr>
          <p:cNvSpPr txBox="1"/>
          <p:nvPr/>
        </p:nvSpPr>
        <p:spPr>
          <a:xfrm>
            <a:off x="6532866" y="738988"/>
            <a:ext cx="5776647" cy="1346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zh-TW" altLang="en-US" sz="9600" b="1" spc="543" dirty="0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分享大綱</a:t>
            </a:r>
            <a:endParaRPr lang="en-US" sz="9600" b="1" spc="543" dirty="0">
              <a:solidFill>
                <a:srgbClr val="DD57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AF37EFEE-D324-45AC-B5FB-9CE99CABCD74}"/>
              </a:ext>
            </a:extLst>
          </p:cNvPr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7AF1CBBF-D619-4BC8-94B6-8CDBE161887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6" name="Group 4">
            <a:extLst>
              <a:ext uri="{FF2B5EF4-FFF2-40B4-BE49-F238E27FC236}">
                <a16:creationId xmlns:a16="http://schemas.microsoft.com/office/drawing/2014/main" id="{ACF05B96-1C89-4CCB-9C58-52C4DA76D4D7}"/>
              </a:ext>
            </a:extLst>
          </p:cNvPr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FFF9DF58-D4AE-48B3-8B1A-384784807A2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B1E2A4B2-B9D8-474D-8D47-622AE8D862BA}"/>
              </a:ext>
            </a:extLst>
          </p:cNvPr>
          <p:cNvGrpSpPr/>
          <p:nvPr/>
        </p:nvGrpSpPr>
        <p:grpSpPr>
          <a:xfrm>
            <a:off x="1981200" y="3577414"/>
            <a:ext cx="7129276" cy="1566086"/>
            <a:chOff x="1865453" y="3165342"/>
            <a:chExt cx="7129276" cy="1566086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84A23C5B-7DF7-431A-9DA3-8C79EB518F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1836551" y="3194244"/>
              <a:ext cx="1497379" cy="1439576"/>
            </a:xfrm>
            <a:prstGeom prst="rect">
              <a:avLst/>
            </a:prstGeom>
          </p:spPr>
        </p:pic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231F4D47-9C05-4CDB-83C9-D15A2F89AFF2}"/>
                </a:ext>
              </a:extLst>
            </p:cNvPr>
            <p:cNvSpPr txBox="1"/>
            <p:nvPr/>
          </p:nvSpPr>
          <p:spPr>
            <a:xfrm>
              <a:off x="3352800" y="3531099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72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54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7BA98D2B-A470-4596-BEC3-0818AD996163}"/>
              </a:ext>
            </a:extLst>
          </p:cNvPr>
          <p:cNvGrpSpPr/>
          <p:nvPr/>
        </p:nvGrpSpPr>
        <p:grpSpPr>
          <a:xfrm>
            <a:off x="1980989" y="6393934"/>
            <a:ext cx="7129487" cy="1461515"/>
            <a:chOff x="1865241" y="6057763"/>
            <a:chExt cx="7129487" cy="1461515"/>
          </a:xfrm>
        </p:grpSpPr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A64F3305-5337-4FC7-921F-561E03C390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854483" y="6068521"/>
              <a:ext cx="1461515" cy="1440000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E7D4B0ED-725D-410A-B429-51B96021C28E}"/>
                </a:ext>
              </a:extLst>
            </p:cNvPr>
            <p:cNvSpPr txBox="1"/>
            <p:nvPr/>
          </p:nvSpPr>
          <p:spPr>
            <a:xfrm>
              <a:off x="3352799" y="6188357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C712F0F3-473F-4DB4-BA3D-B35BAEF93708}"/>
              </a:ext>
            </a:extLst>
          </p:cNvPr>
          <p:cNvGrpSpPr/>
          <p:nvPr/>
        </p:nvGrpSpPr>
        <p:grpSpPr>
          <a:xfrm>
            <a:off x="10197773" y="6404692"/>
            <a:ext cx="6672603" cy="1440000"/>
            <a:chOff x="9267828" y="3382481"/>
            <a:chExt cx="6672603" cy="1440000"/>
          </a:xfrm>
        </p:grpSpPr>
        <p:pic>
          <p:nvPicPr>
            <p:cNvPr id="14" name="圖片 13">
              <a:extLst>
                <a:ext uri="{FF2B5EF4-FFF2-40B4-BE49-F238E27FC236}">
                  <a16:creationId xmlns:a16="http://schemas.microsoft.com/office/drawing/2014/main" id="{E181C4E1-FD96-4E39-A2F2-139A65FF09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1" t="42996" r="34184" b="9770"/>
            <a:stretch/>
          </p:blipFill>
          <p:spPr>
            <a:xfrm rot="10800000">
              <a:off x="9267828" y="3382481"/>
              <a:ext cx="1376394" cy="1440000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23EB3370-1957-4945-A6A8-4A9276E9F3C9}"/>
                </a:ext>
              </a:extLst>
            </p:cNvPr>
            <p:cNvSpPr txBox="1"/>
            <p:nvPr/>
          </p:nvSpPr>
          <p:spPr>
            <a:xfrm>
              <a:off x="10649388" y="3455583"/>
              <a:ext cx="52910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F5E65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4.Q&amp;A</a:t>
              </a:r>
              <a:endParaRPr lang="zh-TW" altLang="en-US" sz="5400" dirty="0">
                <a:solidFill>
                  <a:srgbClr val="F5E65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80D37AD6-C639-4227-ABD3-02EBBC5CE379}"/>
              </a:ext>
            </a:extLst>
          </p:cNvPr>
          <p:cNvGrpSpPr/>
          <p:nvPr/>
        </p:nvGrpSpPr>
        <p:grpSpPr>
          <a:xfrm>
            <a:off x="9982200" y="4010895"/>
            <a:ext cx="6888176" cy="1445866"/>
            <a:chOff x="9047089" y="6054808"/>
            <a:chExt cx="6888176" cy="1445866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5269F2BE-0985-4BF8-BAC7-C8461674E7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044156" y="6057741"/>
              <a:ext cx="1445866" cy="1440000"/>
            </a:xfrm>
            <a:prstGeom prst="rect">
              <a:avLst/>
            </a:prstGeom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3763233F-8309-4285-9782-C4A1229625E6}"/>
                </a:ext>
              </a:extLst>
            </p:cNvPr>
            <p:cNvSpPr txBox="1"/>
            <p:nvPr/>
          </p:nvSpPr>
          <p:spPr>
            <a:xfrm>
              <a:off x="10644222" y="6159869"/>
              <a:ext cx="52910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72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5400" dirty="0">
                <a:solidFill>
                  <a:srgbClr val="82CFA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262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3989" r="2915" b="7647"/>
          <a:stretch>
            <a:fillRect/>
          </a:stretch>
        </p:blipFill>
        <p:spPr>
          <a:xfrm>
            <a:off x="838200" y="806953"/>
            <a:ext cx="16828534" cy="9670547"/>
          </a:xfrm>
          <a:prstGeom prst="rect">
            <a:avLst/>
          </a:prstGeom>
        </p:spPr>
      </p:pic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8AB94BE-36BA-45F3-ACAF-96BDF9C6F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73319F7B-F7DA-4209-842A-7174906028A9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DDCF45B4-1F8D-4686-B7B0-A7C46F416F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6A59658E-9783-4E90-9628-5FA6AF9D9525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94EFA192-32DE-459A-8B66-8835E166F0DB}"/>
              </a:ext>
            </a:extLst>
          </p:cNvPr>
          <p:cNvGrpSpPr/>
          <p:nvPr/>
        </p:nvGrpSpPr>
        <p:grpSpPr>
          <a:xfrm>
            <a:off x="1066800" y="952500"/>
            <a:ext cx="16823260" cy="9925139"/>
            <a:chOff x="2615581" y="0"/>
            <a:chExt cx="16594660" cy="10287000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2"/>
            <a:srcRect l="5109" r="1004" b="10228"/>
            <a:stretch>
              <a:fillRect/>
            </a:stretch>
          </p:blipFill>
          <p:spPr>
            <a:xfrm>
              <a:off x="2615581" y="0"/>
              <a:ext cx="16594660" cy="10287000"/>
            </a:xfrm>
            <a:prstGeom prst="rect">
              <a:avLst/>
            </a:prstGeom>
          </p:spPr>
        </p:pic>
        <p:sp>
          <p:nvSpPr>
            <p:cNvPr id="8" name="TextBox 8"/>
            <p:cNvSpPr txBox="1"/>
            <p:nvPr/>
          </p:nvSpPr>
          <p:spPr>
            <a:xfrm>
              <a:off x="9753600" y="7658100"/>
              <a:ext cx="7685947" cy="15102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跨領域統整課程最多佔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總節數五分之一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573353" y="2324100"/>
              <a:ext cx="9144000" cy="151022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結合議題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統整性主題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專題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議題探究課程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B62E21ED-D649-4F05-961C-A34121BBC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3EBD8140-ADB7-4512-90BC-D73131EA31F2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0FAF4B33-0B14-44C2-BF76-AC6AA327DB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51DF1214-641D-4757-91C8-E349065FEAA4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40BBD51-FCC0-43C9-A1B5-C9D3A9BA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5569F66-B062-402A-B9C6-EF52EB10BFFA}"/>
              </a:ext>
            </a:extLst>
          </p:cNvPr>
          <p:cNvSpPr/>
          <p:nvPr/>
        </p:nvSpPr>
        <p:spPr>
          <a:xfrm>
            <a:off x="411163" y="1050925"/>
            <a:ext cx="8424862" cy="5691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0" name="內容版面配置區 2">
            <a:extLst>
              <a:ext uri="{FF2B5EF4-FFF2-40B4-BE49-F238E27FC236}">
                <a16:creationId xmlns:a16="http://schemas.microsoft.com/office/drawing/2014/main" id="{28E06C29-288E-41C9-9986-2F1AD4B3611B}"/>
              </a:ext>
            </a:extLst>
          </p:cNvPr>
          <p:cNvSpPr txBox="1">
            <a:spLocks/>
          </p:cNvSpPr>
          <p:nvPr/>
        </p:nvSpPr>
        <p:spPr>
          <a:xfrm>
            <a:off x="2320513" y="1291276"/>
            <a:ext cx="14250199" cy="1367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9135"/>
              </a:lnSpc>
              <a:buNone/>
            </a:pPr>
            <a:r>
              <a:rPr lang="zh-TW" altLang="en-US" sz="6619" b="1" spc="33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跨領域統整課程分類與發展 </a:t>
            </a:r>
            <a:r>
              <a:rPr lang="en-US" altLang="zh-TW" sz="3500" b="1" spc="33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(Drake,1993)</a:t>
            </a:r>
            <a:endParaRPr lang="zh-TW" altLang="en-US" sz="6619" b="1" spc="330" dirty="0">
              <a:solidFill>
                <a:srgbClr val="543F8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91422506-1D86-4400-A698-DAC7976C1883}"/>
              </a:ext>
            </a:extLst>
          </p:cNvPr>
          <p:cNvSpPr txBox="1"/>
          <p:nvPr/>
        </p:nvSpPr>
        <p:spPr>
          <a:xfrm>
            <a:off x="12952030" y="9676922"/>
            <a:ext cx="5180025" cy="30008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整理自范信賢老師</a:t>
            </a:r>
            <a:r>
              <a:rPr lang="en-US" altLang="zh-TW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0705</a:t>
            </a:r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素養導向教學與跨領域課程論壇</a:t>
            </a:r>
            <a:r>
              <a:rPr lang="en-US" altLang="zh-TW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台北</a:t>
            </a:r>
          </a:p>
        </p:txBody>
      </p: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B1E6FED5-CDEE-4B50-851B-764B9156B887}"/>
              </a:ext>
            </a:extLst>
          </p:cNvPr>
          <p:cNvGrpSpPr/>
          <p:nvPr/>
        </p:nvGrpSpPr>
        <p:grpSpPr>
          <a:xfrm>
            <a:off x="2391628" y="3022929"/>
            <a:ext cx="14120697" cy="6514079"/>
            <a:chOff x="331990" y="2289323"/>
            <a:chExt cx="8022278" cy="3546254"/>
          </a:xfrm>
        </p:grpSpPr>
        <p:grpSp>
          <p:nvGrpSpPr>
            <p:cNvPr id="45" name="群組 44">
              <a:extLst>
                <a:ext uri="{FF2B5EF4-FFF2-40B4-BE49-F238E27FC236}">
                  <a16:creationId xmlns:a16="http://schemas.microsoft.com/office/drawing/2014/main" id="{5E16973B-57F1-44B6-9036-1A3EEF8E8503}"/>
                </a:ext>
              </a:extLst>
            </p:cNvPr>
            <p:cNvGrpSpPr/>
            <p:nvPr/>
          </p:nvGrpSpPr>
          <p:grpSpPr>
            <a:xfrm>
              <a:off x="331990" y="2986532"/>
              <a:ext cx="2468036" cy="2778703"/>
              <a:chOff x="331990" y="2986532"/>
              <a:chExt cx="2468036" cy="2778703"/>
            </a:xfrm>
          </p:grpSpPr>
          <p:grpSp>
            <p:nvGrpSpPr>
              <p:cNvPr id="43" name="群組 42">
                <a:extLst>
                  <a:ext uri="{FF2B5EF4-FFF2-40B4-BE49-F238E27FC236}">
                    <a16:creationId xmlns:a16="http://schemas.microsoft.com/office/drawing/2014/main" id="{04A0B283-16E1-449E-AA5E-FFD9D2DCBD6B}"/>
                  </a:ext>
                </a:extLst>
              </p:cNvPr>
              <p:cNvGrpSpPr/>
              <p:nvPr/>
            </p:nvGrpSpPr>
            <p:grpSpPr>
              <a:xfrm>
                <a:off x="402431" y="2986532"/>
                <a:ext cx="2181648" cy="1888048"/>
                <a:chOff x="402431" y="2986532"/>
                <a:chExt cx="2181648" cy="1888048"/>
              </a:xfrm>
            </p:grpSpPr>
            <p:sp>
              <p:nvSpPr>
                <p:cNvPr id="23" name="矩形: 圓角 8">
                  <a:extLst>
                    <a:ext uri="{FF2B5EF4-FFF2-40B4-BE49-F238E27FC236}">
                      <a16:creationId xmlns:a16="http://schemas.microsoft.com/office/drawing/2014/main" id="{60DC76AD-A2BA-4511-8321-8DD502041A04}"/>
                    </a:ext>
                  </a:extLst>
                </p:cNvPr>
                <p:cNvSpPr/>
                <p:nvPr/>
              </p:nvSpPr>
              <p:spPr>
                <a:xfrm>
                  <a:off x="402431" y="2986532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藝術</a:t>
                  </a:r>
                </a:p>
              </p:txBody>
            </p:sp>
            <p:sp>
              <p:nvSpPr>
                <p:cNvPr id="24" name="矩形: 圓角 10">
                  <a:extLst>
                    <a:ext uri="{FF2B5EF4-FFF2-40B4-BE49-F238E27FC236}">
                      <a16:creationId xmlns:a16="http://schemas.microsoft.com/office/drawing/2014/main" id="{FCF6B4E5-B35C-4286-801A-6EB90443BFB0}"/>
                    </a:ext>
                  </a:extLst>
                </p:cNvPr>
                <p:cNvSpPr/>
                <p:nvPr/>
              </p:nvSpPr>
              <p:spPr>
                <a:xfrm>
                  <a:off x="1691110" y="3025979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自然 科學</a:t>
                  </a:r>
                </a:p>
              </p:txBody>
            </p:sp>
            <p:sp>
              <p:nvSpPr>
                <p:cNvPr id="25" name="矩形: 圓角 11">
                  <a:extLst>
                    <a:ext uri="{FF2B5EF4-FFF2-40B4-BE49-F238E27FC236}">
                      <a16:creationId xmlns:a16="http://schemas.microsoft.com/office/drawing/2014/main" id="{1CCA4E6A-E3F9-4668-A27F-BA35C3CBC3E4}"/>
                    </a:ext>
                  </a:extLst>
                </p:cNvPr>
                <p:cNvSpPr/>
                <p:nvPr/>
              </p:nvSpPr>
              <p:spPr>
                <a:xfrm>
                  <a:off x="412831" y="4230655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綜合 活動</a:t>
                  </a:r>
                </a:p>
              </p:txBody>
            </p:sp>
            <p:sp>
              <p:nvSpPr>
                <p:cNvPr id="26" name="矩形: 圓角 12">
                  <a:extLst>
                    <a:ext uri="{FF2B5EF4-FFF2-40B4-BE49-F238E27FC236}">
                      <a16:creationId xmlns:a16="http://schemas.microsoft.com/office/drawing/2014/main" id="{61C25A7B-FCED-4097-892C-EDBB04F69C4E}"/>
                    </a:ext>
                  </a:extLst>
                </p:cNvPr>
                <p:cNvSpPr/>
                <p:nvPr/>
              </p:nvSpPr>
              <p:spPr>
                <a:xfrm>
                  <a:off x="1683596" y="4252518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國語文</a:t>
                  </a:r>
                </a:p>
              </p:txBody>
            </p:sp>
            <p:sp>
              <p:nvSpPr>
                <p:cNvPr id="29" name="矩形: 圓角 4">
                  <a:extLst>
                    <a:ext uri="{FF2B5EF4-FFF2-40B4-BE49-F238E27FC236}">
                      <a16:creationId xmlns:a16="http://schemas.microsoft.com/office/drawing/2014/main" id="{2BB9C420-0535-4DA4-B794-976ACA5B65DE}"/>
                    </a:ext>
                  </a:extLst>
                </p:cNvPr>
                <p:cNvSpPr txBox="1"/>
                <p:nvPr/>
              </p:nvSpPr>
              <p:spPr>
                <a:xfrm>
                  <a:off x="886533" y="3615575"/>
                  <a:ext cx="1281041" cy="622062"/>
                </a:xfrm>
                <a:prstGeom prst="rect">
                  <a:avLst/>
                </a:prstGeom>
                <a:solidFill>
                  <a:srgbClr val="23B5A7"/>
                </a:solidFill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0" name="文字方塊 39">
                <a:extLst>
                  <a:ext uri="{FF2B5EF4-FFF2-40B4-BE49-F238E27FC236}">
                    <a16:creationId xmlns:a16="http://schemas.microsoft.com/office/drawing/2014/main" id="{E1F0910C-0371-43C0-A157-B5C8F1E98DD5}"/>
                  </a:ext>
                </a:extLst>
              </p:cNvPr>
              <p:cNvSpPr txBox="1"/>
              <p:nvPr/>
            </p:nvSpPr>
            <p:spPr>
              <a:xfrm>
                <a:off x="331990" y="5111778"/>
                <a:ext cx="2468036" cy="6534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找出各學科共同的</a:t>
                </a:r>
                <a:r>
                  <a:rPr lang="zh-TW" altLang="en-US" sz="24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主題加強其關聯性</a:t>
                </a:r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，但焦點仍在不同學科，保持學科完整性</a:t>
                </a:r>
                <a:r>
                  <a:rPr lang="zh-TW" altLang="en-US" sz="135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。</a:t>
                </a:r>
              </a:p>
            </p:txBody>
          </p:sp>
        </p:grpSp>
        <p:grpSp>
          <p:nvGrpSpPr>
            <p:cNvPr id="46" name="群組 45">
              <a:extLst>
                <a:ext uri="{FF2B5EF4-FFF2-40B4-BE49-F238E27FC236}">
                  <a16:creationId xmlns:a16="http://schemas.microsoft.com/office/drawing/2014/main" id="{8306E774-D0B5-49BE-9501-6F23BD5B76B5}"/>
                </a:ext>
              </a:extLst>
            </p:cNvPr>
            <p:cNvGrpSpPr/>
            <p:nvPr/>
          </p:nvGrpSpPr>
          <p:grpSpPr>
            <a:xfrm>
              <a:off x="3192985" y="2983631"/>
              <a:ext cx="2388273" cy="2779632"/>
              <a:chOff x="3192985" y="2983631"/>
              <a:chExt cx="2388273" cy="2779632"/>
            </a:xfrm>
          </p:grpSpPr>
          <p:grpSp>
            <p:nvGrpSpPr>
              <p:cNvPr id="44" name="群組 43">
                <a:extLst>
                  <a:ext uri="{FF2B5EF4-FFF2-40B4-BE49-F238E27FC236}">
                    <a16:creationId xmlns:a16="http://schemas.microsoft.com/office/drawing/2014/main" id="{DD359754-0496-4FB2-B2C0-96A78AD7DF4A}"/>
                  </a:ext>
                </a:extLst>
              </p:cNvPr>
              <p:cNvGrpSpPr/>
              <p:nvPr/>
            </p:nvGrpSpPr>
            <p:grpSpPr>
              <a:xfrm>
                <a:off x="3263110" y="2983631"/>
                <a:ext cx="2318148" cy="1888049"/>
                <a:chOff x="3263110" y="2983631"/>
                <a:chExt cx="2318148" cy="1888049"/>
              </a:xfrm>
            </p:grpSpPr>
            <p:sp>
              <p:nvSpPr>
                <p:cNvPr id="30" name="矩形: 圓角 14">
                  <a:extLst>
                    <a:ext uri="{FF2B5EF4-FFF2-40B4-BE49-F238E27FC236}">
                      <a16:creationId xmlns:a16="http://schemas.microsoft.com/office/drawing/2014/main" id="{DEC41EAF-267D-4D40-832D-9AAD553262FC}"/>
                    </a:ext>
                  </a:extLst>
                </p:cNvPr>
                <p:cNvSpPr/>
                <p:nvPr/>
              </p:nvSpPr>
              <p:spPr>
                <a:xfrm>
                  <a:off x="3263110" y="2983631"/>
                  <a:ext cx="1149179" cy="939135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藝術</a:t>
                  </a:r>
                </a:p>
              </p:txBody>
            </p:sp>
            <p:sp>
              <p:nvSpPr>
                <p:cNvPr id="31" name="矩形: 圓角 15">
                  <a:extLst>
                    <a:ext uri="{FF2B5EF4-FFF2-40B4-BE49-F238E27FC236}">
                      <a16:creationId xmlns:a16="http://schemas.microsoft.com/office/drawing/2014/main" id="{79A07617-85F1-4570-BACD-439FD8C06352}"/>
                    </a:ext>
                  </a:extLst>
                </p:cNvPr>
                <p:cNvSpPr/>
                <p:nvPr/>
              </p:nvSpPr>
              <p:spPr>
                <a:xfrm>
                  <a:off x="4431642" y="2989571"/>
                  <a:ext cx="1149616" cy="933196"/>
                </a:xfrm>
                <a:prstGeom prst="roundRect">
                  <a:avLst>
                    <a:gd name="adj" fmla="val 15310"/>
                  </a:avLst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自然</a:t>
                  </a:r>
                  <a:endParaRPr lang="en-US" altLang="zh-TW" sz="2800" dirty="0">
                    <a:solidFill>
                      <a:schemeClr val="tx1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endParaRPr>
                </a:p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科學</a:t>
                  </a:r>
                </a:p>
              </p:txBody>
            </p:sp>
            <p:sp>
              <p:nvSpPr>
                <p:cNvPr id="32" name="矩形: 圓角 16">
                  <a:extLst>
                    <a:ext uri="{FF2B5EF4-FFF2-40B4-BE49-F238E27FC236}">
                      <a16:creationId xmlns:a16="http://schemas.microsoft.com/office/drawing/2014/main" id="{7F21A7C7-90A7-4D44-BEE9-581AD7C9F3E5}"/>
                    </a:ext>
                  </a:extLst>
                </p:cNvPr>
                <p:cNvSpPr/>
                <p:nvPr/>
              </p:nvSpPr>
              <p:spPr>
                <a:xfrm>
                  <a:off x="3263110" y="3926605"/>
                  <a:ext cx="1149179" cy="939135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綜合</a:t>
                  </a:r>
                  <a:endParaRPr lang="en-US" altLang="zh-TW" sz="2800" dirty="0">
                    <a:solidFill>
                      <a:schemeClr val="tx1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endParaRPr>
                </a:p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活動</a:t>
                  </a:r>
                </a:p>
              </p:txBody>
            </p:sp>
            <p:sp>
              <p:nvSpPr>
                <p:cNvPr id="33" name="矩形: 圓角 17">
                  <a:extLst>
                    <a:ext uri="{FF2B5EF4-FFF2-40B4-BE49-F238E27FC236}">
                      <a16:creationId xmlns:a16="http://schemas.microsoft.com/office/drawing/2014/main" id="{688366D4-4516-4207-89B8-DAB88598BAFD}"/>
                    </a:ext>
                  </a:extLst>
                </p:cNvPr>
                <p:cNvSpPr/>
                <p:nvPr/>
              </p:nvSpPr>
              <p:spPr>
                <a:xfrm>
                  <a:off x="4431642" y="3922766"/>
                  <a:ext cx="1149616" cy="948914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國語文</a:t>
                  </a:r>
                </a:p>
              </p:txBody>
            </p:sp>
            <p:sp>
              <p:nvSpPr>
                <p:cNvPr id="36" name="矩形: 圓角 4">
                  <a:extLst>
                    <a:ext uri="{FF2B5EF4-FFF2-40B4-BE49-F238E27FC236}">
                      <a16:creationId xmlns:a16="http://schemas.microsoft.com/office/drawing/2014/main" id="{64076251-96EF-4600-A646-A799813E0ECB}"/>
                    </a:ext>
                  </a:extLst>
                </p:cNvPr>
                <p:cNvSpPr txBox="1"/>
                <p:nvPr/>
              </p:nvSpPr>
              <p:spPr>
                <a:xfrm>
                  <a:off x="3892225" y="3657880"/>
                  <a:ext cx="1040128" cy="555198"/>
                </a:xfrm>
                <a:prstGeom prst="rect">
                  <a:avLst/>
                </a:prstGeom>
                <a:solidFill>
                  <a:srgbClr val="23B5A7"/>
                </a:solidFill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2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1" name="文字方塊 40">
                <a:extLst>
                  <a:ext uri="{FF2B5EF4-FFF2-40B4-BE49-F238E27FC236}">
                    <a16:creationId xmlns:a16="http://schemas.microsoft.com/office/drawing/2014/main" id="{EF3ECDBE-BD37-4B4B-AD62-2A979F3194F2}"/>
                  </a:ext>
                </a:extLst>
              </p:cNvPr>
              <p:cNvSpPr txBox="1"/>
              <p:nvPr/>
            </p:nvSpPr>
            <p:spPr>
              <a:xfrm>
                <a:off x="3192985" y="5109806"/>
                <a:ext cx="2300288" cy="6534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在不同學科間找出並強調各學科共同具備的學習，例如：學習策略、</a:t>
                </a:r>
                <a:r>
                  <a:rPr lang="zh-TW" altLang="en-US" sz="24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主題教學</a:t>
                </a:r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等。</a:t>
                </a:r>
              </a:p>
            </p:txBody>
          </p:sp>
        </p:grpSp>
        <p:grpSp>
          <p:nvGrpSpPr>
            <p:cNvPr id="47" name="群組 46">
              <a:extLst>
                <a:ext uri="{FF2B5EF4-FFF2-40B4-BE49-F238E27FC236}">
                  <a16:creationId xmlns:a16="http://schemas.microsoft.com/office/drawing/2014/main" id="{903FC85F-741B-492B-AEB2-B667098C50F1}"/>
                </a:ext>
              </a:extLst>
            </p:cNvPr>
            <p:cNvGrpSpPr/>
            <p:nvPr/>
          </p:nvGrpSpPr>
          <p:grpSpPr>
            <a:xfrm>
              <a:off x="518682" y="2289323"/>
              <a:ext cx="7835586" cy="3546254"/>
              <a:chOff x="470702" y="2249978"/>
              <a:chExt cx="7835586" cy="3546254"/>
            </a:xfrm>
          </p:grpSpPr>
          <p:sp>
            <p:nvSpPr>
              <p:cNvPr id="22" name="文字版面配置區 4">
                <a:extLst>
                  <a:ext uri="{FF2B5EF4-FFF2-40B4-BE49-F238E27FC236}">
                    <a16:creationId xmlns:a16="http://schemas.microsoft.com/office/drawing/2014/main" id="{17BFD2FD-FCFA-4A8A-9EF4-08AC1AD3746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0702" y="2249978"/>
                <a:ext cx="7835586" cy="35462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zh-TW" altLang="en-US" sz="4400" spc="330" dirty="0">
                    <a:solidFill>
                      <a:srgbClr val="1D242C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多學科統整               科際統整           超學科統整</a:t>
                </a:r>
              </a:p>
            </p:txBody>
          </p:sp>
          <p:grpSp>
            <p:nvGrpSpPr>
              <p:cNvPr id="37" name="群組 36">
                <a:extLst>
                  <a:ext uri="{FF2B5EF4-FFF2-40B4-BE49-F238E27FC236}">
                    <a16:creationId xmlns:a16="http://schemas.microsoft.com/office/drawing/2014/main" id="{3575AC03-B5F9-4EAC-BE49-A12C8553CD39}"/>
                  </a:ext>
                </a:extLst>
              </p:cNvPr>
              <p:cNvGrpSpPr/>
              <p:nvPr/>
            </p:nvGrpSpPr>
            <p:grpSpPr>
              <a:xfrm>
                <a:off x="6191689" y="3309681"/>
                <a:ext cx="1672941" cy="1263208"/>
                <a:chOff x="16942" y="773045"/>
                <a:chExt cx="1759661" cy="881024"/>
              </a:xfrm>
              <a:solidFill>
                <a:srgbClr val="23B5A7"/>
              </a:solidFill>
            </p:grpSpPr>
            <p:sp>
              <p:nvSpPr>
                <p:cNvPr id="38" name="矩形: 圓角 22">
                  <a:extLst>
                    <a:ext uri="{FF2B5EF4-FFF2-40B4-BE49-F238E27FC236}">
                      <a16:creationId xmlns:a16="http://schemas.microsoft.com/office/drawing/2014/main" id="{5FCC85C4-67B1-4A22-B316-FA449CFF3881}"/>
                    </a:ext>
                  </a:extLst>
                </p:cNvPr>
                <p:cNvSpPr/>
                <p:nvPr/>
              </p:nvSpPr>
              <p:spPr>
                <a:xfrm>
                  <a:off x="16942" y="773045"/>
                  <a:ext cx="1759661" cy="881024"/>
                </a:xfrm>
                <a:prstGeom prst="roundRect">
                  <a:avLst>
                    <a:gd name="adj" fmla="val 10000"/>
                  </a:avLst>
                </a:prstGeom>
                <a:grpFill/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6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6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9" name="矩形: 圓角 4">
                  <a:extLst>
                    <a:ext uri="{FF2B5EF4-FFF2-40B4-BE49-F238E27FC236}">
                      <a16:creationId xmlns:a16="http://schemas.microsoft.com/office/drawing/2014/main" id="{2B4CA033-EFED-4A84-91B9-43977B314E7C}"/>
                    </a:ext>
                  </a:extLst>
                </p:cNvPr>
                <p:cNvSpPr txBox="1"/>
                <p:nvPr/>
              </p:nvSpPr>
              <p:spPr>
                <a:xfrm>
                  <a:off x="101276" y="825806"/>
                  <a:ext cx="1590993" cy="775501"/>
                </a:xfrm>
                <a:prstGeom prst="rect">
                  <a:avLst/>
                </a:prstGeom>
                <a:grpFill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2" name="文字方塊 41">
                <a:extLst>
                  <a:ext uri="{FF2B5EF4-FFF2-40B4-BE49-F238E27FC236}">
                    <a16:creationId xmlns:a16="http://schemas.microsoft.com/office/drawing/2014/main" id="{D85B4F17-C661-4ECF-B050-1C35DD665AFF}"/>
                  </a:ext>
                </a:extLst>
              </p:cNvPr>
              <p:cNvSpPr txBox="1"/>
              <p:nvPr/>
            </p:nvSpPr>
            <p:spPr>
              <a:xfrm>
                <a:off x="5984710" y="4800462"/>
                <a:ext cx="2300288" cy="854520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32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以</a:t>
                </a:r>
                <a:r>
                  <a:rPr lang="zh-TW" altLang="en-US" sz="32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真實世界或學生興趣</a:t>
                </a:r>
                <a:r>
                  <a:rPr lang="zh-TW" altLang="en-US" sz="32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為發展的基礎，打破學科藩籬。</a:t>
                </a:r>
              </a:p>
            </p:txBody>
          </p:sp>
        </p:grpSp>
      </p:grpSp>
      <p:grpSp>
        <p:nvGrpSpPr>
          <p:cNvPr id="52" name="群組 51">
            <a:extLst>
              <a:ext uri="{FF2B5EF4-FFF2-40B4-BE49-F238E27FC236}">
                <a16:creationId xmlns:a16="http://schemas.microsoft.com/office/drawing/2014/main" id="{51135685-8DDB-4BF9-9E96-1DD648D0EAF0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53" name="圖片 52">
              <a:extLst>
                <a:ext uri="{FF2B5EF4-FFF2-40B4-BE49-F238E27FC236}">
                  <a16:creationId xmlns:a16="http://schemas.microsoft.com/office/drawing/2014/main" id="{41B6EA63-9EFA-4E91-8100-29FD048A96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54" name="文字方塊 53">
              <a:extLst>
                <a:ext uri="{FF2B5EF4-FFF2-40B4-BE49-F238E27FC236}">
                  <a16:creationId xmlns:a16="http://schemas.microsoft.com/office/drawing/2014/main" id="{0957366D-AE77-4509-BD75-92C4E1F1E804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128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597C0434-D651-4C92-94A1-4EBBEFBB4345}"/>
              </a:ext>
            </a:extLst>
          </p:cNvPr>
          <p:cNvGrpSpPr/>
          <p:nvPr/>
        </p:nvGrpSpPr>
        <p:grpSpPr>
          <a:xfrm>
            <a:off x="1314244" y="1766424"/>
            <a:ext cx="7736139" cy="5802104"/>
            <a:chOff x="1980570" y="2622238"/>
            <a:chExt cx="7736139" cy="5802104"/>
          </a:xfrm>
        </p:grpSpPr>
        <p:pic>
          <p:nvPicPr>
            <p:cNvPr id="2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>
              <a:off x="1980570" y="2622238"/>
              <a:ext cx="7736139" cy="5802104"/>
            </a:xfrm>
            <a:prstGeom prst="rect">
              <a:avLst/>
            </a:prstGeom>
          </p:spPr>
        </p:pic>
        <p:sp>
          <p:nvSpPr>
            <p:cNvPr id="3" name="TextBox 3"/>
            <p:cNvSpPr txBox="1"/>
            <p:nvPr/>
          </p:nvSpPr>
          <p:spPr>
            <a:xfrm>
              <a:off x="2723726" y="2719189"/>
              <a:ext cx="6773712" cy="5083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619" spc="33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類型</a:t>
              </a:r>
              <a:endParaRPr lang="en-US" sz="6619" spc="33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A.主題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主題教學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B.專題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專題探究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C.議題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總綱十九項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</a:t>
              </a:r>
            </a:p>
            <a:p>
              <a:pPr>
                <a:lnSpc>
                  <a:spcPts val="7755"/>
                </a:lnSpc>
              </a:pP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        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議題融入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F4478A7A-F34A-4AF0-8BAA-D1939E976DF4}"/>
              </a:ext>
            </a:extLst>
          </p:cNvPr>
          <p:cNvGrpSpPr/>
          <p:nvPr/>
        </p:nvGrpSpPr>
        <p:grpSpPr>
          <a:xfrm>
            <a:off x="9621154" y="1940613"/>
            <a:ext cx="7650088" cy="5737566"/>
            <a:chOff x="10181378" y="846582"/>
            <a:chExt cx="7650088" cy="5737566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0181378" y="846582"/>
              <a:ext cx="7650087" cy="5737566"/>
            </a:xfrm>
            <a:prstGeom prst="rect">
              <a:avLst/>
            </a:prstGeom>
          </p:spPr>
        </p:pic>
        <p:sp>
          <p:nvSpPr>
            <p:cNvPr id="5" name="TextBox 5"/>
            <p:cNvSpPr txBox="1"/>
            <p:nvPr/>
          </p:nvSpPr>
          <p:spPr>
            <a:xfrm>
              <a:off x="10619566" y="1023895"/>
              <a:ext cx="7211900" cy="50708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619" spc="33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性質</a:t>
              </a:r>
              <a:endParaRPr lang="en-US" sz="6619" spc="33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A.跨領域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B.跨領域下的跨科目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l"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C.議題結合前二者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641"/>
                </a:lnSpc>
                <a:spcBef>
                  <a:spcPct val="0"/>
                </a:spcBef>
              </a:pPr>
              <a:endParaRPr lang="en-US" sz="1282" spc="64" dirty="0">
                <a:solidFill>
                  <a:srgbClr val="1D242C"/>
                </a:solidFill>
                <a:latin typeface="Arimo Bold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671420" y="8601527"/>
            <a:ext cx="14889012" cy="1070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35"/>
              </a:lnSpc>
              <a:spcBef>
                <a:spcPct val="0"/>
              </a:spcBef>
            </a:pPr>
            <a:r>
              <a:rPr lang="en-US" sz="6619" b="1" spc="330" dirty="0" err="1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跨領域-所結合運用的領綱至少二種</a:t>
            </a:r>
            <a:endParaRPr lang="en-US" sz="6619" b="1" spc="330" dirty="0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EB8897FC-56D8-483B-95DC-17A4881816D5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E6CAA0A0-EDF4-4A0B-995D-912BA4401C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F499FBF9-CDD0-4762-9121-840B50E37057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00162" y="3263990"/>
            <a:ext cx="9362808" cy="5724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91"/>
              </a:lnSpc>
            </a:pPr>
            <a:r>
              <a:rPr lang="en-US" sz="6000" b="1" spc="359" dirty="0">
                <a:latin typeface="Montserrat Classic Bold"/>
              </a:rPr>
              <a:t>•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從OO科思考出發之跨領域課程統整嘗試</a:t>
            </a:r>
            <a:endParaRPr lang="en-US" sz="6000" b="1" spc="359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7991"/>
              </a:lnSpc>
            </a:pPr>
            <a:endParaRPr lang="en-US" sz="6000" b="1" spc="359" dirty="0">
              <a:latin typeface="Montserrat Classic Bold"/>
            </a:endParaRPr>
          </a:p>
          <a:p>
            <a:pPr>
              <a:lnSpc>
                <a:spcPts val="7991"/>
              </a:lnSpc>
            </a:pPr>
            <a:r>
              <a:rPr lang="en-US" sz="3200" b="1" spc="194" dirty="0">
                <a:latin typeface="Arimo Bold"/>
              </a:rPr>
              <a:t>•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從非領域</a:t>
            </a:r>
            <a:r>
              <a:rPr lang="en-US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en-US" altLang="zh-TW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生活情境</a:t>
            </a:r>
            <a:r>
              <a:rPr lang="en-US" altLang="zh-TW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思考之統整課程</a:t>
            </a:r>
            <a:endParaRPr lang="en-US" sz="6000" b="1" spc="359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995"/>
              </a:lnSpc>
            </a:pPr>
            <a:endParaRPr lang="en-US" sz="3899" spc="194" dirty="0">
              <a:solidFill>
                <a:srgbClr val="5A4594"/>
              </a:solidFill>
              <a:latin typeface="Arimo Bold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2CFAC"/>
            </a:solidFill>
          </p:spPr>
          <p:txBody>
            <a:bodyPr/>
            <a:lstStyle/>
            <a:p>
              <a:endParaRPr lang="zh-TW" altLang="en-US" dirty="0"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811000" y="3009900"/>
            <a:ext cx="5638800" cy="5341481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01A816A9-5246-423C-BE08-13D1C3D41228}"/>
              </a:ext>
            </a:extLst>
          </p:cNvPr>
          <p:cNvGrpSpPr/>
          <p:nvPr/>
        </p:nvGrpSpPr>
        <p:grpSpPr>
          <a:xfrm>
            <a:off x="1773044" y="756962"/>
            <a:ext cx="7129487" cy="1461515"/>
            <a:chOff x="1865241" y="6057763"/>
            <a:chExt cx="7129487" cy="1461515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9FDBC598-ACD7-417F-8F62-0F274FB542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854483" y="6068521"/>
              <a:ext cx="1461515" cy="1440000"/>
            </a:xfrm>
            <a:prstGeom prst="rect">
              <a:avLst/>
            </a:prstGeom>
          </p:spPr>
        </p:pic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FAE3EABC-5DBF-4DE7-93B5-DDE7046AE6B4}"/>
                </a:ext>
              </a:extLst>
            </p:cNvPr>
            <p:cNvSpPr txBox="1"/>
            <p:nvPr/>
          </p:nvSpPr>
          <p:spPr>
            <a:xfrm>
              <a:off x="3352799" y="6188357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9050"/>
            <a:ext cx="18288000" cy="102489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3347CE43-537E-41CB-BEBF-8F945FDF8BC1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845EC1ED-C56A-45AC-B51B-16AF4E910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7620"/>
            <a:ext cx="18288000" cy="10287000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AE843B95-0891-4A09-8B18-C2D06A048CAE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980E65C-5DDE-40C1-93FF-D28FCB8DC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94713"/>
            <a:ext cx="17962743" cy="10104043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5A17A072-EFE5-48B9-B1F5-A8B87446E35D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712EF40F-91B3-45D9-B8D8-C105957A5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609600" y="-342900"/>
            <a:ext cx="18897600" cy="106299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EDB7CD95-125E-4673-9555-A587EE4D86F5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BF7DD87A-BAE4-43D4-A2DD-EB5845D47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1F137AB-55F9-4BE5-AD87-35984769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FC655D6-C181-4941-B22F-5A4CB98CCACC}"/>
              </a:ext>
            </a:extLst>
          </p:cNvPr>
          <p:cNvSpPr txBox="1"/>
          <p:nvPr/>
        </p:nvSpPr>
        <p:spPr>
          <a:xfrm>
            <a:off x="553857" y="8039100"/>
            <a:ext cx="703566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光明國中 閱讀課程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40E1DC91-CAA9-4FE1-8D95-8D15B676DAD3}"/>
              </a:ext>
            </a:extLst>
          </p:cNvPr>
          <p:cNvGrpSpPr/>
          <p:nvPr/>
        </p:nvGrpSpPr>
        <p:grpSpPr>
          <a:xfrm>
            <a:off x="457200" y="190500"/>
            <a:ext cx="6747146" cy="1059636"/>
            <a:chOff x="2030424" y="5770735"/>
            <a:chExt cx="6608174" cy="161735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65669589-5BBE-41FF-96A4-F3FB98DA31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762093" y="6039066"/>
              <a:ext cx="1570806" cy="1034144"/>
            </a:xfrm>
            <a:prstGeom prst="rect">
              <a:avLst/>
            </a:prstGeom>
          </p:spPr>
        </p:pic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0D371DFD-4FB8-4EB5-9F20-D4399E53644E}"/>
                </a:ext>
              </a:extLst>
            </p:cNvPr>
            <p:cNvSpPr txBox="1"/>
            <p:nvPr/>
          </p:nvSpPr>
          <p:spPr>
            <a:xfrm>
              <a:off x="2996669" y="6119711"/>
              <a:ext cx="5641929" cy="1268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36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5" name="圖片 14">
            <a:extLst>
              <a:ext uri="{FF2B5EF4-FFF2-40B4-BE49-F238E27FC236}">
                <a16:creationId xmlns:a16="http://schemas.microsoft.com/office/drawing/2014/main" id="{0DEFAC6C-E8CA-472B-985B-94F558A83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580" y="2069332"/>
            <a:ext cx="971429" cy="1057143"/>
          </a:xfrm>
          <a:prstGeom prst="rect">
            <a:avLst/>
          </a:prstGeom>
        </p:spPr>
      </p:pic>
      <p:sp>
        <p:nvSpPr>
          <p:cNvPr id="19" name="文字方塊 18">
            <a:extLst>
              <a:ext uri="{FF2B5EF4-FFF2-40B4-BE49-F238E27FC236}">
                <a16:creationId xmlns:a16="http://schemas.microsoft.com/office/drawing/2014/main" id="{DED7643F-B2F9-4BC4-84A9-4A43667B54C1}"/>
              </a:ext>
            </a:extLst>
          </p:cNvPr>
          <p:cNvSpPr txBox="1"/>
          <p:nvPr/>
        </p:nvSpPr>
        <p:spPr>
          <a:xfrm>
            <a:off x="2493323" y="2227960"/>
            <a:ext cx="6274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課程主題：竊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切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思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</a:p>
        </p:txBody>
      </p:sp>
      <p:grpSp>
        <p:nvGrpSpPr>
          <p:cNvPr id="25" name="群組 24">
            <a:extLst>
              <a:ext uri="{FF2B5EF4-FFF2-40B4-BE49-F238E27FC236}">
                <a16:creationId xmlns:a16="http://schemas.microsoft.com/office/drawing/2014/main" id="{AD0C97A8-7F05-4FCA-95E4-AA3862A9BA83}"/>
              </a:ext>
            </a:extLst>
          </p:cNvPr>
          <p:cNvGrpSpPr/>
          <p:nvPr/>
        </p:nvGrpSpPr>
        <p:grpSpPr>
          <a:xfrm>
            <a:off x="494502" y="5448300"/>
            <a:ext cx="4117967" cy="1187558"/>
            <a:chOff x="469102" y="5174544"/>
            <a:chExt cx="4117967" cy="1187558"/>
          </a:xfrm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8DDF94D3-5AE5-4E9B-92AC-B9313CE91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9102" y="5174544"/>
              <a:ext cx="910217" cy="1187558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0E948142-DBBF-480C-A316-03B0D4956142}"/>
                </a:ext>
              </a:extLst>
            </p:cNvPr>
            <p:cNvSpPr txBox="1"/>
            <p:nvPr/>
          </p:nvSpPr>
          <p:spPr>
            <a:xfrm>
              <a:off x="1552580" y="5268571"/>
              <a:ext cx="303448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設計特色：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1C0D1007-72E3-4F15-8D06-FD73D82E554A}"/>
              </a:ext>
            </a:extLst>
          </p:cNvPr>
          <p:cNvSpPr/>
          <p:nvPr/>
        </p:nvSpPr>
        <p:spPr>
          <a:xfrm>
            <a:off x="4785730" y="4704506"/>
            <a:ext cx="131715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使用教材：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《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閱讀理解雜誌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》〈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竊賊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〉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。真實事件改寫、多人視角。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閱讀模式：三次閱讀法。讀懂故事情節、理解深層訊息、抓取核心概念、覺察經驗、感知情緒。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教學流程：藉由提問與思考，學習擷取重要訊息、歸納統整、釐清疑惑，形成觀點與行動。</a:t>
            </a: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75CCF41F-1141-4A7D-8A63-ABDE2FA7B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1400" y="1621700"/>
            <a:ext cx="3733800" cy="2800350"/>
          </a:xfrm>
          <a:prstGeom prst="rect">
            <a:avLst/>
          </a:prstGeom>
        </p:spPr>
      </p:pic>
      <p:sp>
        <p:nvSpPr>
          <p:cNvPr id="26" name="文字方塊 25">
            <a:extLst>
              <a:ext uri="{FF2B5EF4-FFF2-40B4-BE49-F238E27FC236}">
                <a16:creationId xmlns:a16="http://schemas.microsoft.com/office/drawing/2014/main" id="{3ACB6265-9AD6-45D0-B28E-208A7605E1C4}"/>
              </a:ext>
            </a:extLst>
          </p:cNvPr>
          <p:cNvSpPr txBox="1"/>
          <p:nvPr/>
        </p:nvSpPr>
        <p:spPr>
          <a:xfrm>
            <a:off x="9422896" y="70507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授課教師：光明國中陳雅文老師</a:t>
            </a:r>
          </a:p>
        </p:txBody>
      </p:sp>
    </p:spTree>
    <p:extLst>
      <p:ext uri="{BB962C8B-B14F-4D97-AF65-F5344CB8AC3E}">
        <p14:creationId xmlns:p14="http://schemas.microsoft.com/office/powerpoint/2010/main" val="172633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4DFCE0E-E575-4E88-8CCE-53B8DE74D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32" y="1680956"/>
            <a:ext cx="14554200" cy="8028539"/>
          </a:xfrm>
          <a:prstGeom prst="rect">
            <a:avLst/>
          </a:prstGeom>
        </p:spPr>
      </p:pic>
      <p:grpSp>
        <p:nvGrpSpPr>
          <p:cNvPr id="4" name="群組 3">
            <a:extLst>
              <a:ext uri="{FF2B5EF4-FFF2-40B4-BE49-F238E27FC236}">
                <a16:creationId xmlns:a16="http://schemas.microsoft.com/office/drawing/2014/main" id="{BBCA047B-BB2A-4A9D-9BA8-90DF4766BB68}"/>
              </a:ext>
            </a:extLst>
          </p:cNvPr>
          <p:cNvGrpSpPr/>
          <p:nvPr/>
        </p:nvGrpSpPr>
        <p:grpSpPr>
          <a:xfrm>
            <a:off x="457200" y="190500"/>
            <a:ext cx="6747146" cy="1059636"/>
            <a:chOff x="2030424" y="5770735"/>
            <a:chExt cx="6608174" cy="161735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6703D7E1-E335-40D7-B669-6D556BF064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762093" y="6039066"/>
              <a:ext cx="1570806" cy="1034144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CE09499-22A7-4242-877F-AF246592C744}"/>
                </a:ext>
              </a:extLst>
            </p:cNvPr>
            <p:cNvSpPr txBox="1"/>
            <p:nvPr/>
          </p:nvSpPr>
          <p:spPr>
            <a:xfrm>
              <a:off x="2996669" y="6119711"/>
              <a:ext cx="5641929" cy="1268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36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FA0491EE-EE0B-4D1F-AF41-D5C0529034BC}"/>
              </a:ext>
            </a:extLst>
          </p:cNvPr>
          <p:cNvSpPr txBox="1"/>
          <p:nvPr/>
        </p:nvSpPr>
        <p:spPr>
          <a:xfrm>
            <a:off x="9422896" y="70507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授課教師：光明國中陳雅文老師</a:t>
            </a:r>
          </a:p>
        </p:txBody>
      </p:sp>
    </p:spTree>
    <p:extLst>
      <p:ext uri="{BB962C8B-B14F-4D97-AF65-F5344CB8AC3E}">
        <p14:creationId xmlns:p14="http://schemas.microsoft.com/office/powerpoint/2010/main" val="5440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2400" y="48260"/>
            <a:ext cx="17934304" cy="10162772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0E6AF10A-1AA9-4FA9-8D01-A9536C32BC0A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ED7FC8-FB05-4353-B3F1-6D8677EE3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-1"/>
            <a:ext cx="17962743" cy="10287001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165FF18A-F426-4246-8D03-3A52E1DEBFD7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EDF3F52-9D4D-409D-8B65-6D2713068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5410200" y="3924300"/>
            <a:ext cx="6574242" cy="1542904"/>
            <a:chOff x="9189752" y="6256181"/>
            <a:chExt cx="8465098" cy="2137801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185416" y="6260517"/>
              <a:ext cx="2137801" cy="212913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2062219" y="6735571"/>
              <a:ext cx="5592631" cy="153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66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66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4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18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>
            <a:extLst>
              <a:ext uri="{FF2B5EF4-FFF2-40B4-BE49-F238E27FC236}">
                <a16:creationId xmlns:a16="http://schemas.microsoft.com/office/drawing/2014/main" id="{7E56B53A-EDF2-4722-AA9E-2584404C09EC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0" name="Group 2">
            <a:extLst>
              <a:ext uri="{FF2B5EF4-FFF2-40B4-BE49-F238E27FC236}">
                <a16:creationId xmlns:a16="http://schemas.microsoft.com/office/drawing/2014/main" id="{97AAC46D-9E47-4BD7-9EEA-7761C8F028A3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C97553FD-8187-429C-835F-E72272CD96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228601" y="190500"/>
            <a:ext cx="7162800" cy="990599"/>
            <a:chOff x="9314963" y="6143986"/>
            <a:chExt cx="9124818" cy="1183169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" name="圖片 1">
            <a:extLst>
              <a:ext uri="{FF2B5EF4-FFF2-40B4-BE49-F238E27FC236}">
                <a16:creationId xmlns:a16="http://schemas.microsoft.com/office/drawing/2014/main" id="{5B3E2868-37FC-4B0E-95F7-86A0E983A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1" y="4229101"/>
            <a:ext cx="9750225" cy="4585653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33A8B98C-96A2-4F42-93E2-69A4C9A558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45" y="4092814"/>
            <a:ext cx="5811262" cy="4585653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0F0BE495-B52E-413A-AEF5-BD53FB217AB9}"/>
              </a:ext>
            </a:extLst>
          </p:cNvPr>
          <p:cNvSpPr txBox="1"/>
          <p:nvPr/>
        </p:nvSpPr>
        <p:spPr>
          <a:xfrm>
            <a:off x="1524000" y="1381162"/>
            <a:ext cx="1539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112</a:t>
            </a:r>
            <a:r>
              <a: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zh-TW" altLang="en-US" sz="5400" b="1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桃園跨領域議題種子教師</a:t>
            </a:r>
            <a:r>
              <a: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入校陪伴計畫</a:t>
            </a:r>
            <a:endParaRPr lang="zh-TW" altLang="en-US" sz="4000" dirty="0">
              <a:solidFill>
                <a:srgbClr val="543F8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CA6AF0D3-AD2F-45B2-BAD4-36B5B4020567}"/>
              </a:ext>
            </a:extLst>
          </p:cNvPr>
          <p:cNvSpPr txBox="1"/>
          <p:nvPr/>
        </p:nvSpPr>
        <p:spPr>
          <a:xfrm>
            <a:off x="2057400" y="2455011"/>
            <a:ext cx="13274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陪伴教師進行長期的</a:t>
            </a:r>
            <a:r>
              <a:rPr lang="zh-TW" altLang="en-US" sz="54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課程微整形</a:t>
            </a:r>
            <a:r>
              <a:rPr lang="zh-TW" altLang="en-US" sz="54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54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新創課程</a:t>
            </a:r>
            <a:endParaRPr lang="zh-TW" altLang="en-US" sz="4000" dirty="0">
              <a:solidFill>
                <a:srgbClr val="FE201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>
            <a:extLst>
              <a:ext uri="{FF2B5EF4-FFF2-40B4-BE49-F238E27FC236}">
                <a16:creationId xmlns:a16="http://schemas.microsoft.com/office/drawing/2014/main" id="{7E56B53A-EDF2-4722-AA9E-2584404C09EC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0" name="Group 2">
            <a:extLst>
              <a:ext uri="{FF2B5EF4-FFF2-40B4-BE49-F238E27FC236}">
                <a16:creationId xmlns:a16="http://schemas.microsoft.com/office/drawing/2014/main" id="{97AAC46D-9E47-4BD7-9EEA-7761C8F028A3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C97553FD-8187-429C-835F-E72272CD96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33" name="群組 32">
            <a:extLst>
              <a:ext uri="{FF2B5EF4-FFF2-40B4-BE49-F238E27FC236}">
                <a16:creationId xmlns:a16="http://schemas.microsoft.com/office/drawing/2014/main" id="{8D8B6017-6879-4B89-A22F-959F79CE8CC5}"/>
              </a:ext>
            </a:extLst>
          </p:cNvPr>
          <p:cNvGrpSpPr/>
          <p:nvPr/>
        </p:nvGrpSpPr>
        <p:grpSpPr>
          <a:xfrm>
            <a:off x="2514600" y="1663648"/>
            <a:ext cx="5943600" cy="7791113"/>
            <a:chOff x="2514600" y="1503981"/>
            <a:chExt cx="5943600" cy="7791113"/>
          </a:xfrm>
        </p:grpSpPr>
        <p:grpSp>
          <p:nvGrpSpPr>
            <p:cNvPr id="26" name="群組 25">
              <a:extLst>
                <a:ext uri="{FF2B5EF4-FFF2-40B4-BE49-F238E27FC236}">
                  <a16:creationId xmlns:a16="http://schemas.microsoft.com/office/drawing/2014/main" id="{1C337E65-8197-4D5E-A444-EF3E1B0AD1AE}"/>
                </a:ext>
              </a:extLst>
            </p:cNvPr>
            <p:cNvGrpSpPr/>
            <p:nvPr/>
          </p:nvGrpSpPr>
          <p:grpSpPr>
            <a:xfrm>
              <a:off x="2514600" y="1503981"/>
              <a:ext cx="5943600" cy="7011005"/>
              <a:chOff x="1875571" y="2174764"/>
              <a:chExt cx="5377543" cy="7011005"/>
            </a:xfrm>
          </p:grpSpPr>
          <p:pic>
            <p:nvPicPr>
              <p:cNvPr id="23" name="圖片 22">
                <a:extLst>
                  <a:ext uri="{FF2B5EF4-FFF2-40B4-BE49-F238E27FC236}">
                    <a16:creationId xmlns:a16="http://schemas.microsoft.com/office/drawing/2014/main" id="{A112BD1B-45B5-42BA-8DE9-D6B376B08B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8536"/>
              <a:stretch/>
            </p:blipFill>
            <p:spPr>
              <a:xfrm>
                <a:off x="1875571" y="2174764"/>
                <a:ext cx="5377543" cy="4536514"/>
              </a:xfrm>
              <a:prstGeom prst="rect">
                <a:avLst/>
              </a:prstGeom>
            </p:spPr>
          </p:pic>
          <p:pic>
            <p:nvPicPr>
              <p:cNvPr id="15" name="圖片 14">
                <a:extLst>
                  <a:ext uri="{FF2B5EF4-FFF2-40B4-BE49-F238E27FC236}">
                    <a16:creationId xmlns:a16="http://schemas.microsoft.com/office/drawing/2014/main" id="{5E9FF856-DA50-4FB5-9B3A-EB02CF4E12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12800" y="6281007"/>
                <a:ext cx="2771429" cy="2904762"/>
              </a:xfrm>
              <a:prstGeom prst="rect">
                <a:avLst/>
              </a:prstGeom>
            </p:spPr>
          </p:pic>
        </p:grp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C8043884-5210-40B0-93F2-DD9BA6B4B907}"/>
                </a:ext>
              </a:extLst>
            </p:cNvPr>
            <p:cNvSpPr/>
            <p:nvPr/>
          </p:nvSpPr>
          <p:spPr>
            <a:xfrm>
              <a:off x="5105400" y="8648763"/>
              <a:ext cx="259083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4"/>
                </a:rPr>
                <a:t>https://reurl.cc/dWMaNg</a:t>
              </a:r>
              <a:endParaRPr lang="en-US" altLang="zh-TW" dirty="0"/>
            </a:p>
            <a:p>
              <a:endParaRPr lang="zh-TW" altLang="en-US" dirty="0"/>
            </a:p>
          </p:txBody>
        </p:sp>
      </p:grpSp>
      <p:grpSp>
        <p:nvGrpSpPr>
          <p:cNvPr id="31" name="群組 30">
            <a:extLst>
              <a:ext uri="{FF2B5EF4-FFF2-40B4-BE49-F238E27FC236}">
                <a16:creationId xmlns:a16="http://schemas.microsoft.com/office/drawing/2014/main" id="{FD6E5BE3-A152-492A-ABB9-B00B909A785E}"/>
              </a:ext>
            </a:extLst>
          </p:cNvPr>
          <p:cNvGrpSpPr/>
          <p:nvPr/>
        </p:nvGrpSpPr>
        <p:grpSpPr>
          <a:xfrm>
            <a:off x="8991600" y="2095500"/>
            <a:ext cx="7704216" cy="7338094"/>
            <a:chOff x="8624107" y="1638300"/>
            <a:chExt cx="7704216" cy="7338094"/>
          </a:xfrm>
        </p:grpSpPr>
        <p:grpSp>
          <p:nvGrpSpPr>
            <p:cNvPr id="29" name="群組 28">
              <a:extLst>
                <a:ext uri="{FF2B5EF4-FFF2-40B4-BE49-F238E27FC236}">
                  <a16:creationId xmlns:a16="http://schemas.microsoft.com/office/drawing/2014/main" id="{5DEC5A24-299C-4A92-9822-012A2AA0399B}"/>
                </a:ext>
              </a:extLst>
            </p:cNvPr>
            <p:cNvGrpSpPr/>
            <p:nvPr/>
          </p:nvGrpSpPr>
          <p:grpSpPr>
            <a:xfrm>
              <a:off x="8624107" y="1638300"/>
              <a:ext cx="7704216" cy="6419486"/>
              <a:chOff x="8619508" y="2476500"/>
              <a:chExt cx="7704216" cy="6419486"/>
            </a:xfrm>
          </p:grpSpPr>
          <p:pic>
            <p:nvPicPr>
              <p:cNvPr id="25" name="圖片 24">
                <a:extLst>
                  <a:ext uri="{FF2B5EF4-FFF2-40B4-BE49-F238E27FC236}">
                    <a16:creationId xmlns:a16="http://schemas.microsoft.com/office/drawing/2014/main" id="{6637A56E-4263-4145-A662-A83F6121F1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779715" y="5981700"/>
                <a:ext cx="2904762" cy="2914286"/>
              </a:xfrm>
              <a:prstGeom prst="rect">
                <a:avLst/>
              </a:prstGeom>
            </p:spPr>
          </p:pic>
          <p:pic>
            <p:nvPicPr>
              <p:cNvPr id="28" name="圖片 27">
                <a:extLst>
                  <a:ext uri="{FF2B5EF4-FFF2-40B4-BE49-F238E27FC236}">
                    <a16:creationId xmlns:a16="http://schemas.microsoft.com/office/drawing/2014/main" id="{FF4A5FDC-8057-423B-B2F6-147F9F23F5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619508" y="2476500"/>
                <a:ext cx="7704216" cy="2697691"/>
              </a:xfrm>
              <a:prstGeom prst="rect">
                <a:avLst/>
              </a:prstGeom>
            </p:spPr>
          </p:pic>
        </p:grp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2E7E7E07-20D8-4E74-80CE-DC4887D901CC}"/>
                </a:ext>
              </a:extLst>
            </p:cNvPr>
            <p:cNvSpPr/>
            <p:nvPr/>
          </p:nvSpPr>
          <p:spPr>
            <a:xfrm>
              <a:off x="11784314" y="8145397"/>
              <a:ext cx="307860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>
                  <a:hlinkClick r:id="rId7"/>
                </a:rPr>
                <a:t>https://reurl.cc/Qbvalp</a:t>
              </a:r>
              <a:endParaRPr lang="en-US" altLang="zh-TW" sz="2400" dirty="0"/>
            </a:p>
            <a:p>
              <a:endParaRPr lang="zh-TW" altLang="en-US" sz="2400" dirty="0"/>
            </a:p>
          </p:txBody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228601" y="190500"/>
            <a:ext cx="7162800" cy="990599"/>
            <a:chOff x="9314963" y="6143986"/>
            <a:chExt cx="9124818" cy="1183169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397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>
            <a:extLst>
              <a:ext uri="{FF2B5EF4-FFF2-40B4-BE49-F238E27FC236}">
                <a16:creationId xmlns:a16="http://schemas.microsoft.com/office/drawing/2014/main" id="{6D8F6874-133A-475F-B8BE-5C2A2342AF83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14" name="Group 2">
            <a:extLst>
              <a:ext uri="{FF2B5EF4-FFF2-40B4-BE49-F238E27FC236}">
                <a16:creationId xmlns:a16="http://schemas.microsoft.com/office/drawing/2014/main" id="{CB51C31A-5F27-408E-8B70-0BDD26805870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2D050E74-3BC3-4CCE-AEB3-E4F06A44FA2A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20" name="群組 19">
            <a:extLst>
              <a:ext uri="{FF2B5EF4-FFF2-40B4-BE49-F238E27FC236}">
                <a16:creationId xmlns:a16="http://schemas.microsoft.com/office/drawing/2014/main" id="{268727BF-A5C8-4E00-AB29-7A6285B2E403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21" name="圖片 20">
              <a:extLst>
                <a:ext uri="{FF2B5EF4-FFF2-40B4-BE49-F238E27FC236}">
                  <a16:creationId xmlns:a16="http://schemas.microsoft.com/office/drawing/2014/main" id="{8DD5919C-A5A8-443D-8766-B7CC2F2F14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2E3B6AC4-D456-41F8-B154-27DDEEA45E84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" name="群組 4">
            <a:extLst>
              <a:ext uri="{FF2B5EF4-FFF2-40B4-BE49-F238E27FC236}">
                <a16:creationId xmlns:a16="http://schemas.microsoft.com/office/drawing/2014/main" id="{6F01E025-6D41-4C02-9066-66E05E40603F}"/>
              </a:ext>
            </a:extLst>
          </p:cNvPr>
          <p:cNvGrpSpPr/>
          <p:nvPr/>
        </p:nvGrpSpPr>
        <p:grpSpPr>
          <a:xfrm>
            <a:off x="686178" y="2063167"/>
            <a:ext cx="8246051" cy="6522216"/>
            <a:chOff x="897949" y="2135134"/>
            <a:chExt cx="8246051" cy="6522216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889937E1-CAD9-46F9-B6C9-840B722D45E1}"/>
                </a:ext>
              </a:extLst>
            </p:cNvPr>
            <p:cNvSpPr/>
            <p:nvPr/>
          </p:nvSpPr>
          <p:spPr>
            <a:xfrm>
              <a:off x="2521850" y="8011019"/>
              <a:ext cx="53192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3"/>
                </a:rPr>
                <a:t>https://ceag.tyc.edu.tw/ceag/digital.php?kind_good=1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503142A8-F1E2-443E-97E6-E7629349A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8600" y="5676900"/>
              <a:ext cx="2285714" cy="2257143"/>
            </a:xfrm>
            <a:prstGeom prst="rect">
              <a:avLst/>
            </a:prstGeom>
          </p:spPr>
        </p:pic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B431B54A-584E-4E52-9142-38DEEE3C5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7949" y="2135134"/>
              <a:ext cx="8246051" cy="3285714"/>
            </a:xfrm>
            <a:prstGeom prst="rect">
              <a:avLst/>
            </a:prstGeom>
          </p:spPr>
        </p:pic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138C8830-B74D-4825-A8D0-57C3BBB758C5}"/>
              </a:ext>
            </a:extLst>
          </p:cNvPr>
          <p:cNvGrpSpPr/>
          <p:nvPr/>
        </p:nvGrpSpPr>
        <p:grpSpPr>
          <a:xfrm>
            <a:off x="9978546" y="2063167"/>
            <a:ext cx="7623276" cy="6714250"/>
            <a:chOff x="9816324" y="1943100"/>
            <a:chExt cx="7623276" cy="671425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5901968-3622-4D48-9FDB-73397EB429D5}"/>
                </a:ext>
              </a:extLst>
            </p:cNvPr>
            <p:cNvSpPr/>
            <p:nvPr/>
          </p:nvSpPr>
          <p:spPr>
            <a:xfrm>
              <a:off x="10446939" y="8011019"/>
              <a:ext cx="673248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6"/>
                </a:rPr>
                <a:t>https://cirn.moe.edu.tw/WebContent/index.aspx?sid=25&amp;mid=10269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D503219D-5879-4B14-A213-93834138F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816324" y="1943100"/>
              <a:ext cx="5400000" cy="5704762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F6E88B05-A0AC-41A5-8900-D41C7361A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182457" y="5676900"/>
              <a:ext cx="2257143" cy="23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684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>
            <a:extLst>
              <a:ext uri="{FF2B5EF4-FFF2-40B4-BE49-F238E27FC236}">
                <a16:creationId xmlns:a16="http://schemas.microsoft.com/office/drawing/2014/main" id="{6B14AC00-E98E-48AF-8474-60F85853ABD3}"/>
              </a:ext>
            </a:extLst>
          </p:cNvPr>
          <p:cNvGrpSpPr/>
          <p:nvPr/>
        </p:nvGrpSpPr>
        <p:grpSpPr>
          <a:xfrm>
            <a:off x="8531645" y="2628900"/>
            <a:ext cx="8730868" cy="5304704"/>
            <a:chOff x="8531645" y="2628900"/>
            <a:chExt cx="8730868" cy="5304704"/>
          </a:xfrm>
        </p:grpSpPr>
        <p:pic>
          <p:nvPicPr>
            <p:cNvPr id="23" name="圖片 22">
              <a:extLst>
                <a:ext uri="{FF2B5EF4-FFF2-40B4-BE49-F238E27FC236}">
                  <a16:creationId xmlns:a16="http://schemas.microsoft.com/office/drawing/2014/main" id="{B43CA270-C99C-477C-B344-1F2AB7903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31645" y="2628900"/>
              <a:ext cx="7612608" cy="4313364"/>
            </a:xfrm>
            <a:prstGeom prst="rect">
              <a:avLst/>
            </a:prstGeom>
          </p:spPr>
        </p:pic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895981CD-7E30-4663-A92F-D59A52B3C561}"/>
                </a:ext>
              </a:extLst>
            </p:cNvPr>
            <p:cNvSpPr/>
            <p:nvPr/>
          </p:nvSpPr>
          <p:spPr>
            <a:xfrm>
              <a:off x="8981260" y="7208103"/>
              <a:ext cx="507344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4"/>
                </a:rPr>
                <a:t>https://pleyschool.org/pleyteaching/teacher-result/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AD8E1300-5C28-4F99-9060-903C5D215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401800" y="5038004"/>
              <a:ext cx="2860713" cy="2895600"/>
            </a:xfrm>
            <a:prstGeom prst="rect">
              <a:avLst/>
            </a:prstGeom>
          </p:spPr>
        </p:pic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id="{F2B724AF-CB7D-4967-B4C3-553087BAF0FA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6" name="Freeform 3">
              <a:extLst>
                <a:ext uri="{FF2B5EF4-FFF2-40B4-BE49-F238E27FC236}">
                  <a16:creationId xmlns:a16="http://schemas.microsoft.com/office/drawing/2014/main" id="{A7D13B4F-38FC-4608-9C3B-2EF7AF609F3E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8B703420-CDF9-4E91-81DE-5A15E1C41687}"/>
              </a:ext>
            </a:extLst>
          </p:cNvPr>
          <p:cNvGrpSpPr/>
          <p:nvPr/>
        </p:nvGrpSpPr>
        <p:grpSpPr>
          <a:xfrm>
            <a:off x="1828800" y="2476500"/>
            <a:ext cx="6156354" cy="5791200"/>
            <a:chOff x="1066800" y="2247900"/>
            <a:chExt cx="6156354" cy="579120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04A493A9-0ED3-432C-BBCE-11E067259F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10000"/>
            <a:stretch/>
          </p:blipFill>
          <p:spPr>
            <a:xfrm>
              <a:off x="1066800" y="2247900"/>
              <a:ext cx="6156354" cy="2057400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1DC856B1-34C3-49B6-8C92-3AEF6D6FE9D8}"/>
                </a:ext>
              </a:extLst>
            </p:cNvPr>
            <p:cNvSpPr/>
            <p:nvPr/>
          </p:nvSpPr>
          <p:spPr>
            <a:xfrm>
              <a:off x="2853822" y="7392769"/>
              <a:ext cx="39162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>
                  <a:hlinkClick r:id="rId7"/>
                </a:rPr>
                <a:t>https://learningima.cloud.ncnu.edu.tw/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C0ADB9D0-2C5F-4CE3-B61B-45AE7A66E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49738" y="4028550"/>
              <a:ext cx="3524369" cy="3248550"/>
            </a:xfrm>
            <a:prstGeom prst="rect">
              <a:avLst/>
            </a:prstGeom>
          </p:spPr>
        </p:pic>
      </p:grpSp>
      <p:sp>
        <p:nvSpPr>
          <p:cNvPr id="13" name="Freeform 9">
            <a:extLst>
              <a:ext uri="{FF2B5EF4-FFF2-40B4-BE49-F238E27FC236}">
                <a16:creationId xmlns:a16="http://schemas.microsoft.com/office/drawing/2014/main" id="{DE63C352-7101-4084-A8DE-E5803D7EFBC3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E84E8347-8F4F-49D5-9E5D-3737297D0957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28" name="圖片 27">
              <a:extLst>
                <a:ext uri="{FF2B5EF4-FFF2-40B4-BE49-F238E27FC236}">
                  <a16:creationId xmlns:a16="http://schemas.microsoft.com/office/drawing/2014/main" id="{484A8233-07E8-43B0-A5E3-93BE00D919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0AECFE4C-CB56-4395-9855-0DDDF6C2949E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881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">
            <a:extLst>
              <a:ext uri="{FF2B5EF4-FFF2-40B4-BE49-F238E27FC236}">
                <a16:creationId xmlns:a16="http://schemas.microsoft.com/office/drawing/2014/main" id="{9D689F4C-C7E9-46A1-B7C2-2677521C446B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2AA12C5B-4223-41B5-AF78-B8FF52990FB2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sp>
        <p:nvSpPr>
          <p:cNvPr id="23" name="Freeform 9">
            <a:extLst>
              <a:ext uri="{FF2B5EF4-FFF2-40B4-BE49-F238E27FC236}">
                <a16:creationId xmlns:a16="http://schemas.microsoft.com/office/drawing/2014/main" id="{843F53C6-7926-4B67-9FD6-B04B617B8159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F486F12-3E79-4F02-9929-EF6F30789B6B}"/>
              </a:ext>
            </a:extLst>
          </p:cNvPr>
          <p:cNvSpPr/>
          <p:nvPr/>
        </p:nvSpPr>
        <p:spPr>
          <a:xfrm>
            <a:off x="1524000" y="3217474"/>
            <a:ext cx="15887700" cy="565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國民中學及國民小學實施跨領域或跨科目協同教學參考原則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</a:pP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團隊成員進行</a:t>
            </a:r>
            <a:r>
              <a:rPr lang="zh-TW" altLang="en-US" sz="40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跨領域或跨科目協同教學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需採計授課節數時，應另行提交課程計畫，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經學校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課程發展委員會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審議通過，併學校課程計畫，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報直轄市、縣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政府備查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至於實施協同教學之該節課，由二位以上成員進行同一班學生授課時，該節課之授課節數，</a:t>
            </a:r>
            <a:r>
              <a:rPr lang="zh-TW" altLang="en-US" sz="6000" dirty="0">
                <a:solidFill>
                  <a:srgbClr val="4F15F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至多採計二節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點、第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0D0A7A8F-D4D8-4703-8D7A-C711823C7057}"/>
              </a:ext>
            </a:extLst>
          </p:cNvPr>
          <p:cNvSpPr txBox="1"/>
          <p:nvPr/>
        </p:nvSpPr>
        <p:spPr>
          <a:xfrm>
            <a:off x="4419600" y="1414516"/>
            <a:ext cx="94488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799" b="1" spc="389" dirty="0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sz="7799" b="1" spc="38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2D5C18-4501-4B62-B7A6-B3D6587B76D6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B2676829-6C32-4604-937A-BC29012CCC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8D2A8A70-EF8D-42C4-B399-5FF5FD5B6C80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5" name="圖片 4">
            <a:extLst>
              <a:ext uri="{FF2B5EF4-FFF2-40B4-BE49-F238E27FC236}">
                <a16:creationId xmlns:a16="http://schemas.microsoft.com/office/drawing/2014/main" id="{DB97308F-3FCE-4CFF-8D19-37BC4C6D3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2600" y="495026"/>
            <a:ext cx="2352247" cy="233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4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9">
            <a:extLst>
              <a:ext uri="{FF2B5EF4-FFF2-40B4-BE49-F238E27FC236}">
                <a16:creationId xmlns:a16="http://schemas.microsoft.com/office/drawing/2014/main" id="{9B442589-C751-479A-AB78-810406CEA807}"/>
              </a:ext>
            </a:extLst>
          </p:cNvPr>
          <p:cNvSpPr/>
          <p:nvPr/>
        </p:nvSpPr>
        <p:spPr>
          <a:xfrm>
            <a:off x="-2483008" y="-2882814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D8A777B2-7299-4A81-B62D-33DC7C3A1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185" y="1570701"/>
            <a:ext cx="8881781" cy="868293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74648" y="522016"/>
            <a:ext cx="8881781" cy="1048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200" b="1" spc="389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altLang="zh-TW" sz="7200" b="1" spc="389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C9349193-7EA2-4EEF-B548-4E9120A32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7823A4-9843-4CE8-8B5B-AEA25CA742AE}"/>
              </a:ext>
            </a:extLst>
          </p:cNvPr>
          <p:cNvSpPr/>
          <p:nvPr/>
        </p:nvSpPr>
        <p:spPr>
          <a:xfrm>
            <a:off x="2412722" y="6451099"/>
            <a:ext cx="3521663" cy="609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EC10D2C-4A19-4F75-886F-F72B94B99364}"/>
              </a:ext>
            </a:extLst>
          </p:cNvPr>
          <p:cNvSpPr/>
          <p:nvPr/>
        </p:nvSpPr>
        <p:spPr>
          <a:xfrm>
            <a:off x="3886200" y="8572500"/>
            <a:ext cx="3124200" cy="609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1" name="Group 2">
            <a:extLst>
              <a:ext uri="{FF2B5EF4-FFF2-40B4-BE49-F238E27FC236}">
                <a16:creationId xmlns:a16="http://schemas.microsoft.com/office/drawing/2014/main" id="{26B1D064-F9F3-412C-B282-94DD1500CEFC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2" name="Freeform 3">
              <a:extLst>
                <a:ext uri="{FF2B5EF4-FFF2-40B4-BE49-F238E27FC236}">
                  <a16:creationId xmlns:a16="http://schemas.microsoft.com/office/drawing/2014/main" id="{68BE837F-20FD-4A62-A2F9-A698FF1470C1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pic>
        <p:nvPicPr>
          <p:cNvPr id="4" name="圖片 3">
            <a:extLst>
              <a:ext uri="{FF2B5EF4-FFF2-40B4-BE49-F238E27FC236}">
                <a16:creationId xmlns:a16="http://schemas.microsoft.com/office/drawing/2014/main" id="{8DA7F23C-3C7B-4798-9BF8-C678FF1B88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4" t="8124" r="6276"/>
          <a:stretch/>
        </p:blipFill>
        <p:spPr>
          <a:xfrm>
            <a:off x="9495533" y="1570700"/>
            <a:ext cx="8487667" cy="6468399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75E15E36-C4B2-4C10-91F2-26E5EBABCCBE}"/>
              </a:ext>
            </a:extLst>
          </p:cNvPr>
          <p:cNvSpPr/>
          <p:nvPr/>
        </p:nvSpPr>
        <p:spPr>
          <a:xfrm>
            <a:off x="12649200" y="5302568"/>
            <a:ext cx="3200400" cy="6029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736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F0D382D-6DD8-4790-80DE-29F053825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圓角矩形圖說文字 26">
            <a:extLst>
              <a:ext uri="{FF2B5EF4-FFF2-40B4-BE49-F238E27FC236}">
                <a16:creationId xmlns:a16="http://schemas.microsoft.com/office/drawing/2014/main" id="{CDBF80C2-B6C9-478C-8F63-CAF28423A0A5}"/>
              </a:ext>
            </a:extLst>
          </p:cNvPr>
          <p:cNvSpPr/>
          <p:nvPr/>
        </p:nvSpPr>
        <p:spPr>
          <a:xfrm>
            <a:off x="650238" y="3619500"/>
            <a:ext cx="5750562" cy="4800600"/>
          </a:xfrm>
          <a:prstGeom prst="wedgeRoundRectCallout">
            <a:avLst>
              <a:gd name="adj1" fmla="val 42377"/>
              <a:gd name="adj2" fmla="val 6627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信璋校長：</a:t>
            </a:r>
            <a:endParaRPr lang="en-US" altLang="zh-TW" sz="4800" dirty="0">
              <a:solidFill>
                <a:schemeClr val="tx1"/>
              </a:solidFill>
              <a:latin typeface="華康方圓體W7" panose="040B0709000000000000" pitchFamily="81" charset="-120"/>
              <a:ea typeface="華康方圓體W7" panose="040B0709000000000000" pitchFamily="81" charset="-120"/>
            </a:endParaRPr>
          </a:p>
          <a:p>
            <a:pPr algn="ctr"/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申請經費時，計畫上最好要敘明</a:t>
            </a:r>
            <a:r>
              <a:rPr lang="zh-TW" altLang="en-US" sz="4800" dirty="0">
                <a:solidFill>
                  <a:srgbClr val="FF0000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協同教學的必要性</a:t>
            </a:r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！</a:t>
            </a:r>
            <a:endParaRPr lang="en-US" altLang="zh-TW" sz="4800" dirty="0">
              <a:solidFill>
                <a:schemeClr val="tx1"/>
              </a:solidFill>
              <a:latin typeface="華康方圓體W7" panose="040B0709000000000000" pitchFamily="81" charset="-120"/>
              <a:ea typeface="華康方圓體W7" panose="040B0709000000000000" pitchFamily="81" charset="-120"/>
            </a:endParaRP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BCC84591-5E6A-451C-AF98-39B8013C1180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887BB021-198E-4AC1-806F-D906DBCD21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D926C75-3872-4149-BA0E-DA77439E4B5D}"/>
              </a:ext>
            </a:extLst>
          </p:cNvPr>
          <p:cNvGrpSpPr/>
          <p:nvPr/>
        </p:nvGrpSpPr>
        <p:grpSpPr>
          <a:xfrm>
            <a:off x="-2497050" y="-2857500"/>
            <a:ext cx="6294579" cy="6294579"/>
            <a:chOff x="0" y="0"/>
            <a:chExt cx="6350000" cy="6350000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DAF5E75E-2411-4F33-AC52-17DC7E937BD4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sp>
        <p:nvSpPr>
          <p:cNvPr id="11" name="TextBox 8">
            <a:extLst>
              <a:ext uri="{FF2B5EF4-FFF2-40B4-BE49-F238E27FC236}">
                <a16:creationId xmlns:a16="http://schemas.microsoft.com/office/drawing/2014/main" id="{5F4FD843-E5D9-4993-A29D-9644B01D1765}"/>
              </a:ext>
            </a:extLst>
          </p:cNvPr>
          <p:cNvSpPr txBox="1"/>
          <p:nvPr/>
        </p:nvSpPr>
        <p:spPr>
          <a:xfrm>
            <a:off x="386517" y="578005"/>
            <a:ext cx="94488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799" b="1" spc="389" dirty="0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sz="7799" b="1" spc="38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8774E1F-7EF1-4882-9C1F-04E74E9E2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0" y="1693695"/>
            <a:ext cx="9982200" cy="832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字方塊 18">
            <a:extLst>
              <a:ext uri="{FF2B5EF4-FFF2-40B4-BE49-F238E27FC236}">
                <a16:creationId xmlns:a16="http://schemas.microsoft.com/office/drawing/2014/main" id="{BD27E667-2E29-4EF2-A966-F0A0EC0796D2}"/>
              </a:ext>
            </a:extLst>
          </p:cNvPr>
          <p:cNvSpPr txBox="1"/>
          <p:nvPr/>
        </p:nvSpPr>
        <p:spPr>
          <a:xfrm>
            <a:off x="7641042" y="4270288"/>
            <a:ext cx="4343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600" dirty="0">
                <a:solidFill>
                  <a:srgbClr val="F5E65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4.Q&amp;A</a:t>
            </a:r>
            <a:endParaRPr lang="zh-TW" altLang="en-US" sz="4800" dirty="0">
              <a:solidFill>
                <a:srgbClr val="F5E65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D42CC9E-8A3F-4932-9C4D-02416007A6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21" t="42996" r="34184" b="9770"/>
          <a:stretch/>
        </p:blipFill>
        <p:spPr>
          <a:xfrm rot="10800000">
            <a:off x="6249408" y="4270288"/>
            <a:ext cx="1376394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2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70285" y="3886068"/>
            <a:ext cx="10542158" cy="2714889"/>
            <a:chOff x="0" y="266700"/>
            <a:chExt cx="14056211" cy="3619852"/>
          </a:xfrm>
        </p:grpSpPr>
        <p:sp>
          <p:nvSpPr>
            <p:cNvPr id="7" name="TextBox 7"/>
            <p:cNvSpPr txBox="1"/>
            <p:nvPr/>
          </p:nvSpPr>
          <p:spPr>
            <a:xfrm>
              <a:off x="0" y="266700"/>
              <a:ext cx="14056211" cy="20347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892"/>
                </a:lnSpc>
              </a:pPr>
              <a:r>
                <a:rPr lang="en-US" sz="12260" b="1" spc="613" dirty="0" err="1">
                  <a:solidFill>
                    <a:srgbClr val="00B0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謝謝聆聽</a:t>
              </a:r>
              <a:endParaRPr lang="en-US" sz="12260" b="1" spc="613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2771004"/>
              <a:ext cx="14056211" cy="11155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endParaRPr/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382586" y="2250852"/>
            <a:ext cx="5345473" cy="5316316"/>
          </a:xfrm>
          <a:prstGeom prst="rect">
            <a:avLst/>
          </a:prstGeom>
        </p:spPr>
      </p:pic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137A1695-D0D5-4D61-B799-A6F8AF3A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3145</TotalTime>
  <Words>808</Words>
  <Application>Microsoft Office PowerPoint</Application>
  <PresentationFormat>自訂</PresentationFormat>
  <Paragraphs>127</Paragraphs>
  <Slides>28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38" baseType="lpstr">
      <vt:lpstr>微軟正黑體</vt:lpstr>
      <vt:lpstr>Arimo Bold</vt:lpstr>
      <vt:lpstr>華康中特圓體</vt:lpstr>
      <vt:lpstr>Calibri</vt:lpstr>
      <vt:lpstr>Microsoft JhengHei Light</vt:lpstr>
      <vt:lpstr>標楷體</vt:lpstr>
      <vt:lpstr>Arial</vt:lpstr>
      <vt:lpstr>華康方圓體W7</vt:lpstr>
      <vt:lpstr>Montserrat Classic Bold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跨領域課程分享</dc:title>
  <dc:creator>admin</dc:creator>
  <cp:lastModifiedBy>ytip</cp:lastModifiedBy>
  <cp:revision>82</cp:revision>
  <dcterms:created xsi:type="dcterms:W3CDTF">2006-08-16T00:00:00Z</dcterms:created>
  <dcterms:modified xsi:type="dcterms:W3CDTF">2024-07-22T07:44:32Z</dcterms:modified>
  <dc:identifier>DAErn8d4TgQ</dc:identifier>
</cp:coreProperties>
</file>