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59" r:id="rId1"/>
  </p:sldMasterIdLst>
  <p:notesMasterIdLst>
    <p:notesMasterId r:id="rId23"/>
  </p:notesMasterIdLst>
  <p:sldIdLst>
    <p:sldId id="256" r:id="rId2"/>
    <p:sldId id="307" r:id="rId3"/>
    <p:sldId id="326" r:id="rId4"/>
    <p:sldId id="311" r:id="rId5"/>
    <p:sldId id="341" r:id="rId6"/>
    <p:sldId id="325" r:id="rId7"/>
    <p:sldId id="342" r:id="rId8"/>
    <p:sldId id="328" r:id="rId9"/>
    <p:sldId id="329" r:id="rId10"/>
    <p:sldId id="331" r:id="rId11"/>
    <p:sldId id="330" r:id="rId12"/>
    <p:sldId id="323" r:id="rId13"/>
    <p:sldId id="332" r:id="rId14"/>
    <p:sldId id="337" r:id="rId15"/>
    <p:sldId id="327" r:id="rId16"/>
    <p:sldId id="336" r:id="rId17"/>
    <p:sldId id="340" r:id="rId18"/>
    <p:sldId id="339" r:id="rId19"/>
    <p:sldId id="333" r:id="rId20"/>
    <p:sldId id="335" r:id="rId21"/>
    <p:sldId id="322" r:id="rId22"/>
  </p:sldIdLst>
  <p:sldSz cx="9144000" cy="5143500" type="screen16x9"/>
  <p:notesSz cx="6858000" cy="9144000"/>
  <p:embeddedFontLst>
    <p:embeddedFont>
      <p:font typeface="Oswald" pitchFamily="2" charset="0"/>
      <p:regular r:id="rId24"/>
      <p:bold r:id="rId25"/>
    </p:embeddedFont>
    <p:embeddedFont>
      <p:font typeface="Source Code Pro" panose="020B0509030403020204" pitchFamily="49" charset="0"/>
      <p:regular r:id="rId26"/>
      <p:bold r:id="rId27"/>
      <p:italic r:id="rId28"/>
      <p:boldItalic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A16FA95-2C28-443F-AB5E-9B6F5C703CDE}">
  <a:tblStyle styleId="{6A16FA95-2C28-443F-AB5E-9B6F5C703CD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084"/>
    <p:restoredTop sz="94715"/>
  </p:normalViewPr>
  <p:slideViewPr>
    <p:cSldViewPr snapToGrid="0">
      <p:cViewPr>
        <p:scale>
          <a:sx n="135" d="100"/>
          <a:sy n="135" d="100"/>
        </p:scale>
        <p:origin x="1392" y="6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gd4d1ac5f51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0" name="Google Shape;390;gd4d1ac5f51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gd4d1ac5f51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0" name="Google Shape;390;gd4d1ac5f51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1894535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gd4d1ac5f51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5" name="Google Shape;425;gd4d1ac5f51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gd4d1ac5f51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5" name="Google Shape;425;gd4d1ac5f51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07799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gd4d1ac5f51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5" name="Google Shape;425;gd4d1ac5f51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177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gd4d1ac5f51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5" name="Google Shape;425;gd4d1ac5f51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450172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gd4d1ac5f51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5" name="Google Shape;425;gd4d1ac5f51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990599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Google Shape;511;gd4d1ac5f51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2" name="Google Shape;512;gd4d1ac5f51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rot="10800000">
            <a:off x="4226100" y="2933550"/>
            <a:ext cx="691800" cy="388500"/>
          </a:xfrm>
          <a:prstGeom prst="triangle">
            <a:avLst>
              <a:gd name="adj" fmla="val 50000"/>
            </a:avLst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-25" y="0"/>
            <a:ext cx="9144000" cy="31242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411175" y="644300"/>
            <a:ext cx="8282400" cy="2109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  <a:latin typeface="DFKai-SB" panose="03000509000000000000" pitchFamily="49" charset="-120"/>
                <a:ea typeface="DFKai-SB" panose="03000509000000000000" pitchFamily="49" charset="-120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>
            <a:endParaRPr dirty="0"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411175" y="3398250"/>
            <a:ext cx="8282400" cy="1260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>
            <a:off x="0" y="1567350"/>
            <a:ext cx="9144000" cy="2008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430800" y="1889700"/>
            <a:ext cx="8282400" cy="151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userDrawn="1">
  <p:cSld name="TITLE_AND_BODY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Google Shape;20;p4"/>
          <p:cNvCxnSpPr/>
          <p:nvPr/>
        </p:nvCxnSpPr>
        <p:spPr>
          <a:xfrm>
            <a:off x="429200" y="1275577"/>
            <a:ext cx="614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lgDash"/>
            <a:round/>
            <a:headEnd type="none" w="sm" len="sm"/>
            <a:tailEnd type="none" w="sm" len="sm"/>
          </a:ln>
        </p:spPr>
      </p:cxnSp>
      <p:sp>
        <p:nvSpPr>
          <p:cNvPr id="21" name="Google Shape;21;p4"/>
          <p:cNvSpPr txBox="1">
            <a:spLocks noGrp="1"/>
          </p:cNvSpPr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>
                <a:latin typeface="DFKai-SB" panose="03000509000000000000" pitchFamily="49" charset="-120"/>
                <a:ea typeface="DFKai-SB" panose="03000509000000000000" pitchFamily="49" charset="-120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 dirty="0"/>
          </a:p>
        </p:txBody>
      </p:sp>
      <p:sp>
        <p:nvSpPr>
          <p:cNvPr id="23" name="Google Shape;23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6"/>
          <p:cNvSpPr txBox="1">
            <a:spLocks noGrp="1"/>
          </p:cNvSpPr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Google Shape;34;p7"/>
          <p:cNvCxnSpPr/>
          <p:nvPr/>
        </p:nvCxnSpPr>
        <p:spPr>
          <a:xfrm>
            <a:off x="418675" y="1457787"/>
            <a:ext cx="6141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lgDash"/>
            <a:round/>
            <a:headEnd type="none" w="sm" len="sm"/>
            <a:tailEnd type="none" w="sm" len="sm"/>
          </a:ln>
        </p:spPr>
      </p:cxnSp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311700" y="6318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311700" y="1618204"/>
            <a:ext cx="2808000" cy="295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lt2"/>
        </a:solidFill>
        <a:effectLst/>
      </p:bgPr>
    </p:bg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8"/>
          <p:cNvSpPr txBox="1">
            <a:spLocks noGrp="1"/>
          </p:cNvSpPr>
          <p:nvPr>
            <p:ph type="title"/>
          </p:nvPr>
        </p:nvSpPr>
        <p:spPr>
          <a:xfrm>
            <a:off x="490250" y="528900"/>
            <a:ext cx="5678100" cy="4085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None/>
              <a:defRPr sz="5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1"/>
        </a:solid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9"/>
          <p:cNvSpPr/>
          <p:nvPr/>
        </p:nvSpPr>
        <p:spPr>
          <a:xfrm>
            <a:off x="4572000" y="175"/>
            <a:ext cx="45720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3" name="Google Shape;43;p9"/>
          <p:cNvCxnSpPr/>
          <p:nvPr/>
        </p:nvCxnSpPr>
        <p:spPr>
          <a:xfrm>
            <a:off x="5029675" y="4495500"/>
            <a:ext cx="577200" cy="0"/>
          </a:xfrm>
          <a:prstGeom prst="straightConnector1">
            <a:avLst/>
          </a:prstGeom>
          <a:noFill/>
          <a:ln w="19050" cap="flat" cmpd="sng">
            <a:solidFill>
              <a:schemeClr val="dk1"/>
            </a:solidFill>
            <a:prstDash val="lgDash"/>
            <a:round/>
            <a:headEnd type="none" w="sm" len="sm"/>
            <a:tailEnd type="none" w="sm" len="sm"/>
          </a:ln>
        </p:spPr>
      </p:cxnSp>
      <p:sp>
        <p:nvSpPr>
          <p:cNvPr id="44" name="Google Shape;44;p9"/>
          <p:cNvSpPr txBox="1">
            <a:spLocks noGrp="1"/>
          </p:cNvSpPr>
          <p:nvPr>
            <p:ph type="title"/>
          </p:nvPr>
        </p:nvSpPr>
        <p:spPr>
          <a:xfrm>
            <a:off x="265500" y="1078750"/>
            <a:ext cx="4045200" cy="1789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600"/>
              <a:buNone/>
              <a:defRPr sz="4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5" name="Google Shape;45;p9"/>
          <p:cNvSpPr txBox="1">
            <a:spLocks noGrp="1"/>
          </p:cNvSpPr>
          <p:nvPr>
            <p:ph type="subTitle" idx="1"/>
          </p:nvPr>
        </p:nvSpPr>
        <p:spPr>
          <a:xfrm>
            <a:off x="265500" y="2921401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00"/>
              <a:buNone/>
              <a:defRPr sz="19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Font typeface="Oswald"/>
              <a:buNone/>
              <a:defRPr sz="2100">
                <a:latin typeface="Oswald"/>
                <a:ea typeface="Oswald"/>
                <a:cs typeface="Oswald"/>
                <a:sym typeface="Oswald"/>
              </a:defRPr>
            </a:lvl1pPr>
          </a:lstStyle>
          <a:p>
            <a:endParaRPr/>
          </a:p>
        </p:txBody>
      </p:sp>
      <p:sp>
        <p:nvSpPr>
          <p:cNvPr id="50" name="Google Shape;50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2" name="Google Shape;52;p11"/>
          <p:cNvCxnSpPr/>
          <p:nvPr/>
        </p:nvCxnSpPr>
        <p:spPr>
          <a:xfrm>
            <a:off x="413275" y="2988275"/>
            <a:ext cx="910500" cy="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lgDash"/>
            <a:round/>
            <a:headEnd type="none" w="sm" len="sm"/>
            <a:tailEnd type="none" w="sm" len="sm"/>
          </a:ln>
        </p:spPr>
      </p:cxnSp>
      <p:sp>
        <p:nvSpPr>
          <p:cNvPr id="53" name="Google Shape;53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54" name="Google Shape;54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odern-writer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468825"/>
            <a:ext cx="8520600" cy="30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1.png"/><Relationship Id="rId7" Type="http://schemas.microsoft.com/office/2007/relationships/hdphoto" Target="../media/hdphoto3.wdp"/><Relationship Id="rId12" Type="http://schemas.microsoft.com/office/2007/relationships/hdphoto" Target="../media/hdphoto8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microsoft.com/office/2007/relationships/hdphoto" Target="../media/hdphoto2.wdp"/><Relationship Id="rId11" Type="http://schemas.microsoft.com/office/2007/relationships/hdphoto" Target="../media/hdphoto7.wdp"/><Relationship Id="rId5" Type="http://schemas.microsoft.com/office/2007/relationships/hdphoto" Target="../media/hdphoto1.wdp"/><Relationship Id="rId10" Type="http://schemas.microsoft.com/office/2007/relationships/hdphoto" Target="../media/hdphoto6.wdp"/><Relationship Id="rId4" Type="http://schemas.openxmlformats.org/officeDocument/2006/relationships/image" Target="../media/image2.png"/><Relationship Id="rId9" Type="http://schemas.microsoft.com/office/2007/relationships/hdphoto" Target="../media/hdphoto5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microsoft.com/office/2007/relationships/hdphoto" Target="../media/hdphoto4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microsoft.com/office/2007/relationships/hdphoto" Target="../media/hdphoto3.wdp"/><Relationship Id="rId5" Type="http://schemas.microsoft.com/office/2007/relationships/hdphoto" Target="../media/hdphoto9.wdp"/><Relationship Id="rId4" Type="http://schemas.openxmlformats.org/officeDocument/2006/relationships/image" Target="../media/image2.png"/><Relationship Id="rId9" Type="http://schemas.microsoft.com/office/2007/relationships/hdphoto" Target="../media/hdphoto10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7" Type="http://schemas.openxmlformats.org/officeDocument/2006/relationships/image" Target="../media/image9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tiff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tiff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tiff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3"/>
          <p:cNvSpPr txBox="1">
            <a:spLocks noGrp="1"/>
          </p:cNvSpPr>
          <p:nvPr>
            <p:ph type="ctrTitle"/>
          </p:nvPr>
        </p:nvSpPr>
        <p:spPr>
          <a:xfrm>
            <a:off x="411175" y="644300"/>
            <a:ext cx="8282400" cy="2109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dirty="0"/>
              <a:t>生命中的大石頭</a:t>
            </a:r>
            <a:endParaRPr dirty="0"/>
          </a:p>
        </p:txBody>
      </p:sp>
      <p:sp>
        <p:nvSpPr>
          <p:cNvPr id="63" name="Google Shape;63;p13"/>
          <p:cNvSpPr txBox="1">
            <a:spLocks noGrp="1"/>
          </p:cNvSpPr>
          <p:nvPr>
            <p:ph type="subTitle" idx="1"/>
          </p:nvPr>
        </p:nvSpPr>
        <p:spPr>
          <a:xfrm>
            <a:off x="411175" y="3398250"/>
            <a:ext cx="8282400" cy="1260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4" name="Google Shape;394;p6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46425" y="0"/>
            <a:ext cx="51435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92" name="Google Shape;392;p64"/>
          <p:cNvSpPr txBox="1">
            <a:spLocks noGrp="1"/>
          </p:cNvSpPr>
          <p:nvPr>
            <p:ph type="title"/>
          </p:nvPr>
        </p:nvSpPr>
        <p:spPr>
          <a:xfrm>
            <a:off x="80542" y="206728"/>
            <a:ext cx="3298766" cy="73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dirty="0"/>
              <a:t>課文中作者這麼說</a:t>
            </a:r>
            <a:endParaRPr dirty="0"/>
          </a:p>
        </p:txBody>
      </p:sp>
      <p:sp>
        <p:nvSpPr>
          <p:cNvPr id="393" name="Google Shape;393;p64"/>
          <p:cNvSpPr txBox="1">
            <a:spLocks noGrp="1"/>
          </p:cNvSpPr>
          <p:nvPr>
            <p:ph type="body" idx="4294967295"/>
          </p:nvPr>
        </p:nvSpPr>
        <p:spPr>
          <a:xfrm>
            <a:off x="915073" y="1988775"/>
            <a:ext cx="2041371" cy="735571"/>
          </a:xfrm>
          <a:prstGeom prst="rect">
            <a:avLst/>
          </a:prstGeom>
          <a:ln w="38100">
            <a:solidFill>
              <a:schemeClr val="bg2"/>
            </a:solidFill>
          </a:ln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0" lvl="0" indent="0" algn="ctr">
              <a:spcAft>
                <a:spcPts val="1200"/>
              </a:spcAft>
              <a:buNone/>
            </a:pPr>
            <a:r>
              <a:rPr lang="zh-TW" altLang="en-US" sz="2400" dirty="0"/>
              <a:t>空隙</a:t>
            </a:r>
            <a:endParaRPr sz="2400" b="1" dirty="0">
              <a:solidFill>
                <a:srgbClr val="FF0000"/>
              </a:solidFill>
            </a:endParaRPr>
          </a:p>
        </p:txBody>
      </p:sp>
      <p:pic>
        <p:nvPicPr>
          <p:cNvPr id="5" name="Google Shape;448;p69">
            <a:extLst>
              <a:ext uri="{FF2B5EF4-FFF2-40B4-BE49-F238E27FC236}">
                <a16:creationId xmlns:a16="http://schemas.microsoft.com/office/drawing/2014/main" id="{4B3D3F37-0D3B-644E-98FA-6E66E3D46AD6}"/>
              </a:ext>
            </a:extLst>
          </p:cNvPr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7548" b="78192" l="10000" r="90000"/>
                    </a14:imgEffect>
                  </a14:imgLayer>
                </a14:imgProps>
              </a:ext>
            </a:extLst>
          </a:blip>
          <a:srcRect t="9968" b="14228"/>
          <a:stretch/>
        </p:blipFill>
        <p:spPr>
          <a:xfrm>
            <a:off x="3379308" y="3797270"/>
            <a:ext cx="1607472" cy="1193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448;p69">
            <a:extLst>
              <a:ext uri="{FF2B5EF4-FFF2-40B4-BE49-F238E27FC236}">
                <a16:creationId xmlns:a16="http://schemas.microsoft.com/office/drawing/2014/main" id="{4AD42BF6-8261-924B-9B92-CF16B49A076F}"/>
              </a:ext>
            </a:extLst>
          </p:cNvPr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548" b="78192" l="10000" r="90000"/>
                    </a14:imgEffect>
                  </a14:imgLayer>
                </a14:imgProps>
              </a:ext>
            </a:extLst>
          </a:blip>
          <a:srcRect t="9968" b="14228"/>
          <a:stretch/>
        </p:blipFill>
        <p:spPr>
          <a:xfrm>
            <a:off x="4183044" y="3200702"/>
            <a:ext cx="1607472" cy="1193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448;p69">
            <a:extLst>
              <a:ext uri="{FF2B5EF4-FFF2-40B4-BE49-F238E27FC236}">
                <a16:creationId xmlns:a16="http://schemas.microsoft.com/office/drawing/2014/main" id="{C04E55E6-8BF1-A543-AEF0-3569D9D8FB15}"/>
              </a:ext>
            </a:extLst>
          </p:cNvPr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7548" b="78192" l="10000" r="90000"/>
                    </a14:imgEffect>
                  </a14:imgLayer>
                </a14:imgProps>
              </a:ext>
            </a:extLst>
          </a:blip>
          <a:srcRect t="9968" b="14228"/>
          <a:stretch/>
        </p:blipFill>
        <p:spPr>
          <a:xfrm>
            <a:off x="3118141" y="2921136"/>
            <a:ext cx="1607472" cy="1193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448;p69">
            <a:extLst>
              <a:ext uri="{FF2B5EF4-FFF2-40B4-BE49-F238E27FC236}">
                <a16:creationId xmlns:a16="http://schemas.microsoft.com/office/drawing/2014/main" id="{5928E80E-1B83-744D-98AE-FB33380F0405}"/>
              </a:ext>
            </a:extLst>
          </p:cNvPr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7548" b="78192" l="10000" r="90000"/>
                    </a14:imgEffect>
                  </a14:imgLayer>
                </a14:imgProps>
              </a:ext>
            </a:extLst>
          </a:blip>
          <a:srcRect t="9968" b="14228"/>
          <a:stretch/>
        </p:blipFill>
        <p:spPr>
          <a:xfrm>
            <a:off x="4183044" y="2435312"/>
            <a:ext cx="1607472" cy="1193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448;p69">
            <a:extLst>
              <a:ext uri="{FF2B5EF4-FFF2-40B4-BE49-F238E27FC236}">
                <a16:creationId xmlns:a16="http://schemas.microsoft.com/office/drawing/2014/main" id="{A612D058-25DD-094E-BB50-B624C95A97B3}"/>
              </a:ext>
            </a:extLst>
          </p:cNvPr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7548" b="78192" l="10000" r="90000"/>
                    </a14:imgEffect>
                  </a14:imgLayer>
                </a14:imgProps>
              </a:ext>
            </a:extLst>
          </a:blip>
          <a:srcRect t="9968" b="14228"/>
          <a:stretch/>
        </p:blipFill>
        <p:spPr>
          <a:xfrm>
            <a:off x="3118141" y="2081656"/>
            <a:ext cx="1607472" cy="1193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448;p69">
            <a:extLst>
              <a:ext uri="{FF2B5EF4-FFF2-40B4-BE49-F238E27FC236}">
                <a16:creationId xmlns:a16="http://schemas.microsoft.com/office/drawing/2014/main" id="{D72E3DC1-6B00-4A4D-AAAD-29D2B1DF7936}"/>
              </a:ext>
            </a:extLst>
          </p:cNvPr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7548" b="78192" l="10000" r="90000"/>
                    </a14:imgEffect>
                  </a14:imgLayer>
                </a14:imgProps>
              </a:ext>
            </a:extLst>
          </a:blip>
          <a:srcRect t="9968" b="14228"/>
          <a:stretch/>
        </p:blipFill>
        <p:spPr>
          <a:xfrm>
            <a:off x="4200495" y="1702820"/>
            <a:ext cx="1607472" cy="1193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448;p69">
            <a:extLst>
              <a:ext uri="{FF2B5EF4-FFF2-40B4-BE49-F238E27FC236}">
                <a16:creationId xmlns:a16="http://schemas.microsoft.com/office/drawing/2014/main" id="{10D406A8-F943-8C47-A059-C0BF206C4300}"/>
              </a:ext>
            </a:extLst>
          </p:cNvPr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7548" b="78192" l="10000" r="90000"/>
                    </a14:imgEffect>
                  </a14:imgLayer>
                </a14:imgProps>
              </a:ext>
            </a:extLst>
          </a:blip>
          <a:srcRect t="9968" b="14228"/>
          <a:stretch/>
        </p:blipFill>
        <p:spPr>
          <a:xfrm>
            <a:off x="3135592" y="1293884"/>
            <a:ext cx="1607472" cy="1193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448;p69">
            <a:extLst>
              <a:ext uri="{FF2B5EF4-FFF2-40B4-BE49-F238E27FC236}">
                <a16:creationId xmlns:a16="http://schemas.microsoft.com/office/drawing/2014/main" id="{0A0130EA-8068-D042-8230-9C59089291D0}"/>
              </a:ext>
            </a:extLst>
          </p:cNvPr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7548" b="78192" l="10000" r="90000"/>
                    </a14:imgEffect>
                  </a14:imgLayer>
                </a14:imgProps>
              </a:ext>
            </a:extLst>
          </a:blip>
          <a:srcRect t="9968" b="14228"/>
          <a:stretch/>
        </p:blipFill>
        <p:spPr>
          <a:xfrm>
            <a:off x="4087738" y="770671"/>
            <a:ext cx="1607472" cy="1193136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393;p64">
            <a:extLst>
              <a:ext uri="{FF2B5EF4-FFF2-40B4-BE49-F238E27FC236}">
                <a16:creationId xmlns:a16="http://schemas.microsoft.com/office/drawing/2014/main" id="{82485DF0-8535-9143-A208-F9144FAF5A2D}"/>
              </a:ext>
            </a:extLst>
          </p:cNvPr>
          <p:cNvSpPr txBox="1">
            <a:spLocks/>
          </p:cNvSpPr>
          <p:nvPr/>
        </p:nvSpPr>
        <p:spPr>
          <a:xfrm>
            <a:off x="5881710" y="3031880"/>
            <a:ext cx="2950590" cy="851423"/>
          </a:xfrm>
          <a:prstGeom prst="rect">
            <a:avLst/>
          </a:prstGeom>
          <a:noFill/>
          <a:ln w="38100">
            <a:solidFill>
              <a:schemeClr val="bg2"/>
            </a:solidFill>
          </a:ln>
        </p:spPr>
        <p:txBody>
          <a:bodyPr spcFirstLastPara="1" wrap="square" lIns="91425" tIns="91425" rIns="91425" bIns="91425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indent="0" algn="ctr">
              <a:spcAft>
                <a:spcPts val="1200"/>
              </a:spcAft>
              <a:buFont typeface="Source Code Pro"/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時間空檔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4" name="Google Shape;394;p6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46425" y="0"/>
            <a:ext cx="51435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92" name="Google Shape;392;p64"/>
          <p:cNvSpPr txBox="1">
            <a:spLocks noGrp="1"/>
          </p:cNvSpPr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93" name="Google Shape;393;p64"/>
          <p:cNvSpPr txBox="1">
            <a:spLocks noGrp="1"/>
          </p:cNvSpPr>
          <p:nvPr>
            <p:ph type="body" idx="4294967295"/>
          </p:nvPr>
        </p:nvSpPr>
        <p:spPr>
          <a:xfrm>
            <a:off x="142075" y="2127841"/>
            <a:ext cx="3088823" cy="1329312"/>
          </a:xfrm>
          <a:prstGeom prst="rect">
            <a:avLst/>
          </a:prstGeom>
          <a:ln w="38100">
            <a:solidFill>
              <a:schemeClr val="bg2"/>
            </a:solidFill>
          </a:ln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>
              <a:spcAft>
                <a:spcPts val="1200"/>
              </a:spcAft>
              <a:buNone/>
            </a:pPr>
            <a:r>
              <a:rPr lang="zh-CN" altLang="en-US" sz="2400" dirty="0"/>
              <a:t>急迫且重要的事</a:t>
            </a:r>
            <a:endParaRPr lang="en-US" altLang="zh-CN" sz="2400" dirty="0"/>
          </a:p>
          <a:p>
            <a:pPr marL="0" lvl="0" indent="0" algn="ctr">
              <a:spcAft>
                <a:spcPts val="1200"/>
              </a:spcAft>
              <a:buNone/>
            </a:pPr>
            <a:r>
              <a:rPr lang="zh-CN" altLang="en-US" sz="2400" b="1" dirty="0">
                <a:solidFill>
                  <a:srgbClr val="FF0000"/>
                </a:solidFill>
              </a:rPr>
              <a:t>急事</a:t>
            </a:r>
            <a:endParaRPr sz="2400" b="1" dirty="0">
              <a:solidFill>
                <a:srgbClr val="FF0000"/>
              </a:solidFill>
            </a:endParaRPr>
          </a:p>
        </p:txBody>
      </p:sp>
      <p:pic>
        <p:nvPicPr>
          <p:cNvPr id="5" name="Google Shape;448;p69">
            <a:extLst>
              <a:ext uri="{FF2B5EF4-FFF2-40B4-BE49-F238E27FC236}">
                <a16:creationId xmlns:a16="http://schemas.microsoft.com/office/drawing/2014/main" id="{4B3D3F37-0D3B-644E-98FA-6E66E3D46AD6}"/>
              </a:ext>
            </a:extLst>
          </p:cNvPr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7548" b="78192" l="10000" r="90000"/>
                    </a14:imgEffect>
                  </a14:imgLayer>
                </a14:imgProps>
              </a:ext>
            </a:extLst>
          </a:blip>
          <a:srcRect t="9968" b="14228"/>
          <a:stretch/>
        </p:blipFill>
        <p:spPr>
          <a:xfrm>
            <a:off x="3379308" y="3797270"/>
            <a:ext cx="1607472" cy="1193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448;p69">
            <a:extLst>
              <a:ext uri="{FF2B5EF4-FFF2-40B4-BE49-F238E27FC236}">
                <a16:creationId xmlns:a16="http://schemas.microsoft.com/office/drawing/2014/main" id="{4AD42BF6-8261-924B-9B92-CF16B49A076F}"/>
              </a:ext>
            </a:extLst>
          </p:cNvPr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548" b="78192" l="10000" r="90000"/>
                    </a14:imgEffect>
                  </a14:imgLayer>
                </a14:imgProps>
              </a:ext>
            </a:extLst>
          </a:blip>
          <a:srcRect t="9968" b="14228"/>
          <a:stretch/>
        </p:blipFill>
        <p:spPr>
          <a:xfrm>
            <a:off x="4183044" y="3200702"/>
            <a:ext cx="1607472" cy="1193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448;p69">
            <a:extLst>
              <a:ext uri="{FF2B5EF4-FFF2-40B4-BE49-F238E27FC236}">
                <a16:creationId xmlns:a16="http://schemas.microsoft.com/office/drawing/2014/main" id="{C04E55E6-8BF1-A543-AEF0-3569D9D8FB15}"/>
              </a:ext>
            </a:extLst>
          </p:cNvPr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7548" b="78192" l="10000" r="90000"/>
                    </a14:imgEffect>
                  </a14:imgLayer>
                </a14:imgProps>
              </a:ext>
            </a:extLst>
          </a:blip>
          <a:srcRect t="9968" b="14228"/>
          <a:stretch/>
        </p:blipFill>
        <p:spPr>
          <a:xfrm>
            <a:off x="3118141" y="2921136"/>
            <a:ext cx="1607472" cy="1193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448;p69">
            <a:extLst>
              <a:ext uri="{FF2B5EF4-FFF2-40B4-BE49-F238E27FC236}">
                <a16:creationId xmlns:a16="http://schemas.microsoft.com/office/drawing/2014/main" id="{5928E80E-1B83-744D-98AE-FB33380F0405}"/>
              </a:ext>
            </a:extLst>
          </p:cNvPr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7548" b="78192" l="10000" r="90000"/>
                    </a14:imgEffect>
                  </a14:imgLayer>
                </a14:imgProps>
              </a:ext>
            </a:extLst>
          </a:blip>
          <a:srcRect t="9968" b="14228"/>
          <a:stretch/>
        </p:blipFill>
        <p:spPr>
          <a:xfrm>
            <a:off x="4183044" y="2435312"/>
            <a:ext cx="1607472" cy="1193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Google Shape;448;p69">
            <a:extLst>
              <a:ext uri="{FF2B5EF4-FFF2-40B4-BE49-F238E27FC236}">
                <a16:creationId xmlns:a16="http://schemas.microsoft.com/office/drawing/2014/main" id="{A612D058-25DD-094E-BB50-B624C95A97B3}"/>
              </a:ext>
            </a:extLst>
          </p:cNvPr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548" b="78192" l="10000" r="90000"/>
                    </a14:imgEffect>
                  </a14:imgLayer>
                </a14:imgProps>
              </a:ext>
            </a:extLst>
          </a:blip>
          <a:srcRect t="9968" b="14228"/>
          <a:stretch/>
        </p:blipFill>
        <p:spPr>
          <a:xfrm>
            <a:off x="3118141" y="2081656"/>
            <a:ext cx="1607472" cy="1193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448;p69">
            <a:extLst>
              <a:ext uri="{FF2B5EF4-FFF2-40B4-BE49-F238E27FC236}">
                <a16:creationId xmlns:a16="http://schemas.microsoft.com/office/drawing/2014/main" id="{D72E3DC1-6B00-4A4D-AAAD-29D2B1DF7936}"/>
              </a:ext>
            </a:extLst>
          </p:cNvPr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548" b="78192" l="10000" r="90000"/>
                    </a14:imgEffect>
                  </a14:imgLayer>
                </a14:imgProps>
              </a:ext>
            </a:extLst>
          </a:blip>
          <a:srcRect t="9968" b="14228"/>
          <a:stretch/>
        </p:blipFill>
        <p:spPr>
          <a:xfrm>
            <a:off x="4200495" y="1702820"/>
            <a:ext cx="1607472" cy="1193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448;p69">
            <a:extLst>
              <a:ext uri="{FF2B5EF4-FFF2-40B4-BE49-F238E27FC236}">
                <a16:creationId xmlns:a16="http://schemas.microsoft.com/office/drawing/2014/main" id="{10D406A8-F943-8C47-A059-C0BF206C4300}"/>
              </a:ext>
            </a:extLst>
          </p:cNvPr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7548" b="78192" l="10000" r="90000"/>
                    </a14:imgEffect>
                  </a14:imgLayer>
                </a14:imgProps>
              </a:ext>
            </a:extLst>
          </a:blip>
          <a:srcRect t="9968" b="14228"/>
          <a:stretch/>
        </p:blipFill>
        <p:spPr>
          <a:xfrm>
            <a:off x="3135592" y="1293884"/>
            <a:ext cx="1607472" cy="1193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448;p69">
            <a:extLst>
              <a:ext uri="{FF2B5EF4-FFF2-40B4-BE49-F238E27FC236}">
                <a16:creationId xmlns:a16="http://schemas.microsoft.com/office/drawing/2014/main" id="{0A0130EA-8068-D042-8230-9C59089291D0}"/>
              </a:ext>
            </a:extLst>
          </p:cNvPr>
          <p:cNvPicPr preferRelativeResize="0"/>
          <p:nvPr/>
        </p:nvPicPr>
        <p:blipFill rotWithShape="1"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7548" b="78192" l="10000" r="90000"/>
                    </a14:imgEffect>
                  </a14:imgLayer>
                </a14:imgProps>
              </a:ext>
            </a:extLst>
          </a:blip>
          <a:srcRect t="9968" b="14228"/>
          <a:stretch/>
        </p:blipFill>
        <p:spPr>
          <a:xfrm>
            <a:off x="4087738" y="770671"/>
            <a:ext cx="1607472" cy="1193136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393;p64">
            <a:extLst>
              <a:ext uri="{FF2B5EF4-FFF2-40B4-BE49-F238E27FC236}">
                <a16:creationId xmlns:a16="http://schemas.microsoft.com/office/drawing/2014/main" id="{82485DF0-8535-9143-A208-F9144FAF5A2D}"/>
              </a:ext>
            </a:extLst>
          </p:cNvPr>
          <p:cNvSpPr txBox="1">
            <a:spLocks/>
          </p:cNvSpPr>
          <p:nvPr/>
        </p:nvSpPr>
        <p:spPr>
          <a:xfrm>
            <a:off x="5771009" y="1230233"/>
            <a:ext cx="2950590" cy="1373901"/>
          </a:xfrm>
          <a:prstGeom prst="rect">
            <a:avLst/>
          </a:prstGeom>
          <a:noFill/>
          <a:ln w="38100">
            <a:solidFill>
              <a:schemeClr val="bg2"/>
            </a:solidFill>
          </a:ln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indent="0" algn="ctr">
              <a:spcAft>
                <a:spcPts val="1200"/>
              </a:spcAft>
              <a:buFont typeface="Source Code Pro"/>
              <a:buNone/>
            </a:pPr>
            <a:r>
              <a:rPr lang="zh-CN" altLang="en-US" sz="2800" dirty="0"/>
              <a:t>不急迫但重要的事</a:t>
            </a:r>
            <a:endParaRPr lang="en-US" altLang="zh-CN" sz="2800" dirty="0"/>
          </a:p>
          <a:p>
            <a:pPr marL="0" indent="0" algn="ctr">
              <a:spcAft>
                <a:spcPts val="1200"/>
              </a:spcAft>
              <a:buFont typeface="Source Code Pro"/>
              <a:buNone/>
            </a:pPr>
            <a:r>
              <a:rPr lang="zh-CN" altLang="en-US" sz="2800" dirty="0">
                <a:solidFill>
                  <a:srgbClr val="FF0000"/>
                </a:solidFill>
              </a:rPr>
              <a:t>要事</a:t>
            </a:r>
          </a:p>
        </p:txBody>
      </p:sp>
    </p:spTree>
    <p:extLst>
      <p:ext uri="{BB962C8B-B14F-4D97-AF65-F5344CB8AC3E}">
        <p14:creationId xmlns:p14="http://schemas.microsoft.com/office/powerpoint/2010/main" val="2866886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" name="Google Shape;432;p6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14725" y="-12388"/>
            <a:ext cx="2304550" cy="1624975"/>
          </a:xfrm>
          <a:prstGeom prst="rect">
            <a:avLst/>
          </a:prstGeom>
          <a:noFill/>
          <a:ln>
            <a:noFill/>
          </a:ln>
        </p:spPr>
      </p:pic>
      <p:sp>
        <p:nvSpPr>
          <p:cNvPr id="427" name="Google Shape;427;p68"/>
          <p:cNvSpPr txBox="1">
            <a:spLocks noGrp="1"/>
          </p:cNvSpPr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8" name="Google Shape;428;p68"/>
          <p:cNvSpPr txBox="1">
            <a:spLocks noGrp="1"/>
          </p:cNvSpPr>
          <p:nvPr>
            <p:ph type="body" idx="4294967295"/>
          </p:nvPr>
        </p:nvSpPr>
        <p:spPr>
          <a:xfrm>
            <a:off x="455746" y="1700575"/>
            <a:ext cx="659700" cy="323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zh-TW" sz="3200"/>
              <a:t>最重要的事</a:t>
            </a:r>
            <a:endParaRPr sz="3200"/>
          </a:p>
        </p:txBody>
      </p:sp>
      <p:pic>
        <p:nvPicPr>
          <p:cNvPr id="429" name="Google Shape;429;p68"/>
          <p:cNvPicPr preferRelativeResize="0"/>
          <p:nvPr/>
        </p:nvPicPr>
        <p:blipFill rotWithShape="1">
          <a:blip r:embed="rId4">
            <a:alphaModFix/>
          </a:blip>
          <a:srcRect t="9968" b="14228"/>
          <a:stretch/>
        </p:blipFill>
        <p:spPr>
          <a:xfrm>
            <a:off x="-12" y="-12"/>
            <a:ext cx="2111025" cy="16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0" name="Google Shape;430;p6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11023" y="0"/>
            <a:ext cx="2399153" cy="1600201"/>
          </a:xfrm>
          <a:prstGeom prst="rect">
            <a:avLst/>
          </a:prstGeom>
          <a:noFill/>
          <a:ln>
            <a:noFill/>
          </a:ln>
        </p:spPr>
      </p:pic>
      <p:pic>
        <p:nvPicPr>
          <p:cNvPr id="431" name="Google Shape;431;p6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510175" y="-12376"/>
            <a:ext cx="2304550" cy="1624975"/>
          </a:xfrm>
          <a:prstGeom prst="rect">
            <a:avLst/>
          </a:prstGeom>
          <a:noFill/>
          <a:ln>
            <a:noFill/>
          </a:ln>
        </p:spPr>
      </p:pic>
      <p:sp>
        <p:nvSpPr>
          <p:cNvPr id="433" name="Google Shape;433;p68"/>
          <p:cNvSpPr txBox="1"/>
          <p:nvPr/>
        </p:nvSpPr>
        <p:spPr>
          <a:xfrm>
            <a:off x="2158200" y="3727350"/>
            <a:ext cx="556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434" name="Google Shape;434;p68"/>
          <p:cNvSpPr txBox="1">
            <a:spLocks noGrp="1"/>
          </p:cNvSpPr>
          <p:nvPr>
            <p:ph type="body" idx="4294967295"/>
          </p:nvPr>
        </p:nvSpPr>
        <p:spPr>
          <a:xfrm>
            <a:off x="2384788" y="1766075"/>
            <a:ext cx="967800" cy="323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zh-TW" sz="3200"/>
              <a:t>次重要的事</a:t>
            </a:r>
            <a:endParaRPr sz="3200"/>
          </a:p>
        </p:txBody>
      </p:sp>
      <p:sp>
        <p:nvSpPr>
          <p:cNvPr id="435" name="Google Shape;435;p68"/>
          <p:cNvSpPr txBox="1">
            <a:spLocks noGrp="1"/>
          </p:cNvSpPr>
          <p:nvPr>
            <p:ph type="body" idx="4294967295"/>
          </p:nvPr>
        </p:nvSpPr>
        <p:spPr>
          <a:xfrm>
            <a:off x="4571988" y="1766075"/>
            <a:ext cx="967800" cy="323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zh-TW" sz="3200"/>
              <a:t>第三重要的事</a:t>
            </a:r>
            <a:endParaRPr sz="3200"/>
          </a:p>
        </p:txBody>
      </p:sp>
      <p:sp>
        <p:nvSpPr>
          <p:cNvPr id="436" name="Google Shape;436;p68"/>
          <p:cNvSpPr txBox="1">
            <a:spLocks noGrp="1"/>
          </p:cNvSpPr>
          <p:nvPr>
            <p:ph type="body" idx="4294967295"/>
          </p:nvPr>
        </p:nvSpPr>
        <p:spPr>
          <a:xfrm>
            <a:off x="8145098" y="1518330"/>
            <a:ext cx="810900" cy="323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zh-TW" sz="3000" dirty="0">
                <a:solidFill>
                  <a:schemeClr val="dk1"/>
                </a:solidFill>
              </a:rPr>
              <a:t>不急不重要的事</a:t>
            </a:r>
            <a:endParaRPr sz="3000" dirty="0">
              <a:solidFill>
                <a:schemeClr val="dk1"/>
              </a:solidFill>
            </a:endParaRPr>
          </a:p>
        </p:txBody>
      </p:sp>
      <p:sp>
        <p:nvSpPr>
          <p:cNvPr id="437" name="Google Shape;437;p68"/>
          <p:cNvSpPr txBox="1">
            <a:spLocks noGrp="1"/>
          </p:cNvSpPr>
          <p:nvPr>
            <p:ph type="body" idx="4294967295"/>
          </p:nvPr>
        </p:nvSpPr>
        <p:spPr>
          <a:xfrm>
            <a:off x="905400" y="2095475"/>
            <a:ext cx="659700" cy="290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zh-TW" sz="3200">
                <a:solidFill>
                  <a:schemeClr val="dk1"/>
                </a:solidFill>
              </a:rPr>
              <a:t>急且重要</a:t>
            </a:r>
            <a:endParaRPr sz="3200">
              <a:solidFill>
                <a:schemeClr val="dk1"/>
              </a:solidFill>
            </a:endParaRPr>
          </a:p>
        </p:txBody>
      </p:sp>
      <p:sp>
        <p:nvSpPr>
          <p:cNvPr id="438" name="Google Shape;438;p68"/>
          <p:cNvSpPr txBox="1">
            <a:spLocks noGrp="1"/>
          </p:cNvSpPr>
          <p:nvPr>
            <p:ph type="body" idx="4294967295"/>
          </p:nvPr>
        </p:nvSpPr>
        <p:spPr>
          <a:xfrm>
            <a:off x="3179700" y="2029975"/>
            <a:ext cx="659700" cy="290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zh-TW" sz="3200">
                <a:solidFill>
                  <a:schemeClr val="dk1"/>
                </a:solidFill>
              </a:rPr>
              <a:t>不急但重要</a:t>
            </a:r>
            <a:endParaRPr sz="3200">
              <a:solidFill>
                <a:schemeClr val="dk1"/>
              </a:solidFill>
            </a:endParaRPr>
          </a:p>
        </p:txBody>
      </p:sp>
      <p:sp>
        <p:nvSpPr>
          <p:cNvPr id="439" name="Google Shape;439;p68"/>
          <p:cNvSpPr txBox="1">
            <a:spLocks noGrp="1"/>
          </p:cNvSpPr>
          <p:nvPr>
            <p:ph type="body" idx="4294967295"/>
          </p:nvPr>
        </p:nvSpPr>
        <p:spPr>
          <a:xfrm>
            <a:off x="5539800" y="2182375"/>
            <a:ext cx="659700" cy="290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zh-TW" sz="3200">
                <a:solidFill>
                  <a:schemeClr val="dk1"/>
                </a:solidFill>
              </a:rPr>
              <a:t>急但不重要</a:t>
            </a:r>
            <a:endParaRPr sz="3200">
              <a:solidFill>
                <a:schemeClr val="dk1"/>
              </a:solidFill>
            </a:endParaRPr>
          </a:p>
        </p:txBody>
      </p:sp>
      <p:sp>
        <p:nvSpPr>
          <p:cNvPr id="440" name="Google Shape;440;p68"/>
          <p:cNvSpPr txBox="1">
            <a:spLocks noGrp="1"/>
          </p:cNvSpPr>
          <p:nvPr>
            <p:ph type="body" idx="4294967295"/>
          </p:nvPr>
        </p:nvSpPr>
        <p:spPr>
          <a:xfrm>
            <a:off x="6867963" y="1267643"/>
            <a:ext cx="967800" cy="323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zh-TW" sz="3200" dirty="0"/>
              <a:t>隨時可以做的事</a:t>
            </a:r>
            <a:endParaRPr sz="3200" dirty="0"/>
          </a:p>
        </p:txBody>
      </p:sp>
      <p:sp>
        <p:nvSpPr>
          <p:cNvPr id="441" name="Google Shape;441;p68"/>
          <p:cNvSpPr txBox="1">
            <a:spLocks noGrp="1"/>
          </p:cNvSpPr>
          <p:nvPr>
            <p:ph type="body" idx="4294967295"/>
          </p:nvPr>
        </p:nvSpPr>
        <p:spPr>
          <a:xfrm>
            <a:off x="1451325" y="1930775"/>
            <a:ext cx="659700" cy="290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zh-TW" sz="3200" dirty="0">
                <a:solidFill>
                  <a:schemeClr val="dk1"/>
                </a:solidFill>
              </a:rPr>
              <a:t>不急但重要</a:t>
            </a:r>
            <a:endParaRPr sz="3200" dirty="0">
              <a:solidFill>
                <a:schemeClr val="dk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3C103A4-BD70-7B49-9553-67AEF87B6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00" y="849732"/>
            <a:ext cx="8520600" cy="4293768"/>
          </a:xfrm>
        </p:spPr>
        <p:txBody>
          <a:bodyPr>
            <a:noAutofit/>
          </a:bodyPr>
          <a:lstStyle/>
          <a:p>
            <a:r>
              <a:rPr lang="zh-TW" altLang="zh-TW" sz="2000" dirty="0"/>
              <a:t>點一盞心燈（節錄改編）　　　</a:t>
            </a:r>
            <a:r>
              <a:rPr lang="zh-TW" altLang="zh-TW" sz="2000" u="sng" dirty="0"/>
              <a:t>劉　墉</a:t>
            </a:r>
            <a:r>
              <a:rPr lang="zh-TW" altLang="zh-TW" sz="2000" dirty="0"/>
              <a:t> 　</a:t>
            </a:r>
            <a:br>
              <a:rPr lang="en-US" altLang="zh-TW" sz="2000" dirty="0"/>
            </a:br>
            <a:br>
              <a:rPr lang="zh-TW" altLang="zh-TW" sz="2000" dirty="0"/>
            </a:br>
            <a:r>
              <a:rPr lang="en-US" altLang="zh-TW" sz="2000" dirty="0"/>
              <a:t>    A</a:t>
            </a:r>
            <a:r>
              <a:rPr lang="zh-TW" altLang="zh-TW" sz="2000" dirty="0"/>
              <a:t>去見</a:t>
            </a:r>
            <a:r>
              <a:rPr lang="en-US" altLang="zh-TW" sz="2000" dirty="0"/>
              <a:t>B</a:t>
            </a:r>
            <a:r>
              <a:rPr lang="zh-TW" altLang="zh-TW" sz="2000" dirty="0"/>
              <a:t>：「</a:t>
            </a:r>
            <a:r>
              <a:rPr lang="en-US" altLang="zh-TW" sz="2000" dirty="0"/>
              <a:t>B</a:t>
            </a:r>
            <a:r>
              <a:rPr lang="zh-TW" altLang="zh-TW" sz="2000" dirty="0"/>
              <a:t>！我已經學足了，可以出師吧！」 　</a:t>
            </a:r>
            <a:br>
              <a:rPr lang="zh-TW" altLang="zh-TW" sz="2000" dirty="0"/>
            </a:br>
            <a:r>
              <a:rPr lang="en-US" altLang="zh-TW" sz="2000" dirty="0"/>
              <a:t>    </a:t>
            </a:r>
            <a:r>
              <a:rPr lang="zh-TW" altLang="zh-TW" sz="2000" dirty="0"/>
              <a:t>「什麼是</a:t>
            </a:r>
            <a:r>
              <a:rPr lang="zh-TW" altLang="zh-TW" sz="2000" b="1" i="1" u="sng" dirty="0"/>
              <a:t>足了</a:t>
            </a:r>
            <a:r>
              <a:rPr lang="zh-TW" altLang="zh-TW" sz="2000" dirty="0"/>
              <a:t>呢？」 　</a:t>
            </a:r>
            <a:br>
              <a:rPr lang="zh-TW" altLang="zh-TW" sz="2000" dirty="0"/>
            </a:br>
            <a:r>
              <a:rPr lang="en-US" altLang="zh-TW" sz="2000" dirty="0"/>
              <a:t>    </a:t>
            </a:r>
            <a:r>
              <a:rPr lang="zh-TW" altLang="zh-TW" sz="2000" dirty="0"/>
              <a:t>「就是滿了，裝不下去了。」 　</a:t>
            </a:r>
            <a:br>
              <a:rPr lang="zh-TW" altLang="zh-TW" sz="2000" dirty="0"/>
            </a:br>
            <a:r>
              <a:rPr lang="en-US" altLang="zh-TW" sz="2000" dirty="0"/>
              <a:t>    </a:t>
            </a:r>
            <a:r>
              <a:rPr lang="zh-TW" altLang="zh-TW" sz="2000" dirty="0"/>
              <a:t>「那麼裝一大碗石子來吧！」</a:t>
            </a:r>
            <a:r>
              <a:rPr lang="en-US" altLang="zh-TW" sz="2000" dirty="0"/>
              <a:t>A</a:t>
            </a:r>
            <a:r>
              <a:rPr lang="zh-TW" altLang="zh-TW" sz="2000" dirty="0"/>
              <a:t>照做了。 　</a:t>
            </a:r>
            <a:br>
              <a:rPr lang="zh-TW" altLang="zh-TW" sz="2000" dirty="0"/>
            </a:br>
            <a:r>
              <a:rPr lang="en-US" altLang="zh-TW" sz="2000" dirty="0"/>
              <a:t>    </a:t>
            </a:r>
            <a:r>
              <a:rPr lang="zh-TW" altLang="zh-TW" sz="2000" dirty="0"/>
              <a:t>「滿了嗎？」</a:t>
            </a:r>
            <a:r>
              <a:rPr lang="en-US" altLang="zh-TW" sz="2000" dirty="0"/>
              <a:t>B</a:t>
            </a:r>
            <a:r>
              <a:rPr lang="zh-TW" altLang="zh-TW" sz="2000" dirty="0"/>
              <a:t>問。 　</a:t>
            </a:r>
            <a:br>
              <a:rPr lang="zh-TW" altLang="zh-TW" sz="2000" dirty="0"/>
            </a:br>
            <a:r>
              <a:rPr lang="en-US" altLang="zh-TW" sz="2000" dirty="0"/>
              <a:t>    </a:t>
            </a:r>
            <a:r>
              <a:rPr lang="zh-TW" altLang="zh-TW" sz="2000" dirty="0"/>
              <a:t>「滿了！」</a:t>
            </a:r>
            <a:r>
              <a:rPr lang="en-US" altLang="zh-TW" sz="2000" dirty="0"/>
              <a:t>A</a:t>
            </a:r>
            <a:r>
              <a:rPr lang="zh-TW" altLang="zh-TW" sz="2000" dirty="0"/>
              <a:t>回答。</a:t>
            </a:r>
            <a:r>
              <a:rPr lang="en-US" altLang="zh-TW" sz="2000" dirty="0"/>
              <a:t>B</a:t>
            </a:r>
            <a:r>
              <a:rPr lang="zh-TW" altLang="zh-TW" sz="2000" dirty="0"/>
              <a:t>抓來一把砂，攙入碗裡，沒有溢出來。 　</a:t>
            </a:r>
            <a:br>
              <a:rPr lang="zh-TW" altLang="zh-TW" sz="2000" dirty="0"/>
            </a:br>
            <a:r>
              <a:rPr lang="en-US" altLang="zh-TW" sz="2000" dirty="0"/>
              <a:t>    </a:t>
            </a:r>
            <a:r>
              <a:rPr lang="zh-TW" altLang="zh-TW" sz="2000" dirty="0"/>
              <a:t>「滿了嗎？」</a:t>
            </a:r>
            <a:r>
              <a:rPr lang="en-US" altLang="zh-TW" sz="2000" dirty="0"/>
              <a:t>B</a:t>
            </a:r>
            <a:r>
              <a:rPr lang="zh-TW" altLang="zh-TW" sz="2000" dirty="0"/>
              <a:t>又問。 　</a:t>
            </a:r>
            <a:br>
              <a:rPr lang="zh-TW" altLang="zh-TW" sz="2000" dirty="0"/>
            </a:br>
            <a:r>
              <a:rPr lang="en-US" altLang="zh-TW" sz="2000" dirty="0"/>
              <a:t>    </a:t>
            </a:r>
            <a:r>
              <a:rPr lang="zh-TW" altLang="zh-TW" sz="2000" dirty="0"/>
              <a:t>「滿了！」</a:t>
            </a:r>
            <a:r>
              <a:rPr lang="en-US" altLang="zh-TW" sz="2000" dirty="0"/>
              <a:t>A</a:t>
            </a:r>
            <a:r>
              <a:rPr lang="zh-TW" altLang="zh-TW" sz="2000" dirty="0"/>
              <a:t>回答。</a:t>
            </a:r>
            <a:r>
              <a:rPr lang="en-US" altLang="zh-TW" sz="2000" dirty="0"/>
              <a:t>B</a:t>
            </a:r>
            <a:r>
              <a:rPr lang="zh-TW" altLang="zh-TW" sz="2000" dirty="0"/>
              <a:t>抓來一把石灰，攙入碗裡，沒有溢出來。 　</a:t>
            </a:r>
            <a:br>
              <a:rPr lang="zh-TW" altLang="zh-TW" sz="2000" dirty="0"/>
            </a:br>
            <a:r>
              <a:rPr lang="en-US" altLang="zh-TW" sz="2000" dirty="0"/>
              <a:t>    </a:t>
            </a:r>
            <a:r>
              <a:rPr lang="zh-TW" altLang="zh-TW" sz="2000" dirty="0"/>
              <a:t>「滿了嗎？」</a:t>
            </a:r>
            <a:r>
              <a:rPr lang="en-US" altLang="zh-TW" sz="2000" dirty="0"/>
              <a:t>B</a:t>
            </a:r>
            <a:r>
              <a:rPr lang="zh-TW" altLang="zh-TW" sz="2000" dirty="0"/>
              <a:t>又問。 　</a:t>
            </a:r>
            <a:br>
              <a:rPr lang="zh-TW" altLang="zh-TW" sz="2000" dirty="0"/>
            </a:br>
            <a:r>
              <a:rPr lang="en-US" altLang="zh-TW" sz="2000" dirty="0"/>
              <a:t>    </a:t>
            </a:r>
            <a:r>
              <a:rPr lang="zh-TW" altLang="zh-TW" sz="2000" dirty="0"/>
              <a:t>「滿了！」</a:t>
            </a:r>
            <a:r>
              <a:rPr lang="en-US" altLang="zh-TW" sz="2000" dirty="0"/>
              <a:t>A</a:t>
            </a:r>
            <a:r>
              <a:rPr lang="zh-TW" altLang="zh-TW" sz="2000" dirty="0"/>
              <a:t>回答。</a:t>
            </a:r>
            <a:r>
              <a:rPr lang="en-US" altLang="zh-TW" sz="2000" dirty="0"/>
              <a:t>B</a:t>
            </a:r>
            <a:r>
              <a:rPr lang="zh-TW" altLang="zh-TW" sz="2000" dirty="0"/>
              <a:t>又倒了一盅水下去，仍然沒有溢出來。 　</a:t>
            </a:r>
            <a:br>
              <a:rPr lang="zh-TW" altLang="zh-TW" sz="2000" dirty="0"/>
            </a:br>
            <a:r>
              <a:rPr lang="en-US" altLang="zh-TW" sz="2000" dirty="0"/>
              <a:t>    </a:t>
            </a:r>
            <a:r>
              <a:rPr lang="zh-TW" altLang="zh-TW" sz="2000" dirty="0"/>
              <a:t>「滿了嗎？」 　</a:t>
            </a:r>
            <a:br>
              <a:rPr lang="zh-TW" altLang="zh-TW" sz="2000" dirty="0"/>
            </a:br>
            <a:r>
              <a:rPr lang="en-US" altLang="zh-TW" sz="2000" dirty="0"/>
              <a:t>    </a:t>
            </a:r>
            <a:r>
              <a:rPr lang="zh-TW" altLang="zh-TW" sz="2000" dirty="0"/>
              <a:t>「……」</a:t>
            </a:r>
            <a:br>
              <a:rPr lang="zh-TW" altLang="zh-TW" sz="2000" dirty="0"/>
            </a:br>
            <a:endParaRPr kumimoji="1"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3623227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E2F052C-B96B-BD4C-8C7C-C4AC27C20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dirty="0"/>
              <a:t>任務一：解讀延伸閱讀文章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0E50F15-1443-2E4F-B7AF-17EBED47414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311700" y="1468825"/>
            <a:ext cx="8520600" cy="3099900"/>
          </a:xfrm>
        </p:spPr>
        <p:txBody>
          <a:bodyPr>
            <a:normAutofit/>
          </a:bodyPr>
          <a:lstStyle/>
          <a:p>
            <a:r>
              <a:rPr kumimoji="1" lang="zh-CN" altLang="en-US" sz="3600" dirty="0">
                <a:latin typeface="DFKai-SB" panose="03000509000000000000" pitchFamily="49" charset="-120"/>
                <a:ea typeface="DFKai-SB" panose="03000509000000000000" pitchFamily="49" charset="-120"/>
              </a:rPr>
              <a:t>找出生難字詞</a:t>
            </a:r>
            <a:endParaRPr kumimoji="1" lang="en-US" altLang="zh-TW" sz="3600" dirty="0">
              <a:latin typeface="DFKai-SB" panose="03000509000000000000" pitchFamily="49" charset="-120"/>
              <a:ea typeface="DFKai-SB" panose="03000509000000000000" pitchFamily="49" charset="-120"/>
            </a:endParaRPr>
          </a:p>
          <a:p>
            <a:r>
              <a:rPr kumimoji="1" lang="zh-TW" altLang="en-US" sz="3600" dirty="0">
                <a:latin typeface="DFKai-SB" panose="03000509000000000000" pitchFamily="49" charset="-120"/>
                <a:ea typeface="DFKai-SB" panose="03000509000000000000" pitchFamily="49" charset="-120"/>
              </a:rPr>
              <a:t>畫重點、畫難點</a:t>
            </a:r>
            <a:endParaRPr kumimoji="1" lang="en-US" altLang="zh-TW" sz="3600" dirty="0">
              <a:latin typeface="DFKai-SB" panose="03000509000000000000" pitchFamily="49" charset="-120"/>
              <a:ea typeface="DFKai-SB" panose="03000509000000000000" pitchFamily="49" charset="-120"/>
            </a:endParaRPr>
          </a:p>
          <a:p>
            <a:r>
              <a:rPr kumimoji="1" lang="zh-TW" altLang="en-US" sz="3600" dirty="0">
                <a:latin typeface="DFKai-SB" panose="03000509000000000000" pitchFamily="49" charset="-120"/>
                <a:ea typeface="DFKai-SB" panose="03000509000000000000" pitchFamily="49" charset="-120"/>
              </a:rPr>
              <a:t>分實驗步驟</a:t>
            </a:r>
            <a:endParaRPr kumimoji="1" lang="en-US" altLang="zh-TW" sz="3600" dirty="0">
              <a:latin typeface="DFKai-SB" panose="03000509000000000000" pitchFamily="49" charset="-120"/>
              <a:ea typeface="DFKai-SB" panose="03000509000000000000" pitchFamily="49" charset="-120"/>
            </a:endParaRPr>
          </a:p>
          <a:p>
            <a:r>
              <a:rPr kumimoji="1" lang="zh-TW" altLang="en-US" sz="3600" dirty="0">
                <a:latin typeface="DFKai-SB" panose="03000509000000000000" pitchFamily="49" charset="-120"/>
                <a:ea typeface="DFKai-SB" panose="03000509000000000000" pitchFamily="49" charset="-120"/>
              </a:rPr>
              <a:t>預測問題</a:t>
            </a:r>
          </a:p>
        </p:txBody>
      </p:sp>
      <p:sp>
        <p:nvSpPr>
          <p:cNvPr id="4" name="標題 1">
            <a:extLst>
              <a:ext uri="{FF2B5EF4-FFF2-40B4-BE49-F238E27FC236}">
                <a16:creationId xmlns:a16="http://schemas.microsoft.com/office/drawing/2014/main" id="{0663B23B-F288-9543-97B4-50DE8879A76E}"/>
              </a:ext>
            </a:extLst>
          </p:cNvPr>
          <p:cNvSpPr txBox="1">
            <a:spLocks/>
          </p:cNvSpPr>
          <p:nvPr/>
        </p:nvSpPr>
        <p:spPr>
          <a:xfrm>
            <a:off x="7661226" y="4197512"/>
            <a:ext cx="1540042" cy="7424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 b="0" i="0" u="none" strike="noStrike" cap="non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 b="0" i="0" u="none" strike="noStrike" cap="non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 b="0" i="0" u="none" strike="noStrike" cap="non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 b="0" i="0" u="none" strike="noStrike" cap="non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 b="0" i="0" u="none" strike="noStrike" cap="non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 b="0" i="0" u="none" strike="noStrike" cap="non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 b="0" i="0" u="none" strike="noStrike" cap="non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 b="0" i="0" u="none" strike="noStrike" cap="non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 b="0" i="0" u="none" strike="noStrike" cap="non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r>
              <a:rPr kumimoji="1" lang="en-US" altLang="zh-TW" dirty="0"/>
              <a:t>2mins</a:t>
            </a:r>
            <a:endParaRPr kumimoji="1"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325398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3C103A4-BD70-7B49-9553-67AEF87B6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00" y="849732"/>
            <a:ext cx="8520600" cy="4293768"/>
          </a:xfrm>
        </p:spPr>
        <p:txBody>
          <a:bodyPr>
            <a:noAutofit/>
          </a:bodyPr>
          <a:lstStyle/>
          <a:p>
            <a:r>
              <a:rPr lang="zh-TW" altLang="zh-TW" sz="2000" dirty="0"/>
              <a:t>點一盞心燈（節錄改編）　　　</a:t>
            </a:r>
            <a:r>
              <a:rPr lang="zh-TW" altLang="zh-TW" sz="2000" u="sng" dirty="0"/>
              <a:t>劉　墉</a:t>
            </a:r>
            <a:r>
              <a:rPr lang="zh-TW" altLang="zh-TW" sz="2000" dirty="0"/>
              <a:t> 　</a:t>
            </a:r>
            <a:br>
              <a:rPr lang="en-US" altLang="zh-TW" sz="2000" dirty="0"/>
            </a:br>
            <a:br>
              <a:rPr lang="zh-TW" altLang="zh-TW" sz="2000" dirty="0"/>
            </a:br>
            <a:r>
              <a:rPr lang="en-US" altLang="zh-TW" sz="2000" dirty="0"/>
              <a:t>    A</a:t>
            </a:r>
            <a:r>
              <a:rPr lang="zh-TW" altLang="zh-TW" sz="2000" dirty="0"/>
              <a:t>去見</a:t>
            </a:r>
            <a:r>
              <a:rPr lang="en-US" altLang="zh-TW" sz="2000" dirty="0"/>
              <a:t>B</a:t>
            </a:r>
            <a:r>
              <a:rPr lang="zh-TW" altLang="zh-TW" sz="2000" dirty="0"/>
              <a:t>：「</a:t>
            </a:r>
            <a:r>
              <a:rPr lang="en-US" altLang="zh-TW" sz="2000" dirty="0"/>
              <a:t>B</a:t>
            </a:r>
            <a:r>
              <a:rPr lang="zh-TW" altLang="zh-TW" sz="2000" dirty="0"/>
              <a:t>！我已經學足了，可以出師吧！」 　</a:t>
            </a:r>
            <a:br>
              <a:rPr lang="zh-TW" altLang="zh-TW" sz="2000" dirty="0"/>
            </a:br>
            <a:r>
              <a:rPr lang="en-US" altLang="zh-TW" sz="2000" dirty="0"/>
              <a:t>    </a:t>
            </a:r>
            <a:r>
              <a:rPr lang="zh-TW" altLang="zh-TW" sz="2000" dirty="0"/>
              <a:t>「什麼是</a:t>
            </a:r>
            <a:r>
              <a:rPr lang="zh-TW" altLang="zh-TW" sz="2000" b="1" i="1" u="sng" dirty="0"/>
              <a:t>足了</a:t>
            </a:r>
            <a:r>
              <a:rPr lang="zh-TW" altLang="zh-TW" sz="2000" dirty="0"/>
              <a:t>呢？」 　</a:t>
            </a:r>
            <a:br>
              <a:rPr lang="zh-TW" altLang="zh-TW" sz="2000" dirty="0"/>
            </a:br>
            <a:r>
              <a:rPr lang="en-US" altLang="zh-TW" sz="2000" dirty="0"/>
              <a:t>    </a:t>
            </a:r>
            <a:r>
              <a:rPr lang="zh-TW" altLang="zh-TW" sz="2000" dirty="0"/>
              <a:t>「就是滿了，裝不下去了。」 　</a:t>
            </a:r>
            <a:br>
              <a:rPr lang="zh-TW" altLang="zh-TW" sz="2000" dirty="0"/>
            </a:br>
            <a:r>
              <a:rPr lang="en-US" altLang="zh-TW" sz="2000" dirty="0"/>
              <a:t>    </a:t>
            </a:r>
            <a:r>
              <a:rPr lang="zh-TW" altLang="zh-TW" sz="2000" dirty="0"/>
              <a:t>「那麼裝一大碗石子來吧！」</a:t>
            </a:r>
            <a:r>
              <a:rPr lang="en-US" altLang="zh-TW" sz="2000" dirty="0"/>
              <a:t>A</a:t>
            </a:r>
            <a:r>
              <a:rPr lang="zh-TW" altLang="zh-TW" sz="2000" dirty="0"/>
              <a:t>照做了。 　</a:t>
            </a:r>
            <a:br>
              <a:rPr lang="zh-TW" altLang="zh-TW" sz="2000" dirty="0"/>
            </a:br>
            <a:r>
              <a:rPr lang="en-US" altLang="zh-TW" sz="2000" dirty="0"/>
              <a:t>    </a:t>
            </a:r>
            <a:r>
              <a:rPr lang="zh-TW" altLang="zh-TW" sz="2000" dirty="0"/>
              <a:t>「滿了嗎？」</a:t>
            </a:r>
            <a:r>
              <a:rPr lang="en-US" altLang="zh-TW" sz="2000" dirty="0"/>
              <a:t>B</a:t>
            </a:r>
            <a:r>
              <a:rPr lang="zh-TW" altLang="zh-TW" sz="2000" dirty="0"/>
              <a:t>問。 　</a:t>
            </a:r>
            <a:br>
              <a:rPr lang="zh-TW" altLang="zh-TW" sz="2000" dirty="0"/>
            </a:br>
            <a:r>
              <a:rPr lang="en-US" altLang="zh-TW" sz="2000" dirty="0"/>
              <a:t>    </a:t>
            </a:r>
            <a:r>
              <a:rPr lang="zh-TW" altLang="zh-TW" sz="2000" dirty="0"/>
              <a:t>「滿了！」</a:t>
            </a:r>
            <a:r>
              <a:rPr lang="en-US" altLang="zh-TW" sz="2000" dirty="0"/>
              <a:t>A</a:t>
            </a:r>
            <a:r>
              <a:rPr lang="zh-TW" altLang="zh-TW" sz="2000" dirty="0"/>
              <a:t>回答。</a:t>
            </a:r>
            <a:r>
              <a:rPr lang="en-US" altLang="zh-TW" sz="2000" dirty="0"/>
              <a:t>B</a:t>
            </a:r>
            <a:r>
              <a:rPr lang="zh-TW" altLang="zh-TW" sz="2000" dirty="0"/>
              <a:t>抓來一把砂，攙入碗裡，沒有溢出來。 　</a:t>
            </a:r>
            <a:br>
              <a:rPr lang="zh-TW" altLang="zh-TW" sz="2000" dirty="0"/>
            </a:br>
            <a:r>
              <a:rPr lang="en-US" altLang="zh-TW" sz="2000" dirty="0"/>
              <a:t>    </a:t>
            </a:r>
            <a:r>
              <a:rPr lang="zh-TW" altLang="zh-TW" sz="2000" dirty="0"/>
              <a:t>「滿了嗎？」</a:t>
            </a:r>
            <a:r>
              <a:rPr lang="en-US" altLang="zh-TW" sz="2000" dirty="0"/>
              <a:t>B</a:t>
            </a:r>
            <a:r>
              <a:rPr lang="zh-TW" altLang="zh-TW" sz="2000" dirty="0"/>
              <a:t>又問。 　</a:t>
            </a:r>
            <a:br>
              <a:rPr lang="zh-TW" altLang="zh-TW" sz="2000" dirty="0"/>
            </a:br>
            <a:r>
              <a:rPr lang="en-US" altLang="zh-TW" sz="2000" dirty="0"/>
              <a:t>    </a:t>
            </a:r>
            <a:r>
              <a:rPr lang="zh-TW" altLang="zh-TW" sz="2000" dirty="0"/>
              <a:t>「滿了！」</a:t>
            </a:r>
            <a:r>
              <a:rPr lang="en-US" altLang="zh-TW" sz="2000" dirty="0"/>
              <a:t>A</a:t>
            </a:r>
            <a:r>
              <a:rPr lang="zh-TW" altLang="zh-TW" sz="2000" dirty="0"/>
              <a:t>回答。</a:t>
            </a:r>
            <a:r>
              <a:rPr lang="en-US" altLang="zh-TW" sz="2000" dirty="0"/>
              <a:t>B</a:t>
            </a:r>
            <a:r>
              <a:rPr lang="zh-TW" altLang="zh-TW" sz="2000" dirty="0"/>
              <a:t>抓來一把石灰，攙入碗裡，沒有溢出來。 　</a:t>
            </a:r>
            <a:br>
              <a:rPr lang="zh-TW" altLang="zh-TW" sz="2000" dirty="0"/>
            </a:br>
            <a:r>
              <a:rPr lang="en-US" altLang="zh-TW" sz="2000" dirty="0"/>
              <a:t>    </a:t>
            </a:r>
            <a:r>
              <a:rPr lang="zh-TW" altLang="zh-TW" sz="2000" dirty="0"/>
              <a:t>「滿了嗎？」</a:t>
            </a:r>
            <a:r>
              <a:rPr lang="en-US" altLang="zh-TW" sz="2000" dirty="0"/>
              <a:t>B</a:t>
            </a:r>
            <a:r>
              <a:rPr lang="zh-TW" altLang="zh-TW" sz="2000" dirty="0"/>
              <a:t>又問。 　</a:t>
            </a:r>
            <a:br>
              <a:rPr lang="zh-TW" altLang="zh-TW" sz="2000" dirty="0"/>
            </a:br>
            <a:r>
              <a:rPr lang="en-US" altLang="zh-TW" sz="2000" dirty="0"/>
              <a:t>    </a:t>
            </a:r>
            <a:r>
              <a:rPr lang="zh-TW" altLang="zh-TW" sz="2000" dirty="0"/>
              <a:t>「滿了！」</a:t>
            </a:r>
            <a:r>
              <a:rPr lang="en-US" altLang="zh-TW" sz="2000" dirty="0"/>
              <a:t>A</a:t>
            </a:r>
            <a:r>
              <a:rPr lang="zh-TW" altLang="zh-TW" sz="2000" dirty="0"/>
              <a:t>回答。</a:t>
            </a:r>
            <a:r>
              <a:rPr lang="en-US" altLang="zh-TW" sz="2000" dirty="0"/>
              <a:t>B</a:t>
            </a:r>
            <a:r>
              <a:rPr lang="zh-TW" altLang="zh-TW" sz="2000" dirty="0"/>
              <a:t>又倒了一盅水下去，仍然沒有溢出來。 　</a:t>
            </a:r>
            <a:br>
              <a:rPr lang="zh-TW" altLang="zh-TW" sz="2000" dirty="0"/>
            </a:br>
            <a:r>
              <a:rPr lang="en-US" altLang="zh-TW" sz="2000" dirty="0"/>
              <a:t>    </a:t>
            </a:r>
            <a:r>
              <a:rPr lang="zh-TW" altLang="zh-TW" sz="2000" dirty="0"/>
              <a:t>「滿了嗎？」 　</a:t>
            </a:r>
            <a:br>
              <a:rPr lang="zh-TW" altLang="zh-TW" sz="2000" dirty="0"/>
            </a:br>
            <a:r>
              <a:rPr lang="en-US" altLang="zh-TW" sz="2000" dirty="0"/>
              <a:t>    </a:t>
            </a:r>
            <a:r>
              <a:rPr lang="zh-TW" altLang="zh-TW" sz="2000" dirty="0"/>
              <a:t>「……」</a:t>
            </a:r>
            <a:br>
              <a:rPr lang="zh-TW" altLang="zh-TW" sz="2000" dirty="0"/>
            </a:br>
            <a:endParaRPr kumimoji="1"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4801385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FD10094-6D78-5844-83DA-5830F720D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180" y="1310327"/>
            <a:ext cx="8520600" cy="1647624"/>
          </a:xfrm>
        </p:spPr>
        <p:txBody>
          <a:bodyPr>
            <a:normAutofit/>
          </a:bodyPr>
          <a:lstStyle/>
          <a:p>
            <a:r>
              <a:rPr kumimoji="1" lang="en-US" altLang="zh-TW" sz="4400" dirty="0">
                <a:latin typeface="DFKai-SB" panose="03000509000000000000" pitchFamily="49" charset="-120"/>
                <a:ea typeface="DFKai-SB" panose="03000509000000000000" pitchFamily="49" charset="-120"/>
              </a:rPr>
              <a:t>Q1.</a:t>
            </a:r>
            <a:r>
              <a:rPr lang="zh-TW" altLang="zh-TW" sz="4400" dirty="0">
                <a:latin typeface="DFKai-SB" panose="03000509000000000000" pitchFamily="49" charset="-120"/>
                <a:ea typeface="DFKai-SB" panose="03000509000000000000" pitchFamily="49" charset="-120"/>
              </a:rPr>
              <a:t>文章中對話的兩人的關係可能是什麼？ </a:t>
            </a:r>
            <a:endParaRPr kumimoji="1" lang="zh-TW" altLang="en-US" sz="4400" dirty="0">
              <a:latin typeface="DFKai-SB" panose="03000509000000000000" pitchFamily="49" charset="-120"/>
              <a:ea typeface="DFKai-SB" panose="03000509000000000000" pitchFamily="49" charset="-120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C3BE366F-E5ED-8745-9822-98F3CAF4C3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2309" y="3478492"/>
            <a:ext cx="1557902" cy="1665008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BA54E6B5-A5CC-8741-8800-B089994199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185501" y="3478492"/>
            <a:ext cx="1557902" cy="1665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7828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FD10094-6D78-5844-83DA-5830F720D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712" y="1720531"/>
            <a:ext cx="8520600" cy="1352606"/>
          </a:xfrm>
        </p:spPr>
        <p:txBody>
          <a:bodyPr>
            <a:normAutofit fontScale="90000"/>
          </a:bodyPr>
          <a:lstStyle/>
          <a:p>
            <a:r>
              <a:rPr kumimoji="1" lang="en-US" altLang="zh-TW" sz="4400" dirty="0">
                <a:latin typeface="DFKai-SB" panose="03000509000000000000" pitchFamily="49" charset="-120"/>
                <a:ea typeface="DFKai-SB" panose="03000509000000000000" pitchFamily="49" charset="-120"/>
              </a:rPr>
              <a:t>Q2.</a:t>
            </a:r>
            <a:r>
              <a:rPr lang="zh-TW" altLang="zh-TW" sz="4400" dirty="0">
                <a:latin typeface="DFKai-SB" panose="03000509000000000000" pitchFamily="49" charset="-120"/>
                <a:ea typeface="DFKai-SB" panose="03000509000000000000" pitchFamily="49" charset="-120"/>
              </a:rPr>
              <a:t>文章中的「足了」代表什麼意思？ </a:t>
            </a:r>
            <a:endParaRPr kumimoji="1" lang="zh-TW" altLang="en-US" sz="4400" dirty="0">
              <a:latin typeface="DFKai-SB" panose="03000509000000000000" pitchFamily="49" charset="-120"/>
              <a:ea typeface="DFKai-SB" panose="030005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502462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05DF627-1D6D-8148-ADDA-FB3B99E745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583" y="1748813"/>
            <a:ext cx="8520600" cy="1277190"/>
          </a:xfrm>
        </p:spPr>
        <p:txBody>
          <a:bodyPr>
            <a:normAutofit/>
          </a:bodyPr>
          <a:lstStyle/>
          <a:p>
            <a:r>
              <a:rPr kumimoji="1" lang="en-US" altLang="zh-TW" sz="4400" dirty="0"/>
              <a:t>Q3.</a:t>
            </a:r>
            <a:r>
              <a:rPr lang="zh-TW" altLang="zh-TW" sz="4400" dirty="0"/>
              <a:t>作者想要告訴我們什麼道理？ </a:t>
            </a:r>
            <a:endParaRPr kumimoji="1" lang="zh-TW" altLang="en-US" sz="4400" dirty="0"/>
          </a:p>
        </p:txBody>
      </p:sp>
    </p:spTree>
    <p:extLst>
      <p:ext uri="{BB962C8B-B14F-4D97-AF65-F5344CB8AC3E}">
        <p14:creationId xmlns:p14="http://schemas.microsoft.com/office/powerpoint/2010/main" val="14660803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BD898AD-66E1-0B47-8884-E5C09A5A05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420" y="-380148"/>
            <a:ext cx="8520600" cy="1757958"/>
          </a:xfrm>
        </p:spPr>
        <p:txBody>
          <a:bodyPr>
            <a:noAutofit/>
          </a:bodyPr>
          <a:lstStyle/>
          <a:p>
            <a:r>
              <a:rPr lang="en-US" altLang="zh-TW" sz="4400" dirty="0"/>
              <a:t>Q4.</a:t>
            </a:r>
            <a:r>
              <a:rPr lang="zh-CN" altLang="en-US" sz="4400" dirty="0"/>
              <a:t>這兩篇文章</a:t>
            </a:r>
            <a:r>
              <a:rPr lang="zh-TW" altLang="zh-TW" sz="4400" dirty="0"/>
              <a:t>，有哪些部分是相同的？哪些是不同的</a:t>
            </a:r>
            <a:r>
              <a:rPr lang="zh-TW" altLang="en-US" sz="4400" dirty="0"/>
              <a:t>？</a:t>
            </a:r>
            <a:endParaRPr kumimoji="1" lang="zh-TW" altLang="en-US" sz="4400" dirty="0"/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24F4231F-31E9-8E45-A8F1-87047DCD293B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5297864" y="4523110"/>
            <a:ext cx="3846136" cy="520231"/>
          </a:xfrm>
        </p:spPr>
        <p:txBody>
          <a:bodyPr>
            <a:normAutofit/>
          </a:bodyPr>
          <a:lstStyle/>
          <a:p>
            <a:r>
              <a:rPr kumimoji="1" lang="zh-TW" altLang="en-US" dirty="0"/>
              <a:t>請小組記錄在小黃板上，</a:t>
            </a:r>
            <a:r>
              <a:rPr kumimoji="1" lang="en-US" altLang="zh-TW" dirty="0"/>
              <a:t>2mins</a:t>
            </a:r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691F3210-489B-2D4A-8357-1D8DE17553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7983172"/>
              </p:ext>
            </p:extLst>
          </p:nvPr>
        </p:nvGraphicFramePr>
        <p:xfrm>
          <a:off x="490193" y="1973193"/>
          <a:ext cx="6121138" cy="2347372"/>
        </p:xfrm>
        <a:graphic>
          <a:graphicData uri="http://schemas.openxmlformats.org/drawingml/2006/table">
            <a:tbl>
              <a:tblPr firstRow="1" bandRow="1">
                <a:tableStyleId>{6A16FA95-2C28-443F-AB5E-9B6F5C703CDE}</a:tableStyleId>
              </a:tblPr>
              <a:tblGrid>
                <a:gridCol w="3073138">
                  <a:extLst>
                    <a:ext uri="{9D8B030D-6E8A-4147-A177-3AD203B41FA5}">
                      <a16:colId xmlns:a16="http://schemas.microsoft.com/office/drawing/2014/main" val="9413297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051114621"/>
                    </a:ext>
                  </a:extLst>
                </a:gridCol>
              </a:tblGrid>
              <a:tr h="75115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/>
                        <a:t>相同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/>
                        <a:t>相異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30594350"/>
                  </a:ext>
                </a:extLst>
              </a:tr>
              <a:tr h="1596218"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80314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48586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圖片 20">
            <a:extLst>
              <a:ext uri="{FF2B5EF4-FFF2-40B4-BE49-F238E27FC236}">
                <a16:creationId xmlns:a16="http://schemas.microsoft.com/office/drawing/2014/main" id="{75F77016-AAB3-5749-AD7D-159B59861AA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299" b="15064"/>
          <a:stretch/>
        </p:blipFill>
        <p:spPr>
          <a:xfrm>
            <a:off x="2272743" y="1741021"/>
            <a:ext cx="4598513" cy="3294223"/>
          </a:xfrm>
          <a:prstGeom prst="rect">
            <a:avLst/>
          </a:prstGeom>
        </p:spPr>
      </p:pic>
      <p:sp>
        <p:nvSpPr>
          <p:cNvPr id="427" name="Google Shape;427;p68"/>
          <p:cNvSpPr txBox="1">
            <a:spLocks noGrp="1"/>
          </p:cNvSpPr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29" name="Google Shape;429;p68"/>
          <p:cNvPicPr preferRelativeResize="0"/>
          <p:nvPr/>
        </p:nvPicPr>
        <p:blipFill rotWithShape="1">
          <a:blip r:embed="rId4">
            <a:alphaModFix/>
          </a:blip>
          <a:srcRect t="9968" b="14228"/>
          <a:stretch/>
        </p:blipFill>
        <p:spPr>
          <a:xfrm>
            <a:off x="-12" y="-12"/>
            <a:ext cx="2111025" cy="16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1" name="Google Shape;431;p6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34616" y="-12376"/>
            <a:ext cx="2304550" cy="1624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2" name="Google Shape;432;p6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14725" y="-12388"/>
            <a:ext cx="2304550" cy="1624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圖片 19">
            <a:extLst>
              <a:ext uri="{FF2B5EF4-FFF2-40B4-BE49-F238E27FC236}">
                <a16:creationId xmlns:a16="http://schemas.microsoft.com/office/drawing/2014/main" id="{A026A26F-5375-A14E-9018-C0AA203664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19475" y="-12"/>
            <a:ext cx="2495250" cy="162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9070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958FF52-0521-E541-B7DF-FB64C8D6A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TW" dirty="0"/>
              <a:t>Q5.</a:t>
            </a:r>
            <a:r>
              <a:rPr lang="zh-TW" altLang="en-US" dirty="0"/>
              <a:t>在學習這件大事情上我們可以學習什麼</a:t>
            </a:r>
            <a:r>
              <a:rPr lang="zh-TW" altLang="zh-TW" dirty="0"/>
              <a:t>？ </a:t>
            </a:r>
            <a:endParaRPr kumimoji="1" lang="zh-TW" altLang="en-US" dirty="0"/>
          </a:p>
        </p:txBody>
      </p:sp>
      <p:sp>
        <p:nvSpPr>
          <p:cNvPr id="4" name="橢圓 3">
            <a:extLst>
              <a:ext uri="{FF2B5EF4-FFF2-40B4-BE49-F238E27FC236}">
                <a16:creationId xmlns:a16="http://schemas.microsoft.com/office/drawing/2014/main" id="{DEF46F9C-AF56-9B48-B114-2170760F12F6}"/>
              </a:ext>
            </a:extLst>
          </p:cNvPr>
          <p:cNvSpPr/>
          <p:nvPr/>
        </p:nvSpPr>
        <p:spPr>
          <a:xfrm>
            <a:off x="372357" y="1484604"/>
            <a:ext cx="2168165" cy="12349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學習態度</a:t>
            </a:r>
          </a:p>
        </p:txBody>
      </p:sp>
      <p:sp>
        <p:nvSpPr>
          <p:cNvPr id="5" name="橢圓 4">
            <a:extLst>
              <a:ext uri="{FF2B5EF4-FFF2-40B4-BE49-F238E27FC236}">
                <a16:creationId xmlns:a16="http://schemas.microsoft.com/office/drawing/2014/main" id="{67421F5A-8AD4-3C44-85E3-BE12F049F84D}"/>
              </a:ext>
            </a:extLst>
          </p:cNvPr>
          <p:cNvSpPr/>
          <p:nvPr/>
        </p:nvSpPr>
        <p:spPr>
          <a:xfrm>
            <a:off x="136687" y="3552373"/>
            <a:ext cx="2168165" cy="12349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零碎知識</a:t>
            </a:r>
          </a:p>
        </p:txBody>
      </p:sp>
      <p:sp>
        <p:nvSpPr>
          <p:cNvPr id="6" name="橢圓 5">
            <a:extLst>
              <a:ext uri="{FF2B5EF4-FFF2-40B4-BE49-F238E27FC236}">
                <a16:creationId xmlns:a16="http://schemas.microsoft.com/office/drawing/2014/main" id="{2F57BDF7-FBAC-144E-AE31-05810AD116F4}"/>
              </a:ext>
            </a:extLst>
          </p:cNvPr>
          <p:cNvSpPr/>
          <p:nvPr/>
        </p:nvSpPr>
        <p:spPr>
          <a:xfrm>
            <a:off x="3513226" y="1213701"/>
            <a:ext cx="2903456" cy="12349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國語、數學、</a:t>
            </a:r>
            <a:endParaRPr kumimoji="1" lang="en-US" altLang="zh-TW" sz="2000" dirty="0">
              <a:solidFill>
                <a:sysClr val="windowText" lastClr="000000"/>
              </a:solidFill>
              <a:latin typeface="DFKai-SB" panose="03000509000000000000" pitchFamily="49" charset="-120"/>
              <a:ea typeface="DFKai-SB" panose="03000509000000000000" pitchFamily="49" charset="-120"/>
            </a:endParaRPr>
          </a:p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自然等各科知識</a:t>
            </a:r>
          </a:p>
        </p:txBody>
      </p:sp>
      <p:sp>
        <p:nvSpPr>
          <p:cNvPr id="7" name="橢圓 6">
            <a:extLst>
              <a:ext uri="{FF2B5EF4-FFF2-40B4-BE49-F238E27FC236}">
                <a16:creationId xmlns:a16="http://schemas.microsoft.com/office/drawing/2014/main" id="{B344D541-CFF5-744F-9B20-2B3786713978}"/>
              </a:ext>
            </a:extLst>
          </p:cNvPr>
          <p:cNvSpPr/>
          <p:nvPr/>
        </p:nvSpPr>
        <p:spPr>
          <a:xfrm>
            <a:off x="6397828" y="3436070"/>
            <a:ext cx="2446255" cy="12349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品德、價值觀</a:t>
            </a:r>
          </a:p>
        </p:txBody>
      </p:sp>
      <p:sp>
        <p:nvSpPr>
          <p:cNvPr id="8" name="橢圓 7">
            <a:extLst>
              <a:ext uri="{FF2B5EF4-FFF2-40B4-BE49-F238E27FC236}">
                <a16:creationId xmlns:a16="http://schemas.microsoft.com/office/drawing/2014/main" id="{18747FC5-2B15-7B4E-B189-B483D97854B7}"/>
              </a:ext>
            </a:extLst>
          </p:cNvPr>
          <p:cNvSpPr/>
          <p:nvPr/>
        </p:nvSpPr>
        <p:spPr>
          <a:xfrm>
            <a:off x="6335767" y="1938857"/>
            <a:ext cx="2570375" cy="12349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在生活上運用知識的能力</a:t>
            </a:r>
          </a:p>
        </p:txBody>
      </p:sp>
      <p:sp>
        <p:nvSpPr>
          <p:cNvPr id="9" name="橢圓 8">
            <a:extLst>
              <a:ext uri="{FF2B5EF4-FFF2-40B4-BE49-F238E27FC236}">
                <a16:creationId xmlns:a16="http://schemas.microsoft.com/office/drawing/2014/main" id="{B3C5660A-51DD-EC4C-B2CF-64B211A9144B}"/>
              </a:ext>
            </a:extLst>
          </p:cNvPr>
          <p:cNvSpPr/>
          <p:nvPr/>
        </p:nvSpPr>
        <p:spPr>
          <a:xfrm>
            <a:off x="3880871" y="3584186"/>
            <a:ext cx="2168165" cy="12349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補充學習的知識</a:t>
            </a:r>
          </a:p>
        </p:txBody>
      </p:sp>
      <p:sp>
        <p:nvSpPr>
          <p:cNvPr id="10" name="橢圓 9">
            <a:extLst>
              <a:ext uri="{FF2B5EF4-FFF2-40B4-BE49-F238E27FC236}">
                <a16:creationId xmlns:a16="http://schemas.microsoft.com/office/drawing/2014/main" id="{54FAD5EF-9168-0648-ABD1-FCC3AC158F02}"/>
              </a:ext>
            </a:extLst>
          </p:cNvPr>
          <p:cNvSpPr/>
          <p:nvPr/>
        </p:nvSpPr>
        <p:spPr>
          <a:xfrm>
            <a:off x="1875933" y="2556313"/>
            <a:ext cx="2168165" cy="12349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辨識資訊的能力</a:t>
            </a:r>
          </a:p>
        </p:txBody>
      </p:sp>
    </p:spTree>
    <p:extLst>
      <p:ext uri="{BB962C8B-B14F-4D97-AF65-F5344CB8AC3E}">
        <p14:creationId xmlns:p14="http://schemas.microsoft.com/office/powerpoint/2010/main" val="848422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958FF52-0521-E541-B7DF-FB64C8D6A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TW" dirty="0"/>
              <a:t>Q6.</a:t>
            </a:r>
            <a:r>
              <a:rPr lang="zh-TW" altLang="zh-TW" dirty="0"/>
              <a:t>在</a:t>
            </a:r>
            <a:r>
              <a:rPr lang="zh-TW" altLang="en-US" dirty="0"/>
              <a:t>延伸閱讀</a:t>
            </a:r>
            <a:r>
              <a:rPr lang="zh-TW" altLang="zh-TW" dirty="0"/>
              <a:t>中的各項物品分別代表什麼？ </a:t>
            </a:r>
            <a:endParaRPr kumimoji="1" lang="zh-TW" altLang="en-US" dirty="0"/>
          </a:p>
        </p:txBody>
      </p:sp>
      <p:sp>
        <p:nvSpPr>
          <p:cNvPr id="4" name="橢圓 3">
            <a:extLst>
              <a:ext uri="{FF2B5EF4-FFF2-40B4-BE49-F238E27FC236}">
                <a16:creationId xmlns:a16="http://schemas.microsoft.com/office/drawing/2014/main" id="{DEF46F9C-AF56-9B48-B114-2170760F12F6}"/>
              </a:ext>
            </a:extLst>
          </p:cNvPr>
          <p:cNvSpPr/>
          <p:nvPr/>
        </p:nvSpPr>
        <p:spPr>
          <a:xfrm>
            <a:off x="311700" y="1354394"/>
            <a:ext cx="2168165" cy="12349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學習態度</a:t>
            </a:r>
          </a:p>
        </p:txBody>
      </p:sp>
      <p:sp>
        <p:nvSpPr>
          <p:cNvPr id="5" name="橢圓 4">
            <a:extLst>
              <a:ext uri="{FF2B5EF4-FFF2-40B4-BE49-F238E27FC236}">
                <a16:creationId xmlns:a16="http://schemas.microsoft.com/office/drawing/2014/main" id="{67421F5A-8AD4-3C44-85E3-BE12F049F84D}"/>
              </a:ext>
            </a:extLst>
          </p:cNvPr>
          <p:cNvSpPr/>
          <p:nvPr/>
        </p:nvSpPr>
        <p:spPr>
          <a:xfrm>
            <a:off x="387114" y="3791931"/>
            <a:ext cx="2168165" cy="12349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零碎知識</a:t>
            </a:r>
          </a:p>
        </p:txBody>
      </p:sp>
      <p:sp>
        <p:nvSpPr>
          <p:cNvPr id="6" name="橢圓 5">
            <a:extLst>
              <a:ext uri="{FF2B5EF4-FFF2-40B4-BE49-F238E27FC236}">
                <a16:creationId xmlns:a16="http://schemas.microsoft.com/office/drawing/2014/main" id="{2F57BDF7-FBAC-144E-AE31-05810AD116F4}"/>
              </a:ext>
            </a:extLst>
          </p:cNvPr>
          <p:cNvSpPr/>
          <p:nvPr/>
        </p:nvSpPr>
        <p:spPr>
          <a:xfrm>
            <a:off x="3624606" y="2045615"/>
            <a:ext cx="2903456" cy="12349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國語、數學、</a:t>
            </a:r>
            <a:endParaRPr kumimoji="1" lang="en-US" altLang="zh-TW" sz="2000" dirty="0">
              <a:solidFill>
                <a:sysClr val="windowText" lastClr="000000"/>
              </a:solidFill>
              <a:latin typeface="DFKai-SB" panose="03000509000000000000" pitchFamily="49" charset="-120"/>
              <a:ea typeface="DFKai-SB" panose="03000509000000000000" pitchFamily="49" charset="-120"/>
            </a:endParaRPr>
          </a:p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自然等各科知識</a:t>
            </a:r>
          </a:p>
        </p:txBody>
      </p:sp>
      <p:sp>
        <p:nvSpPr>
          <p:cNvPr id="7" name="橢圓 6">
            <a:extLst>
              <a:ext uri="{FF2B5EF4-FFF2-40B4-BE49-F238E27FC236}">
                <a16:creationId xmlns:a16="http://schemas.microsoft.com/office/drawing/2014/main" id="{B344D541-CFF5-744F-9B20-2B3786713978}"/>
              </a:ext>
            </a:extLst>
          </p:cNvPr>
          <p:cNvSpPr/>
          <p:nvPr/>
        </p:nvSpPr>
        <p:spPr>
          <a:xfrm>
            <a:off x="6528062" y="3018223"/>
            <a:ext cx="2446255" cy="12349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品德、價值觀</a:t>
            </a:r>
          </a:p>
        </p:txBody>
      </p:sp>
      <p:sp>
        <p:nvSpPr>
          <p:cNvPr id="8" name="橢圓 7">
            <a:extLst>
              <a:ext uri="{FF2B5EF4-FFF2-40B4-BE49-F238E27FC236}">
                <a16:creationId xmlns:a16="http://schemas.microsoft.com/office/drawing/2014/main" id="{18747FC5-2B15-7B4E-B189-B483D97854B7}"/>
              </a:ext>
            </a:extLst>
          </p:cNvPr>
          <p:cNvSpPr/>
          <p:nvPr/>
        </p:nvSpPr>
        <p:spPr>
          <a:xfrm>
            <a:off x="6528062" y="1225484"/>
            <a:ext cx="2570375" cy="12349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在生活上運用知識的能力</a:t>
            </a:r>
          </a:p>
        </p:txBody>
      </p:sp>
      <p:sp>
        <p:nvSpPr>
          <p:cNvPr id="9" name="橢圓 8">
            <a:extLst>
              <a:ext uri="{FF2B5EF4-FFF2-40B4-BE49-F238E27FC236}">
                <a16:creationId xmlns:a16="http://schemas.microsoft.com/office/drawing/2014/main" id="{B3C5660A-51DD-EC4C-B2CF-64B211A9144B}"/>
              </a:ext>
            </a:extLst>
          </p:cNvPr>
          <p:cNvSpPr/>
          <p:nvPr/>
        </p:nvSpPr>
        <p:spPr>
          <a:xfrm>
            <a:off x="4176072" y="3577471"/>
            <a:ext cx="2168165" cy="12349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補充學習的知識</a:t>
            </a:r>
          </a:p>
        </p:txBody>
      </p:sp>
      <p:sp>
        <p:nvSpPr>
          <p:cNvPr id="10" name="橢圓 9">
            <a:extLst>
              <a:ext uri="{FF2B5EF4-FFF2-40B4-BE49-F238E27FC236}">
                <a16:creationId xmlns:a16="http://schemas.microsoft.com/office/drawing/2014/main" id="{7C003B2E-94B8-F548-802D-FD1A90A6F6C8}"/>
              </a:ext>
            </a:extLst>
          </p:cNvPr>
          <p:cNvSpPr/>
          <p:nvPr/>
        </p:nvSpPr>
        <p:spPr>
          <a:xfrm>
            <a:off x="1729817" y="2663070"/>
            <a:ext cx="2168165" cy="12349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辨識資訊的能力</a:t>
            </a:r>
          </a:p>
        </p:txBody>
      </p:sp>
    </p:spTree>
    <p:extLst>
      <p:ext uri="{BB962C8B-B14F-4D97-AF65-F5344CB8AC3E}">
        <p14:creationId xmlns:p14="http://schemas.microsoft.com/office/powerpoint/2010/main" val="2459448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oogle Shape;432;p68">
            <a:extLst>
              <a:ext uri="{FF2B5EF4-FFF2-40B4-BE49-F238E27FC236}">
                <a16:creationId xmlns:a16="http://schemas.microsoft.com/office/drawing/2014/main" id="{5BB1327F-B2DE-234F-BF8D-7F3882A2988D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14725" y="-12388"/>
            <a:ext cx="2304550" cy="1624975"/>
          </a:xfrm>
          <a:prstGeom prst="rect">
            <a:avLst/>
          </a:prstGeom>
          <a:noFill/>
          <a:ln>
            <a:noFill/>
          </a:ln>
        </p:spPr>
      </p:pic>
      <p:sp>
        <p:nvSpPr>
          <p:cNvPr id="428" name="Google Shape;428;p68"/>
          <p:cNvSpPr txBox="1">
            <a:spLocks noGrp="1"/>
          </p:cNvSpPr>
          <p:nvPr>
            <p:ph type="body" idx="4294967295"/>
          </p:nvPr>
        </p:nvSpPr>
        <p:spPr>
          <a:xfrm>
            <a:off x="455746" y="1700575"/>
            <a:ext cx="659700" cy="323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zh-TW" sz="3200" dirty="0"/>
              <a:t>最重要的事</a:t>
            </a:r>
            <a:endParaRPr sz="3200" dirty="0"/>
          </a:p>
        </p:txBody>
      </p:sp>
      <p:sp>
        <p:nvSpPr>
          <p:cNvPr id="433" name="Google Shape;433;p68"/>
          <p:cNvSpPr txBox="1"/>
          <p:nvPr/>
        </p:nvSpPr>
        <p:spPr>
          <a:xfrm>
            <a:off x="2158200" y="3727350"/>
            <a:ext cx="556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434" name="Google Shape;434;p68"/>
          <p:cNvSpPr txBox="1">
            <a:spLocks noGrp="1"/>
          </p:cNvSpPr>
          <p:nvPr>
            <p:ph type="body" idx="4294967295"/>
          </p:nvPr>
        </p:nvSpPr>
        <p:spPr>
          <a:xfrm>
            <a:off x="2384788" y="1766075"/>
            <a:ext cx="967800" cy="323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zh-TW" sz="3200" dirty="0"/>
              <a:t>次重要的事</a:t>
            </a:r>
            <a:endParaRPr sz="3200" dirty="0"/>
          </a:p>
        </p:txBody>
      </p:sp>
      <p:sp>
        <p:nvSpPr>
          <p:cNvPr id="435" name="Google Shape;435;p68"/>
          <p:cNvSpPr txBox="1">
            <a:spLocks noGrp="1"/>
          </p:cNvSpPr>
          <p:nvPr>
            <p:ph type="body" idx="4294967295"/>
          </p:nvPr>
        </p:nvSpPr>
        <p:spPr>
          <a:xfrm>
            <a:off x="4571988" y="1766075"/>
            <a:ext cx="967800" cy="323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zh-TW" sz="3200"/>
              <a:t>第三重要的事</a:t>
            </a:r>
            <a:endParaRPr sz="3200"/>
          </a:p>
        </p:txBody>
      </p:sp>
      <p:sp>
        <p:nvSpPr>
          <p:cNvPr id="440" name="Google Shape;440;p68"/>
          <p:cNvSpPr txBox="1">
            <a:spLocks noGrp="1"/>
          </p:cNvSpPr>
          <p:nvPr>
            <p:ph type="body" idx="4294967295"/>
          </p:nvPr>
        </p:nvSpPr>
        <p:spPr>
          <a:xfrm>
            <a:off x="6867963" y="1258216"/>
            <a:ext cx="967800" cy="323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zh-TW" sz="3200" dirty="0"/>
              <a:t>隨時可以做的事</a:t>
            </a:r>
            <a:endParaRPr sz="3200" dirty="0"/>
          </a:p>
        </p:txBody>
      </p:sp>
      <p:sp>
        <p:nvSpPr>
          <p:cNvPr id="17" name="Google Shape;427;p68">
            <a:extLst>
              <a:ext uri="{FF2B5EF4-FFF2-40B4-BE49-F238E27FC236}">
                <a16:creationId xmlns:a16="http://schemas.microsoft.com/office/drawing/2014/main" id="{9863B435-5372-F646-AEF1-E7FBE221BCF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8" name="Google Shape;429;p68">
            <a:extLst>
              <a:ext uri="{FF2B5EF4-FFF2-40B4-BE49-F238E27FC236}">
                <a16:creationId xmlns:a16="http://schemas.microsoft.com/office/drawing/2014/main" id="{E765C279-70EB-8840-8E0A-B7217031E68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t="9968" b="14228"/>
          <a:stretch/>
        </p:blipFill>
        <p:spPr>
          <a:xfrm>
            <a:off x="-12" y="-12"/>
            <a:ext cx="2111025" cy="16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431;p68">
            <a:extLst>
              <a:ext uri="{FF2B5EF4-FFF2-40B4-BE49-F238E27FC236}">
                <a16:creationId xmlns:a16="http://schemas.microsoft.com/office/drawing/2014/main" id="{6D8D9C6E-B77E-7C4B-946B-9B3E84150641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34616" y="-12376"/>
            <a:ext cx="2304550" cy="1624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5A3F8695-AC94-FC42-B7BC-CC9ABF63CC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9475" y="-12"/>
            <a:ext cx="2495250" cy="1624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825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68"/>
          <p:cNvSpPr txBox="1">
            <a:spLocks noGrp="1"/>
          </p:cNvSpPr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429" name="Google Shape;429;p68"/>
          <p:cNvPicPr preferRelativeResize="0"/>
          <p:nvPr/>
        </p:nvPicPr>
        <p:blipFill rotWithShape="1">
          <a:blip r:embed="rId3">
            <a:alphaModFix/>
          </a:blip>
          <a:srcRect t="9968" b="14228"/>
          <a:stretch/>
        </p:blipFill>
        <p:spPr>
          <a:xfrm>
            <a:off x="-12" y="-12"/>
            <a:ext cx="2111025" cy="16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1" name="Google Shape;431;p6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34616" y="-12376"/>
            <a:ext cx="2304550" cy="1624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2" name="Google Shape;432;p6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14725" y="-12388"/>
            <a:ext cx="2304550" cy="1624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圖片 19">
            <a:extLst>
              <a:ext uri="{FF2B5EF4-FFF2-40B4-BE49-F238E27FC236}">
                <a16:creationId xmlns:a16="http://schemas.microsoft.com/office/drawing/2014/main" id="{A026A26F-5375-A14E-9018-C0AA2036642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9475" y="-12"/>
            <a:ext cx="2495250" cy="1624975"/>
          </a:xfrm>
          <a:prstGeom prst="rect">
            <a:avLst/>
          </a:prstGeom>
        </p:spPr>
      </p:pic>
      <p:sp>
        <p:nvSpPr>
          <p:cNvPr id="8" name="橢圓 7">
            <a:extLst>
              <a:ext uri="{FF2B5EF4-FFF2-40B4-BE49-F238E27FC236}">
                <a16:creationId xmlns:a16="http://schemas.microsoft.com/office/drawing/2014/main" id="{F4DBF703-0DC6-D044-99DC-BFF953ABF252}"/>
              </a:ext>
            </a:extLst>
          </p:cNvPr>
          <p:cNvSpPr/>
          <p:nvPr/>
        </p:nvSpPr>
        <p:spPr>
          <a:xfrm>
            <a:off x="1519286" y="3731779"/>
            <a:ext cx="2168165" cy="12349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學習態度</a:t>
            </a:r>
          </a:p>
        </p:txBody>
      </p:sp>
      <p:sp>
        <p:nvSpPr>
          <p:cNvPr id="9" name="橢圓 8">
            <a:extLst>
              <a:ext uri="{FF2B5EF4-FFF2-40B4-BE49-F238E27FC236}">
                <a16:creationId xmlns:a16="http://schemas.microsoft.com/office/drawing/2014/main" id="{BCDFED42-E6A8-4442-B287-408E45F0DBA6}"/>
              </a:ext>
            </a:extLst>
          </p:cNvPr>
          <p:cNvSpPr/>
          <p:nvPr/>
        </p:nvSpPr>
        <p:spPr>
          <a:xfrm>
            <a:off x="-326796" y="4078582"/>
            <a:ext cx="2168165" cy="12349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零碎知識</a:t>
            </a:r>
          </a:p>
        </p:txBody>
      </p:sp>
      <p:sp>
        <p:nvSpPr>
          <p:cNvPr id="10" name="橢圓 9">
            <a:extLst>
              <a:ext uri="{FF2B5EF4-FFF2-40B4-BE49-F238E27FC236}">
                <a16:creationId xmlns:a16="http://schemas.microsoft.com/office/drawing/2014/main" id="{539532B6-1A90-F441-8971-886BA721582E}"/>
              </a:ext>
            </a:extLst>
          </p:cNvPr>
          <p:cNvSpPr/>
          <p:nvPr/>
        </p:nvSpPr>
        <p:spPr>
          <a:xfrm>
            <a:off x="3815208" y="3141101"/>
            <a:ext cx="2903456" cy="12349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國語、數學、</a:t>
            </a:r>
            <a:endParaRPr kumimoji="1" lang="en-US" altLang="zh-TW" sz="2000" dirty="0">
              <a:solidFill>
                <a:sysClr val="windowText" lastClr="000000"/>
              </a:solidFill>
              <a:latin typeface="DFKai-SB" panose="03000509000000000000" pitchFamily="49" charset="-120"/>
              <a:ea typeface="DFKai-SB" panose="03000509000000000000" pitchFamily="49" charset="-120"/>
            </a:endParaRPr>
          </a:p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自然等各科知識</a:t>
            </a:r>
          </a:p>
        </p:txBody>
      </p:sp>
      <p:sp>
        <p:nvSpPr>
          <p:cNvPr id="11" name="橢圓 10">
            <a:extLst>
              <a:ext uri="{FF2B5EF4-FFF2-40B4-BE49-F238E27FC236}">
                <a16:creationId xmlns:a16="http://schemas.microsoft.com/office/drawing/2014/main" id="{166AE451-F819-5448-BB08-8C5A193A4CBF}"/>
              </a:ext>
            </a:extLst>
          </p:cNvPr>
          <p:cNvSpPr/>
          <p:nvPr/>
        </p:nvSpPr>
        <p:spPr>
          <a:xfrm>
            <a:off x="5598447" y="4078580"/>
            <a:ext cx="2446255" cy="12349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品德、價值觀</a:t>
            </a:r>
          </a:p>
        </p:txBody>
      </p:sp>
      <p:sp>
        <p:nvSpPr>
          <p:cNvPr id="12" name="橢圓 11">
            <a:extLst>
              <a:ext uri="{FF2B5EF4-FFF2-40B4-BE49-F238E27FC236}">
                <a16:creationId xmlns:a16="http://schemas.microsoft.com/office/drawing/2014/main" id="{28921028-E01E-6447-806F-E49B0BF218C3}"/>
              </a:ext>
            </a:extLst>
          </p:cNvPr>
          <p:cNvSpPr/>
          <p:nvPr/>
        </p:nvSpPr>
        <p:spPr>
          <a:xfrm>
            <a:off x="7022391" y="3438533"/>
            <a:ext cx="2570375" cy="12349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在生活上運用知識的能力</a:t>
            </a:r>
          </a:p>
        </p:txBody>
      </p:sp>
      <p:sp>
        <p:nvSpPr>
          <p:cNvPr id="13" name="橢圓 12">
            <a:extLst>
              <a:ext uri="{FF2B5EF4-FFF2-40B4-BE49-F238E27FC236}">
                <a16:creationId xmlns:a16="http://schemas.microsoft.com/office/drawing/2014/main" id="{D2AC7E6E-6E63-8344-8F61-DA5BDBE563CD}"/>
              </a:ext>
            </a:extLst>
          </p:cNvPr>
          <p:cNvSpPr/>
          <p:nvPr/>
        </p:nvSpPr>
        <p:spPr>
          <a:xfrm>
            <a:off x="3167405" y="4078581"/>
            <a:ext cx="2168165" cy="12349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補充學習的知識</a:t>
            </a:r>
          </a:p>
        </p:txBody>
      </p:sp>
      <p:sp>
        <p:nvSpPr>
          <p:cNvPr id="15" name="橢圓 14">
            <a:extLst>
              <a:ext uri="{FF2B5EF4-FFF2-40B4-BE49-F238E27FC236}">
                <a16:creationId xmlns:a16="http://schemas.microsoft.com/office/drawing/2014/main" id="{1D401EA2-4AF1-134D-B10C-A3F4CA68E945}"/>
              </a:ext>
            </a:extLst>
          </p:cNvPr>
          <p:cNvSpPr/>
          <p:nvPr/>
        </p:nvSpPr>
        <p:spPr>
          <a:xfrm>
            <a:off x="587067" y="2856082"/>
            <a:ext cx="2168165" cy="1234911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zh-TW" altLang="en-US" sz="2000" dirty="0">
                <a:solidFill>
                  <a:sysClr val="windowText" lastClr="00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辨識資訊的能力</a:t>
            </a:r>
          </a:p>
        </p:txBody>
      </p:sp>
    </p:spTree>
    <p:extLst>
      <p:ext uri="{BB962C8B-B14F-4D97-AF65-F5344CB8AC3E}">
        <p14:creationId xmlns:p14="http://schemas.microsoft.com/office/powerpoint/2010/main" val="26425766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oogle Shape;432;p68">
            <a:extLst>
              <a:ext uri="{FF2B5EF4-FFF2-40B4-BE49-F238E27FC236}">
                <a16:creationId xmlns:a16="http://schemas.microsoft.com/office/drawing/2014/main" id="{5BB1327F-B2DE-234F-BF8D-7F3882A2988D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14725" y="-12388"/>
            <a:ext cx="2304550" cy="1624975"/>
          </a:xfrm>
          <a:prstGeom prst="rect">
            <a:avLst/>
          </a:prstGeom>
          <a:noFill/>
          <a:ln>
            <a:noFill/>
          </a:ln>
        </p:spPr>
      </p:pic>
      <p:sp>
        <p:nvSpPr>
          <p:cNvPr id="428" name="Google Shape;428;p68"/>
          <p:cNvSpPr txBox="1">
            <a:spLocks noGrp="1"/>
          </p:cNvSpPr>
          <p:nvPr>
            <p:ph type="body" idx="4294967295"/>
          </p:nvPr>
        </p:nvSpPr>
        <p:spPr>
          <a:xfrm>
            <a:off x="455746" y="1700575"/>
            <a:ext cx="659700" cy="323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zh-TW" sz="3200" dirty="0"/>
              <a:t>最重要的事</a:t>
            </a:r>
            <a:endParaRPr sz="3200" dirty="0"/>
          </a:p>
        </p:txBody>
      </p:sp>
      <p:sp>
        <p:nvSpPr>
          <p:cNvPr id="433" name="Google Shape;433;p68"/>
          <p:cNvSpPr txBox="1"/>
          <p:nvPr/>
        </p:nvSpPr>
        <p:spPr>
          <a:xfrm>
            <a:off x="2158200" y="3727350"/>
            <a:ext cx="5561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sp>
        <p:nvSpPr>
          <p:cNvPr id="434" name="Google Shape;434;p68"/>
          <p:cNvSpPr txBox="1">
            <a:spLocks noGrp="1"/>
          </p:cNvSpPr>
          <p:nvPr>
            <p:ph type="body" idx="4294967295"/>
          </p:nvPr>
        </p:nvSpPr>
        <p:spPr>
          <a:xfrm>
            <a:off x="2384788" y="1766075"/>
            <a:ext cx="967800" cy="323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zh-TW" sz="3200" dirty="0"/>
              <a:t>次重要的事</a:t>
            </a:r>
            <a:endParaRPr sz="3200" dirty="0"/>
          </a:p>
        </p:txBody>
      </p:sp>
      <p:sp>
        <p:nvSpPr>
          <p:cNvPr id="435" name="Google Shape;435;p68"/>
          <p:cNvSpPr txBox="1">
            <a:spLocks noGrp="1"/>
          </p:cNvSpPr>
          <p:nvPr>
            <p:ph type="body" idx="4294967295"/>
          </p:nvPr>
        </p:nvSpPr>
        <p:spPr>
          <a:xfrm>
            <a:off x="4571988" y="1766075"/>
            <a:ext cx="967800" cy="323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zh-TW" sz="3200"/>
              <a:t>第三重要的事</a:t>
            </a:r>
            <a:endParaRPr sz="3200"/>
          </a:p>
        </p:txBody>
      </p:sp>
      <p:sp>
        <p:nvSpPr>
          <p:cNvPr id="440" name="Google Shape;440;p68"/>
          <p:cNvSpPr txBox="1">
            <a:spLocks noGrp="1"/>
          </p:cNvSpPr>
          <p:nvPr>
            <p:ph type="body" idx="4294967295"/>
          </p:nvPr>
        </p:nvSpPr>
        <p:spPr>
          <a:xfrm>
            <a:off x="6867963" y="1267643"/>
            <a:ext cx="967800" cy="323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zh-TW" sz="3200" dirty="0"/>
              <a:t>隨時可以做的事</a:t>
            </a:r>
            <a:endParaRPr sz="3200" dirty="0"/>
          </a:p>
        </p:txBody>
      </p:sp>
      <p:sp>
        <p:nvSpPr>
          <p:cNvPr id="17" name="Google Shape;427;p68">
            <a:extLst>
              <a:ext uri="{FF2B5EF4-FFF2-40B4-BE49-F238E27FC236}">
                <a16:creationId xmlns:a16="http://schemas.microsoft.com/office/drawing/2014/main" id="{9863B435-5372-F646-AEF1-E7FBE221BCF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8" name="Google Shape;429;p68">
            <a:extLst>
              <a:ext uri="{FF2B5EF4-FFF2-40B4-BE49-F238E27FC236}">
                <a16:creationId xmlns:a16="http://schemas.microsoft.com/office/drawing/2014/main" id="{E765C279-70EB-8840-8E0A-B7217031E68C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 t="9968" b="14228"/>
          <a:stretch/>
        </p:blipFill>
        <p:spPr>
          <a:xfrm>
            <a:off x="-12" y="-12"/>
            <a:ext cx="2111025" cy="16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431;p68">
            <a:extLst>
              <a:ext uri="{FF2B5EF4-FFF2-40B4-BE49-F238E27FC236}">
                <a16:creationId xmlns:a16="http://schemas.microsoft.com/office/drawing/2014/main" id="{6D8D9C6E-B77E-7C4B-946B-9B3E84150641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134616" y="-12376"/>
            <a:ext cx="2304550" cy="1624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圖片 20">
            <a:extLst>
              <a:ext uri="{FF2B5EF4-FFF2-40B4-BE49-F238E27FC236}">
                <a16:creationId xmlns:a16="http://schemas.microsoft.com/office/drawing/2014/main" id="{5A3F8695-AC94-FC42-B7BC-CC9ABF63CC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19475" y="-12"/>
            <a:ext cx="2495250" cy="1624975"/>
          </a:xfrm>
          <a:prstGeom prst="rect">
            <a:avLst/>
          </a:prstGeom>
        </p:spPr>
      </p:pic>
      <p:sp>
        <p:nvSpPr>
          <p:cNvPr id="12" name="Google Shape;441;p68">
            <a:extLst>
              <a:ext uri="{FF2B5EF4-FFF2-40B4-BE49-F238E27FC236}">
                <a16:creationId xmlns:a16="http://schemas.microsoft.com/office/drawing/2014/main" id="{60E08119-F098-A24A-8A36-6BF6F036430A}"/>
              </a:ext>
            </a:extLst>
          </p:cNvPr>
          <p:cNvSpPr txBox="1">
            <a:spLocks/>
          </p:cNvSpPr>
          <p:nvPr/>
        </p:nvSpPr>
        <p:spPr>
          <a:xfrm>
            <a:off x="1193679" y="1494626"/>
            <a:ext cx="659700" cy="290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indent="0">
              <a:spcAft>
                <a:spcPts val="1200"/>
              </a:spcAft>
              <a:buFont typeface="Source Code Pro"/>
              <a:buNone/>
            </a:pPr>
            <a:r>
              <a:rPr lang="zh-TW" altLang="en-US" sz="3200" dirty="0">
                <a:solidFill>
                  <a:schemeClr val="dk1"/>
                </a:solidFill>
              </a:rPr>
              <a:t>態度</a:t>
            </a:r>
            <a:endParaRPr lang="en-US" altLang="zh-TW" sz="3200" dirty="0">
              <a:solidFill>
                <a:schemeClr val="dk1"/>
              </a:solidFill>
            </a:endParaRPr>
          </a:p>
          <a:p>
            <a:pPr marL="0" indent="0">
              <a:spcAft>
                <a:spcPts val="1200"/>
              </a:spcAft>
              <a:buFont typeface="Source Code Pro"/>
              <a:buNone/>
            </a:pPr>
            <a:r>
              <a:rPr lang="zh-TW" altLang="en-US" sz="3200" dirty="0">
                <a:solidFill>
                  <a:schemeClr val="dk1"/>
                </a:solidFill>
              </a:rPr>
              <a:t>、品格</a:t>
            </a:r>
          </a:p>
        </p:txBody>
      </p:sp>
      <p:sp>
        <p:nvSpPr>
          <p:cNvPr id="13" name="Google Shape;441;p68">
            <a:extLst>
              <a:ext uri="{FF2B5EF4-FFF2-40B4-BE49-F238E27FC236}">
                <a16:creationId xmlns:a16="http://schemas.microsoft.com/office/drawing/2014/main" id="{E2946CDD-E058-6840-947A-A70E34EF13CD}"/>
              </a:ext>
            </a:extLst>
          </p:cNvPr>
          <p:cNvSpPr txBox="1">
            <a:spLocks/>
          </p:cNvSpPr>
          <p:nvPr/>
        </p:nvSpPr>
        <p:spPr>
          <a:xfrm>
            <a:off x="3231275" y="1257106"/>
            <a:ext cx="659700" cy="290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indent="0">
              <a:spcAft>
                <a:spcPts val="1200"/>
              </a:spcAft>
              <a:buFont typeface="Source Code Pro"/>
              <a:buNone/>
            </a:pPr>
            <a:r>
              <a:rPr lang="zh-TW" altLang="en-US" sz="3200" dirty="0">
                <a:solidFill>
                  <a:schemeClr val="dk1"/>
                </a:solidFill>
              </a:rPr>
              <a:t>運用知識的能力</a:t>
            </a:r>
          </a:p>
        </p:txBody>
      </p:sp>
      <p:sp>
        <p:nvSpPr>
          <p:cNvPr id="14" name="Google Shape;441;p68">
            <a:extLst>
              <a:ext uri="{FF2B5EF4-FFF2-40B4-BE49-F238E27FC236}">
                <a16:creationId xmlns:a16="http://schemas.microsoft.com/office/drawing/2014/main" id="{BAC463C6-7BA1-6446-B83D-378036460648}"/>
              </a:ext>
            </a:extLst>
          </p:cNvPr>
          <p:cNvSpPr txBox="1">
            <a:spLocks/>
          </p:cNvSpPr>
          <p:nvPr/>
        </p:nvSpPr>
        <p:spPr>
          <a:xfrm>
            <a:off x="5487212" y="1583175"/>
            <a:ext cx="659700" cy="290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indent="0">
              <a:spcAft>
                <a:spcPts val="1200"/>
              </a:spcAft>
              <a:buFont typeface="Source Code Pro"/>
              <a:buNone/>
            </a:pPr>
            <a:r>
              <a:rPr lang="zh-CN" altLang="en-US" sz="3200" dirty="0">
                <a:solidFill>
                  <a:schemeClr val="dk1"/>
                </a:solidFill>
              </a:rPr>
              <a:t>各科</a:t>
            </a:r>
            <a:r>
              <a:rPr lang="zh-TW" altLang="en-US" sz="3200" dirty="0">
                <a:solidFill>
                  <a:schemeClr val="dk1"/>
                </a:solidFill>
              </a:rPr>
              <a:t>知識</a:t>
            </a:r>
          </a:p>
        </p:txBody>
      </p:sp>
      <p:sp>
        <p:nvSpPr>
          <p:cNvPr id="15" name="Google Shape;441;p68">
            <a:extLst>
              <a:ext uri="{FF2B5EF4-FFF2-40B4-BE49-F238E27FC236}">
                <a16:creationId xmlns:a16="http://schemas.microsoft.com/office/drawing/2014/main" id="{DD65FFF7-02E6-AD49-BBE7-4A966C395F33}"/>
              </a:ext>
            </a:extLst>
          </p:cNvPr>
          <p:cNvSpPr txBox="1">
            <a:spLocks/>
          </p:cNvSpPr>
          <p:nvPr/>
        </p:nvSpPr>
        <p:spPr>
          <a:xfrm>
            <a:off x="7813050" y="1584887"/>
            <a:ext cx="659700" cy="290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 sz="1400" b="0" i="0" u="none" strike="noStrike" cap="none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marL="0" indent="0">
              <a:spcAft>
                <a:spcPts val="1200"/>
              </a:spcAft>
              <a:buFont typeface="Source Code Pro"/>
              <a:buNone/>
            </a:pPr>
            <a:r>
              <a:rPr lang="zh-TW" altLang="en-US" sz="3200" dirty="0">
                <a:solidFill>
                  <a:schemeClr val="dk1"/>
                </a:solidFill>
              </a:rPr>
              <a:t>補充知識</a:t>
            </a:r>
          </a:p>
        </p:txBody>
      </p:sp>
    </p:spTree>
    <p:extLst>
      <p:ext uri="{BB962C8B-B14F-4D97-AF65-F5344CB8AC3E}">
        <p14:creationId xmlns:p14="http://schemas.microsoft.com/office/powerpoint/2010/main" val="4175420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E2F052C-B96B-BD4C-8C7C-C4AC27C20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dirty="0"/>
              <a:t>任務二：比較兩篇文章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0E50F15-1443-2E4F-B7AF-17EBED474147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311700" y="1206631"/>
            <a:ext cx="8520600" cy="3362094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kumimoji="1" lang="zh-TW" altLang="en-US" sz="3600" dirty="0">
                <a:latin typeface="DFKai-SB" panose="03000509000000000000" pitchFamily="49" charset="-120"/>
                <a:ea typeface="DFKai-SB" panose="03000509000000000000" pitchFamily="49" charset="-120"/>
              </a:rPr>
              <a:t>填寫延伸閱讀實驗中物品代表什麼。</a:t>
            </a:r>
            <a:endParaRPr kumimoji="1" lang="en-US" altLang="zh-TW" sz="3600" dirty="0">
              <a:latin typeface="DFKai-SB" panose="03000509000000000000" pitchFamily="49" charset="-120"/>
              <a:ea typeface="DFKai-SB" panose="03000509000000000000" pitchFamily="49" charset="-120"/>
            </a:endParaRPr>
          </a:p>
          <a:p>
            <a:pPr>
              <a:lnSpc>
                <a:spcPct val="150000"/>
              </a:lnSpc>
            </a:pPr>
            <a:r>
              <a:rPr kumimoji="1" lang="zh-TW" altLang="en-US" sz="3600" dirty="0">
                <a:solidFill>
                  <a:srgbClr val="FF0000"/>
                </a:solidFill>
                <a:latin typeface="DFKai-SB" panose="03000509000000000000" pitchFamily="49" charset="-120"/>
                <a:ea typeface="DFKai-SB" panose="03000509000000000000" pitchFamily="49" charset="-120"/>
              </a:rPr>
              <a:t>請思考在學習上、生活上這些物品分別是什麼事，並打在學習單上。</a:t>
            </a:r>
            <a:endParaRPr kumimoji="1" lang="en-US" altLang="zh-TW" sz="3600" dirty="0">
              <a:solidFill>
                <a:srgbClr val="FF0000"/>
              </a:solidFill>
              <a:latin typeface="DFKai-SB" panose="03000509000000000000" pitchFamily="49" charset="-120"/>
              <a:ea typeface="DFKai-SB" panose="03000509000000000000" pitchFamily="49" charset="-120"/>
            </a:endParaRPr>
          </a:p>
          <a:p>
            <a:pPr>
              <a:lnSpc>
                <a:spcPct val="150000"/>
              </a:lnSpc>
            </a:pPr>
            <a:r>
              <a:rPr kumimoji="1" lang="zh-TW" altLang="en-US" sz="3600" dirty="0">
                <a:latin typeface="DFKai-SB" panose="03000509000000000000" pitchFamily="49" charset="-120"/>
                <a:ea typeface="DFKai-SB" panose="03000509000000000000" pitchFamily="49" charset="-120"/>
              </a:rPr>
              <a:t>請打出兩篇文章想要帶給我們什麼道理。</a:t>
            </a:r>
          </a:p>
        </p:txBody>
      </p:sp>
      <p:sp>
        <p:nvSpPr>
          <p:cNvPr id="4" name="標題 1">
            <a:extLst>
              <a:ext uri="{FF2B5EF4-FFF2-40B4-BE49-F238E27FC236}">
                <a16:creationId xmlns:a16="http://schemas.microsoft.com/office/drawing/2014/main" id="{0663B23B-F288-9543-97B4-50DE8879A76E}"/>
              </a:ext>
            </a:extLst>
          </p:cNvPr>
          <p:cNvSpPr txBox="1">
            <a:spLocks/>
          </p:cNvSpPr>
          <p:nvPr/>
        </p:nvSpPr>
        <p:spPr>
          <a:xfrm>
            <a:off x="6880860" y="4401074"/>
            <a:ext cx="2263140" cy="7424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 b="0" i="0" u="none" strike="noStrike" cap="non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 b="0" i="0" u="none" strike="noStrike" cap="non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 b="0" i="0" u="none" strike="noStrike" cap="non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 b="0" i="0" u="none" strike="noStrike" cap="non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 b="0" i="0" u="none" strike="noStrike" cap="non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 b="0" i="0" u="none" strike="noStrike" cap="non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 b="0" i="0" u="none" strike="noStrike" cap="non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 b="0" i="0" u="none" strike="noStrike" cap="non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 b="0" i="0" u="none" strike="noStrike" cap="none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r>
              <a:rPr kumimoji="1" lang="en-US" altLang="zh-TW" dirty="0"/>
              <a:t>Seesaw,5mins</a:t>
            </a:r>
            <a:endParaRPr kumimoji="1"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948435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A9E6DC9-6A29-4C42-A8A9-5F2A0CB21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9407" y="2408690"/>
            <a:ext cx="8520600" cy="733500"/>
          </a:xfrm>
        </p:spPr>
        <p:txBody>
          <a:bodyPr>
            <a:noAutofit/>
          </a:bodyPr>
          <a:lstStyle/>
          <a:p>
            <a:r>
              <a:rPr kumimoji="1" lang="en-US" altLang="zh-TW" sz="4400" dirty="0"/>
              <a:t>Q6.</a:t>
            </a:r>
            <a:r>
              <a:rPr lang="zh-TW" altLang="zh-TW" sz="4400" dirty="0"/>
              <a:t>為什麼兩篇文章的作者都要用對話及實驗的方式來書寫？ </a:t>
            </a:r>
            <a:endParaRPr kumimoji="1" lang="zh-TW" altLang="en-US" sz="4400" dirty="0"/>
          </a:p>
        </p:txBody>
      </p:sp>
    </p:spTree>
    <p:extLst>
      <p:ext uri="{BB962C8B-B14F-4D97-AF65-F5344CB8AC3E}">
        <p14:creationId xmlns:p14="http://schemas.microsoft.com/office/powerpoint/2010/main" val="16160510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F3AD0D1-C8A1-134F-9F26-89C3BBF57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956" y="1352887"/>
            <a:ext cx="8520600" cy="1937068"/>
          </a:xfrm>
        </p:spPr>
        <p:txBody>
          <a:bodyPr>
            <a:normAutofit/>
          </a:bodyPr>
          <a:lstStyle/>
          <a:p>
            <a:r>
              <a:rPr lang="en-US" altLang="zh-TW" sz="4400" dirty="0"/>
              <a:t>Q7.</a:t>
            </a:r>
            <a:r>
              <a:rPr lang="zh-TW" altLang="zh-TW" sz="4400" dirty="0"/>
              <a:t>為什麼要用金字塔圖呈現？</a:t>
            </a:r>
            <a:br>
              <a:rPr lang="en-US" altLang="zh-TW" sz="4400" dirty="0"/>
            </a:br>
            <a:r>
              <a:rPr lang="zh-TW" altLang="zh-TW" sz="4400" dirty="0"/>
              <a:t>可以告訴我們什麼？</a:t>
            </a:r>
            <a:endParaRPr kumimoji="1" lang="zh-TW" altLang="en-US" sz="4400" dirty="0"/>
          </a:p>
        </p:txBody>
      </p:sp>
    </p:spTree>
    <p:extLst>
      <p:ext uri="{BB962C8B-B14F-4D97-AF65-F5344CB8AC3E}">
        <p14:creationId xmlns:p14="http://schemas.microsoft.com/office/powerpoint/2010/main" val="26128724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4" name="Google Shape;514;p79"/>
          <p:cNvSpPr txBox="1">
            <a:spLocks noGrp="1"/>
          </p:cNvSpPr>
          <p:nvPr>
            <p:ph type="title"/>
          </p:nvPr>
        </p:nvSpPr>
        <p:spPr>
          <a:xfrm>
            <a:off x="311700" y="372500"/>
            <a:ext cx="8520600" cy="73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5" name="Google Shape;515;p79"/>
          <p:cNvSpPr txBox="1">
            <a:spLocks noGrp="1"/>
          </p:cNvSpPr>
          <p:nvPr>
            <p:ph type="body" idx="4294967295"/>
          </p:nvPr>
        </p:nvSpPr>
        <p:spPr>
          <a:xfrm>
            <a:off x="311700" y="1468825"/>
            <a:ext cx="8520600" cy="309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516" name="Google Shape;516;p7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46425" y="0"/>
            <a:ext cx="51435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dern Writer">
  <a:themeElements>
    <a:clrScheme name="Modern Writer">
      <a:dk1>
        <a:srgbClr val="E91D63"/>
      </a:dk1>
      <a:lt1>
        <a:srgbClr val="FFFFFF"/>
      </a:lt1>
      <a:dk2>
        <a:srgbClr val="424242"/>
      </a:dk2>
      <a:lt2>
        <a:srgbClr val="999999"/>
      </a:lt2>
      <a:accent1>
        <a:srgbClr val="607D8B"/>
      </a:accent1>
      <a:accent2>
        <a:srgbClr val="673AB7"/>
      </a:accent2>
      <a:accent3>
        <a:srgbClr val="9C26B0"/>
      </a:accent3>
      <a:accent4>
        <a:srgbClr val="0090AC"/>
      </a:accent4>
      <a:accent5>
        <a:srgbClr val="00838F"/>
      </a:accent5>
      <a:accent6>
        <a:srgbClr val="F8E71C"/>
      </a:accent6>
      <a:hlink>
        <a:srgbClr val="00838F"/>
      </a:hlink>
      <a:folHlink>
        <a:srgbClr val="00838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</TotalTime>
  <Words>830</Words>
  <Application>Microsoft Macintosh PowerPoint</Application>
  <PresentationFormat>如螢幕大小 (16:9)</PresentationFormat>
  <Paragraphs>78</Paragraphs>
  <Slides>21</Slides>
  <Notes>9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21</vt:i4>
      </vt:variant>
    </vt:vector>
  </HeadingPairs>
  <TitlesOfParts>
    <vt:vector size="26" baseType="lpstr">
      <vt:lpstr>Source Code Pro</vt:lpstr>
      <vt:lpstr>Arial</vt:lpstr>
      <vt:lpstr>DFKai-SB</vt:lpstr>
      <vt:lpstr>Oswald</vt:lpstr>
      <vt:lpstr>Modern Writer</vt:lpstr>
      <vt:lpstr>生命中的大石頭</vt:lpstr>
      <vt:lpstr>課文中作者這麼說</vt:lpstr>
      <vt:lpstr>PowerPoint 簡報</vt:lpstr>
      <vt:lpstr>PowerPoint 簡報</vt:lpstr>
      <vt:lpstr>點一盞心燈（節錄改編）　　　劉　墉 　      A去見B：「B！我已經學足了，可以出師吧！」 　     「什麼是足了呢？」 　     「就是滿了，裝不下去了。」 　     「那麼裝一大碗石子來吧！」A照做了。 　     「滿了嗎？」B問。 　     「滿了！」A回答。B抓來一把砂，攙入碗裡，沒有溢出來。 　     「滿了嗎？」B又問。 　     「滿了！」A回答。B抓來一把石灰，攙入碗裡，沒有溢出來。 　     「滿了嗎？」B又問。 　     「滿了！」A回答。B又倒了一盅水下去，仍然沒有溢出來。 　     「滿了嗎？」 　     「……」 </vt:lpstr>
      <vt:lpstr>任務一：解讀延伸閱讀文章</vt:lpstr>
      <vt:lpstr>點一盞心燈（節錄改編）　　　劉　墉 　      A去見B：「B！我已經學足了，可以出師吧！」 　     「什麼是足了呢？」 　     「就是滿了，裝不下去了。」 　     「那麼裝一大碗石子來吧！」A照做了。 　     「滿了嗎？」B問。 　     「滿了！」A回答。B抓來一把砂，攙入碗裡，沒有溢出來。 　     「滿了嗎？」B又問。 　     「滿了！」A回答。B抓來一把石灰，攙入碗裡，沒有溢出來。 　     「滿了嗎？」B又問。 　     「滿了！」A回答。B又倒了一盅水下去，仍然沒有溢出來。 　     「滿了嗎？」 　     「……」 </vt:lpstr>
      <vt:lpstr>Q1.文章中對話的兩人的關係可能是什麼？ </vt:lpstr>
      <vt:lpstr>Q2.文章中的「足了」代表什麼意思？ </vt:lpstr>
      <vt:lpstr>Q3.作者想要告訴我們什麼道理？ </vt:lpstr>
      <vt:lpstr>Q4.這兩篇文章，有哪些部分是相同的？哪些是不同的？</vt:lpstr>
      <vt:lpstr>PowerPoint 簡報</vt:lpstr>
      <vt:lpstr>Q5.在學習這件大事情上我們可以學習什麼？ </vt:lpstr>
      <vt:lpstr>Q6.在延伸閱讀中的各項物品分別代表什麼？ </vt:lpstr>
      <vt:lpstr>PowerPoint 簡報</vt:lpstr>
      <vt:lpstr>PowerPoint 簡報</vt:lpstr>
      <vt:lpstr>PowerPoint 簡報</vt:lpstr>
      <vt:lpstr>任務二：比較兩篇文章</vt:lpstr>
      <vt:lpstr>Q6.為什麼兩篇文章的作者都要用對話及實驗的方式來書寫？ </vt:lpstr>
      <vt:lpstr>Q7.為什麼要用金字塔圖呈現？ 可以告訴我們什麼？</vt:lpstr>
      <vt:lpstr>PowerPoint 簡報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1092上課</dc:title>
  <cp:lastModifiedBy>蕭仲雯</cp:lastModifiedBy>
  <cp:revision>11</cp:revision>
  <dcterms:modified xsi:type="dcterms:W3CDTF">2021-05-06T14:18:16Z</dcterms:modified>
</cp:coreProperties>
</file>