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301" r:id="rId6"/>
    <p:sldId id="302" r:id="rId7"/>
    <p:sldId id="260" r:id="rId8"/>
    <p:sldId id="262" r:id="rId9"/>
    <p:sldId id="263" r:id="rId10"/>
    <p:sldId id="290" r:id="rId11"/>
    <p:sldId id="294" r:id="rId12"/>
    <p:sldId id="288" r:id="rId13"/>
    <p:sldId id="289" r:id="rId14"/>
    <p:sldId id="261" r:id="rId15"/>
    <p:sldId id="264" r:id="rId16"/>
    <p:sldId id="265" r:id="rId17"/>
    <p:sldId id="266" r:id="rId18"/>
    <p:sldId id="291" r:id="rId19"/>
    <p:sldId id="295" r:id="rId20"/>
    <p:sldId id="292" r:id="rId21"/>
    <p:sldId id="296" r:id="rId22"/>
    <p:sldId id="293" r:id="rId23"/>
    <p:sldId id="298" r:id="rId24"/>
    <p:sldId id="267" r:id="rId25"/>
    <p:sldId id="268" r:id="rId26"/>
    <p:sldId id="287" r:id="rId27"/>
    <p:sldId id="269" r:id="rId28"/>
    <p:sldId id="286" r:id="rId29"/>
    <p:sldId id="282" r:id="rId30"/>
    <p:sldId id="284" r:id="rId31"/>
    <p:sldId id="285" r:id="rId32"/>
    <p:sldId id="270" r:id="rId33"/>
    <p:sldId id="283" r:id="rId34"/>
    <p:sldId id="299" r:id="rId35"/>
    <p:sldId id="300" r:id="rId36"/>
    <p:sldId id="271" r:id="rId37"/>
    <p:sldId id="303" r:id="rId38"/>
    <p:sldId id="304" r:id="rId39"/>
    <p:sldId id="305" r:id="rId40"/>
    <p:sldId id="306" r:id="rId41"/>
    <p:sldId id="307" r:id="rId42"/>
    <p:sldId id="308" r:id="rId43"/>
    <p:sldId id="309" r:id="rId44"/>
    <p:sldId id="297" r:id="rId45"/>
    <p:sldId id="272" r:id="rId46"/>
    <p:sldId id="273" r:id="rId47"/>
    <p:sldId id="274" r:id="rId48"/>
    <p:sldId id="275" r:id="rId49"/>
    <p:sldId id="276" r:id="rId50"/>
    <p:sldId id="277" r:id="rId51"/>
    <p:sldId id="278" r:id="rId52"/>
    <p:sldId id="279" r:id="rId53"/>
    <p:sldId id="280" r:id="rId54"/>
    <p:sldId id="281" r:id="rId5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869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手繪多邊形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標題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副標題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日期版面配置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8070C-7613-4E50-8E3E-057F8D6B90E0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19" name="頁尾版面配置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投影片編號版面配置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0652-9906-474F-B229-C07E9EBD66C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8070C-7613-4E50-8E3E-057F8D6B90E0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0652-9906-474F-B229-C07E9EBD66C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手繪多邊形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手繪多邊形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8070C-7613-4E50-8E3E-057F8D6B90E0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0652-9906-474F-B229-C07E9EBD66C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8070C-7613-4E50-8E3E-057F8D6B90E0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0652-9906-474F-B229-C07E9EBD66C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8070C-7613-4E50-8E3E-057F8D6B90E0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0652-9906-474F-B229-C07E9EBD66C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8070C-7613-4E50-8E3E-057F8D6B90E0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3A10652-9906-474F-B229-C07E9EBD66C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頁尾版面配置區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8070C-7613-4E50-8E3E-057F8D6B90E0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0652-9906-474F-B229-C07E9EBD66C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8070C-7613-4E50-8E3E-057F8D6B90E0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E3A10652-9906-474F-B229-C07E9EBD66C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3018070C-7613-4E50-8E3E-057F8D6B90E0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0652-9906-474F-B229-C07E9EBD66C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8070C-7613-4E50-8E3E-057F8D6B90E0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0652-9906-474F-B229-C07E9EBD66C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8070C-7613-4E50-8E3E-057F8D6B90E0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10652-9906-474F-B229-C07E9EBD66C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手繪多邊形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標題版面配置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文字版面配置區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日期版面配置區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3018070C-7613-4E50-8E3E-057F8D6B90E0}" type="datetimeFigureOut">
              <a:rPr lang="zh-TW" altLang="en-US" smtClean="0"/>
              <a:t>2019/9/22</a:t>
            </a:fld>
            <a:endParaRPr lang="zh-TW" altLang="en-US"/>
          </a:p>
        </p:txBody>
      </p:sp>
      <p:sp>
        <p:nvSpPr>
          <p:cNvPr id="22" name="頁尾版面配置區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投影片編號版面配置區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3A10652-9906-474F-B229-C07E9EBD66C2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random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s://udn.com/search/tagging/2/%E9%96%A9%E5%8D%97%E8%AA%9E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udn.com/search/tagging/2/%E9%98%BF%E7%BE%8E%E6%97%8F" TargetMode="Externa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95536" y="692696"/>
            <a:ext cx="8136904" cy="2952328"/>
          </a:xfrm>
        </p:spPr>
        <p:txBody>
          <a:bodyPr>
            <a:noAutofit/>
          </a:bodyPr>
          <a:lstStyle/>
          <a:p>
            <a:r>
              <a:rPr lang="zh-CN" altLang="en-US" sz="6000" dirty="0" smtClean="0"/>
              <a:t>你真的完全聽不懂嗎？</a:t>
            </a:r>
            <a:r>
              <a:rPr lang="en-US" altLang="zh-CN" sz="6000" dirty="0" smtClean="0"/>
              <a:t/>
            </a:r>
            <a:br>
              <a:rPr lang="en-US" altLang="zh-CN" sz="6000" dirty="0" smtClean="0"/>
            </a:br>
            <a:r>
              <a:rPr lang="zh-CN" altLang="en-US" sz="6000" dirty="0" smtClean="0"/>
              <a:t>真</a:t>
            </a:r>
            <a:r>
              <a:rPr lang="zh-CN" altLang="en-US" sz="6000" dirty="0" smtClean="0"/>
              <a:t>的</a:t>
            </a:r>
            <a:r>
              <a:rPr lang="zh-CN" altLang="en-US" sz="6000" dirty="0" smtClean="0"/>
              <a:t>不會講嗎</a:t>
            </a:r>
            <a:r>
              <a:rPr lang="zh-CN" altLang="en-US" sz="6000" dirty="0" smtClean="0"/>
              <a:t>？</a:t>
            </a:r>
            <a:r>
              <a:rPr lang="en-US" altLang="zh-CN" sz="6000" dirty="0" smtClean="0"/>
              <a:t/>
            </a:r>
            <a:br>
              <a:rPr lang="en-US" altLang="zh-CN" sz="6000" dirty="0" smtClean="0"/>
            </a:br>
            <a:r>
              <a:rPr lang="en-US" altLang="zh-CN" sz="6000" dirty="0" smtClean="0"/>
              <a:t>   </a:t>
            </a:r>
            <a:r>
              <a:rPr lang="zh-CN" altLang="en-US" sz="6000" dirty="0" smtClean="0"/>
              <a:t>或</a:t>
            </a:r>
            <a:r>
              <a:rPr lang="zh-CN" altLang="en-US" sz="6000" dirty="0" smtClean="0"/>
              <a:t>只是不習慣？</a:t>
            </a:r>
            <a:endParaRPr lang="zh-TW" altLang="en-US" sz="60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835696" y="4005064"/>
            <a:ext cx="6840760" cy="2616696"/>
          </a:xfrm>
        </p:spPr>
        <p:txBody>
          <a:bodyPr>
            <a:noAutofit/>
          </a:bodyPr>
          <a:lstStyle/>
          <a:p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福豐國中許正輝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觀念分享與討論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en-US" altLang="zh-TW" sz="3600" dirty="0" smtClean="0">
                <a:latin typeface="清松手寫體1" pitchFamily="2" charset="-120"/>
                <a:ea typeface="清松手寫體1" pitchFamily="2" charset="-120"/>
              </a:rPr>
              <a:t>2019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年</a:t>
            </a:r>
            <a:r>
              <a:rPr lang="en-US" altLang="zh-CN" sz="3600" dirty="0" smtClean="0">
                <a:latin typeface="清松手寫體1" pitchFamily="2" charset="-120"/>
                <a:ea typeface="清松手寫體1" pitchFamily="2" charset="-120"/>
              </a:rPr>
              <a:t>9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月</a:t>
            </a:r>
            <a:r>
              <a:rPr lang="en-US" altLang="zh-CN" sz="3600" dirty="0" smtClean="0">
                <a:latin typeface="清松手寫體1" pitchFamily="2" charset="-120"/>
                <a:ea typeface="清松手寫體1" pitchFamily="2" charset="-120"/>
              </a:rPr>
              <a:t>26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日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永安國中</a:t>
            </a:r>
            <a:endParaRPr lang="zh-TW" altLang="en-US" sz="3600" dirty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352928" cy="5688632"/>
          </a:xfrm>
        </p:spPr>
        <p:txBody>
          <a:bodyPr>
            <a:noAutofit/>
          </a:bodyPr>
          <a:lstStyle/>
          <a:p>
            <a:r>
              <a:rPr lang="zh-TW" altLang="zh-TW" sz="4800" i="1" dirty="0" smtClean="0">
                <a:latin typeface="清松手寫體1" pitchFamily="2" charset="-120"/>
                <a:ea typeface="清松手寫體1" pitchFamily="2" charset="-120"/>
              </a:rPr>
              <a:t>「</a:t>
            </a:r>
            <a:r>
              <a:rPr lang="zh-TW" altLang="zh-TW" sz="4800" i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你真的完全聽不懂嗎</a:t>
            </a:r>
            <a:r>
              <a:rPr lang="zh-TW" altLang="zh-TW" sz="4800" i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？</a:t>
            </a:r>
            <a:r>
              <a:rPr lang="zh-CN" altLang="en-US" sz="4800" i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真的不會講嗎？或只</a:t>
            </a:r>
            <a:r>
              <a:rPr lang="zh-TW" altLang="zh-TW" sz="4800" i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是</a:t>
            </a:r>
            <a:r>
              <a:rPr lang="zh-TW" altLang="zh-TW" sz="4800" i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不習慣？</a:t>
            </a:r>
            <a:r>
              <a:rPr lang="zh-TW" altLang="zh-TW" sz="4800" i="1" dirty="0" smtClean="0">
                <a:latin typeface="清松手寫體1" pitchFamily="2" charset="-120"/>
                <a:ea typeface="清松手寫體1" pitchFamily="2" charset="-120"/>
              </a:rPr>
              <a:t>」</a:t>
            </a:r>
            <a:r>
              <a:rPr lang="en-US" altLang="zh-TW" sz="4800" i="1" dirty="0" smtClean="0">
                <a:latin typeface="清松手寫體1" pitchFamily="2" charset="-120"/>
                <a:ea typeface="清松手寫體1" pitchFamily="2" charset="-120"/>
              </a:rPr>
              <a:t/>
            </a:r>
            <a:br>
              <a:rPr lang="en-US" altLang="zh-TW" sz="4800" i="1" dirty="0" smtClean="0">
                <a:latin typeface="清松手寫體1" pitchFamily="2" charset="-120"/>
                <a:ea typeface="清松手寫體1" pitchFamily="2" charset="-120"/>
              </a:rPr>
            </a:br>
            <a:r>
              <a:rPr lang="zh-TW" altLang="zh-TW" sz="4800" i="1" dirty="0" smtClean="0">
                <a:latin typeface="清松手寫體1" pitchFamily="2" charset="-120"/>
                <a:ea typeface="清松手寫體1" pitchFamily="2" charset="-120"/>
              </a:rPr>
              <a:t>如果</a:t>
            </a:r>
            <a:r>
              <a:rPr lang="zh-TW" altLang="zh-TW" sz="4800" i="1" dirty="0" smtClean="0">
                <a:latin typeface="清松手寫體1" pitchFamily="2" charset="-120"/>
                <a:ea typeface="清松手寫體1" pitchFamily="2" charset="-120"/>
              </a:rPr>
              <a:t>你身在台灣，並且是一個</a:t>
            </a:r>
            <a:r>
              <a:rPr lang="zh-TW" altLang="zh-TW" sz="4800" i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以台語為母語的人</a:t>
            </a:r>
            <a:r>
              <a:rPr lang="zh-TW" altLang="zh-TW" sz="4800" i="1" dirty="0" smtClean="0">
                <a:latin typeface="清松手寫體1" pitchFamily="2" charset="-120"/>
                <a:ea typeface="清松手寫體1" pitchFamily="2" charset="-120"/>
              </a:rPr>
              <a:t>，這是我第一個想對你提出的疑問。</a:t>
            </a:r>
            <a:endParaRPr lang="zh-TW" altLang="en-US" sz="4800" dirty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772816"/>
            <a:ext cx="8640960" cy="4176464"/>
          </a:xfrm>
        </p:spPr>
        <p:txBody>
          <a:bodyPr>
            <a:normAutofit/>
          </a:bodyPr>
          <a:lstStyle/>
          <a:p>
            <a:r>
              <a:rPr lang="zh-CN" altLang="en-US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zh-CN" altLang="en-US" dirty="0" smtClean="0">
                <a:latin typeface="清松手寫體1" pitchFamily="2" charset="-120"/>
                <a:ea typeface="清松手寫體1" pitchFamily="2" charset="-120"/>
              </a:rPr>
              <a:t>，是台灣社會過去</a:t>
            </a:r>
            <a:r>
              <a:rPr lang="zh-CN" altLang="en-US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廣泛使用</a:t>
            </a:r>
            <a:r>
              <a:rPr lang="zh-CN" altLang="en-US" dirty="0" smtClean="0">
                <a:latin typeface="清松手寫體1" pitchFamily="2" charset="-120"/>
                <a:ea typeface="清松手寫體1" pitchFamily="2" charset="-120"/>
              </a:rPr>
              <a:t>的語言。</a:t>
            </a:r>
            <a:endParaRPr lang="en-US" altLang="zh-CN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CN" altLang="en-US" dirty="0" smtClean="0">
                <a:latin typeface="清松手寫體1" pitchFamily="2" charset="-120"/>
                <a:ea typeface="清松手寫體1" pitchFamily="2" charset="-120"/>
              </a:rPr>
              <a:t>如今處於沒落的邊緣地帶。</a:t>
            </a:r>
            <a:endParaRPr lang="en-US" altLang="zh-CN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CN" altLang="en-US" dirty="0" smtClean="0">
                <a:latin typeface="清松手寫體1" pitchFamily="2" charset="-120"/>
                <a:ea typeface="清松手寫體1" pitchFamily="2" charset="-120"/>
              </a:rPr>
              <a:t>許多成長於都市的孩子</a:t>
            </a:r>
            <a:r>
              <a:rPr lang="zh-CN" altLang="en-US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連聽不聽得懂都是問題</a:t>
            </a:r>
            <a:r>
              <a:rPr lang="zh-CN" altLang="en-US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CN" altLang="en-US" dirty="0" smtClean="0">
                <a:latin typeface="清松手寫體1" pitchFamily="2" charset="-120"/>
                <a:ea typeface="清松手寫體1" pitchFamily="2" charset="-120"/>
              </a:rPr>
              <a:t>過去，台語被打壓是</a:t>
            </a:r>
            <a:r>
              <a:rPr lang="zh-CN" altLang="en-US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政治因素</a:t>
            </a:r>
            <a:r>
              <a:rPr lang="zh-CN" altLang="en-US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CN" altLang="en-US" dirty="0" smtClean="0">
                <a:latin typeface="清松手寫體1" pitchFamily="2" charset="-120"/>
                <a:ea typeface="清松手寫體1" pitchFamily="2" charset="-120"/>
              </a:rPr>
              <a:t>現在，台語是</a:t>
            </a:r>
            <a:r>
              <a:rPr lang="zh-CN" altLang="en-US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自然消亡</a:t>
            </a:r>
            <a:r>
              <a:rPr lang="zh-CN" altLang="en-US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TW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CN" altLang="en-US" dirty="0" smtClean="0">
                <a:latin typeface="清松手寫體1" pitchFamily="2" charset="-120"/>
                <a:ea typeface="清松手寫體1" pitchFamily="2" charset="-120"/>
              </a:rPr>
              <a:t>我們來</a:t>
            </a:r>
            <a:r>
              <a:rPr lang="zh-TW" altLang="zh-TW" dirty="0" smtClean="0">
                <a:latin typeface="清松手寫體1" pitchFamily="2" charset="-120"/>
                <a:ea typeface="清松手寫體1" pitchFamily="2" charset="-120"/>
              </a:rPr>
              <a:t>談</a:t>
            </a:r>
            <a:r>
              <a:rPr lang="zh-TW" altLang="zh-TW" dirty="0" smtClean="0">
                <a:latin typeface="清松手寫體1" pitchFamily="2" charset="-120"/>
                <a:ea typeface="清松手寫體1" pitchFamily="2" charset="-120"/>
              </a:rPr>
              <a:t>談</a:t>
            </a:r>
            <a:r>
              <a:rPr lang="zh-TW" altLang="zh-TW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台語的發展</a:t>
            </a:r>
            <a:r>
              <a:rPr lang="zh-TW" altLang="zh-TW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脈絡</a:t>
            </a:r>
            <a:r>
              <a:rPr lang="zh-TW" altLang="zh-TW" dirty="0" smtClean="0">
                <a:latin typeface="清松手寫體1" pitchFamily="2" charset="-120"/>
                <a:ea typeface="清松手寫體1" pitchFamily="2" charset="-120"/>
              </a:rPr>
              <a:t>以及</a:t>
            </a:r>
            <a:r>
              <a:rPr lang="zh-TW" altLang="zh-TW" dirty="0" smtClean="0">
                <a:latin typeface="清松手寫體1" pitchFamily="2" charset="-120"/>
                <a:ea typeface="清松手寫體1" pitchFamily="2" charset="-120"/>
              </a:rPr>
              <a:t>面對沒落的</a:t>
            </a:r>
            <a:r>
              <a:rPr lang="zh-TW" altLang="zh-TW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母語</a:t>
            </a:r>
            <a:r>
              <a:rPr lang="zh-TW" altLang="zh-TW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我們該怎麼做</a:t>
            </a:r>
            <a:r>
              <a:rPr lang="zh-TW" altLang="zh-TW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zh-TW" altLang="en-US" dirty="0">
              <a:latin typeface="清松手寫體1" pitchFamily="2" charset="-120"/>
              <a:ea typeface="清松手寫體1" pitchFamily="2" charset="-120"/>
            </a:endParaRPr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台語為什麼叫台語？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2332037"/>
            <a:ext cx="8219256" cy="4525963"/>
          </a:xfrm>
        </p:spPr>
        <p:txBody>
          <a:bodyPr>
            <a:normAutofit/>
          </a:bodyPr>
          <a:lstStyle/>
          <a:p>
            <a:r>
              <a:rPr lang="zh-TW" altLang="zh-TW" sz="3600" i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zh-TW" altLang="zh-TW" sz="3600" i="1" dirty="0" smtClean="0">
                <a:latin typeface="清松手寫體1" pitchFamily="2" charset="-120"/>
                <a:ea typeface="清松手寫體1" pitchFamily="2" charset="-120"/>
              </a:rPr>
              <a:t>、</a:t>
            </a:r>
            <a:r>
              <a:rPr lang="zh-TW" altLang="zh-TW" sz="3600" i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客語</a:t>
            </a:r>
            <a:r>
              <a:rPr lang="zh-TW" altLang="zh-TW" sz="3600" i="1" dirty="0" smtClean="0">
                <a:latin typeface="清松手寫體1" pitchFamily="2" charset="-120"/>
                <a:ea typeface="清松手寫體1" pitchFamily="2" charset="-120"/>
              </a:rPr>
              <a:t>、</a:t>
            </a:r>
            <a:r>
              <a:rPr lang="zh-TW" altLang="zh-TW" sz="3600" i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原住民語</a:t>
            </a:r>
            <a:r>
              <a:rPr lang="zh-TW" altLang="zh-TW" sz="3600" i="1" dirty="0" smtClean="0">
                <a:latin typeface="清松手寫體1" pitchFamily="2" charset="-120"/>
                <a:ea typeface="清松手寫體1" pitchFamily="2" charset="-120"/>
              </a:rPr>
              <a:t>和</a:t>
            </a:r>
            <a:r>
              <a:rPr lang="zh-TW" altLang="zh-TW" sz="3600" i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新移民用語</a:t>
            </a:r>
            <a:r>
              <a:rPr lang="zh-TW" altLang="zh-TW" sz="3600" i="1" dirty="0" smtClean="0">
                <a:latin typeface="清松手寫體1" pitchFamily="2" charset="-120"/>
                <a:ea typeface="清松手寫體1" pitchFamily="2" charset="-120"/>
              </a:rPr>
              <a:t>都是台灣的語言，</a:t>
            </a:r>
            <a:r>
              <a:rPr lang="zh-TW" altLang="zh-TW" sz="3600" i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只有台語叫 「台語」也太沙文主義了</a:t>
            </a:r>
            <a:r>
              <a:rPr lang="zh-TW" altLang="zh-TW" sz="3600" i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吧</a:t>
            </a:r>
            <a:r>
              <a:rPr lang="zh-CN" altLang="en-US" sz="3600" i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？</a:t>
            </a:r>
            <a:endParaRPr lang="en-US" altLang="zh-CN" sz="3600" i="1" dirty="0" smtClean="0">
              <a:solidFill>
                <a:srgbClr val="FFFF00"/>
              </a:solidFill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語言的名稱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絕非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一時形成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，其中牽涉到該語言的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使用者如何去稱呼與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認同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4091681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4082116" cy="328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內容版面配置區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11650" y="0"/>
            <a:ext cx="4832350" cy="37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37050" y="4149080"/>
            <a:ext cx="4806950" cy="231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55775" y="180975"/>
            <a:ext cx="5632450" cy="64960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21506" name="Picture 2" descr="D:\台語資料\台語相片\台語議題爭論\30420769_1492678457521142_5451184075168908335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16024"/>
            <a:ext cx="4224656" cy="65253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507" name="Picture 3" descr="D:\台語資料\台語相片\台語議題爭論\台灣話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44016"/>
            <a:ext cx="3875300" cy="6597352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台語的發展背景及形成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65104"/>
          </a:xfrm>
        </p:spPr>
        <p:txBody>
          <a:bodyPr>
            <a:normAutofit/>
          </a:bodyPr>
          <a:lstStyle/>
          <a:p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日</a:t>
            </a:r>
            <a:r>
              <a:rPr lang="zh-CN" altLang="en-US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治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時期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前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，台灣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這片土地上，台語的概念還沒開始成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形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從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中國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遷徙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而來的移民 ，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仍以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祖籍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為原鄉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認同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以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泉州話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、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漳州話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、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廈門話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等等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自稱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到</a:t>
            </a:r>
            <a:r>
              <a:rPr lang="en-US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1895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年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後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，以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中國為原鄉認同的語言派系，才逐漸產生變化。</a:t>
            </a:r>
            <a:endParaRPr lang="zh-TW" altLang="en-US" sz="3600" dirty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台語的發展背景及形成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565104"/>
          </a:xfrm>
        </p:spPr>
        <p:txBody>
          <a:bodyPr>
            <a:normAutofit fontScale="92500" lnSpcReduction="20000"/>
          </a:bodyPr>
          <a:lstStyle/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日本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入主台灣這片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土地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後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因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異族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的到來，原本相互鬥爭、區隔的漳州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人、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泉州人等等凝聚在一起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，形成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了名為「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台灣人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」的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想像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共同體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以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台灣為自己的認同，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台灣人的集體意識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形成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日本人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殖民者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，將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台灣人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最普遍使用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的語言命名為「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」或是「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台灣話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」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這個名稱，獲得了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殖民者與被殖民者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共同承認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zh-TW" altLang="en-US" sz="3600" dirty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台語的發展背景及形成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2348880"/>
            <a:ext cx="8352928" cy="3340968"/>
          </a:xfrm>
        </p:spPr>
        <p:txBody>
          <a:bodyPr>
            <a:noAutofit/>
          </a:bodyPr>
          <a:lstStyle/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因此我們可得知，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台語是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歷史的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、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自然的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產物，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並非具有壓迫性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及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民族意識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的稱呼，並且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台語也絕對不等於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閩南語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任何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一個語言的形成都必須放在時空背景下來檢視，否則去脈絡化的解讀，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容易造成族群的衝突與爭端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zh-TW" altLang="en-US" sz="3600" dirty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9218" name="Picture 2" descr="C:\Users\office\Downloads\64650252_2529097673780889_4902186400759152640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675" y="0"/>
            <a:ext cx="5142649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3314" name="Picture 2" descr="C:\Users\office\Downloads\60759777_1733879706757638_4370389262474936320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7170" name="Picture 2" descr="C:\Users\office\Downloads\65692945_2501615839870340_6783282866957582336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8856" y="0"/>
            <a:ext cx="6806287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8194" name="Picture 2" descr="C:\Users\office\Downloads\65277067_2532971303393526_1909901592081989632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我們的台語不正常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844824"/>
            <a:ext cx="7992888" cy="4525963"/>
          </a:xfrm>
        </p:spPr>
        <p:txBody>
          <a:bodyPr/>
          <a:lstStyle/>
          <a:p>
            <a:r>
              <a:rPr lang="zh-TW" altLang="zh-TW" sz="4800" i="1" dirty="0" smtClean="0">
                <a:latin typeface="清松手寫體1" pitchFamily="2" charset="-120"/>
                <a:ea typeface="清松手寫體1" pitchFamily="2" charset="-120"/>
              </a:rPr>
              <a:t>「什麼？你說我們的台語不正常嗎？那為什麼我感覺不到。」這就可以證明：</a:t>
            </a:r>
            <a:r>
              <a:rPr lang="zh-TW" altLang="zh-TW" sz="4800" i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多數人不覺得有問題，才是問題的本身。</a:t>
            </a:r>
            <a:endParaRPr lang="zh-TW" altLang="zh-TW" sz="4800" dirty="0" smtClean="0">
              <a:solidFill>
                <a:srgbClr val="FF0000"/>
              </a:solidFill>
              <a:latin typeface="清松手寫體1" pitchFamily="2" charset="-120"/>
              <a:ea typeface="清松手寫體1" pitchFamily="2" charset="-120"/>
            </a:endParaRPr>
          </a:p>
          <a:p>
            <a:endParaRPr lang="zh-TW" altLang="en-U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我們的台語不正常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844824"/>
            <a:ext cx="8568952" cy="4525963"/>
          </a:xfrm>
        </p:spPr>
        <p:txBody>
          <a:bodyPr>
            <a:normAutofit fontScale="55000" lnSpcReduction="20000"/>
          </a:bodyPr>
          <a:lstStyle/>
          <a:p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講到台語，你的</a:t>
            </a:r>
            <a:r>
              <a:rPr lang="zh-TW" altLang="zh-TW" sz="58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第一印象</a:t>
            </a:r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是什麼</a:t>
            </a:r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？</a:t>
            </a:r>
            <a:endParaRPr lang="en-US" altLang="zh-TW" sz="58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很</a:t>
            </a:r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有</a:t>
            </a:r>
            <a:r>
              <a:rPr lang="zh-TW" altLang="zh-TW" sz="58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親切感</a:t>
            </a:r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？</a:t>
            </a:r>
            <a:r>
              <a:rPr lang="zh-TW" altLang="zh-TW" sz="58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本土味很重</a:t>
            </a:r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？還是常常與</a:t>
            </a:r>
            <a:r>
              <a:rPr lang="zh-TW" altLang="zh-TW" sz="58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民俗</a:t>
            </a:r>
            <a:r>
              <a:rPr lang="zh-CN" altLang="en-US" sz="58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文化聯想在一起</a:t>
            </a:r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？</a:t>
            </a:r>
            <a:endParaRPr lang="en-US" altLang="zh-TW" sz="58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這些</a:t>
            </a:r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既定印象，就是台語「</a:t>
            </a:r>
            <a:r>
              <a:rPr lang="zh-TW" altLang="zh-TW" sz="58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不正常</a:t>
            </a:r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」的表徵</a:t>
            </a:r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TW" sz="58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生活</a:t>
            </a:r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在台灣，你日常生活中聽到華語會有親切感嗎</a:t>
            </a:r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？如果</a:t>
            </a:r>
            <a:r>
              <a:rPr lang="zh-TW" altLang="zh-TW" sz="5800" dirty="0" smtClean="0">
                <a:latin typeface="清松手寫體1" pitchFamily="2" charset="-120"/>
                <a:ea typeface="清松手寫體1" pitchFamily="2" charset="-120"/>
              </a:rPr>
              <a:t>這時有人衝過來，熱淚盈眶地緊握你的雙手，然後向你表示覺得你說華語讓他感到很有親切感，這個場景，光是想想應該就會覺得很荒謬吧？</a:t>
            </a:r>
            <a:endParaRPr lang="zh-TW" altLang="zh-TW" sz="5800" dirty="0" smtClean="0">
              <a:solidFill>
                <a:srgbClr val="FF0000"/>
              </a:solidFill>
              <a:latin typeface="清松手寫體1" pitchFamily="2" charset="-120"/>
              <a:ea typeface="清松手寫體1" pitchFamily="2" charset="-120"/>
            </a:endParaRPr>
          </a:p>
          <a:p>
            <a:endParaRPr lang="zh-TW" altLang="en-US" dirty="0">
              <a:latin typeface="清松手寫體1" pitchFamily="2" charset="-120"/>
              <a:ea typeface="清松手寫體1" pitchFamily="2" charset="-120"/>
            </a:endParaRPr>
          </a:p>
        </p:txBody>
      </p:sp>
      <p:pic>
        <p:nvPicPr>
          <p:cNvPr id="47105" name="Picture 1" descr="C:\Users\office\Dropbox\矽赫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71305"/>
            <a:ext cx="6120680" cy="6592954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7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7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7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我們的台語不正常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11560" y="1844824"/>
            <a:ext cx="8208912" cy="4525963"/>
          </a:xfrm>
        </p:spPr>
        <p:txBody>
          <a:bodyPr>
            <a:noAutofit/>
          </a:bodyPr>
          <a:lstStyle/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什麼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時候一個語言會讓你有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親切感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呢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？</a:t>
            </a:r>
            <a:endParaRPr lang="en-US" altLang="zh-TW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在這個</a:t>
            </a:r>
            <a:r>
              <a:rPr lang="zh-CN" altLang="en-US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原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以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台語為母語為主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的台灣社會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已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面臨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到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如同置身異國般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的處境，這正是現今台語不正常的地方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TW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台語不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正常的地方還有很多，例如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：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幾乎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沒有新詞彙的產生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、多數人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對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它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抱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持著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刻板印象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、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文字書寫系統不普及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又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飽受誤解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等等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TW" sz="3600" dirty="0" smtClean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我們的台語不正常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628800"/>
            <a:ext cx="8532440" cy="4525963"/>
          </a:xfrm>
        </p:spPr>
        <p:txBody>
          <a:bodyPr>
            <a:noAutofit/>
          </a:bodyPr>
          <a:lstStyle/>
          <a:p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沒有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新詞彙的產生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是因為「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少有人在用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」，而正常的語言應該要是「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活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」的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TW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時代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不斷向前推進、器物也隨時在汰舊換新，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活的語言系統，應該要在被使用的情況下，因應轉變產生新的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詞彙</a:t>
            </a:r>
            <a:r>
              <a:rPr lang="zh-CN" altLang="en-US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solidFill>
                <a:srgbClr val="FF0000"/>
              </a:solidFill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由於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台語的使用者日漸減少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它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詞彙庫也逐漸僵化，這是基於使用者的減少，而迫使台語必須要面臨到的第一個困境。</a:t>
            </a:r>
            <a:endParaRPr lang="zh-TW" altLang="en-US" sz="3600" dirty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42" name="Picture 2" descr="C:\Users\office\Downloads\65136227_2499683070071507_2483348475639496704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4338" name="Picture 2" descr="C:\Users\office\Downloads\60506453_1724723851006557_5435906305707474944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1266" name="Picture 2" descr="C:\Users\office\Downloads\60505429_1730561840422758_1440074758795296768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5362" name="Picture 2" descr="C:\Users\office\Downloads\60309364_1723738341105108_2042688563396476928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2290" name="Picture 2" descr="C:\Users\office\Downloads\60532569_1728608750618067_4219778181177016320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7410" name="Picture 2" descr="C:\Users\office\Downloads\59744884_1718051998340409_3126363899427815424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7849" y="0"/>
            <a:ext cx="4848301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我們的台語不正常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2348880"/>
            <a:ext cx="8532440" cy="3312367"/>
          </a:xfrm>
        </p:spPr>
        <p:txBody>
          <a:bodyPr>
            <a:noAutofit/>
          </a:bodyPr>
          <a:lstStyle/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多數人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對台語抱持著刻板印象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，無論是像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親切感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這種「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好的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」印象，或是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不現代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、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不進步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這種「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壞的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」印象，更甚者是有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本土味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這種看似「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中立的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」印象，都會對於台語的發展造成一定的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限制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我們的台語不正常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529408"/>
            <a:ext cx="8532440" cy="5328592"/>
          </a:xfrm>
        </p:spPr>
        <p:txBody>
          <a:bodyPr>
            <a:noAutofit/>
          </a:bodyPr>
          <a:lstStyle/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語言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作為一種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溝通交流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的工具，是人類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社會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生活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下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的產物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它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本身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就是必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有雅有俗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，刻意去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偏重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它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哪一部分都是不合適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正常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的語言應該具有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全面性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和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普及性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無論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它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是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在哪個領域被使用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，都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是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它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鮮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活運作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證明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所以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我們不應用狹隘的刻板印象，去限制台語多元發展的可能性。</a:t>
            </a:r>
            <a:endParaRPr lang="zh-TW" altLang="en-US" sz="3600" dirty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146" name="Picture 2" descr="C:\Users\office\Downloads\65520610_2376754425871120_6654036683861786624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我們的台語不正常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340768"/>
            <a:ext cx="8532440" cy="5328592"/>
          </a:xfrm>
        </p:spPr>
        <p:txBody>
          <a:bodyPr>
            <a:noAutofit/>
          </a:bodyPr>
          <a:lstStyle/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標準化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後被抨擊得最嚴重的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一點就是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台語的文字書寫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系統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是否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有聽過或在新聞上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看過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以下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類似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言論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？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pPr>
              <a:buNone/>
            </a:pP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「</a:t>
            </a:r>
            <a:r>
              <a:rPr lang="zh-CN" altLang="en-US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學英文都很難了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台羅拼音是要逼死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誰</a:t>
            </a:r>
            <a:r>
              <a:rPr lang="zh-CN" altLang="en-US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！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」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、「</a:t>
            </a:r>
            <a:r>
              <a:rPr lang="zh-TW" altLang="zh-TW" sz="3600" dirty="0" smtClean="0">
                <a:solidFill>
                  <a:srgbClr val="00B050"/>
                </a:solidFill>
                <a:latin typeface="清松手寫體1" pitchFamily="2" charset="-120"/>
                <a:ea typeface="清松手寫體1" pitchFamily="2" charset="-120"/>
              </a:rPr>
              <a:t>我明明台語就說得很溜，為什麼連看都看不懂？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」或者「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哪有一種語言寫出來是表意表音混雜的！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」</a:t>
            </a:r>
            <a:endParaRPr lang="zh-TW" altLang="en-US" sz="3600" dirty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5122" name="Picture 2" descr="C:\Users\office\Downloads\66050032_2695512483810974_672386129433775308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026" name="Picture 2" descr="C:\Users\office\Downloads\68844720_2636521196372417_4487461025762770944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131840" cy="6928698"/>
          </a:xfrm>
          <a:prstGeom prst="rect">
            <a:avLst/>
          </a:prstGeom>
          <a:noFill/>
        </p:spPr>
      </p:pic>
      <p:pic>
        <p:nvPicPr>
          <p:cNvPr id="1029" name="Picture 5" descr="C:\Users\office\Downloads\65267210_2543297049038293_7221895823557132288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0"/>
            <a:ext cx="7802880" cy="6858000"/>
          </a:xfrm>
          <a:prstGeom prst="rect">
            <a:avLst/>
          </a:prstGeom>
          <a:noFill/>
        </p:spPr>
      </p:pic>
      <p:sp>
        <p:nvSpPr>
          <p:cNvPr id="8" name="內容版面配置區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3074" name="Picture 2" descr="C:\Users\office\Downloads\65930401_2553686917989179_4499003827680182272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098" name="Picture 2" descr="C:\Users\office\Downloads\65991531_2557400984294566_2771024590556626944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我們的台語不正常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1340768"/>
            <a:ext cx="8532440" cy="5328592"/>
          </a:xfrm>
        </p:spPr>
        <p:txBody>
          <a:bodyPr>
            <a:noAutofit/>
          </a:bodyPr>
          <a:lstStyle/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第一，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漢字系統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不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只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是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為</a:t>
            </a:r>
            <a:r>
              <a:rPr lang="zh-CN" altLang="en-US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現代的華語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服務，不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代表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只可用來講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華語，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zh-CN" altLang="en-US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漢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字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請用台語去思考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TW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學習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跟學習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任何一個語言一樣，都需要背單詞，不同的組成方法會賦予單詞不同的意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涵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所以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，在質疑連華語音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都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不知道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時候，我們應改反過來問自己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CN" altLang="en-US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幹嘛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需要知道</a:t>
            </a:r>
            <a:r>
              <a:rPr lang="zh-CN" altLang="en-US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它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華語音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？</a:t>
            </a:r>
            <a:endParaRPr lang="en-US" altLang="zh-TW" sz="3600" dirty="0" smtClean="0">
              <a:solidFill>
                <a:srgbClr val="FFFF00"/>
              </a:solidFill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zh-CN" altLang="en-US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漢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字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就應該用台語的發音去思考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zh-TW" altLang="en-US" sz="3600" dirty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050" name="Picture 2" descr="C:\Users\office\Downloads\66780962_2397078443648452_582101121111372595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9146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8434" name="Picture 2" descr="C:\Users\office\Downloads\54379863_1093161957552221_8381636348955590656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9458" name="Picture 2" descr="C:\Users\office\Downloads\53362501_2204224236267208_8616214028005408768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我們的台語不正常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628800"/>
            <a:ext cx="8532440" cy="4968552"/>
          </a:xfrm>
        </p:spPr>
        <p:txBody>
          <a:bodyPr>
            <a:noAutofit/>
          </a:bodyPr>
          <a:lstStyle/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第二，對於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會說不會寫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的這個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問題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在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語言的學習上，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聽說和讀寫本來就是兩回事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。我們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對於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文盲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的定義也絕對不是他不會聽和說，而是他無法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讀寫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當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一種語言、一種文化要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被傳承和使用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建立一套標準化的文字紀錄系統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是最便捷的方式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也是最應該做的事。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這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也是為何要推動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台羅拼音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和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台語用字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的原因。</a:t>
            </a:r>
            <a:endParaRPr lang="zh-TW" altLang="en-US" sz="3600" dirty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22530" name="Picture 2" descr="D:\台語資料\台語相片\台語議題爭論\台語文教學的必要性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7590" y="0"/>
            <a:ext cx="484882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新聞事件摘要</a:t>
            </a:r>
            <a:r>
              <a:rPr lang="zh-CN" altLang="en-US" sz="44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（</a:t>
            </a:r>
            <a:r>
              <a:rPr lang="zh-TW" altLang="en-US" sz="4400" dirty="0" smtClean="0">
                <a:latin typeface="清松手寫體1" pitchFamily="2" charset="-120"/>
                <a:ea typeface="清松手寫體1" pitchFamily="2" charset="-120"/>
              </a:rPr>
              <a:t> </a:t>
            </a:r>
            <a:r>
              <a:rPr lang="en-US" altLang="zh-TW" sz="4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2019-02-28 </a:t>
            </a:r>
            <a:r>
              <a:rPr lang="zh-TW" altLang="en-US" sz="4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聯合報</a:t>
            </a:r>
            <a:r>
              <a:rPr lang="zh-CN" altLang="en-US" sz="44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）</a:t>
            </a:r>
            <a:endParaRPr lang="zh-TW" altLang="en-US" sz="4400" dirty="0">
              <a:solidFill>
                <a:srgbClr val="FFFF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/>
          <a:lstStyle/>
          <a:p>
            <a:r>
              <a:rPr lang="zh-TW" altLang="en-US" sz="3200" b="1" dirty="0" smtClean="0">
                <a:solidFill>
                  <a:srgbClr val="00B050"/>
                </a:solidFill>
                <a:latin typeface="清松手寫體1" pitchFamily="2" charset="-120"/>
                <a:ea typeface="清松手寫體1" pitchFamily="2" charset="-120"/>
              </a:rPr>
              <a:t>考閩南語要求寫台羅拼音 小三生從</a:t>
            </a:r>
            <a:r>
              <a:rPr lang="en-US" altLang="zh-TW" sz="32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95</a:t>
            </a:r>
            <a:r>
              <a:rPr lang="zh-TW" altLang="en-US" sz="32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分</a:t>
            </a:r>
            <a:r>
              <a:rPr lang="zh-TW" altLang="en-US" sz="3200" b="1" dirty="0" smtClean="0">
                <a:solidFill>
                  <a:srgbClr val="00B050"/>
                </a:solidFill>
                <a:latin typeface="清松手寫體1" pitchFamily="2" charset="-120"/>
                <a:ea typeface="清松手寫體1" pitchFamily="2" charset="-120"/>
              </a:rPr>
              <a:t>變</a:t>
            </a:r>
            <a:r>
              <a:rPr lang="en-US" altLang="zh-TW" sz="32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41</a:t>
            </a:r>
            <a:r>
              <a:rPr lang="zh-TW" altLang="en-US" sz="32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分</a:t>
            </a:r>
            <a:endParaRPr lang="en-US" altLang="zh-TW" sz="3200" b="1" dirty="0" smtClean="0">
              <a:solidFill>
                <a:srgbClr val="FF0000"/>
              </a:solidFill>
              <a:latin typeface="清松手寫體1" pitchFamily="2" charset="-120"/>
              <a:ea typeface="清松手寫體1" pitchFamily="2" charset="-120"/>
            </a:endParaRPr>
          </a:p>
          <a:p>
            <a:endParaRPr lang="en-US" altLang="zh-TW" dirty="0" smtClean="0"/>
          </a:p>
          <a:p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一位媽媽</a:t>
            </a:r>
            <a:r>
              <a:rPr lang="en-US" altLang="zh-TW" dirty="0" smtClean="0">
                <a:latin typeface="清松手寫體1" pitchFamily="2" charset="-120"/>
                <a:ea typeface="清松手寫體1" pitchFamily="2" charset="-120"/>
              </a:rPr>
              <a:t>Amy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在網路貼出她就讀小學三年級孩子的</a:t>
            </a:r>
            <a:r>
              <a:rPr lang="zh-TW" altLang="en-US" u="sng" dirty="0" smtClean="0">
                <a:latin typeface="清松手寫體1" pitchFamily="2" charset="-120"/>
                <a:ea typeface="清松手寫體1" pitchFamily="2" charset="-120"/>
                <a:hlinkClick r:id="rId2"/>
              </a:rPr>
              <a:t>閩南語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期末考考卷，指老師</a:t>
            </a:r>
            <a:r>
              <a:rPr lang="zh-TW" altLang="en-US" dirty="0" smtClean="0">
                <a:solidFill>
                  <a:srgbClr val="FFC000"/>
                </a:solidFill>
                <a:latin typeface="清松手寫體1" pitchFamily="2" charset="-120"/>
                <a:ea typeface="清松手寫體1" pitchFamily="2" charset="-120"/>
              </a:rPr>
              <a:t>要求孩子用台羅拼音標出正確拼音才給分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，使她孩子明明閩南語發音標準，考卷卻只拿</a:t>
            </a:r>
            <a:r>
              <a:rPr lang="en-US" altLang="zh-TW" dirty="0" smtClean="0">
                <a:latin typeface="清松手寫體1" pitchFamily="2" charset="-120"/>
                <a:ea typeface="清松手寫體1" pitchFamily="2" charset="-120"/>
              </a:rPr>
              <a:t>41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分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TW" dirty="0" smtClean="0">
              <a:latin typeface="清松手寫體1" pitchFamily="2" charset="-120"/>
              <a:ea typeface="清松手寫體1" pitchFamily="2" charset="-120"/>
            </a:endParaRPr>
          </a:p>
          <a:p>
            <a:endParaRPr lang="zh-TW" alt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16632"/>
            <a:ext cx="4146962" cy="66247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新聞事件摘要</a:t>
            </a:r>
            <a:r>
              <a:rPr lang="zh-CN" altLang="en-US" sz="44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（</a:t>
            </a:r>
            <a:r>
              <a:rPr lang="zh-TW" altLang="en-US" sz="4400" dirty="0" smtClean="0">
                <a:latin typeface="清松手寫體1" pitchFamily="2" charset="-120"/>
                <a:ea typeface="清松手寫體1" pitchFamily="2" charset="-120"/>
              </a:rPr>
              <a:t> </a:t>
            </a:r>
            <a:r>
              <a:rPr lang="en-US" altLang="zh-TW" sz="4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2019-02-28 </a:t>
            </a:r>
            <a:r>
              <a:rPr lang="zh-TW" altLang="en-US" sz="4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聯合報</a:t>
            </a:r>
            <a:r>
              <a:rPr lang="zh-CN" altLang="en-US" sz="44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）</a:t>
            </a:r>
            <a:endParaRPr lang="zh-TW" altLang="en-US" sz="4400" dirty="0">
              <a:solidFill>
                <a:srgbClr val="FFFF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/>
          <a:lstStyle/>
          <a:p>
            <a:endParaRPr lang="en-US" altLang="zh-TW" dirty="0" smtClean="0"/>
          </a:p>
          <a:p>
            <a:r>
              <a:rPr lang="en-US" altLang="zh-TW" dirty="0" smtClean="0">
                <a:latin typeface="清松手寫體1" pitchFamily="2" charset="-120"/>
                <a:ea typeface="清松手寫體1" pitchFamily="2" charset="-120"/>
              </a:rPr>
              <a:t>Amy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說，學閩南語很重要，但這種</a:t>
            </a:r>
            <a:r>
              <a:rPr lang="zh-TW" altLang="en-US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國小三年級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的閩南語期末考是不是太誇張了？她說，她小孩一、二年級的老師</a:t>
            </a:r>
            <a:r>
              <a:rPr lang="zh-TW" altLang="en-US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期末考有口試</a:t>
            </a:r>
            <a:r>
              <a:rPr lang="en-US" altLang="zh-TW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+</a:t>
            </a:r>
            <a:r>
              <a:rPr lang="zh-TW" altLang="en-US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筆試，教學讓女兒好愛閩南語，考試都</a:t>
            </a:r>
            <a:r>
              <a:rPr lang="en-US" altLang="zh-TW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95</a:t>
            </a:r>
            <a:r>
              <a:rPr lang="zh-TW" altLang="en-US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分以上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；但升上三年級，學校有兩位閩南語老師，一位是讓孩子聽、圈選、看圖說，她孩子的老師卻要求</a:t>
            </a:r>
            <a:r>
              <a:rPr lang="zh-TW" altLang="en-US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用台羅拼音寫出來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，結果變成這樣。</a:t>
            </a:r>
            <a:endParaRPr lang="zh-TW" altLang="en-US" dirty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新聞事件摘要</a:t>
            </a:r>
            <a:r>
              <a:rPr lang="zh-CN" altLang="en-US" sz="44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（</a:t>
            </a:r>
            <a:r>
              <a:rPr lang="zh-TW" altLang="en-US" sz="4400" dirty="0" smtClean="0">
                <a:latin typeface="清松手寫體1" pitchFamily="2" charset="-120"/>
                <a:ea typeface="清松手寫體1" pitchFamily="2" charset="-120"/>
              </a:rPr>
              <a:t> </a:t>
            </a:r>
            <a:r>
              <a:rPr lang="en-US" altLang="zh-TW" sz="4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2019-02-28 </a:t>
            </a:r>
            <a:r>
              <a:rPr lang="zh-TW" altLang="en-US" sz="4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聯合報</a:t>
            </a:r>
            <a:r>
              <a:rPr lang="zh-CN" altLang="en-US" sz="44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）</a:t>
            </a:r>
            <a:endParaRPr lang="zh-TW" altLang="en-US" sz="4400" dirty="0">
              <a:solidFill>
                <a:srgbClr val="FFFF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/>
          <a:lstStyle/>
          <a:p>
            <a:endParaRPr lang="en-US" altLang="zh-TW" sz="3200" b="1" dirty="0" smtClean="0">
              <a:solidFill>
                <a:srgbClr val="00B050"/>
              </a:solidFill>
              <a:latin typeface="清松手寫體1" pitchFamily="2" charset="-120"/>
              <a:ea typeface="清松手寫體1" pitchFamily="2" charset="-120"/>
            </a:endParaRPr>
          </a:p>
          <a:p>
            <a:r>
              <a:rPr lang="en-US" altLang="zh-TW" dirty="0" smtClean="0">
                <a:latin typeface="清松手寫體1" pitchFamily="2" charset="-120"/>
                <a:ea typeface="清松手寫體1" pitchFamily="2" charset="-120"/>
              </a:rPr>
              <a:t>Amy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指出，保存閩南語真的刻不容緩，但她反對廢除中文字，因為</a:t>
            </a:r>
            <a:r>
              <a:rPr lang="zh-TW" altLang="en-US" dirty="0" smtClean="0">
                <a:solidFill>
                  <a:srgbClr val="FFC000"/>
                </a:solidFill>
                <a:latin typeface="清松手寫體1" pitchFamily="2" charset="-120"/>
                <a:ea typeface="清松手寫體1" pitchFamily="2" charset="-120"/>
              </a:rPr>
              <a:t>每個中文字都有對應的閩南語發音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TW" altLang="en-US" dirty="0" smtClean="0">
                <a:solidFill>
                  <a:srgbClr val="FFC000"/>
                </a:solidFill>
                <a:latin typeface="清松手寫體1" pitchFamily="2" charset="-120"/>
                <a:ea typeface="清松手寫體1" pitchFamily="2" charset="-120"/>
              </a:rPr>
              <a:t>閩南語素養不足的才會需要拼音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。她強調，</a:t>
            </a:r>
            <a:r>
              <a:rPr lang="zh-TW" altLang="en-US" dirty="0" smtClean="0">
                <a:solidFill>
                  <a:srgbClr val="FFC000"/>
                </a:solidFill>
                <a:latin typeface="清松手寫體1" pitchFamily="2" charset="-120"/>
                <a:ea typeface="清松手寫體1" pitchFamily="2" charset="-120"/>
              </a:rPr>
              <a:t>台羅拼音應該只是輔助發音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，用輔助發音考試，根本顛倒學習。</a:t>
            </a:r>
            <a:endParaRPr lang="en-US" altLang="zh-TW" dirty="0" smtClean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新聞事件摘要</a:t>
            </a:r>
            <a:r>
              <a:rPr lang="zh-CN" altLang="en-US" sz="44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（</a:t>
            </a:r>
            <a:r>
              <a:rPr lang="zh-TW" altLang="en-US" sz="4400" dirty="0" smtClean="0">
                <a:latin typeface="清松手寫體1" pitchFamily="2" charset="-120"/>
                <a:ea typeface="清松手寫體1" pitchFamily="2" charset="-120"/>
              </a:rPr>
              <a:t> </a:t>
            </a:r>
            <a:r>
              <a:rPr lang="en-US" altLang="zh-TW" sz="4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2019-02-28 </a:t>
            </a:r>
            <a:r>
              <a:rPr lang="zh-TW" altLang="en-US" sz="4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聯合報</a:t>
            </a:r>
            <a:r>
              <a:rPr lang="zh-CN" altLang="en-US" sz="44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）</a:t>
            </a:r>
            <a:endParaRPr lang="zh-TW" altLang="en-US" sz="4400" dirty="0">
              <a:solidFill>
                <a:srgbClr val="FFFF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/>
          <a:lstStyle/>
          <a:p>
            <a:endParaRPr lang="en-US" altLang="zh-TW" sz="3200" b="1" dirty="0" smtClean="0">
              <a:solidFill>
                <a:srgbClr val="00B050"/>
              </a:solidFill>
              <a:latin typeface="清松手寫體1" pitchFamily="2" charset="-120"/>
              <a:ea typeface="清松手寫體1" pitchFamily="2" charset="-120"/>
            </a:endParaRPr>
          </a:p>
          <a:p>
            <a:r>
              <a:rPr lang="en-US" altLang="zh-TW" dirty="0" smtClean="0">
                <a:latin typeface="清松手寫體1" pitchFamily="2" charset="-120"/>
                <a:ea typeface="清松手寫體1" pitchFamily="2" charset="-120"/>
              </a:rPr>
              <a:t>Amy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說，她和老公都是</a:t>
            </a:r>
            <a:r>
              <a:rPr lang="zh-TW" altLang="en-US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外省人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，孩子小學二年級時，原本想學</a:t>
            </a:r>
            <a:r>
              <a:rPr lang="zh-TW" altLang="en-US" u="sng" dirty="0" smtClean="0">
                <a:latin typeface="清松手寫體1" pitchFamily="2" charset="-120"/>
                <a:ea typeface="清松手寫體1" pitchFamily="2" charset="-120"/>
                <a:hlinkClick r:id="rId2"/>
              </a:rPr>
              <a:t>阿美族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語，可能因</a:t>
            </a:r>
            <a:r>
              <a:rPr lang="zh-TW" altLang="en-US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不是阿美族人，被學校拒絕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，孩子還問家中母語並非閩南語，為何只能學閩南語？</a:t>
            </a:r>
            <a:endParaRPr lang="en-US" altLang="zh-TW" dirty="0" smtClean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新聞事件摘要</a:t>
            </a:r>
            <a:r>
              <a:rPr lang="zh-CN" altLang="en-US" sz="44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（</a:t>
            </a:r>
            <a:r>
              <a:rPr lang="zh-TW" altLang="en-US" sz="4400" dirty="0" smtClean="0">
                <a:latin typeface="清松手寫體1" pitchFamily="2" charset="-120"/>
                <a:ea typeface="清松手寫體1" pitchFamily="2" charset="-120"/>
              </a:rPr>
              <a:t> </a:t>
            </a:r>
            <a:r>
              <a:rPr lang="en-US" altLang="zh-TW" sz="4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2019-02-28 </a:t>
            </a:r>
            <a:r>
              <a:rPr lang="zh-TW" altLang="en-US" sz="4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聯合報</a:t>
            </a:r>
            <a:r>
              <a:rPr lang="zh-CN" altLang="en-US" sz="44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）</a:t>
            </a:r>
            <a:endParaRPr lang="zh-TW" altLang="en-US" sz="4400" dirty="0">
              <a:solidFill>
                <a:srgbClr val="FFFF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525963"/>
          </a:xfrm>
        </p:spPr>
        <p:txBody>
          <a:bodyPr/>
          <a:lstStyle/>
          <a:p>
            <a:endParaRPr lang="en-US" altLang="zh-TW" sz="3200" b="1" dirty="0" smtClean="0">
              <a:solidFill>
                <a:srgbClr val="00B050"/>
              </a:solidFill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她說，由於孩子奶奶是閩南人，</a:t>
            </a:r>
            <a:r>
              <a:rPr lang="zh-TW" altLang="en-US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東南亞</a:t>
            </a:r>
            <a:r>
              <a:rPr lang="zh-CN" altLang="en-US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語言</a:t>
            </a:r>
            <a:r>
              <a:rPr lang="zh-TW" altLang="en-US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中</a:t>
            </a:r>
            <a:r>
              <a:rPr lang="zh-TW" altLang="en-US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也很多福建話的成分</a:t>
            </a:r>
            <a:r>
              <a:rPr lang="zh-TW" altLang="en-US" dirty="0" smtClean="0">
                <a:latin typeface="清松手寫體1" pitchFamily="2" charset="-120"/>
                <a:ea typeface="清松手寫體1" pitchFamily="2" charset="-120"/>
              </a:rPr>
              <a:t>，她覺得可以多學很多種語言，都鼓勵婆婆跟孫女多講閩南語，孩子從小就會閩南語，既然學校要求要再學閩南語，孩子也只好又選閩南語。</a:t>
            </a:r>
            <a:r>
              <a:rPr lang="zh-TW" altLang="en-US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沒想到本來會的，現在學了變得很痛苦。</a:t>
            </a:r>
            <a:endParaRPr lang="en-US" altLang="zh-TW" dirty="0" smtClean="0">
              <a:solidFill>
                <a:srgbClr val="FF00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</p:spPr>
        <p:txBody>
          <a:bodyPr>
            <a:normAutofit fontScale="90000"/>
          </a:bodyPr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新聞事件摘要</a:t>
            </a:r>
            <a:r>
              <a:rPr lang="zh-CN" altLang="en-US" sz="44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（</a:t>
            </a:r>
            <a:r>
              <a:rPr lang="zh-TW" altLang="en-US" sz="4400" dirty="0" smtClean="0">
                <a:latin typeface="清松手寫體1" pitchFamily="2" charset="-120"/>
                <a:ea typeface="清松手寫體1" pitchFamily="2" charset="-120"/>
              </a:rPr>
              <a:t> </a:t>
            </a:r>
            <a:r>
              <a:rPr lang="en-US" altLang="zh-TW" sz="4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2019-9-8 </a:t>
            </a:r>
            <a:r>
              <a:rPr lang="zh-CN" altLang="en-US" sz="4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台視新聞</a:t>
            </a:r>
            <a:r>
              <a:rPr lang="zh-CN" altLang="en-US" sz="44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）</a:t>
            </a:r>
            <a:endParaRPr lang="zh-TW" altLang="en-US" sz="4400" dirty="0">
              <a:solidFill>
                <a:srgbClr val="FFFF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7504" y="2060848"/>
            <a:ext cx="8784976" cy="3917032"/>
          </a:xfrm>
        </p:spPr>
        <p:txBody>
          <a:bodyPr>
            <a:normAutofit/>
          </a:bodyPr>
          <a:lstStyle/>
          <a:p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小一台語題考倒家長 媽媽留言</a:t>
            </a:r>
            <a:r>
              <a:rPr lang="en-US" altLang="zh-TW" sz="3200" dirty="0" smtClean="0">
                <a:latin typeface="清松手寫體1" pitchFamily="2" charset="-120"/>
                <a:ea typeface="清松手寫體1" pitchFamily="2" charset="-120"/>
              </a:rPr>
              <a:t>:</a:t>
            </a: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我也不會</a:t>
            </a:r>
            <a:b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</a:b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en-US" altLang="zh-TW" sz="3200" dirty="0" smtClean="0">
                <a:latin typeface="清松手寫體1" pitchFamily="2" charset="-120"/>
                <a:ea typeface="清松手寫體1" pitchFamily="2" charset="-120"/>
              </a:rPr>
              <a:t>"</a:t>
            </a:r>
            <a:r>
              <a:rPr lang="zh-TW" altLang="en-US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逐家做伙來洗喙</a:t>
            </a:r>
            <a:r>
              <a:rPr lang="en-US" altLang="zh-TW" sz="3200" dirty="0" smtClean="0">
                <a:latin typeface="清松手寫體1" pitchFamily="2" charset="-120"/>
                <a:ea typeface="清松手寫體1" pitchFamily="2" charset="-120"/>
              </a:rPr>
              <a:t>" </a:t>
            </a: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學生</a:t>
            </a:r>
            <a:r>
              <a:rPr lang="en-US" altLang="zh-TW" sz="3200" dirty="0" smtClean="0">
                <a:latin typeface="清松手寫體1" pitchFamily="2" charset="-120"/>
                <a:ea typeface="清松手寫體1" pitchFamily="2" charset="-120"/>
              </a:rPr>
              <a:t>.</a:t>
            </a: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家長霧煞</a:t>
            </a: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煞</a:t>
            </a:r>
            <a:endParaRPr lang="en-US" altLang="zh-TW" sz="32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台語老師揭曉</a:t>
            </a:r>
            <a:r>
              <a:rPr lang="en-US" altLang="zh-TW" sz="3200" dirty="0" smtClean="0">
                <a:latin typeface="清松手寫體1" pitchFamily="2" charset="-120"/>
                <a:ea typeface="清松手寫體1" pitchFamily="2" charset="-120"/>
              </a:rPr>
              <a:t>! </a:t>
            </a: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答案</a:t>
            </a: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是</a:t>
            </a:r>
            <a:r>
              <a:rPr lang="en-US" altLang="zh-TW" sz="3200" dirty="0" smtClean="0">
                <a:latin typeface="清松手寫體1" pitchFamily="2" charset="-120"/>
                <a:ea typeface="清松手寫體1" pitchFamily="2" charset="-120"/>
              </a:rPr>
              <a:t>“</a:t>
            </a:r>
            <a:r>
              <a:rPr lang="zh-TW" altLang="en-US" sz="32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大家</a:t>
            </a:r>
            <a:r>
              <a:rPr lang="zh-TW" altLang="en-US" sz="32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一起來刷牙</a:t>
            </a:r>
            <a:r>
              <a:rPr lang="en-US" altLang="zh-TW" sz="3200" dirty="0" smtClean="0">
                <a:latin typeface="清松手寫體1" pitchFamily="2" charset="-120"/>
                <a:ea typeface="清松手寫體1" pitchFamily="2" charset="-120"/>
              </a:rPr>
              <a:t>“</a:t>
            </a:r>
          </a:p>
          <a:p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小一作業考倒媽媽，直接在聯絡簿上</a:t>
            </a: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寫</a:t>
            </a:r>
            <a:r>
              <a:rPr lang="zh-CN" altLang="en-US" sz="3200" dirty="0" smtClean="0">
                <a:latin typeface="清松手寫體1" pitchFamily="2" charset="-120"/>
                <a:ea typeface="清松手寫體1" pitchFamily="2" charset="-120"/>
              </a:rPr>
              <a:t>：</a:t>
            </a:r>
            <a:r>
              <a:rPr lang="zh-CN" altLang="en-US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身為</a:t>
            </a:r>
            <a:r>
              <a:rPr lang="zh-TW" altLang="en-US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媽媽</a:t>
            </a:r>
            <a:r>
              <a:rPr lang="zh-CN" altLang="en-US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TW" altLang="en-US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我</a:t>
            </a:r>
            <a:r>
              <a:rPr lang="zh-TW" altLang="en-US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也不會唸</a:t>
            </a: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，請老師幫忙教</a:t>
            </a: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TW" sz="32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上街</a:t>
            </a: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實際詢問其他</a:t>
            </a: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家長會</a:t>
            </a: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不會這題。會講台語，但</a:t>
            </a:r>
            <a:r>
              <a:rPr lang="zh-TW" altLang="en-US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一看到台語漢字，看</a:t>
            </a:r>
            <a:r>
              <a:rPr lang="zh-TW" altLang="en-US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攏</a:t>
            </a:r>
            <a:r>
              <a:rPr lang="zh-CN" altLang="en-US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無</a:t>
            </a:r>
            <a:r>
              <a:rPr lang="zh-TW" altLang="en-US" sz="32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TW" sz="3200" b="1" dirty="0" smtClean="0">
              <a:solidFill>
                <a:srgbClr val="00B05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16386" name="Picture 2" descr="C:\Users\office\Downloads\60220479_10211498167763545_164250530771422412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我們的台語不正常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916832"/>
            <a:ext cx="8532440" cy="4248472"/>
          </a:xfrm>
        </p:spPr>
        <p:txBody>
          <a:bodyPr>
            <a:noAutofit/>
          </a:bodyPr>
          <a:lstStyle/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第三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CN" altLang="en-US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日文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寫出來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也是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表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意表音混雜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的。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在書寫日文時，為什麼就沒有人提出這樣的質疑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？</a:t>
            </a:r>
            <a:r>
              <a:rPr lang="en-US" altLang="zh-TW" sz="3600" dirty="0" smtClean="0">
                <a:latin typeface="清松手寫體1" pitchFamily="2" charset="-120"/>
                <a:ea typeface="清松手寫體1" pitchFamily="2" charset="-120"/>
              </a:rPr>
              <a:t> </a:t>
            </a:r>
            <a:r>
              <a:rPr lang="ja-JP" altLang="en-US" sz="3600" dirty="0" smtClean="0">
                <a:solidFill>
                  <a:srgbClr val="92D050"/>
                </a:solidFill>
                <a:latin typeface="清松手寫體1" pitchFamily="2" charset="-120"/>
                <a:ea typeface="清松手寫體1" pitchFamily="2" charset="-120"/>
              </a:rPr>
              <a:t>私</a:t>
            </a:r>
            <a:r>
              <a:rPr lang="ja-JP" altLang="en-US" sz="3600" dirty="0" smtClean="0">
                <a:solidFill>
                  <a:srgbClr val="92D050"/>
                </a:solidFill>
                <a:latin typeface="清松手寫體1" pitchFamily="2" charset="-120"/>
                <a:ea typeface="清松手寫體1" pitchFamily="2" charset="-120"/>
              </a:rPr>
              <a:t>はあなたが好きです</a:t>
            </a:r>
            <a:endParaRPr lang="en-US" altLang="zh-TW" sz="3600" dirty="0" smtClean="0">
              <a:solidFill>
                <a:srgbClr val="92D050"/>
              </a:solidFill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我們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為什麼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就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不能對自己土地上的語言抱持著一份與有榮焉？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要到哪一天，台灣人才能真正地為自己的文化而感到驕傲？</a:t>
            </a:r>
            <a:endParaRPr lang="zh-TW" altLang="en-US" sz="3600" dirty="0">
              <a:solidFill>
                <a:srgbClr val="FF00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藍天下的台語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2996952"/>
            <a:ext cx="8532440" cy="1872208"/>
          </a:xfrm>
        </p:spPr>
        <p:txBody>
          <a:bodyPr>
            <a:noAutofit/>
          </a:bodyPr>
          <a:lstStyle/>
          <a:p>
            <a:r>
              <a:rPr lang="zh-TW" altLang="zh-TW" sz="5400" i="1" dirty="0" smtClean="0">
                <a:latin typeface="清松手寫體1" pitchFamily="2" charset="-120"/>
                <a:ea typeface="清松手寫體1" pitchFamily="2" charset="-120"/>
              </a:rPr>
              <a:t>語言沒辦法獨立於</a:t>
            </a:r>
            <a:r>
              <a:rPr lang="zh-TW" altLang="zh-TW" sz="5400" i="1" dirty="0" smtClean="0">
                <a:latin typeface="清松手寫體1" pitchFamily="2" charset="-120"/>
                <a:ea typeface="清松手寫體1" pitchFamily="2" charset="-120"/>
              </a:rPr>
              <a:t>社會</a:t>
            </a:r>
            <a:r>
              <a:rPr lang="zh-CN" altLang="en-US" sz="5400" i="1" dirty="0" smtClean="0">
                <a:latin typeface="清松手寫體1" pitchFamily="2" charset="-120"/>
                <a:ea typeface="清松手寫體1" pitchFamily="2" charset="-120"/>
              </a:rPr>
              <a:t>之外</a:t>
            </a:r>
            <a:r>
              <a:rPr lang="zh-TW" altLang="zh-TW" sz="5400" i="1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TW" altLang="zh-TW" sz="5400" i="1" dirty="0" smtClean="0">
                <a:latin typeface="清松手寫體1" pitchFamily="2" charset="-120"/>
                <a:ea typeface="清松手寫體1" pitchFamily="2" charset="-120"/>
              </a:rPr>
              <a:t>也</a:t>
            </a:r>
            <a:r>
              <a:rPr lang="zh-TW" altLang="zh-TW" sz="5400" i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很難與政治無關</a:t>
            </a:r>
            <a:r>
              <a:rPr lang="zh-TW" altLang="zh-TW" sz="5400" i="1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zh-TW" altLang="zh-TW" sz="5400" dirty="0" smtClean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藍天下的台語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23528" y="1268760"/>
            <a:ext cx="8712968" cy="5328592"/>
          </a:xfrm>
        </p:spPr>
        <p:txBody>
          <a:bodyPr>
            <a:noAutofit/>
          </a:bodyPr>
          <a:lstStyle/>
          <a:p>
            <a:r>
              <a:rPr lang="en-US" altLang="zh-TW" sz="3600" dirty="0" smtClean="0">
                <a:latin typeface="清松手寫體1" pitchFamily="2" charset="-120"/>
                <a:ea typeface="清松手寫體1" pitchFamily="2" charset="-120"/>
              </a:rPr>
              <a:t>2006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年，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台語的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正字</a:t>
            </a:r>
            <a:r>
              <a:rPr lang="zh-CN" altLang="en-US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及台羅拼音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才正式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由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教育部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頒布，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為什麼這麼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晚才開始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？</a:t>
            </a:r>
            <a:endParaRPr lang="en-US" altLang="zh-TW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因為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在這之前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以前的政府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不允許</a:t>
            </a:r>
            <a:r>
              <a:rPr lang="zh-CN" altLang="en-US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也不希望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我們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把自己的母語標準化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TW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因為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學習語言</a:t>
            </a:r>
            <a:r>
              <a:rPr lang="zh-CN" altLang="en-US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→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語言認同</a:t>
            </a:r>
            <a:r>
              <a:rPr lang="zh-CN" altLang="en-US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→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文化認同</a:t>
            </a:r>
            <a:endParaRPr lang="en-US" altLang="zh-TW" sz="3600" dirty="0" smtClean="0">
              <a:solidFill>
                <a:srgbClr val="FFFF00"/>
              </a:solidFill>
              <a:latin typeface="清松手寫體1" pitchFamily="2" charset="-120"/>
              <a:ea typeface="清松手寫體1" pitchFamily="2" charset="-120"/>
            </a:endParaRPr>
          </a:p>
          <a:p>
            <a:pPr>
              <a:buNone/>
            </a:pP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  </a:t>
            </a:r>
            <a:r>
              <a:rPr lang="zh-CN" altLang="en-US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→產生</a:t>
            </a:r>
            <a:r>
              <a:rPr lang="en-US" altLang="zh-CN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(</a:t>
            </a:r>
            <a:r>
              <a:rPr lang="zh-CN" altLang="en-US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台灣</a:t>
            </a:r>
            <a:r>
              <a:rPr lang="en-US" altLang="zh-CN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)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民族主義</a:t>
            </a:r>
            <a:endParaRPr lang="en-US" altLang="zh-TW" sz="3600" dirty="0" smtClean="0">
              <a:solidFill>
                <a:srgbClr val="FFFF00"/>
              </a:solidFill>
              <a:latin typeface="清松手寫體1" pitchFamily="2" charset="-120"/>
              <a:ea typeface="清松手寫體1" pitchFamily="2" charset="-120"/>
            </a:endParaRPr>
          </a:p>
          <a:p>
            <a:pPr>
              <a:buNone/>
            </a:pPr>
            <a:r>
              <a:rPr lang="en-US" altLang="zh-CN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 </a:t>
            </a:r>
            <a:r>
              <a:rPr lang="en-US" altLang="zh-CN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 </a:t>
            </a:r>
            <a:r>
              <a:rPr lang="zh-CN" altLang="en-US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→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顛覆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「不正確」國家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政權</a:t>
            </a:r>
            <a:endParaRPr lang="en-US" altLang="zh-TW" sz="3600" dirty="0" smtClean="0">
              <a:solidFill>
                <a:srgbClr val="FFFF00"/>
              </a:solidFill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語言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是很政治化的存在，無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關乎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它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本身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的意願。</a:t>
            </a:r>
            <a:endParaRPr lang="zh-TW" altLang="en-US" sz="3600" dirty="0">
              <a:solidFill>
                <a:srgbClr val="FF00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家己的語言家己救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1032" y="2492896"/>
            <a:ext cx="8712968" cy="3168352"/>
          </a:xfrm>
        </p:spPr>
        <p:txBody>
          <a:bodyPr>
            <a:noAutofit/>
          </a:bodyPr>
          <a:lstStyle/>
          <a:p>
            <a:r>
              <a:rPr lang="zh-TW" altLang="zh-TW" sz="6000" i="1" dirty="0" smtClean="0">
                <a:latin typeface="清松手寫體1" pitchFamily="2" charset="-120"/>
                <a:ea typeface="清松手寫體1" pitchFamily="2" charset="-120"/>
              </a:rPr>
              <a:t>目標很簡單，就是要讓台語能夠「</a:t>
            </a:r>
            <a:r>
              <a:rPr lang="zh-TW" altLang="zh-TW" sz="6000" i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正常化</a:t>
            </a:r>
            <a:r>
              <a:rPr lang="zh-TW" altLang="zh-TW" sz="6000" i="1" dirty="0" smtClean="0">
                <a:latin typeface="清松手寫體1" pitchFamily="2" charset="-120"/>
                <a:ea typeface="清松手寫體1" pitchFamily="2" charset="-120"/>
              </a:rPr>
              <a:t>」</a:t>
            </a:r>
            <a:r>
              <a:rPr lang="zh-CN" altLang="en-US" sz="6000" i="1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r>
              <a:rPr lang="zh-TW" altLang="zh-TW" sz="6000" i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咱家</a:t>
            </a:r>
            <a:r>
              <a:rPr lang="zh-TW" altLang="zh-TW" sz="6000" i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己的語言家己救</a:t>
            </a:r>
            <a:r>
              <a:rPr lang="zh-TW" altLang="zh-TW" sz="6000" i="1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zh-TW" altLang="en-US" sz="6000" dirty="0">
              <a:solidFill>
                <a:srgbClr val="FF00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家己的語言家己救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2564904"/>
            <a:ext cx="8568952" cy="2952328"/>
          </a:xfrm>
        </p:spPr>
        <p:txBody>
          <a:bodyPr>
            <a:noAutofit/>
          </a:bodyPr>
          <a:lstStyle/>
          <a:p>
            <a:r>
              <a:rPr lang="zh-TW" altLang="zh-TW" sz="5400" dirty="0" smtClean="0">
                <a:latin typeface="清松手寫體1" pitchFamily="2" charset="-120"/>
                <a:ea typeface="清松手寫體1" pitchFamily="2" charset="-120"/>
              </a:rPr>
              <a:t>回歸到最初的問題：</a:t>
            </a:r>
            <a:r>
              <a:rPr lang="zh-TW" altLang="zh-TW" sz="5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你真的完全聽不懂嗎</a:t>
            </a:r>
            <a:r>
              <a:rPr lang="zh-TW" altLang="zh-TW" sz="5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？</a:t>
            </a:r>
            <a:r>
              <a:rPr lang="zh-CN" altLang="en-US" sz="5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真</a:t>
            </a:r>
            <a:r>
              <a:rPr lang="zh-CN" altLang="en-US" sz="5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CN" altLang="en-US" sz="5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不會講嗎？或只</a:t>
            </a:r>
            <a:r>
              <a:rPr lang="zh-TW" altLang="zh-TW" sz="5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是</a:t>
            </a:r>
            <a:r>
              <a:rPr lang="zh-TW" altLang="zh-TW" sz="54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不習慣？</a:t>
            </a:r>
            <a:endParaRPr lang="zh-TW" altLang="en-US" sz="5400" dirty="0">
              <a:solidFill>
                <a:srgbClr val="FF00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家己的語言家己救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700808"/>
            <a:ext cx="8856984" cy="4680520"/>
          </a:xfrm>
        </p:spPr>
        <p:txBody>
          <a:bodyPr>
            <a:noAutofit/>
          </a:bodyPr>
          <a:lstStyle/>
          <a:p>
            <a:r>
              <a:rPr lang="zh-TW" altLang="zh-TW" sz="3200" dirty="0" smtClean="0"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zh-TW" altLang="zh-TW" sz="3200" dirty="0" smtClean="0">
                <a:latin typeface="清松手寫體1" pitchFamily="2" charset="-120"/>
                <a:ea typeface="清松手寫體1" pitchFamily="2" charset="-120"/>
              </a:rPr>
              <a:t>正常化的</a:t>
            </a:r>
            <a:r>
              <a:rPr lang="zh-TW" altLang="zh-TW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第一步</a:t>
            </a:r>
            <a:r>
              <a:rPr lang="zh-TW" altLang="zh-TW" sz="3200" dirty="0" smtClean="0">
                <a:latin typeface="清松手寫體1" pitchFamily="2" charset="-120"/>
                <a:ea typeface="清松手寫體1" pitchFamily="2" charset="-120"/>
              </a:rPr>
              <a:t>，就是</a:t>
            </a:r>
            <a:r>
              <a:rPr lang="zh-TW" altLang="zh-TW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從現在開始去</a:t>
            </a:r>
            <a:r>
              <a:rPr lang="zh-TW" altLang="zh-TW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使用</a:t>
            </a:r>
            <a:r>
              <a:rPr lang="zh-CN" altLang="en-US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它</a:t>
            </a:r>
            <a:r>
              <a:rPr lang="zh-TW" altLang="zh-TW" sz="32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TW" altLang="zh-TW" sz="3200" dirty="0" smtClean="0">
                <a:latin typeface="清松手寫體1" pitchFamily="2" charset="-120"/>
                <a:ea typeface="清松手寫體1" pitchFamily="2" charset="-120"/>
              </a:rPr>
              <a:t>並且越多人參與越好，讓我們用自己的行動，把我們的母語給找</a:t>
            </a:r>
            <a:r>
              <a:rPr lang="zh-TW" altLang="zh-TW" sz="3200" dirty="0" smtClean="0">
                <a:latin typeface="清松手寫體1" pitchFamily="2" charset="-120"/>
                <a:ea typeface="清松手寫體1" pitchFamily="2" charset="-120"/>
              </a:rPr>
              <a:t>回來</a:t>
            </a:r>
            <a:r>
              <a:rPr lang="zh-CN" altLang="en-US" sz="32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2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200" dirty="0" smtClean="0"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zh-TW" altLang="zh-TW" sz="3200" dirty="0" smtClean="0">
                <a:latin typeface="清松手寫體1" pitchFamily="2" charset="-120"/>
                <a:ea typeface="清松手寫體1" pitchFamily="2" charset="-120"/>
              </a:rPr>
              <a:t>不該是通俗、落後的表徵，也不該只是某些專家學者的研究項目</a:t>
            </a:r>
            <a:r>
              <a:rPr lang="zh-TW" altLang="zh-TW" sz="32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CN" altLang="en-US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它</a:t>
            </a:r>
            <a:r>
              <a:rPr lang="zh-TW" altLang="zh-TW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應該</a:t>
            </a:r>
            <a:r>
              <a:rPr lang="zh-TW" altLang="zh-TW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成為我們生活的</a:t>
            </a:r>
            <a:r>
              <a:rPr lang="zh-TW" altLang="zh-TW" sz="32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一部分</a:t>
            </a:r>
            <a:r>
              <a:rPr lang="zh-CN" altLang="en-US" sz="32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2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2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「</a:t>
            </a:r>
            <a:r>
              <a:rPr lang="zh-TW" altLang="zh-TW" sz="3200" b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講台語，當時行</a:t>
            </a:r>
            <a:r>
              <a:rPr lang="zh-TW" altLang="zh-TW" sz="3200" b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！</a:t>
            </a:r>
            <a:endParaRPr lang="en-US" altLang="zh-TW" sz="3200" b="1" dirty="0" smtClean="0">
              <a:solidFill>
                <a:srgbClr val="FFFF00"/>
              </a:solidFill>
              <a:latin typeface="清松手寫體1" pitchFamily="2" charset="-120"/>
              <a:ea typeface="清松手寫體1" pitchFamily="2" charset="-120"/>
            </a:endParaRPr>
          </a:p>
          <a:p>
            <a:pPr>
              <a:buNone/>
            </a:pPr>
            <a:r>
              <a:rPr lang="en-US" altLang="zh-TW" sz="3200" b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  </a:t>
            </a:r>
            <a:r>
              <a:rPr lang="zh-TW" altLang="zh-TW" sz="3200" b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（</a:t>
            </a:r>
            <a:r>
              <a:rPr lang="en-US" altLang="zh-TW" sz="3200" b="1" dirty="0" err="1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kóng</a:t>
            </a:r>
            <a:r>
              <a:rPr lang="en-US" altLang="zh-TW" sz="3200" b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 </a:t>
            </a:r>
            <a:r>
              <a:rPr lang="en-US" altLang="zh-TW" sz="3200" b="1" dirty="0" err="1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tâi-gí</a:t>
            </a:r>
            <a:r>
              <a:rPr lang="en-US" altLang="zh-TW" sz="3200" b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, </a:t>
            </a:r>
            <a:r>
              <a:rPr lang="en-US" altLang="zh-TW" sz="3200" b="1" dirty="0" err="1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tng</a:t>
            </a:r>
            <a:r>
              <a:rPr lang="en-US" altLang="zh-TW" sz="3200" b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 </a:t>
            </a:r>
            <a:r>
              <a:rPr lang="en-US" altLang="zh-TW" sz="3200" b="1" dirty="0" err="1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sî-kiânn</a:t>
            </a:r>
            <a:r>
              <a:rPr lang="en-US" altLang="zh-TW" sz="3200" b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 </a:t>
            </a:r>
            <a:r>
              <a:rPr lang="zh-TW" altLang="zh-TW" sz="3200" b="1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）</a:t>
            </a:r>
            <a:r>
              <a:rPr lang="zh-TW" altLang="zh-TW" sz="32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」</a:t>
            </a:r>
            <a:endParaRPr lang="zh-TW" altLang="en-US" sz="3200" dirty="0">
              <a:solidFill>
                <a:srgbClr val="FFFF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家己的語言家己救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496" y="1556792"/>
            <a:ext cx="8856984" cy="4896544"/>
          </a:xfrm>
        </p:spPr>
        <p:txBody>
          <a:bodyPr>
            <a:noAutofit/>
          </a:bodyPr>
          <a:lstStyle/>
          <a:p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若是對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能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熟練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運用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人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可以更進一步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成為歷史的創造者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，用正確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台語漢字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與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羅馬拼音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，去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使用與創造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台語的新用詞，或是嘗試去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翻譯外來語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或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流行詞彙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，並進一步在網路上使用，甚至可以嘗試在「</a:t>
            </a:r>
            <a:r>
              <a:rPr lang="en-US" altLang="zh-TW" sz="3600" dirty="0" err="1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iTaigi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愛台語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」網站上建立詞條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TW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猜猜</a:t>
            </a:r>
            <a:r>
              <a:rPr lang="zh-CN" altLang="en-US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「和肉佮（</a:t>
            </a:r>
            <a:r>
              <a:rPr lang="en-US" altLang="zh-TW" sz="3600" dirty="0" err="1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hām</a:t>
            </a:r>
            <a:r>
              <a:rPr lang="en-US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-bah-</a:t>
            </a:r>
            <a:r>
              <a:rPr lang="en-US" altLang="zh-TW" sz="3600" dirty="0" err="1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kah</a:t>
            </a:r>
            <a:r>
              <a:rPr lang="zh-CN" altLang="en-US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）」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是什麼？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沒錯，就是</a:t>
            </a:r>
            <a:r>
              <a:rPr lang="zh-CN" altLang="en-US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「</a:t>
            </a:r>
            <a:r>
              <a:rPr lang="en-US" altLang="zh-CN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hamburger</a:t>
            </a:r>
            <a:r>
              <a:rPr lang="zh-CN" altLang="en-US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（漢堡）</a:t>
            </a:r>
            <a:r>
              <a:rPr lang="zh-CN" altLang="en-US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」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zh-TW" altLang="en-US" sz="3600" dirty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家己的語言家己救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0" y="1268760"/>
            <a:ext cx="8856984" cy="4680520"/>
          </a:xfrm>
        </p:spPr>
        <p:txBody>
          <a:bodyPr>
            <a:noAutofit/>
          </a:bodyPr>
          <a:lstStyle/>
          <a:p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作家</a:t>
            </a:r>
            <a:r>
              <a:rPr lang="zh-TW" altLang="zh-TW" sz="3600" dirty="0" smtClean="0">
                <a:solidFill>
                  <a:srgbClr val="FFFF00"/>
                </a:solidFill>
                <a:latin typeface="清松手寫體1" pitchFamily="2" charset="-120"/>
                <a:ea typeface="清松手寫體1" pitchFamily="2" charset="-120"/>
              </a:rPr>
              <a:t>鄭順聰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在廣播節目〈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拍破台語顛倒勇 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〉，對馬奎斯 《百年孤寂》小說開頭的翻譯：「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彼个世界是新觸觸（</a:t>
            </a:r>
            <a:r>
              <a:rPr lang="en-US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sin-</a:t>
            </a:r>
            <a:r>
              <a:rPr lang="en-US" altLang="zh-TW" sz="3600" b="1" dirty="0" err="1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tak</a:t>
            </a:r>
            <a:r>
              <a:rPr lang="en-US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-</a:t>
            </a:r>
            <a:r>
              <a:rPr lang="en-US" altLang="zh-TW" sz="3600" b="1" dirty="0" err="1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tak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），濟濟物件猶未號名，欲講著愛攑手去比。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」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大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家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或許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有機會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能成為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許多台語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事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物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命名者。</a:t>
            </a:r>
            <a:endParaRPr lang="zh-TW" altLang="en-US" sz="3600" dirty="0">
              <a:solidFill>
                <a:srgbClr val="FF00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065685"/>
            <a:ext cx="3600400" cy="274769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rgbClr val="FFFF00"/>
                </a:solidFill>
              </a:rPr>
              <a:t>家己的語言家己救</a:t>
            </a:r>
            <a:endParaRPr lang="zh-TW" altLang="en-US" dirty="0">
              <a:solidFill>
                <a:srgbClr val="FFFF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-36512" y="1700808"/>
            <a:ext cx="8856984" cy="4680520"/>
          </a:xfrm>
        </p:spPr>
        <p:txBody>
          <a:bodyPr>
            <a:noAutofit/>
          </a:bodyPr>
          <a:lstStyle/>
          <a:p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正常化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，可能還需要經過長時間的推動，可是作為一個台灣人，我們應該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一起把台語找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回來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我是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台語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的初學者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我仍在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學習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台灣語言、台灣文化和台灣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文學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之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中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，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大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家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可以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和我一起從零開始</a:t>
            </a:r>
            <a:r>
              <a:rPr lang="zh-TW" altLang="zh-TW" sz="3600" dirty="0" smtClean="0">
                <a:latin typeface="清松手寫體1" pitchFamily="2" charset="-120"/>
                <a:ea typeface="清松手寫體1" pitchFamily="2" charset="-120"/>
              </a:rPr>
              <a:t>學習</a:t>
            </a:r>
            <a:r>
              <a:rPr lang="zh-CN" altLang="en-US" sz="3600" dirty="0" smtClean="0">
                <a:latin typeface="清松手寫體1" pitchFamily="2" charset="-120"/>
                <a:ea typeface="清松手寫體1" pitchFamily="2" charset="-120"/>
              </a:rPr>
              <a:t>。</a:t>
            </a:r>
            <a:endParaRPr lang="en-US" altLang="zh-CN" sz="3600" dirty="0" smtClean="0">
              <a:latin typeface="清松手寫體1" pitchFamily="2" charset="-120"/>
              <a:ea typeface="清松手寫體1" pitchFamily="2" charset="-120"/>
            </a:endParaRPr>
          </a:p>
          <a:p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咱家</a:t>
            </a:r>
            <a:r>
              <a:rPr lang="zh-TW" altLang="zh-TW" sz="3600" b="1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己的語言家己救</a:t>
            </a:r>
            <a:r>
              <a:rPr lang="zh-TW" altLang="zh-TW" sz="3600" dirty="0" smtClean="0">
                <a:solidFill>
                  <a:srgbClr val="FF0000"/>
                </a:solidFill>
                <a:latin typeface="清松手寫體1" pitchFamily="2" charset="-120"/>
                <a:ea typeface="清松手寫體1" pitchFamily="2" charset="-120"/>
              </a:rPr>
              <a:t>！</a:t>
            </a:r>
            <a:endParaRPr lang="zh-TW" altLang="en-US" sz="3600" dirty="0">
              <a:solidFill>
                <a:srgbClr val="FF0000"/>
              </a:solidFill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內容版面配置區 3"/>
          <p:cNvSpPr>
            <a:spLocks noGrp="1"/>
          </p:cNvSpPr>
          <p:nvPr>
            <p:ph idx="1"/>
          </p:nvPr>
        </p:nvSpPr>
        <p:spPr>
          <a:xfrm>
            <a:off x="179512" y="2852936"/>
            <a:ext cx="8686800" cy="16127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zh-CN" altLang="en-US" sz="8000" dirty="0" smtClean="0">
                <a:latin typeface="清松手寫體1" pitchFamily="2" charset="-120"/>
                <a:ea typeface="清松手寫體1" pitchFamily="2" charset="-120"/>
              </a:rPr>
              <a:t>分享結束，請指教！</a:t>
            </a:r>
            <a:endParaRPr lang="zh-TW" altLang="en-US" sz="8000" dirty="0">
              <a:latin typeface="清松手寫體1" pitchFamily="2" charset="-120"/>
              <a:ea typeface="清松手寫體1" pitchFamily="2" charset="-12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科技">
  <a:themeElements>
    <a:clrScheme name="科技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科技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科技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4921</TotalTime>
  <Words>2134</Words>
  <Application>Microsoft Office PowerPoint</Application>
  <PresentationFormat>如螢幕大小 (4:3)</PresentationFormat>
  <Paragraphs>112</Paragraphs>
  <Slides>54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54</vt:i4>
      </vt:variant>
    </vt:vector>
  </HeadingPairs>
  <TitlesOfParts>
    <vt:vector size="55" baseType="lpstr">
      <vt:lpstr>科技</vt:lpstr>
      <vt:lpstr>你真的完全聽不懂嗎？ 真的不會講嗎？    或只是不習慣？</vt:lpstr>
      <vt:lpstr>「你真的完全聽不懂嗎？真的不會講嗎？或只是不習慣？」 如果你身在台灣，並且是一個以台語為母語的人，這是我第一個想對你提出的疑問。</vt:lpstr>
      <vt:lpstr>投影片 3</vt:lpstr>
      <vt:lpstr>台語為什麼叫台語？</vt:lpstr>
      <vt:lpstr>投影片 5</vt:lpstr>
      <vt:lpstr>投影片 6</vt:lpstr>
      <vt:lpstr>台語的發展背景及形成</vt:lpstr>
      <vt:lpstr>台語的發展背景及形成</vt:lpstr>
      <vt:lpstr>台語的發展背景及形成</vt:lpstr>
      <vt:lpstr>投影片 10</vt:lpstr>
      <vt:lpstr>投影片 11</vt:lpstr>
      <vt:lpstr>投影片 12</vt:lpstr>
      <vt:lpstr>投影片 13</vt:lpstr>
      <vt:lpstr>我們的台語不正常</vt:lpstr>
      <vt:lpstr>我們的台語不正常</vt:lpstr>
      <vt:lpstr>我們的台語不正常</vt:lpstr>
      <vt:lpstr>我們的台語不正常</vt:lpstr>
      <vt:lpstr>投影片 18</vt:lpstr>
      <vt:lpstr>投影片 19</vt:lpstr>
      <vt:lpstr>投影片 20</vt:lpstr>
      <vt:lpstr>投影片 21</vt:lpstr>
      <vt:lpstr>投影片 22</vt:lpstr>
      <vt:lpstr>投影片 23</vt:lpstr>
      <vt:lpstr>我們的台語不正常</vt:lpstr>
      <vt:lpstr>我們的台語不正常</vt:lpstr>
      <vt:lpstr>投影片 26</vt:lpstr>
      <vt:lpstr>我們的台語不正常</vt:lpstr>
      <vt:lpstr>投影片 28</vt:lpstr>
      <vt:lpstr>投影片 29</vt:lpstr>
      <vt:lpstr>投影片 30</vt:lpstr>
      <vt:lpstr>投影片 31</vt:lpstr>
      <vt:lpstr>我們的台語不正常</vt:lpstr>
      <vt:lpstr>投影片 33</vt:lpstr>
      <vt:lpstr>投影片 34</vt:lpstr>
      <vt:lpstr>投影片 35</vt:lpstr>
      <vt:lpstr>我們的台語不正常</vt:lpstr>
      <vt:lpstr>投影片 37</vt:lpstr>
      <vt:lpstr>新聞事件摘要（ 2019-02-28 聯合報）</vt:lpstr>
      <vt:lpstr>新聞事件摘要（ 2019-02-28 聯合報）</vt:lpstr>
      <vt:lpstr>新聞事件摘要（ 2019-02-28 聯合報）</vt:lpstr>
      <vt:lpstr>新聞事件摘要（ 2019-02-28 聯合報）</vt:lpstr>
      <vt:lpstr>新聞事件摘要（ 2019-02-28 聯合報）</vt:lpstr>
      <vt:lpstr>新聞事件摘要（ 2019-9-8 台視新聞）</vt:lpstr>
      <vt:lpstr>投影片 44</vt:lpstr>
      <vt:lpstr>我們的台語不正常</vt:lpstr>
      <vt:lpstr>藍天下的台語</vt:lpstr>
      <vt:lpstr>藍天下的台語</vt:lpstr>
      <vt:lpstr>家己的語言家己救</vt:lpstr>
      <vt:lpstr>家己的語言家己救</vt:lpstr>
      <vt:lpstr>家己的語言家己救</vt:lpstr>
      <vt:lpstr>家己的語言家己救</vt:lpstr>
      <vt:lpstr>家己的語言家己救</vt:lpstr>
      <vt:lpstr>家己的語言家己救</vt:lpstr>
      <vt:lpstr>投影片 54</vt:lpstr>
    </vt:vector>
  </TitlesOfParts>
  <Company>C.M.T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你真的完全聽不懂嗎？ 還是不習慣？</dc:title>
  <dc:creator>office</dc:creator>
  <cp:lastModifiedBy>office</cp:lastModifiedBy>
  <cp:revision>17</cp:revision>
  <dcterms:created xsi:type="dcterms:W3CDTF">2019-09-22T03:53:08Z</dcterms:created>
  <dcterms:modified xsi:type="dcterms:W3CDTF">2019-09-25T13:54:41Z</dcterms:modified>
</cp:coreProperties>
</file>