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youtube.com/watch?v=CvfSzzGOCD4&amp;list=PL_vFk6YI7_eJDgewMStATGln1rlloX74O&amp;index=16&amp;t=116s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61;p25"/>
          <p:cNvSpPr txBox="1">
            <a:spLocks noGrp="1"/>
          </p:cNvSpPr>
          <p:nvPr>
            <p:ph type="ctrTitle"/>
          </p:nvPr>
        </p:nvSpPr>
        <p:spPr>
          <a:xfrm>
            <a:off x="1751012" y="1712891"/>
            <a:ext cx="9221788" cy="16592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lang="zh-TW" sz="7200" b="1" dirty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塑不塑</a:t>
            </a:r>
            <a:r>
              <a:rPr lang="zh-TW" sz="7200" b="1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-有那麼重</a:t>
            </a:r>
            <a:r>
              <a:rPr lang="zh-TW" altLang="en-US" sz="7200" b="1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要</a:t>
            </a:r>
            <a:r>
              <a:rPr lang="zh-TW" sz="7200" b="1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嗎</a:t>
            </a:r>
            <a:r>
              <a:rPr lang="zh-TW" sz="7200" b="1" dirty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?</a:t>
            </a:r>
            <a:endParaRPr sz="7200" b="1" dirty="0">
              <a:solidFill>
                <a:srgbClr val="FF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5" name="Google Shape;262;p25"/>
          <p:cNvSpPr txBox="1">
            <a:spLocks noGrp="1"/>
          </p:cNvSpPr>
          <p:nvPr>
            <p:ph type="subTitle" idx="1"/>
          </p:nvPr>
        </p:nvSpPr>
        <p:spPr>
          <a:xfrm>
            <a:off x="1751012" y="4091614"/>
            <a:ext cx="8689975" cy="6864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300"/>
              <a:buNone/>
            </a:pPr>
            <a:r>
              <a:rPr lang="zh-TW" sz="4400" dirty="0">
                <a:solidFill>
                  <a:srgbClr val="00B0F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從一個簡單的數數問題說起</a:t>
            </a:r>
            <a:endParaRPr sz="4400" dirty="0">
              <a:solidFill>
                <a:srgbClr val="00B0F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  <p:extLst>
      <p:ext uri="{BB962C8B-B14F-4D97-AF65-F5344CB8AC3E}">
        <p14:creationId xmlns:p14="http://schemas.microsoft.com/office/powerpoint/2010/main" val="84859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06800" y="188057"/>
            <a:ext cx="43144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4000" dirty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這是小白的早餐</a:t>
            </a:r>
            <a:endParaRPr lang="zh-TW" altLang="en-US" sz="4000" dirty="0">
              <a:solidFill>
                <a:srgbClr val="FF0000"/>
              </a:solidFill>
            </a:endParaRPr>
          </a:p>
        </p:txBody>
      </p:sp>
      <p:pic>
        <p:nvPicPr>
          <p:cNvPr id="4" name="Google Shape;269;p2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982140" y="1570784"/>
            <a:ext cx="7209860" cy="5287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273;p26"/>
          <p:cNvPicPr preferRelativeResize="0"/>
          <p:nvPr/>
        </p:nvPicPr>
        <p:blipFill rotWithShape="1">
          <a:blip r:embed="rId3">
            <a:alphaModFix/>
          </a:blip>
          <a:srcRect l="60460" r="10273" b="13186"/>
          <a:stretch/>
        </p:blipFill>
        <p:spPr>
          <a:xfrm>
            <a:off x="0" y="3109995"/>
            <a:ext cx="2613600" cy="393693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68;p26"/>
          <p:cNvSpPr txBox="1">
            <a:spLocks/>
          </p:cNvSpPr>
          <p:nvPr/>
        </p:nvSpPr>
        <p:spPr>
          <a:xfrm>
            <a:off x="5074275" y="895943"/>
            <a:ext cx="6837553" cy="71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spcBef>
                <a:spcPts val="0"/>
              </a:spcBef>
              <a:buClr>
                <a:srgbClr val="FFFF00"/>
              </a:buClr>
              <a:buSzPts val="1800"/>
              <a:buFont typeface="Arial" panose="020B0604020202020204" pitchFamily="34" charset="0"/>
              <a:buNone/>
            </a:pPr>
            <a:r>
              <a:rPr lang="zh-TW" altLang="en-US" sz="3200" dirty="0" smtClean="0">
                <a:latin typeface="Microsoft JhengHei"/>
                <a:ea typeface="Microsoft JhengHei"/>
                <a:cs typeface="Microsoft JhengHei"/>
                <a:sym typeface="Microsoft JhengHei"/>
              </a:rPr>
              <a:t>一份原味蛋餅加上一大杯的黑咖啡</a:t>
            </a:r>
            <a:endParaRPr lang="zh-TW" altLang="en-US" sz="3200" dirty="0"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7" name="Google Shape;270;p26"/>
          <p:cNvSpPr/>
          <p:nvPr/>
        </p:nvSpPr>
        <p:spPr>
          <a:xfrm>
            <a:off x="811369" y="1569968"/>
            <a:ext cx="4170771" cy="17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zh-TW" sz="3600" b="0" i="0" u="none" strike="noStrike" cap="none" dirty="0">
                <a:solidFill>
                  <a:srgbClr val="7030A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數數看</a:t>
            </a:r>
            <a:endParaRPr sz="3600" b="0" i="0" u="none" strike="noStrike" cap="none" dirty="0">
              <a:solidFill>
                <a:srgbClr val="7030A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zh-TW" sz="3600" b="0" i="0" u="none" strike="noStrike" cap="none" dirty="0">
                <a:solidFill>
                  <a:srgbClr val="7030A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今天的早餐製造了</a:t>
            </a:r>
            <a:endParaRPr sz="3600" b="0" i="0" u="none" strike="noStrike" cap="none" dirty="0">
              <a:solidFill>
                <a:srgbClr val="7030A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zh-TW" sz="3600" b="0" i="0" u="none" strike="noStrike" cap="none" dirty="0">
                <a:solidFill>
                  <a:srgbClr val="7030A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幾個塑膠垃圾？</a:t>
            </a:r>
            <a:endParaRPr sz="3600" b="0" i="0" u="none" strike="noStrike" cap="none" dirty="0">
              <a:solidFill>
                <a:srgbClr val="7030A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8" name="Google Shape;274;p26"/>
          <p:cNvSpPr txBox="1">
            <a:spLocks/>
          </p:cNvSpPr>
          <p:nvPr/>
        </p:nvSpPr>
        <p:spPr>
          <a:xfrm rot="-727360">
            <a:off x="2539034" y="4046127"/>
            <a:ext cx="1849953" cy="4989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buClr>
                <a:schemeClr val="lt1"/>
              </a:buClr>
              <a:buSzPts val="5400"/>
              <a:buFont typeface="Arial"/>
              <a:buNone/>
            </a:pPr>
            <a:r>
              <a:rPr lang="zh-TW" altLang="en-US" sz="4400" b="1" dirty="0" smtClean="0">
                <a:solidFill>
                  <a:srgbClr val="C00000"/>
                </a:solidFill>
              </a:rPr>
              <a:t>蝦密！</a:t>
            </a:r>
            <a:endParaRPr lang="zh-TW" altLang="en-US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21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79;p27"/>
          <p:cNvSpPr txBox="1">
            <a:spLocks/>
          </p:cNvSpPr>
          <p:nvPr/>
        </p:nvSpPr>
        <p:spPr>
          <a:xfrm>
            <a:off x="3673861" y="325558"/>
            <a:ext cx="8103226" cy="128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buClr>
                <a:schemeClr val="lt1"/>
              </a:buClr>
              <a:buSzPct val="119512"/>
              <a:buFont typeface="Arial"/>
              <a:buNone/>
            </a:pPr>
            <a:r>
              <a:rPr lang="zh-TW" altLang="en-US" sz="7200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你答對了嗎</a:t>
            </a:r>
            <a:r>
              <a:rPr lang="en-US" altLang="zh-TW" sz="7200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?</a:t>
            </a:r>
            <a:endParaRPr lang="zh-TW" altLang="en-US" sz="7200" dirty="0" smtClean="0">
              <a:solidFill>
                <a:srgbClr val="FF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grpSp>
        <p:nvGrpSpPr>
          <p:cNvPr id="3" name="Google Shape;280;p27"/>
          <p:cNvGrpSpPr/>
          <p:nvPr/>
        </p:nvGrpSpPr>
        <p:grpSpPr>
          <a:xfrm>
            <a:off x="1349867" y="1994595"/>
            <a:ext cx="10163846" cy="3981202"/>
            <a:chOff x="1202438" y="1479440"/>
            <a:chExt cx="6814125" cy="2924241"/>
          </a:xfrm>
        </p:grpSpPr>
        <p:pic>
          <p:nvPicPr>
            <p:cNvPr id="4" name="Google Shape;281;p27"/>
            <p:cNvPicPr preferRelativeResize="0"/>
            <p:nvPr/>
          </p:nvPicPr>
          <p:blipFill rotWithShape="1">
            <a:blip r:embed="rId2">
              <a:alphaModFix/>
            </a:blip>
            <a:srcRect t="8088"/>
            <a:stretch/>
          </p:blipFill>
          <p:spPr>
            <a:xfrm>
              <a:off x="1202438" y="1479450"/>
              <a:ext cx="6814125" cy="292423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" name="Google Shape;282;p27"/>
            <p:cNvSpPr txBox="1"/>
            <p:nvPr/>
          </p:nvSpPr>
          <p:spPr>
            <a:xfrm>
              <a:off x="1991397" y="1948948"/>
              <a:ext cx="355200" cy="469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0"/>
                <a:buFont typeface="Arial"/>
                <a:buNone/>
              </a:pPr>
              <a:r>
                <a:rPr lang="zh-TW" sz="2600" b="0" i="0" u="none" strike="noStrike" cap="none">
                  <a:solidFill>
                    <a:schemeClr val="dk1"/>
                  </a:solidFill>
                  <a:highlight>
                    <a:srgbClr val="FFC000"/>
                  </a:highlight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 sz="2600" b="0" i="0" u="none" strike="noStrike" cap="none">
                <a:solidFill>
                  <a:schemeClr val="dk1"/>
                </a:solidFill>
                <a:highlight>
                  <a:srgbClr val="FFC000"/>
                </a:highlight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" name="Google Shape;283;p27"/>
            <p:cNvSpPr txBox="1"/>
            <p:nvPr/>
          </p:nvSpPr>
          <p:spPr>
            <a:xfrm>
              <a:off x="2934373" y="2214399"/>
              <a:ext cx="310500" cy="469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0"/>
                <a:buFont typeface="Arial"/>
                <a:buNone/>
              </a:pPr>
              <a:r>
                <a:rPr lang="zh-TW" sz="2600" b="0" i="0" u="none" strike="noStrike" cap="none">
                  <a:solidFill>
                    <a:schemeClr val="dk1"/>
                  </a:solidFill>
                  <a:highlight>
                    <a:srgbClr val="FFC000"/>
                  </a:highlight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2600" b="0" i="0" u="none" strike="noStrike" cap="none">
                <a:solidFill>
                  <a:schemeClr val="dk1"/>
                </a:solidFill>
                <a:highlight>
                  <a:srgbClr val="FFC000"/>
                </a:highlight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" name="Google Shape;284;p27"/>
            <p:cNvSpPr txBox="1"/>
            <p:nvPr/>
          </p:nvSpPr>
          <p:spPr>
            <a:xfrm>
              <a:off x="5531348" y="1637249"/>
              <a:ext cx="429000" cy="469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0"/>
                <a:buFont typeface="Arial"/>
                <a:buNone/>
              </a:pPr>
              <a:r>
                <a:rPr lang="zh-TW" sz="2600" b="0" i="0" u="none" strike="noStrike" cap="none">
                  <a:solidFill>
                    <a:schemeClr val="dk1"/>
                  </a:solidFill>
                  <a:highlight>
                    <a:srgbClr val="FFC000"/>
                  </a:highlight>
                  <a:latin typeface="Calibri"/>
                  <a:ea typeface="Calibri"/>
                  <a:cs typeface="Calibri"/>
                  <a:sym typeface="Calibri"/>
                </a:rPr>
                <a:t>7</a:t>
              </a:r>
              <a:endParaRPr sz="2600" b="0" i="0" u="none" strike="noStrike" cap="none">
                <a:solidFill>
                  <a:schemeClr val="dk1"/>
                </a:solidFill>
                <a:highlight>
                  <a:srgbClr val="FFC000"/>
                </a:highlight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" name="Google Shape;285;p27"/>
            <p:cNvSpPr txBox="1"/>
            <p:nvPr/>
          </p:nvSpPr>
          <p:spPr>
            <a:xfrm>
              <a:off x="6703830" y="1479440"/>
              <a:ext cx="435000" cy="469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0"/>
                <a:buFont typeface="Arial"/>
                <a:buNone/>
              </a:pPr>
              <a:r>
                <a:rPr lang="zh-TW" sz="2600" b="0" i="0" u="none" strike="noStrike" cap="none">
                  <a:solidFill>
                    <a:schemeClr val="dk1"/>
                  </a:solidFill>
                  <a:highlight>
                    <a:srgbClr val="FFC000"/>
                  </a:highlight>
                  <a:latin typeface="Calibri"/>
                  <a:ea typeface="Calibri"/>
                  <a:cs typeface="Calibri"/>
                  <a:sym typeface="Calibri"/>
                </a:rPr>
                <a:t>8</a:t>
              </a:r>
              <a:endParaRPr sz="2600" b="0" i="0" u="none" strike="noStrike" cap="none">
                <a:solidFill>
                  <a:schemeClr val="dk1"/>
                </a:solidFill>
                <a:highlight>
                  <a:srgbClr val="FFC000"/>
                </a:highlight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" name="Google Shape;286;p27"/>
            <p:cNvSpPr txBox="1"/>
            <p:nvPr/>
          </p:nvSpPr>
          <p:spPr>
            <a:xfrm>
              <a:off x="3462128" y="1697748"/>
              <a:ext cx="429000" cy="469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0"/>
                <a:buFont typeface="Arial"/>
                <a:buNone/>
              </a:pPr>
              <a:r>
                <a:rPr lang="zh-TW" sz="2600" b="0" i="0" u="none" strike="noStrike" cap="none">
                  <a:solidFill>
                    <a:schemeClr val="dk1"/>
                  </a:solidFill>
                  <a:highlight>
                    <a:srgbClr val="FFC000"/>
                  </a:highlight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 sz="2600" b="0" i="0" u="none" strike="noStrike" cap="none">
                <a:solidFill>
                  <a:schemeClr val="dk1"/>
                </a:solidFill>
                <a:highlight>
                  <a:srgbClr val="FFC000"/>
                </a:highlight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" name="Google Shape;287;p27"/>
            <p:cNvSpPr txBox="1"/>
            <p:nvPr/>
          </p:nvSpPr>
          <p:spPr>
            <a:xfrm>
              <a:off x="3973048" y="1818298"/>
              <a:ext cx="355200" cy="469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0"/>
                <a:buFont typeface="Arial"/>
                <a:buNone/>
              </a:pPr>
              <a:r>
                <a:rPr lang="zh-TW" sz="2600" b="0" i="0" u="none" strike="noStrike" cap="none">
                  <a:solidFill>
                    <a:schemeClr val="dk1"/>
                  </a:solidFill>
                  <a:highlight>
                    <a:srgbClr val="FFC000"/>
                  </a:highlight>
                  <a:latin typeface="Calibri"/>
                  <a:ea typeface="Calibri"/>
                  <a:cs typeface="Calibri"/>
                  <a:sym typeface="Calibri"/>
                </a:rPr>
                <a:t>4</a:t>
              </a:r>
              <a:endParaRPr sz="2600" b="0" i="0" u="none" strike="noStrike" cap="none">
                <a:solidFill>
                  <a:schemeClr val="dk1"/>
                </a:solidFill>
                <a:highlight>
                  <a:srgbClr val="FFC000"/>
                </a:highlight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288;p27"/>
            <p:cNvSpPr txBox="1"/>
            <p:nvPr/>
          </p:nvSpPr>
          <p:spPr>
            <a:xfrm>
              <a:off x="4901874" y="1948949"/>
              <a:ext cx="355200" cy="469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0"/>
                <a:buFont typeface="Arial"/>
                <a:buNone/>
              </a:pPr>
              <a:r>
                <a:rPr lang="zh-TW" sz="2600" b="0" i="0" u="none" strike="noStrike" cap="none">
                  <a:solidFill>
                    <a:schemeClr val="dk1"/>
                  </a:solidFill>
                  <a:highlight>
                    <a:srgbClr val="FFC000"/>
                  </a:highlight>
                  <a:latin typeface="Calibri"/>
                  <a:ea typeface="Calibri"/>
                  <a:cs typeface="Calibri"/>
                  <a:sym typeface="Calibri"/>
                </a:rPr>
                <a:t>5</a:t>
              </a:r>
              <a:endParaRPr sz="2600" b="0" i="0" u="none" strike="noStrike" cap="none">
                <a:solidFill>
                  <a:schemeClr val="dk1"/>
                </a:solidFill>
                <a:highlight>
                  <a:srgbClr val="FFC000"/>
                </a:highlight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289;p27"/>
            <p:cNvSpPr txBox="1"/>
            <p:nvPr/>
          </p:nvSpPr>
          <p:spPr>
            <a:xfrm>
              <a:off x="5190248" y="1697749"/>
              <a:ext cx="435000" cy="469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500"/>
                <a:buFont typeface="Arial"/>
                <a:buNone/>
              </a:pPr>
              <a:r>
                <a:rPr lang="zh-TW" sz="2600" b="0" i="0" u="none" strike="noStrike" cap="none">
                  <a:solidFill>
                    <a:schemeClr val="dk1"/>
                  </a:solidFill>
                  <a:highlight>
                    <a:srgbClr val="FFC000"/>
                  </a:highlight>
                  <a:latin typeface="Calibri"/>
                  <a:ea typeface="Calibri"/>
                  <a:cs typeface="Calibri"/>
                  <a:sym typeface="Calibri"/>
                </a:rPr>
                <a:t>6</a:t>
              </a:r>
              <a:endParaRPr sz="2600" b="0" i="0" u="none" strike="noStrike" cap="none">
                <a:solidFill>
                  <a:schemeClr val="dk1"/>
                </a:solidFill>
                <a:highlight>
                  <a:srgbClr val="FFC000"/>
                </a:highlight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43197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97;p28"/>
          <p:cNvSpPr txBox="1">
            <a:spLocks/>
          </p:cNvSpPr>
          <p:nvPr/>
        </p:nvSpPr>
        <p:spPr>
          <a:xfrm>
            <a:off x="2588393" y="191125"/>
            <a:ext cx="8191224" cy="17407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buClr>
                <a:schemeClr val="lt1"/>
              </a:buClr>
              <a:buSzPts val="4900"/>
              <a:buFont typeface="Arial"/>
              <a:buNone/>
            </a:pPr>
            <a:r>
              <a:rPr lang="zh-TW" altLang="en-US" sz="5400" b="1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生活中，你最常跟老闆說</a:t>
            </a:r>
          </a:p>
          <a:p>
            <a:pPr algn="l">
              <a:spcBef>
                <a:spcPts val="0"/>
              </a:spcBef>
              <a:buClr>
                <a:schemeClr val="lt1"/>
              </a:buClr>
              <a:buSzPts val="4900"/>
              <a:buFont typeface="Arial"/>
              <a:buNone/>
            </a:pPr>
            <a:r>
              <a:rPr lang="zh-TW" altLang="en-US" sz="5400" b="1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「我不用」的是哪一個？</a:t>
            </a:r>
            <a:endParaRPr lang="zh-TW" altLang="en-US" sz="5400" b="1" dirty="0">
              <a:solidFill>
                <a:srgbClr val="FF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3" name="Google Shape;299;p28"/>
          <p:cNvSpPr txBox="1"/>
          <p:nvPr/>
        </p:nvSpPr>
        <p:spPr>
          <a:xfrm>
            <a:off x="1262702" y="2667235"/>
            <a:ext cx="4983552" cy="38237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8400"/>
              <a:buFont typeface="Arial"/>
              <a:buNone/>
            </a:pPr>
            <a:r>
              <a:rPr lang="zh-TW" sz="4800" b="0" i="0" u="none" strike="noStrike" cap="none" dirty="0">
                <a:latin typeface="Microsoft JhengHei"/>
                <a:ea typeface="Microsoft JhengHei"/>
                <a:cs typeface="Microsoft JhengHei"/>
                <a:sym typeface="Microsoft JhengHei"/>
              </a:rPr>
              <a:t>1.裝蛋餅的塑膠袋</a:t>
            </a:r>
            <a:endParaRPr sz="4800" b="0" i="0" u="none" strike="noStrike" cap="none" dirty="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8400"/>
              <a:buFont typeface="Arial"/>
              <a:buNone/>
            </a:pPr>
            <a:r>
              <a:rPr lang="zh-TW" sz="4800" b="0" i="0" u="none" strike="noStrike" cap="none" dirty="0">
                <a:latin typeface="Microsoft JhengHei"/>
                <a:ea typeface="Microsoft JhengHei"/>
                <a:cs typeface="Microsoft JhengHei"/>
                <a:sym typeface="Microsoft JhengHei"/>
              </a:rPr>
              <a:t>2.醬油包</a:t>
            </a:r>
            <a:endParaRPr sz="4800" b="0" i="0" u="none" strike="noStrike" cap="none" dirty="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8400"/>
              <a:buFont typeface="Arial"/>
              <a:buNone/>
            </a:pPr>
            <a:r>
              <a:rPr lang="zh-TW" sz="4800" b="0" i="0" u="none" strike="noStrike" cap="none" dirty="0">
                <a:latin typeface="Microsoft JhengHei"/>
                <a:ea typeface="Microsoft JhengHei"/>
                <a:cs typeface="Microsoft JhengHei"/>
                <a:sym typeface="Microsoft JhengHei"/>
              </a:rPr>
              <a:t>3.免洗筷</a:t>
            </a:r>
            <a:endParaRPr sz="4800" b="0" i="0" u="none" strike="noStrike" cap="none" dirty="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8400"/>
              <a:buFont typeface="Arial"/>
              <a:buNone/>
            </a:pPr>
            <a:endParaRPr sz="4800" b="0" i="0" u="none" strike="noStrike" cap="none" dirty="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8400"/>
              <a:buFont typeface="Arial"/>
              <a:buNone/>
            </a:pPr>
            <a:endParaRPr sz="21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298;p28"/>
          <p:cNvSpPr txBox="1"/>
          <p:nvPr/>
        </p:nvSpPr>
        <p:spPr>
          <a:xfrm>
            <a:off x="7175248" y="3362694"/>
            <a:ext cx="4505890" cy="218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8400"/>
              <a:buFont typeface="Arial"/>
              <a:buNone/>
            </a:pPr>
            <a:r>
              <a:rPr lang="zh-TW" sz="4800" dirty="0">
                <a:latin typeface="Microsoft JhengHei"/>
                <a:ea typeface="Microsoft JhengHei"/>
                <a:cs typeface="Microsoft JhengHei"/>
                <a:sym typeface="Microsoft JhengHei"/>
              </a:rPr>
              <a:t>4</a:t>
            </a:r>
            <a:r>
              <a:rPr lang="zh-TW" sz="4800" b="0" i="0" u="none" strike="noStrike" cap="none" dirty="0">
                <a:latin typeface="Microsoft JhengHei"/>
                <a:ea typeface="Microsoft JhengHei"/>
                <a:cs typeface="Microsoft JhengHei"/>
                <a:sym typeface="Microsoft JhengHei"/>
              </a:rPr>
              <a:t>.紙杯</a:t>
            </a:r>
            <a:endParaRPr sz="4800" b="0" i="0" u="none" strike="noStrike" cap="none" dirty="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8400"/>
              <a:buFont typeface="Arial"/>
              <a:buNone/>
            </a:pPr>
            <a:r>
              <a:rPr lang="zh-TW" sz="4800" dirty="0">
                <a:latin typeface="Microsoft JhengHei"/>
                <a:ea typeface="Microsoft JhengHei"/>
                <a:cs typeface="Microsoft JhengHei"/>
                <a:sym typeface="Microsoft JhengHei"/>
              </a:rPr>
              <a:t>5</a:t>
            </a:r>
            <a:r>
              <a:rPr lang="zh-TW" sz="4800" b="0" i="0" u="none" strike="noStrike" cap="none" dirty="0">
                <a:latin typeface="Microsoft JhengHei"/>
                <a:ea typeface="Microsoft JhengHei"/>
                <a:cs typeface="Microsoft JhengHei"/>
                <a:sym typeface="Microsoft JhengHei"/>
              </a:rPr>
              <a:t>.塑膠吸管</a:t>
            </a:r>
            <a:endParaRPr sz="4800" b="0" i="0" u="none" strike="noStrike" cap="none" dirty="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8400"/>
              <a:buFont typeface="Arial"/>
              <a:buNone/>
            </a:pPr>
            <a:r>
              <a:rPr lang="zh-TW" sz="4800" dirty="0">
                <a:latin typeface="Microsoft JhengHei"/>
                <a:ea typeface="Microsoft JhengHei"/>
                <a:cs typeface="Microsoft JhengHei"/>
                <a:sym typeface="Microsoft JhengHei"/>
              </a:rPr>
              <a:t>6</a:t>
            </a:r>
            <a:r>
              <a:rPr lang="zh-TW" sz="4800" b="0" i="0" u="none" strike="noStrike" cap="none" dirty="0">
                <a:latin typeface="Microsoft JhengHei"/>
                <a:ea typeface="Microsoft JhengHei"/>
                <a:cs typeface="Microsoft JhengHei"/>
                <a:sym typeface="Microsoft JhengHei"/>
              </a:rPr>
              <a:t>.</a:t>
            </a:r>
            <a:r>
              <a:rPr lang="zh-TW" sz="4800" dirty="0">
                <a:latin typeface="Microsoft JhengHei"/>
                <a:ea typeface="Microsoft JhengHei"/>
                <a:cs typeface="Microsoft JhengHei"/>
                <a:sym typeface="Microsoft JhengHei"/>
              </a:rPr>
              <a:t>手提塑膠袋</a:t>
            </a:r>
            <a:endParaRPr sz="4800" b="0" i="0" u="none" strike="noStrike" cap="none" dirty="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FFFF00"/>
              </a:buClr>
              <a:buSzPts val="8400"/>
              <a:buFont typeface="Arial"/>
              <a:buNone/>
            </a:pPr>
            <a:endParaRPr sz="2100" b="0" i="0" u="none" strike="noStrike" cap="none" dirty="0">
              <a:solidFill>
                <a:srgbClr val="FFFF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8400"/>
              <a:buFont typeface="Arial"/>
              <a:buNone/>
            </a:pPr>
            <a:endParaRPr sz="21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3897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06;p29"/>
          <p:cNvSpPr txBox="1">
            <a:spLocks/>
          </p:cNvSpPr>
          <p:nvPr/>
        </p:nvSpPr>
        <p:spPr>
          <a:xfrm>
            <a:off x="2810028" y="527710"/>
            <a:ext cx="6873900" cy="8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buClr>
                <a:schemeClr val="lt1"/>
              </a:buClr>
              <a:buSzPts val="4500"/>
              <a:buFont typeface="Arial"/>
              <a:buNone/>
            </a:pPr>
            <a:r>
              <a:rPr lang="zh-TW" altLang="en-US" sz="7200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午餐時間</a:t>
            </a:r>
            <a:endParaRPr lang="zh-TW" altLang="en-US" sz="7200" dirty="0">
              <a:solidFill>
                <a:srgbClr val="FF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3" name="Google Shape;308;p29"/>
          <p:cNvPicPr preferRelativeResize="0"/>
          <p:nvPr/>
        </p:nvPicPr>
        <p:blipFill rotWithShape="1">
          <a:blip r:embed="rId2">
            <a:alphaModFix/>
          </a:blip>
          <a:srcRect l="2223" t="-1300" r="6259" b="1300"/>
          <a:stretch/>
        </p:blipFill>
        <p:spPr>
          <a:xfrm>
            <a:off x="908081" y="1595783"/>
            <a:ext cx="5595750" cy="462471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307;p29"/>
          <p:cNvSpPr/>
          <p:nvPr/>
        </p:nvSpPr>
        <p:spPr>
          <a:xfrm>
            <a:off x="7166472" y="1750331"/>
            <a:ext cx="4128300" cy="2718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zh-TW" sz="4000" b="0" i="0" u="none" strike="noStrike" cap="none" dirty="0">
                <a:latin typeface="Microsoft JhengHei"/>
                <a:ea typeface="Microsoft JhengHei"/>
                <a:cs typeface="Microsoft JhengHei"/>
                <a:sym typeface="Microsoft JhengHei"/>
              </a:rPr>
              <a:t>小白今天中午吃了一盒小籠包</a:t>
            </a:r>
            <a:r>
              <a:rPr lang="zh-TW" sz="4000" b="1" i="0" u="none" strike="noStrike" cap="none" dirty="0">
                <a:latin typeface="Microsoft JhengHei"/>
                <a:ea typeface="Microsoft JhengHei"/>
                <a:cs typeface="Microsoft JhengHei"/>
                <a:sym typeface="Microsoft JhengHei"/>
              </a:rPr>
              <a:t>，</a:t>
            </a:r>
            <a:r>
              <a:rPr lang="zh-TW" sz="4000" b="0" i="0" u="none" strike="noStrike" cap="none" dirty="0">
                <a:latin typeface="Microsoft JhengHei"/>
                <a:ea typeface="Microsoft JhengHei"/>
                <a:cs typeface="Microsoft JhengHei"/>
                <a:sym typeface="Microsoft JhengHei"/>
              </a:rPr>
              <a:t>他可能製造了</a:t>
            </a:r>
            <a:endParaRPr sz="4000" b="0" i="0" u="none" strike="noStrike" cap="none" dirty="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zh-TW" sz="4000" b="0" i="0" u="none" strike="noStrike" cap="none" dirty="0">
                <a:latin typeface="Microsoft JhengHei"/>
                <a:ea typeface="Microsoft JhengHei"/>
                <a:cs typeface="Microsoft JhengHei"/>
                <a:sym typeface="Microsoft JhengHei"/>
              </a:rPr>
              <a:t>幾個塑膠垃圾？</a:t>
            </a:r>
            <a:endParaRPr sz="4000" b="0" i="0" u="none" strike="noStrike" cap="none" dirty="0"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5" name="Google Shape;306;p29"/>
          <p:cNvSpPr txBox="1">
            <a:spLocks/>
          </p:cNvSpPr>
          <p:nvPr/>
        </p:nvSpPr>
        <p:spPr>
          <a:xfrm>
            <a:off x="9230622" y="4883690"/>
            <a:ext cx="1339115" cy="8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buClr>
                <a:schemeClr val="lt1"/>
              </a:buClr>
              <a:buSzPts val="4500"/>
              <a:buFont typeface="Arial"/>
              <a:buNone/>
            </a:pPr>
            <a:r>
              <a:rPr lang="en-US" altLang="zh-TW" sz="4800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6</a:t>
            </a:r>
            <a:r>
              <a:rPr lang="zh-TW" altLang="en-US" sz="4800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個</a:t>
            </a:r>
            <a:endParaRPr lang="zh-TW" altLang="en-US" sz="4800" dirty="0">
              <a:solidFill>
                <a:srgbClr val="FF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  <p:extLst>
      <p:ext uri="{BB962C8B-B14F-4D97-AF65-F5344CB8AC3E}">
        <p14:creationId xmlns:p14="http://schemas.microsoft.com/office/powerpoint/2010/main" val="1272631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30;p31"/>
          <p:cNvSpPr/>
          <p:nvPr/>
        </p:nvSpPr>
        <p:spPr>
          <a:xfrm>
            <a:off x="1229661" y="1831212"/>
            <a:ext cx="10374203" cy="25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zh-TW" sz="4800" b="1" i="0" u="none" strike="noStrike" cap="none" dirty="0">
                <a:latin typeface="Microsoft JhengHei"/>
                <a:ea typeface="Microsoft JhengHei"/>
                <a:cs typeface="Microsoft JhengHei"/>
                <a:sym typeface="Microsoft JhengHei"/>
              </a:rPr>
              <a:t>台灣每人平均一年產生</a:t>
            </a:r>
            <a:r>
              <a:rPr lang="zh-TW" sz="4800" b="1" i="0" u="none" strike="noStrike" cap="none" dirty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417</a:t>
            </a:r>
            <a:r>
              <a:rPr lang="zh-TW" sz="4800" b="1" i="0" u="none" strike="noStrike" cap="none" dirty="0">
                <a:latin typeface="Microsoft JhengHei"/>
                <a:ea typeface="Microsoft JhengHei"/>
                <a:cs typeface="Microsoft JhengHei"/>
                <a:sym typeface="Microsoft JhengHei"/>
              </a:rPr>
              <a:t>公斤垃圾</a:t>
            </a:r>
            <a:endParaRPr sz="4800" b="1" i="0" u="none" strike="noStrike" cap="none" dirty="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4800" b="1" i="0" u="none" strike="noStrike" cap="none" dirty="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zh-TW" sz="4800" b="1" i="0" u="none" strike="noStrike" cap="none" dirty="0">
                <a:latin typeface="Microsoft JhengHei"/>
                <a:ea typeface="Microsoft JhengHei"/>
                <a:cs typeface="Microsoft JhengHei"/>
                <a:sym typeface="Microsoft JhengHei"/>
              </a:rPr>
              <a:t> 2020年一般廢棄量創歷史新高</a:t>
            </a:r>
            <a:endParaRPr sz="4800" b="1" i="0" u="none" strike="noStrike" cap="none" dirty="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4800" b="1" i="0" u="none" strike="noStrike" cap="none" dirty="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zh-TW" sz="2400" b="0" i="0" u="none" strike="noStrike" cap="none" dirty="0">
                <a:latin typeface="Microsoft JhengHei"/>
                <a:ea typeface="Microsoft JhengHei"/>
                <a:cs typeface="Microsoft JhengHei"/>
                <a:sym typeface="Microsoft JhengHei"/>
              </a:rPr>
              <a:t>         (資料來源:2021年04月20日環境資訊中心)</a:t>
            </a:r>
            <a:endParaRPr sz="2400" b="0" i="0" u="none" strike="noStrike" cap="none" dirty="0"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  <p:extLst>
      <p:ext uri="{BB962C8B-B14F-4D97-AF65-F5344CB8AC3E}">
        <p14:creationId xmlns:p14="http://schemas.microsoft.com/office/powerpoint/2010/main" val="26922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36;p32"/>
          <p:cNvSpPr/>
          <p:nvPr/>
        </p:nvSpPr>
        <p:spPr>
          <a:xfrm>
            <a:off x="1223493" y="711228"/>
            <a:ext cx="10109916" cy="36804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zh-TW" sz="5400" b="1" i="0" u="none" strike="noStrike" cap="none" dirty="0">
                <a:solidFill>
                  <a:srgbClr val="7030A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日復一日，何況還有數百數千個小白...</a:t>
            </a:r>
            <a:endParaRPr sz="5400" b="1" i="0" u="none" strike="noStrike" cap="none" dirty="0">
              <a:solidFill>
                <a:srgbClr val="7030A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endParaRPr sz="5400" b="1" i="0" u="none" strike="noStrike" cap="none" dirty="0">
              <a:solidFill>
                <a:srgbClr val="7030A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zh-TW" sz="5400" b="1" i="0" u="none" strike="noStrike" cap="none" dirty="0">
                <a:solidFill>
                  <a:srgbClr val="7030A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這些塑膠垃圾歸往何處？</a:t>
            </a:r>
            <a:endParaRPr sz="5400" b="1" i="0" u="none" strike="noStrike" cap="none" dirty="0">
              <a:solidFill>
                <a:srgbClr val="7030A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3" name="Google Shape;273;p26"/>
          <p:cNvPicPr preferRelativeResize="0"/>
          <p:nvPr/>
        </p:nvPicPr>
        <p:blipFill rotWithShape="1">
          <a:blip r:embed="rId2">
            <a:alphaModFix/>
          </a:blip>
          <a:srcRect l="60460" r="10273" b="13186"/>
          <a:stretch/>
        </p:blipFill>
        <p:spPr>
          <a:xfrm>
            <a:off x="9182637" y="2856673"/>
            <a:ext cx="2613600" cy="39369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518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343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728051" y="0"/>
            <a:ext cx="946394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273;p26"/>
          <p:cNvPicPr preferRelativeResize="0"/>
          <p:nvPr/>
        </p:nvPicPr>
        <p:blipFill rotWithShape="1">
          <a:blip r:embed="rId3">
            <a:alphaModFix/>
          </a:blip>
          <a:srcRect l="60460" r="10273" b="13186"/>
          <a:stretch/>
        </p:blipFill>
        <p:spPr>
          <a:xfrm>
            <a:off x="114451" y="2921067"/>
            <a:ext cx="2613600" cy="39369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427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48;p34"/>
          <p:cNvSpPr txBox="1">
            <a:spLocks/>
          </p:cNvSpPr>
          <p:nvPr/>
        </p:nvSpPr>
        <p:spPr>
          <a:xfrm>
            <a:off x="2203733" y="573668"/>
            <a:ext cx="9437259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buSzPts val="4100"/>
            </a:pPr>
            <a:r>
              <a:rPr lang="zh-TW" altLang="en-US" sz="6000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誰可能會吃到這些垃圾？</a:t>
            </a:r>
            <a:endParaRPr lang="zh-TW" altLang="en-US" sz="6000" dirty="0">
              <a:solidFill>
                <a:srgbClr val="FF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3" name="Google Shape;349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686107" y="1748116"/>
            <a:ext cx="142875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Google Shape;350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73244" y="1696270"/>
            <a:ext cx="142875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351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68932" y="1662939"/>
            <a:ext cx="142875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356;p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4620" y="1518951"/>
            <a:ext cx="142875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353;p3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5886" y="3643209"/>
            <a:ext cx="142875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355;p3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839664" y="3647073"/>
            <a:ext cx="142875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58;p3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132592" y="3654340"/>
            <a:ext cx="142875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360;p34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108852" y="3573203"/>
            <a:ext cx="142875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359;p34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7620722" y="3573203"/>
            <a:ext cx="1428750" cy="1428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435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377" y="1537163"/>
            <a:ext cx="8087854" cy="4582164"/>
          </a:xfrm>
          <a:prstGeom prst="rect">
            <a:avLst/>
          </a:prstGeom>
        </p:spPr>
      </p:pic>
      <p:sp>
        <p:nvSpPr>
          <p:cNvPr id="3" name="Google Shape;348;p34"/>
          <p:cNvSpPr txBox="1">
            <a:spLocks/>
          </p:cNvSpPr>
          <p:nvPr/>
        </p:nvSpPr>
        <p:spPr>
          <a:xfrm>
            <a:off x="5024206" y="542963"/>
            <a:ext cx="2780391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buSzPts val="4100"/>
            </a:pPr>
            <a:r>
              <a:rPr lang="zh-TW" altLang="en-US" sz="6000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中途島</a:t>
            </a:r>
            <a:endParaRPr lang="zh-TW" altLang="en-US" sz="6000" dirty="0">
              <a:solidFill>
                <a:srgbClr val="FF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  <p:extLst>
      <p:ext uri="{BB962C8B-B14F-4D97-AF65-F5344CB8AC3E}">
        <p14:creationId xmlns:p14="http://schemas.microsoft.com/office/powerpoint/2010/main" val="102926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33341" y="1357476"/>
            <a:ext cx="1081825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6600" kern="100" dirty="0">
                <a:latin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66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垃圾最後都去了哪裡？</a:t>
            </a:r>
            <a:endParaRPr lang="zh-TW" altLang="zh-TW" sz="66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sz="6600" kern="100" dirty="0" smtClean="0">
                <a:solidFill>
                  <a:srgbClr val="FF0000"/>
                </a:solidFill>
                <a:latin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sz="66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垃圾對環境造成那些影響？</a:t>
            </a:r>
            <a:endParaRPr lang="zh-TW" altLang="zh-TW" sz="6600" kern="100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sz="6600" kern="100" dirty="0" smtClean="0">
                <a:solidFill>
                  <a:srgbClr val="0070C0"/>
                </a:solidFill>
                <a:latin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6600" kern="100" dirty="0">
                <a:solidFill>
                  <a:srgbClr val="0070C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海洋垃圾會對海洋生物產生那些傷害？</a:t>
            </a:r>
            <a:endParaRPr lang="zh-TW" altLang="zh-TW" sz="6600" kern="1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127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60742" y="372345"/>
            <a:ext cx="1018740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6000" dirty="0">
                <a:solidFill>
                  <a:srgbClr val="FF000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利用平板</a:t>
            </a:r>
            <a:r>
              <a:rPr lang="zh-TW" altLang="zh-TW" sz="6000" dirty="0" smtClean="0">
                <a:solidFill>
                  <a:srgbClr val="FF000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蒐集</a:t>
            </a:r>
            <a:endParaRPr lang="en-US" altLang="zh-TW" sz="6000" dirty="0" smtClean="0">
              <a:solidFill>
                <a:srgbClr val="FF0000"/>
              </a:solidFill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zh-TW" sz="6000" dirty="0" smtClean="0">
                <a:solidFill>
                  <a:srgbClr val="FF000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塑膠</a:t>
            </a:r>
            <a:r>
              <a:rPr lang="zh-TW" altLang="zh-TW" sz="6000" dirty="0">
                <a:solidFill>
                  <a:srgbClr val="FF000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垃圾危害海洋生物的資料</a:t>
            </a:r>
            <a:endParaRPr lang="zh-TW" altLang="en-US" sz="6000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976235" y="2774152"/>
            <a:ext cx="1047191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5400" kern="100" dirty="0">
                <a:latin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54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有哪些海洋生物因為垃圾而傷亡</a:t>
            </a:r>
            <a:r>
              <a:rPr lang="en-US" altLang="zh-TW" sz="54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endParaRPr lang="zh-TW" altLang="zh-TW" sz="5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sz="5400" kern="100" dirty="0" smtClean="0">
                <a:latin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sz="54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分別是由哪些類的垃圾造成？</a:t>
            </a:r>
            <a:endParaRPr lang="zh-TW" altLang="zh-TW" sz="5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sz="5400" kern="100" dirty="0" smtClean="0">
                <a:latin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54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可以如何減少這些垃圾？</a:t>
            </a:r>
            <a:endParaRPr lang="zh-TW" altLang="zh-TW" sz="5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91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32062" y="2999636"/>
            <a:ext cx="787908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6000" dirty="0">
                <a:ea typeface="標楷體" panose="03000509000000000000" pitchFamily="65" charset="-120"/>
                <a:cs typeface="Times New Roman" panose="02020603050405020304" pitchFamily="18" charset="0"/>
              </a:rPr>
              <a:t>問題解決可行性檢核表</a:t>
            </a:r>
            <a:endParaRPr lang="zh-TW" altLang="en-US" sz="6000" dirty="0"/>
          </a:p>
        </p:txBody>
      </p:sp>
      <p:sp>
        <p:nvSpPr>
          <p:cNvPr id="3" name="矩形 2"/>
          <p:cNvSpPr/>
          <p:nvPr/>
        </p:nvSpPr>
        <p:spPr>
          <a:xfrm>
            <a:off x="2763127" y="679293"/>
            <a:ext cx="710963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dirty="0">
                <a:solidFill>
                  <a:srgbClr val="FF000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創造性</a:t>
            </a:r>
            <a:r>
              <a:rPr lang="zh-TW" altLang="zh-TW" sz="6000" dirty="0" smtClean="0">
                <a:solidFill>
                  <a:srgbClr val="FF000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問題解決</a:t>
            </a:r>
            <a:r>
              <a:rPr lang="zh-TW" altLang="en-US" sz="6000" dirty="0" smtClean="0">
                <a:solidFill>
                  <a:srgbClr val="FF000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模式</a:t>
            </a:r>
            <a:endParaRPr lang="zh-TW" altLang="en-US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462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9399" y="1017431"/>
            <a:ext cx="1152659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TW" altLang="zh-TW" sz="6000" kern="100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從</a:t>
            </a:r>
            <a:r>
              <a:rPr lang="zh-TW" altLang="zh-TW" sz="60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預防觀點</a:t>
            </a:r>
            <a:r>
              <a:rPr lang="zh-TW" altLang="zh-TW" sz="6000" kern="100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思考 </a:t>
            </a:r>
            <a:endParaRPr lang="zh-TW" altLang="zh-TW" sz="6000" kern="100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TW" sz="4800" kern="100" dirty="0" smtClean="0">
                <a:latin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4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除了針對現在已經出現的問題來想解決辦法之外，有沒有其他方式可以在未來暫緩 或減少污染的產生？ </a:t>
            </a:r>
            <a:endParaRPr lang="zh-TW" altLang="zh-TW" sz="4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TW" sz="4800" kern="100" dirty="0" smtClean="0">
                <a:latin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sz="4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為什麼會有污染的產生？ </a:t>
            </a:r>
            <a:endParaRPr lang="zh-TW" altLang="zh-TW" sz="48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altLang="zh-TW" sz="4800" dirty="0" smtClean="0">
                <a:latin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4800" dirty="0">
                <a:ea typeface="標楷體" panose="03000509000000000000" pitchFamily="65" charset="-120"/>
                <a:cs typeface="Times New Roman" panose="02020603050405020304" pitchFamily="18" charset="0"/>
              </a:rPr>
              <a:t>有沒有辦法從出現的源頭去解決？</a:t>
            </a:r>
            <a:endParaRPr lang="zh-TW" altLang="en-US" sz="4800" dirty="0"/>
          </a:p>
        </p:txBody>
      </p:sp>
    </p:spTree>
    <p:extLst>
      <p:ext uri="{BB962C8B-B14F-4D97-AF65-F5344CB8AC3E}">
        <p14:creationId xmlns:p14="http://schemas.microsoft.com/office/powerpoint/2010/main" val="460443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61;p25"/>
          <p:cNvSpPr txBox="1">
            <a:spLocks/>
          </p:cNvSpPr>
          <p:nvPr/>
        </p:nvSpPr>
        <p:spPr>
          <a:xfrm>
            <a:off x="1866921" y="1365161"/>
            <a:ext cx="9221788" cy="16592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buClr>
                <a:schemeClr val="lt1"/>
              </a:buClr>
              <a:buSzPts val="5400"/>
              <a:buFont typeface="Arial"/>
              <a:buNone/>
            </a:pPr>
            <a:r>
              <a:rPr lang="zh-TW" altLang="en-US" sz="7200" b="1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塑不塑</a:t>
            </a:r>
            <a:r>
              <a:rPr lang="en-US" altLang="zh-TW" sz="7200" b="1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-</a:t>
            </a:r>
            <a:r>
              <a:rPr lang="zh-TW" altLang="en-US" sz="7200" b="1" dirty="0" smtClean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真的很重要啊！</a:t>
            </a:r>
            <a:endParaRPr lang="zh-TW" altLang="en-US" sz="7200" b="1" dirty="0">
              <a:solidFill>
                <a:srgbClr val="FF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3" name="Google Shape;273;p26"/>
          <p:cNvPicPr preferRelativeResize="0"/>
          <p:nvPr/>
        </p:nvPicPr>
        <p:blipFill rotWithShape="1">
          <a:blip r:embed="rId2">
            <a:alphaModFix/>
          </a:blip>
          <a:srcRect l="60460" r="10273" b="13186"/>
          <a:stretch/>
        </p:blipFill>
        <p:spPr>
          <a:xfrm>
            <a:off x="114451" y="2921067"/>
            <a:ext cx="2613600" cy="39369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764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小水滴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TM04033925[[fn=小水滴]]</Template>
  <TotalTime>72</TotalTime>
  <Words>322</Words>
  <Application>Microsoft Office PowerPoint</Application>
  <PresentationFormat>寬螢幕</PresentationFormat>
  <Paragraphs>56</Paragraphs>
  <Slides>15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3" baseType="lpstr">
      <vt:lpstr>Tw Cen MT</vt:lpstr>
      <vt:lpstr>Microsoft JhengHei</vt:lpstr>
      <vt:lpstr>新細明體</vt:lpstr>
      <vt:lpstr>標楷體</vt:lpstr>
      <vt:lpstr>Arial</vt:lpstr>
      <vt:lpstr>Calibri</vt:lpstr>
      <vt:lpstr>Times New Roman</vt:lpstr>
      <vt:lpstr>小水滴</vt:lpstr>
      <vt:lpstr>塑不塑-有那麼重要嗎?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塑不塑-有那麼重要嗎?</dc:title>
  <dc:creator>supervisor</dc:creator>
  <cp:lastModifiedBy>supervisor</cp:lastModifiedBy>
  <cp:revision>14</cp:revision>
  <dcterms:created xsi:type="dcterms:W3CDTF">2023-04-20T15:26:14Z</dcterms:created>
  <dcterms:modified xsi:type="dcterms:W3CDTF">2023-04-20T16:38:58Z</dcterms:modified>
</cp:coreProperties>
</file>