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6858000" cy="9144000"/>
  <p:embeddedFontLst>
    <p:embeddedFont>
      <p:font typeface="jf open 粉圓 1.1" panose="020F0500000000000000" pitchFamily="34" charset="-120"/>
      <p:regular r:id="rId11"/>
    </p:embeddedFont>
    <p:embeddedFont>
      <p:font typeface="王漢宗特黑體繁" panose="02000500000000000000" pitchFamily="2" charset="-12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3" d="100"/>
          <a:sy n="43" d="100"/>
        </p:scale>
        <p:origin x="102" y="7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svg"/><Relationship Id="rId7" Type="http://schemas.openxmlformats.org/officeDocument/2006/relationships/image" Target="../media/image1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4.svg"/><Relationship Id="rId4" Type="http://schemas.openxmlformats.org/officeDocument/2006/relationships/image" Target="../media/image7.png"/><Relationship Id="rId9" Type="http://schemas.openxmlformats.org/officeDocument/2006/relationships/image" Target="../media/image1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0.svg"/><Relationship Id="rId7" Type="http://schemas.openxmlformats.org/officeDocument/2006/relationships/image" Target="../media/image24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2.svg"/><Relationship Id="rId4" Type="http://schemas.openxmlformats.org/officeDocument/2006/relationships/image" Target="../media/image11.pn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8.svg"/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12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35.svg"/><Relationship Id="rId5" Type="http://schemas.openxmlformats.org/officeDocument/2006/relationships/image" Target="../media/image29.svg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openxmlformats.org/officeDocument/2006/relationships/image" Target="../media/image3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43.svg"/><Relationship Id="rId3" Type="http://schemas.openxmlformats.org/officeDocument/2006/relationships/image" Target="../media/image31.svg"/><Relationship Id="rId7" Type="http://schemas.openxmlformats.org/officeDocument/2006/relationships/image" Target="../media/image39.svg"/><Relationship Id="rId12" Type="http://schemas.openxmlformats.org/officeDocument/2006/relationships/image" Target="../media/image2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16.svg"/><Relationship Id="rId5" Type="http://schemas.openxmlformats.org/officeDocument/2006/relationships/image" Target="../media/image37.svg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image" Target="../media/image41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5.svg"/><Relationship Id="rId7" Type="http://schemas.openxmlformats.org/officeDocument/2006/relationships/image" Target="../media/image4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0.svg"/><Relationship Id="rId4" Type="http://schemas.openxmlformats.org/officeDocument/2006/relationships/image" Target="../media/image10.png"/><Relationship Id="rId9" Type="http://schemas.openxmlformats.org/officeDocument/2006/relationships/image" Target="../media/image49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8.svg"/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12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35.svg"/><Relationship Id="rId5" Type="http://schemas.openxmlformats.org/officeDocument/2006/relationships/image" Target="../media/image29.svg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openxmlformats.org/officeDocument/2006/relationships/image" Target="../media/image33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51.svg"/><Relationship Id="rId7" Type="http://schemas.openxmlformats.org/officeDocument/2006/relationships/image" Target="../media/image53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0.svg"/><Relationship Id="rId10" Type="http://schemas.openxmlformats.org/officeDocument/2006/relationships/image" Target="../media/image56.svg"/><Relationship Id="rId4" Type="http://schemas.openxmlformats.org/officeDocument/2006/relationships/image" Target="../media/image10.pn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5.svg"/><Relationship Id="rId7" Type="http://schemas.openxmlformats.org/officeDocument/2006/relationships/image" Target="../media/image4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0.svg"/><Relationship Id="rId4" Type="http://schemas.openxmlformats.org/officeDocument/2006/relationships/image" Target="../media/image10.png"/><Relationship Id="rId9" Type="http://schemas.openxmlformats.org/officeDocument/2006/relationships/image" Target="../media/image4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C5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9056103" y="9258300"/>
            <a:ext cx="9079668" cy="24059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-106893" y="4950512"/>
            <a:ext cx="4303739" cy="5355331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12237277" y="8695100"/>
            <a:ext cx="354833" cy="354833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rgbClr val="000000"/>
              </a:solidFill>
            </a:ln>
          </p:spPr>
        </p:sp>
      </p:grpSp>
      <p:sp>
        <p:nvSpPr>
          <p:cNvPr id="6" name="TextBox 6"/>
          <p:cNvSpPr txBox="1"/>
          <p:nvPr/>
        </p:nvSpPr>
        <p:spPr>
          <a:xfrm>
            <a:off x="2992406" y="1096974"/>
            <a:ext cx="12127394" cy="4545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176"/>
              </a:lnSpc>
            </a:pPr>
            <a:r>
              <a:rPr lang="en-US" sz="12983" b="1" dirty="0" err="1">
                <a:solidFill>
                  <a:srgbClr val="FFFFFF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切割</a:t>
            </a:r>
            <a:r>
              <a:rPr lang="en-US" sz="12983" b="1" dirty="0">
                <a:solidFill>
                  <a:srgbClr val="FFFFFF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!</a:t>
            </a:r>
          </a:p>
          <a:p>
            <a:pPr marL="0" lvl="0" indent="0" algn="ctr">
              <a:lnSpc>
                <a:spcPts val="18176"/>
              </a:lnSpc>
            </a:pPr>
            <a:r>
              <a:rPr lang="en-US" sz="12983" b="1" dirty="0" err="1">
                <a:solidFill>
                  <a:srgbClr val="FFFFFF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顏色的魔術方塊</a:t>
            </a:r>
            <a:endParaRPr lang="en-US" sz="12983" b="1" dirty="0">
              <a:solidFill>
                <a:srgbClr val="FFFFFF"/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4471563" y="3725778"/>
            <a:ext cx="3816437" cy="658006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3015469" y="1445689"/>
            <a:ext cx="1181377" cy="1097607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1677062">
            <a:off x="13431415" y="6698911"/>
            <a:ext cx="970823" cy="53742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 rot="1363385">
            <a:off x="6211642" y="7066886"/>
            <a:ext cx="327651" cy="3145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5C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5594223" y="4728610"/>
            <a:ext cx="7099554" cy="18812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-1883091">
            <a:off x="4206748" y="1812911"/>
            <a:ext cx="819620" cy="88507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3371941" y="6573594"/>
            <a:ext cx="1263877" cy="5216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807480" y="4469075"/>
            <a:ext cx="3230550" cy="4789225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5038030" y="2852238"/>
            <a:ext cx="9184613" cy="4377719"/>
            <a:chOff x="0" y="123825"/>
            <a:chExt cx="12246151" cy="5836959"/>
          </a:xfrm>
        </p:grpSpPr>
        <p:sp>
          <p:nvSpPr>
            <p:cNvPr id="7" name="TextBox 7"/>
            <p:cNvSpPr txBox="1"/>
            <p:nvPr/>
          </p:nvSpPr>
          <p:spPr>
            <a:xfrm>
              <a:off x="0" y="123825"/>
              <a:ext cx="12246151" cy="203064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11684"/>
                </a:lnSpc>
              </a:pPr>
              <a:r>
                <a:rPr lang="en-US" sz="12983" dirty="0" err="1">
                  <a:solidFill>
                    <a:srgbClr val="FFFFFF"/>
                  </a:solidFill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生活觀察家</a:t>
              </a:r>
              <a:endParaRPr lang="en-US" sz="12983" dirty="0">
                <a:solidFill>
                  <a:srgbClr val="FFFFF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3173696"/>
              <a:ext cx="9993394" cy="27870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671"/>
                </a:lnSpc>
              </a:pPr>
              <a:r>
                <a:rPr lang="en-US" sz="4800" b="1" spc="691" dirty="0" err="1">
                  <a:solidFill>
                    <a:srgbClr val="010013"/>
                  </a:solidFill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請先仔細觀察</a:t>
              </a:r>
              <a:endParaRPr lang="en-US" sz="4800" b="1" spc="691" dirty="0">
                <a:solidFill>
                  <a:srgbClr val="010013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endParaRPr>
            </a:p>
            <a:p>
              <a:pPr marL="0" lvl="0" indent="0" algn="ctr">
                <a:lnSpc>
                  <a:spcPts val="9552"/>
                </a:lnSpc>
              </a:pPr>
              <a:r>
                <a:rPr lang="en-US" sz="4799" b="1" spc="691" dirty="0">
                  <a:solidFill>
                    <a:srgbClr val="010013"/>
                  </a:solidFill>
                  <a:latin typeface="jf open 粉圓 1.1" panose="020F0500000000000000" pitchFamily="34" charset="-120"/>
                  <a:ea typeface="jf open 粉圓 1.1" panose="020F0500000000000000" pitchFamily="34" charset="-120"/>
                </a:rPr>
                <a:t>2張圖卡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C5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1947" y="589930"/>
            <a:ext cx="7412053" cy="7412053"/>
            <a:chOff x="0" y="0"/>
            <a:chExt cx="1913890" cy="19138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1789430" y="1913890"/>
                  </a:moveTo>
                  <a:lnTo>
                    <a:pt x="124460" y="1913890"/>
                  </a:lnTo>
                  <a:cubicBezTo>
                    <a:pt x="55880" y="1913890"/>
                    <a:pt x="0" y="1858010"/>
                    <a:pt x="0" y="178943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1789430"/>
                  </a:lnTo>
                  <a:cubicBezTo>
                    <a:pt x="1913890" y="1858010"/>
                    <a:pt x="1858010" y="1913890"/>
                    <a:pt x="1789430" y="191389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9493594" y="589930"/>
            <a:ext cx="7399308" cy="9506570"/>
            <a:chOff x="0" y="0"/>
            <a:chExt cx="1913890" cy="191389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1789430" y="1913890"/>
                  </a:moveTo>
                  <a:lnTo>
                    <a:pt x="124460" y="1913890"/>
                  </a:lnTo>
                  <a:cubicBezTo>
                    <a:pt x="55880" y="1913890"/>
                    <a:pt x="0" y="1858010"/>
                    <a:pt x="0" y="178943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1789430"/>
                  </a:lnTo>
                  <a:cubicBezTo>
                    <a:pt x="1913890" y="1858010"/>
                    <a:pt x="1858010" y="1913890"/>
                    <a:pt x="1789430" y="191389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flipH="1">
            <a:off x="606908" y="7447760"/>
            <a:ext cx="1899801" cy="2024982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15718320" y="6963050"/>
            <a:ext cx="2369118" cy="285123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5539628">
            <a:off x="11603629" y="6104639"/>
            <a:ext cx="1438979" cy="52064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2299225" y="1028700"/>
            <a:ext cx="6277496" cy="6356958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3"/>
          <a:stretch/>
        </p:blipFill>
        <p:spPr>
          <a:xfrm rot="5400000">
            <a:off x="8604307" y="2952459"/>
            <a:ext cx="9177879" cy="472076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4035114" y="5393273"/>
            <a:ext cx="4942020" cy="509009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273612">
            <a:off x="-96630" y="6627358"/>
            <a:ext cx="3659462" cy="3519737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3304335" y="3274732"/>
            <a:ext cx="12534497" cy="53476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601"/>
              </a:lnSpc>
            </a:pPr>
            <a:r>
              <a:rPr lang="en-US" sz="5400" dirty="0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(1)「</a:t>
            </a:r>
            <a:r>
              <a:rPr lang="en-US" sz="5400" dirty="0" err="1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你看到了什麼？有什麼共同點</a:t>
            </a:r>
            <a:r>
              <a:rPr lang="en-US" sz="5400" dirty="0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?」</a:t>
            </a:r>
          </a:p>
          <a:p>
            <a:pPr marL="0" lvl="0" indent="0">
              <a:lnSpc>
                <a:spcPts val="10601"/>
              </a:lnSpc>
            </a:pPr>
            <a:r>
              <a:rPr lang="en-US" sz="5400" dirty="0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(2)「</a:t>
            </a:r>
            <a:r>
              <a:rPr lang="en-US" sz="5400" dirty="0" err="1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令你印象深刻的地方</a:t>
            </a:r>
            <a:r>
              <a:rPr lang="en-US" sz="5400" dirty="0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?</a:t>
            </a:r>
            <a:r>
              <a:rPr lang="en-US" sz="5400" u="none" dirty="0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 」</a:t>
            </a:r>
          </a:p>
          <a:p>
            <a:pPr marL="0" lvl="0" indent="0">
              <a:lnSpc>
                <a:spcPts val="10601"/>
              </a:lnSpc>
            </a:pPr>
            <a:r>
              <a:rPr lang="en-US" sz="5400" u="none" dirty="0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(3)「</a:t>
            </a:r>
            <a:r>
              <a:rPr lang="en-US" sz="5400" u="none" dirty="0" err="1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引發你想到什麼</a:t>
            </a:r>
            <a:r>
              <a:rPr lang="en-US" sz="5400" u="none" dirty="0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? 」</a:t>
            </a:r>
          </a:p>
          <a:p>
            <a:pPr marL="0" lvl="0" indent="0">
              <a:lnSpc>
                <a:spcPts val="9857"/>
              </a:lnSpc>
            </a:pPr>
            <a:r>
              <a:rPr lang="en-US" sz="5400" u="none" dirty="0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(4)「</a:t>
            </a:r>
            <a:r>
              <a:rPr lang="en-US" sz="5400" u="none" dirty="0" err="1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我們可以如何畫出這種效果</a:t>
            </a:r>
            <a:r>
              <a:rPr lang="en-US" sz="5400" u="none" dirty="0">
                <a:solidFill>
                  <a:srgbClr val="FE5C49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? 」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6506124" y="5143500"/>
            <a:ext cx="539784" cy="499545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0" y="5586399"/>
            <a:ext cx="1174715" cy="48270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953094">
            <a:off x="-318402" y="9842484"/>
            <a:ext cx="1413048" cy="78222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>
            <a:off x="16776016" y="3753753"/>
            <a:ext cx="705390" cy="655371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5255949" y="1170013"/>
            <a:ext cx="6820328" cy="1522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684"/>
              </a:lnSpc>
            </a:pPr>
            <a:r>
              <a:rPr lang="en-US" sz="12983" dirty="0" err="1">
                <a:solidFill>
                  <a:srgbClr val="010013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問題討論</a:t>
            </a:r>
            <a:endParaRPr lang="en-US" sz="12983" dirty="0">
              <a:solidFill>
                <a:srgbClr val="010013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3523433" y="3972520"/>
            <a:ext cx="539784" cy="49954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1270336" y="1993907"/>
            <a:ext cx="539784" cy="49954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flipH="1">
            <a:off x="14063217" y="5258685"/>
            <a:ext cx="4478529" cy="4445958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028700" y="5143500"/>
            <a:ext cx="5047414" cy="464362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9950638" y="5887936"/>
            <a:ext cx="2211610" cy="44634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634146">
            <a:off x="4137618" y="1394518"/>
            <a:ext cx="1776271" cy="73311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 rot="-1657697">
            <a:off x="4159554" y="4070111"/>
            <a:ext cx="550947" cy="528909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6000690" y="3848618"/>
            <a:ext cx="6820328" cy="1522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684"/>
              </a:lnSpc>
            </a:pPr>
            <a:r>
              <a:rPr lang="en-US" sz="12983">
                <a:solidFill>
                  <a:srgbClr val="010013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小組發表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C5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187415" y="3983738"/>
            <a:ext cx="8037261" cy="15517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100"/>
              </a:lnSpc>
            </a:pPr>
            <a:r>
              <a:rPr lang="en-US" sz="12100" dirty="0" err="1">
                <a:solidFill>
                  <a:srgbClr val="FFFFF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大師薪傳</a:t>
            </a:r>
            <a:endParaRPr lang="en-US" sz="12100" dirty="0">
              <a:solidFill>
                <a:srgbClr val="FFFFFF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12237277" y="8695100"/>
            <a:ext cx="354833" cy="354833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rgbClr val="000000"/>
              </a:solidFill>
            </a:ln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flipH="1">
            <a:off x="1757596" y="2043797"/>
            <a:ext cx="4044029" cy="642837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5432835" y="5765469"/>
            <a:ext cx="3204173" cy="34153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6215870" y="3992917"/>
            <a:ext cx="1174715" cy="482701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580520" y="6246510"/>
            <a:ext cx="705390" cy="65537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4035114" y="5393273"/>
            <a:ext cx="4942020" cy="509009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273612">
            <a:off x="-96630" y="6627358"/>
            <a:ext cx="3659462" cy="351973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6506124" y="5143500"/>
            <a:ext cx="539784" cy="49954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0" y="5586399"/>
            <a:ext cx="1174715" cy="48270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953094">
            <a:off x="-318402" y="9842484"/>
            <a:ext cx="1413048" cy="78222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>
            <a:off x="16776016" y="3753753"/>
            <a:ext cx="705390" cy="655371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5851793" y="4231800"/>
            <a:ext cx="7931578" cy="1522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684"/>
              </a:lnSpc>
            </a:pPr>
            <a:r>
              <a:rPr lang="en-US" sz="12983" dirty="0">
                <a:solidFill>
                  <a:srgbClr val="010013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問題討論2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C5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5400000">
            <a:off x="605683" y="2111964"/>
            <a:ext cx="8666108" cy="649958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flipH="1">
            <a:off x="184273" y="7669827"/>
            <a:ext cx="1899801" cy="2024982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9017343" y="7910365"/>
            <a:ext cx="3232143" cy="196866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/>
          <a:srcRect t="1545" r="1851" b="2914"/>
          <a:stretch>
            <a:fillRect/>
          </a:stretch>
        </p:blipFill>
        <p:spPr>
          <a:xfrm>
            <a:off x="2200425" y="1699910"/>
            <a:ext cx="5375238" cy="7220237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p:blipFill>
        <p:spPr>
          <a:xfrm>
            <a:off x="9984437" y="1222929"/>
            <a:ext cx="8118284" cy="6687436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1036486" y="2503365"/>
            <a:ext cx="6820328" cy="27042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0823"/>
              </a:lnSpc>
            </a:pPr>
            <a:r>
              <a:rPr lang="en-US" sz="7900" b="1" dirty="0" err="1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我們如何畫出這種效果</a:t>
            </a:r>
            <a:r>
              <a:rPr lang="en-US" sz="7900" b="1" dirty="0">
                <a:solidFill>
                  <a:srgbClr val="004AAD"/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C5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187415" y="3983738"/>
            <a:ext cx="8037261" cy="15517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100"/>
              </a:lnSpc>
            </a:pPr>
            <a:r>
              <a:rPr lang="en-US" sz="12100" dirty="0" err="1">
                <a:solidFill>
                  <a:srgbClr val="FFFFF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大師薪傳</a:t>
            </a:r>
            <a:endParaRPr lang="en-US" sz="12100" dirty="0">
              <a:solidFill>
                <a:srgbClr val="FFFFFF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12237277" y="8695100"/>
            <a:ext cx="354833" cy="354833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rgbClr val="000000"/>
              </a:solidFill>
            </a:ln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flipH="1">
            <a:off x="1757596" y="2043797"/>
            <a:ext cx="4044029" cy="642837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5432835" y="5765469"/>
            <a:ext cx="3204173" cy="34153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6215870" y="3992917"/>
            <a:ext cx="1174715" cy="482701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580520" y="6246510"/>
            <a:ext cx="705390" cy="65537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40</Words>
  <Application>Microsoft Office PowerPoint</Application>
  <PresentationFormat>自訂</PresentationFormat>
  <Paragraphs>15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4" baseType="lpstr">
      <vt:lpstr>jf open 粉圓 1.1</vt:lpstr>
      <vt:lpstr>王漢宗特黑體繁</vt:lpstr>
      <vt:lpstr>Arial</vt:lpstr>
      <vt:lpstr>Calibri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切割!顏色的魔術方塊</dc:title>
  <cp:lastModifiedBy>辦公室-學務組長</cp:lastModifiedBy>
  <cp:revision>5</cp:revision>
  <dcterms:created xsi:type="dcterms:W3CDTF">2006-08-16T00:00:00Z</dcterms:created>
  <dcterms:modified xsi:type="dcterms:W3CDTF">2021-06-17T00:07:07Z</dcterms:modified>
  <dc:identifier>DAEc9LDiuZk</dc:identifier>
</cp:coreProperties>
</file>