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8" r:id="rId3"/>
    <p:sldId id="260" r:id="rId4"/>
    <p:sldId id="259" r:id="rId5"/>
    <p:sldId id="261" r:id="rId6"/>
    <p:sldId id="262" r:id="rId7"/>
    <p:sldId id="264" r:id="rId8"/>
    <p:sldId id="263" r:id="rId9"/>
    <p:sldId id="265" r:id="rId10"/>
    <p:sldId id="274" r:id="rId11"/>
    <p:sldId id="275" r:id="rId12"/>
    <p:sldId id="278" r:id="rId13"/>
    <p:sldId id="279" r:id="rId14"/>
    <p:sldId id="276" r:id="rId15"/>
    <p:sldId id="272" r:id="rId16"/>
    <p:sldId id="273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下雨天，真好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zh-TW" altLang="en-US" sz="4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第二節  抓細節與感受</a:t>
            </a:r>
            <a:endParaRPr lang="zh-TW" altLang="en-US" sz="4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78164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喚起舊經驗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endParaRPr lang="zh-TW" altLang="en-US" sz="40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7049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63970" y="2359646"/>
            <a:ext cx="9068586" cy="2590800"/>
          </a:xfrm>
        </p:spPr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本課作者是誰？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61708" y="2085916"/>
            <a:ext cx="9070848" cy="457201"/>
          </a:xfrm>
        </p:spPr>
        <p:txBody>
          <a:bodyPr>
            <a:no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第一題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副標題 2"/>
          <p:cNvSpPr txBox="1">
            <a:spLocks/>
          </p:cNvSpPr>
          <p:nvPr/>
        </p:nvSpPr>
        <p:spPr>
          <a:xfrm>
            <a:off x="1715713" y="4376727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4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指定 </a:t>
            </a:r>
            <a:r>
              <a:rPr lang="en-US" altLang="zh-TW" sz="4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 </a:t>
            </a:r>
            <a:r>
              <a:rPr lang="zh-TW" altLang="en-US" sz="4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白板搶答</a:t>
            </a:r>
            <a:r>
              <a:rPr lang="zh-TW" altLang="en-US" sz="4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endParaRPr lang="en-US" altLang="zh-TW" sz="4000" b="1" dirty="0" smtClean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73251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31347" y="2342903"/>
            <a:ext cx="9068586" cy="2590800"/>
          </a:xfrm>
        </p:spPr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本課談論童年的段落？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61708" y="2085916"/>
            <a:ext cx="9070848" cy="457201"/>
          </a:xfrm>
        </p:spPr>
        <p:txBody>
          <a:bodyPr>
            <a:noAutofit/>
          </a:bodyPr>
          <a:lstStyle/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第三題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副標題 2"/>
          <p:cNvSpPr txBox="1">
            <a:spLocks/>
          </p:cNvSpPr>
          <p:nvPr/>
        </p:nvSpPr>
        <p:spPr>
          <a:xfrm>
            <a:off x="1629085" y="4402136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4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指定 </a:t>
            </a:r>
            <a:r>
              <a:rPr lang="en-US" altLang="zh-TW" sz="4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 </a:t>
            </a:r>
            <a:r>
              <a:rPr lang="zh-TW" altLang="en-US" sz="4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搶答</a:t>
            </a:r>
            <a:endParaRPr lang="zh-TW" altLang="en-US" sz="4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60719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34244" y="2445567"/>
            <a:ext cx="9068586" cy="2590800"/>
          </a:xfrm>
        </p:spPr>
        <p:txBody>
          <a:bodyPr/>
          <a:lstStyle/>
          <a:p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這裡的童年指的是</a:t>
            </a:r>
            <a: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作者幾歲？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副標題 2"/>
          <p:cNvSpPr txBox="1">
            <a:spLocks/>
          </p:cNvSpPr>
          <p:nvPr/>
        </p:nvSpPr>
        <p:spPr>
          <a:xfrm>
            <a:off x="1561708" y="4565088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4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指定 </a:t>
            </a:r>
            <a:r>
              <a:rPr lang="en-US" altLang="zh-TW" sz="4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 </a:t>
            </a:r>
            <a:r>
              <a:rPr lang="zh-TW" altLang="en-US" sz="4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搶答</a:t>
            </a:r>
            <a:endParaRPr lang="zh-TW" altLang="en-US" sz="4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副標題 5"/>
          <p:cNvSpPr>
            <a:spLocks noGrp="1"/>
          </p:cNvSpPr>
          <p:nvPr>
            <p:ph type="subTitle" idx="1"/>
          </p:nvPr>
        </p:nvSpPr>
        <p:spPr>
          <a:xfrm>
            <a:off x="1725730" y="5396018"/>
            <a:ext cx="9070848" cy="457201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7" name="副標題 2"/>
          <p:cNvSpPr txBox="1">
            <a:spLocks/>
          </p:cNvSpPr>
          <p:nvPr/>
        </p:nvSpPr>
        <p:spPr>
          <a:xfrm>
            <a:off x="1561708" y="2085916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4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第三題</a:t>
            </a:r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0880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43869" y="2314516"/>
            <a:ext cx="9068586" cy="2590800"/>
          </a:xfrm>
        </p:spPr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朗讀第一段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61708" y="2085916"/>
            <a:ext cx="9070848" cy="457201"/>
          </a:xfrm>
        </p:spPr>
        <p:txBody>
          <a:bodyPr>
            <a:noAutofit/>
          </a:bodyPr>
          <a:lstStyle/>
          <a:p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副標題 2"/>
          <p:cNvSpPr txBox="1">
            <a:spLocks/>
          </p:cNvSpPr>
          <p:nvPr/>
        </p:nvSpPr>
        <p:spPr>
          <a:xfrm>
            <a:off x="1561708" y="4395591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4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539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43869" y="2314516"/>
            <a:ext cx="9068586" cy="2590800"/>
          </a:xfrm>
        </p:spPr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回答問題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61708" y="2085916"/>
            <a:ext cx="9070848" cy="457201"/>
          </a:xfrm>
        </p:spPr>
        <p:txBody>
          <a:bodyPr>
            <a:noAutofit/>
          </a:bodyPr>
          <a:lstStyle/>
          <a:p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副標題 2"/>
          <p:cNvSpPr txBox="1">
            <a:spLocks/>
          </p:cNvSpPr>
          <p:nvPr/>
        </p:nvSpPr>
        <p:spPr>
          <a:xfrm>
            <a:off x="1561708" y="4395591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4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200555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63970" y="2033391"/>
            <a:ext cx="9068586" cy="2590800"/>
          </a:xfrm>
        </p:spPr>
        <p:txBody>
          <a:bodyPr/>
          <a:lstStyle/>
          <a:p>
            <a:r>
              <a:rPr lang="en-US" altLang="zh-TW" sz="6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6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6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文中</a:t>
            </a:r>
            <a:r>
              <a:rPr lang="zh-TW" altLang="en-US" sz="6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提到</a:t>
            </a:r>
            <a:r>
              <a:rPr lang="zh-TW" altLang="en-US" sz="6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下雨</a:t>
            </a:r>
            <a:r>
              <a:rPr lang="en-US" altLang="zh-TW" sz="6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6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6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有何不便？</a:t>
            </a:r>
            <a:endParaRPr lang="zh-TW" altLang="en-US" sz="6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副標題 2"/>
          <p:cNvSpPr txBox="1">
            <a:spLocks/>
          </p:cNvSpPr>
          <p:nvPr/>
        </p:nvSpPr>
        <p:spPr>
          <a:xfrm>
            <a:off x="1561708" y="4624191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4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九宮格</a:t>
            </a:r>
            <a:endParaRPr lang="zh-TW" altLang="en-US" sz="4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79561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40972" y="2261991"/>
            <a:ext cx="9068586" cy="2590800"/>
          </a:xfrm>
        </p:spPr>
        <p:txBody>
          <a:bodyPr/>
          <a:lstStyle/>
          <a:p>
            <a:r>
              <a:rPr lang="en-US" altLang="zh-TW" sz="6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52</a:t>
            </a:r>
            <a:r>
              <a:rPr lang="zh-TW" altLang="en-US" sz="6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歲的作者對</a:t>
            </a:r>
            <a:r>
              <a:rPr lang="zh-TW" altLang="en-US" sz="6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下雨天</a:t>
            </a:r>
            <a:r>
              <a:rPr lang="en-US" altLang="zh-TW" sz="6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6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6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有</a:t>
            </a:r>
            <a:r>
              <a:rPr lang="zh-TW" altLang="en-US" sz="66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何感受？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61708" y="2085916"/>
            <a:ext cx="9070848" cy="457201"/>
          </a:xfrm>
        </p:spPr>
        <p:txBody>
          <a:bodyPr>
            <a:noAutofit/>
          </a:bodyPr>
          <a:lstStyle/>
          <a:p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副標題 2"/>
          <p:cNvSpPr txBox="1">
            <a:spLocks/>
          </p:cNvSpPr>
          <p:nvPr/>
        </p:nvSpPr>
        <p:spPr>
          <a:xfrm>
            <a:off x="1561708" y="4624191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4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大十字</a:t>
            </a:r>
            <a:endParaRPr lang="zh-TW" altLang="en-US" sz="4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55148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43869" y="2314516"/>
            <a:ext cx="9068586" cy="2590800"/>
          </a:xfrm>
        </p:spPr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閱讀第二至六段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61708" y="2085916"/>
            <a:ext cx="9070848" cy="457201"/>
          </a:xfrm>
        </p:spPr>
        <p:txBody>
          <a:bodyPr>
            <a:noAutofit/>
          </a:bodyPr>
          <a:lstStyle/>
          <a:p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副標題 2"/>
          <p:cNvSpPr txBox="1">
            <a:spLocks/>
          </p:cNvSpPr>
          <p:nvPr/>
        </p:nvSpPr>
        <p:spPr>
          <a:xfrm>
            <a:off x="1561708" y="4395591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4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副標題 2"/>
          <p:cNvSpPr txBox="1">
            <a:spLocks/>
          </p:cNvSpPr>
          <p:nvPr/>
        </p:nvSpPr>
        <p:spPr>
          <a:xfrm>
            <a:off x="1648223" y="4473270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4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33030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43869" y="2314516"/>
            <a:ext cx="9068586" cy="2590800"/>
          </a:xfrm>
        </p:spPr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藉學習單表格</a:t>
            </a:r>
            <a: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整理二至六段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61708" y="2085916"/>
            <a:ext cx="9070848" cy="457201"/>
          </a:xfrm>
        </p:spPr>
        <p:txBody>
          <a:bodyPr>
            <a:noAutofit/>
          </a:bodyPr>
          <a:lstStyle/>
          <a:p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副標題 2"/>
          <p:cNvSpPr txBox="1">
            <a:spLocks/>
          </p:cNvSpPr>
          <p:nvPr/>
        </p:nvSpPr>
        <p:spPr>
          <a:xfrm>
            <a:off x="1561708" y="4395591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4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" name="副標題 2"/>
          <p:cNvSpPr txBox="1">
            <a:spLocks/>
          </p:cNvSpPr>
          <p:nvPr/>
        </p:nvSpPr>
        <p:spPr>
          <a:xfrm>
            <a:off x="1648223" y="4473270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4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副標題 2"/>
          <p:cNvSpPr txBox="1">
            <a:spLocks/>
          </p:cNvSpPr>
          <p:nvPr/>
        </p:nvSpPr>
        <p:spPr>
          <a:xfrm>
            <a:off x="1561708" y="4624191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4000" b="1" dirty="0" smtClean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白板呈現</a:t>
            </a:r>
            <a:endParaRPr lang="zh-TW" altLang="en-US" sz="4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71367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標題 2"/>
          <p:cNvSpPr txBox="1">
            <a:spLocks/>
          </p:cNvSpPr>
          <p:nvPr/>
        </p:nvSpPr>
        <p:spPr>
          <a:xfrm>
            <a:off x="1561708" y="4395591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4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3829022"/>
              </p:ext>
            </p:extLst>
          </p:nvPr>
        </p:nvGraphicFramePr>
        <p:xfrm>
          <a:off x="1116264" y="701912"/>
          <a:ext cx="9961735" cy="48744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2347"/>
                <a:gridCol w="1623187"/>
                <a:gridCol w="2361507"/>
                <a:gridCol w="2317025"/>
                <a:gridCol w="1667669"/>
              </a:tblGrid>
              <a:tr h="114729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段落</a:t>
                      </a:r>
                      <a:endParaRPr lang="zh-TW" altLang="en-US" sz="4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地點</a:t>
                      </a: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下雨天做的事</a:t>
                      </a:r>
                      <a:endParaRPr lang="zh-TW" altLang="en-US" sz="4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相關</a:t>
                      </a:r>
                      <a:endParaRPr lang="en-US" altLang="zh-TW" sz="4400" b="1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4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zh-TW" altLang="en-US" sz="4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、物</a:t>
                      </a:r>
                      <a:endParaRPr lang="zh-TW" altLang="en-US" sz="4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感受</a:t>
                      </a:r>
                      <a:endParaRPr lang="zh-TW" altLang="en-US" sz="4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114729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第二段</a:t>
                      </a:r>
                      <a:endParaRPr lang="zh-TW" altLang="en-US" sz="4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114729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第三段</a:t>
                      </a:r>
                      <a:endParaRPr lang="zh-TW" altLang="en-US" sz="4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1147295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第四段</a:t>
                      </a:r>
                      <a:endParaRPr lang="zh-TW" altLang="en-US" sz="4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</a:tbl>
          </a:graphicData>
        </a:graphic>
      </p:graphicFrame>
      <p:sp>
        <p:nvSpPr>
          <p:cNvPr id="7" name="副標題 2"/>
          <p:cNvSpPr>
            <a:spLocks noGrp="1"/>
          </p:cNvSpPr>
          <p:nvPr>
            <p:ph type="subTitle" idx="1"/>
          </p:nvPr>
        </p:nvSpPr>
        <p:spPr>
          <a:xfrm>
            <a:off x="2305741" y="3420295"/>
            <a:ext cx="9070848" cy="457201"/>
          </a:xfrm>
        </p:spPr>
        <p:txBody>
          <a:bodyPr>
            <a:noAutofit/>
          </a:bodyPr>
          <a:lstStyle/>
          <a:p>
            <a:r>
              <a:rPr lang="zh-TW" altLang="en-US" sz="60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小組討論 </a:t>
            </a:r>
            <a:r>
              <a:rPr lang="en-US" altLang="zh-TW" sz="60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 </a:t>
            </a:r>
            <a:r>
              <a:rPr lang="zh-TW" altLang="en-US" sz="60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白板呈現</a:t>
            </a:r>
            <a:endParaRPr lang="zh-TW" altLang="en-US" sz="4800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3327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副標題 2"/>
          <p:cNvSpPr txBox="1">
            <a:spLocks/>
          </p:cNvSpPr>
          <p:nvPr/>
        </p:nvSpPr>
        <p:spPr>
          <a:xfrm>
            <a:off x="1561708" y="4395591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4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5029384"/>
              </p:ext>
            </p:extLst>
          </p:nvPr>
        </p:nvGraphicFramePr>
        <p:xfrm>
          <a:off x="1116264" y="1243449"/>
          <a:ext cx="9961735" cy="43672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2347"/>
                <a:gridCol w="1623187"/>
                <a:gridCol w="2361507"/>
                <a:gridCol w="2317025"/>
                <a:gridCol w="1667669"/>
              </a:tblGrid>
              <a:tr h="1678583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段落</a:t>
                      </a:r>
                      <a:endParaRPr lang="zh-TW" altLang="en-US" sz="4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地點</a:t>
                      </a: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下雨天做的事</a:t>
                      </a:r>
                      <a:endParaRPr lang="zh-TW" altLang="en-US" sz="4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相關</a:t>
                      </a:r>
                      <a:endParaRPr lang="en-US" altLang="zh-TW" sz="4400" b="1" dirty="0" smtClean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4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人</a:t>
                      </a:r>
                      <a:r>
                        <a:rPr lang="zh-TW" altLang="en-US" sz="44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、物</a:t>
                      </a:r>
                      <a:endParaRPr lang="zh-TW" altLang="en-US" sz="44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400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感受</a:t>
                      </a:r>
                      <a:endParaRPr lang="zh-TW" altLang="en-US" sz="4400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134432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第五段</a:t>
                      </a:r>
                      <a:endParaRPr lang="zh-TW" altLang="en-US" sz="4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  <a:tr h="1344327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4000" b="1" dirty="0" smtClean="0"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第六段</a:t>
                      </a:r>
                      <a:endParaRPr lang="zh-TW" altLang="en-US" sz="4000" b="1" dirty="0"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/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>
                    <a:solidFill>
                      <a:srgbClr val="FF9966"/>
                    </a:solidFill>
                  </a:tcPr>
                </a:tc>
              </a:tr>
            </a:tbl>
          </a:graphicData>
        </a:graphic>
      </p:graphicFrame>
      <p:sp>
        <p:nvSpPr>
          <p:cNvPr id="7" name="副標題 2"/>
          <p:cNvSpPr>
            <a:spLocks noGrp="1"/>
          </p:cNvSpPr>
          <p:nvPr>
            <p:ph type="subTitle" idx="1"/>
          </p:nvPr>
        </p:nvSpPr>
        <p:spPr>
          <a:xfrm>
            <a:off x="2305741" y="3420295"/>
            <a:ext cx="9070848" cy="457201"/>
          </a:xfrm>
        </p:spPr>
        <p:txBody>
          <a:bodyPr>
            <a:noAutofit/>
          </a:bodyPr>
          <a:lstStyle/>
          <a:p>
            <a:r>
              <a:rPr lang="zh-TW" altLang="en-US" sz="60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小組討論 </a:t>
            </a:r>
            <a:r>
              <a:rPr lang="en-US" altLang="zh-TW" sz="60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‧ </a:t>
            </a:r>
            <a:r>
              <a:rPr lang="zh-TW" altLang="en-US" sz="6000" b="1" dirty="0" smtClean="0">
                <a:solidFill>
                  <a:schemeClr val="accent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白板呈現</a:t>
            </a:r>
            <a:endParaRPr lang="zh-TW" altLang="en-US" sz="4800" b="1" dirty="0">
              <a:solidFill>
                <a:schemeClr val="accent1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72858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43869" y="2314516"/>
            <a:ext cx="9068586" cy="2590800"/>
          </a:xfrm>
        </p:spPr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檢視學習成效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61708" y="2085916"/>
            <a:ext cx="9070848" cy="457201"/>
          </a:xfrm>
        </p:spPr>
        <p:txBody>
          <a:bodyPr>
            <a:noAutofit/>
          </a:bodyPr>
          <a:lstStyle/>
          <a:p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副標題 2"/>
          <p:cNvSpPr txBox="1">
            <a:spLocks/>
          </p:cNvSpPr>
          <p:nvPr/>
        </p:nvSpPr>
        <p:spPr>
          <a:xfrm>
            <a:off x="1561708" y="4395591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4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78114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sz="5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下雨天，真好</a:t>
            </a:r>
            <a:endParaRPr lang="zh-TW" altLang="en-US" sz="5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59446" y="4113892"/>
            <a:ext cx="9070848" cy="457201"/>
          </a:xfrm>
        </p:spPr>
        <p:txBody>
          <a:bodyPr>
            <a:noAutofit/>
          </a:bodyPr>
          <a:lstStyle/>
          <a:p>
            <a:r>
              <a:rPr lang="zh-TW" altLang="en-US" sz="6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第二節  抓細節與感受</a:t>
            </a:r>
            <a:endParaRPr lang="zh-TW" altLang="en-US" sz="6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92728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643869" y="2314516"/>
            <a:ext cx="9068586" cy="2590800"/>
          </a:xfrm>
        </p:spPr>
        <p:txBody>
          <a:bodyPr/>
          <a:lstStyle/>
          <a:p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指定作業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61708" y="2085916"/>
            <a:ext cx="9070848" cy="457201"/>
          </a:xfrm>
        </p:spPr>
        <p:txBody>
          <a:bodyPr>
            <a:noAutofit/>
          </a:bodyPr>
          <a:lstStyle/>
          <a:p>
            <a:endParaRPr lang="zh-TW" altLang="en-US" sz="4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副標題 2"/>
          <p:cNvSpPr txBox="1">
            <a:spLocks/>
          </p:cNvSpPr>
          <p:nvPr/>
        </p:nvSpPr>
        <p:spPr>
          <a:xfrm>
            <a:off x="1561708" y="4395591"/>
            <a:ext cx="9070848" cy="45720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 spc="8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100000"/>
              </a:lnSpc>
              <a:spcBef>
                <a:spcPts val="500"/>
              </a:spcBef>
              <a:buClr>
                <a:schemeClr val="tx1">
                  <a:lumMod val="85000"/>
                  <a:lumOff val="15000"/>
                </a:schemeClr>
              </a:buClr>
              <a:buFont typeface="Garamond" pitchFamily="18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zh-TW" altLang="en-US" sz="4000" b="1" dirty="0">
              <a:solidFill>
                <a:srgbClr val="C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199697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肥皂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TM03457510[[fn=肥皂]]</Template>
  <TotalTime>170</TotalTime>
  <Words>139</Words>
  <Application>Microsoft Office PowerPoint</Application>
  <PresentationFormat>寬螢幕</PresentationFormat>
  <Paragraphs>44</Paragraphs>
  <Slides>16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1" baseType="lpstr">
      <vt:lpstr>微軟正黑體</vt:lpstr>
      <vt:lpstr>新細明體</vt:lpstr>
      <vt:lpstr>Century Gothic</vt:lpstr>
      <vt:lpstr>Garamond</vt:lpstr>
      <vt:lpstr>肥皂</vt:lpstr>
      <vt:lpstr>下雨天，真好</vt:lpstr>
      <vt:lpstr>喚起舊經驗</vt:lpstr>
      <vt:lpstr>本課作者是誰？</vt:lpstr>
      <vt:lpstr>本課談論童年的段落？</vt:lpstr>
      <vt:lpstr>這裡的童年指的是 作者幾歲？</vt:lpstr>
      <vt:lpstr>朗讀第一段</vt:lpstr>
      <vt:lpstr>回答問題</vt:lpstr>
      <vt:lpstr> 文中提到下雨 有何不便？</vt:lpstr>
      <vt:lpstr>52歲的作者對下雨天 有何感受？</vt:lpstr>
      <vt:lpstr>閱讀第二至六段</vt:lpstr>
      <vt:lpstr>藉學習單表格 整理二至六段</vt:lpstr>
      <vt:lpstr>PowerPoint 簡報</vt:lpstr>
      <vt:lpstr>PowerPoint 簡報</vt:lpstr>
      <vt:lpstr>檢視學習成效</vt:lpstr>
      <vt:lpstr>下雨天，真好</vt:lpstr>
      <vt:lpstr>指定作業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下雨天，真好</dc:title>
  <dc:creator>user</dc:creator>
  <cp:lastModifiedBy>user</cp:lastModifiedBy>
  <cp:revision>15</cp:revision>
  <dcterms:created xsi:type="dcterms:W3CDTF">2018-05-13T07:24:56Z</dcterms:created>
  <dcterms:modified xsi:type="dcterms:W3CDTF">2018-05-16T13:38:03Z</dcterms:modified>
</cp:coreProperties>
</file>