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5" r:id="rId2"/>
    <p:sldId id="266" r:id="rId3"/>
    <p:sldId id="297" r:id="rId4"/>
    <p:sldId id="296" r:id="rId5"/>
    <p:sldId id="267" r:id="rId6"/>
    <p:sldId id="298" r:id="rId7"/>
    <p:sldId id="299" r:id="rId8"/>
    <p:sldId id="300" r:id="rId9"/>
    <p:sldId id="301" r:id="rId10"/>
  </p:sldIdLst>
  <p:sldSz cx="9144000" cy="5145088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39" autoAdjust="0"/>
    <p:restoredTop sz="94660"/>
  </p:normalViewPr>
  <p:slideViewPr>
    <p:cSldViewPr>
      <p:cViewPr varScale="1">
        <p:scale>
          <a:sx n="112" d="100"/>
          <a:sy n="112" d="100"/>
        </p:scale>
        <p:origin x="318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55CF8-6833-4208-B620-CF5477A7652B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94062-B43C-459B-8DB1-0ECD052926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558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94062-B43C-459B-8DB1-0ECD052926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644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7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669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873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692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089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254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020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911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CCD5-501B-4F30-908A-642832F213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196280"/>
            <a:ext cx="143508" cy="3960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359048" y="24854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项目介绍</a:t>
            </a: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CCD5-501B-4F30-908A-642832F213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196280"/>
            <a:ext cx="143508" cy="3960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359048" y="24854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产品运行</a:t>
            </a: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CCD5-501B-4F30-908A-642832F213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196280"/>
            <a:ext cx="143508" cy="3960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359048" y="24854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CCD5-501B-4F30-908A-642832F213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196280"/>
            <a:ext cx="143508" cy="3960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0" b="1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359048" y="24854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548CA556-735B-496B-8CB4-38C09E41902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14BB-5E8E-4CC8-BE8B-E1F7A339015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64985" y="304292"/>
            <a:ext cx="467291" cy="3240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8" name="文本框 37"/>
          <p:cNvSpPr txBox="1"/>
          <p:nvPr userDrawn="1"/>
        </p:nvSpPr>
        <p:spPr>
          <a:xfrm>
            <a:off x="810430" y="340296"/>
            <a:ext cx="959245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r>
              <a:rPr lang="zh-CN" altLang="en-US" sz="1600" kern="1200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  <a:cs typeface="+mn-cs"/>
              </a:rPr>
              <a:t>教学背景</a:t>
            </a:r>
          </a:p>
        </p:txBody>
      </p:sp>
    </p:spTree>
    <p:extLst>
      <p:ext uri="{BB962C8B-B14F-4D97-AF65-F5344CB8AC3E}">
        <p14:creationId xmlns:p14="http://schemas.microsoft.com/office/powerpoint/2010/main" val="1064411341"/>
      </p:ext>
    </p:extLst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55823B3C-2F91-45F6-A0C1-4B94BA33F2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14BB-5E8E-4CC8-BE8B-E1F7A339015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64985" y="304292"/>
            <a:ext cx="467291" cy="3240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8" name="文本框 37"/>
          <p:cNvSpPr txBox="1"/>
          <p:nvPr userDrawn="1"/>
        </p:nvSpPr>
        <p:spPr>
          <a:xfrm>
            <a:off x="810430" y="340296"/>
            <a:ext cx="959245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r>
              <a:rPr lang="zh-CN" altLang="en-US" sz="1600" kern="1200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  <a:cs typeface="+mn-cs"/>
              </a:rPr>
              <a:t>教学分析</a:t>
            </a:r>
          </a:p>
        </p:txBody>
      </p:sp>
    </p:spTree>
    <p:extLst>
      <p:ext uri="{BB962C8B-B14F-4D97-AF65-F5344CB8AC3E}">
        <p14:creationId xmlns:p14="http://schemas.microsoft.com/office/powerpoint/2010/main" val="1408507419"/>
      </p:ext>
    </p:extLst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D249E823-B89C-402A-9913-708E1AB76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14BB-5E8E-4CC8-BE8B-E1F7A339015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64985" y="304292"/>
            <a:ext cx="467291" cy="3240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8" name="文本框 37"/>
          <p:cNvSpPr txBox="1"/>
          <p:nvPr userDrawn="1"/>
        </p:nvSpPr>
        <p:spPr>
          <a:xfrm>
            <a:off x="810430" y="340296"/>
            <a:ext cx="959245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r>
              <a:rPr lang="zh-CN" altLang="en-US" sz="1600" kern="1200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  <a:cs typeface="+mn-cs"/>
              </a:rPr>
              <a:t>教学过程</a:t>
            </a:r>
          </a:p>
        </p:txBody>
      </p:sp>
    </p:spTree>
    <p:extLst>
      <p:ext uri="{BB962C8B-B14F-4D97-AF65-F5344CB8AC3E}">
        <p14:creationId xmlns:p14="http://schemas.microsoft.com/office/powerpoint/2010/main" val="2267018532"/>
      </p:ext>
    </p:extLst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F63C8B4E-50D5-49E2-9858-BD5264B9D13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14BB-5E8E-4CC8-BE8B-E1F7A339015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64985" y="304292"/>
            <a:ext cx="467291" cy="3240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8" name="文本框 37"/>
          <p:cNvSpPr txBox="1"/>
          <p:nvPr userDrawn="1"/>
        </p:nvSpPr>
        <p:spPr>
          <a:xfrm>
            <a:off x="810430" y="340296"/>
            <a:ext cx="959245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r>
              <a:rPr lang="zh-CN" altLang="en-US" sz="1600" kern="1200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  <a:cs typeface="+mn-cs"/>
              </a:rPr>
              <a:t>板书设计</a:t>
            </a:r>
          </a:p>
        </p:txBody>
      </p:sp>
    </p:spTree>
    <p:extLst>
      <p:ext uri="{BB962C8B-B14F-4D97-AF65-F5344CB8AC3E}">
        <p14:creationId xmlns:p14="http://schemas.microsoft.com/office/powerpoint/2010/main" val="3737821510"/>
      </p:ext>
    </p:extLst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Title+ Sub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576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70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rm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112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9248" y="195547"/>
            <a:ext cx="3250704" cy="395759"/>
          </a:xfrm>
        </p:spPr>
        <p:txBody>
          <a:bodyPr>
            <a:normAutofit/>
          </a:bodyPr>
          <a:lstStyle>
            <a:lvl1pPr algn="l">
              <a:defRPr sz="2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360040" y="195546"/>
            <a:ext cx="360040" cy="360151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535190" y="342624"/>
            <a:ext cx="290264" cy="290354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</a:endParaRPr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897462" y="608722"/>
            <a:ext cx="8355058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38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15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985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 smtClean="0"/>
              <a:t>2019/11/14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mtClean="0"/>
              <a:t>陳品瑄</a:t>
            </a:r>
            <a:r>
              <a:rPr lang="en-US" altLang="zh-CN" smtClean="0"/>
              <a:t>Vanessa Chen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3F925-1A0D-4504-88CC-F755884E071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6" r:id="rId8"/>
    <p:sldLayoutId id="2147483667" r:id="rId9"/>
    <p:sldLayoutId id="2147483668" r:id="rId10"/>
    <p:sldLayoutId id="2147483669" r:id="rId11"/>
    <p:sldLayoutId id="2147483677" r:id="rId12"/>
    <p:sldLayoutId id="2147483678" r:id="rId13"/>
    <p:sldLayoutId id="2147483679" r:id="rId14"/>
    <p:sldLayoutId id="2147483680" r:id="rId15"/>
    <p:sldLayoutId id="2147483656" r:id="rId16"/>
    <p:sldLayoutId id="2147483657" r:id="rId17"/>
    <p:sldLayoutId id="2147483658" r:id="rId18"/>
    <p:sldLayoutId id="2147483659" r:id="rId19"/>
    <p:sldLayoutId id="2147483660" r:id="rId20"/>
    <p:sldLayoutId id="2147483662" r:id="rId21"/>
    <p:sldLayoutId id="2147483664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</p:sldLayoutIdLst>
  <p:transition spd="med" advClick="0" advTm="0">
    <p:random/>
  </p:transition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hyperlink" Target="file:///E:\20191114&#21040;&#26657;&#36628;&#23566;\rocket-timer.ex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youtube.com/watch?v=j8hxkV5eUE8&amp;t=16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file:///E:\20191114&#21040;&#26657;&#36628;&#23566;\rocket-timer.exe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youtube.com/watch?v=QkgRSzn3nxU&amp;t=2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940D20F5-D7D6-40E6-8DF6-C877C0FE10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541725" y="2428528"/>
            <a:ext cx="6336704" cy="16081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There Is a Playground at Robert’s School</a:t>
            </a:r>
          </a:p>
          <a:p>
            <a:pPr algn="ctr"/>
            <a:r>
              <a:rPr lang="en-US" altLang="zh-CN" sz="2800" dirty="0">
                <a:solidFill>
                  <a:schemeClr val="accent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P. 51</a:t>
            </a:r>
            <a:endParaRPr lang="zh-CN" altLang="en-US" sz="2800" dirty="0">
              <a:solidFill>
                <a:schemeClr val="accent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A14AE1A4-FFA6-460D-966A-D2E335F5A94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6" t="11686" r="21460" b="66621"/>
          <a:stretch/>
        </p:blipFill>
        <p:spPr>
          <a:xfrm>
            <a:off x="6222244" y="3264304"/>
            <a:ext cx="2670235" cy="168323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5C2AC9AC-F306-4D19-BAF2-11E2D32B33B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0" r="77826" b="30233"/>
          <a:stretch/>
        </p:blipFill>
        <p:spPr>
          <a:xfrm>
            <a:off x="179512" y="1519767"/>
            <a:ext cx="1728198" cy="3647132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7BBFCEA-4DD3-4C31-83FA-2B05D8CDC0C0}"/>
              </a:ext>
            </a:extLst>
          </p:cNvPr>
          <p:cNvGrpSpPr/>
          <p:nvPr/>
        </p:nvGrpSpPr>
        <p:grpSpPr>
          <a:xfrm>
            <a:off x="3089897" y="1381507"/>
            <a:ext cx="756084" cy="830997"/>
            <a:chOff x="3089897" y="1381507"/>
            <a:chExt cx="756084" cy="830997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E6A45B54-C8DA-45DD-BE65-FE82D22F0DD1}"/>
                </a:ext>
              </a:extLst>
            </p:cNvPr>
            <p:cNvSpPr/>
            <p:nvPr/>
          </p:nvSpPr>
          <p:spPr>
            <a:xfrm>
              <a:off x="3089897" y="1383636"/>
              <a:ext cx="756084" cy="756084"/>
            </a:xfrm>
            <a:prstGeom prst="rect">
              <a:avLst/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507627B5-05CD-436E-AECE-17C676E8CE3E}"/>
                </a:ext>
              </a:extLst>
            </p:cNvPr>
            <p:cNvSpPr txBox="1"/>
            <p:nvPr/>
          </p:nvSpPr>
          <p:spPr>
            <a:xfrm>
              <a:off x="3163841" y="1381507"/>
              <a:ext cx="57099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B</a:t>
              </a:r>
              <a:endParaRPr lang="zh-CN" altLang="en-US" sz="4800" dirty="0">
                <a:solidFill>
                  <a:schemeClr val="bg1"/>
                </a:solidFill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6DEADE27-A285-4386-8EF8-64FB00AA1A5D}"/>
              </a:ext>
            </a:extLst>
          </p:cNvPr>
          <p:cNvGrpSpPr/>
          <p:nvPr/>
        </p:nvGrpSpPr>
        <p:grpSpPr>
          <a:xfrm>
            <a:off x="3915518" y="1381507"/>
            <a:ext cx="756084" cy="830997"/>
            <a:chOff x="3915518" y="1381507"/>
            <a:chExt cx="756084" cy="830997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0157D78F-6A5B-41CE-9763-FB0943D50638}"/>
                </a:ext>
              </a:extLst>
            </p:cNvPr>
            <p:cNvSpPr/>
            <p:nvPr/>
          </p:nvSpPr>
          <p:spPr>
            <a:xfrm>
              <a:off x="3915518" y="1383636"/>
              <a:ext cx="756084" cy="756084"/>
            </a:xfrm>
            <a:prstGeom prst="rect">
              <a:avLst/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5DD9495D-ACE5-45E8-A0BF-1072F61F87B5}"/>
                </a:ext>
              </a:extLst>
            </p:cNvPr>
            <p:cNvSpPr txBox="1"/>
            <p:nvPr/>
          </p:nvSpPr>
          <p:spPr>
            <a:xfrm>
              <a:off x="4050759" y="1381507"/>
              <a:ext cx="54534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7683FB16-7CDE-451A-A1E8-464B702ABC82}"/>
              </a:ext>
            </a:extLst>
          </p:cNvPr>
          <p:cNvGrpSpPr/>
          <p:nvPr/>
        </p:nvGrpSpPr>
        <p:grpSpPr>
          <a:xfrm>
            <a:off x="4746081" y="1381507"/>
            <a:ext cx="756084" cy="830997"/>
            <a:chOff x="4746081" y="1381507"/>
            <a:chExt cx="756084" cy="830997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849F53AE-1AB2-4138-896A-10DCEA2F63A3}"/>
                </a:ext>
              </a:extLst>
            </p:cNvPr>
            <p:cNvSpPr/>
            <p:nvPr/>
          </p:nvSpPr>
          <p:spPr>
            <a:xfrm>
              <a:off x="4746081" y="1383636"/>
              <a:ext cx="756084" cy="756084"/>
            </a:xfrm>
            <a:prstGeom prst="rect">
              <a:avLst/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301EC3F7-5D8D-4913-A127-F8D03902A220}"/>
                </a:ext>
              </a:extLst>
            </p:cNvPr>
            <p:cNvSpPr txBox="1"/>
            <p:nvPr/>
          </p:nvSpPr>
          <p:spPr>
            <a:xfrm>
              <a:off x="4894507" y="1381507"/>
              <a:ext cx="50045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L</a:t>
              </a:r>
              <a:endParaRPr lang="zh-CN" altLang="en-US" sz="4800" dirty="0">
                <a:solidFill>
                  <a:schemeClr val="bg1"/>
                </a:solidFill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7F61BCA-A3DB-4233-A666-2B5718976175}"/>
              </a:ext>
            </a:extLst>
          </p:cNvPr>
          <p:cNvGrpSpPr/>
          <p:nvPr/>
        </p:nvGrpSpPr>
        <p:grpSpPr>
          <a:xfrm>
            <a:off x="5574173" y="1381507"/>
            <a:ext cx="756084" cy="830997"/>
            <a:chOff x="5574173" y="1381507"/>
            <a:chExt cx="756084" cy="830997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A7A9C104-01D5-4369-B075-F2F06E06767E}"/>
                </a:ext>
              </a:extLst>
            </p:cNvPr>
            <p:cNvSpPr/>
            <p:nvPr/>
          </p:nvSpPr>
          <p:spPr>
            <a:xfrm>
              <a:off x="5574173" y="1383636"/>
              <a:ext cx="756084" cy="756084"/>
            </a:xfrm>
            <a:prstGeom prst="rect">
              <a:avLst/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5128413A-C250-437D-A96A-F82686AF3C62}"/>
                </a:ext>
              </a:extLst>
            </p:cNvPr>
            <p:cNvSpPr txBox="1"/>
            <p:nvPr/>
          </p:nvSpPr>
          <p:spPr>
            <a:xfrm>
              <a:off x="5688124" y="1381507"/>
              <a:ext cx="54534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华文彩云" panose="02010800040101010101" pitchFamily="2" charset="-122"/>
                  <a:ea typeface="华文彩云" panose="02010800040101010101" pitchFamily="2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22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A0A606B6-7174-4193-BDAB-3AE9470474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 rot="21560070">
            <a:off x="2265974" y="2599296"/>
            <a:ext cx="4612049" cy="9497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Let’s watch the dialogue video first!</a:t>
            </a:r>
          </a:p>
        </p:txBody>
      </p:sp>
      <p:sp>
        <p:nvSpPr>
          <p:cNvPr id="21" name="TextBox 33">
            <a:extLst>
              <a:ext uri="{FF2B5EF4-FFF2-40B4-BE49-F238E27FC236}">
                <a16:creationId xmlns:a16="http://schemas.microsoft.com/office/drawing/2014/main" xmlns="" id="{70D18F37-8568-457C-AD53-4B8F4E91E522}"/>
              </a:ext>
            </a:extLst>
          </p:cNvPr>
          <p:cNvSpPr txBox="1"/>
          <p:nvPr/>
        </p:nvSpPr>
        <p:spPr>
          <a:xfrm rot="21560070">
            <a:off x="1982517" y="1378453"/>
            <a:ext cx="5178965" cy="9497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Before we start to read the dialogue…</a:t>
            </a:r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B6EAA4C7-87DB-49BE-AFE3-D4D8620F02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47565" y="1444321"/>
            <a:ext cx="6804753" cy="1171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96"/>
            <a:endParaRPr lang="zh-CN" altLang="en-US" sz="1699">
              <a:solidFill>
                <a:schemeClr val="bg1"/>
              </a:solidFill>
            </a:endParaRPr>
          </a:p>
        </p:txBody>
      </p:sp>
      <p:sp>
        <p:nvSpPr>
          <p:cNvPr id="13" name="文本占位符 3"/>
          <p:cNvSpPr txBox="1">
            <a:spLocks/>
          </p:cNvSpPr>
          <p:nvPr/>
        </p:nvSpPr>
        <p:spPr>
          <a:xfrm>
            <a:off x="539552" y="638296"/>
            <a:ext cx="8388932" cy="432202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b="1" kern="1200">
                <a:solidFill>
                  <a:srgbClr val="56762C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There are some questions for you to answer…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7802" y="1368171"/>
            <a:ext cx="6544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3996"/>
            <a:r>
              <a:rPr lang="en-US" altLang="zh-CN" sz="8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DotumChe" pitchFamily="49" charset="-127"/>
              </a:rPr>
              <a:t>Are you ready?</a:t>
            </a:r>
            <a:endParaRPr lang="zh-CN" altLang="en-US" sz="8000" b="1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DotumChe" pitchFamily="49" charset="-127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50F745A8-C193-4E2C-B108-AE0E4ADA7F0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0" r="77826" b="30233"/>
          <a:stretch/>
        </p:blipFill>
        <p:spPr>
          <a:xfrm flipH="1">
            <a:off x="7200298" y="1492424"/>
            <a:ext cx="1728186" cy="3647132"/>
          </a:xfrm>
          <a:prstGeom prst="rect">
            <a:avLst/>
          </a:prstGeom>
        </p:spPr>
      </p:pic>
      <p:sp>
        <p:nvSpPr>
          <p:cNvPr id="2" name="流程圖: 替代程序 1">
            <a:extLst>
              <a:ext uri="{FF2B5EF4-FFF2-40B4-BE49-F238E27FC236}">
                <a16:creationId xmlns:a16="http://schemas.microsoft.com/office/drawing/2014/main" xmlns="" id="{C6253A46-2E5F-4B1A-8B87-A09F67498931}"/>
              </a:ext>
            </a:extLst>
          </p:cNvPr>
          <p:cNvSpPr/>
          <p:nvPr/>
        </p:nvSpPr>
        <p:spPr>
          <a:xfrm>
            <a:off x="1043608" y="3112604"/>
            <a:ext cx="6012668" cy="884163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TW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Please write down on your group white board!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88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2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A0A606B6-7174-4193-BDAB-3AE9470474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21" name="TextBox 33">
            <a:extLst>
              <a:ext uri="{FF2B5EF4-FFF2-40B4-BE49-F238E27FC236}">
                <a16:creationId xmlns:a16="http://schemas.microsoft.com/office/drawing/2014/main" xmlns="" id="{70D18F37-8568-457C-AD53-4B8F4E91E522}"/>
              </a:ext>
            </a:extLst>
          </p:cNvPr>
          <p:cNvSpPr txBox="1"/>
          <p:nvPr/>
        </p:nvSpPr>
        <p:spPr>
          <a:xfrm rot="21560070">
            <a:off x="2199710" y="875621"/>
            <a:ext cx="6242335" cy="7204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many names do you see in this dialogue?</a:t>
            </a:r>
          </a:p>
        </p:txBody>
      </p:sp>
      <p:sp>
        <p:nvSpPr>
          <p:cNvPr id="2" name="橢圓 1">
            <a:extLst>
              <a:ext uri="{FF2B5EF4-FFF2-40B4-BE49-F238E27FC236}">
                <a16:creationId xmlns:a16="http://schemas.microsoft.com/office/drawing/2014/main" xmlns="" id="{0FFAB150-2D17-4B2F-A99F-82021485F103}"/>
              </a:ext>
            </a:extLst>
          </p:cNvPr>
          <p:cNvSpPr/>
          <p:nvPr/>
        </p:nvSpPr>
        <p:spPr>
          <a:xfrm>
            <a:off x="951658" y="896791"/>
            <a:ext cx="684076" cy="6781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/>
              <a:t>1.</a:t>
            </a:r>
            <a:endParaRPr lang="zh-TW" altLang="en-US" sz="2400" dirty="0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xmlns="" id="{6C0AD304-513B-498F-B6EE-4AE5E04E6DFA}"/>
              </a:ext>
            </a:extLst>
          </p:cNvPr>
          <p:cNvSpPr/>
          <p:nvPr/>
        </p:nvSpPr>
        <p:spPr>
          <a:xfrm>
            <a:off x="951658" y="3652485"/>
            <a:ext cx="684076" cy="678129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/>
              <a:t>3.</a:t>
            </a:r>
            <a:endParaRPr lang="zh-TW" altLang="en-US" sz="2400" dirty="0"/>
          </a:p>
        </p:txBody>
      </p:sp>
      <p:sp>
        <p:nvSpPr>
          <p:cNvPr id="7" name="TextBox 33">
            <a:extLst>
              <a:ext uri="{FF2B5EF4-FFF2-40B4-BE49-F238E27FC236}">
                <a16:creationId xmlns:a16="http://schemas.microsoft.com/office/drawing/2014/main" xmlns="" id="{2BD51D23-3100-408C-BB54-D45963D289E5}"/>
              </a:ext>
            </a:extLst>
          </p:cNvPr>
          <p:cNvSpPr txBox="1"/>
          <p:nvPr/>
        </p:nvSpPr>
        <p:spPr>
          <a:xfrm rot="21560070">
            <a:off x="2199115" y="3639741"/>
            <a:ext cx="6233736" cy="6180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they taking about ?</a:t>
            </a:r>
            <a:r>
              <a:rPr lang="en-US" altLang="zh-TW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請寫下完整句子</a:t>
            </a:r>
            <a:r>
              <a:rPr lang="en-US" altLang="zh-TW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altLang="zh-CN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33">
            <a:extLst>
              <a:ext uri="{FF2B5EF4-FFF2-40B4-BE49-F238E27FC236}">
                <a16:creationId xmlns:a16="http://schemas.microsoft.com/office/drawing/2014/main" xmlns="" id="{5BDBDBC0-8735-43A8-8A7F-3130F5B99218}"/>
              </a:ext>
            </a:extLst>
          </p:cNvPr>
          <p:cNvSpPr txBox="1"/>
          <p:nvPr/>
        </p:nvSpPr>
        <p:spPr>
          <a:xfrm rot="21560070">
            <a:off x="2199115" y="2263536"/>
            <a:ext cx="6235998" cy="6180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 are they?</a:t>
            </a:r>
            <a:r>
              <a:rPr lang="en-US" altLang="zh-TW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請寫下完整句子</a:t>
            </a:r>
            <a:r>
              <a:rPr lang="en-US" altLang="zh-TW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altLang="zh-CN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xmlns="" id="{339CDB9E-2FED-4A7D-BBD6-60ED23AC5D80}"/>
              </a:ext>
            </a:extLst>
          </p:cNvPr>
          <p:cNvSpPr/>
          <p:nvPr/>
        </p:nvSpPr>
        <p:spPr>
          <a:xfrm>
            <a:off x="951658" y="2233487"/>
            <a:ext cx="684076" cy="678129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/>
              <a:t>2.</a:t>
            </a:r>
            <a:endParaRPr lang="zh-TW" altLang="en-US" sz="2400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749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B6EAA4C7-87DB-49BE-AFE3-D4D8620F02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59986" y="906855"/>
            <a:ext cx="2218876" cy="1171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96"/>
            <a:endParaRPr lang="zh-CN" altLang="en-US" sz="1699">
              <a:solidFill>
                <a:schemeClr val="bg1"/>
              </a:solidFill>
            </a:endParaRPr>
          </a:p>
        </p:txBody>
      </p:sp>
      <p:sp>
        <p:nvSpPr>
          <p:cNvPr id="13" name="文本占位符 3"/>
          <p:cNvSpPr txBox="1">
            <a:spLocks/>
          </p:cNvSpPr>
          <p:nvPr/>
        </p:nvSpPr>
        <p:spPr>
          <a:xfrm>
            <a:off x="3095836" y="368986"/>
            <a:ext cx="4104462" cy="230425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b="1" kern="1200">
                <a:solidFill>
                  <a:srgbClr val="56762C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The dialogue is mainly about Robert, who come from South Africa.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4162" y="709045"/>
            <a:ext cx="221887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913996"/>
            <a:r>
              <a:rPr lang="en-US" altLang="zh-CN" sz="8000" b="1" dirty="0">
                <a:solidFill>
                  <a:schemeClr val="bg1"/>
                </a:solidFill>
                <a:latin typeface="DotumChe" pitchFamily="49" charset="-127"/>
                <a:ea typeface="DotumChe" pitchFamily="49" charset="-127"/>
              </a:rPr>
              <a:t>So…</a:t>
            </a:r>
            <a:endParaRPr lang="zh-CN" altLang="en-US" sz="8000" b="1" dirty="0">
              <a:solidFill>
                <a:schemeClr val="bg1"/>
              </a:solidFill>
              <a:latin typeface="DotumChe" pitchFamily="49" charset="-127"/>
              <a:ea typeface="DotumChe" pitchFamily="49" charset="-127"/>
            </a:endParaRPr>
          </a:p>
        </p:txBody>
      </p:sp>
      <p:pic>
        <p:nvPicPr>
          <p:cNvPr id="14" name="图片 13">
            <a:hlinkClick r:id="rId4" action="ppaction://hlinkfile"/>
            <a:extLst>
              <a:ext uri="{FF2B5EF4-FFF2-40B4-BE49-F238E27FC236}">
                <a16:creationId xmlns:a16="http://schemas.microsoft.com/office/drawing/2014/main" xmlns="" id="{50F745A8-C193-4E2C-B108-AE0E4ADA7F0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0" r="77826" b="30233"/>
          <a:stretch/>
        </p:blipFill>
        <p:spPr>
          <a:xfrm flipH="1">
            <a:off x="7200298" y="1492424"/>
            <a:ext cx="1728186" cy="3647132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0957697-94E8-4DD8-8098-9B08C8D375D9}"/>
              </a:ext>
            </a:extLst>
          </p:cNvPr>
          <p:cNvSpPr/>
          <p:nvPr/>
        </p:nvSpPr>
        <p:spPr>
          <a:xfrm>
            <a:off x="323528" y="3008302"/>
            <a:ext cx="7109908" cy="70897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TW" altLang="zh-TW" kern="100" dirty="0">
                <a:latin typeface="Calibri" panose="020F0502020204030204" pitchFamily="34" charset="0"/>
                <a:ea typeface="華康粗圓體(P)"/>
                <a:cs typeface="Times New Roman" panose="02020603050405020304" pitchFamily="18" charset="0"/>
              </a:rPr>
              <a:t>當我們說到非洲，立刻出現在你腦海中的敘述是什麼呢？</a:t>
            </a:r>
            <a:r>
              <a:rPr lang="en-US" altLang="zh-TW" sz="1600" kern="100" dirty="0">
                <a:latin typeface="Calibri" panose="020F0502020204030204" pitchFamily="34" charset="0"/>
                <a:ea typeface="華康粗圓體(P)"/>
                <a:cs typeface="Times New Roman" panose="02020603050405020304" pitchFamily="18" charset="0"/>
              </a:rPr>
              <a:t>(8 mins)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en-US" altLang="zh-TW" kern="100" dirty="0">
                <a:latin typeface="Calibri" panose="020F0502020204030204" pitchFamily="34" charset="0"/>
                <a:ea typeface="華康粗圓體(P)"/>
                <a:cs typeface="Times New Roman" panose="02020603050405020304" pitchFamily="18" charset="0"/>
              </a:rPr>
              <a:t>Please discuss with your group member, and write down 3 of them.</a:t>
            </a:r>
            <a:endParaRPr lang="zh-TW" altLang="zh-TW" sz="1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閃電 14">
            <a:hlinkClick r:id="rId4" action="ppaction://hlinkfile"/>
            <a:extLst>
              <a:ext uri="{FF2B5EF4-FFF2-40B4-BE49-F238E27FC236}">
                <a16:creationId xmlns:a16="http://schemas.microsoft.com/office/drawing/2014/main" xmlns="" id="{54E99BBF-CE42-48E2-86AF-CBA2F07B00E0}"/>
              </a:ext>
            </a:extLst>
          </p:cNvPr>
          <p:cNvSpPr/>
          <p:nvPr/>
        </p:nvSpPr>
        <p:spPr>
          <a:xfrm>
            <a:off x="7002276" y="3878693"/>
            <a:ext cx="396044" cy="423452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2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B6EAA4C7-87DB-49BE-AFE3-D4D8620F02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61967" y="504342"/>
            <a:ext cx="3299946" cy="1171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96"/>
            <a:endParaRPr lang="zh-CN" altLang="en-US" sz="1699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4594" y="504342"/>
            <a:ext cx="28546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913996"/>
            <a:r>
              <a:rPr lang="en-US" altLang="zh-CN" sz="7200" b="1" dirty="0">
                <a:solidFill>
                  <a:schemeClr val="bg1"/>
                </a:solidFill>
                <a:ea typeface="DotumChe" pitchFamily="49" charset="-127"/>
              </a:rPr>
              <a:t>Africa?</a:t>
            </a:r>
            <a:endParaRPr lang="zh-CN" altLang="en-US" sz="7200" b="1" dirty="0">
              <a:solidFill>
                <a:schemeClr val="bg1"/>
              </a:solidFill>
              <a:ea typeface="DotumChe" pitchFamily="49" charset="-127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50F745A8-C193-4E2C-B108-AE0E4ADA7F0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0" r="77826" b="30233"/>
          <a:stretch/>
        </p:blipFill>
        <p:spPr>
          <a:xfrm flipH="1">
            <a:off x="7200298" y="1492424"/>
            <a:ext cx="1728186" cy="3647132"/>
          </a:xfrm>
          <a:prstGeom prst="rect">
            <a:avLst/>
          </a:prstGeom>
        </p:spPr>
      </p:pic>
      <p:sp>
        <p:nvSpPr>
          <p:cNvPr id="3" name="AutoShape 2" descr="「blackman cartoon」的圖片搜尋結果">
            <a:extLst>
              <a:ext uri="{FF2B5EF4-FFF2-40B4-BE49-F238E27FC236}">
                <a16:creationId xmlns:a16="http://schemas.microsoft.com/office/drawing/2014/main" xmlns="" id="{169A2637-3976-440B-A6F9-922C4940AF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D9265E32-0DF0-493D-B585-C3637AEF39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59" y="1888468"/>
            <a:ext cx="1865376" cy="1865376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19D87906-32C0-4EC7-9F59-7C2405CD01CF}"/>
              </a:ext>
            </a:extLst>
          </p:cNvPr>
          <p:cNvSpPr txBox="1"/>
          <p:nvPr/>
        </p:nvSpPr>
        <p:spPr>
          <a:xfrm>
            <a:off x="461967" y="3940696"/>
            <a:ext cx="18777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/>
              <a:t>Black?</a:t>
            </a:r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xmlns="" id="{7C7C6DDA-789F-4463-9BF5-2659E80CFD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98" y="1929221"/>
            <a:ext cx="1969135" cy="1776502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xmlns="" id="{4E7E5323-2ED3-4D1D-8489-A73EF8E95438}"/>
              </a:ext>
            </a:extLst>
          </p:cNvPr>
          <p:cNvSpPr txBox="1"/>
          <p:nvPr/>
        </p:nvSpPr>
        <p:spPr>
          <a:xfrm>
            <a:off x="2911772" y="3945355"/>
            <a:ext cx="18777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/>
              <a:t>Poor?</a:t>
            </a:r>
            <a:endParaRPr lang="zh-TW" altLang="en-US" dirty="0"/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xmlns="" id="{BE0D52D1-5A99-46DA-977F-71857C5AB54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88468"/>
            <a:ext cx="1399032" cy="1865376"/>
          </a:xfrm>
          <a:prstGeom prst="rect">
            <a:avLst/>
          </a:prstGeom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xmlns="" id="{E5AE351E-FFDA-413C-B563-D60EF8608F1B}"/>
              </a:ext>
            </a:extLst>
          </p:cNvPr>
          <p:cNvSpPr txBox="1"/>
          <p:nvPr/>
        </p:nvSpPr>
        <p:spPr>
          <a:xfrm>
            <a:off x="5268727" y="3940696"/>
            <a:ext cx="18777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/>
              <a:t>Hot?</a:t>
            </a:r>
            <a:endParaRPr lang="zh-TW" altLang="en-US" dirty="0"/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xmlns="" id="{1CC91001-0378-4E97-A590-11F7A883A43B}"/>
              </a:ext>
            </a:extLst>
          </p:cNvPr>
          <p:cNvSpPr txBox="1"/>
          <p:nvPr/>
        </p:nvSpPr>
        <p:spPr>
          <a:xfrm>
            <a:off x="836474" y="1793126"/>
            <a:ext cx="7435047" cy="186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sz="11500" b="1" dirty="0">
                <a:solidFill>
                  <a:srgbClr val="FF0000"/>
                </a:solidFill>
                <a:latin typeface="+mj-lt"/>
              </a:rPr>
              <a:t>Really???</a:t>
            </a:r>
            <a:endParaRPr lang="zh-TW" altLang="en-US" sz="115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46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6" grpId="0" animBg="1"/>
      <p:bldP spid="15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A0A606B6-7174-4193-BDAB-3AE9470474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 rot="21560070">
            <a:off x="2265975" y="1231144"/>
            <a:ext cx="4612049" cy="9497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讓我們來聽聽看她們怎麼說</a:t>
            </a:r>
            <a:r>
              <a:rPr lang="en-US" altLang="zh-TW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en-US" altLang="zh-CN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想法泡泡: 雲朵 1">
            <a:hlinkClick r:id="rId4"/>
            <a:extLst>
              <a:ext uri="{FF2B5EF4-FFF2-40B4-BE49-F238E27FC236}">
                <a16:creationId xmlns:a16="http://schemas.microsoft.com/office/drawing/2014/main" xmlns="" id="{6A29A7D9-0127-4D00-B099-73FB06D232EA}"/>
              </a:ext>
            </a:extLst>
          </p:cNvPr>
          <p:cNvSpPr/>
          <p:nvPr/>
        </p:nvSpPr>
        <p:spPr>
          <a:xfrm>
            <a:off x="3059832" y="2500536"/>
            <a:ext cx="2628292" cy="172819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7200" dirty="0"/>
              <a:t>?</a:t>
            </a:r>
            <a:endParaRPr lang="zh-TW" altLang="en-US" sz="7200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030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A0A606B6-7174-4193-BDAB-3AE9470474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 rot="21560070">
            <a:off x="305186" y="749863"/>
            <a:ext cx="8533627" cy="9497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當影片中的黑人女生說到別人問她們的問題時，</a:t>
            </a:r>
            <a:endParaRPr lang="en-US" altLang="zh-TW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你認為他們的感覺如何</a:t>
            </a:r>
            <a:r>
              <a:rPr lang="en-US" altLang="zh-TW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US" altLang="zh-CN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C7F4FCFA-EF60-4CF2-B927-E0CFA62D7F43}"/>
              </a:ext>
            </a:extLst>
          </p:cNvPr>
          <p:cNvSpPr/>
          <p:nvPr/>
        </p:nvSpPr>
        <p:spPr>
          <a:xfrm>
            <a:off x="1439651" y="2000078"/>
            <a:ext cx="6264696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zh-TW" sz="2000" dirty="0">
                <a:latin typeface="王漢宗細黑體繁" panose="02000500000000000000" pitchFamily="2" charset="-120"/>
                <a:ea typeface="王漢宗細黑體繁" panose="02000500000000000000" pitchFamily="2" charset="-120"/>
              </a:rPr>
              <a:t>2.</a:t>
            </a:r>
            <a:r>
              <a:rPr lang="zh-TW" altLang="en-US" sz="2000" dirty="0">
                <a:latin typeface="王漢宗細黑體繁" panose="02000500000000000000" pitchFamily="2" charset="-120"/>
                <a:ea typeface="王漢宗細黑體繁" panose="02000500000000000000" pitchFamily="2" charset="-120"/>
              </a:rPr>
              <a:t> 假如你是影片中的黑人女生，有人問你什麼樣子的問題會讓你覺得不舒服或不愉快呢？</a:t>
            </a:r>
            <a:r>
              <a:rPr lang="en-US" altLang="zh-TW" sz="2000" dirty="0">
                <a:latin typeface="王漢宗細黑體繁" panose="02000500000000000000" pitchFamily="2" charset="-120"/>
                <a:ea typeface="王漢宗細黑體繁" panose="02000500000000000000" pitchFamily="2" charset="-120"/>
              </a:rPr>
              <a:t>Why?(8 mins)</a:t>
            </a:r>
            <a:endParaRPr lang="zh-TW" altLang="en-US" sz="2000" dirty="0">
              <a:latin typeface="王漢宗細黑體繁" panose="02000500000000000000" pitchFamily="2" charset="-120"/>
              <a:ea typeface="王漢宗細黑體繁" panose="02000500000000000000" pitchFamily="2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xmlns="" id="{57A7EC21-C76E-4A6F-8170-ED6B345C0C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54" y="2933608"/>
            <a:ext cx="1765392" cy="1341698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xmlns="" id="{457BE3B6-6388-4F51-9A18-CDD0B22D773C}"/>
              </a:ext>
            </a:extLst>
          </p:cNvPr>
          <p:cNvSpPr txBox="1"/>
          <p:nvPr/>
        </p:nvSpPr>
        <p:spPr>
          <a:xfrm>
            <a:off x="500757" y="4377733"/>
            <a:ext cx="18777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/>
              <a:t>Happy?</a:t>
            </a:r>
            <a:endParaRPr lang="zh-TW" alt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FBFD4B6B-C116-4C0A-8B30-0DE4B69B24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844" y="2894209"/>
            <a:ext cx="2610307" cy="1341698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xmlns="" id="{F9401D44-8262-48AD-98C6-9EC9124859F6}"/>
              </a:ext>
            </a:extLst>
          </p:cNvPr>
          <p:cNvSpPr txBox="1"/>
          <p:nvPr/>
        </p:nvSpPr>
        <p:spPr>
          <a:xfrm>
            <a:off x="3633106" y="4364216"/>
            <a:ext cx="18777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/>
              <a:t>Sad?</a:t>
            </a:r>
            <a:endParaRPr lang="zh-TW" altLang="en-US" dirty="0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xmlns="" id="{B0D2CF33-65A8-4415-A59B-8DFB1CE1E976}"/>
              </a:ext>
            </a:extLst>
          </p:cNvPr>
          <p:cNvSpPr txBox="1"/>
          <p:nvPr/>
        </p:nvSpPr>
        <p:spPr>
          <a:xfrm>
            <a:off x="6650771" y="4377733"/>
            <a:ext cx="18777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/>
              <a:t>Angry?</a:t>
            </a:r>
            <a:endParaRPr lang="zh-TW" altLang="en-US" dirty="0"/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xmlns="" id="{C50DFF32-5B83-4370-88FB-77DF0BE904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389" y="2964993"/>
            <a:ext cx="2285673" cy="1284548"/>
          </a:xfrm>
          <a:prstGeom prst="rect">
            <a:avLst/>
          </a:prstGeom>
        </p:spPr>
      </p:pic>
      <p:sp>
        <p:nvSpPr>
          <p:cNvPr id="17" name="閃電 16">
            <a:hlinkClick r:id="rId7" action="ppaction://hlinkfile"/>
            <a:extLst>
              <a:ext uri="{FF2B5EF4-FFF2-40B4-BE49-F238E27FC236}">
                <a16:creationId xmlns:a16="http://schemas.microsoft.com/office/drawing/2014/main" xmlns="" id="{390DE0E0-B5A6-427C-BC58-A573597887F8}"/>
              </a:ext>
            </a:extLst>
          </p:cNvPr>
          <p:cNvSpPr/>
          <p:nvPr/>
        </p:nvSpPr>
        <p:spPr>
          <a:xfrm>
            <a:off x="7992380" y="2284512"/>
            <a:ext cx="396044" cy="423452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41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" grpId="0" animBg="1"/>
      <p:bldP spid="10" grpId="0" animBg="1"/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A0A606B6-7174-4193-BDAB-3AE9470474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69841" r="15094" b="3431"/>
          <a:stretch/>
        </p:blipFill>
        <p:spPr>
          <a:xfrm>
            <a:off x="-396552" y="-136479"/>
            <a:ext cx="9901100" cy="572463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 rot="21560070">
            <a:off x="341189" y="893460"/>
            <a:ext cx="8461623" cy="9497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有時候，偏見、迷思來源於我們了解得不夠全面、不夠深入。</a:t>
            </a:r>
            <a:endParaRPr lang="en-US" altLang="zh-TW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這樣我們要如何做到 </a:t>
            </a:r>
            <a:r>
              <a:rPr lang="en-US" altLang="zh-TW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尊重</a:t>
            </a:r>
            <a:r>
              <a:rPr lang="en-US" altLang="zh-TW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呢</a:t>
            </a:r>
            <a:r>
              <a:rPr lang="en-US" altLang="zh-TW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340934C-EFF4-4AF6-9BB7-60A85FAB345B}"/>
              </a:ext>
            </a:extLst>
          </p:cNvPr>
          <p:cNvSpPr/>
          <p:nvPr/>
        </p:nvSpPr>
        <p:spPr>
          <a:xfrm>
            <a:off x="1241630" y="2203212"/>
            <a:ext cx="6624736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TW" altLang="en-US" dirty="0">
                <a:latin typeface="王漢宗細黑體繁" panose="02000500000000000000" pitchFamily="2" charset="-120"/>
                <a:ea typeface="王漢宗細黑體繁" panose="02000500000000000000" pitchFamily="2" charset="-120"/>
              </a:rPr>
              <a:t>我們要了解社會上有不同的群體和文化，尊重並欣賞其差異。</a:t>
            </a:r>
          </a:p>
        </p:txBody>
      </p:sp>
      <p:sp>
        <p:nvSpPr>
          <p:cNvPr id="5" name="綵帶: 向上傾斜 4">
            <a:hlinkClick r:id="rId4"/>
            <a:extLst>
              <a:ext uri="{FF2B5EF4-FFF2-40B4-BE49-F238E27FC236}">
                <a16:creationId xmlns:a16="http://schemas.microsoft.com/office/drawing/2014/main" xmlns="" id="{4A59DD3B-2244-46F9-B0F5-AD9D8C1170BA}"/>
              </a:ext>
            </a:extLst>
          </p:cNvPr>
          <p:cNvSpPr/>
          <p:nvPr/>
        </p:nvSpPr>
        <p:spPr>
          <a:xfrm>
            <a:off x="431540" y="3184612"/>
            <a:ext cx="8316924" cy="1260140"/>
          </a:xfrm>
          <a:prstGeom prst="ribbon2">
            <a:avLst>
              <a:gd name="adj1" fmla="val 16667"/>
              <a:gd name="adj2" fmla="val 7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b="1" dirty="0"/>
              <a:t>Let’s learn more about Africa!</a:t>
            </a:r>
            <a:endParaRPr lang="zh-TW" altLang="en-US" sz="3200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2019/11/14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陳品瑄</a:t>
            </a:r>
            <a:r>
              <a:rPr lang="en-US" altLang="zh-CN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Vanessa Chen</a:t>
            </a:r>
            <a:endParaRPr lang="zh-CN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3F925-1A0D-4504-88CC-F755884E071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8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自定义 11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AA88E"/>
      </a:accent1>
      <a:accent2>
        <a:srgbClr val="8CBF03"/>
      </a:accent2>
      <a:accent3>
        <a:srgbClr val="5AA88E"/>
      </a:accent3>
      <a:accent4>
        <a:srgbClr val="8CBF03"/>
      </a:accent4>
      <a:accent5>
        <a:srgbClr val="5AA88E"/>
      </a:accent5>
      <a:accent6>
        <a:srgbClr val="8CBF03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341</Words>
  <Application>Microsoft Office PowerPoint</Application>
  <PresentationFormat>自訂</PresentationFormat>
  <Paragraphs>74</Paragraphs>
  <Slides>9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20" baseType="lpstr">
      <vt:lpstr>DotumChe</vt:lpstr>
      <vt:lpstr>微软雅黑</vt:lpstr>
      <vt:lpstr>宋体</vt:lpstr>
      <vt:lpstr>华文彩云</vt:lpstr>
      <vt:lpstr>王漢宗細黑體繁</vt:lpstr>
      <vt:lpstr>華康粗圓體(P)</vt:lpstr>
      <vt:lpstr>新細明體</vt:lpstr>
      <vt:lpstr>Arial</vt:lpstr>
      <vt:lpstr>Calibri</vt:lpstr>
      <vt:lpstr>Times New Roman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user</cp:lastModifiedBy>
  <cp:revision>165</cp:revision>
  <dcterms:created xsi:type="dcterms:W3CDTF">2017-06-18T08:54:36Z</dcterms:created>
  <dcterms:modified xsi:type="dcterms:W3CDTF">2019-11-20T06:34:56Z</dcterms:modified>
</cp:coreProperties>
</file>