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6" r:id="rId3"/>
    <p:sldId id="287" r:id="rId4"/>
    <p:sldId id="260" r:id="rId5"/>
    <p:sldId id="261" r:id="rId6"/>
    <p:sldId id="258" r:id="rId7"/>
    <p:sldId id="298" r:id="rId8"/>
    <p:sldId id="285" r:id="rId9"/>
    <p:sldId id="292" r:id="rId10"/>
    <p:sldId id="299" r:id="rId11"/>
    <p:sldId id="294" r:id="rId12"/>
    <p:sldId id="278" r:id="rId13"/>
    <p:sldId id="280" r:id="rId14"/>
    <p:sldId id="289" r:id="rId15"/>
    <p:sldId id="300" r:id="rId16"/>
    <p:sldId id="295" r:id="rId17"/>
    <p:sldId id="290" r:id="rId18"/>
    <p:sldId id="296" r:id="rId19"/>
    <p:sldId id="288" r:id="rId20"/>
    <p:sldId id="291" r:id="rId21"/>
    <p:sldId id="297" r:id="rId22"/>
  </p:sldIdLst>
  <p:sldSz cx="9144000" cy="6858000" type="screen4x3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33FF"/>
    <a:srgbClr val="0066CC"/>
    <a:srgbClr val="0000FF"/>
    <a:srgbClr val="008000"/>
    <a:srgbClr val="D60093"/>
    <a:srgbClr val="FF0066"/>
    <a:srgbClr val="000099"/>
    <a:srgbClr val="003300"/>
    <a:srgbClr val="FFFF99"/>
    <a:srgbClr val="000066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中等深淺樣式 2 - 輔色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91" autoAdjust="0"/>
    <p:restoredTop sz="94698" autoAdjust="0"/>
  </p:normalViewPr>
  <p:slideViewPr>
    <p:cSldViewPr>
      <p:cViewPr varScale="1">
        <p:scale>
          <a:sx n="68" d="100"/>
          <a:sy n="68" d="100"/>
        </p:scale>
        <p:origin x="-210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384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1F122D-BE0A-4BDD-AC86-DE5CB2D60153}" type="datetimeFigureOut">
              <a:rPr lang="zh-TW" altLang="en-US" smtClean="0"/>
              <a:pPr/>
              <a:t>2017/12/8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CB3988-C3DB-496B-9837-814F9877FB92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1F122D-BE0A-4BDD-AC86-DE5CB2D60153}" type="datetimeFigureOut">
              <a:rPr lang="zh-TW" altLang="en-US" smtClean="0"/>
              <a:pPr/>
              <a:t>2017/12/8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CB3988-C3DB-496B-9837-814F9877FB92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區段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1F122D-BE0A-4BDD-AC86-DE5CB2D60153}" type="datetimeFigureOut">
              <a:rPr lang="zh-TW" altLang="en-US" smtClean="0"/>
              <a:pPr/>
              <a:t>2017/12/8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CB3988-C3DB-496B-9837-814F9877FB92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1F122D-BE0A-4BDD-AC86-DE5CB2D60153}" type="datetimeFigureOut">
              <a:rPr lang="zh-TW" altLang="en-US" smtClean="0"/>
              <a:pPr/>
              <a:t>2017/12/8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CB3988-C3DB-496B-9837-814F9877FB92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1F122D-BE0A-4BDD-AC86-DE5CB2D60153}" type="datetimeFigureOut">
              <a:rPr lang="zh-TW" altLang="en-US" smtClean="0"/>
              <a:pPr/>
              <a:t>2017/12/8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CB3988-C3DB-496B-9837-814F9877FB92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1F122D-BE0A-4BDD-AC86-DE5CB2D60153}" type="datetimeFigureOut">
              <a:rPr lang="zh-TW" altLang="en-US" smtClean="0"/>
              <a:pPr/>
              <a:t>2017/12/8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CB3988-C3DB-496B-9837-814F9877FB92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1F122D-BE0A-4BDD-AC86-DE5CB2D60153}" type="datetimeFigureOut">
              <a:rPr lang="zh-TW" altLang="en-US" smtClean="0"/>
              <a:pPr/>
              <a:t>2017/12/8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CB3988-C3DB-496B-9837-814F9877FB92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1F122D-BE0A-4BDD-AC86-DE5CB2D60153}" type="datetimeFigureOut">
              <a:rPr lang="zh-TW" altLang="en-US" smtClean="0"/>
              <a:pPr/>
              <a:t>2017/12/8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CB3988-C3DB-496B-9837-814F9877FB92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1F122D-BE0A-4BDD-AC86-DE5CB2D60153}" type="datetimeFigureOut">
              <a:rPr lang="zh-TW" altLang="en-US" smtClean="0"/>
              <a:pPr/>
              <a:t>2017/12/8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CB3988-C3DB-496B-9837-814F9877FB92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1F122D-BE0A-4BDD-AC86-DE5CB2D60153}" type="datetimeFigureOut">
              <a:rPr lang="zh-TW" altLang="en-US" smtClean="0"/>
              <a:pPr/>
              <a:t>2017/12/8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CB3988-C3DB-496B-9837-814F9877FB92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1F122D-BE0A-4BDD-AC86-DE5CB2D60153}" type="datetimeFigureOut">
              <a:rPr lang="zh-TW" altLang="en-US" smtClean="0"/>
              <a:pPr/>
              <a:t>2017/12/8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CB3988-C3DB-496B-9837-814F9877FB92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1F122D-BE0A-4BDD-AC86-DE5CB2D60153}" type="datetimeFigureOut">
              <a:rPr lang="zh-TW" altLang="en-US" smtClean="0"/>
              <a:pPr/>
              <a:t>2017/12/8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CB3988-C3DB-496B-9837-814F9877FB92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hyperlink" Target="&#20498;&#31435;&#30475;&#20154;&#29983;.wmv" TargetMode="Externa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hyperlink" Target="&#32894;&#21854;&#29240;&#29240;%20%20-%20YouTube2.wmv" TargetMode="External"/><Relationship Id="rId1" Type="http://schemas.openxmlformats.org/officeDocument/2006/relationships/slideLayout" Target="../slideLayouts/slideLayout10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2.xml"/><Relationship Id="rId1" Type="http://schemas.openxmlformats.org/officeDocument/2006/relationships/audio" Target="file:///G:\1061209-&#32736;&#33452;&#30340;&#25945;&#26696;\&#12304;&#37628;&#29748;&#12305;&#38651;&#24433;&#65306;&#20358;&#33258;&#32005;&#33457;&#22338;&#12288;&#20027;&#38988;&#26354;&#65306;&#36947;&#21029;&#30340;&#22799;&#22825;&#12288;&#21407;&#21809;&#65306;&#25163;&#23948;&#33909;.mp3" TargetMode="Externa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0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13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331640" y="1484784"/>
            <a:ext cx="6548264" cy="2088232"/>
          </a:xfrm>
        </p:spPr>
        <p:txBody>
          <a:bodyPr>
            <a:normAutofit/>
          </a:bodyPr>
          <a:lstStyle/>
          <a:p>
            <a:r>
              <a:rPr lang="zh-TW" altLang="en-US" b="1" dirty="0" smtClean="0">
                <a:solidFill>
                  <a:srgbClr val="FFFF00"/>
                </a:solidFill>
                <a:latin typeface="標楷體" pitchFamily="65" charset="-120"/>
                <a:ea typeface="標楷體" pitchFamily="65" charset="-120"/>
              </a:rPr>
              <a:t>單元名稱</a:t>
            </a:r>
            <a:r>
              <a:rPr lang="zh-TW" altLang="en-US" b="1" dirty="0" smtClean="0">
                <a:solidFill>
                  <a:srgbClr val="FFFF00"/>
                </a:solidFill>
                <a:latin typeface="新細明體"/>
                <a:ea typeface="新細明體"/>
              </a:rPr>
              <a:t>：</a:t>
            </a:r>
            <a:r>
              <a:rPr lang="zh-TW" altLang="en-US" b="1" dirty="0" smtClean="0">
                <a:solidFill>
                  <a:srgbClr val="FFFF00"/>
                </a:solidFill>
                <a:latin typeface="標楷體" pitchFamily="65" charset="-120"/>
                <a:ea typeface="標楷體" pitchFamily="65" charset="-120"/>
              </a:rPr>
              <a:t>生命轉彎處</a:t>
            </a:r>
            <a:r>
              <a:rPr lang="en-US" altLang="zh-TW" b="1" dirty="0" smtClean="0">
                <a:solidFill>
                  <a:srgbClr val="FFFF00"/>
                </a:solidFill>
                <a:latin typeface="標楷體" pitchFamily="65" charset="-120"/>
                <a:ea typeface="標楷體" pitchFamily="65" charset="-120"/>
              </a:rPr>
              <a:t/>
            </a:r>
            <a:br>
              <a:rPr lang="en-US" altLang="zh-TW" b="1" dirty="0" smtClean="0">
                <a:solidFill>
                  <a:srgbClr val="FFFF00"/>
                </a:solidFill>
                <a:latin typeface="標楷體" pitchFamily="65" charset="-120"/>
                <a:ea typeface="標楷體" pitchFamily="65" charset="-120"/>
              </a:rPr>
            </a:br>
            <a:r>
              <a:rPr lang="zh-TW" altLang="en-US" b="1" dirty="0" smtClean="0">
                <a:solidFill>
                  <a:srgbClr val="FFFF00"/>
                </a:solidFill>
                <a:latin typeface="標楷體" pitchFamily="65" charset="-120"/>
                <a:ea typeface="標楷體" pitchFamily="65" charset="-120"/>
              </a:rPr>
              <a:t>觀課主題</a:t>
            </a:r>
            <a:r>
              <a:rPr lang="zh-TW" altLang="en-US" b="1" dirty="0" smtClean="0">
                <a:solidFill>
                  <a:srgbClr val="FFFF00"/>
                </a:solidFill>
                <a:latin typeface="新細明體"/>
                <a:ea typeface="新細明體"/>
              </a:rPr>
              <a:t>：</a:t>
            </a:r>
            <a:r>
              <a:rPr lang="zh-TW" altLang="en-US" b="1" dirty="0" smtClean="0">
                <a:solidFill>
                  <a:srgbClr val="FFFF00"/>
                </a:solidFill>
                <a:latin typeface="標楷體" pitchFamily="65" charset="-120"/>
                <a:ea typeface="標楷體" pitchFamily="65" charset="-120"/>
              </a:rPr>
              <a:t>看見˙擁有</a:t>
            </a:r>
            <a:endParaRPr lang="zh-TW" altLang="en-US" sz="3200" b="1" dirty="0">
              <a:solidFill>
                <a:srgbClr val="FFFF00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115616" y="4005064"/>
            <a:ext cx="7128792" cy="2376264"/>
          </a:xfrm>
        </p:spPr>
        <p:txBody>
          <a:bodyPr>
            <a:normAutofit/>
          </a:bodyPr>
          <a:lstStyle/>
          <a:p>
            <a:pPr>
              <a:lnSpc>
                <a:spcPts val="4600"/>
              </a:lnSpc>
              <a:spcBef>
                <a:spcPts val="0"/>
              </a:spcBef>
            </a:pPr>
            <a:r>
              <a:rPr lang="zh-TW" altLang="en-US" b="1" dirty="0" smtClean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公開觀課老師：</a:t>
            </a:r>
            <a:endParaRPr lang="en-US" altLang="zh-TW" b="1" dirty="0" smtClean="0">
              <a:solidFill>
                <a:schemeClr val="bg1"/>
              </a:solidFill>
              <a:latin typeface="標楷體" pitchFamily="65" charset="-120"/>
              <a:ea typeface="標楷體" pitchFamily="65" charset="-120"/>
            </a:endParaRPr>
          </a:p>
          <a:p>
            <a:pPr>
              <a:lnSpc>
                <a:spcPts val="4600"/>
              </a:lnSpc>
              <a:spcBef>
                <a:spcPts val="0"/>
              </a:spcBef>
            </a:pPr>
            <a:r>
              <a:rPr lang="zh-TW" altLang="en-US" b="1" dirty="0" smtClean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桃園市平興國中 鍾翠芬老師</a:t>
            </a:r>
            <a:endParaRPr lang="en-US" altLang="zh-TW" b="1" dirty="0" smtClean="0">
              <a:solidFill>
                <a:schemeClr val="bg1"/>
              </a:solidFill>
              <a:latin typeface="標楷體" pitchFamily="65" charset="-120"/>
              <a:ea typeface="標楷體" pitchFamily="65" charset="-120"/>
            </a:endParaRPr>
          </a:p>
          <a:p>
            <a:pPr>
              <a:lnSpc>
                <a:spcPts val="4600"/>
              </a:lnSpc>
              <a:spcBef>
                <a:spcPts val="0"/>
              </a:spcBef>
            </a:pPr>
            <a:r>
              <a:rPr lang="zh-TW" altLang="en-US" b="1" smtClean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桃園市綜合活動</a:t>
            </a:r>
            <a:r>
              <a:rPr lang="zh-TW" altLang="en-US" b="1" dirty="0" smtClean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領域輔導團聘任輔導員</a:t>
            </a:r>
            <a:endParaRPr lang="en-US" altLang="zh-TW" b="1" dirty="0" smtClean="0">
              <a:solidFill>
                <a:schemeClr val="bg1"/>
              </a:solidFill>
              <a:latin typeface="標楷體" pitchFamily="65" charset="-120"/>
              <a:ea typeface="標楷體" pitchFamily="65" charset="-120"/>
            </a:endParaRPr>
          </a:p>
          <a:p>
            <a:pPr>
              <a:lnSpc>
                <a:spcPct val="150000"/>
              </a:lnSpc>
              <a:spcBef>
                <a:spcPts val="0"/>
              </a:spcBef>
            </a:pPr>
            <a:endParaRPr lang="zh-TW" altLang="en-US" b="1" dirty="0">
              <a:solidFill>
                <a:schemeClr val="bg1"/>
              </a:solidFill>
              <a:latin typeface="標楷體" pitchFamily="65" charset="-120"/>
              <a:ea typeface="標楷體" pitchFamily="65" charset="-12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流程圖: 接點 1"/>
          <p:cNvSpPr/>
          <p:nvPr/>
        </p:nvSpPr>
        <p:spPr>
          <a:xfrm>
            <a:off x="1511660" y="980728"/>
            <a:ext cx="5904656" cy="5544616"/>
          </a:xfrm>
          <a:prstGeom prst="flowChartConnector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" name="文字方塊 2"/>
          <p:cNvSpPr txBox="1"/>
          <p:nvPr/>
        </p:nvSpPr>
        <p:spPr>
          <a:xfrm>
            <a:off x="467544" y="332656"/>
            <a:ext cx="79928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3200" b="1" dirty="0" smtClean="0">
                <a:solidFill>
                  <a:srgbClr val="FFFF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請參考學習單第一題</a:t>
            </a:r>
            <a:r>
              <a:rPr lang="en-US" altLang="zh-TW" sz="3200" b="1" dirty="0" smtClean="0">
                <a:solidFill>
                  <a:srgbClr val="FFFF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【</a:t>
            </a:r>
            <a:r>
              <a:rPr lang="zh-TW" altLang="zh-TW" sz="3200" b="1" dirty="0">
                <a:solidFill>
                  <a:srgbClr val="FFFF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我的圓滿人生圖像</a:t>
            </a:r>
            <a:r>
              <a:rPr lang="en-US" altLang="zh-TW" sz="3200" b="1" dirty="0" smtClean="0">
                <a:solidFill>
                  <a:srgbClr val="FFFF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】</a:t>
            </a:r>
            <a:endParaRPr lang="zh-TW" altLang="en-US" sz="3200" b="1" dirty="0">
              <a:solidFill>
                <a:srgbClr val="FFFF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4" name="文字方塊 3"/>
          <p:cNvSpPr txBox="1"/>
          <p:nvPr/>
        </p:nvSpPr>
        <p:spPr>
          <a:xfrm>
            <a:off x="2123728" y="1844824"/>
            <a:ext cx="4896544" cy="39395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lnSpc>
                <a:spcPts val="5000"/>
              </a:lnSpc>
              <a:buClr>
                <a:srgbClr val="FF0000"/>
              </a:buClr>
              <a:buFont typeface="Wingdings" panose="05000000000000000000" pitchFamily="2" charset="2"/>
              <a:buChar char="l"/>
            </a:pPr>
            <a:r>
              <a:rPr lang="zh-TW" altLang="en-US" sz="3600" b="1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把圓分成兩個區域</a:t>
            </a:r>
            <a:endParaRPr lang="en-US" altLang="zh-TW" sz="3600" b="1" dirty="0" smtClean="0">
              <a:solidFill>
                <a:srgbClr val="0000FF"/>
              </a:solidFill>
              <a:latin typeface="標楷體" pitchFamily="65" charset="-120"/>
              <a:ea typeface="標楷體" pitchFamily="65" charset="-120"/>
            </a:endParaRPr>
          </a:p>
          <a:p>
            <a:pPr marL="571500" indent="-571500">
              <a:lnSpc>
                <a:spcPts val="5000"/>
              </a:lnSpc>
              <a:buClr>
                <a:srgbClr val="FF0000"/>
              </a:buClr>
              <a:buFont typeface="Wingdings" panose="05000000000000000000" pitchFamily="2" charset="2"/>
              <a:buChar char="l"/>
            </a:pPr>
            <a:r>
              <a:rPr lang="zh-TW" altLang="zh-TW" sz="3600" b="1" dirty="0" smtClean="0">
                <a:solidFill>
                  <a:srgbClr val="003300"/>
                </a:solidFill>
                <a:latin typeface="標楷體" pitchFamily="65" charset="-120"/>
                <a:ea typeface="標楷體" pitchFamily="65" charset="-120"/>
              </a:rPr>
              <a:t>寫</a:t>
            </a:r>
            <a:r>
              <a:rPr lang="zh-TW" altLang="zh-TW" sz="3600" b="1" dirty="0">
                <a:solidFill>
                  <a:srgbClr val="003300"/>
                </a:solidFill>
                <a:latin typeface="標楷體" pitchFamily="65" charset="-120"/>
                <a:ea typeface="標楷體" pitchFamily="65" charset="-120"/>
              </a:rPr>
              <a:t>上</a:t>
            </a:r>
            <a:r>
              <a:rPr lang="zh-TW" altLang="zh-TW" sz="3600" b="1" dirty="0" smtClean="0">
                <a:solidFill>
                  <a:srgbClr val="003300"/>
                </a:solidFill>
                <a:latin typeface="標楷體" pitchFamily="65" charset="-120"/>
                <a:ea typeface="標楷體" pitchFamily="65" charset="-120"/>
              </a:rPr>
              <a:t>自己</a:t>
            </a:r>
            <a:r>
              <a:rPr lang="zh-TW" altLang="zh-TW" sz="3600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已經擁有</a:t>
            </a:r>
            <a:r>
              <a:rPr lang="zh-TW" altLang="zh-TW" sz="3600" b="1" dirty="0" smtClean="0">
                <a:solidFill>
                  <a:srgbClr val="003300"/>
                </a:solidFill>
                <a:latin typeface="標楷體" pitchFamily="65" charset="-120"/>
                <a:ea typeface="標楷體" pitchFamily="65" charset="-120"/>
              </a:rPr>
              <a:t>的</a:t>
            </a:r>
            <a:r>
              <a:rPr lang="zh-TW" altLang="zh-TW" sz="3600" b="1" dirty="0">
                <a:solidFill>
                  <a:srgbClr val="003300"/>
                </a:solidFill>
                <a:latin typeface="標楷體" pitchFamily="65" charset="-120"/>
                <a:ea typeface="標楷體" pitchFamily="65" charset="-120"/>
              </a:rPr>
              <a:t>「人</a:t>
            </a:r>
            <a:r>
              <a:rPr lang="zh-TW" altLang="zh-TW" sz="3600" b="1" dirty="0" smtClean="0">
                <a:solidFill>
                  <a:srgbClr val="003300"/>
                </a:solidFill>
                <a:latin typeface="標楷體" pitchFamily="65" charset="-120"/>
                <a:ea typeface="標楷體" pitchFamily="65" charset="-120"/>
              </a:rPr>
              <a:t>、事</a:t>
            </a:r>
            <a:r>
              <a:rPr lang="zh-TW" altLang="zh-TW" sz="3600" b="1" dirty="0">
                <a:solidFill>
                  <a:srgbClr val="003300"/>
                </a:solidFill>
                <a:latin typeface="標楷體" pitchFamily="65" charset="-120"/>
                <a:ea typeface="標楷體" pitchFamily="65" charset="-120"/>
              </a:rPr>
              <a:t>、物」</a:t>
            </a:r>
            <a:endParaRPr lang="zh-TW" altLang="en-US" sz="3600" b="1" dirty="0">
              <a:solidFill>
                <a:srgbClr val="003300"/>
              </a:solidFill>
              <a:latin typeface="標楷體" pitchFamily="65" charset="-120"/>
              <a:ea typeface="標楷體" pitchFamily="65" charset="-120"/>
            </a:endParaRPr>
          </a:p>
          <a:p>
            <a:pPr marL="571500" indent="-571500">
              <a:lnSpc>
                <a:spcPts val="5000"/>
              </a:lnSpc>
              <a:buClr>
                <a:srgbClr val="FF0000"/>
              </a:buClr>
              <a:buFont typeface="Wingdings" panose="05000000000000000000" pitchFamily="2" charset="2"/>
              <a:buChar char="l"/>
            </a:pPr>
            <a:r>
              <a:rPr lang="zh-TW" altLang="zh-TW" sz="3600" b="1" dirty="0" smtClean="0">
                <a:solidFill>
                  <a:srgbClr val="000066"/>
                </a:solidFill>
                <a:latin typeface="標楷體" pitchFamily="65" charset="-120"/>
                <a:ea typeface="標楷體" pitchFamily="65" charset="-120"/>
              </a:rPr>
              <a:t>自己生命中一直</a:t>
            </a:r>
            <a:r>
              <a:rPr lang="zh-TW" altLang="zh-TW" sz="3600" b="1" dirty="0" smtClean="0">
                <a:solidFill>
                  <a:srgbClr val="002060"/>
                </a:solidFill>
                <a:latin typeface="標楷體" pitchFamily="65" charset="-120"/>
                <a:ea typeface="標楷體" pitchFamily="65" charset="-120"/>
              </a:rPr>
              <a:t>很想要有，</a:t>
            </a:r>
            <a:r>
              <a:rPr lang="zh-TW" altLang="zh-TW" sz="3600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目前</a:t>
            </a:r>
            <a:r>
              <a:rPr lang="zh-TW" altLang="zh-TW" sz="3600" b="1" dirty="0" smtClean="0">
                <a:solidFill>
                  <a:srgbClr val="002060"/>
                </a:solidFill>
                <a:latin typeface="標楷體" pitchFamily="65" charset="-120"/>
                <a:ea typeface="標楷體" pitchFamily="65" charset="-120"/>
              </a:rPr>
              <a:t>卻</a:t>
            </a:r>
            <a:r>
              <a:rPr lang="zh-TW" altLang="zh-TW" sz="3600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沒有</a:t>
            </a:r>
            <a:r>
              <a:rPr lang="zh-TW" altLang="zh-TW" sz="3600" b="1" dirty="0" smtClean="0">
                <a:solidFill>
                  <a:srgbClr val="002060"/>
                </a:solidFill>
                <a:latin typeface="標楷體" pitchFamily="65" charset="-120"/>
                <a:ea typeface="標楷體" pitchFamily="65" charset="-120"/>
              </a:rPr>
              <a:t>的</a:t>
            </a:r>
            <a:r>
              <a:rPr lang="zh-TW" altLang="zh-TW" sz="3600" b="1" dirty="0" smtClean="0">
                <a:solidFill>
                  <a:srgbClr val="000066"/>
                </a:solidFill>
                <a:latin typeface="標楷體" pitchFamily="65" charset="-120"/>
                <a:ea typeface="標楷體" pitchFamily="65" charset="-120"/>
              </a:rPr>
              <a:t>「人、事、物」</a:t>
            </a:r>
            <a:endParaRPr lang="zh-TW" altLang="en-US" sz="3600" b="1" dirty="0">
              <a:solidFill>
                <a:srgbClr val="000066"/>
              </a:solidFill>
              <a:latin typeface="標楷體" pitchFamily="65" charset="-120"/>
              <a:ea typeface="標楷體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474538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字方塊 2"/>
          <p:cNvSpPr txBox="1"/>
          <p:nvPr/>
        </p:nvSpPr>
        <p:spPr>
          <a:xfrm>
            <a:off x="467544" y="332656"/>
            <a:ext cx="79928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3200" b="1" dirty="0" smtClean="0">
                <a:solidFill>
                  <a:srgbClr val="FFFF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請參考學習單第一題</a:t>
            </a:r>
            <a:r>
              <a:rPr lang="en-US" altLang="zh-TW" sz="3200" b="1" dirty="0" smtClean="0">
                <a:solidFill>
                  <a:srgbClr val="FFFF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【</a:t>
            </a:r>
            <a:r>
              <a:rPr lang="zh-TW" altLang="zh-TW" sz="3200" b="1" dirty="0">
                <a:solidFill>
                  <a:srgbClr val="FFFF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我的圓滿人生圖像</a:t>
            </a:r>
            <a:r>
              <a:rPr lang="en-US" altLang="zh-TW" sz="3200" b="1" dirty="0" smtClean="0">
                <a:solidFill>
                  <a:srgbClr val="FFFF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】</a:t>
            </a:r>
            <a:endParaRPr lang="zh-TW" altLang="en-US" sz="3200" b="1" dirty="0">
              <a:solidFill>
                <a:srgbClr val="FFFF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grpSp>
        <p:nvGrpSpPr>
          <p:cNvPr id="27" name="群組 26"/>
          <p:cNvGrpSpPr/>
          <p:nvPr/>
        </p:nvGrpSpPr>
        <p:grpSpPr>
          <a:xfrm>
            <a:off x="3090857" y="1790579"/>
            <a:ext cx="3096344" cy="2937058"/>
            <a:chOff x="2987824" y="3645024"/>
            <a:chExt cx="3096344" cy="2937058"/>
          </a:xfrm>
        </p:grpSpPr>
        <p:sp>
          <p:nvSpPr>
            <p:cNvPr id="12" name="流程圖: 接點 11"/>
            <p:cNvSpPr/>
            <p:nvPr/>
          </p:nvSpPr>
          <p:spPr>
            <a:xfrm>
              <a:off x="2987824" y="3645024"/>
              <a:ext cx="3096344" cy="2937058"/>
            </a:xfrm>
            <a:prstGeom prst="flowChartConnector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cxnSp>
          <p:nvCxnSpPr>
            <p:cNvPr id="14" name="直線接點 13"/>
            <p:cNvCxnSpPr>
              <a:stCxn id="12" idx="0"/>
              <a:endCxn id="12" idx="4"/>
            </p:cNvCxnSpPr>
            <p:nvPr/>
          </p:nvCxnSpPr>
          <p:spPr>
            <a:xfrm>
              <a:off x="4535996" y="3645024"/>
              <a:ext cx="0" cy="2937058"/>
            </a:xfrm>
            <a:prstGeom prst="line">
              <a:avLst/>
            </a:prstGeom>
            <a:ln w="571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5" name="群組 24"/>
          <p:cNvGrpSpPr/>
          <p:nvPr/>
        </p:nvGrpSpPr>
        <p:grpSpPr>
          <a:xfrm>
            <a:off x="236425" y="3259108"/>
            <a:ext cx="3096344" cy="2937058"/>
            <a:chOff x="467544" y="1268760"/>
            <a:chExt cx="3096344" cy="2937058"/>
          </a:xfrm>
        </p:grpSpPr>
        <p:sp>
          <p:nvSpPr>
            <p:cNvPr id="2" name="流程圖: 接點 1"/>
            <p:cNvSpPr/>
            <p:nvPr/>
          </p:nvSpPr>
          <p:spPr>
            <a:xfrm>
              <a:off x="467544" y="1268760"/>
              <a:ext cx="3096344" cy="2937058"/>
            </a:xfrm>
            <a:prstGeom prst="flowChartConnector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cxnSp>
          <p:nvCxnSpPr>
            <p:cNvPr id="16" name="直線接點 15"/>
            <p:cNvCxnSpPr>
              <a:stCxn id="2" idx="0"/>
            </p:cNvCxnSpPr>
            <p:nvPr/>
          </p:nvCxnSpPr>
          <p:spPr>
            <a:xfrm>
              <a:off x="2015716" y="1268760"/>
              <a:ext cx="0" cy="1468529"/>
            </a:xfrm>
            <a:prstGeom prst="line">
              <a:avLst/>
            </a:prstGeom>
            <a:ln w="571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直線接點 16"/>
            <p:cNvCxnSpPr/>
            <p:nvPr/>
          </p:nvCxnSpPr>
          <p:spPr>
            <a:xfrm flipH="1">
              <a:off x="539552" y="2737289"/>
              <a:ext cx="1476164" cy="547695"/>
            </a:xfrm>
            <a:prstGeom prst="line">
              <a:avLst/>
            </a:prstGeom>
            <a:ln w="571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6" name="群組 25"/>
          <p:cNvGrpSpPr/>
          <p:nvPr/>
        </p:nvGrpSpPr>
        <p:grpSpPr>
          <a:xfrm>
            <a:off x="5960004" y="3356992"/>
            <a:ext cx="3096344" cy="2937058"/>
            <a:chOff x="5364088" y="1268760"/>
            <a:chExt cx="3096344" cy="2937058"/>
          </a:xfrm>
        </p:grpSpPr>
        <p:sp>
          <p:nvSpPr>
            <p:cNvPr id="11" name="流程圖: 接點 10"/>
            <p:cNvSpPr/>
            <p:nvPr/>
          </p:nvSpPr>
          <p:spPr>
            <a:xfrm>
              <a:off x="5364088" y="1268760"/>
              <a:ext cx="3096344" cy="2937058"/>
            </a:xfrm>
            <a:prstGeom prst="flowChartConnector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pic>
          <p:nvPicPr>
            <p:cNvPr id="19" name="圖片 18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6884825" y="1286169"/>
              <a:ext cx="54869" cy="1499746"/>
            </a:xfrm>
            <a:prstGeom prst="rect">
              <a:avLst/>
            </a:prstGeom>
          </p:spPr>
        </p:pic>
        <p:cxnSp>
          <p:nvCxnSpPr>
            <p:cNvPr id="20" name="直線接點 19"/>
            <p:cNvCxnSpPr>
              <a:stCxn id="19" idx="2"/>
            </p:cNvCxnSpPr>
            <p:nvPr/>
          </p:nvCxnSpPr>
          <p:spPr>
            <a:xfrm flipV="1">
              <a:off x="6912260" y="1916832"/>
              <a:ext cx="1260140" cy="869083"/>
            </a:xfrm>
            <a:prstGeom prst="line">
              <a:avLst/>
            </a:prstGeom>
            <a:ln w="571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9" name="文字方塊 28"/>
          <p:cNvSpPr txBox="1"/>
          <p:nvPr/>
        </p:nvSpPr>
        <p:spPr>
          <a:xfrm>
            <a:off x="467544" y="1042607"/>
            <a:ext cx="799288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Wingdings" panose="05000000000000000000" pitchFamily="2" charset="2"/>
              <a:buChar char="Ø"/>
            </a:pPr>
            <a:r>
              <a:rPr lang="zh-TW" altLang="zh-TW" sz="3200" b="1" dirty="0" smtClean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圓</a:t>
            </a:r>
            <a:r>
              <a:rPr lang="zh-TW" altLang="en-US" sz="3200" b="1" dirty="0" smtClean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的面積分割可以依自己寫的內容多寡</a:t>
            </a:r>
            <a:endParaRPr lang="en-US" altLang="zh-TW" sz="3200" b="1" dirty="0" smtClean="0">
              <a:solidFill>
                <a:schemeClr val="bg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3200" b="1" dirty="0" smtClean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 自由調整分配</a:t>
            </a:r>
            <a:endParaRPr lang="zh-TW" altLang="en-US" sz="3200" b="1" dirty="0">
              <a:solidFill>
                <a:schemeClr val="bg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0" name="文字方塊 29"/>
          <p:cNvSpPr txBox="1"/>
          <p:nvPr/>
        </p:nvSpPr>
        <p:spPr>
          <a:xfrm>
            <a:off x="3275856" y="5805264"/>
            <a:ext cx="29523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3200" dirty="0" smtClean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計時二分鐘</a:t>
            </a:r>
            <a:endParaRPr lang="zh-TW" altLang="en-US" sz="3200" dirty="0">
              <a:solidFill>
                <a:schemeClr val="bg1"/>
              </a:solidFill>
              <a:latin typeface="標楷體" pitchFamily="65" charset="-120"/>
              <a:ea typeface="標楷體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668454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字方塊 3"/>
          <p:cNvSpPr txBox="1"/>
          <p:nvPr/>
        </p:nvSpPr>
        <p:spPr>
          <a:xfrm>
            <a:off x="323528" y="1556792"/>
            <a:ext cx="7992888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200000"/>
              </a:lnSpc>
            </a:pPr>
            <a:r>
              <a:rPr lang="zh-TW" altLang="en-US" sz="3600" b="1" dirty="0" smtClean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請注意看下列圖片 </a:t>
            </a:r>
            <a:endParaRPr lang="en-US" altLang="zh-TW" sz="3600" b="1" dirty="0" smtClean="0">
              <a:solidFill>
                <a:schemeClr val="bg1"/>
              </a:solidFill>
              <a:latin typeface="標楷體" pitchFamily="65" charset="-120"/>
              <a:ea typeface="標楷體" pitchFamily="65" charset="-120"/>
            </a:endParaRPr>
          </a:p>
          <a:p>
            <a:pPr algn="ctr">
              <a:lnSpc>
                <a:spcPct val="200000"/>
              </a:lnSpc>
            </a:pPr>
            <a:r>
              <a:rPr lang="zh-TW" altLang="en-US" sz="3600" b="1" dirty="0" smtClean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每張圖片出現時間</a:t>
            </a:r>
            <a:r>
              <a:rPr lang="en-US" altLang="zh-TW" sz="3600" b="1" dirty="0" smtClean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2</a:t>
            </a:r>
            <a:r>
              <a:rPr lang="zh-TW" altLang="en-US" sz="3600" b="1" dirty="0" smtClean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秒</a:t>
            </a:r>
            <a:endParaRPr lang="en-US" altLang="zh-TW" sz="3600" b="1" dirty="0" smtClean="0">
              <a:solidFill>
                <a:schemeClr val="bg1"/>
              </a:solidFill>
              <a:latin typeface="標楷體" pitchFamily="65" charset="-120"/>
              <a:ea typeface="標楷體" pitchFamily="65" charset="-120"/>
            </a:endParaRPr>
          </a:p>
          <a:p>
            <a:pPr algn="ctr">
              <a:lnSpc>
                <a:spcPct val="200000"/>
              </a:lnSpc>
            </a:pPr>
            <a:r>
              <a:rPr lang="zh-TW" altLang="en-US" sz="3600" b="1" dirty="0" smtClean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請寫下自己第一眼注意到的東西</a:t>
            </a:r>
            <a:endParaRPr lang="en-US" altLang="zh-TW" sz="3600" b="1" dirty="0" smtClean="0">
              <a:solidFill>
                <a:schemeClr val="bg1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3275856" y="620688"/>
            <a:ext cx="2160240" cy="110799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zh-TW" altLang="en-US" sz="66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FFFF00"/>
                </a:solidFill>
              </a:rPr>
              <a:t>看見</a:t>
            </a:r>
            <a:endParaRPr lang="zh-TW" altLang="en-US" sz="6600" b="1" cap="none" spc="0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solidFill>
                <a:srgbClr val="FFFF00"/>
              </a:solidFill>
              <a:effectLst/>
            </a:endParaRPr>
          </a:p>
        </p:txBody>
      </p:sp>
      <p:sp>
        <p:nvSpPr>
          <p:cNvPr id="6" name="矩形 5"/>
          <p:cNvSpPr/>
          <p:nvPr/>
        </p:nvSpPr>
        <p:spPr>
          <a:xfrm>
            <a:off x="3275856" y="5229200"/>
            <a:ext cx="2592288" cy="110799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altLang="zh-TW" sz="66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FFFF00"/>
                </a:solidFill>
                <a:latin typeface="+mn-ea"/>
              </a:rPr>
              <a:t>What</a:t>
            </a:r>
            <a:r>
              <a:rPr lang="zh-TW" altLang="en-US" sz="66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FFFF00"/>
                </a:solidFill>
                <a:latin typeface="+mn-ea"/>
              </a:rPr>
              <a:t>？</a:t>
            </a:r>
            <a:endParaRPr lang="zh-TW" altLang="en-US" sz="6600" b="1" cap="none" spc="0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solidFill>
                <a:srgbClr val="FFFF00"/>
              </a:solidFill>
              <a:effectLst/>
              <a:latin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橢圓 1"/>
          <p:cNvSpPr/>
          <p:nvPr/>
        </p:nvSpPr>
        <p:spPr>
          <a:xfrm>
            <a:off x="7668344" y="5517232"/>
            <a:ext cx="576064" cy="504056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橢圓 3"/>
          <p:cNvSpPr/>
          <p:nvPr/>
        </p:nvSpPr>
        <p:spPr>
          <a:xfrm>
            <a:off x="1115616" y="1196752"/>
            <a:ext cx="1152128" cy="1080120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8" name="橢圓 7"/>
          <p:cNvSpPr/>
          <p:nvPr/>
        </p:nvSpPr>
        <p:spPr>
          <a:xfrm>
            <a:off x="2771800" y="692696"/>
            <a:ext cx="1152128" cy="1080120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9" name="橢圓 8"/>
          <p:cNvSpPr/>
          <p:nvPr/>
        </p:nvSpPr>
        <p:spPr>
          <a:xfrm>
            <a:off x="4716016" y="2852936"/>
            <a:ext cx="1152128" cy="1080120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0" name="橢圓 9"/>
          <p:cNvSpPr/>
          <p:nvPr/>
        </p:nvSpPr>
        <p:spPr>
          <a:xfrm>
            <a:off x="5940152" y="5517232"/>
            <a:ext cx="1152128" cy="1080120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1" name="橢圓 10"/>
          <p:cNvSpPr/>
          <p:nvPr/>
        </p:nvSpPr>
        <p:spPr>
          <a:xfrm>
            <a:off x="4644008" y="5517232"/>
            <a:ext cx="1152128" cy="1080120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2" name="橢圓 11"/>
          <p:cNvSpPr/>
          <p:nvPr/>
        </p:nvSpPr>
        <p:spPr>
          <a:xfrm>
            <a:off x="5292080" y="260648"/>
            <a:ext cx="1152128" cy="1080120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3" name="橢圓 12"/>
          <p:cNvSpPr/>
          <p:nvPr/>
        </p:nvSpPr>
        <p:spPr>
          <a:xfrm>
            <a:off x="6588224" y="1124744"/>
            <a:ext cx="1152128" cy="1080120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4" name="橢圓 13"/>
          <p:cNvSpPr/>
          <p:nvPr/>
        </p:nvSpPr>
        <p:spPr>
          <a:xfrm>
            <a:off x="251520" y="332656"/>
            <a:ext cx="1152128" cy="1080120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5" name="橢圓 14"/>
          <p:cNvSpPr/>
          <p:nvPr/>
        </p:nvSpPr>
        <p:spPr>
          <a:xfrm>
            <a:off x="3347864" y="5517232"/>
            <a:ext cx="1152128" cy="1080120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6" name="橢圓 15"/>
          <p:cNvSpPr/>
          <p:nvPr/>
        </p:nvSpPr>
        <p:spPr>
          <a:xfrm>
            <a:off x="179512" y="5445224"/>
            <a:ext cx="1152128" cy="1080120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7" name="橢圓 16"/>
          <p:cNvSpPr/>
          <p:nvPr/>
        </p:nvSpPr>
        <p:spPr>
          <a:xfrm>
            <a:off x="467544" y="4653136"/>
            <a:ext cx="432048" cy="432048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8" name="橢圓 17"/>
          <p:cNvSpPr/>
          <p:nvPr/>
        </p:nvSpPr>
        <p:spPr>
          <a:xfrm>
            <a:off x="251520" y="3356992"/>
            <a:ext cx="1152128" cy="1080120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9" name="橢圓 18"/>
          <p:cNvSpPr/>
          <p:nvPr/>
        </p:nvSpPr>
        <p:spPr>
          <a:xfrm>
            <a:off x="2771800" y="4437112"/>
            <a:ext cx="1152128" cy="1080120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0" name="橢圓 19"/>
          <p:cNvSpPr/>
          <p:nvPr/>
        </p:nvSpPr>
        <p:spPr>
          <a:xfrm>
            <a:off x="7812360" y="4437112"/>
            <a:ext cx="1152128" cy="1080120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1" name="橢圓 20"/>
          <p:cNvSpPr/>
          <p:nvPr/>
        </p:nvSpPr>
        <p:spPr>
          <a:xfrm>
            <a:off x="1115616" y="4581128"/>
            <a:ext cx="1152128" cy="1080120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2" name="橢圓 21"/>
          <p:cNvSpPr/>
          <p:nvPr/>
        </p:nvSpPr>
        <p:spPr>
          <a:xfrm>
            <a:off x="7308304" y="5517232"/>
            <a:ext cx="1152128" cy="1080120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3" name="橢圓 22"/>
          <p:cNvSpPr/>
          <p:nvPr/>
        </p:nvSpPr>
        <p:spPr>
          <a:xfrm>
            <a:off x="7740352" y="3140968"/>
            <a:ext cx="1152128" cy="1080120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4" name="橢圓 23"/>
          <p:cNvSpPr/>
          <p:nvPr/>
        </p:nvSpPr>
        <p:spPr>
          <a:xfrm>
            <a:off x="1835696" y="3573016"/>
            <a:ext cx="1152128" cy="1080120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5" name="橢圓 24"/>
          <p:cNvSpPr/>
          <p:nvPr/>
        </p:nvSpPr>
        <p:spPr>
          <a:xfrm>
            <a:off x="179512" y="1988840"/>
            <a:ext cx="1152128" cy="1080120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6" name="橢圓 25"/>
          <p:cNvSpPr/>
          <p:nvPr/>
        </p:nvSpPr>
        <p:spPr>
          <a:xfrm>
            <a:off x="7668344" y="1844824"/>
            <a:ext cx="1152128" cy="1080120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7" name="橢圓 26"/>
          <p:cNvSpPr/>
          <p:nvPr/>
        </p:nvSpPr>
        <p:spPr>
          <a:xfrm>
            <a:off x="2615275" y="3356992"/>
            <a:ext cx="1152128" cy="1080120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8" name="橢圓 27"/>
          <p:cNvSpPr/>
          <p:nvPr/>
        </p:nvSpPr>
        <p:spPr>
          <a:xfrm>
            <a:off x="7668344" y="260648"/>
            <a:ext cx="1152128" cy="1080120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9" name="橢圓 28"/>
          <p:cNvSpPr/>
          <p:nvPr/>
        </p:nvSpPr>
        <p:spPr>
          <a:xfrm>
            <a:off x="1331640" y="2492896"/>
            <a:ext cx="1152128" cy="1080120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0" name="橢圓 29"/>
          <p:cNvSpPr/>
          <p:nvPr/>
        </p:nvSpPr>
        <p:spPr>
          <a:xfrm>
            <a:off x="4932040" y="1700808"/>
            <a:ext cx="1152128" cy="1080120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1" name="橢圓 30"/>
          <p:cNvSpPr/>
          <p:nvPr/>
        </p:nvSpPr>
        <p:spPr>
          <a:xfrm>
            <a:off x="3707904" y="1700808"/>
            <a:ext cx="1152128" cy="1080120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2" name="橢圓 31"/>
          <p:cNvSpPr/>
          <p:nvPr/>
        </p:nvSpPr>
        <p:spPr>
          <a:xfrm>
            <a:off x="2339752" y="1772816"/>
            <a:ext cx="1152128" cy="1080120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3" name="橢圓 32"/>
          <p:cNvSpPr/>
          <p:nvPr/>
        </p:nvSpPr>
        <p:spPr>
          <a:xfrm>
            <a:off x="3995936" y="188640"/>
            <a:ext cx="1152128" cy="1080120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4" name="橢圓 33"/>
          <p:cNvSpPr/>
          <p:nvPr/>
        </p:nvSpPr>
        <p:spPr>
          <a:xfrm>
            <a:off x="3923928" y="3789040"/>
            <a:ext cx="1152128" cy="1080120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5" name="橢圓 34"/>
          <p:cNvSpPr/>
          <p:nvPr/>
        </p:nvSpPr>
        <p:spPr>
          <a:xfrm>
            <a:off x="5220072" y="4293096"/>
            <a:ext cx="1152128" cy="1080120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8" name="橢圓 37"/>
          <p:cNvSpPr/>
          <p:nvPr/>
        </p:nvSpPr>
        <p:spPr>
          <a:xfrm>
            <a:off x="6444208" y="4581128"/>
            <a:ext cx="1152128" cy="1080120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9" name="橢圓 38"/>
          <p:cNvSpPr/>
          <p:nvPr/>
        </p:nvSpPr>
        <p:spPr>
          <a:xfrm>
            <a:off x="1691680" y="0"/>
            <a:ext cx="1152128" cy="1080120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40" name="橢圓 39"/>
          <p:cNvSpPr/>
          <p:nvPr/>
        </p:nvSpPr>
        <p:spPr>
          <a:xfrm>
            <a:off x="6444208" y="3429000"/>
            <a:ext cx="1152128" cy="1080120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41" name="橢圓 40"/>
          <p:cNvSpPr/>
          <p:nvPr/>
        </p:nvSpPr>
        <p:spPr>
          <a:xfrm>
            <a:off x="6012160" y="2348880"/>
            <a:ext cx="1152128" cy="1080120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42" name="橢圓 41"/>
          <p:cNvSpPr/>
          <p:nvPr/>
        </p:nvSpPr>
        <p:spPr>
          <a:xfrm>
            <a:off x="2051720" y="5517232"/>
            <a:ext cx="1152128" cy="1080120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笑臉,發光,光面紙,光澤度,剪貼畫"/>
          <p:cNvPicPr>
            <a:picLocks noChangeAspect="1" noChangeArrowheads="1"/>
          </p:cNvPicPr>
          <p:nvPr/>
        </p:nvPicPr>
        <p:blipFill>
          <a:blip r:embed="rId2" cstate="print"/>
          <a:srcRect r="48963"/>
          <a:stretch>
            <a:fillRect/>
          </a:stretch>
        </p:blipFill>
        <p:spPr bwMode="auto">
          <a:xfrm>
            <a:off x="7236296" y="2416304"/>
            <a:ext cx="1224136" cy="1302067"/>
          </a:xfrm>
          <a:prstGeom prst="rect">
            <a:avLst/>
          </a:prstGeom>
          <a:noFill/>
        </p:spPr>
      </p:pic>
      <p:pic>
        <p:nvPicPr>
          <p:cNvPr id="15364" name="Picture 4" descr="快樂,笑臉,圖釋,微笑,球,情感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404664"/>
            <a:ext cx="1419225" cy="1285876"/>
          </a:xfrm>
          <a:prstGeom prst="rect">
            <a:avLst/>
          </a:prstGeom>
          <a:noFill/>
        </p:spPr>
      </p:pic>
      <p:pic>
        <p:nvPicPr>
          <p:cNvPr id="5" name="Picture 4" descr="快樂,笑臉,圖釋,微笑,球,情感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20072" y="4725144"/>
            <a:ext cx="1419225" cy="1285876"/>
          </a:xfrm>
          <a:prstGeom prst="rect">
            <a:avLst/>
          </a:prstGeom>
          <a:noFill/>
        </p:spPr>
      </p:pic>
      <p:pic>
        <p:nvPicPr>
          <p:cNvPr id="6" name="Picture 4" descr="快樂,笑臉,圖釋,微笑,球,情感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63688" y="2564904"/>
            <a:ext cx="1419225" cy="1285876"/>
          </a:xfrm>
          <a:prstGeom prst="rect">
            <a:avLst/>
          </a:prstGeom>
          <a:noFill/>
        </p:spPr>
      </p:pic>
      <p:pic>
        <p:nvPicPr>
          <p:cNvPr id="7" name="Picture 4" descr="快樂,笑臉,圖釋,微笑,球,情感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20072" y="332656"/>
            <a:ext cx="1419225" cy="1285876"/>
          </a:xfrm>
          <a:prstGeom prst="rect">
            <a:avLst/>
          </a:prstGeom>
          <a:noFill/>
        </p:spPr>
      </p:pic>
      <p:pic>
        <p:nvPicPr>
          <p:cNvPr id="8" name="Picture 4" descr="快樂,笑臉,圖釋,微笑,球,情感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63688" y="332656"/>
            <a:ext cx="1419225" cy="1285876"/>
          </a:xfrm>
          <a:prstGeom prst="rect">
            <a:avLst/>
          </a:prstGeom>
          <a:noFill/>
        </p:spPr>
      </p:pic>
      <p:pic>
        <p:nvPicPr>
          <p:cNvPr id="9" name="Picture 4" descr="快樂,笑臉,圖釋,微笑,球,情感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20272" y="4653136"/>
            <a:ext cx="1419225" cy="1285876"/>
          </a:xfrm>
          <a:prstGeom prst="rect">
            <a:avLst/>
          </a:prstGeom>
          <a:noFill/>
        </p:spPr>
      </p:pic>
      <p:pic>
        <p:nvPicPr>
          <p:cNvPr id="12" name="Picture 4" descr="快樂,笑臉,圖釋,微笑,球,情感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948264" y="332656"/>
            <a:ext cx="1419225" cy="1285876"/>
          </a:xfrm>
          <a:prstGeom prst="rect">
            <a:avLst/>
          </a:prstGeom>
          <a:noFill/>
        </p:spPr>
      </p:pic>
      <p:pic>
        <p:nvPicPr>
          <p:cNvPr id="13" name="Picture 4" descr="快樂,笑臉,圖釋,微笑,球,情感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91880" y="332656"/>
            <a:ext cx="1419225" cy="1285876"/>
          </a:xfrm>
          <a:prstGeom prst="rect">
            <a:avLst/>
          </a:prstGeom>
          <a:noFill/>
        </p:spPr>
      </p:pic>
      <p:pic>
        <p:nvPicPr>
          <p:cNvPr id="18" name="Picture 4" descr="快樂,笑臉,圖釋,微笑,球,情感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2564904"/>
            <a:ext cx="1419225" cy="1285876"/>
          </a:xfrm>
          <a:prstGeom prst="rect">
            <a:avLst/>
          </a:prstGeom>
          <a:noFill/>
        </p:spPr>
      </p:pic>
      <p:pic>
        <p:nvPicPr>
          <p:cNvPr id="19" name="Picture 4" descr="快樂,笑臉,圖釋,微笑,球,情感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19872" y="4725144"/>
            <a:ext cx="1419225" cy="1285876"/>
          </a:xfrm>
          <a:prstGeom prst="rect">
            <a:avLst/>
          </a:prstGeom>
          <a:noFill/>
        </p:spPr>
      </p:pic>
      <p:pic>
        <p:nvPicPr>
          <p:cNvPr id="21" name="Picture 4" descr="快樂,笑臉,圖釋,微笑,球,情感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4725144"/>
            <a:ext cx="1419225" cy="1285876"/>
          </a:xfrm>
          <a:prstGeom prst="rect">
            <a:avLst/>
          </a:prstGeom>
          <a:noFill/>
        </p:spPr>
      </p:pic>
      <p:pic>
        <p:nvPicPr>
          <p:cNvPr id="15" name="Picture 4" descr="快樂,笑臉,圖釋,微笑,球,情感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05327" y="2558899"/>
            <a:ext cx="1419225" cy="1285876"/>
          </a:xfrm>
          <a:prstGeom prst="rect">
            <a:avLst/>
          </a:prstGeom>
          <a:noFill/>
        </p:spPr>
      </p:pic>
      <p:pic>
        <p:nvPicPr>
          <p:cNvPr id="16" name="Picture 4" descr="快樂,笑臉,圖釋,微笑,球,情感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44389" y="2558899"/>
            <a:ext cx="1419225" cy="1285876"/>
          </a:xfrm>
          <a:prstGeom prst="rect">
            <a:avLst/>
          </a:prstGeom>
          <a:noFill/>
        </p:spPr>
      </p:pic>
      <p:pic>
        <p:nvPicPr>
          <p:cNvPr id="17" name="Picture 2" descr="笑臉,發光,光面紙,光澤度,剪貼畫"/>
          <p:cNvPicPr>
            <a:picLocks noChangeAspect="1" noChangeArrowheads="1"/>
          </p:cNvPicPr>
          <p:nvPr/>
        </p:nvPicPr>
        <p:blipFill>
          <a:blip r:embed="rId2" cstate="print"/>
          <a:srcRect r="48963"/>
          <a:stretch>
            <a:fillRect/>
          </a:stretch>
        </p:blipFill>
        <p:spPr bwMode="auto">
          <a:xfrm>
            <a:off x="1979712" y="4653136"/>
            <a:ext cx="1224136" cy="138887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teacherC\Desktop\南崁國中公開觀課教材\投影片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88640"/>
            <a:ext cx="4248472" cy="3148890"/>
          </a:xfrm>
          <a:prstGeom prst="rect">
            <a:avLst/>
          </a:prstGeom>
          <a:noFill/>
        </p:spPr>
      </p:pic>
      <p:pic>
        <p:nvPicPr>
          <p:cNvPr id="2051" name="Picture 3" descr="C:\Users\teacherC\Desktop\南崁國中公開觀課教材\投影片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6016" y="188640"/>
            <a:ext cx="4176464" cy="3096344"/>
          </a:xfrm>
          <a:prstGeom prst="rect">
            <a:avLst/>
          </a:prstGeom>
          <a:noFill/>
        </p:spPr>
      </p:pic>
      <p:pic>
        <p:nvPicPr>
          <p:cNvPr id="2" name="Picture 2" descr="C:\Users\teacherC\Desktop\台南大成國中公開觀課教材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512" y="3429000"/>
            <a:ext cx="4283968" cy="3212976"/>
          </a:xfrm>
          <a:prstGeom prst="rect">
            <a:avLst/>
          </a:prstGeom>
          <a:noFill/>
        </p:spPr>
      </p:pic>
      <p:sp>
        <p:nvSpPr>
          <p:cNvPr id="8" name="矩形 7"/>
          <p:cNvSpPr/>
          <p:nvPr/>
        </p:nvSpPr>
        <p:spPr>
          <a:xfrm>
            <a:off x="251520" y="404664"/>
            <a:ext cx="4392488" cy="26571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ts val="5000"/>
              </a:lnSpc>
              <a:spcBef>
                <a:spcPct val="0"/>
              </a:spcBef>
              <a:buFont typeface="Wingdings" pitchFamily="2" charset="2"/>
              <a:buChar char="Ø"/>
              <a:defRPr/>
            </a:pPr>
            <a:r>
              <a:rPr lang="zh-TW" altLang="en-US" sz="3600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與小隊隊友分享</a:t>
            </a:r>
            <a:endParaRPr lang="en-US" altLang="zh-TW" sz="3600" b="1" dirty="0" smtClean="0">
              <a:solidFill>
                <a:srgbClr val="FF0000"/>
              </a:solidFill>
              <a:latin typeface="標楷體" pitchFamily="65" charset="-120"/>
              <a:ea typeface="標楷體" pitchFamily="65" charset="-120"/>
            </a:endParaRPr>
          </a:p>
          <a:p>
            <a:pPr lvl="0">
              <a:lnSpc>
                <a:spcPts val="5000"/>
              </a:lnSpc>
              <a:spcBef>
                <a:spcPct val="0"/>
              </a:spcBef>
              <a:defRPr/>
            </a:pPr>
            <a:r>
              <a:rPr lang="zh-TW" altLang="en-US" sz="3600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  彼此第一眼的看見</a:t>
            </a:r>
            <a:endParaRPr lang="en-US" altLang="zh-TW" sz="3600" b="1" dirty="0" smtClean="0">
              <a:solidFill>
                <a:srgbClr val="FF0000"/>
              </a:solidFill>
              <a:latin typeface="標楷體" pitchFamily="65" charset="-120"/>
              <a:ea typeface="標楷體" pitchFamily="65" charset="-120"/>
            </a:endParaRPr>
          </a:p>
          <a:p>
            <a:pPr lvl="0">
              <a:lnSpc>
                <a:spcPts val="5000"/>
              </a:lnSpc>
              <a:spcBef>
                <a:spcPct val="0"/>
              </a:spcBef>
              <a:buFont typeface="Wingdings" pitchFamily="2" charset="2"/>
              <a:buChar char="Ø"/>
              <a:defRPr/>
            </a:pPr>
            <a:r>
              <a:rPr lang="zh-TW" altLang="en-US" sz="3600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小隊分享時間：</a:t>
            </a:r>
            <a:endParaRPr lang="en-US" altLang="zh-TW" sz="3600" b="1" dirty="0" smtClean="0">
              <a:solidFill>
                <a:srgbClr val="FF0000"/>
              </a:solidFill>
              <a:latin typeface="標楷體" pitchFamily="65" charset="-120"/>
              <a:ea typeface="標楷體" pitchFamily="65" charset="-120"/>
            </a:endParaRPr>
          </a:p>
          <a:p>
            <a:pPr lvl="0">
              <a:lnSpc>
                <a:spcPts val="5000"/>
              </a:lnSpc>
              <a:spcBef>
                <a:spcPct val="0"/>
              </a:spcBef>
              <a:defRPr/>
            </a:pPr>
            <a:r>
              <a:rPr lang="zh-TW" altLang="en-US" sz="3600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  </a:t>
            </a:r>
            <a:r>
              <a:rPr lang="en-US" altLang="zh-TW" sz="3600" b="1" dirty="0" smtClean="0">
                <a:solidFill>
                  <a:srgbClr val="002060"/>
                </a:solidFill>
                <a:latin typeface="標楷體" pitchFamily="65" charset="-120"/>
                <a:ea typeface="標楷體" pitchFamily="65" charset="-120"/>
              </a:rPr>
              <a:t>30</a:t>
            </a:r>
            <a:r>
              <a:rPr lang="zh-TW" altLang="en-US" sz="3600" b="1" dirty="0" smtClean="0">
                <a:solidFill>
                  <a:srgbClr val="002060"/>
                </a:solidFill>
                <a:latin typeface="標楷體" pitchFamily="65" charset="-120"/>
                <a:ea typeface="標楷體" pitchFamily="65" charset="-120"/>
              </a:rPr>
              <a:t>秒</a:t>
            </a:r>
            <a:endParaRPr lang="en-US" altLang="zh-TW" sz="3600" b="1" dirty="0" smtClean="0">
              <a:solidFill>
                <a:srgbClr val="002060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4716016" y="3501008"/>
            <a:ext cx="4140968" cy="2015936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lvl="0">
              <a:lnSpc>
                <a:spcPts val="5000"/>
              </a:lnSpc>
              <a:spcBef>
                <a:spcPct val="0"/>
              </a:spcBef>
              <a:buFont typeface="Wingdings" pitchFamily="2" charset="2"/>
              <a:buChar char="Ø"/>
              <a:defRPr/>
            </a:pPr>
            <a:r>
              <a:rPr lang="zh-TW" altLang="en-US" sz="3600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將每一張圖片最</a:t>
            </a:r>
            <a:endParaRPr lang="en-US" altLang="zh-TW" sz="3600" b="1" dirty="0" smtClean="0">
              <a:solidFill>
                <a:srgbClr val="FF0000"/>
              </a:solidFill>
              <a:latin typeface="標楷體" pitchFamily="65" charset="-120"/>
              <a:ea typeface="標楷體" pitchFamily="65" charset="-120"/>
            </a:endParaRPr>
          </a:p>
          <a:p>
            <a:pPr lvl="0">
              <a:lnSpc>
                <a:spcPts val="5000"/>
              </a:lnSpc>
              <a:spcBef>
                <a:spcPct val="0"/>
              </a:spcBef>
              <a:defRPr/>
            </a:pPr>
            <a:r>
              <a:rPr lang="zh-TW" altLang="en-US" sz="3600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  多人相同的答案</a:t>
            </a:r>
            <a:endParaRPr lang="en-US" altLang="zh-TW" sz="3600" b="1" dirty="0" smtClean="0">
              <a:solidFill>
                <a:srgbClr val="FF0000"/>
              </a:solidFill>
              <a:latin typeface="標楷體" pitchFamily="65" charset="-120"/>
              <a:ea typeface="標楷體" pitchFamily="65" charset="-120"/>
            </a:endParaRPr>
          </a:p>
          <a:p>
            <a:pPr lvl="0">
              <a:lnSpc>
                <a:spcPts val="5000"/>
              </a:lnSpc>
              <a:spcBef>
                <a:spcPct val="0"/>
              </a:spcBef>
              <a:defRPr/>
            </a:pPr>
            <a:r>
              <a:rPr lang="zh-TW" altLang="en-US" sz="3600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  寫在白板上</a:t>
            </a:r>
            <a:endParaRPr lang="en-US" altLang="zh-TW" sz="3600" b="1" dirty="0" smtClean="0">
              <a:solidFill>
                <a:srgbClr val="FF0000"/>
              </a:solidFill>
              <a:latin typeface="標楷體" pitchFamily="65" charset="-120"/>
              <a:ea typeface="標楷體" pitchFamily="65" charset="-120"/>
            </a:endParaRPr>
          </a:p>
        </p:txBody>
      </p:sp>
      <p:grpSp>
        <p:nvGrpSpPr>
          <p:cNvPr id="7" name="群組 6"/>
          <p:cNvGrpSpPr/>
          <p:nvPr/>
        </p:nvGrpSpPr>
        <p:grpSpPr>
          <a:xfrm>
            <a:off x="5652120" y="5517231"/>
            <a:ext cx="2520280" cy="1340768"/>
            <a:chOff x="3131840" y="4886103"/>
            <a:chExt cx="2520280" cy="1656243"/>
          </a:xfrm>
        </p:grpSpPr>
        <p:pic>
          <p:nvPicPr>
            <p:cNvPr id="9" name="Picture 2" descr="C:\Users\teacherC\AppData\Local\Microsoft\Windows\INetCache\IE\CH3VLF3W\220px-PostItNotePad[1].jpg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3131840" y="4886103"/>
              <a:ext cx="2520280" cy="1656243"/>
            </a:xfrm>
            <a:prstGeom prst="rect">
              <a:avLst/>
            </a:prstGeom>
            <a:noFill/>
            <a:ln w="38100">
              <a:solidFill>
                <a:schemeClr val="bg1"/>
              </a:solidFill>
            </a:ln>
          </p:spPr>
        </p:pic>
        <p:sp>
          <p:nvSpPr>
            <p:cNvPr id="10" name="文字方塊 9"/>
            <p:cNvSpPr txBox="1"/>
            <p:nvPr/>
          </p:nvSpPr>
          <p:spPr>
            <a:xfrm rot="20112575">
              <a:off x="3830607" y="5221007"/>
              <a:ext cx="1053735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sz="3200" b="1" dirty="0" smtClean="0">
                  <a:solidFill>
                    <a:srgbClr val="FF0000"/>
                  </a:solidFill>
                  <a:latin typeface="標楷體" pitchFamily="65" charset="-120"/>
                  <a:ea typeface="標楷體" pitchFamily="65" charset="-120"/>
                </a:rPr>
                <a:t>答案</a:t>
              </a:r>
              <a:endParaRPr lang="zh-TW" altLang="en-US" sz="3200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teacherC\Desktop\南崁國中公開觀課教材\投影片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260648"/>
            <a:ext cx="2664296" cy="2232248"/>
          </a:xfrm>
          <a:prstGeom prst="rect">
            <a:avLst/>
          </a:prstGeom>
          <a:noFill/>
        </p:spPr>
      </p:pic>
      <p:pic>
        <p:nvPicPr>
          <p:cNvPr id="2051" name="Picture 3" descr="C:\Users\teacherC\Desktop\南崁國中公開觀課教材\投影片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87824" y="260648"/>
            <a:ext cx="2904322" cy="2232248"/>
          </a:xfrm>
          <a:prstGeom prst="rect">
            <a:avLst/>
          </a:prstGeom>
          <a:noFill/>
        </p:spPr>
      </p:pic>
      <p:sp>
        <p:nvSpPr>
          <p:cNvPr id="9" name="標題 4"/>
          <p:cNvSpPr txBox="1">
            <a:spLocks/>
          </p:cNvSpPr>
          <p:nvPr/>
        </p:nvSpPr>
        <p:spPr>
          <a:xfrm>
            <a:off x="323528" y="2492896"/>
            <a:ext cx="8229600" cy="2160240"/>
          </a:xfrm>
          <a:prstGeom prst="rect">
            <a:avLst/>
          </a:prstGeom>
        </p:spPr>
        <p:txBody>
          <a:bodyPr>
            <a:noAutofit/>
          </a:bodyPr>
          <a:lstStyle/>
          <a:p>
            <a:pPr lvl="0">
              <a:lnSpc>
                <a:spcPts val="5200"/>
              </a:lnSpc>
              <a:spcBef>
                <a:spcPct val="0"/>
              </a:spcBef>
              <a:buFont typeface="Wingdings" pitchFamily="2" charset="2"/>
              <a:buChar char="Ø"/>
              <a:defRPr/>
            </a:pPr>
            <a:r>
              <a:rPr kumimoji="0" lang="zh-TW" altLang="en-US" sz="3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標楷體" pitchFamily="65" charset="-120"/>
                <a:ea typeface="標楷體" pitchFamily="65" charset="-120"/>
                <a:cs typeface="+mj-cs"/>
              </a:rPr>
              <a:t>分析各小隊答案的共同點</a:t>
            </a:r>
            <a:endParaRPr kumimoji="0" lang="en-US" altLang="zh-TW" sz="3600" b="1" i="0" u="none" strike="noStrike" kern="1200" cap="none" spc="0" normalizeH="0" baseline="0" noProof="0" dirty="0" smtClean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標楷體" pitchFamily="65" charset="-120"/>
              <a:ea typeface="標楷體" pitchFamily="65" charset="-120"/>
              <a:cs typeface="+mj-cs"/>
            </a:endParaRPr>
          </a:p>
          <a:p>
            <a:pPr lvl="0">
              <a:lnSpc>
                <a:spcPts val="5200"/>
              </a:lnSpc>
              <a:spcBef>
                <a:spcPct val="0"/>
              </a:spcBef>
              <a:defRPr/>
            </a:pPr>
            <a:r>
              <a:rPr lang="zh-TW" altLang="en-US" sz="3600" b="1" dirty="0" smtClean="0">
                <a:solidFill>
                  <a:srgbClr val="FFFF00"/>
                </a:solidFill>
                <a:latin typeface="標楷體" pitchFamily="65" charset="-120"/>
                <a:ea typeface="標楷體" pitchFamily="65" charset="-120"/>
                <a:cs typeface="+mj-cs"/>
              </a:rPr>
              <a:t>  並嘗試分析原因</a:t>
            </a:r>
            <a:endParaRPr kumimoji="0" lang="en-US" altLang="zh-TW" sz="3600" b="1" i="0" u="none" strike="noStrike" kern="1200" cap="none" spc="0" normalizeH="0" baseline="0" noProof="0" dirty="0" smtClean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標楷體" pitchFamily="65" charset="-120"/>
              <a:ea typeface="標楷體" pitchFamily="65" charset="-120"/>
              <a:cs typeface="+mj-cs"/>
            </a:endParaRPr>
          </a:p>
          <a:p>
            <a:pPr marL="0" marR="0" lvl="0" indent="0" defTabSz="914400" rtl="0" eaLnBrk="1" fontAlgn="auto" latinLnBrk="0" hangingPunct="1">
              <a:lnSpc>
                <a:spcPts val="5200"/>
              </a:lnSpc>
              <a:spcBef>
                <a:spcPct val="0"/>
              </a:spcBef>
              <a:buClrTx/>
              <a:buSzTx/>
              <a:buFont typeface="Wingdings" pitchFamily="2" charset="2"/>
              <a:buChar char="Ø"/>
              <a:tabLst/>
              <a:defRPr/>
            </a:pPr>
            <a:r>
              <a:rPr kumimoji="0" lang="zh-TW" altLang="en-US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標楷體" pitchFamily="65" charset="-120"/>
                <a:ea typeface="標楷體" pitchFamily="65" charset="-120"/>
                <a:cs typeface="+mj-cs"/>
              </a:rPr>
              <a:t>小隊</a:t>
            </a:r>
            <a:r>
              <a:rPr lang="zh-TW" altLang="en-US" sz="3600" b="1" dirty="0" smtClean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  <a:cs typeface="+mj-cs"/>
              </a:rPr>
              <a:t>討論時間：</a:t>
            </a:r>
            <a:r>
              <a:rPr lang="en-US" altLang="zh-TW" sz="3600" b="1" dirty="0" smtClean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  <a:cs typeface="+mj-cs"/>
              </a:rPr>
              <a:t>30</a:t>
            </a:r>
            <a:r>
              <a:rPr lang="zh-TW" altLang="en-US" sz="3600" b="1" dirty="0" smtClean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  <a:cs typeface="+mj-cs"/>
              </a:rPr>
              <a:t>秒</a:t>
            </a:r>
            <a:endParaRPr lang="en-US" altLang="zh-TW" sz="3600" b="1" dirty="0" smtClean="0">
              <a:solidFill>
                <a:schemeClr val="bg1"/>
              </a:solidFill>
              <a:latin typeface="標楷體" pitchFamily="65" charset="-120"/>
              <a:ea typeface="標楷體" pitchFamily="65" charset="-120"/>
              <a:cs typeface="+mj-cs"/>
            </a:endParaRPr>
          </a:p>
        </p:txBody>
      </p:sp>
      <p:pic>
        <p:nvPicPr>
          <p:cNvPr id="10" name="Picture 2" descr="C:\Users\teacherC\Desktop\台南大成國中公開觀課教材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12160" y="260648"/>
            <a:ext cx="2976330" cy="2232248"/>
          </a:xfrm>
          <a:prstGeom prst="rect">
            <a:avLst/>
          </a:prstGeom>
          <a:noFill/>
        </p:spPr>
      </p:pic>
      <p:sp>
        <p:nvSpPr>
          <p:cNvPr id="7" name="矩形 6"/>
          <p:cNvSpPr/>
          <p:nvPr/>
        </p:nvSpPr>
        <p:spPr>
          <a:xfrm>
            <a:off x="6551712" y="2564904"/>
            <a:ext cx="2592288" cy="1015663"/>
          </a:xfrm>
          <a:prstGeom prst="rect">
            <a:avLst/>
          </a:prstGeom>
          <a:noFill/>
          <a:ln w="28575">
            <a:noFill/>
          </a:ln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altLang="zh-TW" sz="6000" b="1" cap="none" spc="0" dirty="0" smtClean="0">
                <a:ln w="38100"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Why?</a:t>
            </a:r>
            <a:endParaRPr lang="zh-TW" altLang="en-US" sz="6000" b="1" cap="none" spc="0" dirty="0">
              <a:ln w="38100">
                <a:solidFill>
                  <a:srgbClr val="FF0000"/>
                </a:solidFill>
              </a:ln>
              <a:solidFill>
                <a:srgbClr val="FFFF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標題 4"/>
          <p:cNvSpPr txBox="1">
            <a:spLocks/>
          </p:cNvSpPr>
          <p:nvPr/>
        </p:nvSpPr>
        <p:spPr>
          <a:xfrm>
            <a:off x="323528" y="4509120"/>
            <a:ext cx="8229600" cy="2160240"/>
          </a:xfrm>
          <a:prstGeom prst="rect">
            <a:avLst/>
          </a:prstGeom>
        </p:spPr>
        <p:txBody>
          <a:bodyPr>
            <a:noAutofit/>
          </a:bodyPr>
          <a:lstStyle/>
          <a:p>
            <a:pPr lvl="0">
              <a:lnSpc>
                <a:spcPts val="5200"/>
              </a:lnSpc>
              <a:spcBef>
                <a:spcPct val="0"/>
              </a:spcBef>
              <a:buFont typeface="Wingdings" pitchFamily="2" charset="2"/>
              <a:buChar char="Ø"/>
              <a:defRPr/>
            </a:pPr>
            <a:r>
              <a:rPr kumimoji="0" lang="zh-TW" altLang="en-US" sz="3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標楷體" pitchFamily="65" charset="-120"/>
                <a:ea typeface="標楷體" pitchFamily="65" charset="-120"/>
                <a:cs typeface="+mj-cs"/>
              </a:rPr>
              <a:t>大家第一眼最多人看見的那些東西，</a:t>
            </a:r>
            <a:endParaRPr kumimoji="0" lang="en-US" altLang="zh-TW" sz="3600" b="1" i="0" u="none" strike="noStrike" kern="1200" cap="none" spc="0" normalizeH="0" baseline="0" noProof="0" dirty="0" smtClean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標楷體" pitchFamily="65" charset="-120"/>
              <a:ea typeface="標楷體" pitchFamily="65" charset="-120"/>
              <a:cs typeface="+mj-cs"/>
            </a:endParaRPr>
          </a:p>
          <a:p>
            <a:pPr lvl="0">
              <a:lnSpc>
                <a:spcPts val="5200"/>
              </a:lnSpc>
              <a:spcBef>
                <a:spcPct val="0"/>
              </a:spcBef>
              <a:defRPr/>
            </a:pPr>
            <a:r>
              <a:rPr lang="zh-TW" altLang="en-US" sz="3600" b="1" dirty="0" smtClean="0">
                <a:solidFill>
                  <a:srgbClr val="FFFF00"/>
                </a:solidFill>
                <a:latin typeface="標楷體" pitchFamily="65" charset="-120"/>
                <a:ea typeface="標楷體" pitchFamily="65" charset="-120"/>
                <a:cs typeface="+mj-cs"/>
              </a:rPr>
              <a:t>  </a:t>
            </a:r>
            <a:r>
              <a:rPr kumimoji="0" lang="zh-TW" altLang="en-US" sz="3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標楷體" pitchFamily="65" charset="-120"/>
                <a:ea typeface="標楷體" pitchFamily="65" charset="-120"/>
                <a:cs typeface="+mj-cs"/>
              </a:rPr>
              <a:t>在我們日常生活中可能是什麼</a:t>
            </a:r>
            <a:r>
              <a:rPr kumimoji="0" lang="zh-TW" altLang="en-US" sz="3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新細明體"/>
                <a:ea typeface="新細明體"/>
                <a:cs typeface="+mj-cs"/>
              </a:rPr>
              <a:t>？</a:t>
            </a:r>
            <a:endParaRPr kumimoji="0" lang="en-US" altLang="zh-TW" sz="3600" b="1" i="0" u="none" strike="noStrike" kern="1200" cap="none" spc="0" normalizeH="0" baseline="0" noProof="0" dirty="0" smtClean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標楷體" pitchFamily="65" charset="-120"/>
              <a:ea typeface="標楷體" pitchFamily="65" charset="-120"/>
              <a:cs typeface="+mj-cs"/>
            </a:endParaRPr>
          </a:p>
          <a:p>
            <a:pPr marL="0" marR="0" lvl="0" indent="0" defTabSz="914400" rtl="0" eaLnBrk="1" fontAlgn="auto" latinLnBrk="0" hangingPunct="1">
              <a:lnSpc>
                <a:spcPts val="5200"/>
              </a:lnSpc>
              <a:spcBef>
                <a:spcPct val="0"/>
              </a:spcBef>
              <a:buClrTx/>
              <a:buSzTx/>
              <a:buFont typeface="Wingdings" pitchFamily="2" charset="2"/>
              <a:buChar char="Ø"/>
              <a:tabLst/>
              <a:defRPr/>
            </a:pPr>
            <a:r>
              <a:rPr kumimoji="0" lang="zh-TW" altLang="en-US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標楷體" pitchFamily="65" charset="-120"/>
                <a:ea typeface="標楷體" pitchFamily="65" charset="-120"/>
                <a:cs typeface="+mj-cs"/>
              </a:rPr>
              <a:t>小隊</a:t>
            </a:r>
            <a:r>
              <a:rPr lang="zh-TW" altLang="en-US" sz="3600" b="1" dirty="0" smtClean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  <a:cs typeface="+mj-cs"/>
              </a:rPr>
              <a:t>討論時間：</a:t>
            </a:r>
            <a:r>
              <a:rPr lang="en-US" altLang="zh-TW" sz="3600" b="1" dirty="0" smtClean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  <a:cs typeface="+mj-cs"/>
              </a:rPr>
              <a:t>30</a:t>
            </a:r>
            <a:r>
              <a:rPr lang="zh-TW" altLang="en-US" sz="3600" b="1" dirty="0" smtClean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  <a:cs typeface="+mj-cs"/>
              </a:rPr>
              <a:t>秒</a:t>
            </a:r>
            <a:endParaRPr lang="en-US" altLang="zh-TW" sz="3600" b="1" dirty="0" smtClean="0">
              <a:solidFill>
                <a:schemeClr val="bg1"/>
              </a:solidFill>
              <a:latin typeface="標楷體" pitchFamily="65" charset="-120"/>
              <a:ea typeface="標楷體" pitchFamily="65" charset="-120"/>
              <a:cs typeface="+mj-cs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6551712" y="5842337"/>
            <a:ext cx="2592288" cy="1015663"/>
          </a:xfrm>
          <a:prstGeom prst="rect">
            <a:avLst/>
          </a:prstGeom>
          <a:noFill/>
          <a:ln w="28575">
            <a:noFill/>
          </a:ln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altLang="zh-TW" sz="6000" b="1" cap="none" spc="0" dirty="0" smtClean="0">
                <a:ln w="38100"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What?</a:t>
            </a:r>
            <a:endParaRPr lang="zh-TW" altLang="en-US" sz="6000" b="1" cap="none" spc="0" dirty="0">
              <a:ln w="38100">
                <a:solidFill>
                  <a:srgbClr val="FF0000"/>
                </a:solidFill>
              </a:ln>
              <a:solidFill>
                <a:srgbClr val="FFFF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7" grpId="0"/>
      <p:bldP spid="8" grpId="0"/>
      <p:bldP spid="1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teacherC\Desktop\南崁國中公開觀課教材\投影片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260648"/>
            <a:ext cx="2664296" cy="2232248"/>
          </a:xfrm>
          <a:prstGeom prst="rect">
            <a:avLst/>
          </a:prstGeom>
          <a:noFill/>
        </p:spPr>
      </p:pic>
      <p:pic>
        <p:nvPicPr>
          <p:cNvPr id="2051" name="Picture 3" descr="C:\Users\teacherC\Desktop\南崁國中公開觀課教材\投影片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87824" y="260648"/>
            <a:ext cx="2904322" cy="2232248"/>
          </a:xfrm>
          <a:prstGeom prst="rect">
            <a:avLst/>
          </a:prstGeom>
          <a:noFill/>
        </p:spPr>
      </p:pic>
      <p:pic>
        <p:nvPicPr>
          <p:cNvPr id="10" name="Picture 2" descr="C:\Users\teacherC\Desktop\台南大成國中公開觀課教材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12160" y="260648"/>
            <a:ext cx="2976330" cy="2232248"/>
          </a:xfrm>
          <a:prstGeom prst="rect">
            <a:avLst/>
          </a:prstGeom>
          <a:noFill/>
        </p:spPr>
      </p:pic>
      <p:sp>
        <p:nvSpPr>
          <p:cNvPr id="12" name="矩形 11"/>
          <p:cNvSpPr/>
          <p:nvPr/>
        </p:nvSpPr>
        <p:spPr>
          <a:xfrm>
            <a:off x="323528" y="3140968"/>
            <a:ext cx="8568952" cy="29649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ts val="5600"/>
              </a:lnSpc>
              <a:spcBef>
                <a:spcPct val="0"/>
              </a:spcBef>
              <a:buFont typeface="Wingdings" pitchFamily="2" charset="2"/>
              <a:buChar char="Ø"/>
              <a:defRPr/>
            </a:pPr>
            <a:r>
              <a:rPr lang="zh-TW" altLang="en-US" sz="3600" b="1" dirty="0" smtClean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生活中</a:t>
            </a:r>
            <a:r>
              <a:rPr lang="zh-TW" altLang="en-US" sz="3600" b="1" dirty="0" smtClean="0">
                <a:solidFill>
                  <a:srgbClr val="FFFF00"/>
                </a:solidFill>
                <a:latin typeface="標楷體" pitchFamily="65" charset="-120"/>
                <a:ea typeface="標楷體" pitchFamily="65" charset="-120"/>
              </a:rPr>
              <a:t>我們看</a:t>
            </a:r>
            <a:r>
              <a:rPr lang="zh-TW" altLang="en-US" sz="3600" b="1" dirty="0" smtClean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那些事情</a:t>
            </a:r>
            <a:r>
              <a:rPr lang="zh-TW" altLang="en-US" sz="3600" b="1" dirty="0" smtClean="0">
                <a:solidFill>
                  <a:srgbClr val="FFFF00"/>
                </a:solidFill>
                <a:latin typeface="標楷體" pitchFamily="65" charset="-120"/>
                <a:ea typeface="標楷體" pitchFamily="65" charset="-120"/>
              </a:rPr>
              <a:t>的角度其實跟</a:t>
            </a:r>
            <a:endParaRPr lang="en-US" altLang="zh-TW" sz="3600" b="1" dirty="0" smtClean="0">
              <a:solidFill>
                <a:srgbClr val="FFFF00"/>
              </a:solidFill>
              <a:latin typeface="標楷體" pitchFamily="65" charset="-120"/>
              <a:ea typeface="標楷體" pitchFamily="65" charset="-120"/>
            </a:endParaRPr>
          </a:p>
          <a:p>
            <a:pPr lvl="0">
              <a:lnSpc>
                <a:spcPts val="5600"/>
              </a:lnSpc>
              <a:spcBef>
                <a:spcPct val="0"/>
              </a:spcBef>
              <a:defRPr/>
            </a:pPr>
            <a:r>
              <a:rPr lang="zh-TW" altLang="en-US" sz="3600" b="1" dirty="0" smtClean="0">
                <a:solidFill>
                  <a:srgbClr val="FFFF00"/>
                </a:solidFill>
                <a:latin typeface="標楷體" pitchFamily="65" charset="-120"/>
                <a:ea typeface="標楷體" pitchFamily="65" charset="-120"/>
              </a:rPr>
              <a:t>  看那些圖片的角度很類似？大家有類</a:t>
            </a:r>
            <a:endParaRPr lang="en-US" altLang="zh-TW" sz="3600" b="1" dirty="0" smtClean="0">
              <a:solidFill>
                <a:srgbClr val="FFFF00"/>
              </a:solidFill>
              <a:latin typeface="標楷體" pitchFamily="65" charset="-120"/>
              <a:ea typeface="標楷體" pitchFamily="65" charset="-120"/>
            </a:endParaRPr>
          </a:p>
          <a:p>
            <a:pPr lvl="0">
              <a:lnSpc>
                <a:spcPts val="5600"/>
              </a:lnSpc>
              <a:spcBef>
                <a:spcPct val="0"/>
              </a:spcBef>
              <a:defRPr/>
            </a:pPr>
            <a:r>
              <a:rPr lang="zh-TW" altLang="en-US" sz="3600" b="1" dirty="0" smtClean="0">
                <a:solidFill>
                  <a:srgbClr val="FFFF00"/>
                </a:solidFill>
                <a:latin typeface="標楷體" pitchFamily="65" charset="-120"/>
                <a:ea typeface="標楷體" pitchFamily="65" charset="-120"/>
              </a:rPr>
              <a:t>  似的經驗嗎？</a:t>
            </a:r>
            <a:endParaRPr lang="en-US" altLang="zh-TW" sz="3600" b="1" dirty="0" smtClean="0">
              <a:solidFill>
                <a:srgbClr val="FFFF00"/>
              </a:solidFill>
              <a:latin typeface="標楷體" pitchFamily="65" charset="-120"/>
              <a:ea typeface="標楷體" pitchFamily="65" charset="-120"/>
            </a:endParaRPr>
          </a:p>
          <a:p>
            <a:pPr>
              <a:lnSpc>
                <a:spcPts val="5600"/>
              </a:lnSpc>
              <a:spcBef>
                <a:spcPct val="0"/>
              </a:spcBef>
              <a:buFont typeface="Wingdings" pitchFamily="2" charset="2"/>
              <a:buChar char="Ø"/>
              <a:defRPr/>
            </a:pPr>
            <a:r>
              <a:rPr lang="zh-TW" altLang="en-US" sz="3600" b="1" dirty="0" smtClean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小隊討論時間：</a:t>
            </a:r>
            <a:r>
              <a:rPr lang="en-US" altLang="zh-TW" sz="3600" b="1" dirty="0" smtClean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1</a:t>
            </a:r>
            <a:r>
              <a:rPr lang="zh-TW" altLang="en-US" sz="3600" b="1" dirty="0" smtClean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分鐘</a:t>
            </a:r>
            <a:endParaRPr lang="en-US" altLang="zh-TW" sz="3600" b="1" dirty="0" smtClean="0">
              <a:solidFill>
                <a:schemeClr val="bg1"/>
              </a:solidFill>
              <a:latin typeface="標楷體" pitchFamily="65" charset="-120"/>
              <a:ea typeface="標楷體" pitchFamily="65" charset="-12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teacherC\Desktop\南崁國中公開觀課教材\投影片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260648"/>
            <a:ext cx="2664296" cy="2232248"/>
          </a:xfrm>
          <a:prstGeom prst="rect">
            <a:avLst/>
          </a:prstGeom>
          <a:noFill/>
        </p:spPr>
      </p:pic>
      <p:pic>
        <p:nvPicPr>
          <p:cNvPr id="2051" name="Picture 3" descr="C:\Users\teacherC\Desktop\南崁國中公開觀課教材\投影片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87824" y="260648"/>
            <a:ext cx="2904322" cy="2232248"/>
          </a:xfrm>
          <a:prstGeom prst="rect">
            <a:avLst/>
          </a:prstGeom>
          <a:noFill/>
        </p:spPr>
      </p:pic>
      <p:sp>
        <p:nvSpPr>
          <p:cNvPr id="12" name="矩形 11"/>
          <p:cNvSpPr/>
          <p:nvPr/>
        </p:nvSpPr>
        <p:spPr>
          <a:xfrm>
            <a:off x="251520" y="620688"/>
            <a:ext cx="2592288" cy="1015663"/>
          </a:xfrm>
          <a:prstGeom prst="rect">
            <a:avLst/>
          </a:prstGeom>
          <a:noFill/>
          <a:ln w="28575">
            <a:noFill/>
          </a:ln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altLang="zh-TW" sz="6000" b="1" cap="none" spc="0" dirty="0" smtClean="0">
                <a:ln w="38100"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Why?</a:t>
            </a:r>
            <a:endParaRPr lang="zh-TW" altLang="en-US" sz="6000" b="1" cap="none" spc="0" dirty="0">
              <a:ln w="38100">
                <a:solidFill>
                  <a:srgbClr val="FF0000"/>
                </a:solidFill>
              </a:ln>
              <a:solidFill>
                <a:srgbClr val="FFFF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標題 4"/>
          <p:cNvSpPr txBox="1">
            <a:spLocks/>
          </p:cNvSpPr>
          <p:nvPr/>
        </p:nvSpPr>
        <p:spPr>
          <a:xfrm>
            <a:off x="395536" y="2924944"/>
            <a:ext cx="8229600" cy="3528392"/>
          </a:xfrm>
          <a:prstGeom prst="rect">
            <a:avLst/>
          </a:prstGeom>
        </p:spPr>
        <p:txBody>
          <a:bodyPr>
            <a:noAutofit/>
          </a:bodyPr>
          <a:lstStyle/>
          <a:p>
            <a:pPr lvl="0">
              <a:lnSpc>
                <a:spcPct val="150000"/>
              </a:lnSpc>
              <a:spcBef>
                <a:spcPct val="0"/>
              </a:spcBef>
              <a:buFont typeface="Wingdings" pitchFamily="2" charset="2"/>
              <a:buChar char="Ø"/>
              <a:defRPr/>
            </a:pPr>
            <a:r>
              <a:rPr lang="zh-TW" altLang="zh-TW" sz="3600" b="1" dirty="0" smtClean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如果我們面對生活中發生的事情，</a:t>
            </a:r>
            <a:r>
              <a:rPr lang="zh-TW" altLang="zh-TW" sz="3600" b="1" dirty="0" smtClean="0">
                <a:solidFill>
                  <a:srgbClr val="FFFF00"/>
                </a:solidFill>
                <a:latin typeface="標楷體" pitchFamily="65" charset="-120"/>
                <a:ea typeface="標楷體" pitchFamily="65" charset="-120"/>
              </a:rPr>
              <a:t>經</a:t>
            </a:r>
            <a:r>
              <a:rPr lang="en-US" altLang="zh-TW" sz="3600" b="1" dirty="0" smtClean="0">
                <a:solidFill>
                  <a:srgbClr val="FFFF00"/>
                </a:solidFill>
                <a:latin typeface="標楷體" pitchFamily="65" charset="-120"/>
                <a:ea typeface="標楷體" pitchFamily="65" charset="-120"/>
              </a:rPr>
              <a:t> </a:t>
            </a:r>
          </a:p>
          <a:p>
            <a:pPr lvl="0">
              <a:lnSpc>
                <a:spcPct val="150000"/>
              </a:lnSpc>
              <a:spcBef>
                <a:spcPct val="0"/>
              </a:spcBef>
              <a:defRPr/>
            </a:pPr>
            <a:r>
              <a:rPr lang="en-US" altLang="zh-TW" sz="3600" b="1" dirty="0" smtClean="0">
                <a:solidFill>
                  <a:srgbClr val="FFFF00"/>
                </a:solidFill>
                <a:latin typeface="標楷體" pitchFamily="65" charset="-120"/>
                <a:ea typeface="標楷體" pitchFamily="65" charset="-120"/>
              </a:rPr>
              <a:t>  </a:t>
            </a:r>
            <a:r>
              <a:rPr lang="zh-TW" altLang="zh-TW" sz="3600" b="1" dirty="0" smtClean="0">
                <a:solidFill>
                  <a:srgbClr val="FFFF00"/>
                </a:solidFill>
                <a:latin typeface="標楷體" pitchFamily="65" charset="-120"/>
                <a:ea typeface="標楷體" pitchFamily="65" charset="-120"/>
              </a:rPr>
              <a:t>常用這樣的角度來思考</a:t>
            </a:r>
            <a:r>
              <a:rPr lang="zh-TW" altLang="en-US" sz="3600" b="1" dirty="0" smtClean="0">
                <a:solidFill>
                  <a:srgbClr val="FFFF00"/>
                </a:solidFill>
                <a:latin typeface="標楷體" pitchFamily="65" charset="-120"/>
                <a:ea typeface="標楷體" pitchFamily="65" charset="-120"/>
              </a:rPr>
              <a:t>問題</a:t>
            </a:r>
            <a:r>
              <a:rPr lang="zh-TW" altLang="zh-TW" sz="3600" b="1" dirty="0" smtClean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，</a:t>
            </a:r>
            <a:r>
              <a:rPr lang="zh-TW" altLang="en-US" sz="3600" b="1" dirty="0" smtClean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或看待</a:t>
            </a:r>
            <a:endParaRPr lang="en-US" altLang="zh-TW" sz="3600" b="1" dirty="0" smtClean="0">
              <a:solidFill>
                <a:schemeClr val="bg1"/>
              </a:solidFill>
              <a:latin typeface="標楷體" pitchFamily="65" charset="-120"/>
              <a:ea typeface="標楷體" pitchFamily="65" charset="-120"/>
            </a:endParaRPr>
          </a:p>
          <a:p>
            <a:pPr lvl="0">
              <a:lnSpc>
                <a:spcPct val="150000"/>
              </a:lnSpc>
              <a:spcBef>
                <a:spcPct val="0"/>
              </a:spcBef>
              <a:defRPr/>
            </a:pPr>
            <a:r>
              <a:rPr lang="en-US" altLang="zh-TW" sz="3600" b="1" dirty="0" smtClean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  </a:t>
            </a:r>
            <a:r>
              <a:rPr lang="zh-TW" altLang="en-US" sz="3600" b="1" dirty="0" smtClean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事情</a:t>
            </a:r>
            <a:r>
              <a:rPr lang="zh-TW" altLang="zh-TW" sz="3600" b="1" dirty="0" smtClean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，對日常生活</a:t>
            </a:r>
            <a:r>
              <a:rPr lang="zh-TW" altLang="zh-TW" sz="3600" b="1" dirty="0" smtClean="0">
                <a:solidFill>
                  <a:srgbClr val="FFFF00"/>
                </a:solidFill>
                <a:latin typeface="標楷體" pitchFamily="65" charset="-120"/>
                <a:ea typeface="標楷體" pitchFamily="65" charset="-120"/>
              </a:rPr>
              <a:t>會有什麼影響嗎</a:t>
            </a:r>
            <a:r>
              <a:rPr lang="zh-TW" altLang="zh-TW" sz="3600" b="1" dirty="0" smtClean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？</a:t>
            </a:r>
          </a:p>
          <a:p>
            <a:pPr>
              <a:lnSpc>
                <a:spcPct val="150000"/>
              </a:lnSpc>
              <a:spcBef>
                <a:spcPct val="0"/>
              </a:spcBef>
              <a:buFont typeface="Wingdings" pitchFamily="2" charset="2"/>
              <a:buChar char="Ø"/>
              <a:defRPr/>
            </a:pPr>
            <a:r>
              <a:rPr lang="zh-TW" altLang="en-US" sz="3600" b="1" dirty="0" smtClean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小隊討論時間：</a:t>
            </a:r>
            <a:r>
              <a:rPr lang="en-US" altLang="zh-TW" sz="3600" b="1" dirty="0" smtClean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30</a:t>
            </a:r>
            <a:r>
              <a:rPr lang="zh-TW" altLang="en-US" sz="3600" b="1" dirty="0" smtClean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秒</a:t>
            </a:r>
            <a:endParaRPr lang="en-US" altLang="zh-TW" sz="3600" b="1" dirty="0" smtClean="0">
              <a:solidFill>
                <a:schemeClr val="bg1"/>
              </a:solidFill>
              <a:latin typeface="標楷體" pitchFamily="65" charset="-120"/>
              <a:ea typeface="標楷體" pitchFamily="65" charset="-120"/>
            </a:endParaRPr>
          </a:p>
          <a:p>
            <a:pPr marL="0" marR="0" lvl="0" indent="0" defTabSz="914400" rtl="0" eaLnBrk="1" fontAlgn="auto" latinLnBrk="0" hangingPunct="1">
              <a:lnSpc>
                <a:spcPct val="15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Ø"/>
              <a:tabLst/>
              <a:defRPr/>
            </a:pPr>
            <a:endParaRPr lang="en-US" altLang="zh-TW" sz="3600" b="1" noProof="0" dirty="0" smtClean="0">
              <a:solidFill>
                <a:srgbClr val="FFFF00"/>
              </a:solidFill>
              <a:latin typeface="新細明體"/>
              <a:ea typeface="新細明體"/>
              <a:cs typeface="+mj-cs"/>
            </a:endParaRPr>
          </a:p>
          <a:p>
            <a:pPr marL="0" marR="0" lvl="0" indent="0" defTabSz="914400" rtl="0" eaLnBrk="1" fontAlgn="auto" latinLnBrk="0" hangingPunct="1">
              <a:lnSpc>
                <a:spcPct val="150000"/>
              </a:lnSpc>
              <a:spcBef>
                <a:spcPct val="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zh-TW" altLang="en-US" sz="3600" b="1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標楷體" pitchFamily="65" charset="-120"/>
              <a:ea typeface="標楷體" pitchFamily="65" charset="-120"/>
              <a:cs typeface="+mj-cs"/>
            </a:endParaRPr>
          </a:p>
        </p:txBody>
      </p:sp>
      <p:pic>
        <p:nvPicPr>
          <p:cNvPr id="7" name="Picture 2" descr="C:\Users\teacherC\Desktop\台南大成國中公開觀課教材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12160" y="260648"/>
            <a:ext cx="2976330" cy="223224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字方塊 2"/>
          <p:cNvSpPr txBox="1"/>
          <p:nvPr/>
        </p:nvSpPr>
        <p:spPr>
          <a:xfrm>
            <a:off x="2411760" y="2564904"/>
            <a:ext cx="46805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4800" b="1" dirty="0" smtClean="0">
                <a:latin typeface="標楷體" pitchFamily="65" charset="-120"/>
                <a:ea typeface="標楷體" pitchFamily="65" charset="-120"/>
                <a:hlinkClick r:id="rId2" action="ppaction://hlinkfile"/>
              </a:rPr>
              <a:t>倒立看人生</a:t>
            </a:r>
            <a:r>
              <a:rPr lang="en-US" altLang="zh-TW" sz="4800" b="1" dirty="0" smtClean="0">
                <a:latin typeface="標楷體" pitchFamily="65" charset="-120"/>
                <a:ea typeface="標楷體" pitchFamily="65" charset="-120"/>
                <a:hlinkClick r:id="rId2" action="ppaction://hlinkfile"/>
              </a:rPr>
              <a:t>.</a:t>
            </a:r>
            <a:r>
              <a:rPr lang="en-US" altLang="zh-TW" sz="4800" b="1" dirty="0" err="1" smtClean="0">
                <a:latin typeface="標楷體" pitchFamily="65" charset="-120"/>
                <a:ea typeface="標楷體" pitchFamily="65" charset="-120"/>
                <a:hlinkClick r:id="rId2" action="ppaction://hlinkfile"/>
              </a:rPr>
              <a:t>wmv</a:t>
            </a:r>
            <a:endParaRPr lang="zh-TW" altLang="en-US" sz="4800" b="1" dirty="0">
              <a:latin typeface="標楷體" pitchFamily="65" charset="-120"/>
              <a:ea typeface="標楷體" pitchFamily="65" charset="-12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37254" y="116632"/>
            <a:ext cx="8229600" cy="1143000"/>
          </a:xfrm>
        </p:spPr>
        <p:txBody>
          <a:bodyPr>
            <a:normAutofit/>
          </a:bodyPr>
          <a:lstStyle/>
          <a:p>
            <a:r>
              <a:rPr lang="zh-TW" altLang="en-US" sz="3600" b="1" dirty="0">
                <a:solidFill>
                  <a:srgbClr val="FFFF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請參考學習單</a:t>
            </a:r>
            <a:r>
              <a:rPr lang="zh-TW" altLang="en-US" sz="3600" b="1" dirty="0" smtClean="0">
                <a:solidFill>
                  <a:srgbClr val="FFFF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第</a:t>
            </a:r>
            <a:r>
              <a:rPr lang="zh-TW" altLang="zh-TW" sz="3600" b="1" dirty="0">
                <a:solidFill>
                  <a:srgbClr val="FFFF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二</a:t>
            </a:r>
            <a:r>
              <a:rPr lang="zh-TW" altLang="en-US" sz="3600" b="1" dirty="0" smtClean="0">
                <a:solidFill>
                  <a:srgbClr val="FFFF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題</a:t>
            </a:r>
            <a:r>
              <a:rPr lang="zh-TW" altLang="zh-TW" sz="3600" b="1" dirty="0" smtClean="0">
                <a:solidFill>
                  <a:srgbClr val="FFFF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【</a:t>
            </a:r>
            <a:r>
              <a:rPr lang="zh-TW" altLang="zh-TW" sz="3600" b="1" dirty="0">
                <a:solidFill>
                  <a:srgbClr val="FFFF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另眼看有無</a:t>
            </a:r>
            <a:r>
              <a:rPr lang="en-US" altLang="zh-TW" sz="3600" b="1" dirty="0" smtClean="0">
                <a:solidFill>
                  <a:srgbClr val="FFFF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】</a:t>
            </a:r>
            <a:endParaRPr lang="zh-TW" altLang="zh-TW" sz="3600" dirty="0">
              <a:solidFill>
                <a:srgbClr val="FFFF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graphicFrame>
        <p:nvGraphicFramePr>
          <p:cNvPr id="5" name="表格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625287814"/>
              </p:ext>
            </p:extLst>
          </p:nvPr>
        </p:nvGraphicFramePr>
        <p:xfrm>
          <a:off x="476030" y="1700808"/>
          <a:ext cx="8152048" cy="4868824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2038012"/>
                <a:gridCol w="2038012"/>
                <a:gridCol w="2038012"/>
                <a:gridCol w="2038012"/>
              </a:tblGrid>
              <a:tr h="230426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3200" b="1" dirty="0" smtClean="0">
                          <a:solidFill>
                            <a:srgbClr val="0000FF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影片中</a:t>
                      </a:r>
                      <a:endParaRPr lang="en-US" altLang="zh-TW" sz="3200" b="1" dirty="0" smtClean="0">
                        <a:solidFill>
                          <a:srgbClr val="0000FF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 algn="ctr"/>
                      <a:r>
                        <a:rPr lang="zh-TW" altLang="en-US" sz="3200" b="1" dirty="0" smtClean="0">
                          <a:solidFill>
                            <a:srgbClr val="0000FF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主要人物</a:t>
                      </a:r>
                      <a:endParaRPr lang="zh-TW" altLang="en-US" sz="3200" b="1" dirty="0">
                        <a:solidFill>
                          <a:srgbClr val="0000FF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3200" b="1" dirty="0" smtClean="0">
                          <a:solidFill>
                            <a:srgbClr val="0000FF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有</a:t>
                      </a:r>
                      <a:endParaRPr lang="zh-TW" altLang="en-US" sz="3200" b="1" dirty="0">
                        <a:solidFill>
                          <a:srgbClr val="0000FF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3200" b="1" dirty="0" smtClean="0">
                          <a:solidFill>
                            <a:srgbClr val="0000FF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沒有</a:t>
                      </a:r>
                      <a:endParaRPr lang="zh-TW" altLang="en-US" sz="3200" b="1" dirty="0">
                        <a:solidFill>
                          <a:srgbClr val="0000FF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3200" b="1" dirty="0" smtClean="0">
                          <a:solidFill>
                            <a:srgbClr val="0000FF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對生命態度的影響</a:t>
                      </a:r>
                      <a:endParaRPr lang="zh-TW" altLang="en-US" sz="3200" b="1" dirty="0">
                        <a:solidFill>
                          <a:srgbClr val="0000FF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</a:tr>
              <a:tr h="950506">
                <a:tc>
                  <a:txBody>
                    <a:bodyPr/>
                    <a:lstStyle/>
                    <a:p>
                      <a:pPr algn="ctr"/>
                      <a:endParaRPr lang="zh-TW" altLang="en-US" sz="3200" b="1">
                        <a:solidFill>
                          <a:srgbClr val="0000FF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3200" b="1" dirty="0">
                        <a:solidFill>
                          <a:srgbClr val="0000FF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3200" b="1" dirty="0">
                        <a:solidFill>
                          <a:srgbClr val="0000FF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3200" b="1" dirty="0">
                        <a:solidFill>
                          <a:srgbClr val="0000FF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</a:tr>
              <a:tr h="950506">
                <a:tc>
                  <a:txBody>
                    <a:bodyPr/>
                    <a:lstStyle/>
                    <a:p>
                      <a:pPr algn="ctr"/>
                      <a:endParaRPr lang="zh-TW" altLang="en-US" sz="3200" b="1">
                        <a:solidFill>
                          <a:srgbClr val="0000FF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3200" b="1">
                        <a:solidFill>
                          <a:srgbClr val="0000FF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3200" b="1">
                        <a:solidFill>
                          <a:srgbClr val="0000FF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3200" b="1">
                        <a:solidFill>
                          <a:srgbClr val="0000FF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</a:tr>
              <a:tr h="950506">
                <a:tc>
                  <a:txBody>
                    <a:bodyPr/>
                    <a:lstStyle/>
                    <a:p>
                      <a:pPr algn="ctr"/>
                      <a:endParaRPr lang="zh-TW" altLang="en-US" sz="3200" b="1">
                        <a:solidFill>
                          <a:srgbClr val="0000FF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3200" b="1">
                        <a:solidFill>
                          <a:srgbClr val="0000FF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3200" b="1">
                        <a:solidFill>
                          <a:srgbClr val="0000FF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3200" b="1" dirty="0">
                        <a:solidFill>
                          <a:srgbClr val="0000FF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</a:tr>
              <a:tr h="950506">
                <a:tc>
                  <a:txBody>
                    <a:bodyPr/>
                    <a:lstStyle/>
                    <a:p>
                      <a:pPr algn="ctr"/>
                      <a:endParaRPr lang="zh-TW" altLang="en-US" sz="3200" b="1">
                        <a:solidFill>
                          <a:srgbClr val="0000FF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3200" b="1">
                        <a:solidFill>
                          <a:srgbClr val="0000FF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3200" b="1" dirty="0">
                        <a:solidFill>
                          <a:srgbClr val="0000FF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3200" b="1" dirty="0">
                        <a:solidFill>
                          <a:srgbClr val="0000FF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  <p:pic>
        <p:nvPicPr>
          <p:cNvPr id="8" name="圖片 7">
            <a:hlinkClick r:id="rId2" action="ppaction://hlinkfile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275856" y="3861048"/>
            <a:ext cx="2530282" cy="165618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683568" y="1196752"/>
            <a:ext cx="7941568" cy="5400600"/>
          </a:xfrm>
        </p:spPr>
        <p:txBody>
          <a:bodyPr>
            <a:noAutofit/>
          </a:bodyPr>
          <a:lstStyle/>
          <a:p>
            <a:pPr>
              <a:lnSpc>
                <a:spcPts val="5600"/>
              </a:lnSpc>
              <a:spcBef>
                <a:spcPts val="0"/>
              </a:spcBef>
              <a:buBlip>
                <a:blip r:embed="rId2"/>
              </a:buBlip>
            </a:pPr>
            <a:r>
              <a:rPr lang="zh-TW" altLang="en-US" sz="3600" b="1" dirty="0" smtClean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 分析影片中有哪些主要人物？</a:t>
            </a:r>
            <a:endParaRPr lang="en-US" altLang="zh-TW" sz="3600" b="1" dirty="0" smtClean="0">
              <a:solidFill>
                <a:schemeClr val="bg1"/>
              </a:solidFill>
              <a:latin typeface="標楷體" pitchFamily="65" charset="-120"/>
              <a:ea typeface="標楷體" pitchFamily="65" charset="-120"/>
            </a:endParaRPr>
          </a:p>
          <a:p>
            <a:pPr>
              <a:lnSpc>
                <a:spcPts val="5600"/>
              </a:lnSpc>
              <a:spcBef>
                <a:spcPts val="0"/>
              </a:spcBef>
              <a:buBlip>
                <a:blip r:embed="rId2"/>
              </a:buBlip>
            </a:pPr>
            <a:r>
              <a:rPr lang="zh-TW" altLang="en-US" sz="3600" b="1" dirty="0" smtClean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 這些人物他們分別擁有些什麼？</a:t>
            </a:r>
            <a:endParaRPr lang="en-US" altLang="zh-TW" sz="3600" b="1" dirty="0" smtClean="0">
              <a:solidFill>
                <a:schemeClr val="bg1"/>
              </a:solidFill>
              <a:latin typeface="標楷體" pitchFamily="65" charset="-120"/>
              <a:ea typeface="標楷體" pitchFamily="65" charset="-120"/>
            </a:endParaRPr>
          </a:p>
          <a:p>
            <a:pPr>
              <a:lnSpc>
                <a:spcPts val="5600"/>
              </a:lnSpc>
              <a:spcBef>
                <a:spcPts val="0"/>
              </a:spcBef>
              <a:buBlip>
                <a:blip r:embed="rId2"/>
              </a:buBlip>
            </a:pPr>
            <a:r>
              <a:rPr lang="zh-TW" altLang="en-US" sz="3600" b="1" dirty="0" smtClean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 這些人物沒有（缺少）的是什麼？</a:t>
            </a:r>
            <a:endParaRPr lang="en-US" altLang="zh-TW" sz="3600" b="1" dirty="0" smtClean="0">
              <a:solidFill>
                <a:schemeClr val="bg1"/>
              </a:solidFill>
              <a:latin typeface="標楷體" pitchFamily="65" charset="-120"/>
              <a:ea typeface="標楷體" pitchFamily="65" charset="-120"/>
            </a:endParaRPr>
          </a:p>
          <a:p>
            <a:pPr>
              <a:lnSpc>
                <a:spcPts val="5600"/>
              </a:lnSpc>
              <a:spcBef>
                <a:spcPts val="0"/>
              </a:spcBef>
              <a:buBlip>
                <a:blip r:embed="rId2"/>
              </a:buBlip>
            </a:pPr>
            <a:r>
              <a:rPr lang="zh-TW" altLang="en-US" sz="3600" b="1" dirty="0" smtClean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 擁有這些與缺少那些對他們的生命 </a:t>
            </a:r>
            <a:endParaRPr lang="en-US" altLang="zh-TW" sz="3600" b="1" dirty="0" smtClean="0">
              <a:solidFill>
                <a:schemeClr val="bg1"/>
              </a:solidFill>
              <a:latin typeface="標楷體" pitchFamily="65" charset="-120"/>
              <a:ea typeface="標楷體" pitchFamily="65" charset="-120"/>
            </a:endParaRPr>
          </a:p>
          <a:p>
            <a:pPr marL="0" indent="0">
              <a:lnSpc>
                <a:spcPts val="5600"/>
              </a:lnSpc>
              <a:spcBef>
                <a:spcPts val="0"/>
              </a:spcBef>
              <a:buNone/>
            </a:pPr>
            <a:r>
              <a:rPr lang="zh-TW" altLang="en-US" sz="3600" b="1" dirty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 </a:t>
            </a:r>
            <a:r>
              <a:rPr lang="zh-TW" altLang="en-US" sz="3600" b="1" dirty="0" smtClean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  會產生影響嗎？</a:t>
            </a:r>
            <a:endParaRPr lang="en-US" altLang="zh-TW" sz="3600" b="1" dirty="0" smtClean="0">
              <a:solidFill>
                <a:schemeClr val="bg1"/>
              </a:solidFill>
              <a:latin typeface="標楷體" pitchFamily="65" charset="-120"/>
              <a:ea typeface="標楷體" pitchFamily="65" charset="-120"/>
            </a:endParaRPr>
          </a:p>
          <a:p>
            <a:pPr>
              <a:lnSpc>
                <a:spcPts val="5600"/>
              </a:lnSpc>
              <a:spcBef>
                <a:spcPts val="0"/>
              </a:spcBef>
              <a:buBlip>
                <a:blip r:embed="rId2"/>
              </a:buBlip>
            </a:pPr>
            <a:r>
              <a:rPr lang="zh-TW" altLang="en-US" sz="3600" b="1" dirty="0" smtClean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 討論時間</a:t>
            </a:r>
            <a:r>
              <a:rPr lang="en-US" altLang="zh-TW" sz="3600" b="1" dirty="0" smtClean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3</a:t>
            </a:r>
            <a:r>
              <a:rPr lang="zh-TW" altLang="en-US" sz="3600" b="1" dirty="0" smtClean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分鐘</a:t>
            </a:r>
            <a:endParaRPr lang="en-US" altLang="zh-TW" sz="3600" b="1" dirty="0">
              <a:solidFill>
                <a:schemeClr val="bg1"/>
              </a:solidFill>
              <a:latin typeface="標楷體" pitchFamily="65" charset="-120"/>
              <a:ea typeface="標楷體" pitchFamily="65" charset="-120"/>
            </a:endParaRPr>
          </a:p>
          <a:p>
            <a:pPr>
              <a:lnSpc>
                <a:spcPts val="5600"/>
              </a:lnSpc>
              <a:spcBef>
                <a:spcPts val="0"/>
              </a:spcBef>
              <a:buBlip>
                <a:blip r:embed="rId2"/>
              </a:buBlip>
            </a:pPr>
            <a:r>
              <a:rPr lang="zh-TW" altLang="en-US" sz="3600" b="1" dirty="0" smtClean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 派代表分享一個人物的分析</a:t>
            </a:r>
            <a:endParaRPr lang="zh-TW" altLang="zh-TW" sz="3600" b="1" dirty="0" smtClean="0">
              <a:solidFill>
                <a:schemeClr val="bg1"/>
              </a:solidFill>
              <a:latin typeface="標楷體" pitchFamily="65" charset="-120"/>
              <a:ea typeface="標楷體" pitchFamily="65" charset="-120"/>
            </a:endParaRPr>
          </a:p>
          <a:p>
            <a:pPr>
              <a:lnSpc>
                <a:spcPts val="5000"/>
              </a:lnSpc>
              <a:spcBef>
                <a:spcPts val="0"/>
              </a:spcBef>
              <a:buBlip>
                <a:blip r:embed="rId2"/>
              </a:buBlip>
            </a:pPr>
            <a:endParaRPr lang="zh-TW" altLang="en-US" b="1" dirty="0">
              <a:solidFill>
                <a:schemeClr val="bg1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6" name="標題 4"/>
          <p:cNvSpPr>
            <a:spLocks noGrp="1"/>
          </p:cNvSpPr>
          <p:nvPr>
            <p:ph type="title"/>
          </p:nvPr>
        </p:nvSpPr>
        <p:spPr>
          <a:xfrm>
            <a:off x="395536" y="116632"/>
            <a:ext cx="8229600" cy="1143000"/>
          </a:xfrm>
        </p:spPr>
        <p:txBody>
          <a:bodyPr>
            <a:normAutofit/>
          </a:bodyPr>
          <a:lstStyle/>
          <a:p>
            <a:r>
              <a:rPr lang="zh-TW" altLang="en-US" sz="4800" b="1" dirty="0" smtClean="0">
                <a:solidFill>
                  <a:srgbClr val="FFFF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小隊任務</a:t>
            </a:r>
            <a:endParaRPr lang="zh-TW" altLang="en-US" sz="4800" b="1" dirty="0">
              <a:solidFill>
                <a:srgbClr val="FFFF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88171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流程圖: 接點 1"/>
          <p:cNvSpPr/>
          <p:nvPr/>
        </p:nvSpPr>
        <p:spPr>
          <a:xfrm>
            <a:off x="2123728" y="1412776"/>
            <a:ext cx="4320480" cy="5112568"/>
          </a:xfrm>
          <a:prstGeom prst="flowChartConnector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" name="文字方塊 2"/>
          <p:cNvSpPr txBox="1"/>
          <p:nvPr/>
        </p:nvSpPr>
        <p:spPr>
          <a:xfrm>
            <a:off x="467544" y="332656"/>
            <a:ext cx="79928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3200" b="1" dirty="0" smtClean="0">
                <a:solidFill>
                  <a:srgbClr val="FFFF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請拿出學習單再看一次</a:t>
            </a:r>
            <a:r>
              <a:rPr lang="en-US" altLang="zh-TW" sz="3200" b="1" dirty="0" smtClean="0">
                <a:solidFill>
                  <a:srgbClr val="FFFF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【</a:t>
            </a:r>
            <a:r>
              <a:rPr lang="zh-TW" altLang="zh-TW" sz="3200" b="1" dirty="0">
                <a:solidFill>
                  <a:srgbClr val="FFFF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我的圓滿人生圖像</a:t>
            </a:r>
            <a:r>
              <a:rPr lang="en-US" altLang="zh-TW" sz="3200" b="1" dirty="0" smtClean="0">
                <a:solidFill>
                  <a:srgbClr val="FFFF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】</a:t>
            </a:r>
            <a:endParaRPr lang="zh-TW" altLang="en-US" sz="3200" b="1" dirty="0">
              <a:solidFill>
                <a:srgbClr val="FFFF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474538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矩形 18"/>
          <p:cNvSpPr/>
          <p:nvPr/>
        </p:nvSpPr>
        <p:spPr>
          <a:xfrm>
            <a:off x="251520" y="548680"/>
            <a:ext cx="8319906" cy="769441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TW" altLang="en-US" sz="4400" b="1" cap="none" spc="0" dirty="0" smtClean="0">
                <a:ln w="1905">
                  <a:solidFill>
                    <a:srgbClr val="FFFF00"/>
                  </a:solidFill>
                </a:ln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+mn-ea"/>
              </a:rPr>
              <a:t>看見自己</a:t>
            </a:r>
            <a:r>
              <a:rPr lang="zh-TW" altLang="en-US" sz="4400" b="1" dirty="0" smtClean="0">
                <a:ln w="1905">
                  <a:solidFill>
                    <a:srgbClr val="FF0000"/>
                  </a:solidFill>
                </a:ln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+mn-ea"/>
              </a:rPr>
              <a:t>擁有</a:t>
            </a:r>
            <a:r>
              <a:rPr lang="zh-TW" altLang="en-US" sz="4400" b="1" cap="none" spc="0" dirty="0" smtClean="0">
                <a:ln w="1905">
                  <a:solidFill>
                    <a:srgbClr val="FFFF00"/>
                  </a:solidFill>
                </a:ln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+mn-ea"/>
              </a:rPr>
              <a:t>的多還是</a:t>
            </a:r>
            <a:r>
              <a:rPr lang="zh-TW" altLang="en-US" sz="4400" b="1" cap="none" spc="0" dirty="0" smtClean="0">
                <a:ln w="1905">
                  <a:solidFill>
                    <a:srgbClr val="FF0000"/>
                  </a:solidFill>
                </a:ln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+mn-ea"/>
              </a:rPr>
              <a:t>沒有</a:t>
            </a:r>
            <a:r>
              <a:rPr lang="zh-TW" altLang="en-US" sz="4400" b="1" cap="none" spc="0" dirty="0" smtClean="0">
                <a:ln w="1905">
                  <a:solidFill>
                    <a:srgbClr val="FFFF00"/>
                  </a:solidFill>
                </a:ln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+mn-ea"/>
              </a:rPr>
              <a:t>的多</a:t>
            </a:r>
            <a:r>
              <a:rPr lang="en-US" altLang="zh-TW" sz="4400" b="1" cap="none" spc="0" dirty="0" smtClean="0">
                <a:ln w="1905">
                  <a:solidFill>
                    <a:srgbClr val="FFFF00"/>
                  </a:solidFill>
                </a:ln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+mn-ea"/>
              </a:rPr>
              <a:t>?</a:t>
            </a:r>
            <a:endParaRPr lang="zh-TW" altLang="en-US" sz="4400" b="1" cap="none" spc="0" dirty="0">
              <a:ln w="1905">
                <a:solidFill>
                  <a:srgbClr val="FFFF00"/>
                </a:solidFill>
              </a:ln>
              <a:solidFill>
                <a:schemeClr val="bg1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+mn-ea"/>
            </a:endParaRPr>
          </a:p>
        </p:txBody>
      </p:sp>
      <p:grpSp>
        <p:nvGrpSpPr>
          <p:cNvPr id="26" name="群組 25"/>
          <p:cNvGrpSpPr/>
          <p:nvPr/>
        </p:nvGrpSpPr>
        <p:grpSpPr>
          <a:xfrm>
            <a:off x="323528" y="1628800"/>
            <a:ext cx="8424936" cy="2880320"/>
            <a:chOff x="251520" y="2492896"/>
            <a:chExt cx="8424936" cy="2880320"/>
          </a:xfrm>
        </p:grpSpPr>
        <p:grpSp>
          <p:nvGrpSpPr>
            <p:cNvPr id="16" name="群組 15"/>
            <p:cNvGrpSpPr/>
            <p:nvPr/>
          </p:nvGrpSpPr>
          <p:grpSpPr>
            <a:xfrm>
              <a:off x="251520" y="2492896"/>
              <a:ext cx="8424936" cy="2880320"/>
              <a:chOff x="755576" y="4653136"/>
              <a:chExt cx="7560840" cy="1944216"/>
            </a:xfrm>
          </p:grpSpPr>
          <p:grpSp>
            <p:nvGrpSpPr>
              <p:cNvPr id="4" name="群組 3"/>
              <p:cNvGrpSpPr/>
              <p:nvPr/>
            </p:nvGrpSpPr>
            <p:grpSpPr>
              <a:xfrm>
                <a:off x="755576" y="4725144"/>
                <a:ext cx="2031319" cy="1872208"/>
                <a:chOff x="467544" y="1268760"/>
                <a:chExt cx="3096344" cy="2937058"/>
              </a:xfrm>
            </p:grpSpPr>
            <p:sp>
              <p:nvSpPr>
                <p:cNvPr id="5" name="流程圖: 接點 4"/>
                <p:cNvSpPr/>
                <p:nvPr/>
              </p:nvSpPr>
              <p:spPr>
                <a:xfrm>
                  <a:off x="467544" y="1268760"/>
                  <a:ext cx="3096344" cy="2937058"/>
                </a:xfrm>
                <a:prstGeom prst="flowChartConnector">
                  <a:avLst/>
                </a:prstGeom>
                <a:solidFill>
                  <a:schemeClr val="bg1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TW" altLang="en-US"/>
                </a:p>
              </p:txBody>
            </p:sp>
            <p:cxnSp>
              <p:nvCxnSpPr>
                <p:cNvPr id="7" name="直線接點 6"/>
                <p:cNvCxnSpPr>
                  <a:stCxn id="5" idx="0"/>
                </p:cNvCxnSpPr>
                <p:nvPr/>
              </p:nvCxnSpPr>
              <p:spPr>
                <a:xfrm>
                  <a:off x="2015716" y="1268760"/>
                  <a:ext cx="0" cy="1468529"/>
                </a:xfrm>
                <a:prstGeom prst="line">
                  <a:avLst/>
                </a:prstGeom>
                <a:ln w="57150"/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8" name="直線接點 7"/>
                <p:cNvCxnSpPr/>
                <p:nvPr/>
              </p:nvCxnSpPr>
              <p:spPr>
                <a:xfrm flipH="1">
                  <a:off x="539552" y="2737289"/>
                  <a:ext cx="1476164" cy="547695"/>
                </a:xfrm>
                <a:prstGeom prst="line">
                  <a:avLst/>
                </a:prstGeom>
                <a:ln w="57150"/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9" name="群組 8"/>
              <p:cNvGrpSpPr/>
              <p:nvPr/>
            </p:nvGrpSpPr>
            <p:grpSpPr>
              <a:xfrm>
                <a:off x="3491880" y="4653136"/>
                <a:ext cx="2088232" cy="1944216"/>
                <a:chOff x="2987824" y="3645024"/>
                <a:chExt cx="3096344" cy="2937058"/>
              </a:xfrm>
            </p:grpSpPr>
            <p:sp>
              <p:nvSpPr>
                <p:cNvPr id="10" name="流程圖: 接點 9"/>
                <p:cNvSpPr/>
                <p:nvPr/>
              </p:nvSpPr>
              <p:spPr>
                <a:xfrm>
                  <a:off x="2987824" y="3645024"/>
                  <a:ext cx="3096344" cy="2937058"/>
                </a:xfrm>
                <a:prstGeom prst="flowChartConnector">
                  <a:avLst/>
                </a:prstGeom>
                <a:solidFill>
                  <a:schemeClr val="bg1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TW" altLang="en-US"/>
                </a:p>
              </p:txBody>
            </p:sp>
            <p:cxnSp>
              <p:nvCxnSpPr>
                <p:cNvPr id="11" name="直線接點 10"/>
                <p:cNvCxnSpPr>
                  <a:stCxn id="10" idx="0"/>
                  <a:endCxn id="10" idx="4"/>
                </p:cNvCxnSpPr>
                <p:nvPr/>
              </p:nvCxnSpPr>
              <p:spPr>
                <a:xfrm>
                  <a:off x="4535996" y="3645024"/>
                  <a:ext cx="0" cy="2937058"/>
                </a:xfrm>
                <a:prstGeom prst="line">
                  <a:avLst/>
                </a:prstGeom>
                <a:ln w="57150"/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12" name="群組 11"/>
              <p:cNvGrpSpPr/>
              <p:nvPr/>
            </p:nvGrpSpPr>
            <p:grpSpPr>
              <a:xfrm>
                <a:off x="6228184" y="4653136"/>
                <a:ext cx="2088232" cy="1928946"/>
                <a:chOff x="5364088" y="1268760"/>
                <a:chExt cx="3096344" cy="2937058"/>
              </a:xfrm>
            </p:grpSpPr>
            <p:sp>
              <p:nvSpPr>
                <p:cNvPr id="13" name="流程圖: 接點 12"/>
                <p:cNvSpPr/>
                <p:nvPr/>
              </p:nvSpPr>
              <p:spPr>
                <a:xfrm>
                  <a:off x="5364088" y="1268760"/>
                  <a:ext cx="3096344" cy="2937058"/>
                </a:xfrm>
                <a:prstGeom prst="flowChartConnector">
                  <a:avLst/>
                </a:prstGeom>
                <a:solidFill>
                  <a:schemeClr val="bg1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TW" altLang="en-US"/>
                </a:p>
              </p:txBody>
            </p:sp>
            <p:pic>
              <p:nvPicPr>
                <p:cNvPr id="14" name="圖片 13"/>
                <p:cNvPicPr>
                  <a:picLocks noChangeAspect="1"/>
                </p:cNvPicPr>
                <p:nvPr/>
              </p:nvPicPr>
              <p:blipFill>
                <a:blip r:embed="rId2" cstate="print"/>
                <a:stretch>
                  <a:fillRect/>
                </a:stretch>
              </p:blipFill>
              <p:spPr>
                <a:xfrm>
                  <a:off x="6884825" y="1286169"/>
                  <a:ext cx="54869" cy="1499746"/>
                </a:xfrm>
                <a:prstGeom prst="rect">
                  <a:avLst/>
                </a:prstGeom>
              </p:spPr>
            </p:pic>
            <p:cxnSp>
              <p:nvCxnSpPr>
                <p:cNvPr id="15" name="直線接點 14"/>
                <p:cNvCxnSpPr>
                  <a:stCxn id="14" idx="2"/>
                </p:cNvCxnSpPr>
                <p:nvPr/>
              </p:nvCxnSpPr>
              <p:spPr>
                <a:xfrm flipV="1">
                  <a:off x="6912260" y="1916832"/>
                  <a:ext cx="1260140" cy="869083"/>
                </a:xfrm>
                <a:prstGeom prst="line">
                  <a:avLst/>
                </a:prstGeom>
                <a:ln w="57150"/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sp>
          <p:nvSpPr>
            <p:cNvPr id="20" name="矩形 19"/>
            <p:cNvSpPr/>
            <p:nvPr/>
          </p:nvSpPr>
          <p:spPr>
            <a:xfrm>
              <a:off x="354112" y="3284984"/>
              <a:ext cx="1107996" cy="646331"/>
            </a:xfrm>
            <a:prstGeom prst="rect">
              <a:avLst/>
            </a:prstGeom>
            <a:noFill/>
            <a:ln>
              <a:noFill/>
            </a:ln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zh-TW" altLang="en-US" sz="3600" b="1" dirty="0" smtClean="0">
                  <a:ln w="1905">
                    <a:solidFill>
                      <a:srgbClr val="FF0000"/>
                    </a:solidFill>
                  </a:ln>
                  <a:solidFill>
                    <a:srgbClr val="FF0000"/>
                  </a:solidFill>
                  <a:effectLst>
                    <a:innerShdw blurRad="69850" dist="43180" dir="5400000">
                      <a:srgbClr val="000000">
                        <a:alpha val="65000"/>
                      </a:srgbClr>
                    </a:innerShdw>
                  </a:effectLst>
                  <a:latin typeface="+mn-ea"/>
                </a:rPr>
                <a:t>擁有</a:t>
              </a:r>
              <a:endParaRPr lang="zh-TW" altLang="en-US" sz="3600" b="1" cap="none" spc="0" dirty="0">
                <a:ln w="1905">
                  <a:solidFill>
                    <a:srgbClr val="FFFF00"/>
                  </a:solidFill>
                </a:ln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+mn-ea"/>
              </a:endParaRPr>
            </a:p>
          </p:txBody>
        </p:sp>
        <p:sp>
          <p:nvSpPr>
            <p:cNvPr id="21" name="矩形 20"/>
            <p:cNvSpPr/>
            <p:nvPr/>
          </p:nvSpPr>
          <p:spPr>
            <a:xfrm>
              <a:off x="950888" y="4149080"/>
              <a:ext cx="1210588" cy="707886"/>
            </a:xfrm>
            <a:prstGeom prst="rect">
              <a:avLst/>
            </a:prstGeom>
            <a:noFill/>
            <a:ln>
              <a:noFill/>
            </a:ln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zh-TW" altLang="en-US" sz="4000" b="1" cap="none" spc="0" dirty="0" smtClean="0">
                  <a:ln w="1905">
                    <a:solidFill>
                      <a:srgbClr val="FF0000"/>
                    </a:solidFill>
                  </a:ln>
                  <a:solidFill>
                    <a:srgbClr val="FF0000"/>
                  </a:solidFill>
                  <a:effectLst>
                    <a:innerShdw blurRad="69850" dist="43180" dir="5400000">
                      <a:srgbClr val="000000">
                        <a:alpha val="65000"/>
                      </a:srgbClr>
                    </a:innerShdw>
                  </a:effectLst>
                  <a:latin typeface="+mn-ea"/>
                </a:rPr>
                <a:t>沒有</a:t>
              </a:r>
              <a:endParaRPr lang="zh-TW" altLang="en-US" sz="4000" b="1" cap="none" spc="0" dirty="0">
                <a:ln w="1905">
                  <a:solidFill>
                    <a:srgbClr val="FFFF00"/>
                  </a:solidFill>
                </a:ln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+mn-ea"/>
              </a:endParaRPr>
            </a:p>
          </p:txBody>
        </p:sp>
        <p:sp>
          <p:nvSpPr>
            <p:cNvPr id="22" name="矩形 21"/>
            <p:cNvSpPr/>
            <p:nvPr/>
          </p:nvSpPr>
          <p:spPr>
            <a:xfrm>
              <a:off x="4499992" y="3429000"/>
              <a:ext cx="1210588" cy="707886"/>
            </a:xfrm>
            <a:prstGeom prst="rect">
              <a:avLst/>
            </a:prstGeom>
            <a:noFill/>
            <a:ln>
              <a:noFill/>
            </a:ln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zh-TW" altLang="en-US" sz="4000" b="1" cap="none" spc="0" dirty="0" smtClean="0">
                  <a:ln w="1905">
                    <a:solidFill>
                      <a:srgbClr val="FF0000"/>
                    </a:solidFill>
                  </a:ln>
                  <a:solidFill>
                    <a:srgbClr val="FF0000"/>
                  </a:solidFill>
                  <a:effectLst>
                    <a:innerShdw blurRad="69850" dist="43180" dir="5400000">
                      <a:srgbClr val="000000">
                        <a:alpha val="65000"/>
                      </a:srgbClr>
                    </a:innerShdw>
                  </a:effectLst>
                  <a:latin typeface="+mn-ea"/>
                </a:rPr>
                <a:t>沒有</a:t>
              </a:r>
              <a:endParaRPr lang="zh-TW" altLang="en-US" sz="4000" b="1" cap="none" spc="0" dirty="0">
                <a:ln w="1905">
                  <a:solidFill>
                    <a:srgbClr val="FFFF00"/>
                  </a:solidFill>
                </a:ln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+mn-ea"/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3275855" y="3429000"/>
              <a:ext cx="1210588" cy="707886"/>
            </a:xfrm>
            <a:prstGeom prst="rect">
              <a:avLst/>
            </a:prstGeom>
            <a:noFill/>
            <a:ln>
              <a:noFill/>
            </a:ln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zh-TW" altLang="en-US" sz="4000" b="1" cap="none" spc="0" dirty="0" smtClean="0">
                  <a:ln w="1905">
                    <a:solidFill>
                      <a:srgbClr val="FF0000"/>
                    </a:solidFill>
                  </a:ln>
                  <a:solidFill>
                    <a:srgbClr val="FF0000"/>
                  </a:solidFill>
                  <a:effectLst>
                    <a:innerShdw blurRad="69850" dist="43180" dir="5400000">
                      <a:srgbClr val="000000">
                        <a:alpha val="65000"/>
                      </a:srgbClr>
                    </a:innerShdw>
                  </a:effectLst>
                  <a:latin typeface="+mn-ea"/>
                </a:rPr>
                <a:t>擁有</a:t>
              </a:r>
              <a:endParaRPr lang="zh-TW" altLang="en-US" sz="4000" b="1" cap="none" spc="0" dirty="0">
                <a:ln w="1905">
                  <a:solidFill>
                    <a:srgbClr val="FFFF00"/>
                  </a:solidFill>
                </a:ln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+mn-ea"/>
              </a:endParaRPr>
            </a:p>
          </p:txBody>
        </p:sp>
        <p:sp>
          <p:nvSpPr>
            <p:cNvPr id="24" name="矩形 23"/>
            <p:cNvSpPr/>
            <p:nvPr/>
          </p:nvSpPr>
          <p:spPr>
            <a:xfrm>
              <a:off x="7462192" y="2924944"/>
              <a:ext cx="902811" cy="523220"/>
            </a:xfrm>
            <a:prstGeom prst="rect">
              <a:avLst/>
            </a:prstGeom>
            <a:noFill/>
            <a:ln>
              <a:noFill/>
            </a:ln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zh-TW" altLang="en-US" sz="2800" b="1" cap="none" spc="0" dirty="0" smtClean="0">
                  <a:ln w="1905">
                    <a:solidFill>
                      <a:srgbClr val="FF0000"/>
                    </a:solidFill>
                  </a:ln>
                  <a:solidFill>
                    <a:srgbClr val="FF0000"/>
                  </a:solidFill>
                  <a:effectLst>
                    <a:innerShdw blurRad="69850" dist="43180" dir="5400000">
                      <a:srgbClr val="000000">
                        <a:alpha val="65000"/>
                      </a:srgbClr>
                    </a:innerShdw>
                  </a:effectLst>
                  <a:latin typeface="+mn-ea"/>
                </a:rPr>
                <a:t>沒有</a:t>
              </a:r>
              <a:endParaRPr lang="zh-TW" altLang="en-US" sz="2800" b="1" cap="none" spc="0" dirty="0">
                <a:ln w="1905">
                  <a:solidFill>
                    <a:srgbClr val="FFFF00"/>
                  </a:solidFill>
                </a:ln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+mn-ea"/>
              </a:endParaRPr>
            </a:p>
          </p:txBody>
        </p:sp>
        <p:sp>
          <p:nvSpPr>
            <p:cNvPr id="25" name="矩形 24"/>
            <p:cNvSpPr/>
            <p:nvPr/>
          </p:nvSpPr>
          <p:spPr>
            <a:xfrm>
              <a:off x="6804248" y="4149080"/>
              <a:ext cx="1210588" cy="707886"/>
            </a:xfrm>
            <a:prstGeom prst="rect">
              <a:avLst/>
            </a:prstGeom>
            <a:noFill/>
            <a:ln>
              <a:noFill/>
            </a:ln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zh-TW" altLang="en-US" sz="4000" b="1" cap="none" spc="0" dirty="0" smtClean="0">
                  <a:ln w="1905">
                    <a:solidFill>
                      <a:srgbClr val="FF0000"/>
                    </a:solidFill>
                  </a:ln>
                  <a:solidFill>
                    <a:srgbClr val="FF0000"/>
                  </a:solidFill>
                  <a:effectLst>
                    <a:innerShdw blurRad="69850" dist="43180" dir="5400000">
                      <a:srgbClr val="000000">
                        <a:alpha val="65000"/>
                      </a:srgbClr>
                    </a:innerShdw>
                  </a:effectLst>
                  <a:latin typeface="+mn-ea"/>
                </a:rPr>
                <a:t>擁有</a:t>
              </a:r>
              <a:endParaRPr lang="zh-TW" altLang="en-US" sz="4000" b="1" cap="none" spc="0" dirty="0">
                <a:ln w="1905">
                  <a:solidFill>
                    <a:srgbClr val="FFFF00"/>
                  </a:solidFill>
                </a:ln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+mn-ea"/>
              </a:endParaRPr>
            </a:p>
          </p:txBody>
        </p:sp>
      </p:grpSp>
      <p:sp>
        <p:nvSpPr>
          <p:cNvPr id="27" name="內容版面配置區 2"/>
          <p:cNvSpPr>
            <a:spLocks noGrp="1"/>
          </p:cNvSpPr>
          <p:nvPr>
            <p:ph idx="1"/>
          </p:nvPr>
        </p:nvSpPr>
        <p:spPr>
          <a:xfrm>
            <a:off x="755576" y="4941168"/>
            <a:ext cx="7776864" cy="1584176"/>
          </a:xfrm>
        </p:spPr>
        <p:txBody>
          <a:bodyPr>
            <a:noAutofit/>
          </a:bodyPr>
          <a:lstStyle/>
          <a:p>
            <a:pPr lvl="0">
              <a:lnSpc>
                <a:spcPts val="5000"/>
              </a:lnSpc>
              <a:spcBef>
                <a:spcPts val="0"/>
              </a:spcBef>
              <a:buBlip>
                <a:blip r:embed="rId3"/>
              </a:buBlip>
            </a:pPr>
            <a:r>
              <a:rPr lang="zh-TW" altLang="zh-TW" sz="3600" b="1" dirty="0" smtClean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那</a:t>
            </a:r>
            <a:r>
              <a:rPr lang="zh-TW" altLang="en-US" sz="3600" b="1" dirty="0" smtClean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讓我們重新看自己寫的內容</a:t>
            </a:r>
            <a:r>
              <a:rPr lang="zh-TW" altLang="zh-TW" sz="3600" b="1" dirty="0" smtClean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，</a:t>
            </a:r>
            <a:endParaRPr lang="en-US" altLang="zh-TW" sz="3600" b="1" dirty="0" smtClean="0">
              <a:solidFill>
                <a:schemeClr val="bg1"/>
              </a:solidFill>
              <a:latin typeface="標楷體" pitchFamily="65" charset="-120"/>
              <a:ea typeface="標楷體" pitchFamily="65" charset="-120"/>
            </a:endParaRPr>
          </a:p>
          <a:p>
            <a:pPr lvl="0">
              <a:lnSpc>
                <a:spcPts val="5000"/>
              </a:lnSpc>
              <a:spcBef>
                <a:spcPts val="0"/>
              </a:spcBef>
              <a:buNone/>
            </a:pPr>
            <a:r>
              <a:rPr lang="zh-TW" altLang="en-US" sz="3600" b="1" dirty="0" smtClean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  現在的你們會想調整些什麼嗎</a:t>
            </a:r>
            <a:r>
              <a:rPr lang="zh-TW" altLang="zh-TW" sz="3600" b="1" dirty="0" smtClean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？</a:t>
            </a:r>
            <a:endParaRPr lang="en-US" altLang="zh-TW" sz="3600" b="1" dirty="0" smtClean="0">
              <a:solidFill>
                <a:schemeClr val="bg1"/>
              </a:solidFill>
              <a:latin typeface="標楷體" pitchFamily="65" charset="-120"/>
              <a:ea typeface="標楷體" pitchFamily="65" charset="-120"/>
            </a:endParaRPr>
          </a:p>
          <a:p>
            <a:pPr lvl="0">
              <a:lnSpc>
                <a:spcPts val="5000"/>
              </a:lnSpc>
              <a:spcBef>
                <a:spcPts val="0"/>
              </a:spcBef>
              <a:buBlip>
                <a:blip r:embed="rId3"/>
              </a:buBlip>
            </a:pPr>
            <a:endParaRPr lang="zh-TW" altLang="zh-TW" sz="3600" b="1" dirty="0" smtClean="0">
              <a:solidFill>
                <a:schemeClr val="bg1"/>
              </a:solidFill>
              <a:latin typeface="標楷體" pitchFamily="65" charset="-120"/>
              <a:ea typeface="標楷體" pitchFamily="65" charset="-120"/>
            </a:endParaRPr>
          </a:p>
          <a:p>
            <a:pPr>
              <a:lnSpc>
                <a:spcPts val="5000"/>
              </a:lnSpc>
              <a:spcBef>
                <a:spcPts val="0"/>
              </a:spcBef>
              <a:buBlip>
                <a:blip r:embed="rId3"/>
              </a:buBlip>
            </a:pPr>
            <a:endParaRPr lang="zh-TW" altLang="en-US" sz="3600" b="1" dirty="0">
              <a:solidFill>
                <a:schemeClr val="bg1"/>
              </a:solidFill>
              <a:latin typeface="標楷體" pitchFamily="65" charset="-120"/>
              <a:ea typeface="標楷體" pitchFamily="65" charset="-12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7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流程圖: 接點 1"/>
          <p:cNvSpPr/>
          <p:nvPr/>
        </p:nvSpPr>
        <p:spPr>
          <a:xfrm>
            <a:off x="1511660" y="980728"/>
            <a:ext cx="5904656" cy="5544616"/>
          </a:xfrm>
          <a:prstGeom prst="flowChartConnector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" name="文字方塊 2"/>
          <p:cNvSpPr txBox="1"/>
          <p:nvPr/>
        </p:nvSpPr>
        <p:spPr>
          <a:xfrm>
            <a:off x="611560" y="260648"/>
            <a:ext cx="79928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3600" b="1" dirty="0" smtClean="0">
                <a:solidFill>
                  <a:srgbClr val="FFFF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請回到學習單第一題</a:t>
            </a:r>
            <a:r>
              <a:rPr lang="en-US" altLang="zh-TW" sz="3600" b="1" dirty="0" smtClean="0">
                <a:solidFill>
                  <a:srgbClr val="FFFF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【</a:t>
            </a:r>
            <a:r>
              <a:rPr lang="zh-TW" altLang="en-US" sz="3600" b="1" dirty="0" smtClean="0">
                <a:solidFill>
                  <a:srgbClr val="FFFF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重新看有無</a:t>
            </a:r>
            <a:r>
              <a:rPr lang="en-US" altLang="zh-TW" sz="3600" b="1" dirty="0" smtClean="0">
                <a:solidFill>
                  <a:srgbClr val="FFFF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】</a:t>
            </a:r>
            <a:endParaRPr lang="zh-TW" altLang="en-US" sz="3600" b="1" dirty="0">
              <a:solidFill>
                <a:srgbClr val="FFFF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4" name="文字方塊 3"/>
          <p:cNvSpPr txBox="1"/>
          <p:nvPr/>
        </p:nvSpPr>
        <p:spPr>
          <a:xfrm>
            <a:off x="2339752" y="1462665"/>
            <a:ext cx="5400600" cy="45807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lnSpc>
                <a:spcPts val="5000"/>
              </a:lnSpc>
              <a:buClr>
                <a:srgbClr val="FF0000"/>
              </a:buClr>
              <a:buFont typeface="Wingdings" panose="05000000000000000000" pitchFamily="2" charset="2"/>
              <a:buChar char="l"/>
            </a:pPr>
            <a:r>
              <a:rPr lang="zh-TW" altLang="en-US" sz="3600" b="1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用不同顏色的筆</a:t>
            </a:r>
            <a:endParaRPr lang="en-US" altLang="zh-TW" sz="3600" b="1" dirty="0" smtClean="0">
              <a:solidFill>
                <a:srgbClr val="0000FF"/>
              </a:solidFill>
              <a:latin typeface="標楷體" pitchFamily="65" charset="-120"/>
              <a:ea typeface="標楷體" pitchFamily="65" charset="-120"/>
            </a:endParaRPr>
          </a:p>
          <a:p>
            <a:pPr marL="571500" indent="-571500">
              <a:lnSpc>
                <a:spcPts val="5000"/>
              </a:lnSpc>
              <a:buClr>
                <a:srgbClr val="FF0000"/>
              </a:buClr>
              <a:buFont typeface="Wingdings" panose="05000000000000000000" pitchFamily="2" charset="2"/>
              <a:buChar char="l"/>
            </a:pPr>
            <a:r>
              <a:rPr lang="zh-TW" altLang="zh-TW" sz="3600" b="1" dirty="0" smtClean="0">
                <a:solidFill>
                  <a:srgbClr val="003300"/>
                </a:solidFill>
                <a:latin typeface="標楷體" pitchFamily="65" charset="-120"/>
                <a:ea typeface="標楷體" pitchFamily="65" charset="-120"/>
              </a:rPr>
              <a:t>寫</a:t>
            </a:r>
            <a:r>
              <a:rPr lang="zh-TW" altLang="zh-TW" sz="3600" b="1" dirty="0">
                <a:solidFill>
                  <a:srgbClr val="003300"/>
                </a:solidFill>
                <a:latin typeface="標楷體" pitchFamily="65" charset="-120"/>
                <a:ea typeface="標楷體" pitchFamily="65" charset="-120"/>
              </a:rPr>
              <a:t>上</a:t>
            </a:r>
            <a:r>
              <a:rPr lang="zh-TW" altLang="zh-TW" sz="3600" b="1" dirty="0" smtClean="0">
                <a:solidFill>
                  <a:srgbClr val="003300"/>
                </a:solidFill>
                <a:latin typeface="標楷體" pitchFamily="65" charset="-120"/>
                <a:ea typeface="標楷體" pitchFamily="65" charset="-120"/>
              </a:rPr>
              <a:t>自己</a:t>
            </a:r>
            <a:r>
              <a:rPr lang="zh-TW" altLang="en-US" sz="3600" b="1" dirty="0" smtClean="0">
                <a:solidFill>
                  <a:srgbClr val="003300"/>
                </a:solidFill>
                <a:latin typeface="標楷體" pitchFamily="65" charset="-120"/>
                <a:ea typeface="標楷體" pitchFamily="65" charset="-120"/>
              </a:rPr>
              <a:t>是否看見</a:t>
            </a:r>
            <a:endParaRPr lang="en-US" altLang="zh-TW" sz="3600" b="1" dirty="0" smtClean="0">
              <a:solidFill>
                <a:srgbClr val="003300"/>
              </a:solidFill>
              <a:latin typeface="標楷體" pitchFamily="65" charset="-120"/>
              <a:ea typeface="標楷體" pitchFamily="65" charset="-120"/>
            </a:endParaRPr>
          </a:p>
          <a:p>
            <a:pPr>
              <a:lnSpc>
                <a:spcPts val="5000"/>
              </a:lnSpc>
              <a:buClr>
                <a:srgbClr val="FF0000"/>
              </a:buClr>
            </a:pPr>
            <a:r>
              <a:rPr lang="zh-TW" altLang="en-US" sz="3600" b="1" dirty="0">
                <a:solidFill>
                  <a:srgbClr val="003300"/>
                </a:solidFill>
                <a:latin typeface="標楷體" pitchFamily="65" charset="-120"/>
                <a:ea typeface="標楷體" pitchFamily="65" charset="-120"/>
              </a:rPr>
              <a:t> </a:t>
            </a:r>
            <a:r>
              <a:rPr lang="zh-TW" altLang="en-US" sz="3600" b="1" dirty="0" smtClean="0">
                <a:solidFill>
                  <a:srgbClr val="003300"/>
                </a:solidFill>
                <a:latin typeface="標楷體" pitchFamily="65" charset="-120"/>
                <a:ea typeface="標楷體" pitchFamily="65" charset="-120"/>
              </a:rPr>
              <a:t>  自己有不一樣的</a:t>
            </a:r>
            <a:endParaRPr lang="en-US" altLang="zh-TW" sz="3600" b="1" dirty="0" smtClean="0">
              <a:solidFill>
                <a:srgbClr val="003300"/>
              </a:solidFill>
              <a:latin typeface="標楷體" pitchFamily="65" charset="-120"/>
              <a:ea typeface="標楷體" pitchFamily="65" charset="-120"/>
            </a:endParaRPr>
          </a:p>
          <a:p>
            <a:pPr>
              <a:lnSpc>
                <a:spcPts val="5000"/>
              </a:lnSpc>
              <a:buClr>
                <a:srgbClr val="FF0000"/>
              </a:buClr>
            </a:pPr>
            <a:r>
              <a:rPr lang="zh-TW" altLang="en-US" sz="3600" b="1" dirty="0">
                <a:solidFill>
                  <a:srgbClr val="003300"/>
                </a:solidFill>
                <a:latin typeface="標楷體" pitchFamily="65" charset="-120"/>
                <a:ea typeface="標楷體" pitchFamily="65" charset="-120"/>
              </a:rPr>
              <a:t> </a:t>
            </a:r>
            <a:r>
              <a:rPr lang="zh-TW" altLang="en-US" sz="3600" b="1" dirty="0" smtClean="0">
                <a:solidFill>
                  <a:srgbClr val="003300"/>
                </a:solidFill>
                <a:latin typeface="標楷體" pitchFamily="65" charset="-120"/>
                <a:ea typeface="標楷體" pitchFamily="65" charset="-120"/>
              </a:rPr>
              <a:t>  </a:t>
            </a:r>
            <a:r>
              <a:rPr lang="en-US" altLang="zh-TW" sz="3600" b="1" dirty="0" smtClean="0">
                <a:solidFill>
                  <a:srgbClr val="000066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【</a:t>
            </a:r>
            <a:r>
              <a:rPr lang="zh-TW" altLang="zh-TW" sz="3600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擁有</a:t>
            </a:r>
            <a:r>
              <a:rPr lang="en-US" altLang="zh-TW" sz="3600" b="1" dirty="0" smtClean="0">
                <a:solidFill>
                  <a:srgbClr val="000066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】</a:t>
            </a:r>
            <a:r>
              <a:rPr lang="zh-TW" altLang="en-US" sz="3600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？</a:t>
            </a:r>
            <a:endParaRPr lang="zh-TW" altLang="en-US" sz="3600" b="1" dirty="0">
              <a:solidFill>
                <a:srgbClr val="003300"/>
              </a:solidFill>
              <a:latin typeface="標楷體" pitchFamily="65" charset="-120"/>
              <a:ea typeface="標楷體" pitchFamily="65" charset="-120"/>
            </a:endParaRPr>
          </a:p>
          <a:p>
            <a:pPr marL="571500" indent="-571500">
              <a:lnSpc>
                <a:spcPts val="5000"/>
              </a:lnSpc>
              <a:buClr>
                <a:srgbClr val="FF0000"/>
              </a:buClr>
              <a:buFont typeface="Wingdings" panose="05000000000000000000" pitchFamily="2" charset="2"/>
              <a:buChar char="l"/>
            </a:pPr>
            <a:r>
              <a:rPr lang="zh-TW" altLang="zh-TW" sz="3600" b="1" dirty="0" smtClean="0">
                <a:solidFill>
                  <a:srgbClr val="000066"/>
                </a:solidFill>
                <a:latin typeface="標楷體" pitchFamily="65" charset="-120"/>
                <a:ea typeface="標楷體" pitchFamily="65" charset="-120"/>
              </a:rPr>
              <a:t>自己</a:t>
            </a:r>
            <a:r>
              <a:rPr lang="zh-TW" altLang="en-US" sz="3600" b="1" dirty="0" smtClean="0">
                <a:solidFill>
                  <a:srgbClr val="000066"/>
                </a:solidFill>
                <a:latin typeface="標楷體" pitchFamily="65" charset="-120"/>
                <a:ea typeface="標楷體" pitchFamily="65" charset="-120"/>
              </a:rPr>
              <a:t>是否看見自己</a:t>
            </a:r>
            <a:endParaRPr lang="en-US" altLang="zh-TW" sz="3600" b="1" dirty="0" smtClean="0">
              <a:solidFill>
                <a:srgbClr val="000066"/>
              </a:solidFill>
              <a:latin typeface="標楷體" pitchFamily="65" charset="-120"/>
              <a:ea typeface="標楷體" pitchFamily="65" charset="-120"/>
            </a:endParaRPr>
          </a:p>
          <a:p>
            <a:pPr>
              <a:lnSpc>
                <a:spcPts val="5000"/>
              </a:lnSpc>
              <a:buClr>
                <a:srgbClr val="FF0000"/>
              </a:buClr>
            </a:pPr>
            <a:r>
              <a:rPr lang="zh-TW" altLang="en-US" sz="3600" b="1" dirty="0">
                <a:solidFill>
                  <a:srgbClr val="000066"/>
                </a:solidFill>
                <a:latin typeface="標楷體" pitchFamily="65" charset="-120"/>
                <a:ea typeface="標楷體" pitchFamily="65" charset="-120"/>
              </a:rPr>
              <a:t> </a:t>
            </a:r>
            <a:r>
              <a:rPr lang="zh-TW" altLang="en-US" sz="3600" b="1" dirty="0" smtClean="0">
                <a:solidFill>
                  <a:srgbClr val="000066"/>
                </a:solidFill>
                <a:latin typeface="標楷體" pitchFamily="65" charset="-120"/>
                <a:ea typeface="標楷體" pitchFamily="65" charset="-120"/>
              </a:rPr>
              <a:t>  增加或減少了一些</a:t>
            </a:r>
            <a:endParaRPr lang="en-US" altLang="zh-TW" sz="3600" b="1" dirty="0" smtClean="0">
              <a:solidFill>
                <a:srgbClr val="000066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lnSpc>
                <a:spcPts val="5000"/>
              </a:lnSpc>
              <a:buClr>
                <a:srgbClr val="FF0000"/>
              </a:buClr>
            </a:pPr>
            <a:r>
              <a:rPr lang="zh-TW" altLang="en-US" sz="3600" b="1" dirty="0" smtClean="0">
                <a:solidFill>
                  <a:srgbClr val="000066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 </a:t>
            </a:r>
            <a:r>
              <a:rPr lang="en-US" altLang="zh-TW" sz="3600" b="1" dirty="0" smtClean="0">
                <a:solidFill>
                  <a:srgbClr val="000066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【</a:t>
            </a:r>
            <a:r>
              <a:rPr lang="zh-TW" altLang="zh-TW" sz="3600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沒有</a:t>
            </a:r>
            <a:r>
              <a:rPr lang="en-US" altLang="zh-TW" sz="3600" b="1" dirty="0" smtClean="0">
                <a:solidFill>
                  <a:srgbClr val="000066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】</a:t>
            </a:r>
            <a:r>
              <a:rPr lang="zh-TW" altLang="en-US" sz="3600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？</a:t>
            </a:r>
            <a:endParaRPr lang="zh-TW" altLang="en-US" sz="3600" b="1" dirty="0">
              <a:solidFill>
                <a:srgbClr val="000066"/>
              </a:solidFill>
              <a:latin typeface="標楷體" pitchFamily="65" charset="-120"/>
              <a:ea typeface="標楷體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8385536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539552" y="1844824"/>
            <a:ext cx="8229600" cy="1143000"/>
          </a:xfrm>
        </p:spPr>
        <p:txBody>
          <a:bodyPr>
            <a:normAutofit/>
          </a:bodyPr>
          <a:lstStyle/>
          <a:p>
            <a:r>
              <a:rPr lang="zh-TW" altLang="zh-TW" sz="3600" b="1" dirty="0" smtClean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看見不一樣的擁有與</a:t>
            </a:r>
            <a:r>
              <a:rPr lang="zh-TW" altLang="en-US" sz="3600" b="1" dirty="0" smtClean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沒有？</a:t>
            </a:r>
            <a:endParaRPr lang="zh-TW" altLang="en-US" sz="3600" dirty="0">
              <a:solidFill>
                <a:schemeClr val="bg1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2267744" y="548680"/>
            <a:ext cx="4493538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4800" b="1" dirty="0" smtClean="0">
                <a:solidFill>
                  <a:srgbClr val="FFFF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【</a:t>
            </a:r>
            <a:r>
              <a:rPr lang="zh-TW" altLang="en-US" sz="4800" b="1" dirty="0" smtClean="0">
                <a:solidFill>
                  <a:srgbClr val="FFFF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重新看有無</a:t>
            </a:r>
            <a:r>
              <a:rPr lang="en-US" altLang="zh-TW" sz="4800" b="1" dirty="0" smtClean="0">
                <a:solidFill>
                  <a:srgbClr val="FFFF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】</a:t>
            </a:r>
            <a:endParaRPr lang="zh-TW" altLang="en-US" sz="4800" b="1" dirty="0">
              <a:solidFill>
                <a:srgbClr val="FFFF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6" name="標題 1"/>
          <p:cNvSpPr txBox="1">
            <a:spLocks/>
          </p:cNvSpPr>
          <p:nvPr/>
        </p:nvSpPr>
        <p:spPr>
          <a:xfrm>
            <a:off x="611560" y="2924944"/>
            <a:ext cx="7776864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zh-TW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標楷體" pitchFamily="65" charset="-120"/>
                <a:ea typeface="標楷體" pitchFamily="65" charset="-120"/>
                <a:cs typeface="+mj-cs"/>
              </a:rPr>
              <a:t>看見不一樣的</a:t>
            </a:r>
            <a:r>
              <a:rPr kumimoji="0" lang="zh-TW" altLang="en-US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標楷體" pitchFamily="65" charset="-120"/>
                <a:ea typeface="標楷體" pitchFamily="65" charset="-120"/>
                <a:cs typeface="+mj-cs"/>
              </a:rPr>
              <a:t>自己？</a:t>
            </a:r>
            <a:endParaRPr kumimoji="0" lang="zh-TW" altLang="en-US" sz="36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標楷體" pitchFamily="65" charset="-120"/>
              <a:ea typeface="標楷體" pitchFamily="65" charset="-120"/>
              <a:cs typeface="+mj-cs"/>
            </a:endParaRPr>
          </a:p>
        </p:txBody>
      </p:sp>
      <p:sp>
        <p:nvSpPr>
          <p:cNvPr id="7" name="標題 6"/>
          <p:cNvSpPr txBox="1">
            <a:spLocks/>
          </p:cNvSpPr>
          <p:nvPr/>
        </p:nvSpPr>
        <p:spPr>
          <a:xfrm>
            <a:off x="539552" y="4365104"/>
            <a:ext cx="7560840" cy="1502976"/>
          </a:xfrm>
          <a:prstGeom prst="rect">
            <a:avLst/>
          </a:prstGeom>
          <a:noFill/>
        </p:spPr>
        <p:txBody>
          <a:bodyPr vert="horz" wrap="square" lIns="91440" tIns="45720" rIns="91440" bIns="45720" rtlCol="0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55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+mj-cs"/>
              </a:rPr>
              <a:t>此時的你</a:t>
            </a:r>
            <a:r>
              <a:rPr kumimoji="0" lang="en-US" altLang="zh-TW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+mj-cs"/>
              </a:rPr>
              <a:t>/</a:t>
            </a:r>
            <a:r>
              <a:rPr kumimoji="0" lang="zh-TW" altLang="en-US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+mj-cs"/>
              </a:rPr>
              <a:t>妳</a:t>
            </a:r>
            <a:endParaRPr kumimoji="0" lang="en-US" altLang="zh-TW" sz="36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標楷體" panose="03000509000000000000" pitchFamily="65" charset="-120"/>
              <a:ea typeface="標楷體" panose="03000509000000000000" pitchFamily="65" charset="-120"/>
              <a:cs typeface="+mj-cs"/>
            </a:endParaRPr>
          </a:p>
          <a:p>
            <a:pPr marL="0" marR="0" lvl="0" indent="0" algn="ctr" defTabSz="914400" rtl="0" eaLnBrk="1" fontAlgn="auto" latinLnBrk="0" hangingPunct="1">
              <a:lnSpc>
                <a:spcPts val="55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+mj-cs"/>
              </a:rPr>
              <a:t>想</a:t>
            </a:r>
            <a:r>
              <a:rPr kumimoji="0" lang="zh-TW" altLang="zh-TW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+mj-cs"/>
              </a:rPr>
              <a:t>對自己或家人說些什麼嗎？</a:t>
            </a:r>
            <a:endParaRPr kumimoji="0" lang="zh-TW" altLang="en-US" sz="36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標楷體" panose="03000509000000000000" pitchFamily="65" charset="-120"/>
              <a:ea typeface="標楷體" panose="03000509000000000000" pitchFamily="65" charset="-120"/>
              <a:cs typeface="+mj-cs"/>
            </a:endParaRPr>
          </a:p>
        </p:txBody>
      </p:sp>
      <p:pic>
        <p:nvPicPr>
          <p:cNvPr id="10" name="【鋼琴】電影：來自紅花坂　主題曲：道別的夏天　原唱：手嶌葵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3" cstate="print"/>
          <a:stretch>
            <a:fillRect/>
          </a:stretch>
        </p:blipFill>
        <p:spPr>
          <a:xfrm>
            <a:off x="8172400" y="5949280"/>
            <a:ext cx="576064" cy="57606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22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  <p:bldLst>
      <p:bldP spid="2" grpId="0"/>
      <p:bldP spid="6" grpId="0"/>
      <p:bldP spid="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3"/>
          <p:cNvSpPr>
            <a:spLocks noGrp="1"/>
          </p:cNvSpPr>
          <p:nvPr>
            <p:ph type="title"/>
          </p:nvPr>
        </p:nvSpPr>
        <p:spPr>
          <a:xfrm>
            <a:off x="467544" y="404664"/>
            <a:ext cx="8229600" cy="2016224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zh-TW" altLang="zh-TW" sz="4000" b="1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人生最富足的「擁有」是</a:t>
            </a:r>
            <a:r>
              <a:rPr lang="en-US" altLang="zh-TW" sz="4000" b="1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……</a:t>
            </a:r>
            <a:r>
              <a:rPr lang="zh-TW" altLang="zh-TW" sz="4000" b="1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？</a:t>
            </a:r>
            <a:r>
              <a:rPr lang="en-US" altLang="zh-TW" sz="4000" b="1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/>
            </a:r>
            <a:br>
              <a:rPr lang="en-US" altLang="zh-TW" sz="4000" b="1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</a:br>
            <a:r>
              <a:rPr lang="zh-TW" altLang="zh-TW" sz="4000" b="1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你發現了嗎？</a:t>
            </a:r>
            <a:endParaRPr lang="zh-TW" altLang="en-US" sz="4000" dirty="0">
              <a:solidFill>
                <a:srgbClr val="0000FF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5" name="標題 3"/>
          <p:cNvSpPr txBox="1">
            <a:spLocks/>
          </p:cNvSpPr>
          <p:nvPr/>
        </p:nvSpPr>
        <p:spPr>
          <a:xfrm>
            <a:off x="1331640" y="4293096"/>
            <a:ext cx="6840760" cy="229026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defTabSz="914400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40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標楷體" pitchFamily="65" charset="-120"/>
                <a:ea typeface="標楷體" pitchFamily="65" charset="-120"/>
                <a:cs typeface="+mj-cs"/>
              </a:rPr>
              <a:t>有人說</a:t>
            </a:r>
            <a:r>
              <a:rPr kumimoji="0" lang="zh-TW" altLang="en-US" sz="40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新細明體"/>
                <a:ea typeface="新細明體"/>
                <a:cs typeface="+mj-cs"/>
              </a:rPr>
              <a:t>：</a:t>
            </a:r>
            <a:r>
              <a:rPr kumimoji="0" lang="zh-TW" altLang="zh-TW" sz="40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標楷體" pitchFamily="65" charset="-120"/>
                <a:ea typeface="標楷體" pitchFamily="65" charset="-120"/>
                <a:cs typeface="+mj-cs"/>
              </a:rPr>
              <a:t>人生</a:t>
            </a:r>
            <a:r>
              <a:rPr kumimoji="0" lang="zh-TW" altLang="en-US" sz="40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標楷體" pitchFamily="65" charset="-120"/>
                <a:ea typeface="標楷體" pitchFamily="65" charset="-120"/>
                <a:cs typeface="+mj-cs"/>
              </a:rPr>
              <a:t>無缺叫做</a:t>
            </a:r>
            <a:r>
              <a:rPr kumimoji="0" lang="zh-TW" altLang="zh-TW" sz="4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標楷體" pitchFamily="65" charset="-120"/>
                <a:ea typeface="標楷體" pitchFamily="65" charset="-120"/>
                <a:cs typeface="+mj-cs"/>
              </a:rPr>
              <a:t>富</a:t>
            </a:r>
            <a:endParaRPr kumimoji="0" lang="en-US" altLang="zh-TW" sz="4000" b="1" i="0" u="none" strike="noStrike" kern="120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標楷體" pitchFamily="65" charset="-120"/>
              <a:ea typeface="標楷體" pitchFamily="65" charset="-120"/>
              <a:cs typeface="+mj-cs"/>
            </a:endParaRPr>
          </a:p>
          <a:p>
            <a:pPr marL="0" marR="0" lvl="0" indent="0" defTabSz="914400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4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標楷體" pitchFamily="65" charset="-120"/>
                <a:ea typeface="標楷體" pitchFamily="65" charset="-120"/>
                <a:cs typeface="+mj-cs"/>
              </a:rPr>
              <a:t>        </a:t>
            </a:r>
            <a:r>
              <a:rPr kumimoji="0" lang="zh-TW" altLang="en-US" sz="40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標楷體" pitchFamily="65" charset="-120"/>
                <a:ea typeface="標楷體" pitchFamily="65" charset="-120"/>
                <a:cs typeface="+mj-cs"/>
              </a:rPr>
              <a:t>被人需要叫做</a:t>
            </a:r>
            <a:r>
              <a:rPr kumimoji="0" lang="zh-TW" altLang="en-US" sz="4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標楷體" pitchFamily="65" charset="-120"/>
                <a:ea typeface="標楷體" pitchFamily="65" charset="-120"/>
                <a:cs typeface="+mj-cs"/>
              </a:rPr>
              <a:t>貴</a:t>
            </a:r>
            <a:r>
              <a:rPr kumimoji="0" lang="en-US" altLang="zh-TW" sz="4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標楷體" pitchFamily="65" charset="-120"/>
                <a:ea typeface="標楷體" pitchFamily="65" charset="-120"/>
                <a:cs typeface="+mj-cs"/>
              </a:rPr>
              <a:t/>
            </a:r>
            <a:br>
              <a:rPr kumimoji="0" lang="en-US" altLang="zh-TW" sz="4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標楷體" pitchFamily="65" charset="-120"/>
                <a:ea typeface="標楷體" pitchFamily="65" charset="-120"/>
                <a:cs typeface="+mj-cs"/>
              </a:rPr>
            </a:br>
            <a:r>
              <a:rPr kumimoji="0" lang="zh-TW" altLang="en-US" sz="4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標楷體" pitchFamily="65" charset="-120"/>
                <a:ea typeface="標楷體" pitchFamily="65" charset="-120"/>
                <a:cs typeface="+mj-cs"/>
              </a:rPr>
              <a:t>        </a:t>
            </a:r>
            <a:r>
              <a:rPr kumimoji="0" lang="zh-TW" altLang="zh-TW" sz="40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標楷體" pitchFamily="65" charset="-120"/>
                <a:ea typeface="標楷體" pitchFamily="65" charset="-120"/>
                <a:cs typeface="+mj-cs"/>
              </a:rPr>
              <a:t>你</a:t>
            </a:r>
            <a:r>
              <a:rPr kumimoji="0" lang="zh-TW" altLang="en-US" sz="40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標楷體" pitchFamily="65" charset="-120"/>
                <a:ea typeface="標楷體" pitchFamily="65" charset="-120"/>
                <a:cs typeface="+mj-cs"/>
              </a:rPr>
              <a:t>認同嗎</a:t>
            </a:r>
            <a:r>
              <a:rPr kumimoji="0" lang="zh-TW" altLang="zh-TW" sz="40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標楷體" pitchFamily="65" charset="-120"/>
                <a:ea typeface="標楷體" pitchFamily="65" charset="-120"/>
                <a:cs typeface="+mj-cs"/>
              </a:rPr>
              <a:t>？</a:t>
            </a:r>
            <a:endParaRPr kumimoji="0" lang="zh-TW" altLang="en-US" sz="40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標楷體" pitchFamily="65" charset="-120"/>
              <a:ea typeface="標楷體" pitchFamily="65" charset="-120"/>
              <a:cs typeface="+mj-cs"/>
            </a:endParaRPr>
          </a:p>
        </p:txBody>
      </p:sp>
      <p:sp>
        <p:nvSpPr>
          <p:cNvPr id="8194" name="AutoShape 2" descr="「禮物的圖片」的圖片搜尋結果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TW" altLang="en-US"/>
          </a:p>
        </p:txBody>
      </p:sp>
      <p:pic>
        <p:nvPicPr>
          <p:cNvPr id="8195" name="Picture 3" descr="C:\Users\teacherC\Downloads\下載 (1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03848" y="2348880"/>
            <a:ext cx="2655738" cy="214312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6985936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5" grpId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51920" y="764704"/>
            <a:ext cx="4608512" cy="32403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標題 6"/>
          <p:cNvSpPr txBox="1">
            <a:spLocks/>
          </p:cNvSpPr>
          <p:nvPr/>
        </p:nvSpPr>
        <p:spPr>
          <a:xfrm>
            <a:off x="323528" y="3584049"/>
            <a:ext cx="8589640" cy="2862322"/>
          </a:xfrm>
          <a:prstGeom prst="rect">
            <a:avLst/>
          </a:prstGeom>
          <a:noFill/>
        </p:spPr>
        <p:txBody>
          <a:bodyPr vert="horz" wrap="square" lIns="91440" tIns="45720" rIns="91440" bIns="45720" rtlCol="0" anchor="ctr">
            <a:spAutoFit/>
          </a:bodyPr>
          <a:lstStyle/>
          <a:p>
            <a:pPr lvl="0">
              <a:spcBef>
                <a:spcPct val="0"/>
              </a:spcBef>
              <a:buBlip>
                <a:blip r:embed="rId3"/>
              </a:buBlip>
              <a:defRPr/>
            </a:pPr>
            <a:r>
              <a:rPr lang="zh-TW" altLang="en-US" sz="3600" b="1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  <a:cs typeface="+mj-cs"/>
              </a:rPr>
              <a:t> 小隊不能留有自己小隊原本顏色的小卡</a:t>
            </a:r>
            <a:endParaRPr lang="en-US" altLang="zh-TW" sz="3600" b="1" dirty="0" smtClean="0">
              <a:solidFill>
                <a:srgbClr val="0000FF"/>
              </a:solidFill>
              <a:latin typeface="新細明體"/>
              <a:ea typeface="新細明體"/>
              <a:cs typeface="+mj-cs"/>
            </a:endParaRPr>
          </a:p>
          <a:p>
            <a:pPr lvl="0">
              <a:spcBef>
                <a:spcPct val="0"/>
              </a:spcBef>
              <a:buBlip>
                <a:blip r:embed="rId3"/>
              </a:buBlip>
              <a:defRPr/>
            </a:pPr>
            <a:r>
              <a:rPr kumimoji="0" lang="zh-TW" altLang="en-US" sz="3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新細明體"/>
                <a:ea typeface="新細明體"/>
                <a:cs typeface="+mj-cs"/>
              </a:rPr>
              <a:t> </a:t>
            </a:r>
            <a:r>
              <a:rPr kumimoji="0" lang="zh-TW" altLang="en-US" sz="3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標楷體" pitchFamily="65" charset="-120"/>
                <a:ea typeface="標楷體" pitchFamily="65" charset="-120"/>
                <a:cs typeface="+mj-cs"/>
              </a:rPr>
              <a:t>每一小隊必須集滿至少</a:t>
            </a:r>
            <a:r>
              <a:rPr kumimoji="0" lang="zh-TW" altLang="en-US" sz="3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標楷體" pitchFamily="65" charset="-120"/>
                <a:ea typeface="標楷體" pitchFamily="65" charset="-120"/>
                <a:cs typeface="+mj-cs"/>
              </a:rPr>
              <a:t>三張不同顏色</a:t>
            </a:r>
            <a:r>
              <a:rPr kumimoji="0" lang="zh-TW" altLang="en-US" sz="3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標楷體" pitchFamily="65" charset="-120"/>
                <a:ea typeface="標楷體" pitchFamily="65" charset="-120"/>
                <a:cs typeface="+mj-cs"/>
              </a:rPr>
              <a:t>的</a:t>
            </a:r>
            <a:endParaRPr kumimoji="0" lang="en-US" altLang="zh-TW" sz="3600" b="1" i="0" u="none" strike="noStrike" kern="1200" cap="none" spc="0" normalizeH="0" baseline="0" noProof="0" dirty="0" smtClean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標楷體" pitchFamily="65" charset="-120"/>
              <a:ea typeface="標楷體" pitchFamily="65" charset="-120"/>
              <a:cs typeface="+mj-cs"/>
            </a:endParaRPr>
          </a:p>
          <a:p>
            <a:pPr lvl="0">
              <a:spcBef>
                <a:spcPct val="0"/>
              </a:spcBef>
              <a:defRPr/>
            </a:pPr>
            <a:r>
              <a:rPr lang="zh-TW" altLang="en-US" sz="3600" b="1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  <a:cs typeface="+mj-cs"/>
              </a:rPr>
              <a:t>  </a:t>
            </a:r>
            <a:r>
              <a:rPr kumimoji="0" lang="zh-TW" altLang="en-US" sz="3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標楷體" pitchFamily="65" charset="-120"/>
                <a:ea typeface="標楷體" pitchFamily="65" charset="-120"/>
                <a:cs typeface="+mj-cs"/>
              </a:rPr>
              <a:t>能量卡，</a:t>
            </a:r>
            <a:r>
              <a:rPr lang="zh-TW" altLang="en-US" sz="3600" b="1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  <a:cs typeface="+mj-cs"/>
              </a:rPr>
              <a:t>上面有</a:t>
            </a:r>
            <a:r>
              <a:rPr kumimoji="0" lang="zh-TW" altLang="en-US" sz="3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標楷體" pitchFamily="65" charset="-120"/>
                <a:ea typeface="標楷體" pitchFamily="65" charset="-120"/>
                <a:cs typeface="+mj-cs"/>
              </a:rPr>
              <a:t>且</a:t>
            </a:r>
            <a:r>
              <a:rPr kumimoji="0" lang="zh-TW" altLang="en-US" sz="3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標楷體" pitchFamily="65" charset="-120"/>
                <a:ea typeface="標楷體" pitchFamily="65" charset="-120"/>
                <a:cs typeface="+mj-cs"/>
              </a:rPr>
              <a:t>正能量的文字，且有</a:t>
            </a:r>
            <a:endParaRPr kumimoji="0" lang="en-US" altLang="zh-TW" sz="3600" b="1" i="0" u="none" strike="noStrike" kern="120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標楷體" pitchFamily="65" charset="-120"/>
              <a:ea typeface="標楷體" pitchFamily="65" charset="-120"/>
              <a:cs typeface="+mj-cs"/>
            </a:endParaRPr>
          </a:p>
          <a:p>
            <a:pPr lvl="0">
              <a:spcBef>
                <a:spcPct val="0"/>
              </a:spcBef>
              <a:defRPr/>
            </a:pPr>
            <a:r>
              <a:rPr lang="zh-TW" altLang="en-US" sz="3600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  <a:cs typeface="+mj-cs"/>
              </a:rPr>
              <a:t>  </a:t>
            </a:r>
            <a:r>
              <a:rPr kumimoji="0" lang="zh-TW" altLang="en-US" sz="3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標楷體" pitchFamily="65" charset="-120"/>
                <a:ea typeface="標楷體" pitchFamily="65" charset="-120"/>
                <a:cs typeface="+mj-cs"/>
              </a:rPr>
              <a:t>個人簽名</a:t>
            </a:r>
            <a:endParaRPr kumimoji="0" lang="en-US" altLang="zh-TW" sz="3600" b="1" i="0" u="none" strike="noStrike" kern="120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標楷體" pitchFamily="65" charset="-120"/>
              <a:ea typeface="標楷體" pitchFamily="65" charset="-120"/>
              <a:cs typeface="+mj-cs"/>
            </a:endParaRPr>
          </a:p>
          <a:p>
            <a:pPr lvl="0">
              <a:spcBef>
                <a:spcPct val="0"/>
              </a:spcBef>
              <a:buBlip>
                <a:blip r:embed="rId3"/>
              </a:buBlip>
              <a:defRPr/>
            </a:pPr>
            <a:r>
              <a:rPr kumimoji="0" lang="zh-TW" altLang="en-US" sz="3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標楷體" pitchFamily="65" charset="-120"/>
                <a:ea typeface="標楷體" pitchFamily="65" charset="-120"/>
                <a:cs typeface="+mj-cs"/>
              </a:rPr>
              <a:t> 依完成任務速度順序加分</a:t>
            </a:r>
            <a:endParaRPr kumimoji="0" lang="zh-TW" altLang="en-US" sz="3600" b="1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標楷體" pitchFamily="65" charset="-120"/>
              <a:ea typeface="標楷體" pitchFamily="65" charset="-120"/>
              <a:cs typeface="+mj-cs"/>
            </a:endParaRPr>
          </a:p>
        </p:txBody>
      </p:sp>
      <p:pic>
        <p:nvPicPr>
          <p:cNvPr id="3074" name="Picture 2" descr="https://tse2.mm.bing.net/th?id=OIP.Qr0yruyVBhoU0kyqXl6slgEsDJ&amp;pid=15.1&amp;P=0&amp;w=234&amp;h=158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43608" y="1700808"/>
            <a:ext cx="2376264" cy="1594332"/>
          </a:xfrm>
          <a:prstGeom prst="rect">
            <a:avLst/>
          </a:prstGeom>
          <a:noFill/>
        </p:spPr>
      </p:pic>
      <p:sp>
        <p:nvSpPr>
          <p:cNvPr id="12" name="標題 6"/>
          <p:cNvSpPr txBox="1">
            <a:spLocks/>
          </p:cNvSpPr>
          <p:nvPr/>
        </p:nvSpPr>
        <p:spPr>
          <a:xfrm>
            <a:off x="467544" y="548680"/>
            <a:ext cx="8229600" cy="707886"/>
          </a:xfrm>
          <a:prstGeom prst="rect">
            <a:avLst/>
          </a:prstGeom>
          <a:noFill/>
        </p:spPr>
        <p:txBody>
          <a:bodyPr vert="horz" wrap="square" lIns="91440" tIns="45720" rIns="91440" bIns="45720" rtlCol="0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40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+mj-cs"/>
              </a:rPr>
              <a:t>我們一起來重新定義</a:t>
            </a:r>
            <a:r>
              <a:rPr kumimoji="0" lang="zh-TW" altLang="zh-TW" sz="40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+mj-cs"/>
              </a:rPr>
              <a:t>「</a:t>
            </a:r>
            <a:r>
              <a:rPr kumimoji="0" lang="zh-TW" altLang="zh-TW" sz="4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+mj-cs"/>
              </a:rPr>
              <a:t>擁有</a:t>
            </a:r>
            <a:r>
              <a:rPr kumimoji="0" lang="zh-TW" altLang="zh-TW" sz="40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+mj-cs"/>
              </a:rPr>
              <a:t>」</a:t>
            </a:r>
            <a:r>
              <a:rPr kumimoji="0" lang="en-US" altLang="zh-TW" sz="40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+mj-cs"/>
              </a:rPr>
              <a:t>……</a:t>
            </a:r>
            <a:r>
              <a:rPr kumimoji="0" lang="zh-TW" altLang="en-US" sz="40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+mj-cs"/>
              </a:rPr>
              <a:t>！</a:t>
            </a:r>
            <a:endParaRPr kumimoji="0" lang="zh-TW" altLang="en-US" sz="40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標楷體" panose="03000509000000000000" pitchFamily="65" charset="-120"/>
              <a:ea typeface="標楷體" panose="03000509000000000000" pitchFamily="65" charset="-120"/>
              <a:cs typeface="+mj-cs"/>
            </a:endParaRPr>
          </a:p>
        </p:txBody>
      </p:sp>
      <p:sp>
        <p:nvSpPr>
          <p:cNvPr id="7" name="文字方塊 6"/>
          <p:cNvSpPr txBox="1"/>
          <p:nvPr/>
        </p:nvSpPr>
        <p:spPr>
          <a:xfrm>
            <a:off x="5796136" y="1988840"/>
            <a:ext cx="273630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3600" b="1" dirty="0" smtClean="0">
                <a:latin typeface="標楷體" pitchFamily="65" charset="-120"/>
                <a:ea typeface="標楷體" pitchFamily="65" charset="-120"/>
              </a:rPr>
              <a:t>擁有就是</a:t>
            </a:r>
            <a:endParaRPr lang="en-US" altLang="zh-TW" sz="3600" b="1" dirty="0" smtClean="0">
              <a:latin typeface="標楷體" pitchFamily="65" charset="-120"/>
              <a:ea typeface="標楷體" pitchFamily="65" charset="-120"/>
            </a:endParaRPr>
          </a:p>
          <a:p>
            <a:r>
              <a:rPr lang="en-US" altLang="zh-TW" sz="3600" b="1" dirty="0" smtClean="0">
                <a:latin typeface="標楷體" pitchFamily="65" charset="-120"/>
                <a:ea typeface="標楷體" pitchFamily="65" charset="-120"/>
              </a:rPr>
              <a:t>……</a:t>
            </a:r>
            <a:endParaRPr lang="zh-TW" altLang="en-US" sz="3600" b="1" dirty="0">
              <a:latin typeface="標楷體" pitchFamily="65" charset="-120"/>
              <a:ea typeface="標楷體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380304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標題 6"/>
          <p:cNvSpPr txBox="1">
            <a:spLocks noGrp="1"/>
          </p:cNvSpPr>
          <p:nvPr>
            <p:ph type="title"/>
          </p:nvPr>
        </p:nvSpPr>
        <p:spPr>
          <a:xfrm>
            <a:off x="251520" y="312912"/>
            <a:ext cx="576064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zh-TW" altLang="en-US" sz="4000" b="1" dirty="0" smtClean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謝謝各位同學及</a:t>
            </a:r>
            <a:r>
              <a:rPr lang="en-US" altLang="zh-TW" sz="4000" b="1" dirty="0" smtClean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en-US" altLang="zh-TW" sz="4000" b="1" dirty="0" smtClean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zh-TW" altLang="en-US" sz="4000" b="1" dirty="0" smtClean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所有觀課老師</a:t>
            </a:r>
            <a:r>
              <a:rPr lang="en-US" altLang="zh-TW" sz="4000" b="1" dirty="0" smtClean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en-US" altLang="zh-TW" sz="4000" b="1" dirty="0" smtClean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zh-TW" altLang="en-US" sz="4000" b="1" dirty="0" smtClean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希望大家今天都能</a:t>
            </a:r>
            <a:r>
              <a:rPr lang="en-US" altLang="zh-TW" sz="4000" b="1" dirty="0" smtClean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en-US" altLang="zh-TW" sz="4000" b="1" dirty="0" smtClean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zh-TW" altLang="en-US" sz="4000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擁有</a:t>
            </a:r>
            <a:r>
              <a:rPr lang="zh-TW" altLang="en-US" sz="4000" b="1" dirty="0" smtClean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豐實美好的一天</a:t>
            </a:r>
            <a:endParaRPr lang="zh-TW" altLang="en-US" sz="4000" b="1" dirty="0">
              <a:solidFill>
                <a:srgbClr val="0000FF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37890" name="Picture 2" descr="C:\Users\teacherC\Downloads\下載 (2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780927"/>
            <a:ext cx="9144000" cy="4126853"/>
          </a:xfrm>
          <a:prstGeom prst="rect">
            <a:avLst/>
          </a:prstGeom>
          <a:noFill/>
        </p:spPr>
      </p:pic>
      <p:grpSp>
        <p:nvGrpSpPr>
          <p:cNvPr id="6" name="群組 5"/>
          <p:cNvGrpSpPr/>
          <p:nvPr/>
        </p:nvGrpSpPr>
        <p:grpSpPr>
          <a:xfrm>
            <a:off x="5076056" y="0"/>
            <a:ext cx="4067944" cy="2708920"/>
            <a:chOff x="4572000" y="0"/>
            <a:chExt cx="4572000" cy="2708920"/>
          </a:xfrm>
        </p:grpSpPr>
        <p:pic>
          <p:nvPicPr>
            <p:cNvPr id="4" name="圖片 3"/>
            <p:cNvPicPr/>
            <p:nvPr/>
          </p:nvPicPr>
          <p:blipFill>
            <a:blip r:embed="rId3" cstate="print"/>
            <a:srcRect t="12883" b="13755"/>
            <a:stretch>
              <a:fillRect/>
            </a:stretch>
          </p:blipFill>
          <p:spPr bwMode="auto">
            <a:xfrm>
              <a:off x="4572000" y="0"/>
              <a:ext cx="4572000" cy="27089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5" name="文字方塊 4"/>
            <p:cNvSpPr txBox="1"/>
            <p:nvPr/>
          </p:nvSpPr>
          <p:spPr>
            <a:xfrm>
              <a:off x="6352470" y="1412776"/>
              <a:ext cx="2520280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TW" altLang="en-US" sz="3600" b="1" dirty="0" smtClean="0">
                  <a:latin typeface="標楷體" pitchFamily="65" charset="-120"/>
                  <a:ea typeface="標楷體" pitchFamily="65" charset="-120"/>
                </a:rPr>
                <a:t>祝福大家</a:t>
              </a:r>
              <a:endParaRPr lang="zh-TW" altLang="en-US" sz="3600" b="1" dirty="0">
                <a:latin typeface="標楷體" pitchFamily="65" charset="-120"/>
                <a:ea typeface="標楷體" pitchFamily="65" charset="-12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27380304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1884</TotalTime>
  <Words>598</Words>
  <Application>Microsoft Office PowerPoint</Application>
  <PresentationFormat>如螢幕大小 (4:3)</PresentationFormat>
  <Paragraphs>93</Paragraphs>
  <Slides>21</Slides>
  <Notes>0</Notes>
  <HiddenSlides>0</HiddenSlides>
  <MMClips>1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21</vt:i4>
      </vt:variant>
    </vt:vector>
  </HeadingPairs>
  <TitlesOfParts>
    <vt:vector size="22" baseType="lpstr">
      <vt:lpstr>Office 佈景主題</vt:lpstr>
      <vt:lpstr>單元名稱：生命轉彎處 觀課主題：看見˙擁有</vt:lpstr>
      <vt:lpstr>投影片 2</vt:lpstr>
      <vt:lpstr>投影片 3</vt:lpstr>
      <vt:lpstr>投影片 4</vt:lpstr>
      <vt:lpstr>投影片 5</vt:lpstr>
      <vt:lpstr>投影片 6</vt:lpstr>
      <vt:lpstr>投影片 7</vt:lpstr>
      <vt:lpstr>投影片 8</vt:lpstr>
      <vt:lpstr>投影片 9</vt:lpstr>
      <vt:lpstr>投影片 10</vt:lpstr>
      <vt:lpstr>投影片 11</vt:lpstr>
      <vt:lpstr>投影片 12</vt:lpstr>
      <vt:lpstr>請參考學習單第二題【另眼看有無】</vt:lpstr>
      <vt:lpstr>小隊任務</vt:lpstr>
      <vt:lpstr>投影片 15</vt:lpstr>
      <vt:lpstr>投影片 16</vt:lpstr>
      <vt:lpstr>投影片 17</vt:lpstr>
      <vt:lpstr>看見不一樣的擁有與沒有？</vt:lpstr>
      <vt:lpstr>人生最富足的「擁有」是……？ 你發現了嗎？</vt:lpstr>
      <vt:lpstr>投影片 20</vt:lpstr>
      <vt:lpstr>謝謝各位同學及 所有觀課老師 希望大家今天都能 擁有豐實美好的一天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看見˙擁有 生命轉彎處</dc:title>
  <dc:creator>teacherC</dc:creator>
  <cp:lastModifiedBy>teacherC</cp:lastModifiedBy>
  <cp:revision>180</cp:revision>
  <dcterms:created xsi:type="dcterms:W3CDTF">2016-12-06T00:11:44Z</dcterms:created>
  <dcterms:modified xsi:type="dcterms:W3CDTF">2017-12-08T16:07:29Z</dcterms:modified>
</cp:coreProperties>
</file>