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777" r:id="rId2"/>
  </p:sldMasterIdLst>
  <p:notesMasterIdLst>
    <p:notesMasterId r:id="rId46"/>
  </p:notesMasterIdLst>
  <p:handoutMasterIdLst>
    <p:handoutMasterId r:id="rId47"/>
  </p:handoutMasterIdLst>
  <p:sldIdLst>
    <p:sldId id="365" r:id="rId3"/>
    <p:sldId id="259" r:id="rId4"/>
    <p:sldId id="260" r:id="rId5"/>
    <p:sldId id="262" r:id="rId6"/>
    <p:sldId id="263" r:id="rId7"/>
    <p:sldId id="264" r:id="rId8"/>
    <p:sldId id="266" r:id="rId9"/>
    <p:sldId id="272" r:id="rId10"/>
    <p:sldId id="441" r:id="rId11"/>
    <p:sldId id="376" r:id="rId12"/>
    <p:sldId id="448" r:id="rId13"/>
    <p:sldId id="447" r:id="rId14"/>
    <p:sldId id="378" r:id="rId15"/>
    <p:sldId id="438" r:id="rId16"/>
    <p:sldId id="440" r:id="rId17"/>
    <p:sldId id="385" r:id="rId18"/>
    <p:sldId id="383" r:id="rId19"/>
    <p:sldId id="384" r:id="rId20"/>
    <p:sldId id="420" r:id="rId21"/>
    <p:sldId id="387" r:id="rId22"/>
    <p:sldId id="446" r:id="rId23"/>
    <p:sldId id="430" r:id="rId24"/>
    <p:sldId id="451" r:id="rId25"/>
    <p:sldId id="453" r:id="rId26"/>
    <p:sldId id="454" r:id="rId27"/>
    <p:sldId id="452" r:id="rId28"/>
    <p:sldId id="274" r:id="rId29"/>
    <p:sldId id="277" r:id="rId30"/>
    <p:sldId id="435" r:id="rId31"/>
    <p:sldId id="391" r:id="rId32"/>
    <p:sldId id="432" r:id="rId33"/>
    <p:sldId id="396" r:id="rId34"/>
    <p:sldId id="393" r:id="rId35"/>
    <p:sldId id="395" r:id="rId36"/>
    <p:sldId id="445" r:id="rId37"/>
    <p:sldId id="397" r:id="rId38"/>
    <p:sldId id="289" r:id="rId39"/>
    <p:sldId id="399" r:id="rId40"/>
    <p:sldId id="434" r:id="rId41"/>
    <p:sldId id="449" r:id="rId42"/>
    <p:sldId id="450" r:id="rId43"/>
    <p:sldId id="442" r:id="rId44"/>
    <p:sldId id="308" r:id="rId45"/>
  </p:sldIdLst>
  <p:sldSz cx="9906000" cy="6858000" type="A4"/>
  <p:notesSz cx="6797675" cy="99266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DD65D7"/>
    <a:srgbClr val="ECC0F2"/>
    <a:srgbClr val="FF9966"/>
    <a:srgbClr val="FF9933"/>
    <a:srgbClr val="FF6600"/>
    <a:srgbClr val="800080"/>
    <a:srgbClr val="FF006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60" autoAdjust="0"/>
    <p:restoredTop sz="94646" autoAdjust="0"/>
  </p:normalViewPr>
  <p:slideViewPr>
    <p:cSldViewPr>
      <p:cViewPr varScale="1">
        <p:scale>
          <a:sx n="81" d="100"/>
          <a:sy n="81" d="100"/>
        </p:scale>
        <p:origin x="1334" y="53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7" d="100"/>
          <a:sy n="47" d="100"/>
        </p:scale>
        <p:origin x="-1986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647058823529405E-2"/>
          <c:y val="4.0697674418604682E-2"/>
          <c:w val="0.73411764705882365"/>
          <c:h val="0.906976744186046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各領域人數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13500000" scaled="0"/>
              </a:gradFill>
              <a:ln>
                <a:gradFill>
                  <a:gsLst>
                    <a:gs pos="0">
                      <a:srgbClr val="002D70"/>
                    </a:gs>
                    <a:gs pos="50000">
                      <a:srgbClr val="BBE0E3">
                        <a:shade val="67500"/>
                        <a:satMod val="115000"/>
                      </a:srgbClr>
                    </a:gs>
                    <a:gs pos="100000">
                      <a:srgbClr val="BBE0E3">
                        <a:shade val="100000"/>
                        <a:satMod val="115000"/>
                      </a:srgbClr>
                    </a:gs>
                  </a:gsLst>
                  <a:lin ang="5400000" scaled="0"/>
                </a:gra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135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254000" h="889000"/>
              </a:sp3d>
            </c:spPr>
          </c:dPt>
          <c:dPt>
            <c:idx val="2"/>
            <c:invertIfNegative val="0"/>
            <c:bubble3D val="0"/>
            <c:explosion val="2"/>
            <c:spPr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invertIfNegative val="0"/>
            <c:bubble3D val="0"/>
            <c:spPr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invertIfNegative val="0"/>
            <c:bubble3D val="0"/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invertIfNegative val="0"/>
            <c:bubble3D val="0"/>
            <c:spPr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13500000" scaled="0"/>
              </a:gra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4.8536273747361406E-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國文</a:t>
                    </a:r>
                    <a:r>
                      <a:rPr lang="en-US" altLang="zh-TW" dirty="0" smtClean="0"/>
                      <a:t>28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zh-TW" altLang="en-US" dirty="0" smtClean="0"/>
                      <a:t>英語</a:t>
                    </a:r>
                    <a:r>
                      <a:rPr lang="zh-TW" altLang="en-US" baseline="0" dirty="0" smtClean="0"/>
                      <a:t> </a:t>
                    </a:r>
                    <a:r>
                      <a:rPr lang="en-US" altLang="zh-TW" baseline="0" dirty="0" smtClean="0"/>
                      <a:t>20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4206356619176041E-3"/>
                  <c:y val="-0.20314389359129384"/>
                </c:manualLayout>
              </c:layout>
              <c:tx>
                <c:rich>
                  <a:bodyPr/>
                  <a:lstStyle/>
                  <a:p>
                    <a:pPr>
                      <a:defRPr sz="1753" b="1" i="0" u="none" strike="noStrike" baseline="0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defRPr>
                    </a:pPr>
                    <a:r>
                      <a:rPr lang="zh-TW" altLang="en-US" dirty="0"/>
                      <a:t>社會  </a:t>
                    </a:r>
                    <a:r>
                      <a:rPr lang="en-US" altLang="zh-TW" dirty="0" smtClean="0"/>
                      <a:t>22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pPr>
                <a:noFill/>
                <a:ln w="24732">
                  <a:noFill/>
                </a:ln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5607901973527032E-3"/>
                  <c:y val="-9.6735187424426515E-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自然 </a:t>
                    </a:r>
                    <a:r>
                      <a:rPr lang="en-US" altLang="zh-TW" dirty="0" smtClean="0"/>
                      <a:t>27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5275205409833167E-4"/>
                  <c:y val="0.20072551390568311"/>
                </c:manualLayout>
              </c:layout>
              <c:tx>
                <c:rich>
                  <a:bodyPr/>
                  <a:lstStyle/>
                  <a:p>
                    <a:pPr>
                      <a:defRPr sz="1753" b="1" i="0" u="none" strike="noStrike" baseline="0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defRPr>
                    </a:pPr>
                    <a:r>
                      <a:rPr lang="zh-TW" altLang="en-US" dirty="0"/>
                      <a:t>數學 </a:t>
                    </a:r>
                    <a:r>
                      <a:rPr lang="en-US" altLang="zh-TW" dirty="0" smtClean="0"/>
                      <a:t>22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pPr>
                <a:noFill/>
                <a:ln w="24732">
                  <a:noFill/>
                </a:ln>
              </c:sp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2361888502064234E-2"/>
                  <c:y val="-8.1272791324300906E-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/>
                      <a:t>健</a:t>
                    </a:r>
                    <a:r>
                      <a:rPr lang="zh-TW" altLang="en-US" dirty="0" smtClean="0"/>
                      <a:t>體</a:t>
                    </a:r>
                    <a:r>
                      <a:rPr lang="en-US" altLang="zh-TW" dirty="0" smtClean="0"/>
                      <a:t>14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710471206247485"/>
                      <c:h val="0.12350665054413543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3.10997893056131E-2"/>
                  <c:y val="-4.0880137866684436E-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藝文</a:t>
                    </a:r>
                    <a:r>
                      <a:rPr lang="en-US" altLang="zh-TW" dirty="0" smtClean="0"/>
                      <a:t>14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013989104455455"/>
                      <c:h val="9.2067714631197103E-2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-4.2209297295384092E-2"/>
                  <c:y val="-1.1305734606632454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綜合</a:t>
                    </a:r>
                    <a:r>
                      <a:rPr lang="en-US" altLang="zh-TW" dirty="0" smtClean="0"/>
                      <a:t>12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57170456262484"/>
                      <c:h val="0.12592503022974605"/>
                    </c:manualLayout>
                  </c15:layout>
                </c:ext>
              </c:extLst>
            </c:dLbl>
            <c:dLbl>
              <c:idx val="8"/>
              <c:layout>
                <c:manualLayout>
                  <c:x val="-1.1559679209684666E-3"/>
                  <c:y val="-4.5170381513677171E-3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 smtClean="0"/>
                      <a:t>特教</a:t>
                    </a:r>
                    <a:r>
                      <a:rPr lang="en-US" altLang="zh-TW" dirty="0" smtClean="0"/>
                      <a:t>7</a:t>
                    </a:r>
                    <a:r>
                      <a:rPr lang="zh-TW" altLang="en-US" dirty="0" smtClean="0"/>
                      <a:t>人</a:t>
                    </a:r>
                    <a:endParaRPr lang="zh-TW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4732">
                <a:noFill/>
              </a:ln>
            </c:spPr>
            <c:txPr>
              <a:bodyPr/>
              <a:lstStyle/>
              <a:p>
                <a:pPr>
                  <a:defRPr b="1" i="0" baseline="0">
                    <a:latin typeface="Arial Unicode MS" pitchFamily="34" charset="-120"/>
                    <a:ea typeface="標楷體" pitchFamily="65" charset="-120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國文</c:v>
                </c:pt>
                <c:pt idx="1">
                  <c:v>英語</c:v>
                </c:pt>
                <c:pt idx="2">
                  <c:v>數學</c:v>
                </c:pt>
                <c:pt idx="3">
                  <c:v>自然</c:v>
                </c:pt>
                <c:pt idx="4">
                  <c:v>社會</c:v>
                </c:pt>
                <c:pt idx="5">
                  <c:v>健體</c:v>
                </c:pt>
                <c:pt idx="6">
                  <c:v>藝文</c:v>
                </c:pt>
                <c:pt idx="7">
                  <c:v>綜合</c:v>
                </c:pt>
                <c:pt idx="8">
                  <c:v>特教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28</c:v>
                </c:pt>
                <c:pt idx="1">
                  <c:v>20</c:v>
                </c:pt>
                <c:pt idx="2">
                  <c:v>22</c:v>
                </c:pt>
                <c:pt idx="3">
                  <c:v>25</c:v>
                </c:pt>
                <c:pt idx="4">
                  <c:v>22</c:v>
                </c:pt>
                <c:pt idx="5">
                  <c:v>14</c:v>
                </c:pt>
                <c:pt idx="6">
                  <c:v>14</c:v>
                </c:pt>
                <c:pt idx="7">
                  <c:v>12</c:v>
                </c:pt>
                <c:pt idx="8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646076464"/>
        <c:axId val="646082448"/>
      </c:barChart>
      <c:valAx>
        <c:axId val="64608244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46076464"/>
        <c:crosses val="autoZero"/>
        <c:crossBetween val="between"/>
      </c:valAx>
      <c:catAx>
        <c:axId val="6460764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646082448"/>
        <c:crosses val="autoZero"/>
        <c:auto val="1"/>
        <c:lblAlgn val="ctr"/>
        <c:lblOffset val="100"/>
        <c:noMultiLvlLbl val="0"/>
      </c:catAx>
      <c:spPr>
        <a:noFill/>
        <a:ln w="24732">
          <a:noFill/>
        </a:ln>
      </c:spPr>
    </c:plotArea>
    <c:legend>
      <c:legendPos val="r"/>
      <c:layout>
        <c:manualLayout>
          <c:xMode val="edge"/>
          <c:yMode val="edge"/>
          <c:x val="0.83067978557938005"/>
          <c:y val="3.3150844052595003E-2"/>
          <c:w val="0.12638258974174943"/>
          <c:h val="0.80535985299298285"/>
        </c:manualLayout>
      </c:layout>
      <c:overlay val="0"/>
      <c:txPr>
        <a:bodyPr/>
        <a:lstStyle/>
        <a:p>
          <a:pPr>
            <a:defRPr sz="2337" b="1" i="0" baseline="0">
              <a:latin typeface="Arial Unicode MS" pitchFamily="34" charset="-120"/>
              <a:ea typeface="標楷體" pitchFamily="65" charset="-120"/>
            </a:defRPr>
          </a:pPr>
          <a:endParaRPr lang="zh-TW"/>
        </a:p>
      </c:txPr>
    </c:legend>
    <c:plotVisOnly val="1"/>
    <c:dispBlanksAs val="zero"/>
    <c:showDLblsOverMax val="0"/>
  </c:chart>
  <c:txPr>
    <a:bodyPr/>
    <a:lstStyle/>
    <a:p>
      <a:pPr>
        <a:defRPr sz="1753"/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男生</c:v>
                </c:pt>
              </c:strCache>
            </c:strRef>
          </c:tx>
          <c:invertIfNegative val="0"/>
          <c:cat>
            <c:strRef>
              <c:f>Sheet1!$B$1:$D$1</c:f>
              <c:strCache>
                <c:ptCount val="3"/>
                <c:pt idx="0">
                  <c:v>一年級</c:v>
                </c:pt>
                <c:pt idx="1">
                  <c:v>二年級</c:v>
                </c:pt>
                <c:pt idx="2">
                  <c:v>三年級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297</c:v>
                </c:pt>
                <c:pt idx="1">
                  <c:v>333</c:v>
                </c:pt>
                <c:pt idx="2">
                  <c:v>299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女生</c:v>
                </c:pt>
              </c:strCache>
            </c:strRef>
          </c:tx>
          <c:invertIfNegative val="0"/>
          <c:cat>
            <c:strRef>
              <c:f>Sheet1!$B$1:$D$1</c:f>
              <c:strCache>
                <c:ptCount val="3"/>
                <c:pt idx="0">
                  <c:v>一年級</c:v>
                </c:pt>
                <c:pt idx="1">
                  <c:v>二年級</c:v>
                </c:pt>
                <c:pt idx="2">
                  <c:v>三年級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309</c:v>
                </c:pt>
                <c:pt idx="1">
                  <c:v>314</c:v>
                </c:pt>
                <c:pt idx="2">
                  <c:v>346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46085168"/>
        <c:axId val="646088432"/>
        <c:axId val="0"/>
      </c:bar3DChart>
      <c:catAx>
        <c:axId val="6460851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646088432"/>
        <c:crosses val="autoZero"/>
        <c:auto val="1"/>
        <c:lblAlgn val="ctr"/>
        <c:lblOffset val="100"/>
        <c:noMultiLvlLbl val="0"/>
      </c:catAx>
      <c:valAx>
        <c:axId val="64608843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zh-TW" altLang="en-US" dirty="0" smtClean="0"/>
                  <a:t>人數</a:t>
                </a:r>
                <a:endParaRPr lang="zh-TW" altLang="en-US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64608516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100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閩語系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2862686038999783E-2"/>
                  <c:y val="-1.906366626575426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C7A6AC07-D20F-49AD-8FDC-9CEC95D601AF}" type="SERIESNAME">
                      <a:rPr lang="zh-TW" altLang="en-US" sz="18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[數列名稱]</a:t>
                    </a:fld>
                    <a:endParaRPr lang="zh-TW" altLang="en-US" sz="1800" b="1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8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fld id="{A56CCF23-8785-4346-BCCF-33CE80A11896}" type="VALUE">
                      <a:rPr lang="en-US" altLang="zh-TW" sz="1800" b="1" baseline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[值]</a:t>
                    </a:fld>
                    <a:r>
                      <a:rPr lang="zh-TW" altLang="en-US" sz="1800" b="1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人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1296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客語系</c:v>
                </c:pt>
              </c:strCache>
            </c:strRef>
          </c:tx>
          <c:spPr>
            <a:gradFill>
              <a:gsLst>
                <a:gs pos="100000">
                  <a:schemeClr val="accent2">
                    <a:alpha val="0"/>
                  </a:schemeClr>
                </a:gs>
                <a:gs pos="50000">
                  <a:schemeClr val="accent2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</c:dPt>
          <c:dLbls>
            <c:dLbl>
              <c:idx val="0"/>
              <c:layout>
                <c:manualLayout>
                  <c:x val="3.9193176066856766E-2"/>
                  <c:y val="-0.2740402025702175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6117E459-7A70-48C5-B624-44E9CCC861FC}" type="SERIESNAME">
                      <a:rPr lang="zh-TW" altLang="en-US" sz="1800" b="1" smtClean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solidFill>
                            <a:schemeClr val="bg2">
                              <a:lumMod val="2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[數列名稱]</a:t>
                    </a:fld>
                    <a:endParaRPr lang="zh-TW" altLang="en-US" sz="1800" b="1" baseline="0" dirty="0" smtClean="0">
                      <a:solidFill>
                        <a:schemeClr val="bg2">
                          <a:lumMod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800" b="1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zh-TW" altLang="en-US" sz="1800" b="1" baseline="0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fld id="{0898BE04-77A7-4823-BFA8-6F9DE5B71DAD}" type="VALUE">
                      <a:rPr lang="en-US" altLang="zh-TW" sz="1800" b="1" baseline="0" smtClean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solidFill>
                            <a:schemeClr val="bg2">
                              <a:lumMod val="2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[值]</a:t>
                    </a:fld>
                    <a:r>
                      <a:rPr lang="zh-TW" altLang="en-US" sz="1800" b="1" baseline="0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人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299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其他語系</c:v>
                </c:pt>
              </c:strCache>
            </c:strRef>
          </c:tx>
          <c:spPr>
            <a:gradFill>
              <a:gsLst>
                <a:gs pos="100000">
                  <a:schemeClr val="accent3">
                    <a:alpha val="0"/>
                  </a:schemeClr>
                </a:gs>
                <a:gs pos="50000">
                  <a:schemeClr val="accent3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0826225069642466E-2"/>
                  <c:y val="-0.3097845768185067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E6BDEEBE-F829-408F-B4D3-5A51707970DC}" type="SERIESNAME">
                      <a:rPr lang="zh-TW" altLang="en-US" sz="18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[數列名稱]</a:t>
                    </a:fld>
                    <a:endParaRPr lang="zh-TW" altLang="en-US" sz="1800" b="1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8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fld id="{611981CC-06A6-4244-AD63-DDEDBA0ECF44}" type="VALUE">
                      <a:rPr lang="en-US" altLang="zh-TW" sz="1800" b="1" baseline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[值]</a:t>
                    </a:fld>
                    <a:r>
                      <a:rPr lang="zh-TW" altLang="en-US" sz="1800" b="1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人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31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原住民語系</c:v>
                </c:pt>
              </c:strCache>
            </c:strRef>
          </c:tx>
          <c:spPr>
            <a:gradFill>
              <a:gsLst>
                <a:gs pos="100000">
                  <a:schemeClr val="accent4">
                    <a:alpha val="0"/>
                  </a:schemeClr>
                </a:gs>
                <a:gs pos="50000">
                  <a:schemeClr val="accent4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5321960111427348E-3"/>
                  <c:y val="-6.91057902133592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D0FBE4A3-E2DC-4827-BC0C-FD2EF6757C55}" type="SERIESNAME">
                      <a:rPr lang="zh-TW" altLang="en-US" sz="18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[數列名稱]</a:t>
                    </a:fld>
                    <a:endParaRPr lang="zh-TW" altLang="en-US" sz="1800" b="1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8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fld id="{779600F3-FC51-48BB-8FC0-4AF904F3F4DC}" type="VALUE">
                      <a:rPr lang="en-US" altLang="zh-TW" sz="1800" b="1" baseline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[值]</a:t>
                    </a:fld>
                    <a:r>
                      <a:rPr lang="zh-TW" altLang="en-US" sz="1800" b="1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人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新住民子女</c:v>
                </c:pt>
              </c:strCache>
            </c:strRef>
          </c:tx>
          <c:spPr>
            <a:gradFill>
              <a:gsLst>
                <a:gs pos="100000">
                  <a:schemeClr val="accent5">
                    <a:alpha val="0"/>
                  </a:schemeClr>
                </a:gs>
                <a:gs pos="50000">
                  <a:schemeClr val="accent5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8.3285499142070632E-2"/>
                  <c:y val="-0.1048501644616485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1009D11-2DE1-4FAF-B4B8-F9BBF2E7E313}" type="SERIESNAME">
                      <a:rPr lang="zh-TW" altLang="en-US" sz="1800" b="1" smtClean="0"/>
                      <a:pPr>
                        <a:defRPr sz="1800" b="1"/>
                      </a:pPr>
                      <a:t>[數列名稱]</a:t>
                    </a:fld>
                    <a:endParaRPr lang="zh-TW" altLang="en-US" sz="1800" b="1" dirty="0" smtClean="0"/>
                  </a:p>
                  <a:p>
                    <a:pPr>
                      <a:defRPr sz="1800" b="1"/>
                    </a:pPr>
                    <a:fld id="{576BF464-31C7-4566-82C7-AB0CB230B9C8}" type="VALUE">
                      <a:rPr lang="en-US" altLang="zh-TW" sz="1800" b="1" baseline="0" smtClean="0"/>
                      <a:pPr>
                        <a:defRPr sz="1800" b="1"/>
                      </a:pPr>
                      <a:t>[值]</a:t>
                    </a:fld>
                    <a:r>
                      <a:rPr lang="zh-TW" altLang="en-US" sz="1800" b="1" baseline="0" dirty="0" smtClean="0"/>
                      <a:t>人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300432153629019"/>
                      <c:h val="0.16151691243660299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202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46075376"/>
        <c:axId val="646084624"/>
        <c:axId val="0"/>
      </c:bar3DChart>
      <c:catAx>
        <c:axId val="6460753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64608462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46084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title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TW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646075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85000"/>
      </a:schemeClr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人數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工作表1!$A$2:$A$7</c:f>
              <c:strCache>
                <c:ptCount val="6"/>
                <c:pt idx="0">
                  <c:v>阿美族</c:v>
                </c:pt>
                <c:pt idx="1">
                  <c:v>泰雅族</c:v>
                </c:pt>
                <c:pt idx="2">
                  <c:v>排灣族</c:v>
                </c:pt>
                <c:pt idx="3">
                  <c:v>布農族</c:v>
                </c:pt>
                <c:pt idx="4">
                  <c:v>賽夏族</c:v>
                </c:pt>
                <c:pt idx="5">
                  <c:v>太魯閣族</c:v>
                </c:pt>
              </c:strCache>
            </c:strRef>
          </c:cat>
          <c:val>
            <c:numRef>
              <c:f>工作表1!$B$2:$B$7</c:f>
              <c:numCache>
                <c:formatCode>General</c:formatCode>
                <c:ptCount val="6"/>
                <c:pt idx="0">
                  <c:v>44</c:v>
                </c:pt>
                <c:pt idx="1">
                  <c:v>15</c:v>
                </c:pt>
                <c:pt idx="2">
                  <c:v>3</c:v>
                </c:pt>
                <c:pt idx="3">
                  <c:v>4</c:v>
                </c:pt>
                <c:pt idx="4">
                  <c:v>3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51624288"/>
        <c:axId val="851622656"/>
      </c:barChart>
      <c:valAx>
        <c:axId val="8516226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851624288"/>
        <c:crosses val="autoZero"/>
        <c:crossBetween val="between"/>
      </c:valAx>
      <c:catAx>
        <c:axId val="8516242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8516226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學生人數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工作表1!$A$2:$A$16</c:f>
              <c:strCache>
                <c:ptCount val="15"/>
                <c:pt idx="0">
                  <c:v>中國</c:v>
                </c:pt>
                <c:pt idx="1">
                  <c:v>越南</c:v>
                </c:pt>
                <c:pt idx="2">
                  <c:v>印尼</c:v>
                </c:pt>
                <c:pt idx="3">
                  <c:v>菲律賓</c:v>
                </c:pt>
                <c:pt idx="4">
                  <c:v>泰國</c:v>
                </c:pt>
                <c:pt idx="5">
                  <c:v>日本</c:v>
                </c:pt>
                <c:pt idx="6">
                  <c:v>美國</c:v>
                </c:pt>
                <c:pt idx="7">
                  <c:v>馬來西亞</c:v>
                </c:pt>
                <c:pt idx="8">
                  <c:v>南非</c:v>
                </c:pt>
                <c:pt idx="9">
                  <c:v>柬埔寨</c:v>
                </c:pt>
                <c:pt idx="10">
                  <c:v>港、澳</c:v>
                </c:pt>
                <c:pt idx="11">
                  <c:v>加拿大</c:v>
                </c:pt>
                <c:pt idx="12">
                  <c:v>西班牙</c:v>
                </c:pt>
                <c:pt idx="13">
                  <c:v>南韓</c:v>
                </c:pt>
                <c:pt idx="14">
                  <c:v>緬甸</c:v>
                </c:pt>
              </c:strCache>
            </c:strRef>
          </c:cat>
          <c:val>
            <c:numRef>
              <c:f>工作表1!$B$2:$B$16</c:f>
              <c:numCache>
                <c:formatCode>General</c:formatCode>
                <c:ptCount val="15"/>
                <c:pt idx="0">
                  <c:v>92</c:v>
                </c:pt>
                <c:pt idx="1">
                  <c:v>54</c:v>
                </c:pt>
                <c:pt idx="2">
                  <c:v>17</c:v>
                </c:pt>
                <c:pt idx="3">
                  <c:v>15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84345952"/>
        <c:axId val="784346496"/>
      </c:barChart>
      <c:valAx>
        <c:axId val="7843464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84345952"/>
        <c:crossBetween val="between"/>
      </c:valAx>
      <c:catAx>
        <c:axId val="7843459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84346496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100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70138255781362"/>
          <c:y val="2.7381061810728122E-2"/>
          <c:w val="0.82129861744218635"/>
          <c:h val="0.6956153315561938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有意願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Sheet1!$B$1:$E$1</c:f>
              <c:strCache>
                <c:ptCount val="4"/>
                <c:pt idx="0">
                  <c:v>閩語社</c:v>
                </c:pt>
                <c:pt idx="1">
                  <c:v>客語社</c:v>
                </c:pt>
                <c:pt idx="2">
                  <c:v>原住民語社</c:v>
                </c:pt>
                <c:pt idx="3">
                  <c:v>新住民語社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32</c:v>
                </c:pt>
                <c:pt idx="1">
                  <c:v>10</c:v>
                </c:pt>
                <c:pt idx="2">
                  <c:v>4</c:v>
                </c:pt>
                <c:pt idx="3">
                  <c:v>0</c:v>
                </c:pt>
              </c:numCache>
            </c:numRef>
          </c:val>
        </c:ser>
        <c:ser>
          <c:idx val="4"/>
          <c:order val="1"/>
          <c:tx>
            <c:strRef>
              <c:f>Sheet1!$A$3</c:f>
              <c:strCache>
                <c:ptCount val="1"/>
                <c:pt idx="0">
                  <c:v>無意願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Sheet1!$B$1:$E$1</c:f>
              <c:strCache>
                <c:ptCount val="4"/>
                <c:pt idx="0">
                  <c:v>閩語社</c:v>
                </c:pt>
                <c:pt idx="1">
                  <c:v>客語社</c:v>
                </c:pt>
                <c:pt idx="2">
                  <c:v>原住民語社</c:v>
                </c:pt>
                <c:pt idx="3">
                  <c:v>新住民語社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1431</c:v>
                </c:pt>
                <c:pt idx="1">
                  <c:v>289</c:v>
                </c:pt>
                <c:pt idx="2">
                  <c:v>66</c:v>
                </c:pt>
                <c:pt idx="3">
                  <c:v>202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46086800"/>
        <c:axId val="646077008"/>
        <c:axId val="0"/>
      </c:bar3DChart>
      <c:catAx>
        <c:axId val="646086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6460770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4607700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646086800"/>
        <c:crosses val="autoZero"/>
        <c:crossBetween val="between"/>
        <c:majorUnit val="200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</a:defRPr>
      </a:pPr>
      <a:endParaRPr lang="zh-TW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母語能力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完全不會</c:v>
                </c:pt>
                <c:pt idx="1">
                  <c:v>能聽</c:v>
                </c:pt>
                <c:pt idx="2">
                  <c:v>能說</c:v>
                </c:pt>
                <c:pt idx="3">
                  <c:v>能寫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109</c:v>
                </c:pt>
                <c:pt idx="1">
                  <c:v>1717</c:v>
                </c:pt>
                <c:pt idx="2">
                  <c:v>1646</c:v>
                </c:pt>
                <c:pt idx="3">
                  <c:v>90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646075920"/>
        <c:axId val="646078640"/>
      </c:barChart>
      <c:catAx>
        <c:axId val="646075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zh-TW"/>
          </a:p>
        </c:txPr>
        <c:crossAx val="646078640"/>
        <c:crosses val="autoZero"/>
        <c:auto val="1"/>
        <c:lblAlgn val="ctr"/>
        <c:lblOffset val="100"/>
        <c:noMultiLvlLbl val="0"/>
      </c:catAx>
      <c:valAx>
        <c:axId val="646078640"/>
        <c:scaling>
          <c:orientation val="minMax"/>
          <c:max val="1800"/>
        </c:scaling>
        <c:delete val="1"/>
        <c:axPos val="l"/>
        <c:numFmt formatCode="General" sourceLinked="1"/>
        <c:majorTickMark val="none"/>
        <c:minorTickMark val="none"/>
        <c:tickLblPos val="nextTo"/>
        <c:crossAx val="64607592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2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sz="2800"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TW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TW"/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71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TW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71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651DF15C-467E-4BCC-94DA-1119B8D56E99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7335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TW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TW"/>
          </a:p>
        </p:txBody>
      </p:sp>
      <p:sp>
        <p:nvSpPr>
          <p:cNvPr id="1085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1200" y="744538"/>
            <a:ext cx="537527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85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951"/>
            <a:ext cx="5438775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71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TW"/>
          </a:p>
        </p:txBody>
      </p:sp>
      <p:sp>
        <p:nvSpPr>
          <p:cNvPr id="1085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711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31A2F0A0-42B5-476D-BD04-867B8853372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533578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7675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999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9244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249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689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1397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2683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936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8383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66193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7511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769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8892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3050" y="981075"/>
            <a:ext cx="9288463" cy="792163"/>
          </a:xfrm>
        </p:spPr>
        <p:txBody>
          <a:bodyPr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3050" y="2060575"/>
            <a:ext cx="9217025" cy="3024188"/>
          </a:xfrm>
        </p:spPr>
        <p:txBody>
          <a:bodyPr/>
          <a:lstStyle>
            <a:lvl1pPr marL="0" indent="0" algn="ctr">
              <a:buFontTx/>
              <a:buNone/>
              <a:defRPr sz="2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6998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466013" y="5229225"/>
            <a:ext cx="23114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US" altLang="ja-JP"/>
          </a:p>
        </p:txBody>
      </p:sp>
      <p:sp>
        <p:nvSpPr>
          <p:cNvPr id="16998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473950" y="6265863"/>
            <a:ext cx="2303463" cy="476250"/>
          </a:xfrm>
        </p:spPr>
        <p:txBody>
          <a:bodyPr/>
          <a:lstStyle>
            <a:lvl1pPr>
              <a:defRPr sz="1400"/>
            </a:lvl1pPr>
          </a:lstStyle>
          <a:p>
            <a:endParaRPr lang="en-US" altLang="ja-JP"/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451725" y="5740400"/>
            <a:ext cx="2311400" cy="476250"/>
          </a:xfrm>
        </p:spPr>
        <p:txBody>
          <a:bodyPr/>
          <a:lstStyle>
            <a:lvl1pPr>
              <a:defRPr sz="1400"/>
            </a:lvl1pPr>
          </a:lstStyle>
          <a:p>
            <a:fld id="{80103E30-8318-4794-B61E-5CE4AD8A6BE6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9313" y="563563"/>
            <a:ext cx="7560071" cy="99377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4CC6A-2E8E-4BDF-A98B-E3A15B095579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41128-48C7-48CF-8894-2DC9C6AB27EE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49313" y="1600200"/>
            <a:ext cx="4027487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027488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89459-CCD8-4D8F-BD8B-03C8136CE3AE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FB6FDA-6C7A-410A-916C-5F3101F9CB72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7AC3A-F929-499C-871A-11B664DE4233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4FF80-4104-49EB-91A8-9950AFAB8EBA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9FAB5-A4CA-4061-B5D9-CAB5414D83C6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05FDB-D975-476F-AA17-67C148700881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F36A0E-69A8-46BD-BDCF-86E8E6831FCE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05638" y="563563"/>
            <a:ext cx="2051050" cy="52419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49313" y="563563"/>
            <a:ext cx="6003925" cy="52419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30827-7A79-4EF4-9D0A-E0DBC33F6B40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803405"/>
            <a:ext cx="7924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3632201"/>
            <a:ext cx="7924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26518" y="4323846"/>
            <a:ext cx="248888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90600" y="4323847"/>
            <a:ext cx="5287328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62725" y="1430868"/>
            <a:ext cx="2352675" cy="365125"/>
          </a:xfrm>
        </p:spPr>
        <p:txBody>
          <a:bodyPr/>
          <a:lstStyle/>
          <a:p>
            <a:fld id="{80103E30-8318-4794-B61E-5CE4AD8A6BE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46401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CC6A-2E8E-4BDF-A98B-E3A15B09557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37918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90" y="753535"/>
            <a:ext cx="861822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891" y="3641726"/>
            <a:ext cx="861822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25690" y="381002"/>
            <a:ext cx="2365058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3890" y="381002"/>
            <a:ext cx="523321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9339" y="381002"/>
            <a:ext cx="722771" cy="365125"/>
          </a:xfrm>
        </p:spPr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32307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890" y="2194560"/>
            <a:ext cx="4236461" cy="406908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8941" y="2194560"/>
            <a:ext cx="4233168" cy="406908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89459-CCD8-4D8F-BD8B-03C8136CE3AE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899515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2675" y="762000"/>
            <a:ext cx="6909435" cy="1295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9719" y="2183802"/>
            <a:ext cx="399063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3889" y="3132668"/>
            <a:ext cx="4236461" cy="31309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74770" y="2183802"/>
            <a:ext cx="398733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8940" y="3132668"/>
            <a:ext cx="4233169" cy="31309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B6FDA-6C7A-410A-916C-5F3101F9CB72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7341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7AC3A-F929-499C-871A-11B664DE4233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96615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FF80-4104-49EB-91A8-9950AFAB8EBA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118446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90" y="1524000"/>
            <a:ext cx="3343275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0050" y="746760"/>
            <a:ext cx="5052060" cy="5516880"/>
          </a:xfrm>
        </p:spPr>
        <p:txBody>
          <a:bodyPr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890" y="3124200"/>
            <a:ext cx="3343275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FAB5-A4CA-4061-B5D9-CAB5414D83C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1911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90" y="1524000"/>
            <a:ext cx="4415374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83984" y="751242"/>
            <a:ext cx="3980420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890" y="3124200"/>
            <a:ext cx="4415374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05FDB-D975-476F-AA17-67C148700881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259208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85" y="4697362"/>
            <a:ext cx="861952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3884" y="977035"/>
            <a:ext cx="8612782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890" y="5516716"/>
            <a:ext cx="861822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979804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90" y="753534"/>
            <a:ext cx="861822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2950" y="3649134"/>
            <a:ext cx="84201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25690" y="381002"/>
            <a:ext cx="2365058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3890" y="381002"/>
            <a:ext cx="523321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9338" y="381002"/>
            <a:ext cx="722772" cy="365125"/>
          </a:xfrm>
        </p:spPr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92947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380" y="753534"/>
            <a:ext cx="8248121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059391" y="3509768"/>
            <a:ext cx="7794098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2950" y="4174598"/>
            <a:ext cx="8426981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25690" y="381002"/>
            <a:ext cx="2365058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3890" y="379439"/>
            <a:ext cx="523321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9338" y="381002"/>
            <a:ext cx="722772" cy="365125"/>
          </a:xfrm>
        </p:spPr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  <p:sp>
        <p:nvSpPr>
          <p:cNvPr id="13" name="TextBox 12"/>
          <p:cNvSpPr txBox="1"/>
          <p:nvPr/>
        </p:nvSpPr>
        <p:spPr>
          <a:xfrm>
            <a:off x="250746" y="807720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25627" y="3021330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4209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1124703"/>
            <a:ext cx="8422681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2941" y="3648317"/>
            <a:ext cx="8421409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25690" y="378885"/>
            <a:ext cx="2365058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3890" y="378885"/>
            <a:ext cx="523321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9338" y="381002"/>
            <a:ext cx="722772" cy="365125"/>
          </a:xfrm>
        </p:spPr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645399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352677" y="762001"/>
            <a:ext cx="6909434" cy="130386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43891" y="2202080"/>
            <a:ext cx="277368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43890" y="2904565"/>
            <a:ext cx="277368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77423" y="2201333"/>
            <a:ext cx="277368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575846" y="2904068"/>
            <a:ext cx="277368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88429" y="2192866"/>
            <a:ext cx="277368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88430" y="2904565"/>
            <a:ext cx="277368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061930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352677" y="762000"/>
            <a:ext cx="6913816" cy="1295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43890" y="4113341"/>
            <a:ext cx="277368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43890" y="2331720"/>
            <a:ext cx="277368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43890" y="4796104"/>
            <a:ext cx="277368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66196" y="4113341"/>
            <a:ext cx="277368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6195" y="2331720"/>
            <a:ext cx="277368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565096" y="4796103"/>
            <a:ext cx="277368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92812" y="4113341"/>
            <a:ext cx="277368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92811" y="2331722"/>
            <a:ext cx="277368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92711" y="4796101"/>
            <a:ext cx="277368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90726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890" y="2194560"/>
            <a:ext cx="8618220" cy="406908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36A0E-69A8-46BD-BDCF-86E8E6831FCE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518455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906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90472" y="747184"/>
            <a:ext cx="1671638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890" y="746126"/>
            <a:ext cx="6801205" cy="424973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25690" y="381002"/>
            <a:ext cx="2365058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3890" y="381002"/>
            <a:ext cx="5233211" cy="365125"/>
          </a:xfrm>
        </p:spPr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9338" y="381002"/>
            <a:ext cx="722772" cy="365125"/>
          </a:xfrm>
        </p:spPr>
        <p:txBody>
          <a:bodyPr/>
          <a:lstStyle/>
          <a:p>
            <a:fld id="{13330827-7A79-4EF4-9D0A-E0DBC33F6B40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6684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9313" y="563563"/>
            <a:ext cx="5399087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00200"/>
            <a:ext cx="8207375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68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381750"/>
            <a:ext cx="23114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ja-JP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381750"/>
            <a:ext cx="31369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endParaRPr lang="en-US" altLang="ja-JP"/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381750"/>
            <a:ext cx="23114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870B2336-1655-4A32-93FB-E45F87D94196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2675" y="764373"/>
            <a:ext cx="6909435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890" y="2194560"/>
            <a:ext cx="861822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46582" y="6356352"/>
            <a:ext cx="23155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3890" y="6355847"/>
            <a:ext cx="6154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937" y="381002"/>
            <a:ext cx="21421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B2336-1655-4A32-93FB-E45F87D9419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9181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  <p:sldLayoutId id="2147483794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6.gif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6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gif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7.jpeg"/><Relationship Id="rId4" Type="http://schemas.openxmlformats.org/officeDocument/2006/relationships/image" Target="../media/image6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jpeg"/><Relationship Id="rId4" Type="http://schemas.openxmlformats.org/officeDocument/2006/relationships/image" Target="../media/image42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AutoShape 2" descr="圖片1"/>
          <p:cNvSpPr>
            <a:spLocks noChangeArrowheads="1"/>
          </p:cNvSpPr>
          <p:nvPr/>
        </p:nvSpPr>
        <p:spPr bwMode="auto">
          <a:xfrm>
            <a:off x="1281113" y="1052513"/>
            <a:ext cx="7775575" cy="4392612"/>
          </a:xfrm>
          <a:prstGeom prst="roundRect">
            <a:avLst>
              <a:gd name="adj" fmla="val 15685"/>
            </a:avLst>
          </a:prstGeom>
          <a:blipFill dpi="0" rotWithShape="1">
            <a:blip r:embed="rId2" cstate="print">
              <a:alphaModFix amt="60000"/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54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r>
              <a:rPr kumimoji="0" lang="en-US" altLang="zh-TW" sz="54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107</a:t>
            </a:r>
            <a:r>
              <a:rPr kumimoji="0" lang="zh-TW" altLang="en-US" sz="54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學年度</a:t>
            </a:r>
            <a:endParaRPr kumimoji="0" lang="en-US" altLang="zh-TW" sz="54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kumimoji="0" lang="zh-TW" altLang="en-US" sz="54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國教</a:t>
            </a:r>
            <a:r>
              <a:rPr kumimoji="0" lang="zh-TW" altLang="en-US" sz="5400" dirty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輔導團</a:t>
            </a:r>
            <a:r>
              <a:rPr kumimoji="0" lang="en-US" altLang="zh-TW" sz="5400" dirty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5400" dirty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本土語言</a:t>
            </a:r>
            <a:r>
              <a:rPr kumimoji="0" lang="en-US" altLang="zh-TW" sz="5400" dirty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/>
            <a:endParaRPr kumimoji="0" lang="zh-TW" altLang="en-US" sz="54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kumimoji="0" lang="zh-TW" altLang="en-US" sz="54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輔導</a:t>
            </a:r>
            <a:r>
              <a:rPr kumimoji="0" lang="zh-TW" altLang="en-US" sz="5400" dirty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訪視簡報</a:t>
            </a:r>
          </a:p>
        </p:txBody>
      </p:sp>
      <p:sp>
        <p:nvSpPr>
          <p:cNvPr id="197636" name="WordArt 4"/>
          <p:cNvSpPr>
            <a:spLocks noChangeArrowheads="1" noChangeShapeType="1" noTextEdit="1"/>
          </p:cNvSpPr>
          <p:nvPr/>
        </p:nvSpPr>
        <p:spPr bwMode="auto">
          <a:xfrm>
            <a:off x="5025008" y="6237312"/>
            <a:ext cx="460774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1600" kern="10" dirty="0">
                <a:ln w="9525">
                  <a:noFill/>
                  <a:round/>
                  <a:headEnd/>
                  <a:tailEnd/>
                </a:ln>
                <a:latin typeface="標楷體"/>
                <a:ea typeface="標楷體"/>
              </a:rPr>
              <a:t>報告人</a:t>
            </a:r>
            <a:r>
              <a:rPr lang="zh-TW" altLang="en-US" sz="1600" kern="10" dirty="0" smtClean="0">
                <a:ln w="9525">
                  <a:noFill/>
                  <a:round/>
                  <a:headEnd/>
                  <a:tailEnd/>
                </a:ln>
                <a:latin typeface="標楷體"/>
                <a:ea typeface="標楷體"/>
              </a:rPr>
              <a:t>：中興國中  陳玉靖主任</a:t>
            </a:r>
            <a:endParaRPr lang="zh-TW" altLang="en-US" sz="1600" kern="10" dirty="0">
              <a:ln w="9525">
                <a:noFill/>
                <a:round/>
                <a:headEnd/>
                <a:tailEnd/>
              </a:ln>
              <a:latin typeface="標楷體"/>
              <a:ea typeface="標楷體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472" y="404664"/>
            <a:ext cx="1001658" cy="1189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5400" b="0">
                <a:ea typeface="標楷體" pitchFamily="65" charset="-120"/>
              </a:rPr>
              <a:t>簡報大綱</a:t>
            </a:r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560388" y="1557338"/>
            <a:ext cx="8929687" cy="5040312"/>
          </a:xfrm>
          <a:prstGeom prst="roundRect">
            <a:avLst>
              <a:gd name="adj" fmla="val 24032"/>
            </a:avLst>
          </a:prstGeom>
          <a:solidFill>
            <a:schemeClr val="bg1">
              <a:alpha val="60001"/>
            </a:schemeClr>
          </a:soli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 一、學校簡介</a:t>
            </a:r>
          </a:p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 二、學生背景分析</a:t>
            </a:r>
          </a:p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 三、台灣母語日實施情形</a:t>
            </a:r>
          </a:p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 四、族語精進班實施情形</a:t>
            </a:r>
          </a:p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 五、實施</a:t>
            </a:r>
            <a:r>
              <a:rPr kumimoji="0" lang="zh-TW" altLang="en-US" sz="4800" b="0" dirty="0" smtClean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成效</a:t>
            </a:r>
            <a:endParaRPr kumimoji="0" lang="en-US" altLang="zh-TW" sz="4800" b="0" dirty="0" smtClean="0">
              <a:solidFill>
                <a:srgbClr val="80008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kumimoji="0" lang="zh-TW" altLang="en-US" sz="4800" b="0" dirty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4800" b="0" dirty="0" smtClean="0">
                <a:solidFill>
                  <a:srgbClr val="800080"/>
                </a:solidFill>
                <a:latin typeface="標楷體" pitchFamily="65" charset="-120"/>
                <a:ea typeface="標楷體" pitchFamily="65" charset="-120"/>
              </a:rPr>
              <a:t> 六、結語</a:t>
            </a:r>
            <a:endParaRPr kumimoji="0" lang="zh-TW" altLang="en-US" sz="4800" b="0" dirty="0">
              <a:solidFill>
                <a:srgbClr val="80008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415925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 一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、學校簡介</a:t>
            </a: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631825" y="1700213"/>
            <a:ext cx="8713788" cy="4391025"/>
          </a:xfrm>
          <a:prstGeom prst="roundRect">
            <a:avLst>
              <a:gd name="adj" fmla="val 31593"/>
            </a:avLst>
          </a:prstGeom>
          <a:solidFill>
            <a:schemeClr val="bg1">
              <a:alpha val="60001"/>
            </a:schemeClr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en-US" altLang="zh-TW" sz="4800" b="0">
                <a:solidFill>
                  <a:srgbClr val="FF6600"/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1-1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學校沿革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1-2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學校願景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1-3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教職員工數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1-4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學生數、班級數</a:t>
            </a: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532285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273050" y="260350"/>
            <a:ext cx="9432925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1-1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學校沿革</a:t>
            </a:r>
            <a:endParaRPr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215900" y="1412875"/>
            <a:ext cx="9561513" cy="5040313"/>
          </a:xfrm>
          <a:prstGeom prst="roundRect">
            <a:avLst>
              <a:gd name="adj" fmla="val 24032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zh-TW" altLang="en-US" sz="2800" dirty="0">
                <a:solidFill>
                  <a:srgbClr val="FF8200"/>
                </a:solidFill>
                <a:latin typeface="標楷體" pitchFamily="65" charset="-120"/>
                <a:ea typeface="標楷體" pitchFamily="65" charset="-120"/>
              </a:rPr>
              <a:t>民國</a:t>
            </a:r>
            <a:r>
              <a:rPr lang="en-US" altLang="zh-TW" sz="2800" dirty="0">
                <a:solidFill>
                  <a:srgbClr val="FF8200"/>
                </a:solidFill>
                <a:latin typeface="標楷體" pitchFamily="65" charset="-120"/>
                <a:ea typeface="標楷體" pitchFamily="65" charset="-120"/>
              </a:rPr>
              <a:t>69</a:t>
            </a:r>
            <a:r>
              <a:rPr lang="zh-TW" altLang="en-US" sz="2800" dirty="0">
                <a:solidFill>
                  <a:srgbClr val="FF82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創校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第一任校長 莊鶴齡校長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(69.8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76.2)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第二任校長 趙錦松校長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(76.2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87.2)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代 理 校長 林學良主任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(87.2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87.7)</a:t>
            </a:r>
          </a:p>
          <a:p>
            <a:pPr>
              <a:lnSpc>
                <a:spcPct val="120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第三任校長 婁  立校長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(87.8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94.7)</a:t>
            </a:r>
          </a:p>
          <a:p>
            <a:pPr>
              <a:lnSpc>
                <a:spcPct val="120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 第四任校長 黎慶達校長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(94.8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98.7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第五任校長 廖家春校長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(98.8~106.7)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2800" dirty="0">
                <a:solidFill>
                  <a:srgbClr val="FF6600"/>
                </a:solidFill>
                <a:latin typeface="標楷體" pitchFamily="65" charset="-120"/>
                <a:ea typeface="標楷體" pitchFamily="65" charset="-120"/>
              </a:rPr>
              <a:t>現任校長 </a:t>
            </a:r>
            <a:r>
              <a:rPr lang="zh-TW" altLang="en-US" sz="2800" dirty="0" smtClean="0">
                <a:solidFill>
                  <a:srgbClr val="FF6600"/>
                </a:solidFill>
                <a:latin typeface="標楷體" pitchFamily="65" charset="-120"/>
                <a:ea typeface="標楷體" pitchFamily="65" charset="-120"/>
              </a:rPr>
              <a:t> 許黎琴校長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(106.8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~ 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5" name="圖片 4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264" y="548679"/>
            <a:ext cx="2304256" cy="3456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417513" y="260350"/>
            <a:ext cx="9072562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1-2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 學校願景</a:t>
            </a:r>
            <a:endParaRPr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417513" y="1557338"/>
            <a:ext cx="9144000" cy="4031902"/>
          </a:xfrm>
          <a:prstGeom prst="roundRect">
            <a:avLst>
              <a:gd name="adj" fmla="val 40157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indent="1262063"/>
            <a:r>
              <a:rPr lang="en-US" altLang="zh-TW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學術導向</a:t>
            </a:r>
          </a:p>
          <a:p>
            <a:pPr indent="1262063"/>
            <a:r>
              <a:rPr lang="en-US" altLang="zh-TW" sz="54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5400" b="0" dirty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54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5400" b="0" dirty="0">
                <a:latin typeface="標楷體" pitchFamily="65" charset="-120"/>
                <a:ea typeface="標楷體" pitchFamily="65" charset="-120"/>
              </a:rPr>
              <a:t>藝術與人文</a:t>
            </a:r>
          </a:p>
          <a:p>
            <a:pPr indent="1262063"/>
            <a:r>
              <a:rPr lang="en-US" altLang="zh-TW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5400" b="0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多元發展</a:t>
            </a:r>
          </a:p>
          <a:p>
            <a:pPr indent="1262063"/>
            <a:r>
              <a:rPr lang="en-US" altLang="zh-TW" sz="54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5400" b="0" dirty="0"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54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5400" b="0" dirty="0">
                <a:latin typeface="標楷體" pitchFamily="65" charset="-120"/>
                <a:ea typeface="標楷體" pitchFamily="65" charset="-120"/>
              </a:rPr>
              <a:t>優秀到卓越</a:t>
            </a: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87" name="AutoShape 75"/>
          <p:cNvSpPr>
            <a:spLocks noChangeArrowheads="1"/>
          </p:cNvSpPr>
          <p:nvPr/>
        </p:nvSpPr>
        <p:spPr bwMode="auto">
          <a:xfrm>
            <a:off x="7761312" y="1628800"/>
            <a:ext cx="1296987" cy="4321175"/>
          </a:xfrm>
          <a:prstGeom prst="roundRect">
            <a:avLst>
              <a:gd name="adj" fmla="val 16667"/>
            </a:avLst>
          </a:prstGeom>
          <a:solidFill>
            <a:schemeClr val="bg1">
              <a:alpha val="7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417513" y="260350"/>
            <a:ext cx="9072562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1-3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教職員工數</a:t>
            </a:r>
          </a:p>
        </p:txBody>
      </p:sp>
      <p:graphicFrame>
        <p:nvGraphicFramePr>
          <p:cNvPr id="18" name="圖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6634842"/>
              </p:ext>
            </p:extLst>
          </p:nvPr>
        </p:nvGraphicFramePr>
        <p:xfrm>
          <a:off x="728422" y="1502206"/>
          <a:ext cx="8136904" cy="5251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圖片 6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sp>
        <p:nvSpPr>
          <p:cNvPr id="8" name="AutoShape 157"/>
          <p:cNvSpPr>
            <a:spLocks noChangeArrowheads="1"/>
          </p:cNvSpPr>
          <p:nvPr/>
        </p:nvSpPr>
        <p:spPr bwMode="auto">
          <a:xfrm>
            <a:off x="7645553" y="6309320"/>
            <a:ext cx="2059975" cy="444336"/>
          </a:xfrm>
          <a:prstGeom prst="roundRect">
            <a:avLst>
              <a:gd name="adj" fmla="val 16667"/>
            </a:avLst>
          </a:prstGeom>
          <a:solidFill>
            <a:schemeClr val="bg1">
              <a:alpha val="7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Text Box 156"/>
          <p:cNvSpPr txBox="1">
            <a:spLocks noChangeArrowheads="1"/>
          </p:cNvSpPr>
          <p:nvPr/>
        </p:nvSpPr>
        <p:spPr bwMode="auto">
          <a:xfrm>
            <a:off x="7581630" y="6296456"/>
            <a:ext cx="21878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atinLnBrk="1">
              <a:spcBef>
                <a:spcPct val="50000"/>
              </a:spcBef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教師人數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166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</a:t>
            </a:r>
            <a:endParaRPr lang="zh-TW" altLang="en-US" sz="24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41" name="AutoShape 157"/>
          <p:cNvSpPr>
            <a:spLocks noChangeArrowheads="1"/>
          </p:cNvSpPr>
          <p:nvPr/>
        </p:nvSpPr>
        <p:spPr bwMode="auto">
          <a:xfrm>
            <a:off x="1423988" y="6092825"/>
            <a:ext cx="7417444" cy="576263"/>
          </a:xfrm>
          <a:prstGeom prst="roundRect">
            <a:avLst>
              <a:gd name="adj" fmla="val 16667"/>
            </a:avLst>
          </a:prstGeom>
          <a:solidFill>
            <a:schemeClr val="bg1">
              <a:alpha val="7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1-4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學生數與班級數</a:t>
            </a:r>
            <a:endParaRPr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2140" name="Text Box 156"/>
          <p:cNvSpPr txBox="1">
            <a:spLocks noChangeArrowheads="1"/>
          </p:cNvSpPr>
          <p:nvPr/>
        </p:nvSpPr>
        <p:spPr bwMode="auto">
          <a:xfrm>
            <a:off x="1424608" y="6165304"/>
            <a:ext cx="763284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atinLnBrk="1">
              <a:spcBef>
                <a:spcPct val="50000"/>
              </a:spcBef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男生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929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</a:t>
            </a:r>
            <a:r>
              <a:rPr lang="zh-TW" altLang="en-US" sz="24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；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女生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969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   全校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68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班   學生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1,898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</a:t>
            </a:r>
            <a:endParaRPr lang="zh-TW" altLang="en-US" sz="24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24" name="圖表 23"/>
          <p:cNvGraphicFramePr/>
          <p:nvPr>
            <p:extLst>
              <p:ext uri="{D42A27DB-BD31-4B8C-83A1-F6EECF244321}">
                <p14:modId xmlns:p14="http://schemas.microsoft.com/office/powerpoint/2010/main" val="451616692"/>
              </p:ext>
            </p:extLst>
          </p:nvPr>
        </p:nvGraphicFramePr>
        <p:xfrm>
          <a:off x="344488" y="1339850"/>
          <a:ext cx="8712968" cy="4691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圖片 9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 二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、學生背景分析</a:t>
            </a: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525463" y="1628775"/>
            <a:ext cx="8964612" cy="5040313"/>
          </a:xfrm>
          <a:prstGeom prst="roundRect">
            <a:avLst>
              <a:gd name="adj" fmla="val 30833"/>
            </a:avLst>
          </a:prstGeom>
          <a:solidFill>
            <a:schemeClr val="bg1">
              <a:alpha val="60001"/>
            </a:schemeClr>
          </a:solidFill>
          <a:ln w="12700">
            <a:solidFill>
              <a:srgbClr val="3333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200000"/>
              </a:lnSpc>
            </a:pPr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   2-1  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各語言別人數比</a:t>
            </a:r>
          </a:p>
          <a:p>
            <a:pPr>
              <a:lnSpc>
                <a:spcPct val="200000"/>
              </a:lnSpc>
            </a:pPr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   2-2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本土語社團參加意願</a:t>
            </a:r>
            <a:endParaRPr kumimoji="0" lang="zh-TW" altLang="en-US" sz="4000" b="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200000"/>
              </a:lnSpc>
            </a:pPr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2-3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母語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使用能力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分析</a:t>
            </a:r>
            <a:endParaRPr kumimoji="0" lang="en-US" altLang="zh-TW" sz="4000" b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200000"/>
              </a:lnSpc>
            </a:pP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2-4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本校社團情形</a:t>
            </a:r>
            <a:endParaRPr kumimoji="0" lang="zh-TW" altLang="en-US" sz="4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7839" t="18985" r="7839" b="7354"/>
          <a:stretch/>
        </p:blipFill>
        <p:spPr>
          <a:xfrm>
            <a:off x="128464" y="1484164"/>
            <a:ext cx="9671811" cy="4752528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560512" y="30403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本土語言調查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表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520" y="416391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9" name="AutoShape 3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2-1  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各語言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別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--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人數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比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10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839485"/>
              </p:ext>
            </p:extLst>
          </p:nvPr>
        </p:nvGraphicFramePr>
        <p:xfrm>
          <a:off x="920553" y="1269214"/>
          <a:ext cx="7776864" cy="5329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圖片 7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372708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9677664"/>
              </p:ext>
            </p:extLst>
          </p:nvPr>
        </p:nvGraphicFramePr>
        <p:xfrm>
          <a:off x="344487" y="1403761"/>
          <a:ext cx="9217025" cy="5337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 原住民學生語族分布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5577409" y="3140968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共</a:t>
            </a:r>
            <a:r>
              <a:rPr lang="en-US" altLang="zh-TW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70</a:t>
            </a:r>
            <a:r>
              <a:rPr lang="zh-TW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人</a:t>
            </a:r>
            <a:endParaRPr lang="zh-TW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3415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8211760"/>
              </p:ext>
            </p:extLst>
          </p:nvPr>
        </p:nvGraphicFramePr>
        <p:xfrm>
          <a:off x="344487" y="1403761"/>
          <a:ext cx="9217025" cy="5337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新住民學生父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母國籍分布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5385048" y="3140968"/>
            <a:ext cx="2730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共</a:t>
            </a:r>
            <a:r>
              <a:rPr lang="en-US" altLang="zh-TW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202</a:t>
            </a:r>
            <a:r>
              <a:rPr lang="zh-TW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人</a:t>
            </a:r>
            <a:endParaRPr lang="zh-TW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4261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2-2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本土語社團參加意願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0620552"/>
              </p:ext>
            </p:extLst>
          </p:nvPr>
        </p:nvGraphicFramePr>
        <p:xfrm>
          <a:off x="848544" y="1246271"/>
          <a:ext cx="7776865" cy="5322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圖片 6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9" name="AutoShape 3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2-3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母語使用能力分析</a:t>
            </a:r>
            <a:endParaRPr kumimoji="0"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177094936"/>
              </p:ext>
            </p:extLst>
          </p:nvPr>
        </p:nvGraphicFramePr>
        <p:xfrm>
          <a:off x="1064568" y="1259447"/>
          <a:ext cx="7406456" cy="5441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AutoShape 2"/>
          <p:cNvSpPr>
            <a:spLocks noChangeArrowheads="1"/>
          </p:cNvSpPr>
          <p:nvPr/>
        </p:nvSpPr>
        <p:spPr bwMode="auto">
          <a:xfrm>
            <a:off x="488504" y="281474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en-US" altLang="zh-TW" sz="40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40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2-4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本校社團情形</a:t>
            </a:r>
            <a:endParaRPr lang="en-US" altLang="zh-TW" sz="4000" b="0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862458"/>
              </p:ext>
            </p:extLst>
          </p:nvPr>
        </p:nvGraphicFramePr>
        <p:xfrm>
          <a:off x="812763" y="1360974"/>
          <a:ext cx="8604732" cy="5236378"/>
        </p:xfrm>
        <a:graphic>
          <a:graphicData uri="http://schemas.openxmlformats.org/drawingml/2006/table">
            <a:tbl>
              <a:tblPr/>
              <a:tblGrid>
                <a:gridCol w="812004"/>
                <a:gridCol w="2203115"/>
                <a:gridCol w="812004"/>
                <a:gridCol w="1762490"/>
                <a:gridCol w="812004"/>
                <a:gridCol w="2203115"/>
              </a:tblGrid>
              <a:tr h="37402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靜態性社團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動態性社團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免付費社團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序號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社團名稱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序號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社團名稱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序號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社團名稱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管樂團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熱舞社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創意分享社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直笛團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武術社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原住民語社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吉他社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籃球社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A(</a:t>
                      </a:r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進階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童軍團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籃球社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B(</a:t>
                      </a:r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基礎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魔術社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羽球社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造型氣球社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桌球社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桌遊社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扯鈴社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閱讀社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足球社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美工設計社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獨輪車社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美食達人社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跆拳道社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模型社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402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數理資優社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6681192" y="407707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</a:rPr>
              <a:t>有多元又豐富的社團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pic>
        <p:nvPicPr>
          <p:cNvPr id="7" name="圖片 6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三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、台灣母語日實施情形</a:t>
            </a:r>
          </a:p>
        </p:txBody>
      </p:sp>
      <p:sp>
        <p:nvSpPr>
          <p:cNvPr id="223235" name="AutoShape 3"/>
          <p:cNvSpPr>
            <a:spLocks noChangeArrowheads="1"/>
          </p:cNvSpPr>
          <p:nvPr/>
        </p:nvSpPr>
        <p:spPr bwMode="auto">
          <a:xfrm>
            <a:off x="525463" y="1628775"/>
            <a:ext cx="8964612" cy="5040313"/>
          </a:xfrm>
          <a:prstGeom prst="roundRect">
            <a:avLst>
              <a:gd name="adj" fmla="val 30833"/>
            </a:avLst>
          </a:prstGeom>
          <a:solidFill>
            <a:schemeClr val="bg1">
              <a:alpha val="60001"/>
            </a:schemeClr>
          </a:solidFill>
          <a:ln w="12700">
            <a:solidFill>
              <a:srgbClr val="3333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3-1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計畫</a:t>
            </a:r>
          </a:p>
          <a:p>
            <a:pPr>
              <a:lnSpc>
                <a:spcPct val="140000"/>
              </a:lnSpc>
            </a:pPr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3-2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師資結構</a:t>
            </a:r>
          </a:p>
          <a:p>
            <a:pPr>
              <a:lnSpc>
                <a:spcPct val="140000"/>
              </a:lnSpc>
            </a:pPr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3-3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課程規劃</a:t>
            </a:r>
          </a:p>
          <a:p>
            <a:pPr>
              <a:lnSpc>
                <a:spcPct val="140000"/>
              </a:lnSpc>
            </a:pP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     </a:t>
            </a:r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3-4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教學資源</a:t>
            </a: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3-1  </a:t>
            </a:r>
            <a:r>
              <a:rPr kumimoji="0" lang="zh-TW" altLang="en-US" sz="4000" b="0" dirty="0">
                <a:ea typeface="標楷體" pitchFamily="65" charset="-120"/>
              </a:rPr>
              <a:t>台灣母語日實施計劃</a:t>
            </a:r>
          </a:p>
        </p:txBody>
      </p:sp>
      <p:sp>
        <p:nvSpPr>
          <p:cNvPr id="221187" name="AutoShape 3"/>
          <p:cNvSpPr>
            <a:spLocks noChangeArrowheads="1"/>
          </p:cNvSpPr>
          <p:nvPr/>
        </p:nvSpPr>
        <p:spPr bwMode="auto">
          <a:xfrm>
            <a:off x="1640633" y="1557338"/>
            <a:ext cx="7488832" cy="4679950"/>
          </a:xfrm>
          <a:prstGeom prst="roundRect">
            <a:avLst>
              <a:gd name="adj" fmla="val 21056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US" altLang="zh-TW" sz="32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32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課程規劃</a:t>
            </a:r>
          </a:p>
          <a:p>
            <a:pPr>
              <a:lnSpc>
                <a:spcPct val="150000"/>
              </a:lnSpc>
            </a:pP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    以學生生活為</a:t>
            </a:r>
            <a:r>
              <a:rPr lang="zh-TW" altLang="en-US" sz="3200" b="0" dirty="0" smtClean="0">
                <a:latin typeface="標楷體" pitchFamily="65" charset="-120"/>
                <a:ea typeface="標楷體" pitchFamily="65" charset="-120"/>
              </a:rPr>
              <a:t>中心，</a:t>
            </a:r>
            <a:endParaRPr lang="zh-TW" altLang="en-US" sz="3200" b="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    辦理母語競賽活動，</a:t>
            </a:r>
          </a:p>
          <a:p>
            <a:pPr>
              <a:lnSpc>
                <a:spcPct val="150000"/>
              </a:lnSpc>
            </a:pP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sz="3200" b="0" dirty="0" smtClean="0">
                <a:latin typeface="標楷體" pitchFamily="65" charset="-120"/>
                <a:ea typeface="標楷體" pitchFamily="65" charset="-120"/>
              </a:rPr>
              <a:t>讓母語</a:t>
            </a:r>
            <a:r>
              <a:rPr lang="zh-TW" altLang="en-US" sz="3200" b="0" dirty="0">
                <a:latin typeface="標楷體" pitchFamily="65" charset="-120"/>
                <a:ea typeface="標楷體" pitchFamily="65" charset="-120"/>
              </a:rPr>
              <a:t>生活化、趣味化及活潑</a:t>
            </a:r>
            <a:r>
              <a:rPr lang="zh-TW" altLang="en-US" sz="3200" b="0" dirty="0" smtClean="0">
                <a:latin typeface="標楷體" pitchFamily="65" charset="-120"/>
                <a:ea typeface="標楷體" pitchFamily="65" charset="-120"/>
              </a:rPr>
              <a:t>化。</a:t>
            </a:r>
            <a:endParaRPr lang="en-US" altLang="zh-TW" sz="3200" b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0" dirty="0" smtClean="0">
                <a:latin typeface="標楷體" pitchFamily="65" charset="-120"/>
                <a:ea typeface="標楷體" pitchFamily="65" charset="-120"/>
              </a:rPr>
              <a:t>    </a:t>
            </a:r>
            <a:endParaRPr lang="zh-TW" altLang="en-US" sz="32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3-1 </a:t>
            </a:r>
            <a:r>
              <a:rPr kumimoji="0" lang="zh-TW" altLang="en-US" sz="4000" b="0" dirty="0">
                <a:ea typeface="標楷體" pitchFamily="65" charset="-120"/>
              </a:rPr>
              <a:t>推動台灣母語日實施計劃</a:t>
            </a:r>
          </a:p>
        </p:txBody>
      </p:sp>
      <p:sp>
        <p:nvSpPr>
          <p:cNvPr id="222211" name="AutoShape 3"/>
          <p:cNvSpPr>
            <a:spLocks noChangeArrowheads="1"/>
          </p:cNvSpPr>
          <p:nvPr/>
        </p:nvSpPr>
        <p:spPr bwMode="auto">
          <a:xfrm>
            <a:off x="631825" y="1557338"/>
            <a:ext cx="8840788" cy="5111750"/>
          </a:xfrm>
          <a:prstGeom prst="roundRect">
            <a:avLst>
              <a:gd name="adj" fmla="val 21056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30000"/>
              </a:lnSpc>
            </a:pP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教學實施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訂</a:t>
            </a: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每週二為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本校「台灣母語日」。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視情況許可融入各領域與議題實施母語教學。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宣導台灣母語日推動相關活動。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配合學校刊物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興園、中興青年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  加入母語教學資料。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家長會與親師座談時宣導在家說母語活動。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鼓勵教師於彈性課程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聯課活動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  成立</a:t>
            </a: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母語社團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3-1</a:t>
            </a:r>
            <a:r>
              <a:rPr kumimoji="0" lang="zh-TW" altLang="en-US" sz="4000" b="0" dirty="0">
                <a:ea typeface="標楷體" pitchFamily="65" charset="-120"/>
              </a:rPr>
              <a:t>推動台灣母語日實施計劃</a:t>
            </a:r>
          </a:p>
        </p:txBody>
      </p:sp>
      <p:sp>
        <p:nvSpPr>
          <p:cNvPr id="266243" name="AutoShape 3"/>
          <p:cNvSpPr>
            <a:spLocks noChangeArrowheads="1"/>
          </p:cNvSpPr>
          <p:nvPr/>
        </p:nvSpPr>
        <p:spPr bwMode="auto">
          <a:xfrm>
            <a:off x="604837" y="1484164"/>
            <a:ext cx="8840788" cy="5041180"/>
          </a:xfrm>
          <a:prstGeom prst="roundRect">
            <a:avLst>
              <a:gd name="adj" fmla="val 21056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t"/>
          <a:lstStyle/>
          <a:p>
            <a:pPr>
              <a:lnSpc>
                <a:spcPct val="150000"/>
              </a:lnSpc>
            </a:pPr>
            <a:r>
              <a:rPr lang="en-US" altLang="zh-TW" sz="2800" b="0" dirty="0" smtClean="0">
                <a:latin typeface="標楷體" pitchFamily="65" charset="-120"/>
                <a:ea typeface="標楷體" pitchFamily="65" charset="-120"/>
              </a:rPr>
              <a:t>  (</a:t>
            </a: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8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競賽與活動：辦理母語相關藝文活動  </a:t>
            </a:r>
          </a:p>
          <a:p>
            <a:pPr>
              <a:lnSpc>
                <a:spcPct val="15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              及本土文化相關參訪</a:t>
            </a:r>
          </a:p>
          <a:p>
            <a:pPr>
              <a:lnSpc>
                <a:spcPct val="15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語文競賽</a:t>
            </a:r>
            <a:r>
              <a:rPr lang="en-US" altLang="zh-TW" sz="2800" b="0" dirty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母語朗讀、演說比賽</a:t>
            </a:r>
          </a:p>
          <a:p>
            <a:pPr>
              <a:lnSpc>
                <a:spcPct val="150000"/>
              </a:lnSpc>
            </a:pP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800" b="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2800" b="0" dirty="0" smtClean="0">
                <a:latin typeface="標楷體" pitchFamily="65" charset="-120"/>
                <a:ea typeface="標楷體" pitchFamily="65" charset="-120"/>
              </a:rPr>
              <a:t>二年級才藝比賽</a:t>
            </a:r>
            <a:endParaRPr kumimoji="0" lang="en-US" altLang="zh-TW" sz="2800" b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kumimoji="0" lang="zh-TW" altLang="en-US" sz="28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28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en-US" altLang="zh-TW" sz="2800" b="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800" b="0" dirty="0" smtClean="0">
                <a:latin typeface="標楷體" pitchFamily="65" charset="-120"/>
                <a:ea typeface="標楷體" pitchFamily="65" charset="-120"/>
              </a:rPr>
              <a:t>四</a:t>
            </a:r>
            <a:r>
              <a:rPr kumimoji="0" lang="en-US" altLang="zh-TW" sz="28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2800" b="0" dirty="0" smtClean="0">
                <a:latin typeface="標楷體" pitchFamily="65" charset="-120"/>
                <a:ea typeface="標楷體" pitchFamily="65" charset="-120"/>
              </a:rPr>
              <a:t>教師或承辦人員定期參加研習</a:t>
            </a:r>
            <a:endParaRPr kumimoji="0" lang="zh-TW" altLang="en-US" sz="28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語文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競賽</a:t>
            </a:r>
            <a:endParaRPr kumimoji="0" lang="en-US" altLang="zh-TW" sz="1400" b="0" dirty="0">
              <a:ea typeface="標楷體" pitchFamily="65" charset="-120"/>
            </a:endParaRPr>
          </a:p>
        </p:txBody>
      </p:sp>
      <p:sp>
        <p:nvSpPr>
          <p:cNvPr id="227331" name="AutoShape 3" descr="P1350120"/>
          <p:cNvSpPr>
            <a:spLocks noChangeArrowheads="1"/>
          </p:cNvSpPr>
          <p:nvPr/>
        </p:nvSpPr>
        <p:spPr bwMode="auto">
          <a:xfrm rot="5400000">
            <a:off x="415925" y="2204864"/>
            <a:ext cx="4392613" cy="3529186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7332" name="AutoShape 4" descr="P1350135"/>
          <p:cNvSpPr>
            <a:spLocks noChangeArrowheads="1"/>
          </p:cNvSpPr>
          <p:nvPr/>
        </p:nvSpPr>
        <p:spPr bwMode="auto">
          <a:xfrm>
            <a:off x="5095875" y="2276872"/>
            <a:ext cx="4321175" cy="3428603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5" name="圖片 4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AutoShape 2" descr="DSCF2267"/>
          <p:cNvSpPr>
            <a:spLocks noChangeArrowheads="1"/>
          </p:cNvSpPr>
          <p:nvPr/>
        </p:nvSpPr>
        <p:spPr bwMode="auto">
          <a:xfrm>
            <a:off x="1272670" y="1630829"/>
            <a:ext cx="3743325" cy="2232025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76484" name="AutoShape 4" descr="DSCF2308"/>
          <p:cNvSpPr>
            <a:spLocks noChangeArrowheads="1"/>
          </p:cNvSpPr>
          <p:nvPr/>
        </p:nvSpPr>
        <p:spPr bwMode="auto">
          <a:xfrm>
            <a:off x="1201232" y="4005729"/>
            <a:ext cx="3816350" cy="2449513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76485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二年級才藝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比賽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sp>
        <p:nvSpPr>
          <p:cNvPr id="7" name="AutoShape 2" descr="DSCF2267"/>
          <p:cNvSpPr>
            <a:spLocks noChangeArrowheads="1"/>
          </p:cNvSpPr>
          <p:nvPr/>
        </p:nvSpPr>
        <p:spPr bwMode="auto">
          <a:xfrm>
            <a:off x="5305688" y="1644853"/>
            <a:ext cx="3743325" cy="2232025"/>
          </a:xfrm>
          <a:prstGeom prst="roundRect">
            <a:avLst>
              <a:gd name="adj" fmla="val 1666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AutoShape 2" descr="DSCF2267"/>
          <p:cNvSpPr>
            <a:spLocks noChangeArrowheads="1"/>
          </p:cNvSpPr>
          <p:nvPr/>
        </p:nvSpPr>
        <p:spPr bwMode="auto">
          <a:xfrm>
            <a:off x="5313040" y="4114472"/>
            <a:ext cx="3743325" cy="2232025"/>
          </a:xfrm>
          <a:prstGeom prst="roundRect">
            <a:avLst>
              <a:gd name="adj" fmla="val 16667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158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AutoShape 2" descr="DSCF2267"/>
          <p:cNvSpPr>
            <a:spLocks noChangeArrowheads="1"/>
          </p:cNvSpPr>
          <p:nvPr/>
        </p:nvSpPr>
        <p:spPr bwMode="auto">
          <a:xfrm>
            <a:off x="848544" y="1596693"/>
            <a:ext cx="3743325" cy="2232025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76485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定期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參加研習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sp>
        <p:nvSpPr>
          <p:cNvPr id="7" name="AutoShape 2" descr="DSCF2267"/>
          <p:cNvSpPr>
            <a:spLocks noChangeArrowheads="1"/>
          </p:cNvSpPr>
          <p:nvPr/>
        </p:nvSpPr>
        <p:spPr bwMode="auto">
          <a:xfrm>
            <a:off x="848544" y="4114471"/>
            <a:ext cx="3743325" cy="2232025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AutoShape 2" descr="DSCF2267"/>
          <p:cNvSpPr>
            <a:spLocks noChangeArrowheads="1"/>
          </p:cNvSpPr>
          <p:nvPr/>
        </p:nvSpPr>
        <p:spPr bwMode="auto">
          <a:xfrm>
            <a:off x="4880992" y="2348880"/>
            <a:ext cx="4464496" cy="3384376"/>
          </a:xfrm>
          <a:prstGeom prst="roundRect">
            <a:avLst>
              <a:gd name="adj" fmla="val 1666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5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  教師專業成長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/>
          <a:srcRect l="12201" t="18985" r="12928" b="4770"/>
          <a:stretch/>
        </p:blipFill>
        <p:spPr>
          <a:xfrm>
            <a:off x="712168" y="1629196"/>
            <a:ext cx="8924638" cy="511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9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5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  教師專業成長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/>
          <a:srcRect l="16562" t="8647" r="15108" b="15108"/>
          <a:stretch/>
        </p:blipFill>
        <p:spPr>
          <a:xfrm>
            <a:off x="920552" y="1474811"/>
            <a:ext cx="8352928" cy="524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3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5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  教師專業成長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/>
          <a:srcRect l="29647" t="9939" r="29646" b="9939"/>
          <a:stretch/>
        </p:blipFill>
        <p:spPr>
          <a:xfrm>
            <a:off x="416718" y="1476339"/>
            <a:ext cx="4608513" cy="510228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5"/>
          <a:srcRect l="29647" t="12525" r="29646" b="29323"/>
          <a:stretch/>
        </p:blipFill>
        <p:spPr>
          <a:xfrm>
            <a:off x="5008318" y="1485344"/>
            <a:ext cx="4748630" cy="381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1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488950" y="331788"/>
            <a:ext cx="9072563" cy="1152525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   教師專業成長</a:t>
            </a:r>
            <a:endParaRPr kumimoji="0" lang="en-US" altLang="zh-TW" sz="2000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82" name="AutoShape 2" descr="DSCF2267"/>
          <p:cNvSpPr>
            <a:spLocks noChangeArrowheads="1"/>
          </p:cNvSpPr>
          <p:nvPr/>
        </p:nvSpPr>
        <p:spPr bwMode="auto">
          <a:xfrm>
            <a:off x="776536" y="2387887"/>
            <a:ext cx="4464496" cy="3378369"/>
          </a:xfrm>
          <a:prstGeom prst="roundRect">
            <a:avLst>
              <a:gd name="adj" fmla="val 1666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76672"/>
            <a:ext cx="720080" cy="854783"/>
          </a:xfrm>
          <a:prstGeom prst="rect">
            <a:avLst/>
          </a:prstGeom>
        </p:spPr>
      </p:pic>
      <p:sp>
        <p:nvSpPr>
          <p:cNvPr id="7" name="AutoShape 2" descr="DSCF2267"/>
          <p:cNvSpPr>
            <a:spLocks noChangeArrowheads="1"/>
          </p:cNvSpPr>
          <p:nvPr/>
        </p:nvSpPr>
        <p:spPr bwMode="auto">
          <a:xfrm>
            <a:off x="5665729" y="1607453"/>
            <a:ext cx="3391728" cy="2232025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AutoShape 2" descr="DSCF2267"/>
          <p:cNvSpPr>
            <a:spLocks noChangeArrowheads="1"/>
          </p:cNvSpPr>
          <p:nvPr/>
        </p:nvSpPr>
        <p:spPr bwMode="auto">
          <a:xfrm>
            <a:off x="5673080" y="4077072"/>
            <a:ext cx="3384377" cy="2232025"/>
          </a:xfrm>
          <a:prstGeom prst="roundRect">
            <a:avLst>
              <a:gd name="adj" fmla="val 1666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453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3-2 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本土語言師資</a:t>
            </a:r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auto">
          <a:xfrm>
            <a:off x="488950" y="1485900"/>
            <a:ext cx="9072563" cy="5111750"/>
          </a:xfrm>
          <a:prstGeom prst="roundRect">
            <a:avLst>
              <a:gd name="adj" fmla="val 9380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600" b="0" dirty="0">
                <a:latin typeface="標楷體" pitchFamily="65" charset="-120"/>
                <a:ea typeface="標楷體" pitchFamily="65" charset="-120"/>
              </a:rPr>
              <a:t>一、閩語及客語師資：</a:t>
            </a:r>
            <a:r>
              <a:rPr kumimoji="0" lang="en-US" altLang="zh-TW" sz="3600" b="0" dirty="0">
                <a:latin typeface="標楷體" pitchFamily="65" charset="-120"/>
                <a:ea typeface="標楷體" pitchFamily="65" charset="-120"/>
              </a:rPr>
              <a:t>0</a:t>
            </a:r>
            <a:r>
              <a:rPr kumimoji="0" lang="zh-TW" altLang="en-US" sz="3600" b="0" dirty="0">
                <a:latin typeface="標楷體" pitchFamily="65" charset="-120"/>
                <a:ea typeface="標楷體" pitchFamily="65" charset="-120"/>
              </a:rPr>
              <a:t>人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600" b="0" dirty="0">
                <a:latin typeface="標楷體" pitchFamily="65" charset="-120"/>
                <a:ea typeface="標楷體" pitchFamily="65" charset="-120"/>
              </a:rPr>
              <a:t>二、原住民語師資</a:t>
            </a:r>
            <a:r>
              <a:rPr kumimoji="0" lang="zh-TW" altLang="en-US" sz="3600" b="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kumimoji="0" lang="en-US" altLang="zh-TW" sz="3600" b="0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kumimoji="0" lang="zh-TW" altLang="en-US" sz="3600" b="0" dirty="0" smtClean="0">
                <a:latin typeface="標楷體" pitchFamily="65" charset="-120"/>
                <a:ea typeface="標楷體" pitchFamily="65" charset="-120"/>
              </a:rPr>
              <a:t>人</a:t>
            </a:r>
            <a:endParaRPr kumimoji="0" lang="zh-TW" altLang="en-US" sz="3600" b="0" dirty="0">
              <a:latin typeface="標楷體" pitchFamily="65" charset="-120"/>
              <a:ea typeface="標楷體" pitchFamily="65" charset="-120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en-US" altLang="zh-TW" sz="3600" b="0" dirty="0">
                <a:latin typeface="標楷體" pitchFamily="65" charset="-120"/>
                <a:ea typeface="標楷體" pitchFamily="65" charset="-120"/>
              </a:rPr>
              <a:t>    (</a:t>
            </a:r>
            <a:r>
              <a:rPr lang="zh-TW" altLang="en-US" sz="3600" b="0" dirty="0">
                <a:latin typeface="標楷體" pitchFamily="65" charset="-120"/>
                <a:ea typeface="標楷體" pitchFamily="65" charset="-120"/>
              </a:rPr>
              <a:t>教學支援工作人員</a:t>
            </a:r>
            <a:r>
              <a:rPr lang="en-US" altLang="zh-TW" sz="3600" b="0" dirty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zh-TW" altLang="en-US" sz="3600" b="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3600" b="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0" dirty="0" smtClean="0">
                <a:latin typeface="標楷體" pitchFamily="65" charset="-120"/>
                <a:ea typeface="標楷體" pitchFamily="65" charset="-120"/>
              </a:rPr>
              <a:t>為教育部</a:t>
            </a:r>
            <a:r>
              <a:rPr lang="zh-TW" altLang="en-US" sz="3600" b="0" dirty="0">
                <a:latin typeface="標楷體" pitchFamily="65" charset="-120"/>
                <a:ea typeface="標楷體" pitchFamily="65" charset="-120"/>
              </a:rPr>
              <a:t>、各縣市政府檢核及格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zh-TW" altLang="en-US" sz="3600" b="0" dirty="0">
                <a:latin typeface="標楷體" pitchFamily="65" charset="-120"/>
                <a:ea typeface="標楷體" pitchFamily="65" charset="-120"/>
              </a:rPr>
              <a:t>    或原民會檢核培訓通過）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zh-TW" altLang="en-US" sz="3600" b="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sz="3600" b="0" dirty="0" smtClean="0">
                <a:solidFill>
                  <a:schemeClr val="accent5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阿</a:t>
            </a:r>
            <a:r>
              <a:rPr lang="zh-TW" altLang="en-US" sz="3600" b="0" dirty="0">
                <a:solidFill>
                  <a:schemeClr val="accent5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美語  </a:t>
            </a:r>
            <a:r>
              <a:rPr lang="zh-TW" altLang="en-US" sz="3600" b="0" dirty="0" smtClean="0">
                <a:solidFill>
                  <a:schemeClr val="accent5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吳連成教師</a:t>
            </a:r>
            <a:endParaRPr lang="zh-TW" altLang="en-US" sz="3600" b="0" dirty="0">
              <a:solidFill>
                <a:schemeClr val="accent5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zh-TW" altLang="en-US" sz="3600" b="0" dirty="0">
                <a:latin typeface="標楷體" pitchFamily="65" charset="-120"/>
                <a:ea typeface="標楷體" pitchFamily="65" charset="-120"/>
              </a:rPr>
              <a:t>    </a:t>
            </a: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3-3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本土語言課程規劃</a:t>
            </a:r>
          </a:p>
        </p:txBody>
      </p:sp>
      <p:sp>
        <p:nvSpPr>
          <p:cNvPr id="53307" name="AutoShape 59"/>
          <p:cNvSpPr>
            <a:spLocks noChangeArrowheads="1"/>
          </p:cNvSpPr>
          <p:nvPr/>
        </p:nvSpPr>
        <p:spPr bwMode="auto">
          <a:xfrm>
            <a:off x="1062752" y="1435665"/>
            <a:ext cx="7920434" cy="5111750"/>
          </a:xfrm>
          <a:prstGeom prst="roundRect">
            <a:avLst>
              <a:gd name="adj" fmla="val 9380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一、課程時間：彈性課程時間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              </a:t>
            </a:r>
            <a:r>
              <a:rPr kumimoji="0" lang="en-US" altLang="zh-TW" sz="3200" b="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聯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課活動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二、課程方式：抽離，以社團方式進行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閩語、客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語、新住民語社團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：無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原住民語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kumimoji="0" lang="en-US" altLang="zh-TW" sz="3200" b="0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班，每次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2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節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三、原因：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無閩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語、客語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教學師資</a:t>
            </a:r>
            <a:endParaRPr lang="zh-TW" altLang="en-US" sz="32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3-3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原住民語社團選填</a:t>
            </a:r>
            <a:endParaRPr lang="zh-TW" altLang="en-US" sz="4000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1427" name="AutoShape 3" descr="P1070221"/>
          <p:cNvSpPr>
            <a:spLocks noChangeArrowheads="1"/>
          </p:cNvSpPr>
          <p:nvPr/>
        </p:nvSpPr>
        <p:spPr bwMode="auto">
          <a:xfrm>
            <a:off x="525314" y="1694538"/>
            <a:ext cx="3128744" cy="2270073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31428" name="AutoShape 4" descr="P1220426"/>
          <p:cNvSpPr>
            <a:spLocks noChangeArrowheads="1"/>
          </p:cNvSpPr>
          <p:nvPr/>
        </p:nvSpPr>
        <p:spPr bwMode="auto">
          <a:xfrm>
            <a:off x="3916015" y="1689850"/>
            <a:ext cx="3077860" cy="2270073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sp>
        <p:nvSpPr>
          <p:cNvPr id="7" name="AutoShape 3" descr="P1070221"/>
          <p:cNvSpPr>
            <a:spLocks noChangeArrowheads="1"/>
          </p:cNvSpPr>
          <p:nvPr/>
        </p:nvSpPr>
        <p:spPr bwMode="auto">
          <a:xfrm>
            <a:off x="2864768" y="4212559"/>
            <a:ext cx="3128744" cy="2270073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8" name="AutoShape 4" descr="P1220426"/>
          <p:cNvSpPr>
            <a:spLocks noChangeArrowheads="1"/>
          </p:cNvSpPr>
          <p:nvPr/>
        </p:nvSpPr>
        <p:spPr bwMode="auto">
          <a:xfrm>
            <a:off x="6321152" y="4212560"/>
            <a:ext cx="3077860" cy="2270073"/>
          </a:xfrm>
          <a:prstGeom prst="roundRect">
            <a:avLst>
              <a:gd name="adj" fmla="val 1666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3-3 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本土語言課程規劃</a:t>
            </a:r>
          </a:p>
        </p:txBody>
      </p:sp>
      <p:sp>
        <p:nvSpPr>
          <p:cNvPr id="231427" name="AutoShape 3" descr="P1070221"/>
          <p:cNvSpPr>
            <a:spLocks noChangeArrowheads="1"/>
          </p:cNvSpPr>
          <p:nvPr/>
        </p:nvSpPr>
        <p:spPr bwMode="auto">
          <a:xfrm>
            <a:off x="1784648" y="1628800"/>
            <a:ext cx="6192688" cy="3744416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3296816" y="5445224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 smtClean="0">
                <a:ea typeface="標楷體" pitchFamily="65" charset="-120"/>
              </a:rPr>
              <a:t>阿美語族上課</a:t>
            </a:r>
            <a:r>
              <a:rPr lang="zh-TW" altLang="en-US" sz="3200" dirty="0">
                <a:ea typeface="標楷體" pitchFamily="65" charset="-120"/>
              </a:rPr>
              <a:t>照片</a:t>
            </a: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3-4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原住民語教學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設備</a:t>
            </a:r>
            <a:endParaRPr lang="en-US" altLang="zh-TW" sz="2400" b="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8532" name="AutoShape 4" descr="P1350195"/>
          <p:cNvSpPr>
            <a:spLocks noChangeArrowheads="1"/>
          </p:cNvSpPr>
          <p:nvPr/>
        </p:nvSpPr>
        <p:spPr bwMode="auto">
          <a:xfrm>
            <a:off x="704527" y="3707568"/>
            <a:ext cx="2613410" cy="2017712"/>
          </a:xfrm>
          <a:prstGeom prst="roundRect">
            <a:avLst>
              <a:gd name="adj" fmla="val 8421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TW" altLang="en-US">
              <a:ea typeface="新細明體" pitchFamily="18" charset="-120"/>
            </a:endParaRPr>
          </a:p>
        </p:txBody>
      </p:sp>
      <p:sp>
        <p:nvSpPr>
          <p:cNvPr id="278535" name="AutoShape 7" descr="P1350200"/>
          <p:cNvSpPr>
            <a:spLocks noChangeArrowheads="1"/>
          </p:cNvSpPr>
          <p:nvPr/>
        </p:nvSpPr>
        <p:spPr bwMode="auto">
          <a:xfrm>
            <a:off x="704527" y="1472372"/>
            <a:ext cx="2594347" cy="2102674"/>
          </a:xfrm>
          <a:prstGeom prst="roundRect">
            <a:avLst>
              <a:gd name="adj" fmla="val 8421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TW" altLang="en-US">
              <a:ea typeface="新細明體" pitchFamily="18" charset="-120"/>
            </a:endParaRPr>
          </a:p>
        </p:txBody>
      </p:sp>
      <p:sp>
        <p:nvSpPr>
          <p:cNvPr id="278536" name="AutoShape 8" descr="P1350198"/>
          <p:cNvSpPr>
            <a:spLocks noChangeArrowheads="1"/>
          </p:cNvSpPr>
          <p:nvPr/>
        </p:nvSpPr>
        <p:spPr bwMode="auto">
          <a:xfrm rot="16200000">
            <a:off x="3765683" y="3449128"/>
            <a:ext cx="2016125" cy="2518752"/>
          </a:xfrm>
          <a:prstGeom prst="roundRect">
            <a:avLst>
              <a:gd name="adj" fmla="val 8421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endParaRPr lang="zh-TW" altLang="en-US">
              <a:ea typeface="新細明體" pitchFamily="18" charset="-120"/>
            </a:endParaRPr>
          </a:p>
        </p:txBody>
      </p:sp>
      <p:sp>
        <p:nvSpPr>
          <p:cNvPr id="278538" name="AutoShape 10" descr="P1350199"/>
          <p:cNvSpPr>
            <a:spLocks noChangeArrowheads="1"/>
          </p:cNvSpPr>
          <p:nvPr/>
        </p:nvSpPr>
        <p:spPr bwMode="auto">
          <a:xfrm rot="16200000">
            <a:off x="3729008" y="1268903"/>
            <a:ext cx="2087944" cy="2520280"/>
          </a:xfrm>
          <a:prstGeom prst="roundRect">
            <a:avLst>
              <a:gd name="adj" fmla="val 8421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endParaRPr lang="zh-TW" altLang="en-US">
              <a:ea typeface="新細明體" pitchFamily="18" charset="-120"/>
            </a:endParaRPr>
          </a:p>
        </p:txBody>
      </p:sp>
      <p:sp>
        <p:nvSpPr>
          <p:cNvPr id="278541" name="Text Box 13"/>
          <p:cNvSpPr txBox="1">
            <a:spLocks noChangeArrowheads="1"/>
          </p:cNvSpPr>
          <p:nvPr/>
        </p:nvSpPr>
        <p:spPr bwMode="auto">
          <a:xfrm>
            <a:off x="6465168" y="2900542"/>
            <a:ext cx="25202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dirty="0">
                <a:ea typeface="標楷體" pitchFamily="65" charset="-120"/>
              </a:rPr>
              <a:t>電子白</a:t>
            </a:r>
            <a:r>
              <a:rPr lang="zh-TW" altLang="en-US" sz="2800" dirty="0" smtClean="0">
                <a:ea typeface="標楷體" pitchFamily="65" charset="-120"/>
              </a:rPr>
              <a:t>板</a:t>
            </a:r>
            <a:endParaRPr lang="en-US" altLang="zh-TW" sz="2800" dirty="0" smtClean="0">
              <a:ea typeface="標楷體" pitchFamily="65" charset="-120"/>
            </a:endParaRPr>
          </a:p>
          <a:p>
            <a:pPr>
              <a:spcBef>
                <a:spcPct val="50000"/>
              </a:spcBef>
            </a:pPr>
            <a:r>
              <a:rPr lang="zh-TW" altLang="en-US" sz="2800" dirty="0" smtClean="0">
                <a:ea typeface="標楷體" pitchFamily="65" charset="-120"/>
              </a:rPr>
              <a:t>單</a:t>
            </a:r>
            <a:r>
              <a:rPr lang="zh-TW" altLang="en-US" sz="2800" dirty="0">
                <a:ea typeface="標楷體" pitchFamily="65" charset="-120"/>
              </a:rPr>
              <a:t>槍投影</a:t>
            </a:r>
            <a:r>
              <a:rPr lang="zh-TW" altLang="en-US" sz="2800" dirty="0" smtClean="0">
                <a:ea typeface="標楷體" pitchFamily="65" charset="-120"/>
              </a:rPr>
              <a:t>機</a:t>
            </a:r>
            <a:endParaRPr lang="en-US" altLang="zh-TW" sz="2800" dirty="0" smtClean="0">
              <a:ea typeface="標楷體" pitchFamily="65" charset="-120"/>
            </a:endParaRPr>
          </a:p>
          <a:p>
            <a:pPr>
              <a:spcBef>
                <a:spcPct val="50000"/>
              </a:spcBef>
            </a:pPr>
            <a:r>
              <a:rPr lang="zh-TW" altLang="en-US" sz="2800" dirty="0" smtClean="0">
                <a:ea typeface="標楷體" pitchFamily="65" charset="-120"/>
              </a:rPr>
              <a:t>教學電腦</a:t>
            </a:r>
            <a:endParaRPr lang="en-US" altLang="zh-TW" sz="2800" dirty="0" smtClean="0">
              <a:ea typeface="標楷體" pitchFamily="65" charset="-120"/>
            </a:endParaRPr>
          </a:p>
        </p:txBody>
      </p:sp>
      <p:pic>
        <p:nvPicPr>
          <p:cNvPr id="12" name="圖片 11" descr="chjh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四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、族語認證精進班</a:t>
            </a:r>
          </a:p>
        </p:txBody>
      </p:sp>
      <p:sp>
        <p:nvSpPr>
          <p:cNvPr id="237571" name="AutoShape 3"/>
          <p:cNvSpPr>
            <a:spLocks noChangeArrowheads="1"/>
          </p:cNvSpPr>
          <p:nvPr/>
        </p:nvSpPr>
        <p:spPr bwMode="auto">
          <a:xfrm>
            <a:off x="525463" y="1628775"/>
            <a:ext cx="8964612" cy="5040313"/>
          </a:xfrm>
          <a:prstGeom prst="roundRect">
            <a:avLst>
              <a:gd name="adj" fmla="val 30833"/>
            </a:avLst>
          </a:prstGeom>
          <a:solidFill>
            <a:schemeClr val="bg1">
              <a:alpha val="60001"/>
            </a:schemeClr>
          </a:solidFill>
          <a:ln w="12700">
            <a:solidFill>
              <a:srgbClr val="3333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4-1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實施情形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4-2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通過測驗人數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    4-3  </a:t>
            </a:r>
            <a:r>
              <a:rPr kumimoji="0" lang="zh-TW" altLang="en-US" sz="4800" b="0">
                <a:latin typeface="標楷體" pitchFamily="65" charset="-120"/>
                <a:ea typeface="標楷體" pitchFamily="65" charset="-120"/>
              </a:rPr>
              <a:t>活動照片</a:t>
            </a:r>
          </a:p>
          <a:p>
            <a:r>
              <a:rPr kumimoji="0" lang="en-US" altLang="zh-TW" sz="4800" b="0">
                <a:latin typeface="標楷體" pitchFamily="65" charset="-120"/>
                <a:ea typeface="標楷體" pitchFamily="65" charset="-120"/>
              </a:rPr>
              <a:t> </a:t>
            </a:r>
            <a:endParaRPr kumimoji="0" lang="zh-TW" altLang="en-US" sz="4800" b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4-1  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實施情形</a:t>
            </a:r>
          </a:p>
        </p:txBody>
      </p:sp>
      <p:sp>
        <p:nvSpPr>
          <p:cNvPr id="233475" name="AutoShape 3"/>
          <p:cNvSpPr>
            <a:spLocks noChangeArrowheads="1"/>
          </p:cNvSpPr>
          <p:nvPr/>
        </p:nvSpPr>
        <p:spPr bwMode="auto">
          <a:xfrm>
            <a:off x="525463" y="1557338"/>
            <a:ext cx="8964612" cy="5040312"/>
          </a:xfrm>
          <a:prstGeom prst="roundRect">
            <a:avLst>
              <a:gd name="adj" fmla="val 30833"/>
            </a:avLst>
          </a:prstGeom>
          <a:solidFill>
            <a:schemeClr val="bg1">
              <a:alpha val="60001"/>
            </a:schemeClr>
          </a:solidFill>
          <a:ln w="12700">
            <a:solidFill>
              <a:srgbClr val="3333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一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辦理期數：自</a:t>
            </a:r>
            <a:r>
              <a:rPr kumimoji="0" lang="en-US" altLang="zh-TW" sz="3200" b="0" dirty="0" smtClean="0">
                <a:latin typeface="標楷體" pitchFamily="65" charset="-120"/>
                <a:ea typeface="標楷體" pitchFamily="65" charset="-120"/>
              </a:rPr>
              <a:t>96-107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學年度</a:t>
            </a:r>
            <a:endParaRPr kumimoji="0" lang="zh-TW" altLang="en-US" sz="3200" b="0" dirty="0">
              <a:latin typeface="標楷體" pitchFamily="65" charset="-120"/>
              <a:ea typeface="標楷體" pitchFamily="65" charset="-120"/>
            </a:endParaRPr>
          </a:p>
          <a:p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二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師資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：族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語支援教師</a:t>
            </a:r>
          </a:p>
          <a:p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三</a:t>
            </a:r>
            <a:r>
              <a:rPr kumimoji="0" lang="en-US" altLang="zh-TW" sz="32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教材教法：</a:t>
            </a:r>
            <a:endParaRPr kumimoji="0" lang="zh-TW" altLang="en-US" sz="3200" b="0" dirty="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確認學生語音系統拼音、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書寫能力</a:t>
            </a:r>
            <a:endParaRPr kumimoji="0" lang="zh-TW" altLang="en-US" sz="3200" b="0" dirty="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複習行政院原住民委員會發行之各</a:t>
            </a:r>
          </a:p>
          <a:p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  階段學習手冊</a:t>
            </a:r>
          </a:p>
          <a:p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3.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以「</a:t>
            </a:r>
            <a:r>
              <a:rPr lang="zh-TW" altLang="en-US" sz="32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族</a:t>
            </a:r>
            <a:r>
              <a:rPr lang="zh-TW" altLang="en-US" sz="32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en-US" altLang="zh-TW" sz="32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E</a:t>
            </a:r>
            <a:r>
              <a:rPr lang="zh-TW" altLang="en-US" sz="32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樂園」內教材</a:t>
            </a:r>
            <a:r>
              <a:rPr kumimoji="0" lang="zh-TW" altLang="en-US" sz="3200" b="0" dirty="0" smtClean="0">
                <a:latin typeface="標楷體" pitchFamily="65" charset="-120"/>
                <a:ea typeface="標楷體" pitchFamily="65" charset="-120"/>
              </a:rPr>
              <a:t>進行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教學</a:t>
            </a:r>
          </a:p>
          <a:p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en-US" altLang="zh-TW" sz="3200" b="0" dirty="0">
                <a:latin typeface="標楷體" pitchFamily="65" charset="-120"/>
                <a:ea typeface="標楷體" pitchFamily="65" charset="-120"/>
              </a:rPr>
              <a:t>4.</a:t>
            </a:r>
            <a:r>
              <a:rPr kumimoji="0" lang="zh-TW" altLang="en-US" sz="3200" b="0" dirty="0">
                <a:latin typeface="標楷體" pitchFamily="65" charset="-120"/>
                <a:ea typeface="標楷體" pitchFamily="65" charset="-120"/>
              </a:rPr>
              <a:t>進行線上練習</a:t>
            </a:r>
            <a:endParaRPr kumimoji="0" lang="zh-TW" altLang="en-US" sz="4800" b="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altLang="zh-TW" sz="4000" b="0" dirty="0" smtClean="0">
                <a:latin typeface="標楷體" pitchFamily="65" charset="-120"/>
                <a:ea typeface="標楷體" pitchFamily="65" charset="-120"/>
              </a:rPr>
              <a:t>4-2  </a:t>
            </a:r>
            <a:r>
              <a:rPr kumimoji="0" lang="zh-TW" altLang="en-US" sz="4000" b="0" dirty="0" smtClean="0">
                <a:latin typeface="標楷體" pitchFamily="65" charset="-120"/>
                <a:ea typeface="標楷體" pitchFamily="65" charset="-120"/>
              </a:rPr>
              <a:t>取得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認證人數</a:t>
            </a:r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4000" b="0" dirty="0">
                <a:latin typeface="標楷體" pitchFamily="65" charset="-120"/>
                <a:ea typeface="標楷體" pitchFamily="65" charset="-120"/>
              </a:rPr>
              <a:t>原住民語</a:t>
            </a:r>
            <a:r>
              <a:rPr kumimoji="0" lang="en-US" altLang="zh-TW" sz="4000" b="0" dirty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236555" name="Text Box 11"/>
          <p:cNvSpPr txBox="1">
            <a:spLocks noChangeArrowheads="1"/>
          </p:cNvSpPr>
          <p:nvPr/>
        </p:nvSpPr>
        <p:spPr bwMode="auto">
          <a:xfrm>
            <a:off x="512121" y="5805264"/>
            <a:ext cx="8928223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dirty="0">
                <a:ea typeface="新細明體" pitchFamily="18" charset="-120"/>
              </a:rPr>
              <a:t>→原住民學生普遍</a:t>
            </a:r>
            <a:r>
              <a:rPr lang="zh-TW" altLang="en-US" sz="2400" dirty="0" smtClean="0">
                <a:ea typeface="新細明體" pitchFamily="18" charset="-120"/>
              </a:rPr>
              <a:t>學習意願</a:t>
            </a:r>
            <a:r>
              <a:rPr lang="zh-TW" altLang="en-US" sz="2400" dirty="0">
                <a:ea typeface="新細明體" pitchFamily="18" charset="-120"/>
              </a:rPr>
              <a:t>低落</a:t>
            </a:r>
            <a:r>
              <a:rPr lang="zh-TW" altLang="en-US" sz="2400" dirty="0" smtClean="0">
                <a:ea typeface="新細明體" pitchFamily="18" charset="-120"/>
              </a:rPr>
              <a:t>，加</a:t>
            </a:r>
            <a:r>
              <a:rPr lang="zh-TW" altLang="en-US" sz="2400" dirty="0">
                <a:ea typeface="新細明體" pitchFamily="18" charset="-120"/>
              </a:rPr>
              <a:t>分優待未確實達到激勵效果</a:t>
            </a: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261886"/>
              </p:ext>
            </p:extLst>
          </p:nvPr>
        </p:nvGraphicFramePr>
        <p:xfrm>
          <a:off x="704528" y="1700808"/>
          <a:ext cx="8503494" cy="36724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0224"/>
                <a:gridCol w="1248654"/>
                <a:gridCol w="1248654"/>
                <a:gridCol w="1248654"/>
                <a:gridCol w="1248654"/>
                <a:gridCol w="1248654"/>
              </a:tblGrid>
              <a:tr h="612068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103</a:t>
                      </a:r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</a:t>
                      </a:r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105</a:t>
                      </a:r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106</a:t>
                      </a:r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107</a:t>
                      </a:r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原住民學生人數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109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102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100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78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70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報名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29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25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21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報名比</a:t>
                      </a:r>
                      <a:endParaRPr lang="zh-TW" altLang="en-US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26.61%</a:t>
                      </a:r>
                      <a:endParaRPr lang="en-US" altLang="zh-TW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24.51%</a:t>
                      </a:r>
                      <a:endParaRPr lang="en-US" altLang="zh-TW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21.00%</a:t>
                      </a:r>
                      <a:endParaRPr lang="en-US" altLang="zh-TW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16.67%</a:t>
                      </a:r>
                      <a:endParaRPr lang="en-US" altLang="zh-TW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11.43%</a:t>
                      </a:r>
                      <a:endParaRPr lang="en-US" altLang="zh-TW" sz="2400" b="0" i="0" u="none" strike="noStrike" dirty="0"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取得認證</a:t>
                      </a:r>
                      <a:endParaRPr lang="zh-TW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</a:t>
                      </a:r>
                      <a:endParaRPr lang="en-US" altLang="zh-TW" sz="24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endParaRPr lang="en-US" altLang="zh-TW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？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ECC0F2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通過比</a:t>
                      </a:r>
                      <a:endParaRPr lang="zh-TW" altLang="en-US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48.28%</a:t>
                      </a:r>
                      <a:endParaRPr lang="en-US" altLang="zh-TW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68.00%</a:t>
                      </a:r>
                      <a:endParaRPr lang="en-US" altLang="zh-TW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61.90%</a:t>
                      </a:r>
                      <a:endParaRPr lang="en-US" altLang="zh-TW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61.54%</a:t>
                      </a:r>
                      <a:endParaRPr lang="en-US" altLang="zh-TW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4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？</a:t>
                      </a:r>
                      <a:endParaRPr lang="zh-TW" altLang="en-US" sz="2400" b="0" i="0" u="none" strike="noStrike" dirty="0">
                        <a:solidFill>
                          <a:srgbClr val="2F75B5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b">
                    <a:solidFill>
                      <a:srgbClr val="DD65D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29647" t="13212" r="29646" b="7520"/>
          <a:stretch/>
        </p:blipFill>
        <p:spPr>
          <a:xfrm>
            <a:off x="1784648" y="188640"/>
            <a:ext cx="5976664" cy="655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35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AutoShape 2"/>
          <p:cNvSpPr>
            <a:spLocks noChangeArrowheads="1"/>
          </p:cNvSpPr>
          <p:nvPr/>
        </p:nvSpPr>
        <p:spPr bwMode="auto">
          <a:xfrm>
            <a:off x="488950" y="260350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zh-TW" sz="4000" b="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4000" b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4000" b="0" dirty="0" smtClean="0">
                <a:latin typeface="標楷體" pitchFamily="65" charset="-120"/>
                <a:ea typeface="標楷體" pitchFamily="65" charset="-120"/>
              </a:rPr>
              <a:t>4-3  </a:t>
            </a:r>
            <a:r>
              <a:rPr lang="zh-TW" altLang="en-US" sz="4000" b="0" dirty="0">
                <a:latin typeface="標楷體" pitchFamily="65" charset="-120"/>
                <a:ea typeface="標楷體" pitchFamily="65" charset="-120"/>
              </a:rPr>
              <a:t>活動照片</a:t>
            </a:r>
            <a:endParaRPr kumimoji="0" lang="zh-TW" altLang="en-US" sz="4000" b="0" dirty="0">
              <a:ea typeface="標楷體" pitchFamily="65" charset="-120"/>
            </a:endParaRPr>
          </a:p>
        </p:txBody>
      </p:sp>
      <p:sp>
        <p:nvSpPr>
          <p:cNvPr id="239619" name="AutoShape 3" descr="P1220275"/>
          <p:cNvSpPr>
            <a:spLocks noChangeArrowheads="1"/>
          </p:cNvSpPr>
          <p:nvPr/>
        </p:nvSpPr>
        <p:spPr bwMode="auto">
          <a:xfrm rot="5400000">
            <a:off x="-222226" y="2384364"/>
            <a:ext cx="4068614" cy="298953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39620" name="AutoShape 4" descr="P1220280"/>
          <p:cNvSpPr>
            <a:spLocks noChangeArrowheads="1"/>
          </p:cNvSpPr>
          <p:nvPr/>
        </p:nvSpPr>
        <p:spPr bwMode="auto">
          <a:xfrm rot="5400000">
            <a:off x="2892721" y="2402970"/>
            <a:ext cx="4068616" cy="2952328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528" y="404664"/>
            <a:ext cx="720080" cy="854783"/>
          </a:xfrm>
          <a:prstGeom prst="rect">
            <a:avLst/>
          </a:prstGeom>
        </p:spPr>
      </p:pic>
      <p:pic>
        <p:nvPicPr>
          <p:cNvPr id="8" name="圖片 7" descr="20131210選社團 (1)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19217" y="1916833"/>
            <a:ext cx="2952327" cy="39966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ChangeArrowheads="1"/>
          </p:cNvSpPr>
          <p:nvPr/>
        </p:nvSpPr>
        <p:spPr bwMode="auto">
          <a:xfrm>
            <a:off x="488950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五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、實施成效</a:t>
            </a:r>
          </a:p>
        </p:txBody>
      </p:sp>
      <p:graphicFrame>
        <p:nvGraphicFramePr>
          <p:cNvPr id="65711" name="Group 1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953308"/>
              </p:ext>
            </p:extLst>
          </p:nvPr>
        </p:nvGraphicFramePr>
        <p:xfrm>
          <a:off x="704528" y="2636912"/>
          <a:ext cx="8856985" cy="3096344"/>
        </p:xfrm>
        <a:graphic>
          <a:graphicData uri="http://schemas.openxmlformats.org/drawingml/2006/table">
            <a:tbl>
              <a:tblPr/>
              <a:tblGrid>
                <a:gridCol w="797639"/>
                <a:gridCol w="1410226"/>
                <a:gridCol w="5238894"/>
                <a:gridCol w="1410226"/>
              </a:tblGrid>
              <a:tr h="770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編號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學生姓名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比賽名稱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獲得獎項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0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顏彥慈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撒奇萊雅朗讀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0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黃建韜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閩南語朗讀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林主恩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阿美語朗讀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702" name="Text Box 166"/>
          <p:cNvSpPr txBox="1">
            <a:spLocks noChangeArrowheads="1"/>
          </p:cNvSpPr>
          <p:nvPr/>
        </p:nvSpPr>
        <p:spPr bwMode="auto">
          <a:xfrm>
            <a:off x="776288" y="1700213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ea typeface="新細明體" pitchFamily="18" charset="-120"/>
              </a:rPr>
              <a:t>◎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107</a:t>
            </a:r>
            <a:r>
              <a:rPr lang="zh-TW" altLang="en-US" sz="3200" b="0" dirty="0" smtClean="0">
                <a:solidFill>
                  <a:srgbClr val="0000FF"/>
                </a:solidFill>
                <a:ea typeface="新細明體" pitchFamily="18" charset="-120"/>
              </a:rPr>
              <a:t>學年度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《</a:t>
            </a:r>
            <a:r>
              <a:rPr lang="zh-TW" altLang="en-US" sz="3200" b="0" dirty="0" smtClean="0">
                <a:solidFill>
                  <a:srgbClr val="0000FF"/>
                </a:solidFill>
                <a:ea typeface="新細明體" pitchFamily="18" charset="-120"/>
              </a:rPr>
              <a:t>學生組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》</a:t>
            </a:r>
            <a:endParaRPr lang="zh-TW" altLang="en-US" sz="3200" b="0" dirty="0">
              <a:solidFill>
                <a:srgbClr val="0000FF"/>
              </a:solidFill>
              <a:ea typeface="新細明體" pitchFamily="18" charset="-120"/>
            </a:endParaRPr>
          </a:p>
        </p:txBody>
      </p:sp>
      <p:pic>
        <p:nvPicPr>
          <p:cNvPr id="6" name="圖片 5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23268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AutoShape 2"/>
          <p:cNvSpPr>
            <a:spLocks noChangeArrowheads="1"/>
          </p:cNvSpPr>
          <p:nvPr/>
        </p:nvSpPr>
        <p:spPr bwMode="auto">
          <a:xfrm>
            <a:off x="488950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五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、實施成效</a:t>
            </a:r>
          </a:p>
        </p:txBody>
      </p:sp>
      <p:pic>
        <p:nvPicPr>
          <p:cNvPr id="5" name="圖片 4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22972"/>
            <a:ext cx="720080" cy="854783"/>
          </a:xfrm>
          <a:prstGeom prst="rect">
            <a:avLst/>
          </a:prstGeom>
        </p:spPr>
      </p:pic>
      <p:graphicFrame>
        <p:nvGraphicFramePr>
          <p:cNvPr id="6" name="Group 1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293611"/>
              </p:ext>
            </p:extLst>
          </p:nvPr>
        </p:nvGraphicFramePr>
        <p:xfrm>
          <a:off x="704528" y="2636912"/>
          <a:ext cx="8712967" cy="2932993"/>
        </p:xfrm>
        <a:graphic>
          <a:graphicData uri="http://schemas.openxmlformats.org/drawingml/2006/table">
            <a:tbl>
              <a:tblPr/>
              <a:tblGrid>
                <a:gridCol w="784669"/>
                <a:gridCol w="1387295"/>
                <a:gridCol w="5153708"/>
                <a:gridCol w="1387295"/>
              </a:tblGrid>
              <a:tr h="729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編號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學生姓名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比賽名稱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獲得獎項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戴美芝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客家語演說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陳易騰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閩南語演說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70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林馨怡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桃園市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107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學年度語文競賽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閩南語朗讀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166"/>
          <p:cNvSpPr txBox="1">
            <a:spLocks noChangeArrowheads="1"/>
          </p:cNvSpPr>
          <p:nvPr/>
        </p:nvSpPr>
        <p:spPr bwMode="auto">
          <a:xfrm>
            <a:off x="776288" y="1700213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ea typeface="新細明體" pitchFamily="18" charset="-120"/>
              </a:rPr>
              <a:t>◎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107</a:t>
            </a:r>
            <a:r>
              <a:rPr lang="zh-TW" altLang="en-US" sz="3200" b="0" dirty="0" smtClean="0">
                <a:solidFill>
                  <a:srgbClr val="0000FF"/>
                </a:solidFill>
                <a:ea typeface="新細明體" pitchFamily="18" charset="-120"/>
              </a:rPr>
              <a:t>學年度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《</a:t>
            </a:r>
            <a:r>
              <a:rPr lang="zh-TW" altLang="en-US" sz="3200" b="0" dirty="0" smtClean="0">
                <a:solidFill>
                  <a:srgbClr val="0000FF"/>
                </a:solidFill>
                <a:ea typeface="新細明體" pitchFamily="18" charset="-120"/>
              </a:rPr>
              <a:t>教師組</a:t>
            </a:r>
            <a:r>
              <a:rPr lang="en-US" altLang="zh-TW" sz="3200" b="0" dirty="0" smtClean="0">
                <a:solidFill>
                  <a:srgbClr val="0000FF"/>
                </a:solidFill>
                <a:ea typeface="新細明體" pitchFamily="18" charset="-120"/>
              </a:rPr>
              <a:t>》</a:t>
            </a:r>
            <a:endParaRPr lang="zh-TW" altLang="en-US" sz="3200" b="0" dirty="0">
              <a:solidFill>
                <a:srgbClr val="0000FF"/>
              </a:solidFill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50" name="AutoShape 6"/>
          <p:cNvSpPr>
            <a:spLocks noChangeArrowheads="1"/>
          </p:cNvSpPr>
          <p:nvPr/>
        </p:nvSpPr>
        <p:spPr bwMode="auto">
          <a:xfrm>
            <a:off x="488950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五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、實施成效</a:t>
            </a: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00118"/>
            <a:ext cx="720080" cy="85478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8" t="8985" r="10781" b="8513"/>
          <a:stretch/>
        </p:blipFill>
        <p:spPr>
          <a:xfrm>
            <a:off x="2000672" y="1628800"/>
            <a:ext cx="5400600" cy="386560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39776" y="5157192"/>
            <a:ext cx="45223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桃園市</a:t>
            </a:r>
            <a:r>
              <a:rPr lang="en-US" altLang="zh-TW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107</a:t>
            </a:r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學年度</a:t>
            </a:r>
            <a:endParaRPr lang="en-US" altLang="zh-TW" sz="4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語文競賽頒獎</a:t>
            </a:r>
            <a:endParaRPr lang="zh-TW" altLang="en-US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50" name="AutoShape 6"/>
          <p:cNvSpPr>
            <a:spLocks noChangeArrowheads="1"/>
          </p:cNvSpPr>
          <p:nvPr/>
        </p:nvSpPr>
        <p:spPr bwMode="auto">
          <a:xfrm>
            <a:off x="488950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五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、實施成效</a:t>
            </a: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00118"/>
            <a:ext cx="720080" cy="85478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88704" y="5314565"/>
            <a:ext cx="52758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桃園市</a:t>
            </a:r>
            <a:r>
              <a:rPr lang="en-US" altLang="zh-TW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106</a:t>
            </a:r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學年度</a:t>
            </a:r>
            <a:endParaRPr lang="en-US" altLang="zh-TW" sz="4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原住民說唱藝術比賽</a:t>
            </a:r>
            <a:endParaRPr lang="zh-TW" altLang="en-US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AutoShape 4" descr="P1220280"/>
          <p:cNvSpPr>
            <a:spLocks noChangeArrowheads="1"/>
          </p:cNvSpPr>
          <p:nvPr/>
        </p:nvSpPr>
        <p:spPr bwMode="auto">
          <a:xfrm rot="5400000">
            <a:off x="703404" y="1796766"/>
            <a:ext cx="3458631" cy="3024336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" name="AutoShape 4" descr="P1220280"/>
          <p:cNvSpPr>
            <a:spLocks noChangeArrowheads="1"/>
          </p:cNvSpPr>
          <p:nvPr/>
        </p:nvSpPr>
        <p:spPr bwMode="auto">
          <a:xfrm rot="21061139">
            <a:off x="4891855" y="1493135"/>
            <a:ext cx="4068616" cy="3456383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710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50" name="AutoShape 6"/>
          <p:cNvSpPr>
            <a:spLocks noChangeArrowheads="1"/>
          </p:cNvSpPr>
          <p:nvPr/>
        </p:nvSpPr>
        <p:spPr bwMode="auto">
          <a:xfrm>
            <a:off x="488504" y="275401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五</a:t>
            </a:r>
            <a:r>
              <a:rPr lang="zh-TW" altLang="en-US" sz="5400" b="0" dirty="0">
                <a:solidFill>
                  <a:srgbClr val="800080"/>
                </a:solidFill>
                <a:ea typeface="標楷體" pitchFamily="65" charset="-120"/>
              </a:rPr>
              <a:t>、實施成效</a:t>
            </a:r>
          </a:p>
        </p:txBody>
      </p:sp>
      <p:pic>
        <p:nvPicPr>
          <p:cNvPr id="9" name="圖片 8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00118"/>
            <a:ext cx="720080" cy="85478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5096" y="5262967"/>
            <a:ext cx="52758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桃園市</a:t>
            </a:r>
            <a:r>
              <a:rPr lang="en-US" altLang="zh-TW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105</a:t>
            </a:r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學年度</a:t>
            </a:r>
            <a:endParaRPr lang="en-US" altLang="zh-TW" sz="4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TW" altLang="en-US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原住民說唱藝術比賽</a:t>
            </a:r>
            <a:endParaRPr lang="zh-TW" altLang="en-US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AutoShape 4" descr="P1220280"/>
          <p:cNvSpPr>
            <a:spLocks noChangeArrowheads="1"/>
          </p:cNvSpPr>
          <p:nvPr/>
        </p:nvSpPr>
        <p:spPr bwMode="auto">
          <a:xfrm rot="5400000">
            <a:off x="703404" y="1796766"/>
            <a:ext cx="3458631" cy="3024336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" name="AutoShape 4" descr="P1220280"/>
          <p:cNvSpPr>
            <a:spLocks noChangeArrowheads="1"/>
          </p:cNvSpPr>
          <p:nvPr/>
        </p:nvSpPr>
        <p:spPr bwMode="auto">
          <a:xfrm rot="21061139">
            <a:off x="4665781" y="1257026"/>
            <a:ext cx="4660491" cy="3374122"/>
          </a:xfrm>
          <a:prstGeom prst="roundRect">
            <a:avLst>
              <a:gd name="adj" fmla="val 1666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8" name="AutoShape 4" descr="P1220280"/>
          <p:cNvSpPr>
            <a:spLocks noChangeArrowheads="1"/>
          </p:cNvSpPr>
          <p:nvPr/>
        </p:nvSpPr>
        <p:spPr bwMode="auto">
          <a:xfrm rot="339772">
            <a:off x="6402406" y="4434633"/>
            <a:ext cx="2969930" cy="2045525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886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8" name="Text Box 4"/>
          <p:cNvSpPr txBox="1">
            <a:spLocks noChangeArrowheads="1"/>
          </p:cNvSpPr>
          <p:nvPr/>
        </p:nvSpPr>
        <p:spPr bwMode="auto">
          <a:xfrm>
            <a:off x="704528" y="1837268"/>
            <a:ext cx="871296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    美國加州大學柏克萊分校的</a:t>
            </a:r>
            <a:r>
              <a:rPr lang="zh-TW" altLang="en-US" sz="2800" b="0" u="sng" dirty="0" smtClean="0">
                <a:latin typeface="標楷體" pitchFamily="65" charset="-120"/>
                <a:ea typeface="標楷體" pitchFamily="65" charset="-120"/>
              </a:rPr>
              <a:t>馬提索夫</a:t>
            </a: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說：「語言是社群文化最重要的元素。語言死亡了之後，那個文化的特有知識就喪失了，觀察世界的一扇獨特窗戶就關上了。」</a:t>
            </a:r>
            <a:endParaRPr lang="en-US" altLang="zh-TW" sz="2800" b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50000"/>
              </a:spcBef>
            </a:pP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    語言</a:t>
            </a:r>
            <a:r>
              <a:rPr lang="zh-TW" altLang="en-US" sz="2800" b="0" dirty="0">
                <a:latin typeface="標楷體" pitchFamily="65" charset="-120"/>
                <a:ea typeface="標楷體" pitchFamily="65" charset="-120"/>
              </a:rPr>
              <a:t>能夠幫助人們了解人類的</a:t>
            </a: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歷史，是該社群的文化和自然資源的唯一載體。</a:t>
            </a:r>
            <a:endParaRPr lang="en-US" altLang="zh-TW" sz="2800" b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50000"/>
              </a:spcBef>
            </a:pPr>
            <a:r>
              <a:rPr lang="zh-TW" altLang="en-US" sz="2800" b="0" dirty="0" smtClean="0">
                <a:latin typeface="標楷體" pitchFamily="65" charset="-120"/>
                <a:ea typeface="標楷體" pitchFamily="65" charset="-120"/>
              </a:rPr>
              <a:t>    對本土語言的傳承，我們更應抱持使命感，讓學生能夠用社群的語言，點燃永續傳承的希望火光。</a:t>
            </a:r>
            <a:endParaRPr kumimoji="0" lang="en-US" altLang="zh-TW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3350" name="AutoShape 6"/>
          <p:cNvSpPr>
            <a:spLocks noChangeArrowheads="1"/>
          </p:cNvSpPr>
          <p:nvPr/>
        </p:nvSpPr>
        <p:spPr bwMode="auto">
          <a:xfrm>
            <a:off x="488950" y="404813"/>
            <a:ext cx="9072563" cy="1079500"/>
          </a:xfrm>
          <a:prstGeom prst="roundRect">
            <a:avLst>
              <a:gd name="adj" fmla="val 38384"/>
            </a:avLst>
          </a:prstGeom>
          <a:solidFill>
            <a:schemeClr val="bg1">
              <a:alpha val="6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TW" altLang="en-US" sz="5400" b="0" dirty="0" smtClean="0">
                <a:solidFill>
                  <a:srgbClr val="800080"/>
                </a:solidFill>
                <a:ea typeface="標楷體" pitchFamily="65" charset="-120"/>
              </a:rPr>
              <a:t>    六、結語</a:t>
            </a:r>
            <a:endParaRPr lang="zh-TW" altLang="en-US" sz="5400" b="0" dirty="0">
              <a:solidFill>
                <a:srgbClr val="800080"/>
              </a:solidFill>
              <a:ea typeface="標楷體" pitchFamily="65" charset="-120"/>
            </a:endParaRPr>
          </a:p>
        </p:txBody>
      </p:sp>
      <p:pic>
        <p:nvPicPr>
          <p:cNvPr id="4" name="圖片 3" descr="chjh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528" y="511693"/>
            <a:ext cx="720080" cy="854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776288" y="1125538"/>
            <a:ext cx="8569325" cy="5040312"/>
          </a:xfrm>
          <a:prstGeom prst="roundRect">
            <a:avLst>
              <a:gd name="adj" fmla="val 32662"/>
            </a:avLst>
          </a:prstGeom>
          <a:solidFill>
            <a:schemeClr val="bg1">
              <a:alpha val="60001"/>
            </a:schemeClr>
          </a:soli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7200" b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簡報結束</a:t>
            </a:r>
          </a:p>
          <a:p>
            <a:pPr algn="ctr"/>
            <a:r>
              <a:rPr kumimoji="0" lang="zh-TW" altLang="en-US" sz="7200" b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敬請指教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地球與電腦機械設計範本">
  <a:themeElements>
    <a:clrScheme name="地球與電腦機械設計範本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地球與電腦機械設計範本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地球與電腦機械設計範本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地球與電腦機械設計範本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地球與電腦機械設計範本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地球與電腦機械設計範本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地球與電腦機械設計範本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地球與電腦機械設計範本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地球與電腦機械設計範本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飛機雲">
  <a:themeElements>
    <a:clrScheme name="飛機雲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飛機雲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飛機雲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水墨風格設計範本</Template>
  <TotalTime>6206</TotalTime>
  <Words>1358</Words>
  <Application>Microsoft Office PowerPoint</Application>
  <PresentationFormat>A4 紙張 (210x297 公釐)</PresentationFormat>
  <Paragraphs>301</Paragraphs>
  <Slides>43</Slides>
  <Notes>13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43</vt:i4>
      </vt:variant>
    </vt:vector>
  </HeadingPairs>
  <TitlesOfParts>
    <vt:vector size="52" baseType="lpstr">
      <vt:lpstr>Arial Unicode MS</vt:lpstr>
      <vt:lpstr>ＭＳ Ｐゴシック</vt:lpstr>
      <vt:lpstr>新細明體</vt:lpstr>
      <vt:lpstr>標楷體</vt:lpstr>
      <vt:lpstr>Arial</vt:lpstr>
      <vt:lpstr>Century Gothic</vt:lpstr>
      <vt:lpstr>Times New Roman</vt:lpstr>
      <vt:lpstr>地球與電腦機械設計範本</vt:lpstr>
      <vt:lpstr>飛機雲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myisdor</dc:creator>
  <cp:lastModifiedBy>USER</cp:lastModifiedBy>
  <cp:revision>528</cp:revision>
  <cp:lastPrinted>2018-10-16T03:53:21Z</cp:lastPrinted>
  <dcterms:created xsi:type="dcterms:W3CDTF">2010-06-03T16:22:28Z</dcterms:created>
  <dcterms:modified xsi:type="dcterms:W3CDTF">2018-10-16T10:16:24Z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TC011946091028</vt:lpwstr>
  </property>
</Properties>
</file>