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62" r:id="rId4"/>
    <p:sldId id="280" r:id="rId5"/>
    <p:sldId id="271" r:id="rId6"/>
    <p:sldId id="260" r:id="rId7"/>
    <p:sldId id="270" r:id="rId8"/>
    <p:sldId id="273" r:id="rId9"/>
    <p:sldId id="277" r:id="rId10"/>
    <p:sldId id="275" r:id="rId11"/>
    <p:sldId id="256" r:id="rId12"/>
    <p:sldId id="268" r:id="rId13"/>
    <p:sldId id="261" r:id="rId14"/>
    <p:sldId id="276" r:id="rId15"/>
    <p:sldId id="258" r:id="rId16"/>
    <p:sldId id="259" r:id="rId17"/>
    <p:sldId id="279" r:id="rId1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C808"/>
    <a:srgbClr val="008000"/>
    <a:srgbClr val="FF3300"/>
    <a:srgbClr val="0066CC"/>
    <a:srgbClr val="FFFFCC"/>
    <a:srgbClr val="FFFF99"/>
    <a:srgbClr val="FFCCFF"/>
    <a:srgbClr val="FF66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D8FA6E2-A8CB-4B9A-9FCE-4EBC969C3E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1EEA36F-7E7F-4059-823A-394FC788B6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0FC5D2C-FE1E-4358-A32B-78D7FE635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A763B5-103A-4C73-AEB3-814E14939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31DC46E-FE95-49B6-81EF-30334134E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5825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94F5D7A-E148-4EA4-97A3-8F212742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CE24035-11A0-4AF7-BD22-714ACB0B4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064C10D-96CE-41D3-A681-061439E27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726ED9-467D-427F-A9DE-BD7CF67A0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BAC190A-53C1-4DD7-B29B-2C02D57D1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630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D126251-73EF-4592-9114-7AD534728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FC71109-2A7E-49AB-AB9E-804B663E9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8FF1E48-AC3D-4548-9335-61CBE5003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0607312-FA91-4FDF-AA2E-48AB849A4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E6092B3-3E45-414C-81FC-20BE538AA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0467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64E48D-B54B-4823-B79F-FEBCE4C20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AA28AA7-25B1-48CB-A118-19E26FA144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8FD9FEF-7E3F-42B5-9F86-F97E1680C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7676EB7-6850-4EF4-A378-CFB5764D2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994BBF3-64EB-4082-9DC5-3DCB9C7BE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F17AF36-30B0-41AD-9B00-91EF60134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275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17F873-83DD-40D5-84D6-0280F4A00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F20EEC9-A3D1-4F60-9207-10B000D9AF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C9398A7-24E3-4DB4-94A4-FBA8535E3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432FC6BA-D43D-494F-B347-45FF6E9E3C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E6126078-7F4A-4587-9236-C7163BE2DA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0C67DC34-0840-424B-A2A6-40E5427C8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3B8ACA5-443B-41D1-8A2E-7B428A95D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0064E5D1-3601-45F2-A5E7-E066E28D1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5297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5E73222-AEEB-4BC7-A130-DFF98F4B8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0E28C4D-A048-43FA-B7E2-7F7DB7785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FB9AAC4-E66C-4A8A-A661-39F1A02B1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8DEFF36C-6F3C-4864-AD57-4AEFDB9C6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7044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6CD4D21-EB6A-4C1C-9B91-09A02FC0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4036909F-8C3E-4D4E-A5AB-846898303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CBED324-3F87-40E1-8B59-1CCCE158D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6351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B6B322-5033-4188-8ED0-2FAFD90B2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7AE93A6-694E-42B0-B0AD-01E0197A8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8AC19FB-8BCD-41A0-96B5-08ADC03BA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88A5EBB-A5EC-4ABA-9BD7-BF8880C8F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040B557-34D7-40E3-BE48-27FA6DC9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422EE89-E421-4A6B-9527-95100A23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6588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6B38FBC-A748-4A90-909E-90362D5F2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1E618CFC-7152-49A8-B4A6-8695AF49E9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0393471-016C-48FB-A201-818EBC483F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8B1B130-E675-4776-B464-905169DE5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1B339FF-4324-4F21-BE07-563FD2D25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D1921EC-74F4-4ED9-990D-1C3591E98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1655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8C7BB1D-1BE3-485D-B5D6-8DFFDE97C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CF4C342-479F-4215-9502-3C06D85FF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67FB97-FB44-4398-B0D6-3B48109A8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B8964AF-46E5-4E7D-BE46-4C082B6D8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6C5EC81-9D40-44E2-9DD6-0F239A510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7656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7BF286FA-275A-42EC-B925-33F1FBEE51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F7F6CA5-B467-4857-9400-FD94CCB37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9ABECD7-9DE6-449C-A12F-2968D6DA6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897B25D-2275-4676-A89E-11530C85D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857F6C2-6F5D-4970-A575-FE822E0FE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8917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8D732C9-D9F0-4FA3-AB26-BBF4277A8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A8DBCFB-72E9-4037-A729-4F4D8A5218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44DBFF9-E964-466F-BF4C-61B31BAC8A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040B9-C4E2-4270-A398-E37B4078314F}" type="datetimeFigureOut">
              <a:rPr lang="zh-TW" altLang="en-US" smtClean="0"/>
              <a:t>2022/3/9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C0EDDAA-30B4-49A3-90FA-888D4EB3B7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748B0EB-1DD3-4137-B435-A9BDCA01C3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EB053-E22E-4195-A3EA-AA6F3A6B19A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5855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C86DBA-37B2-46F1-A103-4872D1D81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F07D860-12AA-47B8-8EF8-DBE95ED2DD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BF3E27A-C07C-477F-99C6-BEA98D820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5" name="矩形: 圓角 4">
            <a:extLst>
              <a:ext uri="{FF2B5EF4-FFF2-40B4-BE49-F238E27FC236}">
                <a16:creationId xmlns:a16="http://schemas.microsoft.com/office/drawing/2014/main" id="{5945A858-7F34-4EB7-97F5-2103BC50A076}"/>
              </a:ext>
            </a:extLst>
          </p:cNvPr>
          <p:cNvSpPr/>
          <p:nvPr/>
        </p:nvSpPr>
        <p:spPr>
          <a:xfrm>
            <a:off x="8707902" y="2841674"/>
            <a:ext cx="1603716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3BAD0239-3D51-4583-A7BC-2D5B7299C930}"/>
              </a:ext>
            </a:extLst>
          </p:cNvPr>
          <p:cNvSpPr/>
          <p:nvPr/>
        </p:nvSpPr>
        <p:spPr>
          <a:xfrm>
            <a:off x="8213188" y="3771900"/>
            <a:ext cx="1603716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8E0425DB-8D0A-4D17-A7C9-D350D057DF9D}"/>
              </a:ext>
            </a:extLst>
          </p:cNvPr>
          <p:cNvSpPr/>
          <p:nvPr/>
        </p:nvSpPr>
        <p:spPr>
          <a:xfrm>
            <a:off x="2135945" y="4766604"/>
            <a:ext cx="1603716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9D24BC72-F82D-4038-96AF-B82B6240A4CA}"/>
              </a:ext>
            </a:extLst>
          </p:cNvPr>
          <p:cNvSpPr/>
          <p:nvPr/>
        </p:nvSpPr>
        <p:spPr>
          <a:xfrm>
            <a:off x="4119488" y="4753416"/>
            <a:ext cx="6192129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F358C836-04CB-43B0-A41F-D1ADBC32D46D}"/>
              </a:ext>
            </a:extLst>
          </p:cNvPr>
          <p:cNvSpPr/>
          <p:nvPr/>
        </p:nvSpPr>
        <p:spPr>
          <a:xfrm>
            <a:off x="1629508" y="5589637"/>
            <a:ext cx="1603716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C49B8B8F-C91C-446E-9053-292CE2D92111}"/>
              </a:ext>
            </a:extLst>
          </p:cNvPr>
          <p:cNvSpPr/>
          <p:nvPr/>
        </p:nvSpPr>
        <p:spPr>
          <a:xfrm>
            <a:off x="3570849" y="5589637"/>
            <a:ext cx="7176868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2E41DF85-3E4E-42FD-A75E-080C0F5DD84F}"/>
              </a:ext>
            </a:extLst>
          </p:cNvPr>
          <p:cNvSpPr/>
          <p:nvPr/>
        </p:nvSpPr>
        <p:spPr>
          <a:xfrm>
            <a:off x="3102514" y="3818147"/>
            <a:ext cx="3127716" cy="587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004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AF19BD0-4DBE-4348-86F1-EC2C75F30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D103F45-78DD-4E6B-87C9-8C76798A5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C4FCB1B-23C9-4E4F-A77E-1D45932C7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13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B27097-9086-4951-9DDC-63FF4F62F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7C9DDA0-8570-4A2C-BD55-163E8A718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B251E825-0425-46F7-A801-6A82B22FF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6032"/>
            <a:ext cx="12209859" cy="686403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507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7E9AAD2-0D10-4001-9B9C-B5CF6E396D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A685581-EC78-4B5B-B09A-AAB4B77F05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96406750-DCFD-4515-AF9A-BEA13C6FE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18" y="0"/>
            <a:ext cx="11420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849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CB80DE2-0C4D-4241-A9DA-E1EB2F9615F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68AB8A8-C297-4BAF-8328-B5EFC5FD2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1371" y="732811"/>
            <a:ext cx="6669258" cy="902898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/>
            <a:r>
              <a:rPr lang="zh-TW" altLang="en-US" sz="6600" dirty="0">
                <a:ln>
                  <a:solidFill>
                    <a:schemeClr val="bg1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恐怖箱遊戲規則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27E7522-AC22-420C-8FA5-5F0655129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246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上台的同學請眼睛閉上，用手伸進恐怖箱，僅能用手摸物體來感覺，不能用眼睛偷看。</a:t>
            </a:r>
            <a:endParaRPr lang="en-US" altLang="zh-TW" sz="4400" dirty="0">
              <a:ln>
                <a:solidFill>
                  <a:srgbClr val="FFFFCC"/>
                </a:solidFill>
              </a:ln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摸完之後，運用觸覺摹寫描述四句你摸的感覺。</a:t>
            </a:r>
            <a:endParaRPr lang="en-US" altLang="zh-TW" sz="4400" dirty="0">
              <a:ln>
                <a:solidFill>
                  <a:srgbClr val="FFFFCC"/>
                </a:solidFill>
              </a:ln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開放各組寫答案在小白板上。</a:t>
            </a:r>
            <a:endParaRPr lang="en-US" altLang="zh-TW" sz="4400" dirty="0">
              <a:ln>
                <a:solidFill>
                  <a:srgbClr val="FFFFCC"/>
                </a:solidFill>
              </a:ln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視情況，老師會給予提示</a:t>
            </a:r>
            <a:r>
              <a:rPr lang="en-US" altLang="zh-TW" sz="4400" dirty="0">
                <a:ln>
                  <a:solidFill>
                    <a:srgbClr val="FFFFCC"/>
                  </a:solidFill>
                </a:ln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</a:p>
          <a:p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32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圓角 5">
            <a:extLst>
              <a:ext uri="{FF2B5EF4-FFF2-40B4-BE49-F238E27FC236}">
                <a16:creationId xmlns:a16="http://schemas.microsoft.com/office/drawing/2014/main" id="{048FB634-2C29-4D98-9074-49C14A44A645}"/>
              </a:ext>
            </a:extLst>
          </p:cNvPr>
          <p:cNvSpPr/>
          <p:nvPr/>
        </p:nvSpPr>
        <p:spPr>
          <a:xfrm>
            <a:off x="2587869" y="2161272"/>
            <a:ext cx="6569612" cy="4248443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E8A8BF4C-1AAB-405F-9C05-FC99E2AE9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1372" y="393260"/>
            <a:ext cx="8542606" cy="1325563"/>
          </a:xfrm>
          <a:solidFill>
            <a:srgbClr val="FFFF00"/>
          </a:solidFill>
          <a:ln w="762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zh-TW" altLang="zh-TW" sz="7200" dirty="0">
                <a:solidFill>
                  <a:srgbClr val="FF0000"/>
                </a:solidFill>
                <a:effectLst/>
                <a:ea typeface="標楷體" panose="03000509000000000000" pitchFamily="65" charset="-120"/>
                <a:cs typeface="Segoe UI Historic" panose="020B0502040204020203" pitchFamily="34" charset="0"/>
              </a:rPr>
              <a:t>恐怖箱活動</a:t>
            </a:r>
            <a:r>
              <a:rPr lang="en-US" altLang="zh-TW" sz="7200" dirty="0">
                <a:solidFill>
                  <a:srgbClr val="002060"/>
                </a:solidFill>
                <a:effectLst/>
                <a:ea typeface="標楷體" panose="03000509000000000000" pitchFamily="65" charset="-120"/>
                <a:cs typeface="Segoe UI Historic" panose="020B0502040204020203" pitchFamily="34" charset="0"/>
              </a:rPr>
              <a:t>(</a:t>
            </a:r>
            <a:r>
              <a:rPr lang="zh-TW" altLang="en-US" sz="7200" dirty="0">
                <a:solidFill>
                  <a:srgbClr val="002060"/>
                </a:solidFill>
                <a:effectLst/>
                <a:ea typeface="標楷體" panose="03000509000000000000" pitchFamily="65" charset="-120"/>
                <a:cs typeface="Segoe UI Historic" panose="020B0502040204020203" pitchFamily="34" charset="0"/>
              </a:rPr>
              <a:t>觸覺摹寫</a:t>
            </a:r>
            <a:r>
              <a:rPr lang="en-US" altLang="zh-TW" sz="7200" dirty="0">
                <a:solidFill>
                  <a:srgbClr val="002060"/>
                </a:solidFill>
                <a:effectLst/>
                <a:ea typeface="標楷體" panose="03000509000000000000" pitchFamily="65" charset="-120"/>
                <a:cs typeface="Segoe UI Historic" panose="020B0502040204020203" pitchFamily="34" charset="0"/>
              </a:rPr>
              <a:t>)</a:t>
            </a:r>
            <a:endParaRPr lang="zh-TW" altLang="en-US" sz="7200" dirty="0">
              <a:solidFill>
                <a:srgbClr val="002060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BAE8A41-0F39-4678-9ED7-1C77CBAAA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4144" y="2230987"/>
            <a:ext cx="6243712" cy="4109012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摸起來的</a:t>
            </a:r>
            <a:r>
              <a:rPr lang="zh-TW" altLang="en-US" sz="48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形狀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摸起來的</a:t>
            </a:r>
            <a:r>
              <a:rPr lang="zh-TW" altLang="en-US" sz="48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大小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摸起來的</a:t>
            </a:r>
            <a:r>
              <a:rPr lang="zh-TW" altLang="en-US" sz="48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溫度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摸起來的</a:t>
            </a:r>
            <a:r>
              <a:rPr lang="zh-TW" altLang="en-US" sz="48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觸感</a:t>
            </a:r>
            <a:r>
              <a:rPr lang="zh-TW" altLang="en-US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en-US" altLang="zh-TW" sz="4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r>
              <a:rPr lang="zh-TW" altLang="en-US" sz="4800" dirty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大家猜猜看是什麼</a:t>
            </a:r>
            <a:r>
              <a:rPr lang="en-US" altLang="zh-TW" sz="4800" dirty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4800" dirty="0">
              <a:solidFill>
                <a:srgbClr val="008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5340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D9AC1F-E682-41DC-86E0-6338B389B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視覺摹寫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顏色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、形狀、大小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370ED0-5A65-4728-B905-DE1007BD9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0622" y="1825625"/>
            <a:ext cx="3743178" cy="435133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 descr="美美的蘋果切開來卻有白絲？可能是「霉心病」千萬不要吃！ - HMI Talk">
            <a:extLst>
              <a:ext uri="{FF2B5EF4-FFF2-40B4-BE49-F238E27FC236}">
                <a16:creationId xmlns:a16="http://schemas.microsoft.com/office/drawing/2014/main" id="{711680AA-AD37-4AFB-A423-52D8780DB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87" y="1779905"/>
            <a:ext cx="6475827" cy="432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73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D9AC1F-E682-41DC-86E0-6338B389B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視覺摹寫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顏色只能用紅色形容嗎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6" name="Picture 2" descr="美美的蘋果切開來卻有白絲？可能是「霉心病」千萬不要吃！ - HMI Talk">
            <a:extLst>
              <a:ext uri="{FF2B5EF4-FFF2-40B4-BE49-F238E27FC236}">
                <a16:creationId xmlns:a16="http://schemas.microsoft.com/office/drawing/2014/main" id="{711680AA-AD37-4AFB-A423-52D8780DB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144" y="3508436"/>
            <a:ext cx="4184873" cy="279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11587002-7E79-4E91-8720-1896D594DF1E}"/>
              </a:ext>
            </a:extLst>
          </p:cNvPr>
          <p:cNvSpPr txBox="1">
            <a:spLocks/>
          </p:cNvSpPr>
          <p:nvPr/>
        </p:nvSpPr>
        <p:spPr>
          <a:xfrm>
            <a:off x="4650824" y="365125"/>
            <a:ext cx="50882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B190C51-DCD4-4031-84BA-4337CCCB3E2A}"/>
              </a:ext>
            </a:extLst>
          </p:cNvPr>
          <p:cNvSpPr/>
          <p:nvPr/>
        </p:nvSpPr>
        <p:spPr>
          <a:xfrm>
            <a:off x="679939" y="1779905"/>
            <a:ext cx="10832122" cy="1569660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感官摹寫</a:t>
            </a:r>
            <a:r>
              <a:rPr lang="en-US" altLang="zh-TW" sz="9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超級巨星</a:t>
            </a:r>
            <a:endParaRPr lang="zh-TW" altLang="en-US" sz="9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04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D9AC1F-E682-41DC-86E0-6338B389B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視覺摹寫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顏色只能用紅色形容嗎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6" name="Picture 2" descr="美美的蘋果切開來卻有白絲？可能是「霉心病」千萬不要吃！ - HMI Talk">
            <a:extLst>
              <a:ext uri="{FF2B5EF4-FFF2-40B4-BE49-F238E27FC236}">
                <a16:creationId xmlns:a16="http://schemas.microsoft.com/office/drawing/2014/main" id="{711680AA-AD37-4AFB-A423-52D8780DB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885"/>
            <a:ext cx="3042559" cy="202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11587002-7E79-4E91-8720-1896D594DF1E}"/>
              </a:ext>
            </a:extLst>
          </p:cNvPr>
          <p:cNvSpPr txBox="1">
            <a:spLocks/>
          </p:cNvSpPr>
          <p:nvPr/>
        </p:nvSpPr>
        <p:spPr>
          <a:xfrm>
            <a:off x="4650824" y="336097"/>
            <a:ext cx="50882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B190C51-DCD4-4031-84BA-4337CCCB3E2A}"/>
              </a:ext>
            </a:extLst>
          </p:cNvPr>
          <p:cNvSpPr/>
          <p:nvPr/>
        </p:nvSpPr>
        <p:spPr>
          <a:xfrm>
            <a:off x="679939" y="1779905"/>
            <a:ext cx="10832122" cy="1569660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感官摹寫</a:t>
            </a:r>
            <a:r>
              <a:rPr lang="en-US" altLang="zh-TW" sz="9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超級巨星</a:t>
            </a:r>
            <a:endParaRPr lang="zh-TW" altLang="en-US" sz="9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內容版面配置區 4">
            <a:extLst>
              <a:ext uri="{FF2B5EF4-FFF2-40B4-BE49-F238E27FC236}">
                <a16:creationId xmlns:a16="http://schemas.microsoft.com/office/drawing/2014/main" id="{21687CBC-C1AD-46D9-A432-8801F1BD22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543" y="4469082"/>
            <a:ext cx="4053114" cy="9595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視覺摹寫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內容版面配置區 4">
            <a:extLst>
              <a:ext uri="{FF2B5EF4-FFF2-40B4-BE49-F238E27FC236}">
                <a16:creationId xmlns:a16="http://schemas.microsoft.com/office/drawing/2014/main" id="{24207C78-BF1B-4CBE-897B-C5C57B4B69DC}"/>
              </a:ext>
            </a:extLst>
          </p:cNvPr>
          <p:cNvSpPr txBox="1">
            <a:spLocks/>
          </p:cNvSpPr>
          <p:nvPr/>
        </p:nvSpPr>
        <p:spPr>
          <a:xfrm>
            <a:off x="6875640" y="3919884"/>
            <a:ext cx="3802743" cy="221618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「譬喻」</a:t>
            </a:r>
            <a:endParaRPr lang="en-US" altLang="zh-TW" sz="60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「擬人」     </a:t>
            </a:r>
            <a:endParaRPr lang="en-US" altLang="zh-TW" sz="60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「誇飾」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245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DC711C16-858E-43FD-AEEF-086F9C27FE19}"/>
              </a:ext>
            </a:extLst>
          </p:cNvPr>
          <p:cNvSpPr/>
          <p:nvPr/>
        </p:nvSpPr>
        <p:spPr>
          <a:xfrm>
            <a:off x="3744349" y="5219113"/>
            <a:ext cx="5540328" cy="73583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A72FDEB-BA23-46CC-8E2D-33F2AC6FED22}"/>
              </a:ext>
            </a:extLst>
          </p:cNvPr>
          <p:cNvSpPr/>
          <p:nvPr/>
        </p:nvSpPr>
        <p:spPr>
          <a:xfrm>
            <a:off x="6096000" y="3892643"/>
            <a:ext cx="2668172" cy="73583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370ED0-5A65-4728-B905-DE1007BD9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9815"/>
            <a:ext cx="10823917" cy="4600135"/>
          </a:xfrm>
        </p:spPr>
        <p:txBody>
          <a:bodyPr>
            <a:normAutofit lnSpcReduction="10000"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火紅色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紅通通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鮮豔通紅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蘋果在陽光的照耀下，如同紅寶石一般閃耀著光芒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蘋果的外表像小寶寶紅通通的小臉蛋一般，那可愛的模樣，看的你會忍不住咬它一口。</a:t>
            </a:r>
          </a:p>
        </p:txBody>
      </p:sp>
      <p:pic>
        <p:nvPicPr>
          <p:cNvPr id="1026" name="Picture 2" descr="美美的蘋果切開來卻有白絲？可能是「霉心病」千萬不要吃！ - HMI Talk">
            <a:extLst>
              <a:ext uri="{FF2B5EF4-FFF2-40B4-BE49-F238E27FC236}">
                <a16:creationId xmlns:a16="http://schemas.microsoft.com/office/drawing/2014/main" id="{711680AA-AD37-4AFB-A423-52D8780DB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088" y="1415850"/>
            <a:ext cx="3360170" cy="224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4D9AC1F-E682-41DC-86E0-6338B389B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1"/>
            <a:ext cx="10515600" cy="1325563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視覺摹寫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顏色只能用紅色形容嗎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8" name="Picture 4" descr="天然红宝石多少钱一克拉，2020年无烧有烧红宝石价格差多少_文诚钻石！">
            <a:extLst>
              <a:ext uri="{FF2B5EF4-FFF2-40B4-BE49-F238E27FC236}">
                <a16:creationId xmlns:a16="http://schemas.microsoft.com/office/drawing/2014/main" id="{C9CDCFA4-66BC-4E4A-81C5-26484BE486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3" t="10213" r="17565" b="8629"/>
          <a:stretch/>
        </p:blipFill>
        <p:spPr bwMode="auto">
          <a:xfrm>
            <a:off x="7029742" y="2743983"/>
            <a:ext cx="1321191" cy="1116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73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D4CFD251-C542-49C1-9417-637642475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C14A588-E27A-43D8-B29D-59B4D19D2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8590" y="973564"/>
            <a:ext cx="4515730" cy="5708590"/>
          </a:xfrm>
        </p:spPr>
        <p:txBody>
          <a:bodyPr>
            <a:noAutofit/>
          </a:bodyPr>
          <a:lstStyle/>
          <a:p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顆粒飽滿的巨峰葡萄果肉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4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搭配超</a:t>
            </a:r>
            <a:r>
              <a:rPr lang="en-US" altLang="zh-TW" sz="44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Q</a:t>
            </a:r>
            <a:r>
              <a:rPr lang="zh-TW" altLang="en-US" sz="44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彈的波波晶球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沁甜爽口的葡萄果汁冰砂與甜蜜奶霜一同喝下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手握星空，享受如漫遊宇宙的清爽體驗。</a:t>
            </a:r>
          </a:p>
        </p:txBody>
      </p:sp>
    </p:spTree>
    <p:extLst>
      <p:ext uri="{BB962C8B-B14F-4D97-AF65-F5344CB8AC3E}">
        <p14:creationId xmlns:p14="http://schemas.microsoft.com/office/powerpoint/2010/main" val="3281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06B6C9C1-7C16-445E-A020-EC9522D069A5}"/>
              </a:ext>
            </a:extLst>
          </p:cNvPr>
          <p:cNvSpPr/>
          <p:nvPr/>
        </p:nvSpPr>
        <p:spPr>
          <a:xfrm>
            <a:off x="595532" y="2372361"/>
            <a:ext cx="11000936" cy="3826412"/>
          </a:xfrm>
          <a:prstGeom prst="roundRect">
            <a:avLst/>
          </a:prstGeom>
          <a:solidFill>
            <a:srgbClr val="FFFF99"/>
          </a:solidFill>
          <a:ln>
            <a:solidFill>
              <a:srgbClr val="7030A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90FBB5CF-86B4-4953-8032-AD056F76A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1636"/>
            <a:ext cx="10515600" cy="1097915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美食猜一猜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，請問這是哪一種飲料的廣告詞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又使用了何種超級巨星的修辭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2C9951-E627-4CCD-9D4A-8412C097A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顆粒飽滿的巨峰葡萄果肉，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搭配超</a:t>
            </a:r>
            <a:r>
              <a:rPr lang="en-US" altLang="zh-TW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Q</a:t>
            </a: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彈的波波晶球，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沁甜爽口的葡萄果汁冰砂與甜蜜奶霜</a:t>
            </a: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一同喝下，</a:t>
            </a: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4400" dirty="0">
                <a:solidFill>
                  <a:srgbClr val="0066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手握星空，享受如漫遊宇宙的清爽體驗。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9000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D81C546-3E3D-459A-AB2E-8EFD41655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泰國粽子糖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0B6FCF5-90BB-4C7C-B7FA-F6B3919C5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糯米會先用椰汁浸泡之後，再用香蕉葉包起來拿去烤。</a:t>
            </a:r>
            <a:endParaRPr lang="en-US" altLang="zh-TW" sz="40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烤過之後的米飯會有微微的葉香味，一入口同時有焦香味，葉子的清新味，椰汁的甜。</a:t>
            </a:r>
            <a:endParaRPr lang="en-US" altLang="zh-TW" sz="40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重點來了，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一入口的椰糖就像冰淇淋融化一樣，直接滑進你的喉嚨裡。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這個粽子糖我真的要大力給讚啊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615D4B60-CF3D-40EE-9EFA-43B97372FBCF}"/>
              </a:ext>
            </a:extLst>
          </p:cNvPr>
          <p:cNvSpPr/>
          <p:nvPr/>
        </p:nvSpPr>
        <p:spPr>
          <a:xfrm>
            <a:off x="707487" y="563343"/>
            <a:ext cx="10777025" cy="5712729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74B9322C-6BA4-4532-8FFA-9A1165A60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487" y="1825625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1.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請每一組學生自選一道喜歡的小吃或料理來當謎底，然後依照五感</a:t>
            </a:r>
            <a:r>
              <a:rPr lang="en-US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+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心中感覺，一一寫出五條線索。</a:t>
            </a:r>
            <a:endParaRPr lang="zh-TW" altLang="zh-TW" sz="360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2.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由</a:t>
            </a:r>
            <a:r>
              <a:rPr lang="zh-TW" altLang="zh-TW" sz="3600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霸氣教練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協調每一個人至少寫一種摹寫的敘述，寫在自己的小白板上。完成後，</a:t>
            </a:r>
            <a:r>
              <a:rPr lang="zh-TW" altLang="zh-TW" sz="3600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球隊老闆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彙整在</a:t>
            </a:r>
            <a:r>
              <a:rPr lang="zh-TW" altLang="en-US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小白板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上，透過</a:t>
            </a:r>
            <a:r>
              <a:rPr lang="en-US" altLang="zh-TW" sz="36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loilonote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拍照上傳。</a:t>
            </a:r>
            <a:endParaRPr lang="zh-TW" altLang="zh-TW" sz="360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600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3.</a:t>
            </a:r>
            <a:r>
              <a:rPr lang="zh-TW" altLang="en-US" sz="3600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五條線索中，至少要有一條出現</a:t>
            </a:r>
            <a:r>
              <a:rPr lang="zh-TW" altLang="en-US" sz="3600" u="sng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超級巨星</a:t>
            </a:r>
            <a:r>
              <a:rPr lang="zh-TW" altLang="en-US" sz="3600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的句子</a:t>
            </a:r>
            <a:r>
              <a:rPr lang="zh-TW" altLang="zh-TW" sz="36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。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260A46D-CD2D-4434-B801-2107F5F2386D}"/>
              </a:ext>
            </a:extLst>
          </p:cNvPr>
          <p:cNvSpPr/>
          <p:nvPr/>
        </p:nvSpPr>
        <p:spPr>
          <a:xfrm>
            <a:off x="4135901" y="1848387"/>
            <a:ext cx="5613010" cy="5799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BD93E7FE-56E9-4EF8-807D-2C9B15E8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美食猜一猜遊戲規則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〜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BD12E45-545B-419D-897D-357DB910CD75}"/>
              </a:ext>
            </a:extLst>
          </p:cNvPr>
          <p:cNvSpPr/>
          <p:nvPr/>
        </p:nvSpPr>
        <p:spPr>
          <a:xfrm>
            <a:off x="8806375" y="2451099"/>
            <a:ext cx="1885072" cy="5404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557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F925CEE-FD2B-4368-9084-15BB839CC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380" y="133643"/>
            <a:ext cx="10515600" cy="830629"/>
          </a:xfrm>
        </p:spPr>
        <p:txBody>
          <a:bodyPr/>
          <a:lstStyle/>
          <a:p>
            <a:pPr algn="ctr"/>
            <a:r>
              <a:rPr lang="zh-TW" altLang="en-US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r>
              <a:rPr lang="en-US" altLang="zh-TW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美食猜一猜</a:t>
            </a:r>
            <a:r>
              <a:rPr lang="en-US" altLang="zh-TW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3BDEC7E-CD19-4F94-BCDA-35D6AB333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246" y="964272"/>
            <a:ext cx="11535507" cy="5570806"/>
          </a:xfrm>
          <a:ln w="28575">
            <a:solidFill>
              <a:srgbClr val="FFC000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225"/>
              </a:spcAft>
            </a:pPr>
            <a:r>
              <a:rPr lang="zh-TW" altLang="zh-TW" sz="3200" spc="1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視覺：</a:t>
            </a:r>
            <a:r>
              <a:rPr lang="zh-TW" altLang="en-US" sz="3200" spc="15" dirty="0"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遠遠望去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在油鍋裡，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顆顆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金黄色又亮晶晶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小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金球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吸引了我的目光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，看它在油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鍋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中先是沈下去又浮上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來的樣子。</a:t>
            </a:r>
            <a:endParaRPr lang="en-US" altLang="zh-CN" sz="32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Aft>
                <a:spcPts val="225"/>
              </a:spcAft>
            </a:pPr>
            <a:r>
              <a:rPr lang="zh-TW" altLang="zh-TW" sz="3200" spc="1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觸覺：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買到後，我開心的拿起了一顆，</a:t>
            </a:r>
            <a:r>
              <a:rPr lang="zh-TW" altLang="zh-TW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摸起來油油的，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又有一點點硬硬的，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迫不及待地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一口咬下，哇</a:t>
            </a:r>
            <a:r>
              <a:rPr lang="en-US" altLang="zh-TW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滿口酥脆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Q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彈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的感覺，讚</a:t>
            </a:r>
            <a:r>
              <a:rPr lang="en-US" altLang="zh-TW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zh-TW" sz="320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Aft>
                <a:spcPts val="225"/>
              </a:spcAft>
            </a:pPr>
            <a:r>
              <a:rPr lang="zh-TW" altLang="zh-TW" sz="3200" spc="1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味覺：</a:t>
            </a:r>
            <a:r>
              <a:rPr lang="zh-TW" altLang="en-US" sz="3200" spc="15" dirty="0"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這時我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一口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接著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一口的吃了起来，口中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充滿了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甜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甜的</a:t>
            </a:r>
            <a:r>
              <a:rPr lang="zh-CN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味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道。</a:t>
            </a:r>
            <a:endParaRPr lang="zh-TW" altLang="zh-TW" sz="320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Aft>
                <a:spcPts val="225"/>
              </a:spcAft>
            </a:pPr>
            <a:r>
              <a:rPr lang="zh-TW" altLang="zh-TW" sz="3200" spc="1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嗅覺：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另外，還</a:t>
            </a:r>
            <a:r>
              <a:rPr lang="zh-TW" altLang="en-US" sz="32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夾雜著一股淡淡的地瓜香。</a:t>
            </a:r>
            <a:endParaRPr lang="en-US" altLang="zh-TW" sz="32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Aft>
                <a:spcPts val="225"/>
              </a:spcAft>
            </a:pPr>
            <a:r>
              <a:rPr lang="zh-TW" altLang="en-US" sz="3200" spc="15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心</a:t>
            </a:r>
            <a:r>
              <a:rPr lang="zh-TW" altLang="en-US" sz="3200" spc="1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中感受</a:t>
            </a:r>
            <a:r>
              <a:rPr lang="zh-TW" altLang="zh-TW" sz="3200" spc="1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：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這是我來到中原夜市一定要買的小吃</a:t>
            </a:r>
            <a:r>
              <a:rPr lang="zh-TW" altLang="zh-TW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，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一顆接著一顆，手停不下來，</a:t>
            </a:r>
            <a:r>
              <a:rPr lang="zh-TW" altLang="zh-TW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吃完後心情很好，</a:t>
            </a:r>
            <a:r>
              <a:rPr lang="zh-TW" altLang="en-US" sz="3200" spc="15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Open Sans" panose="020B0606030504020204" pitchFamily="34" charset="0"/>
              </a:rPr>
              <a:t>很滿足。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003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CFC704AB-5D0D-4A3C-9F14-C7EC2E43F170}"/>
              </a:ext>
            </a:extLst>
          </p:cNvPr>
          <p:cNvSpPr/>
          <p:nvPr/>
        </p:nvSpPr>
        <p:spPr>
          <a:xfrm>
            <a:off x="506437" y="1561514"/>
            <a:ext cx="11226018" cy="4698609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EE65630-5CC6-421C-938A-42B72D5C4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美食可以從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哪些角度</a:t>
            </a:r>
            <a:r>
              <a:rPr lang="zh-TW" altLang="en-US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來進行摹寫呢</a:t>
            </a:r>
            <a:r>
              <a:rPr lang="en-US" altLang="zh-TW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0150773-22BC-4488-9C5C-B7D16BEA8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FF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視覺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形狀，大小，顏色、亮度，在不同光線下的色澤。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嗅覺：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聞起來的味道。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觸覺：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放在手心的重量、摸在手指頭上的感覺、放在口中咬下去的感覺。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味覺：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嘴吧裡常到的每一口滋味變化，咀嚼時形狀的改變，吞下去時的感覺。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聽覺：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咬下去時食物碎裂的聲音。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心中感覺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〜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3251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CFC704AB-5D0D-4A3C-9F14-C7EC2E43F170}"/>
              </a:ext>
            </a:extLst>
          </p:cNvPr>
          <p:cNvSpPr/>
          <p:nvPr/>
        </p:nvSpPr>
        <p:spPr>
          <a:xfrm>
            <a:off x="506437" y="1561514"/>
            <a:ext cx="11226018" cy="5106572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EE65630-5CC6-421C-938A-42B72D5C4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美食猜一猜</a:t>
            </a:r>
            <a:r>
              <a:rPr lang="en-US" altLang="zh-TW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0150773-22BC-4488-9C5C-B7D16BEA8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26"/>
            <a:ext cx="10515600" cy="510657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210000"/>
              </a:lnSpc>
            </a:pPr>
            <a:r>
              <a:rPr lang="zh-TW" altLang="en-US" sz="3200" dirty="0">
                <a:solidFill>
                  <a:srgbClr val="FF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視覺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21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嗅覺：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21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觸覺：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21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味覺：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21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聽覺：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21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心中感覺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〜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14B6AE93-DC63-48AA-90CB-586B0DC4030A}"/>
              </a:ext>
            </a:extLst>
          </p:cNvPr>
          <p:cNvSpPr/>
          <p:nvPr/>
        </p:nvSpPr>
        <p:spPr>
          <a:xfrm>
            <a:off x="838201" y="478302"/>
            <a:ext cx="2397368" cy="939359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    組</a:t>
            </a:r>
            <a:r>
              <a:rPr lang="zh-TW" altLang="en-US" sz="3600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95527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1267</TotalTime>
  <Words>803</Words>
  <Application>Microsoft Office PowerPoint</Application>
  <PresentationFormat>寬螢幕</PresentationFormat>
  <Paragraphs>62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2" baseType="lpstr"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恐怖箱遊戲規則</vt:lpstr>
      <vt:lpstr>恐怖箱活動(觸覺摹寫)</vt:lpstr>
      <vt:lpstr>視覺摹寫~顏色、形狀、大小</vt:lpstr>
      <vt:lpstr>視覺摹寫~顏色只能用紅色形容嗎?</vt:lpstr>
      <vt:lpstr>視覺摹寫~顏色只能用紅色形容嗎?</vt:lpstr>
      <vt:lpstr>視覺摹寫~顏色只能用紅色形容嗎?</vt:lpstr>
      <vt:lpstr>PowerPoint 簡報</vt:lpstr>
      <vt:lpstr>美食猜一猜，請問這是哪一種飲料的廣告詞? 又使用了何種超級巨星的修辭?</vt:lpstr>
      <vt:lpstr>泰國粽子糖</vt:lpstr>
      <vt:lpstr>美食猜一猜遊戲規則〜</vt:lpstr>
      <vt:lpstr>範例:美食猜一猜?</vt:lpstr>
      <vt:lpstr>美食可以從哪些角度來進行摹寫呢?</vt:lpstr>
      <vt:lpstr>美食猜一猜?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宥 羅</dc:creator>
  <cp:lastModifiedBy>宥 羅</cp:lastModifiedBy>
  <cp:revision>43</cp:revision>
  <dcterms:created xsi:type="dcterms:W3CDTF">2022-02-28T03:20:46Z</dcterms:created>
  <dcterms:modified xsi:type="dcterms:W3CDTF">2022-03-09T01:11:43Z</dcterms:modified>
</cp:coreProperties>
</file>