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9" r:id="rId2"/>
    <p:sldId id="256" r:id="rId3"/>
    <p:sldId id="259" r:id="rId4"/>
    <p:sldId id="257" r:id="rId5"/>
    <p:sldId id="266" r:id="rId6"/>
    <p:sldId id="268" r:id="rId7"/>
    <p:sldId id="267" r:id="rId8"/>
    <p:sldId id="264" r:id="rId9"/>
    <p:sldId id="265" r:id="rId10"/>
    <p:sldId id="271" r:id="rId11"/>
    <p:sldId id="272" r:id="rId12"/>
    <p:sldId id="269" r:id="rId13"/>
    <p:sldId id="289" r:id="rId14"/>
    <p:sldId id="274" r:id="rId15"/>
    <p:sldId id="280" r:id="rId16"/>
    <p:sldId id="275" r:id="rId17"/>
    <p:sldId id="281" r:id="rId18"/>
    <p:sldId id="277" r:id="rId19"/>
    <p:sldId id="278" r:id="rId20"/>
    <p:sldId id="283" r:id="rId21"/>
    <p:sldId id="284" r:id="rId22"/>
    <p:sldId id="285" r:id="rId23"/>
    <p:sldId id="286" r:id="rId24"/>
    <p:sldId id="287" r:id="rId25"/>
    <p:sldId id="288" r:id="rId26"/>
    <p:sldId id="294" r:id="rId27"/>
    <p:sldId id="297" r:id="rId28"/>
    <p:sldId id="298" r:id="rId29"/>
    <p:sldId id="299" r:id="rId30"/>
    <p:sldId id="290" r:id="rId31"/>
    <p:sldId id="292" r:id="rId32"/>
    <p:sldId id="311" r:id="rId33"/>
    <p:sldId id="304" r:id="rId34"/>
    <p:sldId id="291" r:id="rId35"/>
    <p:sldId id="295" r:id="rId36"/>
    <p:sldId id="300" r:id="rId37"/>
    <p:sldId id="296" r:id="rId38"/>
    <p:sldId id="301" r:id="rId39"/>
    <p:sldId id="305" r:id="rId40"/>
    <p:sldId id="302" r:id="rId41"/>
    <p:sldId id="306" r:id="rId42"/>
    <p:sldId id="307" r:id="rId43"/>
    <p:sldId id="324" r:id="rId44"/>
    <p:sldId id="310" r:id="rId45"/>
    <p:sldId id="309" r:id="rId46"/>
    <p:sldId id="317" r:id="rId47"/>
    <p:sldId id="318" r:id="rId48"/>
    <p:sldId id="308" r:id="rId49"/>
    <p:sldId id="313" r:id="rId50"/>
    <p:sldId id="314" r:id="rId51"/>
    <p:sldId id="319" r:id="rId52"/>
    <p:sldId id="323" r:id="rId53"/>
    <p:sldId id="320" r:id="rId54"/>
    <p:sldId id="322" r:id="rId55"/>
    <p:sldId id="316" r:id="rId56"/>
    <p:sldId id="315" r:id="rId57"/>
  </p:sldIdLst>
  <p:sldSz cx="12192000" cy="6858000"/>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193DD"/>
    <a:srgbClr val="D14545"/>
    <a:srgbClr val="FFC000"/>
    <a:srgbClr val="92D050"/>
    <a:srgbClr val="C00000"/>
    <a:srgbClr val="ADB9CA"/>
    <a:srgbClr val="2ED911"/>
    <a:srgbClr val="FFD966"/>
    <a:srgbClr val="E96B15"/>
    <a:srgbClr val="BF9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890" autoAdjust="0"/>
    <p:restoredTop sz="94660"/>
  </p:normalViewPr>
  <p:slideViewPr>
    <p:cSldViewPr snapToGrid="0">
      <p:cViewPr varScale="1">
        <p:scale>
          <a:sx n="106" d="100"/>
          <a:sy n="106" d="100"/>
        </p:scale>
        <p:origin x="714"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EE4F8A89-5450-446F-B850-A04DC139443A}"/>
              </a:ext>
            </a:extLst>
          </p:cNvPr>
          <p:cNvSpPr>
            <a:spLocks noGrp="1"/>
          </p:cNvSpPr>
          <p:nvPr>
            <p:ph type="ctrTitle"/>
          </p:nvPr>
        </p:nvSpPr>
        <p:spPr>
          <a:xfrm>
            <a:off x="1524000" y="1122363"/>
            <a:ext cx="9144000" cy="2387600"/>
          </a:xfrm>
        </p:spPr>
        <p:txBody>
          <a:bodyPr anchor="b"/>
          <a:lstStyle>
            <a:lvl1pPr algn="ctr">
              <a:defRPr sz="6000"/>
            </a:lvl1pPr>
          </a:lstStyle>
          <a:p>
            <a:r>
              <a:rPr lang="zh-TW" altLang="en-US"/>
              <a:t>按一下以編輯母片標題樣式</a:t>
            </a:r>
          </a:p>
        </p:txBody>
      </p:sp>
      <p:sp>
        <p:nvSpPr>
          <p:cNvPr id="3" name="副標題 2">
            <a:extLst>
              <a:ext uri="{FF2B5EF4-FFF2-40B4-BE49-F238E27FC236}">
                <a16:creationId xmlns:a16="http://schemas.microsoft.com/office/drawing/2014/main" id="{6ABB56B8-3E79-4F54-B766-592F80FE010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TW" altLang="en-US"/>
              <a:t>按一下以編輯母片子標題樣式</a:t>
            </a:r>
          </a:p>
        </p:txBody>
      </p:sp>
      <p:sp>
        <p:nvSpPr>
          <p:cNvPr id="4" name="日期版面配置區 3">
            <a:extLst>
              <a:ext uri="{FF2B5EF4-FFF2-40B4-BE49-F238E27FC236}">
                <a16:creationId xmlns:a16="http://schemas.microsoft.com/office/drawing/2014/main" id="{A64AA912-EB16-4F10-B65A-34A131EF4461}"/>
              </a:ext>
            </a:extLst>
          </p:cNvPr>
          <p:cNvSpPr>
            <a:spLocks noGrp="1"/>
          </p:cNvSpPr>
          <p:nvPr>
            <p:ph type="dt" sz="half" idx="10"/>
          </p:nvPr>
        </p:nvSpPr>
        <p:spPr/>
        <p:txBody>
          <a:bodyPr/>
          <a:lstStyle/>
          <a:p>
            <a:fld id="{DA8D8EDB-F5EB-4336-822A-CBBDD9936FCC}" type="datetimeFigureOut">
              <a:rPr lang="zh-TW" altLang="en-US" smtClean="0"/>
              <a:t>2023/5/4</a:t>
            </a:fld>
            <a:endParaRPr lang="zh-TW" altLang="en-US"/>
          </a:p>
        </p:txBody>
      </p:sp>
      <p:sp>
        <p:nvSpPr>
          <p:cNvPr id="5" name="頁尾版面配置區 4">
            <a:extLst>
              <a:ext uri="{FF2B5EF4-FFF2-40B4-BE49-F238E27FC236}">
                <a16:creationId xmlns:a16="http://schemas.microsoft.com/office/drawing/2014/main" id="{5092C03F-8033-4331-AA19-785BADB39F0C}"/>
              </a:ext>
            </a:extLst>
          </p:cNvPr>
          <p:cNvSpPr>
            <a:spLocks noGrp="1"/>
          </p:cNvSpPr>
          <p:nvPr>
            <p:ph type="ftr" sz="quarter" idx="11"/>
          </p:nvPr>
        </p:nvSpPr>
        <p:spPr/>
        <p:txBody>
          <a:bodyPr/>
          <a:lstStyle/>
          <a:p>
            <a:endParaRPr lang="zh-TW" altLang="en-US"/>
          </a:p>
        </p:txBody>
      </p:sp>
      <p:sp>
        <p:nvSpPr>
          <p:cNvPr id="6" name="投影片編號版面配置區 5">
            <a:extLst>
              <a:ext uri="{FF2B5EF4-FFF2-40B4-BE49-F238E27FC236}">
                <a16:creationId xmlns:a16="http://schemas.microsoft.com/office/drawing/2014/main" id="{A2501576-7C83-4573-B2C2-FBBAAFCD476A}"/>
              </a:ext>
            </a:extLst>
          </p:cNvPr>
          <p:cNvSpPr>
            <a:spLocks noGrp="1"/>
          </p:cNvSpPr>
          <p:nvPr>
            <p:ph type="sldNum" sz="quarter" idx="12"/>
          </p:nvPr>
        </p:nvSpPr>
        <p:spPr/>
        <p:txBody>
          <a:bodyPr/>
          <a:lstStyle/>
          <a:p>
            <a:fld id="{9B6F3A4A-8AAE-44B5-BE71-7D3BFE740C39}" type="slidenum">
              <a:rPr lang="zh-TW" altLang="en-US" smtClean="0"/>
              <a:t>‹#›</a:t>
            </a:fld>
            <a:endParaRPr lang="zh-TW" altLang="en-US"/>
          </a:p>
        </p:txBody>
      </p:sp>
    </p:spTree>
    <p:extLst>
      <p:ext uri="{BB962C8B-B14F-4D97-AF65-F5344CB8AC3E}">
        <p14:creationId xmlns:p14="http://schemas.microsoft.com/office/powerpoint/2010/main" val="13622257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內容">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5416299E-8675-419F-85CE-E25F7E78E665}"/>
              </a:ext>
            </a:extLst>
          </p:cNvPr>
          <p:cNvSpPr>
            <a:spLocks noGrp="1"/>
          </p:cNvSpPr>
          <p:nvPr>
            <p:ph type="title"/>
          </p:nvPr>
        </p:nvSpPr>
        <p:spPr/>
        <p:txBody>
          <a:bodyPr/>
          <a:lstStyle/>
          <a:p>
            <a:r>
              <a:rPr lang="zh-TW" altLang="en-US"/>
              <a:t>按一下以編輯母片標題樣式</a:t>
            </a:r>
          </a:p>
        </p:txBody>
      </p:sp>
      <p:sp>
        <p:nvSpPr>
          <p:cNvPr id="3" name="內容版面配置區 2">
            <a:extLst>
              <a:ext uri="{FF2B5EF4-FFF2-40B4-BE49-F238E27FC236}">
                <a16:creationId xmlns:a16="http://schemas.microsoft.com/office/drawing/2014/main" id="{9218DB6E-A476-4742-B46A-9D72E19F959D}"/>
              </a:ext>
            </a:extLst>
          </p:cNvPr>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a:extLst>
              <a:ext uri="{FF2B5EF4-FFF2-40B4-BE49-F238E27FC236}">
                <a16:creationId xmlns:a16="http://schemas.microsoft.com/office/drawing/2014/main" id="{417772E3-FBD6-4C93-9790-3C1FCBB8250A}"/>
              </a:ext>
            </a:extLst>
          </p:cNvPr>
          <p:cNvSpPr>
            <a:spLocks noGrp="1"/>
          </p:cNvSpPr>
          <p:nvPr>
            <p:ph type="dt" sz="half" idx="10"/>
          </p:nvPr>
        </p:nvSpPr>
        <p:spPr/>
        <p:txBody>
          <a:bodyPr/>
          <a:lstStyle/>
          <a:p>
            <a:fld id="{DA8D8EDB-F5EB-4336-822A-CBBDD9936FCC}" type="datetimeFigureOut">
              <a:rPr lang="zh-TW" altLang="en-US" smtClean="0"/>
              <a:t>2023/5/4</a:t>
            </a:fld>
            <a:endParaRPr lang="zh-TW" altLang="en-US"/>
          </a:p>
        </p:txBody>
      </p:sp>
      <p:sp>
        <p:nvSpPr>
          <p:cNvPr id="5" name="頁尾版面配置區 4">
            <a:extLst>
              <a:ext uri="{FF2B5EF4-FFF2-40B4-BE49-F238E27FC236}">
                <a16:creationId xmlns:a16="http://schemas.microsoft.com/office/drawing/2014/main" id="{5732438F-0DF5-45A5-BCDB-07B8D7C34357}"/>
              </a:ext>
            </a:extLst>
          </p:cNvPr>
          <p:cNvSpPr>
            <a:spLocks noGrp="1"/>
          </p:cNvSpPr>
          <p:nvPr>
            <p:ph type="ftr" sz="quarter" idx="11"/>
          </p:nvPr>
        </p:nvSpPr>
        <p:spPr/>
        <p:txBody>
          <a:bodyPr/>
          <a:lstStyle/>
          <a:p>
            <a:endParaRPr lang="zh-TW" altLang="en-US"/>
          </a:p>
        </p:txBody>
      </p:sp>
      <p:sp>
        <p:nvSpPr>
          <p:cNvPr id="6" name="投影片編號版面配置區 5">
            <a:extLst>
              <a:ext uri="{FF2B5EF4-FFF2-40B4-BE49-F238E27FC236}">
                <a16:creationId xmlns:a16="http://schemas.microsoft.com/office/drawing/2014/main" id="{D539CBC4-1779-4FF7-8EE3-DD8727E5F53D}"/>
              </a:ext>
            </a:extLst>
          </p:cNvPr>
          <p:cNvSpPr>
            <a:spLocks noGrp="1"/>
          </p:cNvSpPr>
          <p:nvPr>
            <p:ph type="sldNum" sz="quarter" idx="12"/>
          </p:nvPr>
        </p:nvSpPr>
        <p:spPr/>
        <p:txBody>
          <a:bodyPr/>
          <a:lstStyle/>
          <a:p>
            <a:fld id="{9B6F3A4A-8AAE-44B5-BE71-7D3BFE740C39}" type="slidenum">
              <a:rPr lang="zh-TW" altLang="en-US" smtClean="0"/>
              <a:t>‹#›</a:t>
            </a:fld>
            <a:endParaRPr lang="zh-TW" altLang="en-US"/>
          </a:p>
        </p:txBody>
      </p:sp>
    </p:spTree>
    <p:extLst>
      <p:ext uri="{BB962C8B-B14F-4D97-AF65-F5344CB8AC3E}">
        <p14:creationId xmlns:p14="http://schemas.microsoft.com/office/powerpoint/2010/main" val="24554609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39D0B7FB-695B-41BD-AF3C-CB4E2E29CEBB}"/>
              </a:ext>
            </a:extLst>
          </p:cNvPr>
          <p:cNvSpPr>
            <a:spLocks noGrp="1"/>
          </p:cNvSpPr>
          <p:nvPr>
            <p:ph type="title"/>
          </p:nvPr>
        </p:nvSpPr>
        <p:spPr>
          <a:xfrm>
            <a:off x="831850" y="1709738"/>
            <a:ext cx="10515600" cy="2852737"/>
          </a:xfrm>
        </p:spPr>
        <p:txBody>
          <a:bodyPr anchor="b"/>
          <a:lstStyle>
            <a:lvl1pPr>
              <a:defRPr sz="6000"/>
            </a:lvl1pPr>
          </a:lstStyle>
          <a:p>
            <a:r>
              <a:rPr lang="zh-TW" altLang="en-US"/>
              <a:t>按一下以編輯母片標題樣式</a:t>
            </a:r>
          </a:p>
        </p:txBody>
      </p:sp>
      <p:sp>
        <p:nvSpPr>
          <p:cNvPr id="3" name="文字版面配置區 2">
            <a:extLst>
              <a:ext uri="{FF2B5EF4-FFF2-40B4-BE49-F238E27FC236}">
                <a16:creationId xmlns:a16="http://schemas.microsoft.com/office/drawing/2014/main" id="{ECE54351-6EC3-47AF-BA42-5E76A3DFBDB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TW" altLang="en-US"/>
              <a:t>按一下以編輯母片文字樣式</a:t>
            </a:r>
          </a:p>
        </p:txBody>
      </p:sp>
      <p:sp>
        <p:nvSpPr>
          <p:cNvPr id="4" name="日期版面配置區 3">
            <a:extLst>
              <a:ext uri="{FF2B5EF4-FFF2-40B4-BE49-F238E27FC236}">
                <a16:creationId xmlns:a16="http://schemas.microsoft.com/office/drawing/2014/main" id="{C41F63A0-8321-48E5-A7B2-C33CDBFF5BB1}"/>
              </a:ext>
            </a:extLst>
          </p:cNvPr>
          <p:cNvSpPr>
            <a:spLocks noGrp="1"/>
          </p:cNvSpPr>
          <p:nvPr>
            <p:ph type="dt" sz="half" idx="10"/>
          </p:nvPr>
        </p:nvSpPr>
        <p:spPr/>
        <p:txBody>
          <a:bodyPr/>
          <a:lstStyle/>
          <a:p>
            <a:fld id="{DA8D8EDB-F5EB-4336-822A-CBBDD9936FCC}" type="datetimeFigureOut">
              <a:rPr lang="zh-TW" altLang="en-US" smtClean="0"/>
              <a:t>2023/5/4</a:t>
            </a:fld>
            <a:endParaRPr lang="zh-TW" altLang="en-US"/>
          </a:p>
        </p:txBody>
      </p:sp>
      <p:sp>
        <p:nvSpPr>
          <p:cNvPr id="5" name="頁尾版面配置區 4">
            <a:extLst>
              <a:ext uri="{FF2B5EF4-FFF2-40B4-BE49-F238E27FC236}">
                <a16:creationId xmlns:a16="http://schemas.microsoft.com/office/drawing/2014/main" id="{1E4F59D0-1C8C-440F-9374-DE0217F7B642}"/>
              </a:ext>
            </a:extLst>
          </p:cNvPr>
          <p:cNvSpPr>
            <a:spLocks noGrp="1"/>
          </p:cNvSpPr>
          <p:nvPr>
            <p:ph type="ftr" sz="quarter" idx="11"/>
          </p:nvPr>
        </p:nvSpPr>
        <p:spPr/>
        <p:txBody>
          <a:bodyPr/>
          <a:lstStyle/>
          <a:p>
            <a:endParaRPr lang="zh-TW" altLang="en-US"/>
          </a:p>
        </p:txBody>
      </p:sp>
      <p:sp>
        <p:nvSpPr>
          <p:cNvPr id="6" name="投影片編號版面配置區 5">
            <a:extLst>
              <a:ext uri="{FF2B5EF4-FFF2-40B4-BE49-F238E27FC236}">
                <a16:creationId xmlns:a16="http://schemas.microsoft.com/office/drawing/2014/main" id="{4AF2B5A7-FDBB-4E70-A19F-BD081583D5A9}"/>
              </a:ext>
            </a:extLst>
          </p:cNvPr>
          <p:cNvSpPr>
            <a:spLocks noGrp="1"/>
          </p:cNvSpPr>
          <p:nvPr>
            <p:ph type="sldNum" sz="quarter" idx="12"/>
          </p:nvPr>
        </p:nvSpPr>
        <p:spPr/>
        <p:txBody>
          <a:bodyPr/>
          <a:lstStyle/>
          <a:p>
            <a:fld id="{9B6F3A4A-8AAE-44B5-BE71-7D3BFE740C39}" type="slidenum">
              <a:rPr lang="zh-TW" altLang="en-US" smtClean="0"/>
              <a:t>‹#›</a:t>
            </a:fld>
            <a:endParaRPr lang="zh-TW" altLang="en-US"/>
          </a:p>
        </p:txBody>
      </p:sp>
    </p:spTree>
    <p:extLst>
      <p:ext uri="{BB962C8B-B14F-4D97-AF65-F5344CB8AC3E}">
        <p14:creationId xmlns:p14="http://schemas.microsoft.com/office/powerpoint/2010/main" val="16434744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個內容">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BD86951F-2ECD-419F-A8AE-CC27F82DFF00}"/>
              </a:ext>
            </a:extLst>
          </p:cNvPr>
          <p:cNvSpPr>
            <a:spLocks noGrp="1"/>
          </p:cNvSpPr>
          <p:nvPr>
            <p:ph type="title"/>
          </p:nvPr>
        </p:nvSpPr>
        <p:spPr/>
        <p:txBody>
          <a:bodyPr/>
          <a:lstStyle/>
          <a:p>
            <a:r>
              <a:rPr lang="zh-TW" altLang="en-US"/>
              <a:t>按一下以編輯母片標題樣式</a:t>
            </a:r>
          </a:p>
        </p:txBody>
      </p:sp>
      <p:sp>
        <p:nvSpPr>
          <p:cNvPr id="3" name="內容版面配置區 2">
            <a:extLst>
              <a:ext uri="{FF2B5EF4-FFF2-40B4-BE49-F238E27FC236}">
                <a16:creationId xmlns:a16="http://schemas.microsoft.com/office/drawing/2014/main" id="{75BAA70E-F143-4E9C-920F-520EFE6E3811}"/>
              </a:ext>
            </a:extLst>
          </p:cNvPr>
          <p:cNvSpPr>
            <a:spLocks noGrp="1"/>
          </p:cNvSpPr>
          <p:nvPr>
            <p:ph sz="half" idx="1"/>
          </p:nvPr>
        </p:nvSpPr>
        <p:spPr>
          <a:xfrm>
            <a:off x="838200" y="1825625"/>
            <a:ext cx="5181600" cy="4351338"/>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a:extLst>
              <a:ext uri="{FF2B5EF4-FFF2-40B4-BE49-F238E27FC236}">
                <a16:creationId xmlns:a16="http://schemas.microsoft.com/office/drawing/2014/main" id="{1FAC2058-8013-4C05-B54D-87794C131486}"/>
              </a:ext>
            </a:extLst>
          </p:cNvPr>
          <p:cNvSpPr>
            <a:spLocks noGrp="1"/>
          </p:cNvSpPr>
          <p:nvPr>
            <p:ph sz="half" idx="2"/>
          </p:nvPr>
        </p:nvSpPr>
        <p:spPr>
          <a:xfrm>
            <a:off x="6172200" y="1825625"/>
            <a:ext cx="5181600" cy="4351338"/>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a:extLst>
              <a:ext uri="{FF2B5EF4-FFF2-40B4-BE49-F238E27FC236}">
                <a16:creationId xmlns:a16="http://schemas.microsoft.com/office/drawing/2014/main" id="{168F845B-E600-40DF-A552-2C6ED2818925}"/>
              </a:ext>
            </a:extLst>
          </p:cNvPr>
          <p:cNvSpPr>
            <a:spLocks noGrp="1"/>
          </p:cNvSpPr>
          <p:nvPr>
            <p:ph type="dt" sz="half" idx="10"/>
          </p:nvPr>
        </p:nvSpPr>
        <p:spPr/>
        <p:txBody>
          <a:bodyPr/>
          <a:lstStyle/>
          <a:p>
            <a:fld id="{DA8D8EDB-F5EB-4336-822A-CBBDD9936FCC}" type="datetimeFigureOut">
              <a:rPr lang="zh-TW" altLang="en-US" smtClean="0"/>
              <a:t>2023/5/4</a:t>
            </a:fld>
            <a:endParaRPr lang="zh-TW" altLang="en-US"/>
          </a:p>
        </p:txBody>
      </p:sp>
      <p:sp>
        <p:nvSpPr>
          <p:cNvPr id="6" name="頁尾版面配置區 5">
            <a:extLst>
              <a:ext uri="{FF2B5EF4-FFF2-40B4-BE49-F238E27FC236}">
                <a16:creationId xmlns:a16="http://schemas.microsoft.com/office/drawing/2014/main" id="{05C22A96-B2A3-429E-8371-3C4878B651F0}"/>
              </a:ext>
            </a:extLst>
          </p:cNvPr>
          <p:cNvSpPr>
            <a:spLocks noGrp="1"/>
          </p:cNvSpPr>
          <p:nvPr>
            <p:ph type="ftr" sz="quarter" idx="11"/>
          </p:nvPr>
        </p:nvSpPr>
        <p:spPr/>
        <p:txBody>
          <a:bodyPr/>
          <a:lstStyle/>
          <a:p>
            <a:endParaRPr lang="zh-TW" altLang="en-US"/>
          </a:p>
        </p:txBody>
      </p:sp>
      <p:sp>
        <p:nvSpPr>
          <p:cNvPr id="7" name="投影片編號版面配置區 6">
            <a:extLst>
              <a:ext uri="{FF2B5EF4-FFF2-40B4-BE49-F238E27FC236}">
                <a16:creationId xmlns:a16="http://schemas.microsoft.com/office/drawing/2014/main" id="{AE8B0A4F-2F43-4EEC-8345-71A171060917}"/>
              </a:ext>
            </a:extLst>
          </p:cNvPr>
          <p:cNvSpPr>
            <a:spLocks noGrp="1"/>
          </p:cNvSpPr>
          <p:nvPr>
            <p:ph type="sldNum" sz="quarter" idx="12"/>
          </p:nvPr>
        </p:nvSpPr>
        <p:spPr/>
        <p:txBody>
          <a:bodyPr/>
          <a:lstStyle/>
          <a:p>
            <a:fld id="{9B6F3A4A-8AAE-44B5-BE71-7D3BFE740C39}" type="slidenum">
              <a:rPr lang="zh-TW" altLang="en-US" smtClean="0"/>
              <a:t>‹#›</a:t>
            </a:fld>
            <a:endParaRPr lang="zh-TW" altLang="en-US"/>
          </a:p>
        </p:txBody>
      </p:sp>
    </p:spTree>
    <p:extLst>
      <p:ext uri="{BB962C8B-B14F-4D97-AF65-F5344CB8AC3E}">
        <p14:creationId xmlns:p14="http://schemas.microsoft.com/office/powerpoint/2010/main" val="26790792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92EB8BFA-C6AC-4D95-973B-9E4D8789250F}"/>
              </a:ext>
            </a:extLst>
          </p:cNvPr>
          <p:cNvSpPr>
            <a:spLocks noGrp="1"/>
          </p:cNvSpPr>
          <p:nvPr>
            <p:ph type="title"/>
          </p:nvPr>
        </p:nvSpPr>
        <p:spPr>
          <a:xfrm>
            <a:off x="839788" y="365125"/>
            <a:ext cx="10515600" cy="1325563"/>
          </a:xfrm>
        </p:spPr>
        <p:txBody>
          <a:bodyPr/>
          <a:lstStyle/>
          <a:p>
            <a:r>
              <a:rPr lang="zh-TW" altLang="en-US"/>
              <a:t>按一下以編輯母片標題樣式</a:t>
            </a:r>
          </a:p>
        </p:txBody>
      </p:sp>
      <p:sp>
        <p:nvSpPr>
          <p:cNvPr id="3" name="文字版面配置區 2">
            <a:extLst>
              <a:ext uri="{FF2B5EF4-FFF2-40B4-BE49-F238E27FC236}">
                <a16:creationId xmlns:a16="http://schemas.microsoft.com/office/drawing/2014/main" id="{8D97C7EC-F94E-446A-9DDA-6217B12EAB3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a:extLst>
              <a:ext uri="{FF2B5EF4-FFF2-40B4-BE49-F238E27FC236}">
                <a16:creationId xmlns:a16="http://schemas.microsoft.com/office/drawing/2014/main" id="{DBAA7EC1-F5D6-4ABC-9BD1-7AB8451CF28A}"/>
              </a:ext>
            </a:extLst>
          </p:cNvPr>
          <p:cNvSpPr>
            <a:spLocks noGrp="1"/>
          </p:cNvSpPr>
          <p:nvPr>
            <p:ph sz="half" idx="2"/>
          </p:nvPr>
        </p:nvSpPr>
        <p:spPr>
          <a:xfrm>
            <a:off x="839788" y="2505075"/>
            <a:ext cx="5157787" cy="3684588"/>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a:extLst>
              <a:ext uri="{FF2B5EF4-FFF2-40B4-BE49-F238E27FC236}">
                <a16:creationId xmlns:a16="http://schemas.microsoft.com/office/drawing/2014/main" id="{A13B0FAB-1DCF-4D79-886A-79861A9EFC7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a:extLst>
              <a:ext uri="{FF2B5EF4-FFF2-40B4-BE49-F238E27FC236}">
                <a16:creationId xmlns:a16="http://schemas.microsoft.com/office/drawing/2014/main" id="{2C7CDC43-C1C4-40D9-A528-2E3162D4B018}"/>
              </a:ext>
            </a:extLst>
          </p:cNvPr>
          <p:cNvSpPr>
            <a:spLocks noGrp="1"/>
          </p:cNvSpPr>
          <p:nvPr>
            <p:ph sz="quarter" idx="4"/>
          </p:nvPr>
        </p:nvSpPr>
        <p:spPr>
          <a:xfrm>
            <a:off x="6172200" y="2505075"/>
            <a:ext cx="5183188" cy="3684588"/>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a:extLst>
              <a:ext uri="{FF2B5EF4-FFF2-40B4-BE49-F238E27FC236}">
                <a16:creationId xmlns:a16="http://schemas.microsoft.com/office/drawing/2014/main" id="{2B27D151-F8E4-4D75-ACAB-942F78288BB1}"/>
              </a:ext>
            </a:extLst>
          </p:cNvPr>
          <p:cNvSpPr>
            <a:spLocks noGrp="1"/>
          </p:cNvSpPr>
          <p:nvPr>
            <p:ph type="dt" sz="half" idx="10"/>
          </p:nvPr>
        </p:nvSpPr>
        <p:spPr/>
        <p:txBody>
          <a:bodyPr/>
          <a:lstStyle/>
          <a:p>
            <a:fld id="{DA8D8EDB-F5EB-4336-822A-CBBDD9936FCC}" type="datetimeFigureOut">
              <a:rPr lang="zh-TW" altLang="en-US" smtClean="0"/>
              <a:t>2023/5/4</a:t>
            </a:fld>
            <a:endParaRPr lang="zh-TW" altLang="en-US"/>
          </a:p>
        </p:txBody>
      </p:sp>
      <p:sp>
        <p:nvSpPr>
          <p:cNvPr id="8" name="頁尾版面配置區 7">
            <a:extLst>
              <a:ext uri="{FF2B5EF4-FFF2-40B4-BE49-F238E27FC236}">
                <a16:creationId xmlns:a16="http://schemas.microsoft.com/office/drawing/2014/main" id="{3CC71880-12A6-4157-9C5D-AC7ECAAACC3E}"/>
              </a:ext>
            </a:extLst>
          </p:cNvPr>
          <p:cNvSpPr>
            <a:spLocks noGrp="1"/>
          </p:cNvSpPr>
          <p:nvPr>
            <p:ph type="ftr" sz="quarter" idx="11"/>
          </p:nvPr>
        </p:nvSpPr>
        <p:spPr/>
        <p:txBody>
          <a:bodyPr/>
          <a:lstStyle/>
          <a:p>
            <a:endParaRPr lang="zh-TW" altLang="en-US"/>
          </a:p>
        </p:txBody>
      </p:sp>
      <p:sp>
        <p:nvSpPr>
          <p:cNvPr id="9" name="投影片編號版面配置區 8">
            <a:extLst>
              <a:ext uri="{FF2B5EF4-FFF2-40B4-BE49-F238E27FC236}">
                <a16:creationId xmlns:a16="http://schemas.microsoft.com/office/drawing/2014/main" id="{B65F54CC-1682-4574-9B51-7166C68B7B5B}"/>
              </a:ext>
            </a:extLst>
          </p:cNvPr>
          <p:cNvSpPr>
            <a:spLocks noGrp="1"/>
          </p:cNvSpPr>
          <p:nvPr>
            <p:ph type="sldNum" sz="quarter" idx="12"/>
          </p:nvPr>
        </p:nvSpPr>
        <p:spPr/>
        <p:txBody>
          <a:bodyPr/>
          <a:lstStyle/>
          <a:p>
            <a:fld id="{9B6F3A4A-8AAE-44B5-BE71-7D3BFE740C39}" type="slidenum">
              <a:rPr lang="zh-TW" altLang="en-US" smtClean="0"/>
              <a:t>‹#›</a:t>
            </a:fld>
            <a:endParaRPr lang="zh-TW" altLang="en-US"/>
          </a:p>
        </p:txBody>
      </p:sp>
    </p:spTree>
    <p:extLst>
      <p:ext uri="{BB962C8B-B14F-4D97-AF65-F5344CB8AC3E}">
        <p14:creationId xmlns:p14="http://schemas.microsoft.com/office/powerpoint/2010/main" val="12662125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254F296C-9F42-4696-816B-AB22D454A69E}"/>
              </a:ext>
            </a:extLst>
          </p:cNvPr>
          <p:cNvSpPr>
            <a:spLocks noGrp="1"/>
          </p:cNvSpPr>
          <p:nvPr>
            <p:ph type="title"/>
          </p:nvPr>
        </p:nvSpPr>
        <p:spPr/>
        <p:txBody>
          <a:bodyPr/>
          <a:lstStyle/>
          <a:p>
            <a:r>
              <a:rPr lang="zh-TW" altLang="en-US"/>
              <a:t>按一下以編輯母片標題樣式</a:t>
            </a:r>
          </a:p>
        </p:txBody>
      </p:sp>
      <p:sp>
        <p:nvSpPr>
          <p:cNvPr id="3" name="日期版面配置區 2">
            <a:extLst>
              <a:ext uri="{FF2B5EF4-FFF2-40B4-BE49-F238E27FC236}">
                <a16:creationId xmlns:a16="http://schemas.microsoft.com/office/drawing/2014/main" id="{F9AEEB69-DF8B-4BB1-8597-88DA7516E572}"/>
              </a:ext>
            </a:extLst>
          </p:cNvPr>
          <p:cNvSpPr>
            <a:spLocks noGrp="1"/>
          </p:cNvSpPr>
          <p:nvPr>
            <p:ph type="dt" sz="half" idx="10"/>
          </p:nvPr>
        </p:nvSpPr>
        <p:spPr/>
        <p:txBody>
          <a:bodyPr/>
          <a:lstStyle/>
          <a:p>
            <a:fld id="{DA8D8EDB-F5EB-4336-822A-CBBDD9936FCC}" type="datetimeFigureOut">
              <a:rPr lang="zh-TW" altLang="en-US" smtClean="0"/>
              <a:t>2023/5/4</a:t>
            </a:fld>
            <a:endParaRPr lang="zh-TW" altLang="en-US"/>
          </a:p>
        </p:txBody>
      </p:sp>
      <p:sp>
        <p:nvSpPr>
          <p:cNvPr id="4" name="頁尾版面配置區 3">
            <a:extLst>
              <a:ext uri="{FF2B5EF4-FFF2-40B4-BE49-F238E27FC236}">
                <a16:creationId xmlns:a16="http://schemas.microsoft.com/office/drawing/2014/main" id="{C7294E52-8251-421D-968E-2A23EEE6F89A}"/>
              </a:ext>
            </a:extLst>
          </p:cNvPr>
          <p:cNvSpPr>
            <a:spLocks noGrp="1"/>
          </p:cNvSpPr>
          <p:nvPr>
            <p:ph type="ftr" sz="quarter" idx="11"/>
          </p:nvPr>
        </p:nvSpPr>
        <p:spPr/>
        <p:txBody>
          <a:bodyPr/>
          <a:lstStyle/>
          <a:p>
            <a:endParaRPr lang="zh-TW" altLang="en-US"/>
          </a:p>
        </p:txBody>
      </p:sp>
      <p:sp>
        <p:nvSpPr>
          <p:cNvPr id="5" name="投影片編號版面配置區 4">
            <a:extLst>
              <a:ext uri="{FF2B5EF4-FFF2-40B4-BE49-F238E27FC236}">
                <a16:creationId xmlns:a16="http://schemas.microsoft.com/office/drawing/2014/main" id="{E3C66803-95C8-49CC-A26A-27B35AF91DEE}"/>
              </a:ext>
            </a:extLst>
          </p:cNvPr>
          <p:cNvSpPr>
            <a:spLocks noGrp="1"/>
          </p:cNvSpPr>
          <p:nvPr>
            <p:ph type="sldNum" sz="quarter" idx="12"/>
          </p:nvPr>
        </p:nvSpPr>
        <p:spPr/>
        <p:txBody>
          <a:bodyPr/>
          <a:lstStyle/>
          <a:p>
            <a:fld id="{9B6F3A4A-8AAE-44B5-BE71-7D3BFE740C39}" type="slidenum">
              <a:rPr lang="zh-TW" altLang="en-US" smtClean="0"/>
              <a:t>‹#›</a:t>
            </a:fld>
            <a:endParaRPr lang="zh-TW" altLang="en-US"/>
          </a:p>
        </p:txBody>
      </p:sp>
    </p:spTree>
    <p:extLst>
      <p:ext uri="{BB962C8B-B14F-4D97-AF65-F5344CB8AC3E}">
        <p14:creationId xmlns:p14="http://schemas.microsoft.com/office/powerpoint/2010/main" val="26888236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a:extLst>
              <a:ext uri="{FF2B5EF4-FFF2-40B4-BE49-F238E27FC236}">
                <a16:creationId xmlns:a16="http://schemas.microsoft.com/office/drawing/2014/main" id="{20187894-A8F6-4A89-833C-4B507866F604}"/>
              </a:ext>
            </a:extLst>
          </p:cNvPr>
          <p:cNvSpPr>
            <a:spLocks noGrp="1"/>
          </p:cNvSpPr>
          <p:nvPr>
            <p:ph type="dt" sz="half" idx="10"/>
          </p:nvPr>
        </p:nvSpPr>
        <p:spPr/>
        <p:txBody>
          <a:bodyPr/>
          <a:lstStyle/>
          <a:p>
            <a:fld id="{DA8D8EDB-F5EB-4336-822A-CBBDD9936FCC}" type="datetimeFigureOut">
              <a:rPr lang="zh-TW" altLang="en-US" smtClean="0"/>
              <a:t>2023/5/4</a:t>
            </a:fld>
            <a:endParaRPr lang="zh-TW" altLang="en-US"/>
          </a:p>
        </p:txBody>
      </p:sp>
      <p:sp>
        <p:nvSpPr>
          <p:cNvPr id="3" name="頁尾版面配置區 2">
            <a:extLst>
              <a:ext uri="{FF2B5EF4-FFF2-40B4-BE49-F238E27FC236}">
                <a16:creationId xmlns:a16="http://schemas.microsoft.com/office/drawing/2014/main" id="{24ACDBAD-D9F1-4139-A554-F64D95BF0C6C}"/>
              </a:ext>
            </a:extLst>
          </p:cNvPr>
          <p:cNvSpPr>
            <a:spLocks noGrp="1"/>
          </p:cNvSpPr>
          <p:nvPr>
            <p:ph type="ftr" sz="quarter" idx="11"/>
          </p:nvPr>
        </p:nvSpPr>
        <p:spPr/>
        <p:txBody>
          <a:bodyPr/>
          <a:lstStyle/>
          <a:p>
            <a:endParaRPr lang="zh-TW" altLang="en-US"/>
          </a:p>
        </p:txBody>
      </p:sp>
      <p:sp>
        <p:nvSpPr>
          <p:cNvPr id="4" name="投影片編號版面配置區 3">
            <a:extLst>
              <a:ext uri="{FF2B5EF4-FFF2-40B4-BE49-F238E27FC236}">
                <a16:creationId xmlns:a16="http://schemas.microsoft.com/office/drawing/2014/main" id="{240A1A5E-060A-48A5-B2A4-9164D01CC9E8}"/>
              </a:ext>
            </a:extLst>
          </p:cNvPr>
          <p:cNvSpPr>
            <a:spLocks noGrp="1"/>
          </p:cNvSpPr>
          <p:nvPr>
            <p:ph type="sldNum" sz="quarter" idx="12"/>
          </p:nvPr>
        </p:nvSpPr>
        <p:spPr/>
        <p:txBody>
          <a:bodyPr/>
          <a:lstStyle/>
          <a:p>
            <a:fld id="{9B6F3A4A-8AAE-44B5-BE71-7D3BFE740C39}" type="slidenum">
              <a:rPr lang="zh-TW" altLang="en-US" smtClean="0"/>
              <a:t>‹#›</a:t>
            </a:fld>
            <a:endParaRPr lang="zh-TW" altLang="en-US"/>
          </a:p>
        </p:txBody>
      </p:sp>
    </p:spTree>
    <p:extLst>
      <p:ext uri="{BB962C8B-B14F-4D97-AF65-F5344CB8AC3E}">
        <p14:creationId xmlns:p14="http://schemas.microsoft.com/office/powerpoint/2010/main" val="10385429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輔助字幕的內容">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A8479019-46B8-41F3-9149-CD726974360D}"/>
              </a:ext>
            </a:extLst>
          </p:cNvPr>
          <p:cNvSpPr>
            <a:spLocks noGrp="1"/>
          </p:cNvSpPr>
          <p:nvPr>
            <p:ph type="title"/>
          </p:nvPr>
        </p:nvSpPr>
        <p:spPr>
          <a:xfrm>
            <a:off x="839788" y="457200"/>
            <a:ext cx="3932237" cy="1600200"/>
          </a:xfrm>
        </p:spPr>
        <p:txBody>
          <a:bodyPr anchor="b"/>
          <a:lstStyle>
            <a:lvl1pPr>
              <a:defRPr sz="3200"/>
            </a:lvl1pPr>
          </a:lstStyle>
          <a:p>
            <a:r>
              <a:rPr lang="zh-TW" altLang="en-US"/>
              <a:t>按一下以編輯母片標題樣式</a:t>
            </a:r>
          </a:p>
        </p:txBody>
      </p:sp>
      <p:sp>
        <p:nvSpPr>
          <p:cNvPr id="3" name="內容版面配置區 2">
            <a:extLst>
              <a:ext uri="{FF2B5EF4-FFF2-40B4-BE49-F238E27FC236}">
                <a16:creationId xmlns:a16="http://schemas.microsoft.com/office/drawing/2014/main" id="{A06DF23C-34EE-4786-906A-AD143E31D78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a:extLst>
              <a:ext uri="{FF2B5EF4-FFF2-40B4-BE49-F238E27FC236}">
                <a16:creationId xmlns:a16="http://schemas.microsoft.com/office/drawing/2014/main" id="{70A43E4C-3E91-4B40-92F2-AE80988B854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a:t>按一下以編輯母片文字樣式</a:t>
            </a:r>
          </a:p>
        </p:txBody>
      </p:sp>
      <p:sp>
        <p:nvSpPr>
          <p:cNvPr id="5" name="日期版面配置區 4">
            <a:extLst>
              <a:ext uri="{FF2B5EF4-FFF2-40B4-BE49-F238E27FC236}">
                <a16:creationId xmlns:a16="http://schemas.microsoft.com/office/drawing/2014/main" id="{DF94DBDA-7133-4A94-B1E2-933B1520BDE1}"/>
              </a:ext>
            </a:extLst>
          </p:cNvPr>
          <p:cNvSpPr>
            <a:spLocks noGrp="1"/>
          </p:cNvSpPr>
          <p:nvPr>
            <p:ph type="dt" sz="half" idx="10"/>
          </p:nvPr>
        </p:nvSpPr>
        <p:spPr/>
        <p:txBody>
          <a:bodyPr/>
          <a:lstStyle/>
          <a:p>
            <a:fld id="{DA8D8EDB-F5EB-4336-822A-CBBDD9936FCC}" type="datetimeFigureOut">
              <a:rPr lang="zh-TW" altLang="en-US" smtClean="0"/>
              <a:t>2023/5/4</a:t>
            </a:fld>
            <a:endParaRPr lang="zh-TW" altLang="en-US"/>
          </a:p>
        </p:txBody>
      </p:sp>
      <p:sp>
        <p:nvSpPr>
          <p:cNvPr id="6" name="頁尾版面配置區 5">
            <a:extLst>
              <a:ext uri="{FF2B5EF4-FFF2-40B4-BE49-F238E27FC236}">
                <a16:creationId xmlns:a16="http://schemas.microsoft.com/office/drawing/2014/main" id="{10D6D62B-DCB2-4438-A857-23AE01FF2667}"/>
              </a:ext>
            </a:extLst>
          </p:cNvPr>
          <p:cNvSpPr>
            <a:spLocks noGrp="1"/>
          </p:cNvSpPr>
          <p:nvPr>
            <p:ph type="ftr" sz="quarter" idx="11"/>
          </p:nvPr>
        </p:nvSpPr>
        <p:spPr/>
        <p:txBody>
          <a:bodyPr/>
          <a:lstStyle/>
          <a:p>
            <a:endParaRPr lang="zh-TW" altLang="en-US"/>
          </a:p>
        </p:txBody>
      </p:sp>
      <p:sp>
        <p:nvSpPr>
          <p:cNvPr id="7" name="投影片編號版面配置區 6">
            <a:extLst>
              <a:ext uri="{FF2B5EF4-FFF2-40B4-BE49-F238E27FC236}">
                <a16:creationId xmlns:a16="http://schemas.microsoft.com/office/drawing/2014/main" id="{CD254AB2-A0F0-4AFA-8FAD-EDA94192B9EF}"/>
              </a:ext>
            </a:extLst>
          </p:cNvPr>
          <p:cNvSpPr>
            <a:spLocks noGrp="1"/>
          </p:cNvSpPr>
          <p:nvPr>
            <p:ph type="sldNum" sz="quarter" idx="12"/>
          </p:nvPr>
        </p:nvSpPr>
        <p:spPr/>
        <p:txBody>
          <a:bodyPr/>
          <a:lstStyle/>
          <a:p>
            <a:fld id="{9B6F3A4A-8AAE-44B5-BE71-7D3BFE740C39}" type="slidenum">
              <a:rPr lang="zh-TW" altLang="en-US" smtClean="0"/>
              <a:t>‹#›</a:t>
            </a:fld>
            <a:endParaRPr lang="zh-TW" altLang="en-US"/>
          </a:p>
        </p:txBody>
      </p:sp>
    </p:spTree>
    <p:extLst>
      <p:ext uri="{BB962C8B-B14F-4D97-AF65-F5344CB8AC3E}">
        <p14:creationId xmlns:p14="http://schemas.microsoft.com/office/powerpoint/2010/main" val="16228596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輔助字幕的圖片">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C882430D-2EA2-4590-97E9-4324B369EC73}"/>
              </a:ext>
            </a:extLst>
          </p:cNvPr>
          <p:cNvSpPr>
            <a:spLocks noGrp="1"/>
          </p:cNvSpPr>
          <p:nvPr>
            <p:ph type="title"/>
          </p:nvPr>
        </p:nvSpPr>
        <p:spPr>
          <a:xfrm>
            <a:off x="839788" y="457200"/>
            <a:ext cx="3932237" cy="1600200"/>
          </a:xfrm>
        </p:spPr>
        <p:txBody>
          <a:bodyPr anchor="b"/>
          <a:lstStyle>
            <a:lvl1pPr>
              <a:defRPr sz="3200"/>
            </a:lvl1pPr>
          </a:lstStyle>
          <a:p>
            <a:r>
              <a:rPr lang="zh-TW" altLang="en-US"/>
              <a:t>按一下以編輯母片標題樣式</a:t>
            </a:r>
          </a:p>
        </p:txBody>
      </p:sp>
      <p:sp>
        <p:nvSpPr>
          <p:cNvPr id="3" name="圖片版面配置區 2">
            <a:extLst>
              <a:ext uri="{FF2B5EF4-FFF2-40B4-BE49-F238E27FC236}">
                <a16:creationId xmlns:a16="http://schemas.microsoft.com/office/drawing/2014/main" id="{BCE5B7F0-C5B2-45DF-8A98-DDE47071F3C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a:extLst>
              <a:ext uri="{FF2B5EF4-FFF2-40B4-BE49-F238E27FC236}">
                <a16:creationId xmlns:a16="http://schemas.microsoft.com/office/drawing/2014/main" id="{CCC0168A-92B5-4013-9F0F-63D2AAED1BF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a:t>按一下以編輯母片文字樣式</a:t>
            </a:r>
          </a:p>
        </p:txBody>
      </p:sp>
      <p:sp>
        <p:nvSpPr>
          <p:cNvPr id="5" name="日期版面配置區 4">
            <a:extLst>
              <a:ext uri="{FF2B5EF4-FFF2-40B4-BE49-F238E27FC236}">
                <a16:creationId xmlns:a16="http://schemas.microsoft.com/office/drawing/2014/main" id="{441587C8-F5B9-4167-A0AD-8DB53DBF51EE}"/>
              </a:ext>
            </a:extLst>
          </p:cNvPr>
          <p:cNvSpPr>
            <a:spLocks noGrp="1"/>
          </p:cNvSpPr>
          <p:nvPr>
            <p:ph type="dt" sz="half" idx="10"/>
          </p:nvPr>
        </p:nvSpPr>
        <p:spPr/>
        <p:txBody>
          <a:bodyPr/>
          <a:lstStyle/>
          <a:p>
            <a:fld id="{DA8D8EDB-F5EB-4336-822A-CBBDD9936FCC}" type="datetimeFigureOut">
              <a:rPr lang="zh-TW" altLang="en-US" smtClean="0"/>
              <a:t>2023/5/4</a:t>
            </a:fld>
            <a:endParaRPr lang="zh-TW" altLang="en-US"/>
          </a:p>
        </p:txBody>
      </p:sp>
      <p:sp>
        <p:nvSpPr>
          <p:cNvPr id="6" name="頁尾版面配置區 5">
            <a:extLst>
              <a:ext uri="{FF2B5EF4-FFF2-40B4-BE49-F238E27FC236}">
                <a16:creationId xmlns:a16="http://schemas.microsoft.com/office/drawing/2014/main" id="{BE69A20A-F1FC-49A5-8529-5BDEA1C293CD}"/>
              </a:ext>
            </a:extLst>
          </p:cNvPr>
          <p:cNvSpPr>
            <a:spLocks noGrp="1"/>
          </p:cNvSpPr>
          <p:nvPr>
            <p:ph type="ftr" sz="quarter" idx="11"/>
          </p:nvPr>
        </p:nvSpPr>
        <p:spPr/>
        <p:txBody>
          <a:bodyPr/>
          <a:lstStyle/>
          <a:p>
            <a:endParaRPr lang="zh-TW" altLang="en-US"/>
          </a:p>
        </p:txBody>
      </p:sp>
      <p:sp>
        <p:nvSpPr>
          <p:cNvPr id="7" name="投影片編號版面配置區 6">
            <a:extLst>
              <a:ext uri="{FF2B5EF4-FFF2-40B4-BE49-F238E27FC236}">
                <a16:creationId xmlns:a16="http://schemas.microsoft.com/office/drawing/2014/main" id="{DABC2389-D7E0-49E5-B342-89BB797737F0}"/>
              </a:ext>
            </a:extLst>
          </p:cNvPr>
          <p:cNvSpPr>
            <a:spLocks noGrp="1"/>
          </p:cNvSpPr>
          <p:nvPr>
            <p:ph type="sldNum" sz="quarter" idx="12"/>
          </p:nvPr>
        </p:nvSpPr>
        <p:spPr/>
        <p:txBody>
          <a:bodyPr/>
          <a:lstStyle/>
          <a:p>
            <a:fld id="{9B6F3A4A-8AAE-44B5-BE71-7D3BFE740C39}" type="slidenum">
              <a:rPr lang="zh-TW" altLang="en-US" smtClean="0"/>
              <a:t>‹#›</a:t>
            </a:fld>
            <a:endParaRPr lang="zh-TW" altLang="en-US"/>
          </a:p>
        </p:txBody>
      </p:sp>
    </p:spTree>
    <p:extLst>
      <p:ext uri="{BB962C8B-B14F-4D97-AF65-F5344CB8AC3E}">
        <p14:creationId xmlns:p14="http://schemas.microsoft.com/office/powerpoint/2010/main" val="18451063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C0CC5EF9-CF21-466E-9B95-0B5E9F008457}"/>
              </a:ext>
            </a:extLst>
          </p:cNvPr>
          <p:cNvSpPr>
            <a:spLocks noGrp="1"/>
          </p:cNvSpPr>
          <p:nvPr>
            <p:ph type="title"/>
          </p:nvPr>
        </p:nvSpPr>
        <p:spPr/>
        <p:txBody>
          <a:bodyPr/>
          <a:lstStyle/>
          <a:p>
            <a:r>
              <a:rPr lang="zh-TW" altLang="en-US"/>
              <a:t>按一下以編輯母片標題樣式</a:t>
            </a:r>
          </a:p>
        </p:txBody>
      </p:sp>
      <p:sp>
        <p:nvSpPr>
          <p:cNvPr id="3" name="直排文字版面配置區 2">
            <a:extLst>
              <a:ext uri="{FF2B5EF4-FFF2-40B4-BE49-F238E27FC236}">
                <a16:creationId xmlns:a16="http://schemas.microsoft.com/office/drawing/2014/main" id="{4635FB4B-D28E-42D3-91F4-08EFF6DDC180}"/>
              </a:ext>
            </a:extLst>
          </p:cNvPr>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a:extLst>
              <a:ext uri="{FF2B5EF4-FFF2-40B4-BE49-F238E27FC236}">
                <a16:creationId xmlns:a16="http://schemas.microsoft.com/office/drawing/2014/main" id="{632C3063-56AF-419C-BEB2-A5126D98FC73}"/>
              </a:ext>
            </a:extLst>
          </p:cNvPr>
          <p:cNvSpPr>
            <a:spLocks noGrp="1"/>
          </p:cNvSpPr>
          <p:nvPr>
            <p:ph type="dt" sz="half" idx="10"/>
          </p:nvPr>
        </p:nvSpPr>
        <p:spPr/>
        <p:txBody>
          <a:bodyPr/>
          <a:lstStyle/>
          <a:p>
            <a:fld id="{DA8D8EDB-F5EB-4336-822A-CBBDD9936FCC}" type="datetimeFigureOut">
              <a:rPr lang="zh-TW" altLang="en-US" smtClean="0"/>
              <a:t>2023/5/4</a:t>
            </a:fld>
            <a:endParaRPr lang="zh-TW" altLang="en-US"/>
          </a:p>
        </p:txBody>
      </p:sp>
      <p:sp>
        <p:nvSpPr>
          <p:cNvPr id="5" name="頁尾版面配置區 4">
            <a:extLst>
              <a:ext uri="{FF2B5EF4-FFF2-40B4-BE49-F238E27FC236}">
                <a16:creationId xmlns:a16="http://schemas.microsoft.com/office/drawing/2014/main" id="{A47A2BF8-038C-4178-95E6-A097AB9EE087}"/>
              </a:ext>
            </a:extLst>
          </p:cNvPr>
          <p:cNvSpPr>
            <a:spLocks noGrp="1"/>
          </p:cNvSpPr>
          <p:nvPr>
            <p:ph type="ftr" sz="quarter" idx="11"/>
          </p:nvPr>
        </p:nvSpPr>
        <p:spPr/>
        <p:txBody>
          <a:bodyPr/>
          <a:lstStyle/>
          <a:p>
            <a:endParaRPr lang="zh-TW" altLang="en-US"/>
          </a:p>
        </p:txBody>
      </p:sp>
      <p:sp>
        <p:nvSpPr>
          <p:cNvPr id="6" name="投影片編號版面配置區 5">
            <a:extLst>
              <a:ext uri="{FF2B5EF4-FFF2-40B4-BE49-F238E27FC236}">
                <a16:creationId xmlns:a16="http://schemas.microsoft.com/office/drawing/2014/main" id="{883B2068-E81C-4F1A-BEE5-6E7CF4606C53}"/>
              </a:ext>
            </a:extLst>
          </p:cNvPr>
          <p:cNvSpPr>
            <a:spLocks noGrp="1"/>
          </p:cNvSpPr>
          <p:nvPr>
            <p:ph type="sldNum" sz="quarter" idx="12"/>
          </p:nvPr>
        </p:nvSpPr>
        <p:spPr/>
        <p:txBody>
          <a:bodyPr/>
          <a:lstStyle/>
          <a:p>
            <a:fld id="{9B6F3A4A-8AAE-44B5-BE71-7D3BFE740C39}" type="slidenum">
              <a:rPr lang="zh-TW" altLang="en-US" smtClean="0"/>
              <a:t>‹#›</a:t>
            </a:fld>
            <a:endParaRPr lang="zh-TW" altLang="en-US"/>
          </a:p>
        </p:txBody>
      </p:sp>
    </p:spTree>
    <p:extLst>
      <p:ext uri="{BB962C8B-B14F-4D97-AF65-F5344CB8AC3E}">
        <p14:creationId xmlns:p14="http://schemas.microsoft.com/office/powerpoint/2010/main" val="11342995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a:extLst>
              <a:ext uri="{FF2B5EF4-FFF2-40B4-BE49-F238E27FC236}">
                <a16:creationId xmlns:a16="http://schemas.microsoft.com/office/drawing/2014/main" id="{E9FBB1E3-1776-400C-9617-A8E1353C1EDB}"/>
              </a:ext>
            </a:extLst>
          </p:cNvPr>
          <p:cNvSpPr>
            <a:spLocks noGrp="1"/>
          </p:cNvSpPr>
          <p:nvPr>
            <p:ph type="title" orient="vert"/>
          </p:nvPr>
        </p:nvSpPr>
        <p:spPr>
          <a:xfrm>
            <a:off x="8724900" y="365125"/>
            <a:ext cx="2628900" cy="5811838"/>
          </a:xfrm>
        </p:spPr>
        <p:txBody>
          <a:bodyPr vert="eaVert"/>
          <a:lstStyle/>
          <a:p>
            <a:r>
              <a:rPr lang="zh-TW" altLang="en-US"/>
              <a:t>按一下以編輯母片標題樣式</a:t>
            </a:r>
          </a:p>
        </p:txBody>
      </p:sp>
      <p:sp>
        <p:nvSpPr>
          <p:cNvPr id="3" name="直排文字版面配置區 2">
            <a:extLst>
              <a:ext uri="{FF2B5EF4-FFF2-40B4-BE49-F238E27FC236}">
                <a16:creationId xmlns:a16="http://schemas.microsoft.com/office/drawing/2014/main" id="{E697AB7A-1D6E-4A58-98E3-BD1BF0B2DE3D}"/>
              </a:ext>
            </a:extLst>
          </p:cNvPr>
          <p:cNvSpPr>
            <a:spLocks noGrp="1"/>
          </p:cNvSpPr>
          <p:nvPr>
            <p:ph type="body" orient="vert" idx="1"/>
          </p:nvPr>
        </p:nvSpPr>
        <p:spPr>
          <a:xfrm>
            <a:off x="838200" y="365125"/>
            <a:ext cx="7734300" cy="5811838"/>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a:extLst>
              <a:ext uri="{FF2B5EF4-FFF2-40B4-BE49-F238E27FC236}">
                <a16:creationId xmlns:a16="http://schemas.microsoft.com/office/drawing/2014/main" id="{7BFEB007-7136-4D0F-A03F-8336A04215A6}"/>
              </a:ext>
            </a:extLst>
          </p:cNvPr>
          <p:cNvSpPr>
            <a:spLocks noGrp="1"/>
          </p:cNvSpPr>
          <p:nvPr>
            <p:ph type="dt" sz="half" idx="10"/>
          </p:nvPr>
        </p:nvSpPr>
        <p:spPr/>
        <p:txBody>
          <a:bodyPr/>
          <a:lstStyle/>
          <a:p>
            <a:fld id="{DA8D8EDB-F5EB-4336-822A-CBBDD9936FCC}" type="datetimeFigureOut">
              <a:rPr lang="zh-TW" altLang="en-US" smtClean="0"/>
              <a:t>2023/5/4</a:t>
            </a:fld>
            <a:endParaRPr lang="zh-TW" altLang="en-US"/>
          </a:p>
        </p:txBody>
      </p:sp>
      <p:sp>
        <p:nvSpPr>
          <p:cNvPr id="5" name="頁尾版面配置區 4">
            <a:extLst>
              <a:ext uri="{FF2B5EF4-FFF2-40B4-BE49-F238E27FC236}">
                <a16:creationId xmlns:a16="http://schemas.microsoft.com/office/drawing/2014/main" id="{D17982B9-34EA-413F-AD7F-EF71AAA610AF}"/>
              </a:ext>
            </a:extLst>
          </p:cNvPr>
          <p:cNvSpPr>
            <a:spLocks noGrp="1"/>
          </p:cNvSpPr>
          <p:nvPr>
            <p:ph type="ftr" sz="quarter" idx="11"/>
          </p:nvPr>
        </p:nvSpPr>
        <p:spPr/>
        <p:txBody>
          <a:bodyPr/>
          <a:lstStyle/>
          <a:p>
            <a:endParaRPr lang="zh-TW" altLang="en-US"/>
          </a:p>
        </p:txBody>
      </p:sp>
      <p:sp>
        <p:nvSpPr>
          <p:cNvPr id="6" name="投影片編號版面配置區 5">
            <a:extLst>
              <a:ext uri="{FF2B5EF4-FFF2-40B4-BE49-F238E27FC236}">
                <a16:creationId xmlns:a16="http://schemas.microsoft.com/office/drawing/2014/main" id="{AD70E9FE-4553-4AC0-8385-C1123AFF3261}"/>
              </a:ext>
            </a:extLst>
          </p:cNvPr>
          <p:cNvSpPr>
            <a:spLocks noGrp="1"/>
          </p:cNvSpPr>
          <p:nvPr>
            <p:ph type="sldNum" sz="quarter" idx="12"/>
          </p:nvPr>
        </p:nvSpPr>
        <p:spPr/>
        <p:txBody>
          <a:bodyPr/>
          <a:lstStyle/>
          <a:p>
            <a:fld id="{9B6F3A4A-8AAE-44B5-BE71-7D3BFE740C39}" type="slidenum">
              <a:rPr lang="zh-TW" altLang="en-US" smtClean="0"/>
              <a:t>‹#›</a:t>
            </a:fld>
            <a:endParaRPr lang="zh-TW" altLang="en-US"/>
          </a:p>
        </p:txBody>
      </p:sp>
    </p:spTree>
    <p:extLst>
      <p:ext uri="{BB962C8B-B14F-4D97-AF65-F5344CB8AC3E}">
        <p14:creationId xmlns:p14="http://schemas.microsoft.com/office/powerpoint/2010/main" val="20235957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a:extLst>
              <a:ext uri="{FF2B5EF4-FFF2-40B4-BE49-F238E27FC236}">
                <a16:creationId xmlns:a16="http://schemas.microsoft.com/office/drawing/2014/main" id="{1F66C16C-8614-434B-A449-C6848721183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a:extLst>
              <a:ext uri="{FF2B5EF4-FFF2-40B4-BE49-F238E27FC236}">
                <a16:creationId xmlns:a16="http://schemas.microsoft.com/office/drawing/2014/main" id="{C89F59E5-877D-4FF7-B245-FB57D9C67A1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a:extLst>
              <a:ext uri="{FF2B5EF4-FFF2-40B4-BE49-F238E27FC236}">
                <a16:creationId xmlns:a16="http://schemas.microsoft.com/office/drawing/2014/main" id="{9AF0F2B5-F510-40D2-A28B-83D83BDA026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A8D8EDB-F5EB-4336-822A-CBBDD9936FCC}" type="datetimeFigureOut">
              <a:rPr lang="zh-TW" altLang="en-US" smtClean="0"/>
              <a:t>2023/5/4</a:t>
            </a:fld>
            <a:endParaRPr lang="zh-TW" altLang="en-US"/>
          </a:p>
        </p:txBody>
      </p:sp>
      <p:sp>
        <p:nvSpPr>
          <p:cNvPr id="5" name="頁尾版面配置區 4">
            <a:extLst>
              <a:ext uri="{FF2B5EF4-FFF2-40B4-BE49-F238E27FC236}">
                <a16:creationId xmlns:a16="http://schemas.microsoft.com/office/drawing/2014/main" id="{F393D77C-D80B-4550-A259-31CC87A42E5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a:extLst>
              <a:ext uri="{FF2B5EF4-FFF2-40B4-BE49-F238E27FC236}">
                <a16:creationId xmlns:a16="http://schemas.microsoft.com/office/drawing/2014/main" id="{B0BF4F97-6F6B-401E-8CF7-B3F1A87AED4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6F3A4A-8AAE-44B5-BE71-7D3BFE740C39}" type="slidenum">
              <a:rPr lang="zh-TW" altLang="en-US" smtClean="0"/>
              <a:t>‹#›</a:t>
            </a:fld>
            <a:endParaRPr lang="zh-TW" altLang="en-US"/>
          </a:p>
        </p:txBody>
      </p:sp>
    </p:spTree>
    <p:extLst>
      <p:ext uri="{BB962C8B-B14F-4D97-AF65-F5344CB8AC3E}">
        <p14:creationId xmlns:p14="http://schemas.microsoft.com/office/powerpoint/2010/main" val="21659865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hyperlink" Target="B4L05_&#24373;&#37323;&#20043;&#22519;&#27861;_&#21496;&#39340;&#36983;&#20171;&#32057;.mp4" TargetMode="Externa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tags" Target="../tags/tag1.xml"/><Relationship Id="rId5" Type="http://schemas.openxmlformats.org/officeDocument/2006/relationships/hyperlink" Target="https://www.mentimeter.com/app/presentation/al7tizawi9v7r7zqmtm4561pkpd2mkpn/kjcq7mpwco4c/edit" TargetMode="External"/><Relationship Id="rId4" Type="http://schemas.openxmlformats.org/officeDocument/2006/relationships/hyperlink" Target="https://padlet.com/gm2004/816-oglrdc636sg3bw3r" TargetMode="Externa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4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4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4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4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tags" Target="../tags/tag6.xml"/><Relationship Id="rId5" Type="http://schemas.openxmlformats.org/officeDocument/2006/relationships/image" Target="../media/image7.png"/><Relationship Id="rId4" Type="http://schemas.openxmlformats.org/officeDocument/2006/relationships/image" Target="../media/image6.JPG"/></Relationships>
</file>

<file path=ppt/slides/_rels/slide4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2.xml"/><Relationship Id="rId1" Type="http://schemas.openxmlformats.org/officeDocument/2006/relationships/tags" Target="../tags/tag7.xml"/><Relationship Id="rId5" Type="http://schemas.openxmlformats.org/officeDocument/2006/relationships/image" Target="../media/image7.png"/><Relationship Id="rId4" Type="http://schemas.openxmlformats.org/officeDocument/2006/relationships/image" Target="../media/image6.JPG"/></Relationships>
</file>

<file path=ppt/slides/_rels/slide4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Layout" Target="../slideLayouts/slideLayout2.xml"/><Relationship Id="rId1" Type="http://schemas.openxmlformats.org/officeDocument/2006/relationships/tags" Target="../tags/tag8.xml"/><Relationship Id="rId5" Type="http://schemas.openxmlformats.org/officeDocument/2006/relationships/image" Target="../media/image7.png"/><Relationship Id="rId4" Type="http://schemas.openxmlformats.org/officeDocument/2006/relationships/image" Target="../media/image6.JPG"/></Relationships>
</file>

<file path=ppt/slides/_rels/slide4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4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5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1.xml"/></Relationships>
</file>

<file path=ppt/slides/_rels/slide5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2.xml"/></Relationships>
</file>

<file path=ppt/slides/_rels/slide5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3.xml"/></Relationships>
</file>

<file path=ppt/slides/_rels/slide5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4.xml"/></Relationships>
</file>

<file path=ppt/slides/_rels/slide5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5.xml"/></Relationships>
</file>

<file path=ppt/slides/_rels/slide5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Layout" Target="../slideLayouts/slideLayout2.xml"/><Relationship Id="rId1" Type="http://schemas.openxmlformats.org/officeDocument/2006/relationships/tags" Target="../tags/tag16.xml"/></Relationships>
</file>

<file path=ppt/slides/_rels/slide5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54A28031-4B34-431A-AC99-9FF7803B30C5}"/>
              </a:ext>
            </a:extLst>
          </p:cNvPr>
          <p:cNvSpPr>
            <a:spLocks noGrp="1"/>
          </p:cNvSpPr>
          <p:nvPr>
            <p:ph type="ctrTitle"/>
          </p:nvPr>
        </p:nvSpPr>
        <p:spPr>
          <a:xfrm>
            <a:off x="0" y="695190"/>
            <a:ext cx="8661400" cy="5275811"/>
          </a:xfrm>
          <a:solidFill>
            <a:srgbClr val="2ED911">
              <a:alpha val="67059"/>
            </a:srgbClr>
          </a:solidFill>
        </p:spPr>
        <p:txBody>
          <a:bodyPr anchor="ctr">
            <a:normAutofit/>
          </a:bodyPr>
          <a:lstStyle/>
          <a:p>
            <a:pPr>
              <a:lnSpc>
                <a:spcPct val="100000"/>
              </a:lnSpc>
            </a:pPr>
            <a:r>
              <a:rPr lang="zh-TW" altLang="en-US" sz="8800" b="1" dirty="0">
                <a:latin typeface="微軟正黑體" panose="020B0604030504040204" pitchFamily="34" charset="-120"/>
                <a:ea typeface="微軟正黑體" panose="020B0604030504040204" pitchFamily="34" charset="-120"/>
              </a:rPr>
              <a:t>張釋之執法</a:t>
            </a:r>
            <a:br>
              <a:rPr lang="en-US" altLang="zh-TW" sz="9600" dirty="0">
                <a:latin typeface="微軟正黑體" panose="020B0604030504040204" pitchFamily="34" charset="-120"/>
                <a:ea typeface="微軟正黑體" panose="020B0604030504040204" pitchFamily="34" charset="-120"/>
              </a:rPr>
            </a:br>
            <a:r>
              <a:rPr lang="zh-TW" altLang="en-US" sz="5400" dirty="0">
                <a:latin typeface="微軟正黑體" panose="020B0604030504040204" pitchFamily="34" charset="-120"/>
                <a:ea typeface="微軟正黑體" panose="020B0604030504040204" pitchFamily="34" charset="-120"/>
              </a:rPr>
              <a:t>司馬遷</a:t>
            </a:r>
          </a:p>
        </p:txBody>
      </p:sp>
      <p:sp>
        <p:nvSpPr>
          <p:cNvPr id="4" name="標題 1">
            <a:extLst>
              <a:ext uri="{FF2B5EF4-FFF2-40B4-BE49-F238E27FC236}">
                <a16:creationId xmlns:a16="http://schemas.microsoft.com/office/drawing/2014/main" id="{54A28031-4B34-431A-AC99-9FF7803B30C5}"/>
              </a:ext>
            </a:extLst>
          </p:cNvPr>
          <p:cNvSpPr txBox="1">
            <a:spLocks/>
          </p:cNvSpPr>
          <p:nvPr/>
        </p:nvSpPr>
        <p:spPr>
          <a:xfrm>
            <a:off x="8677410" y="695190"/>
            <a:ext cx="3361267" cy="5274734"/>
          </a:xfrm>
          <a:prstGeom prst="rect">
            <a:avLst/>
          </a:prstGeom>
          <a:solidFill>
            <a:schemeClr val="bg1">
              <a:lumMod val="85000"/>
              <a:alpha val="67059"/>
            </a:schemeClr>
          </a:solidFill>
        </p:spPr>
        <p:txBody>
          <a:bodyPr vert="horz" lIns="91440" tIns="45720" rIns="91440" bIns="4572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zh-TW" altLang="en-US" sz="44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j-cs"/>
            </a:endParaRPr>
          </a:p>
        </p:txBody>
      </p:sp>
      <p:sp>
        <p:nvSpPr>
          <p:cNvPr id="3" name="文字方塊 2"/>
          <p:cNvSpPr txBox="1"/>
          <p:nvPr/>
        </p:nvSpPr>
        <p:spPr>
          <a:xfrm>
            <a:off x="8795943" y="783705"/>
            <a:ext cx="3124200" cy="35394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2800" b="0" i="0" u="none" strike="noStrike" kern="1200" cap="none" spc="0" normalizeH="0" baseline="0" noProof="0" dirty="0">
                <a:ln>
                  <a:noFill/>
                </a:ln>
                <a:solidFill>
                  <a:prstClr val="black"/>
                </a:solidFill>
                <a:effectLst/>
                <a:uLnTx/>
                <a:uFillTx/>
                <a:latin typeface="微軟正黑體" pitchFamily="34" charset="-120"/>
                <a:ea typeface="微軟正黑體" pitchFamily="34" charset="-120"/>
                <a:cs typeface="+mn-cs"/>
              </a:rPr>
              <a:t>1.</a:t>
            </a:r>
            <a:r>
              <a:rPr kumimoji="0" lang="zh-TW" altLang="en-US" sz="2800" b="0" i="0" u="none" strike="noStrike" kern="1200" cap="none" spc="0" normalizeH="0" baseline="0" noProof="0" dirty="0">
                <a:ln>
                  <a:noFill/>
                </a:ln>
                <a:solidFill>
                  <a:prstClr val="black"/>
                </a:solidFill>
                <a:effectLst/>
                <a:uLnTx/>
                <a:uFillTx/>
                <a:latin typeface="微軟正黑體" pitchFamily="34" charset="-120"/>
                <a:ea typeface="微軟正黑體" pitchFamily="34" charset="-120"/>
                <a:cs typeface="+mn-cs"/>
              </a:rPr>
              <a:t>試著推論張釋之的身分為何？</a:t>
            </a:r>
            <a:endParaRPr kumimoji="0" lang="en-US" altLang="zh-TW" sz="2800" b="0" i="0" u="none" strike="noStrike" kern="1200" cap="none" spc="0" normalizeH="0" baseline="0" noProof="0" dirty="0">
              <a:ln>
                <a:noFill/>
              </a:ln>
              <a:solidFill>
                <a:prstClr val="black"/>
              </a:solidFill>
              <a:effectLst/>
              <a:uLnTx/>
              <a:uFillTx/>
              <a:latin typeface="微軟正黑體" pitchFamily="34" charset="-120"/>
              <a:ea typeface="微軟正黑體" pitchFamily="34" charset="-12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2800" b="0" i="0" u="none" strike="noStrike" kern="1200" cap="none" spc="0" normalizeH="0" baseline="0" noProof="0" dirty="0">
                <a:ln>
                  <a:noFill/>
                </a:ln>
                <a:solidFill>
                  <a:prstClr val="black"/>
                </a:solidFill>
                <a:effectLst/>
                <a:uLnTx/>
                <a:uFillTx/>
                <a:latin typeface="微軟正黑體" pitchFamily="34" charset="-120"/>
                <a:ea typeface="微軟正黑體" pitchFamily="34" charset="-120"/>
                <a:cs typeface="+mn-cs"/>
              </a:rPr>
              <a:t>2.</a:t>
            </a:r>
            <a:r>
              <a:rPr kumimoji="0" lang="zh-TW" altLang="en-US" sz="2800" b="0" i="0" u="none" strike="noStrike" kern="1200" cap="none" spc="0" normalizeH="0" baseline="0" noProof="0" dirty="0">
                <a:ln>
                  <a:noFill/>
                </a:ln>
                <a:solidFill>
                  <a:prstClr val="black"/>
                </a:solidFill>
                <a:effectLst/>
                <a:uLnTx/>
                <a:uFillTx/>
                <a:latin typeface="微軟正黑體" pitchFamily="34" charset="-120"/>
                <a:ea typeface="微軟正黑體" pitchFamily="34" charset="-120"/>
                <a:cs typeface="+mn-cs"/>
              </a:rPr>
              <a:t> 此身分具備何種特質？</a:t>
            </a:r>
            <a:endParaRPr kumimoji="0" lang="en-US" altLang="zh-TW" sz="2800" b="0" i="0" u="none" strike="noStrike" kern="1200" cap="none" spc="0" normalizeH="0" baseline="0" noProof="0" dirty="0">
              <a:ln>
                <a:noFill/>
              </a:ln>
              <a:solidFill>
                <a:prstClr val="black"/>
              </a:solidFill>
              <a:effectLst/>
              <a:uLnTx/>
              <a:uFillTx/>
              <a:latin typeface="微軟正黑體" pitchFamily="34" charset="-120"/>
              <a:ea typeface="微軟正黑體" pitchFamily="34" charset="-12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2800" b="0" i="0" u="none" strike="noStrike" kern="1200" cap="none" spc="0" normalizeH="0" baseline="0" noProof="0" dirty="0">
                <a:ln>
                  <a:noFill/>
                </a:ln>
                <a:solidFill>
                  <a:prstClr val="black"/>
                </a:solidFill>
                <a:effectLst/>
                <a:uLnTx/>
                <a:uFillTx/>
                <a:latin typeface="微軟正黑體" pitchFamily="34" charset="-120"/>
                <a:ea typeface="微軟正黑體" pitchFamily="34" charset="-120"/>
                <a:cs typeface="+mn-cs"/>
              </a:rPr>
              <a:t>3.</a:t>
            </a:r>
            <a:r>
              <a:rPr kumimoji="0" lang="zh-TW" altLang="en-US" sz="2800" b="0" i="0" u="none" strike="noStrike" kern="1200" cap="none" spc="0" normalizeH="0" baseline="0" noProof="0" dirty="0">
                <a:ln>
                  <a:noFill/>
                </a:ln>
                <a:solidFill>
                  <a:prstClr val="black"/>
                </a:solidFill>
                <a:effectLst/>
                <a:uLnTx/>
                <a:uFillTx/>
                <a:latin typeface="微軟正黑體" pitchFamily="34" charset="-120"/>
                <a:ea typeface="微軟正黑體" pitchFamily="34" charset="-120"/>
                <a:cs typeface="+mn-cs"/>
              </a:rPr>
              <a:t>何種情況下會失去這種特質？</a:t>
            </a:r>
            <a:endParaRPr kumimoji="0" lang="en-US" altLang="zh-TW" sz="2800" b="0" i="0" u="none" strike="noStrike" kern="1200" cap="none" spc="0" normalizeH="0" baseline="0" noProof="0" dirty="0">
              <a:ln>
                <a:noFill/>
              </a:ln>
              <a:solidFill>
                <a:prstClr val="black"/>
              </a:solidFill>
              <a:effectLst/>
              <a:uLnTx/>
              <a:uFillTx/>
              <a:latin typeface="微軟正黑體" pitchFamily="34" charset="-120"/>
              <a:ea typeface="微軟正黑體" pitchFamily="34" charset="-12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2800" b="0" i="0" u="none" strike="noStrike" kern="1200" cap="none" spc="0" normalizeH="0" baseline="0" noProof="0" dirty="0">
                <a:ln>
                  <a:noFill/>
                </a:ln>
                <a:solidFill>
                  <a:prstClr val="black"/>
                </a:solidFill>
                <a:effectLst/>
                <a:uLnTx/>
                <a:uFillTx/>
                <a:latin typeface="微軟正黑體" pitchFamily="34" charset="-120"/>
                <a:ea typeface="微軟正黑體" pitchFamily="34" charset="-120"/>
                <a:cs typeface="+mn-cs"/>
              </a:rPr>
              <a:t>4.</a:t>
            </a:r>
            <a:r>
              <a:rPr kumimoji="0" lang="zh-TW" altLang="en-US" sz="2800" b="0" i="0" u="none" strike="noStrike" kern="1200" cap="none" spc="0" normalizeH="0" baseline="0" noProof="0" dirty="0">
                <a:ln>
                  <a:noFill/>
                </a:ln>
                <a:solidFill>
                  <a:prstClr val="black"/>
                </a:solidFill>
                <a:effectLst/>
                <a:uLnTx/>
                <a:uFillTx/>
                <a:latin typeface="微軟正黑體" pitchFamily="34" charset="-120"/>
                <a:ea typeface="微軟正黑體" pitchFamily="34" charset="-120"/>
                <a:cs typeface="+mn-cs"/>
              </a:rPr>
              <a:t>若是你會堅持還是放棄？</a:t>
            </a:r>
          </a:p>
        </p:txBody>
      </p:sp>
      <p:grpSp>
        <p:nvGrpSpPr>
          <p:cNvPr id="5" name="Group 5"/>
          <p:cNvGrpSpPr>
            <a:grpSpLocks noChangeAspect="1"/>
          </p:cNvGrpSpPr>
          <p:nvPr/>
        </p:nvGrpSpPr>
        <p:grpSpPr bwMode="auto">
          <a:xfrm>
            <a:off x="10058884" y="4410635"/>
            <a:ext cx="1267663" cy="1560366"/>
            <a:chOff x="6079" y="2217"/>
            <a:chExt cx="1178" cy="1450"/>
          </a:xfrm>
        </p:grpSpPr>
        <p:sp>
          <p:nvSpPr>
            <p:cNvPr id="7" name="Freeform 6"/>
            <p:cNvSpPr>
              <a:spLocks noEditPoints="1"/>
            </p:cNvSpPr>
            <p:nvPr/>
          </p:nvSpPr>
          <p:spPr bwMode="auto">
            <a:xfrm>
              <a:off x="6357" y="2217"/>
              <a:ext cx="749" cy="679"/>
            </a:xfrm>
            <a:custGeom>
              <a:avLst/>
              <a:gdLst>
                <a:gd name="T0" fmla="*/ 65 w 1562"/>
                <a:gd name="T1" fmla="*/ 1105 h 1414"/>
                <a:gd name="T2" fmla="*/ 472 w 1562"/>
                <a:gd name="T3" fmla="*/ 1105 h 1414"/>
                <a:gd name="T4" fmla="*/ 781 w 1562"/>
                <a:gd name="T5" fmla="*/ 1414 h 1414"/>
                <a:gd name="T6" fmla="*/ 1090 w 1562"/>
                <a:gd name="T7" fmla="*/ 1105 h 1414"/>
                <a:gd name="T8" fmla="*/ 1497 w 1562"/>
                <a:gd name="T9" fmla="*/ 1105 h 1414"/>
                <a:gd name="T10" fmla="*/ 1562 w 1562"/>
                <a:gd name="T11" fmla="*/ 1040 h 1414"/>
                <a:gd name="T12" fmla="*/ 1562 w 1562"/>
                <a:gd name="T13" fmla="*/ 65 h 1414"/>
                <a:gd name="T14" fmla="*/ 1497 w 1562"/>
                <a:gd name="T15" fmla="*/ 0 h 1414"/>
                <a:gd name="T16" fmla="*/ 65 w 1562"/>
                <a:gd name="T17" fmla="*/ 0 h 1414"/>
                <a:gd name="T18" fmla="*/ 0 w 1562"/>
                <a:gd name="T19" fmla="*/ 65 h 1414"/>
                <a:gd name="T20" fmla="*/ 0 w 1562"/>
                <a:gd name="T21" fmla="*/ 1039 h 1414"/>
                <a:gd name="T22" fmla="*/ 65 w 1562"/>
                <a:gd name="T23" fmla="*/ 1105 h 1414"/>
                <a:gd name="T24" fmla="*/ 120 w 1562"/>
                <a:gd name="T25" fmla="*/ 120 h 1414"/>
                <a:gd name="T26" fmla="*/ 1441 w 1562"/>
                <a:gd name="T27" fmla="*/ 120 h 1414"/>
                <a:gd name="T28" fmla="*/ 1441 w 1562"/>
                <a:gd name="T29" fmla="*/ 984 h 1414"/>
                <a:gd name="T30" fmla="*/ 1040 w 1562"/>
                <a:gd name="T31" fmla="*/ 984 h 1414"/>
                <a:gd name="T32" fmla="*/ 781 w 1562"/>
                <a:gd name="T33" fmla="*/ 1243 h 1414"/>
                <a:gd name="T34" fmla="*/ 522 w 1562"/>
                <a:gd name="T35" fmla="*/ 984 h 1414"/>
                <a:gd name="T36" fmla="*/ 120 w 1562"/>
                <a:gd name="T37" fmla="*/ 984 h 1414"/>
                <a:gd name="T38" fmla="*/ 120 w 1562"/>
                <a:gd name="T39" fmla="*/ 120 h 1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562" h="1414">
                  <a:moveTo>
                    <a:pt x="65" y="1105"/>
                  </a:moveTo>
                  <a:lnTo>
                    <a:pt x="472" y="1105"/>
                  </a:lnTo>
                  <a:lnTo>
                    <a:pt x="781" y="1414"/>
                  </a:lnTo>
                  <a:lnTo>
                    <a:pt x="1090" y="1105"/>
                  </a:lnTo>
                  <a:lnTo>
                    <a:pt x="1497" y="1105"/>
                  </a:lnTo>
                  <a:cubicBezTo>
                    <a:pt x="1533" y="1105"/>
                    <a:pt x="1562" y="1076"/>
                    <a:pt x="1562" y="1040"/>
                  </a:cubicBezTo>
                  <a:lnTo>
                    <a:pt x="1562" y="65"/>
                  </a:lnTo>
                  <a:cubicBezTo>
                    <a:pt x="1562" y="29"/>
                    <a:pt x="1533" y="0"/>
                    <a:pt x="1497" y="0"/>
                  </a:cubicBezTo>
                  <a:lnTo>
                    <a:pt x="65" y="0"/>
                  </a:lnTo>
                  <a:cubicBezTo>
                    <a:pt x="28" y="0"/>
                    <a:pt x="0" y="29"/>
                    <a:pt x="0" y="65"/>
                  </a:cubicBezTo>
                  <a:lnTo>
                    <a:pt x="0" y="1039"/>
                  </a:lnTo>
                  <a:cubicBezTo>
                    <a:pt x="0" y="1075"/>
                    <a:pt x="28" y="1105"/>
                    <a:pt x="65" y="1105"/>
                  </a:cubicBezTo>
                  <a:close/>
                  <a:moveTo>
                    <a:pt x="120" y="120"/>
                  </a:moveTo>
                  <a:lnTo>
                    <a:pt x="1441" y="120"/>
                  </a:lnTo>
                  <a:lnTo>
                    <a:pt x="1441" y="984"/>
                  </a:lnTo>
                  <a:lnTo>
                    <a:pt x="1040" y="984"/>
                  </a:lnTo>
                  <a:lnTo>
                    <a:pt x="781" y="1243"/>
                  </a:lnTo>
                  <a:lnTo>
                    <a:pt x="522" y="984"/>
                  </a:lnTo>
                  <a:lnTo>
                    <a:pt x="120" y="984"/>
                  </a:lnTo>
                  <a:lnTo>
                    <a:pt x="120" y="120"/>
                  </a:lnTo>
                  <a:close/>
                </a:path>
              </a:pathLst>
            </a:custGeom>
            <a:solidFill>
              <a:srgbClr val="31EC12"/>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a:ln>
                  <a:noFill/>
                </a:ln>
                <a:solidFill>
                  <a:prstClr val="black"/>
                </a:solidFill>
                <a:effectLst/>
                <a:uLnTx/>
                <a:uFillTx/>
                <a:latin typeface="Calibri"/>
                <a:ea typeface="新細明體" panose="02020500000000000000" pitchFamily="18" charset="-120"/>
                <a:cs typeface="+mn-cs"/>
              </a:endParaRPr>
            </a:p>
          </p:txBody>
        </p:sp>
        <p:sp>
          <p:nvSpPr>
            <p:cNvPr id="8" name="Freeform 7"/>
            <p:cNvSpPr>
              <a:spLocks/>
            </p:cNvSpPr>
            <p:nvPr/>
          </p:nvSpPr>
          <p:spPr bwMode="auto">
            <a:xfrm>
              <a:off x="6079" y="2560"/>
              <a:ext cx="1178" cy="1107"/>
            </a:xfrm>
            <a:custGeom>
              <a:avLst/>
              <a:gdLst>
                <a:gd name="T0" fmla="*/ 2341 w 2454"/>
                <a:gd name="T1" fmla="*/ 42 h 2306"/>
                <a:gd name="T2" fmla="*/ 2261 w 2454"/>
                <a:gd name="T3" fmla="*/ 15 h 2306"/>
                <a:gd name="T4" fmla="*/ 2234 w 2454"/>
                <a:gd name="T5" fmla="*/ 95 h 2306"/>
                <a:gd name="T6" fmla="*/ 2331 w 2454"/>
                <a:gd name="T7" fmla="*/ 501 h 2306"/>
                <a:gd name="T8" fmla="*/ 2253 w 2454"/>
                <a:gd name="T9" fmla="*/ 901 h 2306"/>
                <a:gd name="T10" fmla="*/ 2079 w 2454"/>
                <a:gd name="T11" fmla="*/ 1715 h 2306"/>
                <a:gd name="T12" fmla="*/ 2079 w 2454"/>
                <a:gd name="T13" fmla="*/ 1933 h 2306"/>
                <a:gd name="T14" fmla="*/ 2061 w 2454"/>
                <a:gd name="T15" fmla="*/ 1954 h 2306"/>
                <a:gd name="T16" fmla="*/ 891 w 2454"/>
                <a:gd name="T17" fmla="*/ 2185 h 2306"/>
                <a:gd name="T18" fmla="*/ 881 w 2454"/>
                <a:gd name="T19" fmla="*/ 2029 h 2306"/>
                <a:gd name="T20" fmla="*/ 864 w 2454"/>
                <a:gd name="T21" fmla="*/ 1805 h 2306"/>
                <a:gd name="T22" fmla="*/ 851 w 2454"/>
                <a:gd name="T23" fmla="*/ 1761 h 2306"/>
                <a:gd name="T24" fmla="*/ 794 w 2454"/>
                <a:gd name="T25" fmla="*/ 1761 h 2306"/>
                <a:gd name="T26" fmla="*/ 635 w 2454"/>
                <a:gd name="T27" fmla="*/ 1761 h 2306"/>
                <a:gd name="T28" fmla="*/ 599 w 2454"/>
                <a:gd name="T29" fmla="*/ 1763 h 2306"/>
                <a:gd name="T30" fmla="*/ 448 w 2454"/>
                <a:gd name="T31" fmla="*/ 1735 h 2306"/>
                <a:gd name="T32" fmla="*/ 415 w 2454"/>
                <a:gd name="T33" fmla="*/ 1653 h 2306"/>
                <a:gd name="T34" fmla="*/ 331 w 2454"/>
                <a:gd name="T35" fmla="*/ 1098 h 2306"/>
                <a:gd name="T36" fmla="*/ 329 w 2454"/>
                <a:gd name="T37" fmla="*/ 1081 h 2306"/>
                <a:gd name="T38" fmla="*/ 318 w 2454"/>
                <a:gd name="T39" fmla="*/ 1069 h 2306"/>
                <a:gd name="T40" fmla="*/ 303 w 2454"/>
                <a:gd name="T41" fmla="*/ 1054 h 2306"/>
                <a:gd name="T42" fmla="*/ 265 w 2454"/>
                <a:gd name="T43" fmla="*/ 1035 h 2306"/>
                <a:gd name="T44" fmla="*/ 254 w 2454"/>
                <a:gd name="T45" fmla="*/ 1030 h 2306"/>
                <a:gd name="T46" fmla="*/ 196 w 2454"/>
                <a:gd name="T47" fmla="*/ 1005 h 2306"/>
                <a:gd name="T48" fmla="*/ 140 w 2454"/>
                <a:gd name="T49" fmla="*/ 975 h 2306"/>
                <a:gd name="T50" fmla="*/ 133 w 2454"/>
                <a:gd name="T51" fmla="*/ 970 h 2306"/>
                <a:gd name="T52" fmla="*/ 153 w 2454"/>
                <a:gd name="T53" fmla="*/ 939 h 2306"/>
                <a:gd name="T54" fmla="*/ 260 w 2454"/>
                <a:gd name="T55" fmla="*/ 834 h 2306"/>
                <a:gd name="T56" fmla="*/ 301 w 2454"/>
                <a:gd name="T57" fmla="*/ 795 h 2306"/>
                <a:gd name="T58" fmla="*/ 408 w 2454"/>
                <a:gd name="T59" fmla="*/ 621 h 2306"/>
                <a:gd name="T60" fmla="*/ 409 w 2454"/>
                <a:gd name="T61" fmla="*/ 616 h 2306"/>
                <a:gd name="T62" fmla="*/ 409 w 2454"/>
                <a:gd name="T63" fmla="*/ 611 h 2306"/>
                <a:gd name="T64" fmla="*/ 409 w 2454"/>
                <a:gd name="T65" fmla="*/ 519 h 2306"/>
                <a:gd name="T66" fmla="*/ 485 w 2454"/>
                <a:gd name="T67" fmla="*/ 144 h 2306"/>
                <a:gd name="T68" fmla="*/ 454 w 2454"/>
                <a:gd name="T69" fmla="*/ 65 h 2306"/>
                <a:gd name="T70" fmla="*/ 375 w 2454"/>
                <a:gd name="T71" fmla="*/ 96 h 2306"/>
                <a:gd name="T72" fmla="*/ 290 w 2454"/>
                <a:gd name="T73" fmla="*/ 517 h 2306"/>
                <a:gd name="T74" fmla="*/ 290 w 2454"/>
                <a:gd name="T75" fmla="*/ 605 h 2306"/>
                <a:gd name="T76" fmla="*/ 219 w 2454"/>
                <a:gd name="T77" fmla="*/ 707 h 2306"/>
                <a:gd name="T78" fmla="*/ 179 w 2454"/>
                <a:gd name="T79" fmla="*/ 746 h 2306"/>
                <a:gd name="T80" fmla="*/ 61 w 2454"/>
                <a:gd name="T81" fmla="*/ 862 h 2306"/>
                <a:gd name="T82" fmla="*/ 19 w 2454"/>
                <a:gd name="T83" fmla="*/ 936 h 2306"/>
                <a:gd name="T84" fmla="*/ 79 w 2454"/>
                <a:gd name="T85" fmla="*/ 1075 h 2306"/>
                <a:gd name="T86" fmla="*/ 148 w 2454"/>
                <a:gd name="T87" fmla="*/ 1111 h 2306"/>
                <a:gd name="T88" fmla="*/ 209 w 2454"/>
                <a:gd name="T89" fmla="*/ 1139 h 2306"/>
                <a:gd name="T90" fmla="*/ 216 w 2454"/>
                <a:gd name="T91" fmla="*/ 1141 h 2306"/>
                <a:gd name="T92" fmla="*/ 295 w 2454"/>
                <a:gd name="T93" fmla="*/ 1662 h 2306"/>
                <a:gd name="T94" fmla="*/ 366 w 2454"/>
                <a:gd name="T95" fmla="*/ 1821 h 2306"/>
                <a:gd name="T96" fmla="*/ 603 w 2454"/>
                <a:gd name="T97" fmla="*/ 1880 h 2306"/>
                <a:gd name="T98" fmla="*/ 635 w 2454"/>
                <a:gd name="T99" fmla="*/ 1879 h 2306"/>
                <a:gd name="T100" fmla="*/ 750 w 2454"/>
                <a:gd name="T101" fmla="*/ 1879 h 2306"/>
                <a:gd name="T102" fmla="*/ 760 w 2454"/>
                <a:gd name="T103" fmla="*/ 2034 h 2306"/>
                <a:gd name="T104" fmla="*/ 773 w 2454"/>
                <a:gd name="T105" fmla="*/ 2215 h 2306"/>
                <a:gd name="T106" fmla="*/ 810 w 2454"/>
                <a:gd name="T107" fmla="*/ 2285 h 2306"/>
                <a:gd name="T108" fmla="*/ 870 w 2454"/>
                <a:gd name="T109" fmla="*/ 2306 h 2306"/>
                <a:gd name="T110" fmla="*/ 889 w 2454"/>
                <a:gd name="T111" fmla="*/ 2305 h 2306"/>
                <a:gd name="T112" fmla="*/ 2085 w 2454"/>
                <a:gd name="T113" fmla="*/ 2067 h 2306"/>
                <a:gd name="T114" fmla="*/ 2199 w 2454"/>
                <a:gd name="T115" fmla="*/ 1929 h 2306"/>
                <a:gd name="T116" fmla="*/ 2199 w 2454"/>
                <a:gd name="T117" fmla="*/ 1711 h 2306"/>
                <a:gd name="T118" fmla="*/ 2363 w 2454"/>
                <a:gd name="T119" fmla="*/ 945 h 2306"/>
                <a:gd name="T120" fmla="*/ 2451 w 2454"/>
                <a:gd name="T121" fmla="*/ 496 h 2306"/>
                <a:gd name="T122" fmla="*/ 2341 w 2454"/>
                <a:gd name="T123" fmla="*/ 42 h 2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454" h="2306">
                  <a:moveTo>
                    <a:pt x="2341" y="42"/>
                  </a:moveTo>
                  <a:cubicBezTo>
                    <a:pt x="2326" y="12"/>
                    <a:pt x="2291" y="0"/>
                    <a:pt x="2261" y="15"/>
                  </a:cubicBezTo>
                  <a:cubicBezTo>
                    <a:pt x="2231" y="30"/>
                    <a:pt x="2219" y="65"/>
                    <a:pt x="2234" y="95"/>
                  </a:cubicBezTo>
                  <a:cubicBezTo>
                    <a:pt x="2295" y="221"/>
                    <a:pt x="2329" y="359"/>
                    <a:pt x="2331" y="501"/>
                  </a:cubicBezTo>
                  <a:cubicBezTo>
                    <a:pt x="2334" y="640"/>
                    <a:pt x="2308" y="774"/>
                    <a:pt x="2253" y="901"/>
                  </a:cubicBezTo>
                  <a:cubicBezTo>
                    <a:pt x="2138" y="1169"/>
                    <a:pt x="2079" y="1443"/>
                    <a:pt x="2079" y="1715"/>
                  </a:cubicBezTo>
                  <a:lnTo>
                    <a:pt x="2079" y="1933"/>
                  </a:lnTo>
                  <a:cubicBezTo>
                    <a:pt x="2079" y="1943"/>
                    <a:pt x="2071" y="1951"/>
                    <a:pt x="2061" y="1954"/>
                  </a:cubicBezTo>
                  <a:lnTo>
                    <a:pt x="891" y="2185"/>
                  </a:lnTo>
                  <a:cubicBezTo>
                    <a:pt x="888" y="2139"/>
                    <a:pt x="885" y="2083"/>
                    <a:pt x="881" y="2029"/>
                  </a:cubicBezTo>
                  <a:cubicBezTo>
                    <a:pt x="868" y="1818"/>
                    <a:pt x="866" y="1815"/>
                    <a:pt x="864" y="1805"/>
                  </a:cubicBezTo>
                  <a:lnTo>
                    <a:pt x="851" y="1761"/>
                  </a:lnTo>
                  <a:lnTo>
                    <a:pt x="794" y="1761"/>
                  </a:lnTo>
                  <a:lnTo>
                    <a:pt x="635" y="1761"/>
                  </a:lnTo>
                  <a:cubicBezTo>
                    <a:pt x="624" y="1761"/>
                    <a:pt x="611" y="1761"/>
                    <a:pt x="599" y="1763"/>
                  </a:cubicBezTo>
                  <a:cubicBezTo>
                    <a:pt x="541" y="1764"/>
                    <a:pt x="480" y="1766"/>
                    <a:pt x="448" y="1735"/>
                  </a:cubicBezTo>
                  <a:cubicBezTo>
                    <a:pt x="430" y="1720"/>
                    <a:pt x="420" y="1691"/>
                    <a:pt x="415" y="1653"/>
                  </a:cubicBezTo>
                  <a:cubicBezTo>
                    <a:pt x="415" y="1650"/>
                    <a:pt x="414" y="1646"/>
                    <a:pt x="331" y="1098"/>
                  </a:cubicBezTo>
                  <a:lnTo>
                    <a:pt x="329" y="1081"/>
                  </a:lnTo>
                  <a:lnTo>
                    <a:pt x="318" y="1069"/>
                  </a:lnTo>
                  <a:lnTo>
                    <a:pt x="303" y="1054"/>
                  </a:lnTo>
                  <a:cubicBezTo>
                    <a:pt x="290" y="1044"/>
                    <a:pt x="276" y="1039"/>
                    <a:pt x="265" y="1035"/>
                  </a:cubicBezTo>
                  <a:lnTo>
                    <a:pt x="254" y="1030"/>
                  </a:lnTo>
                  <a:cubicBezTo>
                    <a:pt x="235" y="1021"/>
                    <a:pt x="215" y="1014"/>
                    <a:pt x="196" y="1005"/>
                  </a:cubicBezTo>
                  <a:cubicBezTo>
                    <a:pt x="175" y="995"/>
                    <a:pt x="156" y="986"/>
                    <a:pt x="140" y="975"/>
                  </a:cubicBezTo>
                  <a:cubicBezTo>
                    <a:pt x="138" y="974"/>
                    <a:pt x="135" y="971"/>
                    <a:pt x="133" y="970"/>
                  </a:cubicBezTo>
                  <a:cubicBezTo>
                    <a:pt x="136" y="961"/>
                    <a:pt x="143" y="951"/>
                    <a:pt x="153" y="939"/>
                  </a:cubicBezTo>
                  <a:cubicBezTo>
                    <a:pt x="163" y="927"/>
                    <a:pt x="225" y="866"/>
                    <a:pt x="260" y="834"/>
                  </a:cubicBezTo>
                  <a:lnTo>
                    <a:pt x="301" y="795"/>
                  </a:lnTo>
                  <a:cubicBezTo>
                    <a:pt x="350" y="746"/>
                    <a:pt x="396" y="691"/>
                    <a:pt x="408" y="621"/>
                  </a:cubicBezTo>
                  <a:lnTo>
                    <a:pt x="409" y="616"/>
                  </a:lnTo>
                  <a:lnTo>
                    <a:pt x="409" y="611"/>
                  </a:lnTo>
                  <a:lnTo>
                    <a:pt x="409" y="519"/>
                  </a:lnTo>
                  <a:cubicBezTo>
                    <a:pt x="409" y="389"/>
                    <a:pt x="434" y="262"/>
                    <a:pt x="485" y="144"/>
                  </a:cubicBezTo>
                  <a:cubicBezTo>
                    <a:pt x="498" y="114"/>
                    <a:pt x="484" y="77"/>
                    <a:pt x="454" y="65"/>
                  </a:cubicBezTo>
                  <a:cubicBezTo>
                    <a:pt x="423" y="52"/>
                    <a:pt x="388" y="66"/>
                    <a:pt x="375" y="96"/>
                  </a:cubicBezTo>
                  <a:cubicBezTo>
                    <a:pt x="319" y="230"/>
                    <a:pt x="290" y="371"/>
                    <a:pt x="290" y="517"/>
                  </a:cubicBezTo>
                  <a:lnTo>
                    <a:pt x="290" y="605"/>
                  </a:lnTo>
                  <a:cubicBezTo>
                    <a:pt x="283" y="642"/>
                    <a:pt x="249" y="677"/>
                    <a:pt x="219" y="707"/>
                  </a:cubicBezTo>
                  <a:lnTo>
                    <a:pt x="179" y="746"/>
                  </a:lnTo>
                  <a:cubicBezTo>
                    <a:pt x="106" y="816"/>
                    <a:pt x="73" y="849"/>
                    <a:pt x="61" y="862"/>
                  </a:cubicBezTo>
                  <a:cubicBezTo>
                    <a:pt x="48" y="879"/>
                    <a:pt x="29" y="905"/>
                    <a:pt x="19" y="936"/>
                  </a:cubicBezTo>
                  <a:cubicBezTo>
                    <a:pt x="0" y="992"/>
                    <a:pt x="20" y="1040"/>
                    <a:pt x="79" y="1075"/>
                  </a:cubicBezTo>
                  <a:cubicBezTo>
                    <a:pt x="100" y="1087"/>
                    <a:pt x="123" y="1100"/>
                    <a:pt x="148" y="1111"/>
                  </a:cubicBezTo>
                  <a:cubicBezTo>
                    <a:pt x="168" y="1120"/>
                    <a:pt x="188" y="1129"/>
                    <a:pt x="209" y="1139"/>
                  </a:cubicBezTo>
                  <a:cubicBezTo>
                    <a:pt x="211" y="1140"/>
                    <a:pt x="214" y="1141"/>
                    <a:pt x="216" y="1141"/>
                  </a:cubicBezTo>
                  <a:cubicBezTo>
                    <a:pt x="241" y="1305"/>
                    <a:pt x="294" y="1650"/>
                    <a:pt x="295" y="1662"/>
                  </a:cubicBezTo>
                  <a:cubicBezTo>
                    <a:pt x="304" y="1734"/>
                    <a:pt x="326" y="1785"/>
                    <a:pt x="366" y="1821"/>
                  </a:cubicBezTo>
                  <a:cubicBezTo>
                    <a:pt x="435" y="1885"/>
                    <a:pt x="528" y="1882"/>
                    <a:pt x="603" y="1880"/>
                  </a:cubicBezTo>
                  <a:cubicBezTo>
                    <a:pt x="614" y="1880"/>
                    <a:pt x="625" y="1879"/>
                    <a:pt x="635" y="1879"/>
                  </a:cubicBezTo>
                  <a:lnTo>
                    <a:pt x="750" y="1879"/>
                  </a:lnTo>
                  <a:cubicBezTo>
                    <a:pt x="753" y="1921"/>
                    <a:pt x="758" y="1981"/>
                    <a:pt x="760" y="2034"/>
                  </a:cubicBezTo>
                  <a:cubicBezTo>
                    <a:pt x="764" y="2097"/>
                    <a:pt x="769" y="2164"/>
                    <a:pt x="773" y="2215"/>
                  </a:cubicBezTo>
                  <a:cubicBezTo>
                    <a:pt x="774" y="2242"/>
                    <a:pt x="788" y="2269"/>
                    <a:pt x="810" y="2285"/>
                  </a:cubicBezTo>
                  <a:cubicBezTo>
                    <a:pt x="828" y="2299"/>
                    <a:pt x="849" y="2306"/>
                    <a:pt x="870" y="2306"/>
                  </a:cubicBezTo>
                  <a:cubicBezTo>
                    <a:pt x="876" y="2306"/>
                    <a:pt x="883" y="2306"/>
                    <a:pt x="889" y="2305"/>
                  </a:cubicBezTo>
                  <a:lnTo>
                    <a:pt x="2085" y="2067"/>
                  </a:lnTo>
                  <a:cubicBezTo>
                    <a:pt x="2150" y="2054"/>
                    <a:pt x="2199" y="1996"/>
                    <a:pt x="2199" y="1929"/>
                  </a:cubicBezTo>
                  <a:lnTo>
                    <a:pt x="2199" y="1711"/>
                  </a:lnTo>
                  <a:cubicBezTo>
                    <a:pt x="2199" y="1455"/>
                    <a:pt x="2254" y="1197"/>
                    <a:pt x="2363" y="945"/>
                  </a:cubicBezTo>
                  <a:cubicBezTo>
                    <a:pt x="2424" y="802"/>
                    <a:pt x="2454" y="651"/>
                    <a:pt x="2451" y="496"/>
                  </a:cubicBezTo>
                  <a:cubicBezTo>
                    <a:pt x="2448" y="337"/>
                    <a:pt x="2411" y="185"/>
                    <a:pt x="2341" y="42"/>
                  </a:cubicBezTo>
                  <a:close/>
                </a:path>
              </a:pathLst>
            </a:custGeom>
            <a:solidFill>
              <a:srgbClr val="31EC12"/>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a:ln>
                  <a:noFill/>
                </a:ln>
                <a:solidFill>
                  <a:prstClr val="black"/>
                </a:solidFill>
                <a:effectLst/>
                <a:uLnTx/>
                <a:uFillTx/>
                <a:latin typeface="Calibri"/>
                <a:ea typeface="新細明體" panose="02020500000000000000" pitchFamily="18" charset="-120"/>
                <a:cs typeface="+mn-cs"/>
              </a:endParaRPr>
            </a:p>
          </p:txBody>
        </p:sp>
        <p:sp>
          <p:nvSpPr>
            <p:cNvPr id="9" name="Freeform 8"/>
            <p:cNvSpPr>
              <a:spLocks/>
            </p:cNvSpPr>
            <p:nvPr/>
          </p:nvSpPr>
          <p:spPr bwMode="auto">
            <a:xfrm>
              <a:off x="6698" y="2594"/>
              <a:ext cx="51" cy="50"/>
            </a:xfrm>
            <a:custGeom>
              <a:avLst/>
              <a:gdLst>
                <a:gd name="T0" fmla="*/ 52 w 106"/>
                <a:gd name="T1" fmla="*/ 0 h 105"/>
                <a:gd name="T2" fmla="*/ 0 w 106"/>
                <a:gd name="T3" fmla="*/ 53 h 105"/>
                <a:gd name="T4" fmla="*/ 52 w 106"/>
                <a:gd name="T5" fmla="*/ 105 h 105"/>
                <a:gd name="T6" fmla="*/ 91 w 106"/>
                <a:gd name="T7" fmla="*/ 89 h 105"/>
                <a:gd name="T8" fmla="*/ 106 w 106"/>
                <a:gd name="T9" fmla="*/ 50 h 105"/>
                <a:gd name="T10" fmla="*/ 52 w 106"/>
                <a:gd name="T11" fmla="*/ 0 h 105"/>
              </a:gdLst>
              <a:ahLst/>
              <a:cxnLst>
                <a:cxn ang="0">
                  <a:pos x="T0" y="T1"/>
                </a:cxn>
                <a:cxn ang="0">
                  <a:pos x="T2" y="T3"/>
                </a:cxn>
                <a:cxn ang="0">
                  <a:pos x="T4" y="T5"/>
                </a:cxn>
                <a:cxn ang="0">
                  <a:pos x="T6" y="T7"/>
                </a:cxn>
                <a:cxn ang="0">
                  <a:pos x="T8" y="T9"/>
                </a:cxn>
                <a:cxn ang="0">
                  <a:pos x="T10" y="T11"/>
                </a:cxn>
              </a:cxnLst>
              <a:rect l="0" t="0" r="r" b="b"/>
              <a:pathLst>
                <a:path w="106" h="105">
                  <a:moveTo>
                    <a:pt x="52" y="0"/>
                  </a:moveTo>
                  <a:cubicBezTo>
                    <a:pt x="24" y="0"/>
                    <a:pt x="0" y="24"/>
                    <a:pt x="0" y="53"/>
                  </a:cubicBezTo>
                  <a:cubicBezTo>
                    <a:pt x="0" y="81"/>
                    <a:pt x="24" y="105"/>
                    <a:pt x="52" y="105"/>
                  </a:cubicBezTo>
                  <a:cubicBezTo>
                    <a:pt x="67" y="105"/>
                    <a:pt x="81" y="99"/>
                    <a:pt x="91" y="89"/>
                  </a:cubicBezTo>
                  <a:cubicBezTo>
                    <a:pt x="101" y="79"/>
                    <a:pt x="106" y="65"/>
                    <a:pt x="106" y="50"/>
                  </a:cubicBezTo>
                  <a:cubicBezTo>
                    <a:pt x="105" y="23"/>
                    <a:pt x="81" y="0"/>
                    <a:pt x="52" y="0"/>
                  </a:cubicBezTo>
                  <a:close/>
                </a:path>
              </a:pathLst>
            </a:custGeom>
            <a:solidFill>
              <a:srgbClr val="31EC12"/>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a:ln>
                  <a:noFill/>
                </a:ln>
                <a:solidFill>
                  <a:prstClr val="black"/>
                </a:solidFill>
                <a:effectLst/>
                <a:uLnTx/>
                <a:uFillTx/>
                <a:latin typeface="Calibri"/>
                <a:ea typeface="新細明體" panose="02020500000000000000" pitchFamily="18" charset="-120"/>
                <a:cs typeface="+mn-cs"/>
              </a:endParaRPr>
            </a:p>
          </p:txBody>
        </p:sp>
        <p:sp>
          <p:nvSpPr>
            <p:cNvPr id="10" name="Freeform 9"/>
            <p:cNvSpPr>
              <a:spLocks/>
            </p:cNvSpPr>
            <p:nvPr/>
          </p:nvSpPr>
          <p:spPr bwMode="auto">
            <a:xfrm>
              <a:off x="6626" y="2320"/>
              <a:ext cx="196" cy="244"/>
            </a:xfrm>
            <a:custGeom>
              <a:avLst/>
              <a:gdLst>
                <a:gd name="T0" fmla="*/ 42 w 408"/>
                <a:gd name="T1" fmla="*/ 198 h 509"/>
                <a:gd name="T2" fmla="*/ 114 w 408"/>
                <a:gd name="T3" fmla="*/ 169 h 509"/>
                <a:gd name="T4" fmla="*/ 202 w 408"/>
                <a:gd name="T5" fmla="*/ 110 h 509"/>
                <a:gd name="T6" fmla="*/ 279 w 408"/>
                <a:gd name="T7" fmla="*/ 151 h 509"/>
                <a:gd name="T8" fmla="*/ 268 w 408"/>
                <a:gd name="T9" fmla="*/ 225 h 509"/>
                <a:gd name="T10" fmla="*/ 217 w 408"/>
                <a:gd name="T11" fmla="*/ 272 h 509"/>
                <a:gd name="T12" fmla="*/ 152 w 408"/>
                <a:gd name="T13" fmla="*/ 342 h 509"/>
                <a:gd name="T14" fmla="*/ 133 w 408"/>
                <a:gd name="T15" fmla="*/ 454 h 509"/>
                <a:gd name="T16" fmla="*/ 188 w 408"/>
                <a:gd name="T17" fmla="*/ 509 h 509"/>
                <a:gd name="T18" fmla="*/ 188 w 408"/>
                <a:gd name="T19" fmla="*/ 509 h 509"/>
                <a:gd name="T20" fmla="*/ 243 w 408"/>
                <a:gd name="T21" fmla="*/ 454 h 509"/>
                <a:gd name="T22" fmla="*/ 252 w 408"/>
                <a:gd name="T23" fmla="*/ 388 h 509"/>
                <a:gd name="T24" fmla="*/ 282 w 408"/>
                <a:gd name="T25" fmla="*/ 361 h 509"/>
                <a:gd name="T26" fmla="*/ 357 w 408"/>
                <a:gd name="T27" fmla="*/ 290 h 509"/>
                <a:gd name="T28" fmla="*/ 377 w 408"/>
                <a:gd name="T29" fmla="*/ 101 h 509"/>
                <a:gd name="T30" fmla="*/ 200 w 408"/>
                <a:gd name="T31" fmla="*/ 0 h 509"/>
                <a:gd name="T32" fmla="*/ 12 w 408"/>
                <a:gd name="T33" fmla="*/ 126 h 509"/>
                <a:gd name="T34" fmla="*/ 42 w 408"/>
                <a:gd name="T35" fmla="*/ 198 h 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08" h="509">
                  <a:moveTo>
                    <a:pt x="42" y="198"/>
                  </a:moveTo>
                  <a:cubicBezTo>
                    <a:pt x="69" y="210"/>
                    <a:pt x="102" y="196"/>
                    <a:pt x="114" y="169"/>
                  </a:cubicBezTo>
                  <a:cubicBezTo>
                    <a:pt x="130" y="131"/>
                    <a:pt x="162" y="110"/>
                    <a:pt x="202" y="110"/>
                  </a:cubicBezTo>
                  <a:cubicBezTo>
                    <a:pt x="235" y="110"/>
                    <a:pt x="267" y="126"/>
                    <a:pt x="279" y="151"/>
                  </a:cubicBezTo>
                  <a:cubicBezTo>
                    <a:pt x="290" y="174"/>
                    <a:pt x="287" y="199"/>
                    <a:pt x="268" y="225"/>
                  </a:cubicBezTo>
                  <a:cubicBezTo>
                    <a:pt x="254" y="245"/>
                    <a:pt x="234" y="259"/>
                    <a:pt x="217" y="272"/>
                  </a:cubicBezTo>
                  <a:cubicBezTo>
                    <a:pt x="193" y="290"/>
                    <a:pt x="167" y="310"/>
                    <a:pt x="152" y="342"/>
                  </a:cubicBezTo>
                  <a:cubicBezTo>
                    <a:pt x="139" y="370"/>
                    <a:pt x="134" y="404"/>
                    <a:pt x="133" y="454"/>
                  </a:cubicBezTo>
                  <a:cubicBezTo>
                    <a:pt x="133" y="484"/>
                    <a:pt x="157" y="509"/>
                    <a:pt x="188" y="509"/>
                  </a:cubicBezTo>
                  <a:lnTo>
                    <a:pt x="188" y="509"/>
                  </a:lnTo>
                  <a:cubicBezTo>
                    <a:pt x="218" y="509"/>
                    <a:pt x="243" y="484"/>
                    <a:pt x="243" y="454"/>
                  </a:cubicBezTo>
                  <a:cubicBezTo>
                    <a:pt x="243" y="414"/>
                    <a:pt x="248" y="396"/>
                    <a:pt x="252" y="388"/>
                  </a:cubicBezTo>
                  <a:cubicBezTo>
                    <a:pt x="254" y="381"/>
                    <a:pt x="272" y="369"/>
                    <a:pt x="282" y="361"/>
                  </a:cubicBezTo>
                  <a:cubicBezTo>
                    <a:pt x="303" y="345"/>
                    <a:pt x="332" y="324"/>
                    <a:pt x="357" y="290"/>
                  </a:cubicBezTo>
                  <a:cubicBezTo>
                    <a:pt x="400" y="230"/>
                    <a:pt x="408" y="161"/>
                    <a:pt x="377" y="101"/>
                  </a:cubicBezTo>
                  <a:cubicBezTo>
                    <a:pt x="345" y="40"/>
                    <a:pt x="275" y="0"/>
                    <a:pt x="200" y="0"/>
                  </a:cubicBezTo>
                  <a:cubicBezTo>
                    <a:pt x="117" y="0"/>
                    <a:pt x="45" y="49"/>
                    <a:pt x="12" y="126"/>
                  </a:cubicBezTo>
                  <a:cubicBezTo>
                    <a:pt x="0" y="154"/>
                    <a:pt x="14" y="186"/>
                    <a:pt x="42" y="198"/>
                  </a:cubicBezTo>
                  <a:close/>
                </a:path>
              </a:pathLst>
            </a:custGeom>
            <a:solidFill>
              <a:srgbClr val="31EC12"/>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a:ln>
                  <a:noFill/>
                </a:ln>
                <a:solidFill>
                  <a:prstClr val="black"/>
                </a:solidFill>
                <a:effectLst/>
                <a:uLnTx/>
                <a:uFillTx/>
                <a:latin typeface="Calibri"/>
                <a:ea typeface="新細明體" panose="02020500000000000000" pitchFamily="18" charset="-120"/>
                <a:cs typeface="+mn-cs"/>
              </a:endParaRPr>
            </a:p>
          </p:txBody>
        </p:sp>
      </p:grpSp>
    </p:spTree>
    <p:extLst>
      <p:ext uri="{BB962C8B-B14F-4D97-AF65-F5344CB8AC3E}">
        <p14:creationId xmlns:p14="http://schemas.microsoft.com/office/powerpoint/2010/main" val="1172926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9" restart="whenNotActive" fill="hold" evtFilter="cancelBubble" nodeType="interactiveSeq">
                <p:stCondLst>
                  <p:cond evt="onClick" delay="0">
                    <p:tgtEl>
                      <p:spTgt spid="5"/>
                    </p:tgtEl>
                  </p:cond>
                </p:stCondLst>
                <p:endSync evt="end" delay="0">
                  <p:rtn val="all"/>
                </p:endSync>
                <p:childTnLst>
                  <p:par>
                    <p:cTn id="20" fill="hold">
                      <p:stCondLst>
                        <p:cond delay="0"/>
                      </p:stCondLst>
                      <p:childTnLst>
                        <p:par>
                          <p:cTn id="21" fill="hold">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3"/>
                                        </p:tgtEl>
                                        <p:attrNameLst>
                                          <p:attrName>style.visibility</p:attrName>
                                        </p:attrNameLst>
                                      </p:cBhvr>
                                      <p:to>
                                        <p:strVal val="visible"/>
                                      </p:to>
                                    </p:set>
                                  </p:childTnLst>
                                  <p:subTnLst>
                                    <p:set>
                                      <p:cBhvr override="childStyle">
                                        <p:cTn dur="1" fill="hold" display="0" masterRel="nextClick" afterEffect="1"/>
                                        <p:tgtEl>
                                          <p:spTgt spid="3"/>
                                        </p:tgtEl>
                                        <p:attrNameLst>
                                          <p:attrName>style.visibility</p:attrName>
                                        </p:attrNameLst>
                                      </p:cBhvr>
                                      <p:to>
                                        <p:strVal val="hidden"/>
                                      </p:to>
                                    </p:set>
                                  </p:subTnLst>
                                </p:cTn>
                              </p:par>
                            </p:childTnLst>
                          </p:cTn>
                        </p:par>
                      </p:childTnLst>
                    </p:cTn>
                  </p:par>
                </p:childTnLst>
              </p:cTn>
              <p:nextCondLst>
                <p:cond evt="onClick" delay="0">
                  <p:tgtEl>
                    <p:spTgt spid="5"/>
                  </p:tgtEl>
                </p:cond>
              </p:nextCondLst>
            </p:seq>
          </p:childTnLst>
        </p:cTn>
      </p:par>
    </p:tnLst>
    <p:bldLst>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54A28031-4B34-431A-AC99-9FF7803B30C5}"/>
              </a:ext>
            </a:extLst>
          </p:cNvPr>
          <p:cNvSpPr>
            <a:spLocks noGrp="1"/>
          </p:cNvSpPr>
          <p:nvPr>
            <p:ph type="ctrTitle"/>
          </p:nvPr>
        </p:nvSpPr>
        <p:spPr>
          <a:xfrm>
            <a:off x="0" y="695190"/>
            <a:ext cx="8661400" cy="5275811"/>
          </a:xfrm>
          <a:solidFill>
            <a:srgbClr val="2ED911">
              <a:alpha val="67059"/>
            </a:srgbClr>
          </a:solidFill>
        </p:spPr>
        <p:txBody>
          <a:bodyPr anchor="ctr">
            <a:normAutofit/>
          </a:bodyPr>
          <a:lstStyle/>
          <a:p>
            <a:pPr>
              <a:lnSpc>
                <a:spcPct val="100000"/>
              </a:lnSpc>
            </a:pPr>
            <a:r>
              <a:rPr lang="zh-TW" altLang="en-US" sz="8800" b="1" dirty="0">
                <a:latin typeface="微軟正黑體" panose="020B0604030504040204" pitchFamily="34" charset="-120"/>
                <a:ea typeface="微軟正黑體" panose="020B0604030504040204" pitchFamily="34" charset="-120"/>
              </a:rPr>
              <a:t>張釋之執法</a:t>
            </a:r>
            <a:br>
              <a:rPr lang="en-US" altLang="zh-TW" sz="9600" dirty="0">
                <a:latin typeface="微軟正黑體" panose="020B0604030504040204" pitchFamily="34" charset="-120"/>
                <a:ea typeface="微軟正黑體" panose="020B0604030504040204" pitchFamily="34" charset="-120"/>
              </a:rPr>
            </a:br>
            <a:r>
              <a:rPr lang="zh-TW" altLang="en-US" sz="5400" dirty="0">
                <a:latin typeface="微軟正黑體" panose="020B0604030504040204" pitchFamily="34" charset="-120"/>
                <a:ea typeface="微軟正黑體" panose="020B0604030504040204" pitchFamily="34" charset="-120"/>
              </a:rPr>
              <a:t>司馬遷</a:t>
            </a:r>
          </a:p>
        </p:txBody>
      </p:sp>
      <p:sp>
        <p:nvSpPr>
          <p:cNvPr id="4" name="標題 1">
            <a:extLst>
              <a:ext uri="{FF2B5EF4-FFF2-40B4-BE49-F238E27FC236}">
                <a16:creationId xmlns:a16="http://schemas.microsoft.com/office/drawing/2014/main" id="{54A28031-4B34-431A-AC99-9FF7803B30C5}"/>
              </a:ext>
            </a:extLst>
          </p:cNvPr>
          <p:cNvSpPr txBox="1">
            <a:spLocks/>
          </p:cNvSpPr>
          <p:nvPr/>
        </p:nvSpPr>
        <p:spPr>
          <a:xfrm>
            <a:off x="8677410" y="695190"/>
            <a:ext cx="3361267" cy="5274734"/>
          </a:xfrm>
          <a:prstGeom prst="rect">
            <a:avLst/>
          </a:prstGeom>
          <a:solidFill>
            <a:schemeClr val="bg1">
              <a:lumMod val="85000"/>
              <a:alpha val="67059"/>
            </a:schemeClr>
          </a:solidFill>
        </p:spPr>
        <p:txBody>
          <a:bodyPr vert="horz" lIns="91440" tIns="45720" rIns="91440" bIns="4572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endParaRPr lang="zh-TW" altLang="en-US" sz="4400" dirty="0">
              <a:latin typeface="微軟正黑體" panose="020B0604030504040204" pitchFamily="34" charset="-120"/>
              <a:ea typeface="微軟正黑體" panose="020B0604030504040204" pitchFamily="34" charset="-120"/>
            </a:endParaRPr>
          </a:p>
        </p:txBody>
      </p:sp>
      <p:grpSp>
        <p:nvGrpSpPr>
          <p:cNvPr id="5" name="Group 5"/>
          <p:cNvGrpSpPr>
            <a:grpSpLocks noChangeAspect="1"/>
          </p:cNvGrpSpPr>
          <p:nvPr/>
        </p:nvGrpSpPr>
        <p:grpSpPr bwMode="auto">
          <a:xfrm>
            <a:off x="10058884" y="4410635"/>
            <a:ext cx="1267663" cy="1560366"/>
            <a:chOff x="6079" y="2217"/>
            <a:chExt cx="1178" cy="1450"/>
          </a:xfrm>
        </p:grpSpPr>
        <p:sp>
          <p:nvSpPr>
            <p:cNvPr id="7" name="Freeform 6"/>
            <p:cNvSpPr>
              <a:spLocks noEditPoints="1"/>
            </p:cNvSpPr>
            <p:nvPr/>
          </p:nvSpPr>
          <p:spPr bwMode="auto">
            <a:xfrm>
              <a:off x="6357" y="2217"/>
              <a:ext cx="749" cy="679"/>
            </a:xfrm>
            <a:custGeom>
              <a:avLst/>
              <a:gdLst>
                <a:gd name="T0" fmla="*/ 65 w 1562"/>
                <a:gd name="T1" fmla="*/ 1105 h 1414"/>
                <a:gd name="T2" fmla="*/ 472 w 1562"/>
                <a:gd name="T3" fmla="*/ 1105 h 1414"/>
                <a:gd name="T4" fmla="*/ 781 w 1562"/>
                <a:gd name="T5" fmla="*/ 1414 h 1414"/>
                <a:gd name="T6" fmla="*/ 1090 w 1562"/>
                <a:gd name="T7" fmla="*/ 1105 h 1414"/>
                <a:gd name="T8" fmla="*/ 1497 w 1562"/>
                <a:gd name="T9" fmla="*/ 1105 h 1414"/>
                <a:gd name="T10" fmla="*/ 1562 w 1562"/>
                <a:gd name="T11" fmla="*/ 1040 h 1414"/>
                <a:gd name="T12" fmla="*/ 1562 w 1562"/>
                <a:gd name="T13" fmla="*/ 65 h 1414"/>
                <a:gd name="T14" fmla="*/ 1497 w 1562"/>
                <a:gd name="T15" fmla="*/ 0 h 1414"/>
                <a:gd name="T16" fmla="*/ 65 w 1562"/>
                <a:gd name="T17" fmla="*/ 0 h 1414"/>
                <a:gd name="T18" fmla="*/ 0 w 1562"/>
                <a:gd name="T19" fmla="*/ 65 h 1414"/>
                <a:gd name="T20" fmla="*/ 0 w 1562"/>
                <a:gd name="T21" fmla="*/ 1039 h 1414"/>
                <a:gd name="T22" fmla="*/ 65 w 1562"/>
                <a:gd name="T23" fmla="*/ 1105 h 1414"/>
                <a:gd name="T24" fmla="*/ 120 w 1562"/>
                <a:gd name="T25" fmla="*/ 120 h 1414"/>
                <a:gd name="T26" fmla="*/ 1441 w 1562"/>
                <a:gd name="T27" fmla="*/ 120 h 1414"/>
                <a:gd name="T28" fmla="*/ 1441 w 1562"/>
                <a:gd name="T29" fmla="*/ 984 h 1414"/>
                <a:gd name="T30" fmla="*/ 1040 w 1562"/>
                <a:gd name="T31" fmla="*/ 984 h 1414"/>
                <a:gd name="T32" fmla="*/ 781 w 1562"/>
                <a:gd name="T33" fmla="*/ 1243 h 1414"/>
                <a:gd name="T34" fmla="*/ 522 w 1562"/>
                <a:gd name="T35" fmla="*/ 984 h 1414"/>
                <a:gd name="T36" fmla="*/ 120 w 1562"/>
                <a:gd name="T37" fmla="*/ 984 h 1414"/>
                <a:gd name="T38" fmla="*/ 120 w 1562"/>
                <a:gd name="T39" fmla="*/ 120 h 1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562" h="1414">
                  <a:moveTo>
                    <a:pt x="65" y="1105"/>
                  </a:moveTo>
                  <a:lnTo>
                    <a:pt x="472" y="1105"/>
                  </a:lnTo>
                  <a:lnTo>
                    <a:pt x="781" y="1414"/>
                  </a:lnTo>
                  <a:lnTo>
                    <a:pt x="1090" y="1105"/>
                  </a:lnTo>
                  <a:lnTo>
                    <a:pt x="1497" y="1105"/>
                  </a:lnTo>
                  <a:cubicBezTo>
                    <a:pt x="1533" y="1105"/>
                    <a:pt x="1562" y="1076"/>
                    <a:pt x="1562" y="1040"/>
                  </a:cubicBezTo>
                  <a:lnTo>
                    <a:pt x="1562" y="65"/>
                  </a:lnTo>
                  <a:cubicBezTo>
                    <a:pt x="1562" y="29"/>
                    <a:pt x="1533" y="0"/>
                    <a:pt x="1497" y="0"/>
                  </a:cubicBezTo>
                  <a:lnTo>
                    <a:pt x="65" y="0"/>
                  </a:lnTo>
                  <a:cubicBezTo>
                    <a:pt x="28" y="0"/>
                    <a:pt x="0" y="29"/>
                    <a:pt x="0" y="65"/>
                  </a:cubicBezTo>
                  <a:lnTo>
                    <a:pt x="0" y="1039"/>
                  </a:lnTo>
                  <a:cubicBezTo>
                    <a:pt x="0" y="1075"/>
                    <a:pt x="28" y="1105"/>
                    <a:pt x="65" y="1105"/>
                  </a:cubicBezTo>
                  <a:close/>
                  <a:moveTo>
                    <a:pt x="120" y="120"/>
                  </a:moveTo>
                  <a:lnTo>
                    <a:pt x="1441" y="120"/>
                  </a:lnTo>
                  <a:lnTo>
                    <a:pt x="1441" y="984"/>
                  </a:lnTo>
                  <a:lnTo>
                    <a:pt x="1040" y="984"/>
                  </a:lnTo>
                  <a:lnTo>
                    <a:pt x="781" y="1243"/>
                  </a:lnTo>
                  <a:lnTo>
                    <a:pt x="522" y="984"/>
                  </a:lnTo>
                  <a:lnTo>
                    <a:pt x="120" y="984"/>
                  </a:lnTo>
                  <a:lnTo>
                    <a:pt x="120" y="120"/>
                  </a:lnTo>
                  <a:close/>
                </a:path>
              </a:pathLst>
            </a:custGeom>
            <a:solidFill>
              <a:srgbClr val="31EC12"/>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8" name="Freeform 7"/>
            <p:cNvSpPr>
              <a:spLocks/>
            </p:cNvSpPr>
            <p:nvPr/>
          </p:nvSpPr>
          <p:spPr bwMode="auto">
            <a:xfrm>
              <a:off x="6079" y="2560"/>
              <a:ext cx="1178" cy="1107"/>
            </a:xfrm>
            <a:custGeom>
              <a:avLst/>
              <a:gdLst>
                <a:gd name="T0" fmla="*/ 2341 w 2454"/>
                <a:gd name="T1" fmla="*/ 42 h 2306"/>
                <a:gd name="T2" fmla="*/ 2261 w 2454"/>
                <a:gd name="T3" fmla="*/ 15 h 2306"/>
                <a:gd name="T4" fmla="*/ 2234 w 2454"/>
                <a:gd name="T5" fmla="*/ 95 h 2306"/>
                <a:gd name="T6" fmla="*/ 2331 w 2454"/>
                <a:gd name="T7" fmla="*/ 501 h 2306"/>
                <a:gd name="T8" fmla="*/ 2253 w 2454"/>
                <a:gd name="T9" fmla="*/ 901 h 2306"/>
                <a:gd name="T10" fmla="*/ 2079 w 2454"/>
                <a:gd name="T11" fmla="*/ 1715 h 2306"/>
                <a:gd name="T12" fmla="*/ 2079 w 2454"/>
                <a:gd name="T13" fmla="*/ 1933 h 2306"/>
                <a:gd name="T14" fmla="*/ 2061 w 2454"/>
                <a:gd name="T15" fmla="*/ 1954 h 2306"/>
                <a:gd name="T16" fmla="*/ 891 w 2454"/>
                <a:gd name="T17" fmla="*/ 2185 h 2306"/>
                <a:gd name="T18" fmla="*/ 881 w 2454"/>
                <a:gd name="T19" fmla="*/ 2029 h 2306"/>
                <a:gd name="T20" fmla="*/ 864 w 2454"/>
                <a:gd name="T21" fmla="*/ 1805 h 2306"/>
                <a:gd name="T22" fmla="*/ 851 w 2454"/>
                <a:gd name="T23" fmla="*/ 1761 h 2306"/>
                <a:gd name="T24" fmla="*/ 794 w 2454"/>
                <a:gd name="T25" fmla="*/ 1761 h 2306"/>
                <a:gd name="T26" fmla="*/ 635 w 2454"/>
                <a:gd name="T27" fmla="*/ 1761 h 2306"/>
                <a:gd name="T28" fmla="*/ 599 w 2454"/>
                <a:gd name="T29" fmla="*/ 1763 h 2306"/>
                <a:gd name="T30" fmla="*/ 448 w 2454"/>
                <a:gd name="T31" fmla="*/ 1735 h 2306"/>
                <a:gd name="T32" fmla="*/ 415 w 2454"/>
                <a:gd name="T33" fmla="*/ 1653 h 2306"/>
                <a:gd name="T34" fmla="*/ 331 w 2454"/>
                <a:gd name="T35" fmla="*/ 1098 h 2306"/>
                <a:gd name="T36" fmla="*/ 329 w 2454"/>
                <a:gd name="T37" fmla="*/ 1081 h 2306"/>
                <a:gd name="T38" fmla="*/ 318 w 2454"/>
                <a:gd name="T39" fmla="*/ 1069 h 2306"/>
                <a:gd name="T40" fmla="*/ 303 w 2454"/>
                <a:gd name="T41" fmla="*/ 1054 h 2306"/>
                <a:gd name="T42" fmla="*/ 265 w 2454"/>
                <a:gd name="T43" fmla="*/ 1035 h 2306"/>
                <a:gd name="T44" fmla="*/ 254 w 2454"/>
                <a:gd name="T45" fmla="*/ 1030 h 2306"/>
                <a:gd name="T46" fmla="*/ 196 w 2454"/>
                <a:gd name="T47" fmla="*/ 1005 h 2306"/>
                <a:gd name="T48" fmla="*/ 140 w 2454"/>
                <a:gd name="T49" fmla="*/ 975 h 2306"/>
                <a:gd name="T50" fmla="*/ 133 w 2454"/>
                <a:gd name="T51" fmla="*/ 970 h 2306"/>
                <a:gd name="T52" fmla="*/ 153 w 2454"/>
                <a:gd name="T53" fmla="*/ 939 h 2306"/>
                <a:gd name="T54" fmla="*/ 260 w 2454"/>
                <a:gd name="T55" fmla="*/ 834 h 2306"/>
                <a:gd name="T56" fmla="*/ 301 w 2454"/>
                <a:gd name="T57" fmla="*/ 795 h 2306"/>
                <a:gd name="T58" fmla="*/ 408 w 2454"/>
                <a:gd name="T59" fmla="*/ 621 h 2306"/>
                <a:gd name="T60" fmla="*/ 409 w 2454"/>
                <a:gd name="T61" fmla="*/ 616 h 2306"/>
                <a:gd name="T62" fmla="*/ 409 w 2454"/>
                <a:gd name="T63" fmla="*/ 611 h 2306"/>
                <a:gd name="T64" fmla="*/ 409 w 2454"/>
                <a:gd name="T65" fmla="*/ 519 h 2306"/>
                <a:gd name="T66" fmla="*/ 485 w 2454"/>
                <a:gd name="T67" fmla="*/ 144 h 2306"/>
                <a:gd name="T68" fmla="*/ 454 w 2454"/>
                <a:gd name="T69" fmla="*/ 65 h 2306"/>
                <a:gd name="T70" fmla="*/ 375 w 2454"/>
                <a:gd name="T71" fmla="*/ 96 h 2306"/>
                <a:gd name="T72" fmla="*/ 290 w 2454"/>
                <a:gd name="T73" fmla="*/ 517 h 2306"/>
                <a:gd name="T74" fmla="*/ 290 w 2454"/>
                <a:gd name="T75" fmla="*/ 605 h 2306"/>
                <a:gd name="T76" fmla="*/ 219 w 2454"/>
                <a:gd name="T77" fmla="*/ 707 h 2306"/>
                <a:gd name="T78" fmla="*/ 179 w 2454"/>
                <a:gd name="T79" fmla="*/ 746 h 2306"/>
                <a:gd name="T80" fmla="*/ 61 w 2454"/>
                <a:gd name="T81" fmla="*/ 862 h 2306"/>
                <a:gd name="T82" fmla="*/ 19 w 2454"/>
                <a:gd name="T83" fmla="*/ 936 h 2306"/>
                <a:gd name="T84" fmla="*/ 79 w 2454"/>
                <a:gd name="T85" fmla="*/ 1075 h 2306"/>
                <a:gd name="T86" fmla="*/ 148 w 2454"/>
                <a:gd name="T87" fmla="*/ 1111 h 2306"/>
                <a:gd name="T88" fmla="*/ 209 w 2454"/>
                <a:gd name="T89" fmla="*/ 1139 h 2306"/>
                <a:gd name="T90" fmla="*/ 216 w 2454"/>
                <a:gd name="T91" fmla="*/ 1141 h 2306"/>
                <a:gd name="T92" fmla="*/ 295 w 2454"/>
                <a:gd name="T93" fmla="*/ 1662 h 2306"/>
                <a:gd name="T94" fmla="*/ 366 w 2454"/>
                <a:gd name="T95" fmla="*/ 1821 h 2306"/>
                <a:gd name="T96" fmla="*/ 603 w 2454"/>
                <a:gd name="T97" fmla="*/ 1880 h 2306"/>
                <a:gd name="T98" fmla="*/ 635 w 2454"/>
                <a:gd name="T99" fmla="*/ 1879 h 2306"/>
                <a:gd name="T100" fmla="*/ 750 w 2454"/>
                <a:gd name="T101" fmla="*/ 1879 h 2306"/>
                <a:gd name="T102" fmla="*/ 760 w 2454"/>
                <a:gd name="T103" fmla="*/ 2034 h 2306"/>
                <a:gd name="T104" fmla="*/ 773 w 2454"/>
                <a:gd name="T105" fmla="*/ 2215 h 2306"/>
                <a:gd name="T106" fmla="*/ 810 w 2454"/>
                <a:gd name="T107" fmla="*/ 2285 h 2306"/>
                <a:gd name="T108" fmla="*/ 870 w 2454"/>
                <a:gd name="T109" fmla="*/ 2306 h 2306"/>
                <a:gd name="T110" fmla="*/ 889 w 2454"/>
                <a:gd name="T111" fmla="*/ 2305 h 2306"/>
                <a:gd name="T112" fmla="*/ 2085 w 2454"/>
                <a:gd name="T113" fmla="*/ 2067 h 2306"/>
                <a:gd name="T114" fmla="*/ 2199 w 2454"/>
                <a:gd name="T115" fmla="*/ 1929 h 2306"/>
                <a:gd name="T116" fmla="*/ 2199 w 2454"/>
                <a:gd name="T117" fmla="*/ 1711 h 2306"/>
                <a:gd name="T118" fmla="*/ 2363 w 2454"/>
                <a:gd name="T119" fmla="*/ 945 h 2306"/>
                <a:gd name="T120" fmla="*/ 2451 w 2454"/>
                <a:gd name="T121" fmla="*/ 496 h 2306"/>
                <a:gd name="T122" fmla="*/ 2341 w 2454"/>
                <a:gd name="T123" fmla="*/ 42 h 2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454" h="2306">
                  <a:moveTo>
                    <a:pt x="2341" y="42"/>
                  </a:moveTo>
                  <a:cubicBezTo>
                    <a:pt x="2326" y="12"/>
                    <a:pt x="2291" y="0"/>
                    <a:pt x="2261" y="15"/>
                  </a:cubicBezTo>
                  <a:cubicBezTo>
                    <a:pt x="2231" y="30"/>
                    <a:pt x="2219" y="65"/>
                    <a:pt x="2234" y="95"/>
                  </a:cubicBezTo>
                  <a:cubicBezTo>
                    <a:pt x="2295" y="221"/>
                    <a:pt x="2329" y="359"/>
                    <a:pt x="2331" y="501"/>
                  </a:cubicBezTo>
                  <a:cubicBezTo>
                    <a:pt x="2334" y="640"/>
                    <a:pt x="2308" y="774"/>
                    <a:pt x="2253" y="901"/>
                  </a:cubicBezTo>
                  <a:cubicBezTo>
                    <a:pt x="2138" y="1169"/>
                    <a:pt x="2079" y="1443"/>
                    <a:pt x="2079" y="1715"/>
                  </a:cubicBezTo>
                  <a:lnTo>
                    <a:pt x="2079" y="1933"/>
                  </a:lnTo>
                  <a:cubicBezTo>
                    <a:pt x="2079" y="1943"/>
                    <a:pt x="2071" y="1951"/>
                    <a:pt x="2061" y="1954"/>
                  </a:cubicBezTo>
                  <a:lnTo>
                    <a:pt x="891" y="2185"/>
                  </a:lnTo>
                  <a:cubicBezTo>
                    <a:pt x="888" y="2139"/>
                    <a:pt x="885" y="2083"/>
                    <a:pt x="881" y="2029"/>
                  </a:cubicBezTo>
                  <a:cubicBezTo>
                    <a:pt x="868" y="1818"/>
                    <a:pt x="866" y="1815"/>
                    <a:pt x="864" y="1805"/>
                  </a:cubicBezTo>
                  <a:lnTo>
                    <a:pt x="851" y="1761"/>
                  </a:lnTo>
                  <a:lnTo>
                    <a:pt x="794" y="1761"/>
                  </a:lnTo>
                  <a:lnTo>
                    <a:pt x="635" y="1761"/>
                  </a:lnTo>
                  <a:cubicBezTo>
                    <a:pt x="624" y="1761"/>
                    <a:pt x="611" y="1761"/>
                    <a:pt x="599" y="1763"/>
                  </a:cubicBezTo>
                  <a:cubicBezTo>
                    <a:pt x="541" y="1764"/>
                    <a:pt x="480" y="1766"/>
                    <a:pt x="448" y="1735"/>
                  </a:cubicBezTo>
                  <a:cubicBezTo>
                    <a:pt x="430" y="1720"/>
                    <a:pt x="420" y="1691"/>
                    <a:pt x="415" y="1653"/>
                  </a:cubicBezTo>
                  <a:cubicBezTo>
                    <a:pt x="415" y="1650"/>
                    <a:pt x="414" y="1646"/>
                    <a:pt x="331" y="1098"/>
                  </a:cubicBezTo>
                  <a:lnTo>
                    <a:pt x="329" y="1081"/>
                  </a:lnTo>
                  <a:lnTo>
                    <a:pt x="318" y="1069"/>
                  </a:lnTo>
                  <a:lnTo>
                    <a:pt x="303" y="1054"/>
                  </a:lnTo>
                  <a:cubicBezTo>
                    <a:pt x="290" y="1044"/>
                    <a:pt x="276" y="1039"/>
                    <a:pt x="265" y="1035"/>
                  </a:cubicBezTo>
                  <a:lnTo>
                    <a:pt x="254" y="1030"/>
                  </a:lnTo>
                  <a:cubicBezTo>
                    <a:pt x="235" y="1021"/>
                    <a:pt x="215" y="1014"/>
                    <a:pt x="196" y="1005"/>
                  </a:cubicBezTo>
                  <a:cubicBezTo>
                    <a:pt x="175" y="995"/>
                    <a:pt x="156" y="986"/>
                    <a:pt x="140" y="975"/>
                  </a:cubicBezTo>
                  <a:cubicBezTo>
                    <a:pt x="138" y="974"/>
                    <a:pt x="135" y="971"/>
                    <a:pt x="133" y="970"/>
                  </a:cubicBezTo>
                  <a:cubicBezTo>
                    <a:pt x="136" y="961"/>
                    <a:pt x="143" y="951"/>
                    <a:pt x="153" y="939"/>
                  </a:cubicBezTo>
                  <a:cubicBezTo>
                    <a:pt x="163" y="927"/>
                    <a:pt x="225" y="866"/>
                    <a:pt x="260" y="834"/>
                  </a:cubicBezTo>
                  <a:lnTo>
                    <a:pt x="301" y="795"/>
                  </a:lnTo>
                  <a:cubicBezTo>
                    <a:pt x="350" y="746"/>
                    <a:pt x="396" y="691"/>
                    <a:pt x="408" y="621"/>
                  </a:cubicBezTo>
                  <a:lnTo>
                    <a:pt x="409" y="616"/>
                  </a:lnTo>
                  <a:lnTo>
                    <a:pt x="409" y="611"/>
                  </a:lnTo>
                  <a:lnTo>
                    <a:pt x="409" y="519"/>
                  </a:lnTo>
                  <a:cubicBezTo>
                    <a:pt x="409" y="389"/>
                    <a:pt x="434" y="262"/>
                    <a:pt x="485" y="144"/>
                  </a:cubicBezTo>
                  <a:cubicBezTo>
                    <a:pt x="498" y="114"/>
                    <a:pt x="484" y="77"/>
                    <a:pt x="454" y="65"/>
                  </a:cubicBezTo>
                  <a:cubicBezTo>
                    <a:pt x="423" y="52"/>
                    <a:pt x="388" y="66"/>
                    <a:pt x="375" y="96"/>
                  </a:cubicBezTo>
                  <a:cubicBezTo>
                    <a:pt x="319" y="230"/>
                    <a:pt x="290" y="371"/>
                    <a:pt x="290" y="517"/>
                  </a:cubicBezTo>
                  <a:lnTo>
                    <a:pt x="290" y="605"/>
                  </a:lnTo>
                  <a:cubicBezTo>
                    <a:pt x="283" y="642"/>
                    <a:pt x="249" y="677"/>
                    <a:pt x="219" y="707"/>
                  </a:cubicBezTo>
                  <a:lnTo>
                    <a:pt x="179" y="746"/>
                  </a:lnTo>
                  <a:cubicBezTo>
                    <a:pt x="106" y="816"/>
                    <a:pt x="73" y="849"/>
                    <a:pt x="61" y="862"/>
                  </a:cubicBezTo>
                  <a:cubicBezTo>
                    <a:pt x="48" y="879"/>
                    <a:pt x="29" y="905"/>
                    <a:pt x="19" y="936"/>
                  </a:cubicBezTo>
                  <a:cubicBezTo>
                    <a:pt x="0" y="992"/>
                    <a:pt x="20" y="1040"/>
                    <a:pt x="79" y="1075"/>
                  </a:cubicBezTo>
                  <a:cubicBezTo>
                    <a:pt x="100" y="1087"/>
                    <a:pt x="123" y="1100"/>
                    <a:pt x="148" y="1111"/>
                  </a:cubicBezTo>
                  <a:cubicBezTo>
                    <a:pt x="168" y="1120"/>
                    <a:pt x="188" y="1129"/>
                    <a:pt x="209" y="1139"/>
                  </a:cubicBezTo>
                  <a:cubicBezTo>
                    <a:pt x="211" y="1140"/>
                    <a:pt x="214" y="1141"/>
                    <a:pt x="216" y="1141"/>
                  </a:cubicBezTo>
                  <a:cubicBezTo>
                    <a:pt x="241" y="1305"/>
                    <a:pt x="294" y="1650"/>
                    <a:pt x="295" y="1662"/>
                  </a:cubicBezTo>
                  <a:cubicBezTo>
                    <a:pt x="304" y="1734"/>
                    <a:pt x="326" y="1785"/>
                    <a:pt x="366" y="1821"/>
                  </a:cubicBezTo>
                  <a:cubicBezTo>
                    <a:pt x="435" y="1885"/>
                    <a:pt x="528" y="1882"/>
                    <a:pt x="603" y="1880"/>
                  </a:cubicBezTo>
                  <a:cubicBezTo>
                    <a:pt x="614" y="1880"/>
                    <a:pt x="625" y="1879"/>
                    <a:pt x="635" y="1879"/>
                  </a:cubicBezTo>
                  <a:lnTo>
                    <a:pt x="750" y="1879"/>
                  </a:lnTo>
                  <a:cubicBezTo>
                    <a:pt x="753" y="1921"/>
                    <a:pt x="758" y="1981"/>
                    <a:pt x="760" y="2034"/>
                  </a:cubicBezTo>
                  <a:cubicBezTo>
                    <a:pt x="764" y="2097"/>
                    <a:pt x="769" y="2164"/>
                    <a:pt x="773" y="2215"/>
                  </a:cubicBezTo>
                  <a:cubicBezTo>
                    <a:pt x="774" y="2242"/>
                    <a:pt x="788" y="2269"/>
                    <a:pt x="810" y="2285"/>
                  </a:cubicBezTo>
                  <a:cubicBezTo>
                    <a:pt x="828" y="2299"/>
                    <a:pt x="849" y="2306"/>
                    <a:pt x="870" y="2306"/>
                  </a:cubicBezTo>
                  <a:cubicBezTo>
                    <a:pt x="876" y="2306"/>
                    <a:pt x="883" y="2306"/>
                    <a:pt x="889" y="2305"/>
                  </a:cubicBezTo>
                  <a:lnTo>
                    <a:pt x="2085" y="2067"/>
                  </a:lnTo>
                  <a:cubicBezTo>
                    <a:pt x="2150" y="2054"/>
                    <a:pt x="2199" y="1996"/>
                    <a:pt x="2199" y="1929"/>
                  </a:cubicBezTo>
                  <a:lnTo>
                    <a:pt x="2199" y="1711"/>
                  </a:lnTo>
                  <a:cubicBezTo>
                    <a:pt x="2199" y="1455"/>
                    <a:pt x="2254" y="1197"/>
                    <a:pt x="2363" y="945"/>
                  </a:cubicBezTo>
                  <a:cubicBezTo>
                    <a:pt x="2424" y="802"/>
                    <a:pt x="2454" y="651"/>
                    <a:pt x="2451" y="496"/>
                  </a:cubicBezTo>
                  <a:cubicBezTo>
                    <a:pt x="2448" y="337"/>
                    <a:pt x="2411" y="185"/>
                    <a:pt x="2341" y="42"/>
                  </a:cubicBezTo>
                  <a:close/>
                </a:path>
              </a:pathLst>
            </a:custGeom>
            <a:solidFill>
              <a:srgbClr val="31EC12"/>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9" name="Freeform 8"/>
            <p:cNvSpPr>
              <a:spLocks/>
            </p:cNvSpPr>
            <p:nvPr/>
          </p:nvSpPr>
          <p:spPr bwMode="auto">
            <a:xfrm>
              <a:off x="6698" y="2594"/>
              <a:ext cx="51" cy="50"/>
            </a:xfrm>
            <a:custGeom>
              <a:avLst/>
              <a:gdLst>
                <a:gd name="T0" fmla="*/ 52 w 106"/>
                <a:gd name="T1" fmla="*/ 0 h 105"/>
                <a:gd name="T2" fmla="*/ 0 w 106"/>
                <a:gd name="T3" fmla="*/ 53 h 105"/>
                <a:gd name="T4" fmla="*/ 52 w 106"/>
                <a:gd name="T5" fmla="*/ 105 h 105"/>
                <a:gd name="T6" fmla="*/ 91 w 106"/>
                <a:gd name="T7" fmla="*/ 89 h 105"/>
                <a:gd name="T8" fmla="*/ 106 w 106"/>
                <a:gd name="T9" fmla="*/ 50 h 105"/>
                <a:gd name="T10" fmla="*/ 52 w 106"/>
                <a:gd name="T11" fmla="*/ 0 h 105"/>
              </a:gdLst>
              <a:ahLst/>
              <a:cxnLst>
                <a:cxn ang="0">
                  <a:pos x="T0" y="T1"/>
                </a:cxn>
                <a:cxn ang="0">
                  <a:pos x="T2" y="T3"/>
                </a:cxn>
                <a:cxn ang="0">
                  <a:pos x="T4" y="T5"/>
                </a:cxn>
                <a:cxn ang="0">
                  <a:pos x="T6" y="T7"/>
                </a:cxn>
                <a:cxn ang="0">
                  <a:pos x="T8" y="T9"/>
                </a:cxn>
                <a:cxn ang="0">
                  <a:pos x="T10" y="T11"/>
                </a:cxn>
              </a:cxnLst>
              <a:rect l="0" t="0" r="r" b="b"/>
              <a:pathLst>
                <a:path w="106" h="105">
                  <a:moveTo>
                    <a:pt x="52" y="0"/>
                  </a:moveTo>
                  <a:cubicBezTo>
                    <a:pt x="24" y="0"/>
                    <a:pt x="0" y="24"/>
                    <a:pt x="0" y="53"/>
                  </a:cubicBezTo>
                  <a:cubicBezTo>
                    <a:pt x="0" y="81"/>
                    <a:pt x="24" y="105"/>
                    <a:pt x="52" y="105"/>
                  </a:cubicBezTo>
                  <a:cubicBezTo>
                    <a:pt x="67" y="105"/>
                    <a:pt x="81" y="99"/>
                    <a:pt x="91" y="89"/>
                  </a:cubicBezTo>
                  <a:cubicBezTo>
                    <a:pt x="101" y="79"/>
                    <a:pt x="106" y="65"/>
                    <a:pt x="106" y="50"/>
                  </a:cubicBezTo>
                  <a:cubicBezTo>
                    <a:pt x="105" y="23"/>
                    <a:pt x="81" y="0"/>
                    <a:pt x="52" y="0"/>
                  </a:cubicBezTo>
                  <a:close/>
                </a:path>
              </a:pathLst>
            </a:custGeom>
            <a:solidFill>
              <a:srgbClr val="31EC12"/>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0" name="Freeform 9"/>
            <p:cNvSpPr>
              <a:spLocks/>
            </p:cNvSpPr>
            <p:nvPr/>
          </p:nvSpPr>
          <p:spPr bwMode="auto">
            <a:xfrm>
              <a:off x="6626" y="2320"/>
              <a:ext cx="196" cy="244"/>
            </a:xfrm>
            <a:custGeom>
              <a:avLst/>
              <a:gdLst>
                <a:gd name="T0" fmla="*/ 42 w 408"/>
                <a:gd name="T1" fmla="*/ 198 h 509"/>
                <a:gd name="T2" fmla="*/ 114 w 408"/>
                <a:gd name="T3" fmla="*/ 169 h 509"/>
                <a:gd name="T4" fmla="*/ 202 w 408"/>
                <a:gd name="T5" fmla="*/ 110 h 509"/>
                <a:gd name="T6" fmla="*/ 279 w 408"/>
                <a:gd name="T7" fmla="*/ 151 h 509"/>
                <a:gd name="T8" fmla="*/ 268 w 408"/>
                <a:gd name="T9" fmla="*/ 225 h 509"/>
                <a:gd name="T10" fmla="*/ 217 w 408"/>
                <a:gd name="T11" fmla="*/ 272 h 509"/>
                <a:gd name="T12" fmla="*/ 152 w 408"/>
                <a:gd name="T13" fmla="*/ 342 h 509"/>
                <a:gd name="T14" fmla="*/ 133 w 408"/>
                <a:gd name="T15" fmla="*/ 454 h 509"/>
                <a:gd name="T16" fmla="*/ 188 w 408"/>
                <a:gd name="T17" fmla="*/ 509 h 509"/>
                <a:gd name="T18" fmla="*/ 188 w 408"/>
                <a:gd name="T19" fmla="*/ 509 h 509"/>
                <a:gd name="T20" fmla="*/ 243 w 408"/>
                <a:gd name="T21" fmla="*/ 454 h 509"/>
                <a:gd name="T22" fmla="*/ 252 w 408"/>
                <a:gd name="T23" fmla="*/ 388 h 509"/>
                <a:gd name="T24" fmla="*/ 282 w 408"/>
                <a:gd name="T25" fmla="*/ 361 h 509"/>
                <a:gd name="T26" fmla="*/ 357 w 408"/>
                <a:gd name="T27" fmla="*/ 290 h 509"/>
                <a:gd name="T28" fmla="*/ 377 w 408"/>
                <a:gd name="T29" fmla="*/ 101 h 509"/>
                <a:gd name="T30" fmla="*/ 200 w 408"/>
                <a:gd name="T31" fmla="*/ 0 h 509"/>
                <a:gd name="T32" fmla="*/ 12 w 408"/>
                <a:gd name="T33" fmla="*/ 126 h 509"/>
                <a:gd name="T34" fmla="*/ 42 w 408"/>
                <a:gd name="T35" fmla="*/ 198 h 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08" h="509">
                  <a:moveTo>
                    <a:pt x="42" y="198"/>
                  </a:moveTo>
                  <a:cubicBezTo>
                    <a:pt x="69" y="210"/>
                    <a:pt x="102" y="196"/>
                    <a:pt x="114" y="169"/>
                  </a:cubicBezTo>
                  <a:cubicBezTo>
                    <a:pt x="130" y="131"/>
                    <a:pt x="162" y="110"/>
                    <a:pt x="202" y="110"/>
                  </a:cubicBezTo>
                  <a:cubicBezTo>
                    <a:pt x="235" y="110"/>
                    <a:pt x="267" y="126"/>
                    <a:pt x="279" y="151"/>
                  </a:cubicBezTo>
                  <a:cubicBezTo>
                    <a:pt x="290" y="174"/>
                    <a:pt x="287" y="199"/>
                    <a:pt x="268" y="225"/>
                  </a:cubicBezTo>
                  <a:cubicBezTo>
                    <a:pt x="254" y="245"/>
                    <a:pt x="234" y="259"/>
                    <a:pt x="217" y="272"/>
                  </a:cubicBezTo>
                  <a:cubicBezTo>
                    <a:pt x="193" y="290"/>
                    <a:pt x="167" y="310"/>
                    <a:pt x="152" y="342"/>
                  </a:cubicBezTo>
                  <a:cubicBezTo>
                    <a:pt x="139" y="370"/>
                    <a:pt x="134" y="404"/>
                    <a:pt x="133" y="454"/>
                  </a:cubicBezTo>
                  <a:cubicBezTo>
                    <a:pt x="133" y="484"/>
                    <a:pt x="157" y="509"/>
                    <a:pt x="188" y="509"/>
                  </a:cubicBezTo>
                  <a:lnTo>
                    <a:pt x="188" y="509"/>
                  </a:lnTo>
                  <a:cubicBezTo>
                    <a:pt x="218" y="509"/>
                    <a:pt x="243" y="484"/>
                    <a:pt x="243" y="454"/>
                  </a:cubicBezTo>
                  <a:cubicBezTo>
                    <a:pt x="243" y="414"/>
                    <a:pt x="248" y="396"/>
                    <a:pt x="252" y="388"/>
                  </a:cubicBezTo>
                  <a:cubicBezTo>
                    <a:pt x="254" y="381"/>
                    <a:pt x="272" y="369"/>
                    <a:pt x="282" y="361"/>
                  </a:cubicBezTo>
                  <a:cubicBezTo>
                    <a:pt x="303" y="345"/>
                    <a:pt x="332" y="324"/>
                    <a:pt x="357" y="290"/>
                  </a:cubicBezTo>
                  <a:cubicBezTo>
                    <a:pt x="400" y="230"/>
                    <a:pt x="408" y="161"/>
                    <a:pt x="377" y="101"/>
                  </a:cubicBezTo>
                  <a:cubicBezTo>
                    <a:pt x="345" y="40"/>
                    <a:pt x="275" y="0"/>
                    <a:pt x="200" y="0"/>
                  </a:cubicBezTo>
                  <a:cubicBezTo>
                    <a:pt x="117" y="0"/>
                    <a:pt x="45" y="49"/>
                    <a:pt x="12" y="126"/>
                  </a:cubicBezTo>
                  <a:cubicBezTo>
                    <a:pt x="0" y="154"/>
                    <a:pt x="14" y="186"/>
                    <a:pt x="42" y="198"/>
                  </a:cubicBezTo>
                  <a:close/>
                </a:path>
              </a:pathLst>
            </a:custGeom>
            <a:solidFill>
              <a:srgbClr val="31EC12"/>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TW" altLang="en-US"/>
            </a:p>
          </p:txBody>
        </p:sp>
      </p:grpSp>
    </p:spTree>
    <p:extLst>
      <p:ext uri="{BB962C8B-B14F-4D97-AF65-F5344CB8AC3E}">
        <p14:creationId xmlns:p14="http://schemas.microsoft.com/office/powerpoint/2010/main" val="23004713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54A28031-4B34-431A-AC99-9FF7803B30C5}"/>
              </a:ext>
            </a:extLst>
          </p:cNvPr>
          <p:cNvSpPr>
            <a:spLocks noGrp="1"/>
          </p:cNvSpPr>
          <p:nvPr>
            <p:ph type="ctrTitle"/>
          </p:nvPr>
        </p:nvSpPr>
        <p:spPr>
          <a:xfrm>
            <a:off x="-1" y="2298700"/>
            <a:ext cx="11057468" cy="2630901"/>
          </a:xfrm>
          <a:solidFill>
            <a:schemeClr val="accent5">
              <a:lumMod val="60000"/>
              <a:lumOff val="40000"/>
            </a:schemeClr>
          </a:solidFill>
        </p:spPr>
        <p:txBody>
          <a:bodyPr anchor="ctr">
            <a:normAutofit fontScale="90000"/>
          </a:bodyPr>
          <a:lstStyle/>
          <a:p>
            <a:pPr algn="l">
              <a:lnSpc>
                <a:spcPct val="100000"/>
              </a:lnSpc>
            </a:pPr>
            <a:br>
              <a:rPr lang="en-US" altLang="zh-TW" sz="9600" dirty="0">
                <a:latin typeface="微軟正黑體" panose="020B0604030504040204" pitchFamily="34" charset="-120"/>
                <a:ea typeface="微軟正黑體" panose="020B0604030504040204" pitchFamily="34" charset="-120"/>
              </a:rPr>
            </a:br>
            <a:r>
              <a:rPr lang="zh-TW" altLang="en-US" sz="9600" dirty="0">
                <a:latin typeface="微軟正黑體" panose="020B0604030504040204" pitchFamily="34" charset="-120"/>
                <a:ea typeface="微軟正黑體" panose="020B0604030504040204" pitchFamily="34" charset="-120"/>
              </a:rPr>
              <a:t>　</a:t>
            </a:r>
            <a:r>
              <a:rPr lang="zh-TW" altLang="en-US" sz="8900" b="1" dirty="0">
                <a:latin typeface="微軟正黑體" panose="020B0604030504040204" pitchFamily="34" charset="-120"/>
                <a:ea typeface="微軟正黑體" panose="020B0604030504040204" pitchFamily="34" charset="-120"/>
              </a:rPr>
              <a:t>作者介紹</a:t>
            </a:r>
            <a:br>
              <a:rPr lang="en-US" altLang="zh-TW" sz="9600" dirty="0">
                <a:latin typeface="微軟正黑體" panose="020B0604030504040204" pitchFamily="34" charset="-120"/>
                <a:ea typeface="微軟正黑體" panose="020B0604030504040204" pitchFamily="34" charset="-120"/>
              </a:rPr>
            </a:br>
            <a:endParaRPr lang="zh-TW" altLang="en-US" sz="9600" dirty="0">
              <a:latin typeface="微軟正黑體" panose="020B0604030504040204" pitchFamily="34" charset="-120"/>
              <a:ea typeface="微軟正黑體" panose="020B0604030504040204" pitchFamily="34" charset="-120"/>
            </a:endParaRPr>
          </a:p>
        </p:txBody>
      </p:sp>
      <p:sp>
        <p:nvSpPr>
          <p:cNvPr id="4" name="標題 1">
            <a:extLst>
              <a:ext uri="{FF2B5EF4-FFF2-40B4-BE49-F238E27FC236}">
                <a16:creationId xmlns:a16="http://schemas.microsoft.com/office/drawing/2014/main" id="{54A28031-4B34-431A-AC99-9FF7803B30C5}"/>
              </a:ext>
            </a:extLst>
          </p:cNvPr>
          <p:cNvSpPr txBox="1">
            <a:spLocks/>
          </p:cNvSpPr>
          <p:nvPr/>
        </p:nvSpPr>
        <p:spPr>
          <a:xfrm>
            <a:off x="11328400" y="2311400"/>
            <a:ext cx="863600" cy="2658534"/>
          </a:xfrm>
          <a:prstGeom prst="rect">
            <a:avLst/>
          </a:prstGeom>
          <a:solidFill>
            <a:schemeClr val="bg1">
              <a:lumMod val="85000"/>
              <a:alpha val="67059"/>
            </a:schemeClr>
          </a:solidFill>
        </p:spPr>
        <p:txBody>
          <a:bodyPr vert="horz" lIns="91440" tIns="45720" rIns="91440" bIns="4572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endParaRPr lang="zh-TW" altLang="en-US" sz="4400" dirty="0">
              <a:latin typeface="微軟正黑體" panose="020B0604030504040204" pitchFamily="34" charset="-120"/>
              <a:ea typeface="微軟正黑體" panose="020B0604030504040204" pitchFamily="34" charset="-120"/>
            </a:endParaRPr>
          </a:p>
        </p:txBody>
      </p:sp>
      <p:pic>
        <p:nvPicPr>
          <p:cNvPr id="6146" name="Picture 2">
            <a:hlinkClick r:id="rId2" action="ppaction://hlinkfile"/>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030788" y="2953342"/>
            <a:ext cx="2297612" cy="30555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223372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54A28031-4B34-431A-AC99-9FF7803B30C5}"/>
              </a:ext>
            </a:extLst>
          </p:cNvPr>
          <p:cNvSpPr>
            <a:spLocks noGrp="1"/>
          </p:cNvSpPr>
          <p:nvPr>
            <p:ph type="ctrTitle"/>
          </p:nvPr>
        </p:nvSpPr>
        <p:spPr>
          <a:xfrm>
            <a:off x="-1" y="2298700"/>
            <a:ext cx="11057468" cy="2630901"/>
          </a:xfrm>
          <a:solidFill>
            <a:srgbClr val="FFD966"/>
          </a:solidFill>
        </p:spPr>
        <p:txBody>
          <a:bodyPr anchor="ctr">
            <a:normAutofit fontScale="90000"/>
          </a:bodyPr>
          <a:lstStyle/>
          <a:p>
            <a:pPr algn="l">
              <a:lnSpc>
                <a:spcPct val="100000"/>
              </a:lnSpc>
            </a:pPr>
            <a:br>
              <a:rPr lang="en-US" altLang="zh-TW" sz="9600" dirty="0">
                <a:latin typeface="微軟正黑體" panose="020B0604030504040204" pitchFamily="34" charset="-120"/>
                <a:ea typeface="微軟正黑體" panose="020B0604030504040204" pitchFamily="34" charset="-120"/>
              </a:rPr>
            </a:br>
            <a:r>
              <a:rPr lang="zh-TW" altLang="en-US" sz="9600" dirty="0">
                <a:latin typeface="微軟正黑體" panose="020B0604030504040204" pitchFamily="34" charset="-120"/>
                <a:ea typeface="微軟正黑體" panose="020B0604030504040204" pitchFamily="34" charset="-120"/>
              </a:rPr>
              <a:t>　</a:t>
            </a:r>
            <a:r>
              <a:rPr lang="zh-TW" altLang="en-US" sz="8900" b="1" dirty="0">
                <a:latin typeface="微軟正黑體" panose="020B0604030504040204" pitchFamily="34" charset="-120"/>
                <a:ea typeface="微軟正黑體" panose="020B0604030504040204" pitchFamily="34" charset="-120"/>
              </a:rPr>
              <a:t>史記介紹</a:t>
            </a:r>
            <a:br>
              <a:rPr lang="en-US" altLang="zh-TW" sz="9600" dirty="0">
                <a:latin typeface="微軟正黑體" panose="020B0604030504040204" pitchFamily="34" charset="-120"/>
                <a:ea typeface="微軟正黑體" panose="020B0604030504040204" pitchFamily="34" charset="-120"/>
              </a:rPr>
            </a:br>
            <a:endParaRPr lang="zh-TW" altLang="en-US" sz="9600" dirty="0">
              <a:latin typeface="微軟正黑體" panose="020B0604030504040204" pitchFamily="34" charset="-120"/>
              <a:ea typeface="微軟正黑體" panose="020B0604030504040204" pitchFamily="34" charset="-120"/>
            </a:endParaRPr>
          </a:p>
        </p:txBody>
      </p:sp>
      <p:sp>
        <p:nvSpPr>
          <p:cNvPr id="4" name="標題 1">
            <a:extLst>
              <a:ext uri="{FF2B5EF4-FFF2-40B4-BE49-F238E27FC236}">
                <a16:creationId xmlns:a16="http://schemas.microsoft.com/office/drawing/2014/main" id="{54A28031-4B34-431A-AC99-9FF7803B30C5}"/>
              </a:ext>
            </a:extLst>
          </p:cNvPr>
          <p:cNvSpPr txBox="1">
            <a:spLocks/>
          </p:cNvSpPr>
          <p:nvPr/>
        </p:nvSpPr>
        <p:spPr>
          <a:xfrm>
            <a:off x="11328400" y="2311400"/>
            <a:ext cx="863600" cy="2658534"/>
          </a:xfrm>
          <a:prstGeom prst="rect">
            <a:avLst/>
          </a:prstGeom>
          <a:solidFill>
            <a:schemeClr val="bg1">
              <a:lumMod val="85000"/>
              <a:alpha val="67059"/>
            </a:schemeClr>
          </a:solidFill>
        </p:spPr>
        <p:txBody>
          <a:bodyPr vert="horz" lIns="91440" tIns="45720" rIns="91440" bIns="4572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endParaRPr lang="zh-TW" altLang="en-US" sz="4400" dirty="0">
              <a:latin typeface="微軟正黑體" panose="020B0604030504040204" pitchFamily="34" charset="-120"/>
              <a:ea typeface="微軟正黑體" panose="020B0604030504040204" pitchFamily="34" charset="-120"/>
            </a:endParaRPr>
          </a:p>
        </p:txBody>
      </p:sp>
      <p:pic>
        <p:nvPicPr>
          <p:cNvPr id="5"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658791" y="3318935"/>
            <a:ext cx="3042142" cy="24722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763410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a:extLst>
              <a:ext uri="{FF2B5EF4-FFF2-40B4-BE49-F238E27FC236}">
                <a16:creationId xmlns:a16="http://schemas.microsoft.com/office/drawing/2014/main" id="{04326285-5F94-3A89-5BCF-6CFE75BC35FD}"/>
              </a:ext>
            </a:extLst>
          </p:cNvPr>
          <p:cNvGraphicFramePr>
            <a:graphicFrameLocks noGrp="1"/>
          </p:cNvGraphicFramePr>
          <p:nvPr>
            <p:extLst>
              <p:ext uri="{D42A27DB-BD31-4B8C-83A1-F6EECF244321}">
                <p14:modId xmlns:p14="http://schemas.microsoft.com/office/powerpoint/2010/main" val="1128061785"/>
              </p:ext>
            </p:extLst>
          </p:nvPr>
        </p:nvGraphicFramePr>
        <p:xfrm>
          <a:off x="268940" y="303419"/>
          <a:ext cx="9511554" cy="6400800"/>
        </p:xfrm>
        <a:graphic>
          <a:graphicData uri="http://schemas.openxmlformats.org/drawingml/2006/table">
            <a:tbl>
              <a:tblPr firstRow="1" firstCol="1" bandRow="1"/>
              <a:tblGrid>
                <a:gridCol w="451477">
                  <a:extLst>
                    <a:ext uri="{9D8B030D-6E8A-4147-A177-3AD203B41FA5}">
                      <a16:colId xmlns:a16="http://schemas.microsoft.com/office/drawing/2014/main" val="3860831346"/>
                    </a:ext>
                  </a:extLst>
                </a:gridCol>
                <a:gridCol w="9060077">
                  <a:extLst>
                    <a:ext uri="{9D8B030D-6E8A-4147-A177-3AD203B41FA5}">
                      <a16:colId xmlns:a16="http://schemas.microsoft.com/office/drawing/2014/main" val="1017097653"/>
                    </a:ext>
                  </a:extLst>
                </a:gridCol>
              </a:tblGrid>
              <a:tr h="280168">
                <a:tc>
                  <a:txBody>
                    <a:bodyPr/>
                    <a:lstStyle/>
                    <a:p>
                      <a:pPr algn="ctr">
                        <a:lnSpc>
                          <a:spcPct val="100000"/>
                        </a:lnSpc>
                        <a:spcBef>
                          <a:spcPts val="600"/>
                        </a:spcBef>
                        <a:spcAft>
                          <a:spcPts val="600"/>
                        </a:spcAft>
                      </a:pPr>
                      <a:r>
                        <a:rPr lang="zh-TW" sz="2800" b="1" kern="0" dirty="0">
                          <a:solidFill>
                            <a:srgbClr val="000000"/>
                          </a:solidFill>
                          <a:effectLst/>
                          <a:latin typeface="Calibri" panose="020F0502020204030204" pitchFamily="34" charset="0"/>
                          <a:ea typeface="jf open 粉圓 1.1" panose="020F0500000000000000" pitchFamily="34" charset="-120"/>
                          <a:cs typeface="新細明體" panose="02020500000000000000" pitchFamily="18" charset="-120"/>
                        </a:rPr>
                        <a:t>作者</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41126" marR="411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FD9"/>
                    </a:solidFill>
                  </a:tcPr>
                </a:tc>
                <a:tc>
                  <a:txBody>
                    <a:bodyPr/>
                    <a:lstStyle/>
                    <a:p>
                      <a:pPr algn="ctr">
                        <a:lnSpc>
                          <a:spcPct val="100000"/>
                        </a:lnSpc>
                      </a:pPr>
                      <a:r>
                        <a:rPr lang="zh-TW" sz="2800" kern="0" dirty="0">
                          <a:solidFill>
                            <a:schemeClr val="tx1"/>
                          </a:solidFill>
                          <a:effectLst/>
                          <a:latin typeface="Calibri" panose="020F0502020204030204" pitchFamily="34" charset="0"/>
                          <a:ea typeface="jf open 粉圓 1.1" panose="020F0500000000000000" pitchFamily="34" charset="-120"/>
                          <a:cs typeface="新細明體" panose="02020500000000000000" pitchFamily="18" charset="-120"/>
                        </a:rPr>
                        <a:t>西漢的</a:t>
                      </a:r>
                      <a:r>
                        <a:rPr lang="en-US" sz="2800" kern="0" dirty="0">
                          <a:solidFill>
                            <a:schemeClr val="tx1"/>
                          </a:solidFill>
                          <a:effectLst/>
                          <a:latin typeface="Calibri" panose="020F0502020204030204" pitchFamily="34" charset="0"/>
                          <a:ea typeface="jf open 粉圓 1.1" panose="020F0500000000000000" pitchFamily="34" charset="-120"/>
                          <a:cs typeface="新細明體" panose="02020500000000000000" pitchFamily="18" charset="-120"/>
                        </a:rPr>
                        <a:t>(        </a:t>
                      </a:r>
                      <a:r>
                        <a:rPr lang="en-US" sz="2800" u="none" kern="0" dirty="0">
                          <a:solidFill>
                            <a:schemeClr val="tx1"/>
                          </a:solidFill>
                          <a:effectLst/>
                          <a:latin typeface="Calibri" panose="020F0502020204030204" pitchFamily="34" charset="0"/>
                          <a:ea typeface="jf open 粉圓 1.1" panose="020F0500000000000000" pitchFamily="34" charset="-120"/>
                          <a:cs typeface="新細明體" panose="02020500000000000000" pitchFamily="18" charset="-120"/>
                        </a:rPr>
                        <a:t>     </a:t>
                      </a:r>
                      <a:r>
                        <a:rPr lang="en-US" sz="2800" kern="0" dirty="0">
                          <a:solidFill>
                            <a:schemeClr val="tx1"/>
                          </a:solidFill>
                          <a:effectLst/>
                          <a:latin typeface="Calibri" panose="020F0502020204030204" pitchFamily="34" charset="0"/>
                          <a:ea typeface="jf open 粉圓 1.1" panose="020F0500000000000000" pitchFamily="34" charset="-120"/>
                          <a:cs typeface="新細明體" panose="02020500000000000000" pitchFamily="18" charset="-120"/>
                        </a:rPr>
                        <a:t>    )</a:t>
                      </a:r>
                      <a:endParaRPr lang="zh-TW" sz="2800" kern="100" dirty="0">
                        <a:solidFill>
                          <a:schemeClr val="tx1"/>
                        </a:solidFill>
                        <a:effectLst/>
                        <a:latin typeface="Calibri" panose="020F0502020204030204" pitchFamily="34" charset="0"/>
                        <a:ea typeface="新細明體" panose="02020500000000000000" pitchFamily="18" charset="-120"/>
                        <a:cs typeface="Times New Roman" panose="02020603050405020304" pitchFamily="18" charset="0"/>
                      </a:endParaRPr>
                    </a:p>
                  </a:txBody>
                  <a:tcPr marL="41126" marR="411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58730112"/>
                  </a:ext>
                </a:extLst>
              </a:tr>
              <a:tr h="268812">
                <a:tc>
                  <a:txBody>
                    <a:bodyPr/>
                    <a:lstStyle/>
                    <a:p>
                      <a:pPr algn="ctr">
                        <a:lnSpc>
                          <a:spcPct val="100000"/>
                        </a:lnSpc>
                        <a:spcBef>
                          <a:spcPts val="600"/>
                        </a:spcBef>
                        <a:spcAft>
                          <a:spcPts val="600"/>
                        </a:spcAft>
                      </a:pPr>
                      <a:r>
                        <a:rPr lang="zh-TW" sz="2800" b="1" kern="0">
                          <a:solidFill>
                            <a:srgbClr val="000000"/>
                          </a:solidFill>
                          <a:effectLst/>
                          <a:latin typeface="Calibri" panose="020F0502020204030204" pitchFamily="34" charset="0"/>
                          <a:ea typeface="jf open 粉圓 1.1" panose="020F0500000000000000" pitchFamily="34" charset="-120"/>
                          <a:cs typeface="新細明體" panose="02020500000000000000" pitchFamily="18" charset="-120"/>
                        </a:rPr>
                        <a:t>體裁</a:t>
                      </a:r>
                      <a:endParaRPr lang="zh-TW" sz="28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41126" marR="411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FD9"/>
                    </a:solidFill>
                  </a:tcPr>
                </a:tc>
                <a:tc>
                  <a:txBody>
                    <a:bodyPr/>
                    <a:lstStyle/>
                    <a:p>
                      <a:pPr algn="l">
                        <a:lnSpc>
                          <a:spcPct val="100000"/>
                        </a:lnSpc>
                      </a:pPr>
                      <a:r>
                        <a:rPr lang="zh-TW" sz="2800" kern="0" dirty="0">
                          <a:solidFill>
                            <a:schemeClr val="tx1"/>
                          </a:solidFill>
                          <a:effectLst/>
                          <a:latin typeface="Calibri" panose="020F0502020204030204" pitchFamily="34" charset="0"/>
                          <a:ea typeface="jf open 粉圓 1.1" panose="020F0500000000000000" pitchFamily="34" charset="-120"/>
                          <a:cs typeface="新細明體" panose="02020500000000000000" pitchFamily="18" charset="-120"/>
                        </a:rPr>
                        <a:t>中國第一部以記載</a:t>
                      </a:r>
                      <a:r>
                        <a:rPr lang="en-US" sz="2800" kern="0" dirty="0">
                          <a:solidFill>
                            <a:schemeClr val="tx1"/>
                          </a:solidFill>
                          <a:effectLst/>
                          <a:latin typeface="Calibri" panose="020F0502020204030204" pitchFamily="34" charset="0"/>
                          <a:ea typeface="jf open 粉圓 1.1" panose="020F0500000000000000" pitchFamily="34" charset="-120"/>
                          <a:cs typeface="新細明體" panose="02020500000000000000" pitchFamily="18" charset="-120"/>
                        </a:rPr>
                        <a:t>(          )</a:t>
                      </a:r>
                      <a:r>
                        <a:rPr lang="zh-TW" sz="2800" kern="0" dirty="0">
                          <a:solidFill>
                            <a:schemeClr val="tx1"/>
                          </a:solidFill>
                          <a:effectLst/>
                          <a:latin typeface="Calibri" panose="020F0502020204030204" pitchFamily="34" charset="0"/>
                          <a:ea typeface="jf open 粉圓 1.1" panose="020F0500000000000000" pitchFamily="34" charset="-120"/>
                          <a:cs typeface="新細明體" panose="02020500000000000000" pitchFamily="18" charset="-120"/>
                        </a:rPr>
                        <a:t>事蹟的</a:t>
                      </a:r>
                      <a:r>
                        <a:rPr lang="en-US" sz="2800" kern="0" dirty="0">
                          <a:solidFill>
                            <a:schemeClr val="tx1"/>
                          </a:solidFill>
                          <a:effectLst/>
                          <a:latin typeface="Calibri" panose="020F0502020204030204" pitchFamily="34" charset="0"/>
                          <a:ea typeface="jf open 粉圓 1.1" panose="020F0500000000000000" pitchFamily="34" charset="-120"/>
                          <a:cs typeface="新細明體" panose="02020500000000000000" pitchFamily="18" charset="-120"/>
                        </a:rPr>
                        <a:t>(       </a:t>
                      </a:r>
                      <a:r>
                        <a:rPr lang="zh-TW" altLang="en-US" sz="2800" kern="0" dirty="0">
                          <a:solidFill>
                            <a:schemeClr val="tx1"/>
                          </a:solidFill>
                          <a:effectLst/>
                          <a:latin typeface="Calibri" panose="020F0502020204030204" pitchFamily="34" charset="0"/>
                          <a:ea typeface="jf open 粉圓 1.1" panose="020F0500000000000000" pitchFamily="34" charset="-120"/>
                          <a:cs typeface="新細明體" panose="02020500000000000000" pitchFamily="18" charset="-120"/>
                        </a:rPr>
                        <a:t>    </a:t>
                      </a:r>
                      <a:r>
                        <a:rPr lang="en-US" sz="2800" kern="0" dirty="0">
                          <a:solidFill>
                            <a:schemeClr val="tx1"/>
                          </a:solidFill>
                          <a:effectLst/>
                          <a:latin typeface="Calibri" panose="020F0502020204030204" pitchFamily="34" charset="0"/>
                          <a:ea typeface="jf open 粉圓 1.1" panose="020F0500000000000000" pitchFamily="34" charset="-120"/>
                          <a:cs typeface="新細明體" panose="02020500000000000000" pitchFamily="18" charset="-120"/>
                        </a:rPr>
                        <a:t>   )</a:t>
                      </a:r>
                      <a:r>
                        <a:rPr lang="zh-TW" sz="2800" kern="0" dirty="0">
                          <a:solidFill>
                            <a:schemeClr val="tx1"/>
                          </a:solidFill>
                          <a:effectLst/>
                          <a:latin typeface="Calibri" panose="020F0502020204030204" pitchFamily="34" charset="0"/>
                          <a:ea typeface="jf open 粉圓 1.1" panose="020F0500000000000000" pitchFamily="34" charset="-120"/>
                          <a:cs typeface="新細明體" panose="02020500000000000000" pitchFamily="18" charset="-120"/>
                        </a:rPr>
                        <a:t>史書，也是</a:t>
                      </a:r>
                      <a:r>
                        <a:rPr lang="en-US" sz="2800" kern="0" dirty="0">
                          <a:solidFill>
                            <a:schemeClr val="tx1"/>
                          </a:solidFill>
                          <a:effectLst/>
                          <a:latin typeface="Calibri" panose="020F0502020204030204" pitchFamily="34" charset="0"/>
                          <a:ea typeface="jf open 粉圓 1.1" panose="020F0500000000000000" pitchFamily="34" charset="-120"/>
                          <a:cs typeface="新細明體" panose="02020500000000000000" pitchFamily="18" charset="-120"/>
                        </a:rPr>
                        <a:t>(          )</a:t>
                      </a:r>
                      <a:r>
                        <a:rPr lang="zh-TW" sz="2800" kern="0" dirty="0">
                          <a:solidFill>
                            <a:schemeClr val="tx1"/>
                          </a:solidFill>
                          <a:effectLst/>
                          <a:latin typeface="Calibri" panose="020F0502020204030204" pitchFamily="34" charset="0"/>
                          <a:ea typeface="jf open 粉圓 1.1" panose="020F0500000000000000" pitchFamily="34" charset="-120"/>
                          <a:cs typeface="新細明體" panose="02020500000000000000" pitchFamily="18" charset="-120"/>
                        </a:rPr>
                        <a:t>之組。</a:t>
                      </a:r>
                      <a:endParaRPr lang="zh-TW" sz="2800" kern="100" dirty="0">
                        <a:solidFill>
                          <a:schemeClr val="tx1"/>
                        </a:solidFill>
                        <a:effectLst/>
                        <a:latin typeface="Calibri" panose="020F0502020204030204" pitchFamily="34" charset="0"/>
                        <a:ea typeface="新細明體" panose="02020500000000000000" pitchFamily="18" charset="-120"/>
                        <a:cs typeface="Times New Roman" panose="02020603050405020304" pitchFamily="18" charset="0"/>
                      </a:endParaRPr>
                    </a:p>
                  </a:txBody>
                  <a:tcPr marL="41126" marR="411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75628337"/>
                  </a:ext>
                </a:extLst>
              </a:tr>
              <a:tr h="896388">
                <a:tc>
                  <a:txBody>
                    <a:bodyPr/>
                    <a:lstStyle/>
                    <a:p>
                      <a:pPr algn="ctr">
                        <a:lnSpc>
                          <a:spcPct val="100000"/>
                        </a:lnSpc>
                        <a:spcBef>
                          <a:spcPts val="600"/>
                        </a:spcBef>
                        <a:spcAft>
                          <a:spcPts val="600"/>
                        </a:spcAft>
                      </a:pPr>
                      <a:r>
                        <a:rPr lang="zh-TW" sz="2800" b="1" kern="0">
                          <a:solidFill>
                            <a:srgbClr val="000000"/>
                          </a:solidFill>
                          <a:effectLst/>
                          <a:latin typeface="Calibri" panose="020F0502020204030204" pitchFamily="34" charset="0"/>
                          <a:ea typeface="jf open 粉圓 1.1" panose="020F0500000000000000" pitchFamily="34" charset="-120"/>
                          <a:cs typeface="新細明體" panose="02020500000000000000" pitchFamily="18" charset="-120"/>
                        </a:rPr>
                        <a:t>別稱</a:t>
                      </a:r>
                      <a:endParaRPr lang="zh-TW" sz="28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41126" marR="411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FD9"/>
                    </a:solidFill>
                  </a:tcPr>
                </a:tc>
                <a:tc>
                  <a:txBody>
                    <a:bodyPr/>
                    <a:lstStyle/>
                    <a:p>
                      <a:pPr marL="342900" lvl="0" indent="-342900" algn="just">
                        <a:lnSpc>
                          <a:spcPct val="100000"/>
                        </a:lnSpc>
                        <a:buSzPts val="1200"/>
                        <a:buFont typeface="Wingdings" panose="05000000000000000000" pitchFamily="2" charset="2"/>
                        <a:buChar char=""/>
                      </a:pPr>
                      <a:r>
                        <a:rPr lang="zh-TW" sz="2800"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「史記」本為古代史籍的通稱。</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marL="342900" lvl="0" indent="-342900" algn="just">
                        <a:lnSpc>
                          <a:spcPct val="100000"/>
                        </a:lnSpc>
                        <a:buSzPts val="1200"/>
                        <a:buFont typeface="Wingdings" panose="05000000000000000000" pitchFamily="2" charset="2"/>
                        <a:buChar char=""/>
                      </a:pPr>
                      <a:r>
                        <a:rPr lang="zh-TW" sz="2800" u="sng"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漢代</a:t>
                      </a:r>
                      <a:r>
                        <a:rPr lang="zh-TW" sz="2800"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時稱為《 </a:t>
                      </a:r>
                      <a:r>
                        <a:rPr lang="en-US" sz="2800"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    </a:t>
                      </a:r>
                      <a:r>
                        <a:rPr lang="zh-TW" sz="2800"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太史公書 </a:t>
                      </a:r>
                      <a:r>
                        <a:rPr lang="en-US" sz="2800"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    </a:t>
                      </a:r>
                      <a:r>
                        <a:rPr lang="zh-TW" sz="2800"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 </a:t>
                      </a:r>
                      <a:r>
                        <a:rPr lang="en-US" sz="2800"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    </a:t>
                      </a:r>
                      <a:r>
                        <a:rPr lang="zh-TW" sz="2800"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太史公記</a:t>
                      </a:r>
                      <a:r>
                        <a:rPr lang="en-US" sz="2800"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     </a:t>
                      </a:r>
                      <a:r>
                        <a:rPr lang="zh-TW" sz="2800"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marL="342900" lvl="0" indent="-342900" algn="just">
                        <a:lnSpc>
                          <a:spcPct val="100000"/>
                        </a:lnSpc>
                        <a:buSzPts val="1200"/>
                        <a:buFont typeface="Wingdings" panose="05000000000000000000" pitchFamily="2" charset="2"/>
                        <a:buChar char=""/>
                      </a:pPr>
                      <a:r>
                        <a:rPr lang="zh-TW" sz="2800" u="sng"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魏代</a:t>
                      </a:r>
                      <a:r>
                        <a:rPr lang="zh-TW" sz="2800"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之後才定名為《史記》。</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41126" marR="411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45220921"/>
                  </a:ext>
                </a:extLst>
              </a:tr>
              <a:tr h="582600">
                <a:tc>
                  <a:txBody>
                    <a:bodyPr/>
                    <a:lstStyle/>
                    <a:p>
                      <a:pPr algn="ctr">
                        <a:lnSpc>
                          <a:spcPct val="100000"/>
                        </a:lnSpc>
                        <a:spcBef>
                          <a:spcPts val="600"/>
                        </a:spcBef>
                        <a:spcAft>
                          <a:spcPts val="600"/>
                        </a:spcAft>
                      </a:pPr>
                      <a:r>
                        <a:rPr lang="zh-TW" sz="2800" b="1" kern="0">
                          <a:solidFill>
                            <a:srgbClr val="000000"/>
                          </a:solidFill>
                          <a:effectLst/>
                          <a:latin typeface="Calibri" panose="020F0502020204030204" pitchFamily="34" charset="0"/>
                          <a:ea typeface="jf open 粉圓 1.1" panose="020F0500000000000000" pitchFamily="34" charset="-120"/>
                          <a:cs typeface="新細明體" panose="02020500000000000000" pitchFamily="18" charset="-120"/>
                        </a:rPr>
                        <a:t>記錄</a:t>
                      </a:r>
                      <a:br>
                        <a:rPr lang="en-US" sz="2800" b="1" kern="0">
                          <a:solidFill>
                            <a:srgbClr val="000000"/>
                          </a:solidFill>
                          <a:effectLst/>
                          <a:latin typeface="Calibri" panose="020F0502020204030204" pitchFamily="34" charset="0"/>
                          <a:ea typeface="jf open 粉圓 1.1" panose="020F0500000000000000" pitchFamily="34" charset="-120"/>
                          <a:cs typeface="新細明體" panose="02020500000000000000" pitchFamily="18" charset="-120"/>
                        </a:rPr>
                      </a:br>
                      <a:r>
                        <a:rPr lang="zh-TW" sz="2800" b="1" kern="0">
                          <a:solidFill>
                            <a:srgbClr val="000000"/>
                          </a:solidFill>
                          <a:effectLst/>
                          <a:latin typeface="Calibri" panose="020F0502020204030204" pitchFamily="34" charset="0"/>
                          <a:ea typeface="jf open 粉圓 1.1" panose="020F0500000000000000" pitchFamily="34" charset="-120"/>
                          <a:cs typeface="新細明體" panose="02020500000000000000" pitchFamily="18" charset="-120"/>
                        </a:rPr>
                        <a:t>年代</a:t>
                      </a:r>
                      <a:endParaRPr lang="zh-TW" sz="28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41126" marR="411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FD9"/>
                    </a:solidFill>
                  </a:tcPr>
                </a:tc>
                <a:tc>
                  <a:txBody>
                    <a:bodyPr/>
                    <a:lstStyle/>
                    <a:p>
                      <a:pPr algn="just">
                        <a:lnSpc>
                          <a:spcPct val="100000"/>
                        </a:lnSpc>
                      </a:pPr>
                      <a:r>
                        <a:rPr lang="zh-TW" sz="2800"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始自（</a:t>
                      </a:r>
                      <a:r>
                        <a:rPr lang="en-US" sz="2800"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              </a:t>
                      </a:r>
                      <a:r>
                        <a:rPr lang="zh-TW" sz="2800"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）迄至（</a:t>
                      </a:r>
                      <a:r>
                        <a:rPr lang="en-US" sz="2800"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               </a:t>
                      </a:r>
                      <a:r>
                        <a:rPr lang="zh-TW" sz="2800"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a:t>
                      </a:r>
                      <a:r>
                        <a:rPr lang="zh-TW" sz="2800" kern="0" dirty="0">
                          <a:effectLst/>
                          <a:latin typeface="Calibri" panose="020F0502020204030204" pitchFamily="34" charset="0"/>
                          <a:ea typeface="jf open 粉圓 1.1" panose="020F0500000000000000" pitchFamily="34" charset="-120"/>
                          <a:cs typeface="Times New Roman" panose="02020603050405020304" pitchFamily="18" charset="0"/>
                        </a:rPr>
                        <a:t>太初年間</a:t>
                      </a:r>
                      <a:r>
                        <a:rPr lang="zh-TW" sz="2800"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，共（</a:t>
                      </a:r>
                      <a:r>
                        <a:rPr lang="en-US" sz="2800"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   </a:t>
                      </a:r>
                      <a:r>
                        <a:rPr lang="zh-TW" sz="2800"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二千五百</a:t>
                      </a:r>
                      <a:r>
                        <a:rPr lang="en-US" sz="2800"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   </a:t>
                      </a:r>
                      <a:r>
                        <a:rPr lang="zh-TW" sz="2800"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）年</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41126" marR="411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16275465"/>
                  </a:ext>
                </a:extLst>
              </a:tr>
              <a:tr h="582600">
                <a:tc>
                  <a:txBody>
                    <a:bodyPr/>
                    <a:lstStyle/>
                    <a:p>
                      <a:pPr algn="ctr">
                        <a:lnSpc>
                          <a:spcPct val="100000"/>
                        </a:lnSpc>
                        <a:spcBef>
                          <a:spcPts val="600"/>
                        </a:spcBef>
                        <a:spcAft>
                          <a:spcPts val="600"/>
                        </a:spcAft>
                      </a:pPr>
                      <a:r>
                        <a:rPr lang="zh-TW" sz="2800" b="1" kern="0">
                          <a:solidFill>
                            <a:srgbClr val="000000"/>
                          </a:solidFill>
                          <a:effectLst/>
                          <a:latin typeface="Calibri" panose="020F0502020204030204" pitchFamily="34" charset="0"/>
                          <a:ea typeface="jf open 粉圓 1.1" panose="020F0500000000000000" pitchFamily="34" charset="-120"/>
                          <a:cs typeface="新細明體" panose="02020500000000000000" pitchFamily="18" charset="-120"/>
                        </a:rPr>
                        <a:t>問世</a:t>
                      </a:r>
                      <a:br>
                        <a:rPr lang="en-US" sz="2800" b="1" kern="0">
                          <a:solidFill>
                            <a:srgbClr val="000000"/>
                          </a:solidFill>
                          <a:effectLst/>
                          <a:latin typeface="Calibri" panose="020F0502020204030204" pitchFamily="34" charset="0"/>
                          <a:ea typeface="jf open 粉圓 1.1" panose="020F0500000000000000" pitchFamily="34" charset="-120"/>
                          <a:cs typeface="新細明體" panose="02020500000000000000" pitchFamily="18" charset="-120"/>
                        </a:rPr>
                      </a:br>
                      <a:r>
                        <a:rPr lang="zh-TW" sz="2800" b="1" kern="0">
                          <a:solidFill>
                            <a:srgbClr val="000000"/>
                          </a:solidFill>
                          <a:effectLst/>
                          <a:latin typeface="Calibri" panose="020F0502020204030204" pitchFamily="34" charset="0"/>
                          <a:ea typeface="jf open 粉圓 1.1" panose="020F0500000000000000" pitchFamily="34" charset="-120"/>
                          <a:cs typeface="新細明體" panose="02020500000000000000" pitchFamily="18" charset="-120"/>
                        </a:rPr>
                        <a:t>經過</a:t>
                      </a:r>
                      <a:endParaRPr lang="zh-TW" sz="28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41126" marR="411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FD9"/>
                    </a:solidFill>
                  </a:tcPr>
                </a:tc>
                <a:tc>
                  <a:txBody>
                    <a:bodyPr/>
                    <a:lstStyle/>
                    <a:p>
                      <a:pPr algn="just">
                        <a:lnSpc>
                          <a:spcPct val="100000"/>
                        </a:lnSpc>
                      </a:pPr>
                      <a:r>
                        <a:rPr lang="zh-TW" sz="2800"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《史記》在完成後未有流傳，</a:t>
                      </a:r>
                      <a:r>
                        <a:rPr lang="zh-TW" sz="2800" u="sng"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司馬遷</a:t>
                      </a:r>
                      <a:r>
                        <a:rPr lang="zh-TW" sz="2800"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意在使其</a:t>
                      </a:r>
                      <a:r>
                        <a:rPr lang="zh-TW" sz="2800" kern="0" dirty="0">
                          <a:solidFill>
                            <a:srgbClr val="000000"/>
                          </a:solidFill>
                          <a:effectLst/>
                          <a:latin typeface="Calibri" panose="020F0502020204030204" pitchFamily="34" charset="0"/>
                          <a:ea typeface="芫荽 0.91"/>
                          <a:cs typeface="Times New Roman" panose="02020603050405020304" pitchFamily="18" charset="0"/>
                        </a:rPr>
                        <a:t>「藏之名山，副在京師，俟後世聖人君子」</a:t>
                      </a:r>
                      <a:r>
                        <a:rPr lang="zh-TW" sz="2800"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a:t>
                      </a:r>
                      <a:r>
                        <a:rPr lang="zh-TW" sz="2800" u="sng"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漢宣帝</a:t>
                      </a:r>
                      <a:r>
                        <a:rPr lang="zh-TW" sz="2800"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時，</a:t>
                      </a:r>
                      <a:r>
                        <a:rPr lang="zh-TW" sz="2800" u="sng"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司馬遷</a:t>
                      </a:r>
                      <a:r>
                        <a:rPr lang="zh-TW" sz="2800"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之外孫</a:t>
                      </a:r>
                      <a:r>
                        <a:rPr lang="zh-TW" sz="2800" u="sng"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楊惲</a:t>
                      </a:r>
                      <a:r>
                        <a:rPr lang="en-US" sz="2800"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a:t>
                      </a:r>
                      <a:r>
                        <a:rPr lang="zh-TW" sz="2800"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ㄩㄣˋ</a:t>
                      </a:r>
                      <a:r>
                        <a:rPr lang="en-US" sz="2800"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a:t>
                      </a:r>
                      <a:r>
                        <a:rPr lang="zh-TW" sz="2800"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始將之公諸世人。</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41126" marR="411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22751309"/>
                  </a:ext>
                </a:extLst>
              </a:tr>
            </a:tbl>
          </a:graphicData>
        </a:graphic>
      </p:graphicFrame>
      <p:sp>
        <p:nvSpPr>
          <p:cNvPr id="5" name="文字方塊 4">
            <a:extLst>
              <a:ext uri="{FF2B5EF4-FFF2-40B4-BE49-F238E27FC236}">
                <a16:creationId xmlns:a16="http://schemas.microsoft.com/office/drawing/2014/main" id="{B04B6D79-737E-F448-2FDB-E257A16091B8}"/>
              </a:ext>
            </a:extLst>
          </p:cNvPr>
          <p:cNvSpPr txBox="1"/>
          <p:nvPr/>
        </p:nvSpPr>
        <p:spPr>
          <a:xfrm>
            <a:off x="5127811" y="482713"/>
            <a:ext cx="1667436" cy="523220"/>
          </a:xfrm>
          <a:prstGeom prst="rect">
            <a:avLst/>
          </a:prstGeom>
          <a:noFill/>
        </p:spPr>
        <p:txBody>
          <a:bodyPr wrap="square" rtlCol="0">
            <a:spAutoFit/>
          </a:bodyPr>
          <a:lstStyle/>
          <a:p>
            <a:r>
              <a:rPr lang="zh-TW" altLang="en-US" sz="2800" b="1" dirty="0">
                <a:solidFill>
                  <a:srgbClr val="C00000"/>
                </a:solidFill>
                <a:latin typeface="微軟正黑體" panose="020B0604030504040204" pitchFamily="34" charset="-120"/>
                <a:ea typeface="微軟正黑體" panose="020B0604030504040204" pitchFamily="34" charset="-120"/>
              </a:rPr>
              <a:t>司馬遷</a:t>
            </a:r>
          </a:p>
        </p:txBody>
      </p:sp>
      <p:sp>
        <p:nvSpPr>
          <p:cNvPr id="6" name="文字方塊 5">
            <a:extLst>
              <a:ext uri="{FF2B5EF4-FFF2-40B4-BE49-F238E27FC236}">
                <a16:creationId xmlns:a16="http://schemas.microsoft.com/office/drawing/2014/main" id="{2626FCAE-8774-CE8D-5AF2-E492DBA0486C}"/>
              </a:ext>
            </a:extLst>
          </p:cNvPr>
          <p:cNvSpPr txBox="1"/>
          <p:nvPr/>
        </p:nvSpPr>
        <p:spPr>
          <a:xfrm>
            <a:off x="3666565" y="1185227"/>
            <a:ext cx="1667436" cy="523220"/>
          </a:xfrm>
          <a:prstGeom prst="rect">
            <a:avLst/>
          </a:prstGeom>
          <a:noFill/>
        </p:spPr>
        <p:txBody>
          <a:bodyPr wrap="square" rtlCol="0">
            <a:spAutoFit/>
          </a:bodyPr>
          <a:lstStyle/>
          <a:p>
            <a:r>
              <a:rPr lang="zh-TW" altLang="en-US" sz="2800" b="1">
                <a:solidFill>
                  <a:srgbClr val="C00000"/>
                </a:solidFill>
                <a:latin typeface="微軟正黑體" panose="020B0604030504040204" pitchFamily="34" charset="-120"/>
                <a:ea typeface="微軟正黑體" panose="020B0604030504040204" pitchFamily="34" charset="-120"/>
              </a:rPr>
              <a:t>人物</a:t>
            </a:r>
            <a:endParaRPr lang="zh-TW" altLang="en-US" sz="2800" b="1" dirty="0">
              <a:solidFill>
                <a:srgbClr val="C00000"/>
              </a:solidFill>
              <a:latin typeface="微軟正黑體" panose="020B0604030504040204" pitchFamily="34" charset="-120"/>
              <a:ea typeface="微軟正黑體" panose="020B0604030504040204" pitchFamily="34" charset="-120"/>
            </a:endParaRPr>
          </a:p>
        </p:txBody>
      </p:sp>
      <p:sp>
        <p:nvSpPr>
          <p:cNvPr id="7" name="文字方塊 6">
            <a:extLst>
              <a:ext uri="{FF2B5EF4-FFF2-40B4-BE49-F238E27FC236}">
                <a16:creationId xmlns:a16="http://schemas.microsoft.com/office/drawing/2014/main" id="{D26669CC-614D-F442-C9C9-6FCEF49BCED6}"/>
              </a:ext>
            </a:extLst>
          </p:cNvPr>
          <p:cNvSpPr txBox="1"/>
          <p:nvPr/>
        </p:nvSpPr>
        <p:spPr>
          <a:xfrm>
            <a:off x="5728446" y="1185227"/>
            <a:ext cx="1667436" cy="523220"/>
          </a:xfrm>
          <a:prstGeom prst="rect">
            <a:avLst/>
          </a:prstGeom>
          <a:noFill/>
        </p:spPr>
        <p:txBody>
          <a:bodyPr wrap="square" rtlCol="0">
            <a:spAutoFit/>
          </a:bodyPr>
          <a:lstStyle/>
          <a:p>
            <a:r>
              <a:rPr lang="zh-TW" altLang="en-US" sz="2800" b="1" dirty="0">
                <a:solidFill>
                  <a:srgbClr val="C00000"/>
                </a:solidFill>
                <a:latin typeface="微軟正黑體" panose="020B0604030504040204" pitchFamily="34" charset="-120"/>
                <a:ea typeface="微軟正黑體" panose="020B0604030504040204" pitchFamily="34" charset="-120"/>
              </a:rPr>
              <a:t>紀傳體</a:t>
            </a:r>
          </a:p>
        </p:txBody>
      </p:sp>
      <p:sp>
        <p:nvSpPr>
          <p:cNvPr id="8" name="文字方塊 7">
            <a:extLst>
              <a:ext uri="{FF2B5EF4-FFF2-40B4-BE49-F238E27FC236}">
                <a16:creationId xmlns:a16="http://schemas.microsoft.com/office/drawing/2014/main" id="{B8A9F36B-FD41-DA83-505E-E2083B21AD7D}"/>
              </a:ext>
            </a:extLst>
          </p:cNvPr>
          <p:cNvSpPr txBox="1"/>
          <p:nvPr/>
        </p:nvSpPr>
        <p:spPr>
          <a:xfrm>
            <a:off x="8928846" y="1185227"/>
            <a:ext cx="1138519" cy="523220"/>
          </a:xfrm>
          <a:prstGeom prst="rect">
            <a:avLst/>
          </a:prstGeom>
          <a:noFill/>
        </p:spPr>
        <p:txBody>
          <a:bodyPr wrap="square" rtlCol="0">
            <a:spAutoFit/>
          </a:bodyPr>
          <a:lstStyle/>
          <a:p>
            <a:r>
              <a:rPr lang="zh-TW" altLang="en-US" sz="2800" b="1" dirty="0">
                <a:solidFill>
                  <a:srgbClr val="C00000"/>
                </a:solidFill>
                <a:latin typeface="微軟正黑體" panose="020B0604030504040204" pitchFamily="34" charset="-120"/>
                <a:ea typeface="微軟正黑體" panose="020B0604030504040204" pitchFamily="34" charset="-120"/>
              </a:rPr>
              <a:t>通史</a:t>
            </a:r>
          </a:p>
        </p:txBody>
      </p:sp>
      <p:sp>
        <p:nvSpPr>
          <p:cNvPr id="9" name="文字方塊 8">
            <a:extLst>
              <a:ext uri="{FF2B5EF4-FFF2-40B4-BE49-F238E27FC236}">
                <a16:creationId xmlns:a16="http://schemas.microsoft.com/office/drawing/2014/main" id="{25127C6D-9CF6-52F3-AC5B-67C88B1B53C3}"/>
              </a:ext>
            </a:extLst>
          </p:cNvPr>
          <p:cNvSpPr txBox="1"/>
          <p:nvPr/>
        </p:nvSpPr>
        <p:spPr>
          <a:xfrm>
            <a:off x="1846728" y="3656219"/>
            <a:ext cx="1667436" cy="523220"/>
          </a:xfrm>
          <a:prstGeom prst="rect">
            <a:avLst/>
          </a:prstGeom>
          <a:noFill/>
        </p:spPr>
        <p:txBody>
          <a:bodyPr wrap="square" rtlCol="0">
            <a:spAutoFit/>
          </a:bodyPr>
          <a:lstStyle/>
          <a:p>
            <a:r>
              <a:rPr lang="zh-TW" altLang="en-US" sz="2800" b="1" dirty="0">
                <a:solidFill>
                  <a:srgbClr val="C00000"/>
                </a:solidFill>
                <a:latin typeface="微軟正黑體" panose="020B0604030504040204" pitchFamily="34" charset="-120"/>
                <a:ea typeface="微軟正黑體" panose="020B0604030504040204" pitchFamily="34" charset="-120"/>
              </a:rPr>
              <a:t>黃帝</a:t>
            </a:r>
          </a:p>
        </p:txBody>
      </p:sp>
      <p:sp>
        <p:nvSpPr>
          <p:cNvPr id="10" name="文字方塊 9">
            <a:extLst>
              <a:ext uri="{FF2B5EF4-FFF2-40B4-BE49-F238E27FC236}">
                <a16:creationId xmlns:a16="http://schemas.microsoft.com/office/drawing/2014/main" id="{E5C56F5D-496D-1841-37EB-6016513BB20E}"/>
              </a:ext>
            </a:extLst>
          </p:cNvPr>
          <p:cNvSpPr txBox="1"/>
          <p:nvPr/>
        </p:nvSpPr>
        <p:spPr>
          <a:xfrm>
            <a:off x="4598894" y="3683113"/>
            <a:ext cx="1667436" cy="523220"/>
          </a:xfrm>
          <a:prstGeom prst="rect">
            <a:avLst/>
          </a:prstGeom>
          <a:noFill/>
        </p:spPr>
        <p:txBody>
          <a:bodyPr wrap="square" rtlCol="0">
            <a:spAutoFit/>
          </a:bodyPr>
          <a:lstStyle/>
          <a:p>
            <a:r>
              <a:rPr lang="zh-TW" altLang="en-US" sz="2800" b="1" dirty="0">
                <a:solidFill>
                  <a:srgbClr val="C00000"/>
                </a:solidFill>
                <a:latin typeface="微軟正黑體" panose="020B0604030504040204" pitchFamily="34" charset="-120"/>
                <a:ea typeface="微軟正黑體" panose="020B0604030504040204" pitchFamily="34" charset="-120"/>
              </a:rPr>
              <a:t>漢武帝</a:t>
            </a:r>
          </a:p>
        </p:txBody>
      </p:sp>
    </p:spTree>
    <p:extLst>
      <p:ext uri="{BB962C8B-B14F-4D97-AF65-F5344CB8AC3E}">
        <p14:creationId xmlns:p14="http://schemas.microsoft.com/office/powerpoint/2010/main" val="23623281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a:extLst>
              <a:ext uri="{FF2B5EF4-FFF2-40B4-BE49-F238E27FC236}">
                <a16:creationId xmlns:a16="http://schemas.microsoft.com/office/drawing/2014/main" id="{04326285-5F94-3A89-5BCF-6CFE75BC35FD}"/>
              </a:ext>
            </a:extLst>
          </p:cNvPr>
          <p:cNvGraphicFramePr>
            <a:graphicFrameLocks noGrp="1"/>
          </p:cNvGraphicFramePr>
          <p:nvPr>
            <p:extLst>
              <p:ext uri="{D42A27DB-BD31-4B8C-83A1-F6EECF244321}">
                <p14:modId xmlns:p14="http://schemas.microsoft.com/office/powerpoint/2010/main" val="3500665914"/>
              </p:ext>
            </p:extLst>
          </p:nvPr>
        </p:nvGraphicFramePr>
        <p:xfrm>
          <a:off x="282388" y="271302"/>
          <a:ext cx="11627223" cy="6289040"/>
        </p:xfrm>
        <a:graphic>
          <a:graphicData uri="http://schemas.openxmlformats.org/drawingml/2006/table">
            <a:tbl>
              <a:tblPr firstRow="1" firstCol="1" bandRow="1"/>
              <a:tblGrid>
                <a:gridCol w="572736">
                  <a:extLst>
                    <a:ext uri="{9D8B030D-6E8A-4147-A177-3AD203B41FA5}">
                      <a16:colId xmlns:a16="http://schemas.microsoft.com/office/drawing/2014/main" val="3860831346"/>
                    </a:ext>
                  </a:extLst>
                </a:gridCol>
                <a:gridCol w="1155487">
                  <a:extLst>
                    <a:ext uri="{9D8B030D-6E8A-4147-A177-3AD203B41FA5}">
                      <a16:colId xmlns:a16="http://schemas.microsoft.com/office/drawing/2014/main" val="1017097653"/>
                    </a:ext>
                  </a:extLst>
                </a:gridCol>
                <a:gridCol w="871958">
                  <a:extLst>
                    <a:ext uri="{9D8B030D-6E8A-4147-A177-3AD203B41FA5}">
                      <a16:colId xmlns:a16="http://schemas.microsoft.com/office/drawing/2014/main" val="1793982134"/>
                    </a:ext>
                  </a:extLst>
                </a:gridCol>
                <a:gridCol w="4523333">
                  <a:extLst>
                    <a:ext uri="{9D8B030D-6E8A-4147-A177-3AD203B41FA5}">
                      <a16:colId xmlns:a16="http://schemas.microsoft.com/office/drawing/2014/main" val="2956086423"/>
                    </a:ext>
                  </a:extLst>
                </a:gridCol>
                <a:gridCol w="4503709">
                  <a:extLst>
                    <a:ext uri="{9D8B030D-6E8A-4147-A177-3AD203B41FA5}">
                      <a16:colId xmlns:a16="http://schemas.microsoft.com/office/drawing/2014/main" val="2371001981"/>
                    </a:ext>
                  </a:extLst>
                </a:gridCol>
              </a:tblGrid>
              <a:tr h="266631">
                <a:tc rowSpan="5">
                  <a:txBody>
                    <a:bodyPr/>
                    <a:lstStyle/>
                    <a:p>
                      <a:pPr algn="ctr">
                        <a:lnSpc>
                          <a:spcPct val="100000"/>
                        </a:lnSpc>
                        <a:spcBef>
                          <a:spcPts val="600"/>
                        </a:spcBef>
                        <a:spcAft>
                          <a:spcPts val="600"/>
                        </a:spcAft>
                      </a:pPr>
                      <a:r>
                        <a:rPr lang="zh-TW" sz="2800" b="1" kern="0" dirty="0">
                          <a:solidFill>
                            <a:srgbClr val="000000"/>
                          </a:solidFill>
                          <a:effectLst/>
                          <a:latin typeface="Calibri" panose="020F0502020204030204" pitchFamily="34" charset="0"/>
                          <a:ea typeface="jf open 粉圓 1.1" panose="020F0500000000000000" pitchFamily="34" charset="-120"/>
                          <a:cs typeface="新細明體" panose="02020500000000000000" pitchFamily="18" charset="-120"/>
                        </a:rPr>
                        <a:t>內容</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41126" marR="411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FD9"/>
                    </a:solidFill>
                  </a:tcPr>
                </a:tc>
                <a:tc>
                  <a:txBody>
                    <a:bodyPr/>
                    <a:lstStyle/>
                    <a:p>
                      <a:pPr algn="ctr">
                        <a:lnSpc>
                          <a:spcPct val="100000"/>
                        </a:lnSpc>
                        <a:spcBef>
                          <a:spcPts val="600"/>
                        </a:spcBef>
                        <a:spcAft>
                          <a:spcPts val="600"/>
                        </a:spcAft>
                      </a:pPr>
                      <a:r>
                        <a:rPr lang="zh-TW" sz="2800" b="1" kern="0" dirty="0">
                          <a:solidFill>
                            <a:srgbClr val="FFFFFF"/>
                          </a:solidFill>
                          <a:effectLst/>
                          <a:latin typeface="Calibri" panose="020F0502020204030204" pitchFamily="34" charset="0"/>
                          <a:ea typeface="jf open 粉圓 1.1" panose="020F0500000000000000" pitchFamily="34" charset="-120"/>
                          <a:cs typeface="新細明體" panose="02020500000000000000" pitchFamily="18" charset="-120"/>
                        </a:rPr>
                        <a:t>本紀</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41126" marR="411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pPr>
                      <a:r>
                        <a:rPr lang="zh-TW" sz="1800" kern="0" dirty="0">
                          <a:effectLst/>
                          <a:latin typeface="Calibri" panose="020F0502020204030204" pitchFamily="34" charset="0"/>
                          <a:ea typeface="jf open 粉圓 1.1" panose="020F0500000000000000" pitchFamily="34" charset="-120"/>
                          <a:cs typeface="新細明體" panose="02020500000000000000" pitchFamily="18" charset="-120"/>
                        </a:rPr>
                        <a:t>十二篇</a:t>
                      </a:r>
                      <a:endParaRPr lang="zh-TW" sz="1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41126" marR="411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pPr>
                      <a:r>
                        <a:rPr lang="zh-TW" sz="2400" kern="0" dirty="0">
                          <a:effectLst/>
                          <a:latin typeface="Calibri" panose="020F0502020204030204" pitchFamily="34" charset="0"/>
                          <a:ea typeface="jf open 粉圓 1.1" panose="020F0500000000000000" pitchFamily="34" charset="-120"/>
                          <a:cs typeface="新細明體" panose="02020500000000000000" pitchFamily="18" charset="-120"/>
                        </a:rPr>
                        <a:t>記敘歷代</a:t>
                      </a:r>
                      <a:r>
                        <a:rPr lang="zh-TW" sz="2400" b="1" kern="0" dirty="0">
                          <a:effectLst/>
                          <a:latin typeface="Calibri" panose="020F0502020204030204" pitchFamily="34" charset="0"/>
                          <a:ea typeface="jf open 粉圓 1.1" panose="020F0500000000000000" pitchFamily="34" charset="-120"/>
                          <a:cs typeface="新細明體" panose="02020500000000000000" pitchFamily="18" charset="-120"/>
                        </a:rPr>
                        <a:t>帝王事蹟</a:t>
                      </a:r>
                      <a:r>
                        <a:rPr lang="zh-TW" sz="2400" kern="0" dirty="0">
                          <a:effectLst/>
                          <a:latin typeface="Calibri" panose="020F0502020204030204" pitchFamily="34" charset="0"/>
                          <a:ea typeface="jf open 粉圓 1.1" panose="020F0500000000000000" pitchFamily="34" charset="-120"/>
                          <a:cs typeface="新細明體" panose="02020500000000000000" pitchFamily="18" charset="-120"/>
                        </a:rPr>
                        <a:t>。</a:t>
                      </a:r>
                      <a:endParaRPr lang="zh-TW" sz="24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41126" marR="411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Bef>
                          <a:spcPts val="0"/>
                        </a:spcBef>
                      </a:pPr>
                      <a:r>
                        <a:rPr lang="zh-TW" sz="2400" b="1" kern="0" dirty="0">
                          <a:solidFill>
                            <a:srgbClr val="000000"/>
                          </a:solidFill>
                          <a:effectLst/>
                          <a:latin typeface="Calibri" panose="020F0502020204030204" pitchFamily="34" charset="0"/>
                          <a:ea typeface="jf open 粉圓 1.1" panose="020F0500000000000000" pitchFamily="34" charset="-120"/>
                          <a:cs typeface="新細明體" panose="02020500000000000000" pitchFamily="18" charset="-120"/>
                        </a:rPr>
                        <a:t>特例：</a:t>
                      </a:r>
                      <a:r>
                        <a:rPr lang="zh-TW" sz="2400" u="sng" kern="0" dirty="0">
                          <a:solidFill>
                            <a:srgbClr val="000000"/>
                          </a:solidFill>
                          <a:effectLst/>
                          <a:latin typeface="Calibri" panose="020F0502020204030204" pitchFamily="34" charset="0"/>
                          <a:ea typeface="jf open 粉圓 1.1" panose="020F0500000000000000" pitchFamily="34" charset="-120"/>
                          <a:cs typeface="新細明體" panose="02020500000000000000" pitchFamily="18" charset="-120"/>
                        </a:rPr>
                        <a:t>項羽</a:t>
                      </a:r>
                      <a:r>
                        <a:rPr lang="zh-TW" sz="2400" kern="0" dirty="0">
                          <a:solidFill>
                            <a:srgbClr val="000000"/>
                          </a:solidFill>
                          <a:effectLst/>
                          <a:latin typeface="Calibri" panose="020F0502020204030204" pitchFamily="34" charset="0"/>
                          <a:ea typeface="jf open 粉圓 1.1" panose="020F0500000000000000" pitchFamily="34" charset="-120"/>
                          <a:cs typeface="新細明體" panose="02020500000000000000" pitchFamily="18" charset="-120"/>
                        </a:rPr>
                        <a:t>、</a:t>
                      </a:r>
                      <a:r>
                        <a:rPr lang="zh-TW" sz="2400" u="sng" kern="0" dirty="0">
                          <a:solidFill>
                            <a:srgbClr val="000000"/>
                          </a:solidFill>
                          <a:effectLst/>
                          <a:latin typeface="Calibri" panose="020F0502020204030204" pitchFamily="34" charset="0"/>
                          <a:ea typeface="jf open 粉圓 1.1" panose="020F0500000000000000" pitchFamily="34" charset="-120"/>
                          <a:cs typeface="新細明體" panose="02020500000000000000" pitchFamily="18" charset="-120"/>
                        </a:rPr>
                        <a:t>呂后</a:t>
                      </a:r>
                      <a:r>
                        <a:rPr lang="zh-TW" sz="2400" kern="0" dirty="0">
                          <a:solidFill>
                            <a:srgbClr val="000000"/>
                          </a:solidFill>
                          <a:effectLst/>
                          <a:latin typeface="Calibri" panose="020F0502020204030204" pitchFamily="34" charset="0"/>
                          <a:ea typeface="jf open 粉圓 1.1" panose="020F0500000000000000" pitchFamily="34" charset="-120"/>
                          <a:cs typeface="新細明體" panose="02020500000000000000" pitchFamily="18" charset="-120"/>
                        </a:rPr>
                        <a:t>被列入「本紀」</a:t>
                      </a:r>
                      <a:br>
                        <a:rPr lang="en-US" sz="2400" kern="0" dirty="0">
                          <a:solidFill>
                            <a:srgbClr val="000000"/>
                          </a:solidFill>
                          <a:effectLst/>
                          <a:latin typeface="Calibri" panose="020F0502020204030204" pitchFamily="34" charset="0"/>
                          <a:ea typeface="jf open 粉圓 1.1" panose="020F0500000000000000" pitchFamily="34" charset="-120"/>
                          <a:cs typeface="新細明體" panose="02020500000000000000" pitchFamily="18" charset="-120"/>
                        </a:rPr>
                      </a:br>
                      <a:r>
                        <a:rPr lang="zh-TW" sz="2400" kern="0" dirty="0">
                          <a:solidFill>
                            <a:srgbClr val="000000"/>
                          </a:solidFill>
                          <a:effectLst/>
                          <a:latin typeface="Calibri" panose="020F0502020204030204" pitchFamily="34" charset="0"/>
                          <a:ea typeface="jf open 粉圓 1.1" panose="020F0500000000000000" pitchFamily="34" charset="-120"/>
                          <a:cs typeface="新細明體" panose="02020500000000000000" pitchFamily="18" charset="-120"/>
                        </a:rPr>
                        <a:t>（〈項羽本紀〉、〈呂后本紀〉）</a:t>
                      </a:r>
                      <a:endParaRPr lang="zh-TW" sz="24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41126" marR="411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77302088"/>
                  </a:ext>
                </a:extLst>
              </a:tr>
              <a:tr h="582600">
                <a:tc vMerge="1">
                  <a:txBody>
                    <a:bodyPr/>
                    <a:lstStyle/>
                    <a:p>
                      <a:endParaRPr lang="zh-TW" altLang="en-US"/>
                    </a:p>
                  </a:txBody>
                  <a:tcPr/>
                </a:tc>
                <a:tc>
                  <a:txBody>
                    <a:bodyPr/>
                    <a:lstStyle/>
                    <a:p>
                      <a:pPr algn="ctr">
                        <a:lnSpc>
                          <a:spcPct val="100000"/>
                        </a:lnSpc>
                        <a:spcBef>
                          <a:spcPts val="600"/>
                        </a:spcBef>
                        <a:spcAft>
                          <a:spcPts val="600"/>
                        </a:spcAft>
                      </a:pPr>
                      <a:r>
                        <a:rPr lang="zh-TW" sz="2800" b="1" kern="0" dirty="0">
                          <a:solidFill>
                            <a:srgbClr val="FFFFFF"/>
                          </a:solidFill>
                          <a:effectLst/>
                          <a:latin typeface="Calibri" panose="020F0502020204030204" pitchFamily="34" charset="0"/>
                          <a:ea typeface="jf open 粉圓 1.1" panose="020F0500000000000000" pitchFamily="34" charset="-120"/>
                          <a:cs typeface="新細明體" panose="02020500000000000000" pitchFamily="18" charset="-120"/>
                        </a:rPr>
                        <a:t>表</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41126" marR="411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pPr>
                      <a:r>
                        <a:rPr lang="zh-TW" sz="1800" kern="0" dirty="0">
                          <a:effectLst/>
                          <a:latin typeface="Calibri" panose="020F0502020204030204" pitchFamily="34" charset="0"/>
                          <a:ea typeface="jf open 粉圓 1.1" panose="020F0500000000000000" pitchFamily="34" charset="-120"/>
                          <a:cs typeface="新細明體" panose="02020500000000000000" pitchFamily="18" charset="-120"/>
                        </a:rPr>
                        <a:t>十篇</a:t>
                      </a:r>
                      <a:endParaRPr lang="zh-TW" sz="1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41126" marR="411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pPr>
                      <a:r>
                        <a:rPr lang="zh-TW" sz="2400" kern="0" dirty="0">
                          <a:effectLst/>
                          <a:latin typeface="Calibri" panose="020F0502020204030204" pitchFamily="34" charset="0"/>
                          <a:ea typeface="jf open 粉圓 1.1" panose="020F0500000000000000" pitchFamily="34" charset="-120"/>
                          <a:cs typeface="新細明體" panose="02020500000000000000" pitchFamily="18" charset="-120"/>
                        </a:rPr>
                        <a:t>以</a:t>
                      </a:r>
                      <a:r>
                        <a:rPr lang="zh-TW" sz="2400" b="1" kern="0" dirty="0">
                          <a:effectLst/>
                          <a:latin typeface="Calibri" panose="020F0502020204030204" pitchFamily="34" charset="0"/>
                          <a:ea typeface="jf open 粉圓 1.1" panose="020F0500000000000000" pitchFamily="34" charset="-120"/>
                          <a:cs typeface="新細明體" panose="02020500000000000000" pitchFamily="18" charset="-120"/>
                        </a:rPr>
                        <a:t>時間</a:t>
                      </a:r>
                      <a:r>
                        <a:rPr lang="zh-TW" sz="2400" kern="0" dirty="0">
                          <a:effectLst/>
                          <a:latin typeface="Calibri" panose="020F0502020204030204" pitchFamily="34" charset="0"/>
                          <a:ea typeface="jf open 粉圓 1.1" panose="020F0500000000000000" pitchFamily="34" charset="-120"/>
                          <a:cs typeface="新細明體" panose="02020500000000000000" pitchFamily="18" charset="-120"/>
                        </a:rPr>
                        <a:t>為中心，</a:t>
                      </a:r>
                      <a:br>
                        <a:rPr lang="en-US" sz="2400" kern="0" dirty="0">
                          <a:effectLst/>
                          <a:latin typeface="Calibri" panose="020F0502020204030204" pitchFamily="34" charset="0"/>
                          <a:ea typeface="jf open 粉圓 1.1" panose="020F0500000000000000" pitchFamily="34" charset="-120"/>
                          <a:cs typeface="新細明體" panose="02020500000000000000" pitchFamily="18" charset="-120"/>
                        </a:rPr>
                      </a:br>
                      <a:r>
                        <a:rPr lang="zh-TW" sz="2400" kern="0" dirty="0">
                          <a:effectLst/>
                          <a:latin typeface="Calibri" panose="020F0502020204030204" pitchFamily="34" charset="0"/>
                          <a:ea typeface="jf open 粉圓 1.1" panose="020F0500000000000000" pitchFamily="34" charset="-120"/>
                          <a:cs typeface="新細明體" panose="02020500000000000000" pitchFamily="18" charset="-120"/>
                        </a:rPr>
                        <a:t>用</a:t>
                      </a:r>
                      <a:r>
                        <a:rPr lang="zh-TW" sz="2400" b="1" kern="0" dirty="0">
                          <a:effectLst/>
                          <a:latin typeface="Calibri" panose="020F0502020204030204" pitchFamily="34" charset="0"/>
                          <a:ea typeface="jf open 粉圓 1.1" panose="020F0500000000000000" pitchFamily="34" charset="-120"/>
                          <a:cs typeface="新細明體" panose="02020500000000000000" pitchFamily="18" charset="-120"/>
                        </a:rPr>
                        <a:t>表格</a:t>
                      </a:r>
                      <a:r>
                        <a:rPr lang="zh-TW" sz="2400" kern="0" dirty="0">
                          <a:effectLst/>
                          <a:latin typeface="Calibri" panose="020F0502020204030204" pitchFamily="34" charset="0"/>
                          <a:ea typeface="jf open 粉圓 1.1" panose="020F0500000000000000" pitchFamily="34" charset="-120"/>
                          <a:cs typeface="新細明體" panose="02020500000000000000" pitchFamily="18" charset="-120"/>
                        </a:rPr>
                        <a:t>方式整理重大歷史事件。</a:t>
                      </a:r>
                      <a:endParaRPr lang="zh-TW" sz="24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41126" marR="411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pPr>
                      <a:r>
                        <a:rPr lang="en-US" sz="2400" kern="0" dirty="0">
                          <a:solidFill>
                            <a:srgbClr val="000000"/>
                          </a:solidFill>
                          <a:effectLst/>
                          <a:latin typeface="jf open 粉圓 1.1" panose="020F0500000000000000" pitchFamily="34" charset="-120"/>
                          <a:ea typeface="新細明體" panose="02020500000000000000" pitchFamily="18" charset="-120"/>
                          <a:cs typeface="新細明體" panose="02020500000000000000" pitchFamily="18" charset="-120"/>
                        </a:rPr>
                        <a:t>--</a:t>
                      </a:r>
                      <a:endParaRPr lang="zh-TW" sz="24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41126" marR="411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52320496"/>
                  </a:ext>
                </a:extLst>
              </a:tr>
              <a:tr h="582600">
                <a:tc vMerge="1">
                  <a:txBody>
                    <a:bodyPr/>
                    <a:lstStyle/>
                    <a:p>
                      <a:endParaRPr lang="zh-TW" altLang="en-US"/>
                    </a:p>
                  </a:txBody>
                  <a:tcPr/>
                </a:tc>
                <a:tc>
                  <a:txBody>
                    <a:bodyPr/>
                    <a:lstStyle/>
                    <a:p>
                      <a:pPr algn="ctr">
                        <a:lnSpc>
                          <a:spcPct val="100000"/>
                        </a:lnSpc>
                        <a:spcBef>
                          <a:spcPts val="600"/>
                        </a:spcBef>
                        <a:spcAft>
                          <a:spcPts val="600"/>
                        </a:spcAft>
                      </a:pPr>
                      <a:r>
                        <a:rPr lang="zh-TW" sz="2800" b="1" kern="0" dirty="0">
                          <a:solidFill>
                            <a:srgbClr val="FFFFFF"/>
                          </a:solidFill>
                          <a:effectLst/>
                          <a:latin typeface="Calibri" panose="020F0502020204030204" pitchFamily="34" charset="0"/>
                          <a:ea typeface="jf open 粉圓 1.1" panose="020F0500000000000000" pitchFamily="34" charset="-120"/>
                          <a:cs typeface="新細明體" panose="02020500000000000000" pitchFamily="18" charset="-120"/>
                        </a:rPr>
                        <a:t>書</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41126" marR="411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pPr>
                      <a:r>
                        <a:rPr lang="zh-TW" sz="1800" kern="0" dirty="0">
                          <a:effectLst/>
                          <a:latin typeface="Calibri" panose="020F0502020204030204" pitchFamily="34" charset="0"/>
                          <a:ea typeface="jf open 粉圓 1.1" panose="020F0500000000000000" pitchFamily="34" charset="-120"/>
                          <a:cs typeface="新細明體" panose="02020500000000000000" pitchFamily="18" charset="-120"/>
                        </a:rPr>
                        <a:t>八篇</a:t>
                      </a:r>
                      <a:endParaRPr lang="zh-TW" sz="1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41126" marR="411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pPr>
                      <a:r>
                        <a:rPr lang="zh-TW" sz="2400" kern="0" dirty="0">
                          <a:solidFill>
                            <a:srgbClr val="000000"/>
                          </a:solidFill>
                          <a:effectLst/>
                          <a:latin typeface="Calibri" panose="020F0502020204030204" pitchFamily="34" charset="0"/>
                          <a:ea typeface="jf open 粉圓 1.1" panose="020F0500000000000000" pitchFamily="34" charset="-120"/>
                          <a:cs typeface="新細明體" panose="02020500000000000000" pitchFamily="18" charset="-120"/>
                        </a:rPr>
                        <a:t>記</a:t>
                      </a:r>
                      <a:r>
                        <a:rPr lang="zh-TW" sz="2400" b="1" kern="0" dirty="0">
                          <a:solidFill>
                            <a:srgbClr val="000000"/>
                          </a:solidFill>
                          <a:effectLst/>
                          <a:latin typeface="Calibri" panose="020F0502020204030204" pitchFamily="34" charset="0"/>
                          <a:ea typeface="jf open 粉圓 1.1" panose="020F0500000000000000" pitchFamily="34" charset="-120"/>
                          <a:cs typeface="新細明體" panose="02020500000000000000" pitchFamily="18" charset="-120"/>
                        </a:rPr>
                        <a:t>國家體制</a:t>
                      </a:r>
                      <a:r>
                        <a:rPr lang="zh-TW" sz="2400" kern="0" dirty="0">
                          <a:solidFill>
                            <a:srgbClr val="000000"/>
                          </a:solidFill>
                          <a:effectLst/>
                          <a:latin typeface="Calibri" panose="020F0502020204030204" pitchFamily="34" charset="0"/>
                          <a:ea typeface="jf open 粉圓 1.1" panose="020F0500000000000000" pitchFamily="34" charset="-120"/>
                          <a:cs typeface="新細明體" panose="02020500000000000000" pitchFamily="18" charset="-120"/>
                        </a:rPr>
                        <a:t>，對歷代典章制度和經濟、文化做論述。</a:t>
                      </a:r>
                      <a:endParaRPr lang="zh-TW" sz="24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41126" marR="411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pPr>
                      <a:r>
                        <a:rPr lang="en-US" sz="2400" kern="0" dirty="0">
                          <a:solidFill>
                            <a:srgbClr val="000000"/>
                          </a:solidFill>
                          <a:effectLst/>
                          <a:latin typeface="jf open 粉圓 1.1" panose="020F0500000000000000" pitchFamily="34" charset="-120"/>
                          <a:ea typeface="新細明體" panose="02020500000000000000" pitchFamily="18" charset="-120"/>
                          <a:cs typeface="新細明體" panose="02020500000000000000" pitchFamily="18" charset="-120"/>
                        </a:rPr>
                        <a:t>--</a:t>
                      </a:r>
                      <a:endParaRPr lang="zh-TW" sz="24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41126" marR="411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42535250"/>
                  </a:ext>
                </a:extLst>
              </a:tr>
              <a:tr h="896388">
                <a:tc vMerge="1">
                  <a:txBody>
                    <a:bodyPr/>
                    <a:lstStyle/>
                    <a:p>
                      <a:endParaRPr lang="zh-TW" altLang="en-US"/>
                    </a:p>
                  </a:txBody>
                  <a:tcPr/>
                </a:tc>
                <a:tc>
                  <a:txBody>
                    <a:bodyPr/>
                    <a:lstStyle/>
                    <a:p>
                      <a:pPr algn="ctr">
                        <a:lnSpc>
                          <a:spcPct val="100000"/>
                        </a:lnSpc>
                        <a:spcBef>
                          <a:spcPts val="600"/>
                        </a:spcBef>
                        <a:spcAft>
                          <a:spcPts val="600"/>
                        </a:spcAft>
                      </a:pPr>
                      <a:r>
                        <a:rPr lang="zh-TW" sz="2800" b="1" kern="0" dirty="0">
                          <a:solidFill>
                            <a:srgbClr val="FFFFFF"/>
                          </a:solidFill>
                          <a:effectLst/>
                          <a:latin typeface="Calibri" panose="020F0502020204030204" pitchFamily="34" charset="0"/>
                          <a:ea typeface="jf open 粉圓 1.1" panose="020F0500000000000000" pitchFamily="34" charset="-120"/>
                          <a:cs typeface="新細明體" panose="02020500000000000000" pitchFamily="18" charset="-120"/>
                        </a:rPr>
                        <a:t>世家</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41126" marR="411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pPr>
                      <a:r>
                        <a:rPr lang="zh-TW" sz="1800" kern="0" dirty="0">
                          <a:effectLst/>
                          <a:latin typeface="Calibri" panose="020F0502020204030204" pitchFamily="34" charset="0"/>
                          <a:ea typeface="jf open 粉圓 1.1" panose="020F0500000000000000" pitchFamily="34" charset="-120"/>
                          <a:cs typeface="新細明體" panose="02020500000000000000" pitchFamily="18" charset="-120"/>
                        </a:rPr>
                        <a:t>三十篇</a:t>
                      </a:r>
                      <a:endParaRPr lang="zh-TW" sz="1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41126" marR="411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pPr>
                      <a:r>
                        <a:rPr lang="zh-TW" sz="2400" kern="0" dirty="0">
                          <a:solidFill>
                            <a:srgbClr val="000000"/>
                          </a:solidFill>
                          <a:effectLst/>
                          <a:latin typeface="Calibri" panose="020F0502020204030204" pitchFamily="34" charset="0"/>
                          <a:ea typeface="jf open 粉圓 1.1" panose="020F0500000000000000" pitchFamily="34" charset="-120"/>
                          <a:cs typeface="新細明體" panose="02020500000000000000" pitchFamily="18" charset="-120"/>
                        </a:rPr>
                        <a:t>記述</a:t>
                      </a:r>
                      <a:r>
                        <a:rPr lang="zh-TW" sz="2400" b="1" kern="0" dirty="0">
                          <a:solidFill>
                            <a:srgbClr val="000000"/>
                          </a:solidFill>
                          <a:effectLst/>
                          <a:latin typeface="Calibri" panose="020F0502020204030204" pitchFamily="34" charset="0"/>
                          <a:ea typeface="jf open 粉圓 1.1" panose="020F0500000000000000" pitchFamily="34" charset="-120"/>
                          <a:cs typeface="新細明體" panose="02020500000000000000" pitchFamily="18" charset="-120"/>
                        </a:rPr>
                        <a:t>貴族王侯及其子孫</a:t>
                      </a:r>
                      <a:r>
                        <a:rPr lang="zh-TW" sz="2400" kern="0" dirty="0">
                          <a:solidFill>
                            <a:srgbClr val="000000"/>
                          </a:solidFill>
                          <a:effectLst/>
                          <a:latin typeface="Calibri" panose="020F0502020204030204" pitchFamily="34" charset="0"/>
                          <a:ea typeface="jf open 粉圓 1.1" panose="020F0500000000000000" pitchFamily="34" charset="-120"/>
                          <a:cs typeface="新細明體" panose="02020500000000000000" pitchFamily="18" charset="-120"/>
                        </a:rPr>
                        <a:t>的歷史事蹟。</a:t>
                      </a:r>
                      <a:endParaRPr lang="zh-TW" sz="24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41126" marR="411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pPr>
                      <a:r>
                        <a:rPr lang="zh-TW" sz="2400" b="1" kern="0" dirty="0">
                          <a:solidFill>
                            <a:srgbClr val="000000"/>
                          </a:solidFill>
                          <a:effectLst/>
                          <a:latin typeface="Calibri" panose="020F0502020204030204" pitchFamily="34" charset="0"/>
                          <a:ea typeface="jf open 粉圓 1.1" panose="020F0500000000000000" pitchFamily="34" charset="-120"/>
                          <a:cs typeface="新細明體" panose="02020500000000000000" pitchFamily="18" charset="-120"/>
                        </a:rPr>
                        <a:t>特例：</a:t>
                      </a:r>
                      <a:r>
                        <a:rPr lang="zh-TW" sz="2400" u="sng" kern="0" dirty="0">
                          <a:solidFill>
                            <a:srgbClr val="000000"/>
                          </a:solidFill>
                          <a:effectLst/>
                          <a:latin typeface="Calibri" panose="020F0502020204030204" pitchFamily="34" charset="0"/>
                          <a:ea typeface="jf open 粉圓 1.1" panose="020F0500000000000000" pitchFamily="34" charset="-120"/>
                          <a:cs typeface="新細明體" panose="02020500000000000000" pitchFamily="18" charset="-120"/>
                        </a:rPr>
                        <a:t>孔子</a:t>
                      </a:r>
                      <a:r>
                        <a:rPr lang="zh-TW" sz="2400" kern="0" dirty="0">
                          <a:solidFill>
                            <a:srgbClr val="000000"/>
                          </a:solidFill>
                          <a:effectLst/>
                          <a:latin typeface="Calibri" panose="020F0502020204030204" pitchFamily="34" charset="0"/>
                          <a:ea typeface="jf open 粉圓 1.1" panose="020F0500000000000000" pitchFamily="34" charset="-120"/>
                          <a:cs typeface="新細明體" panose="02020500000000000000" pitchFamily="18" charset="-120"/>
                        </a:rPr>
                        <a:t>、</a:t>
                      </a:r>
                      <a:r>
                        <a:rPr lang="zh-TW" sz="2400" u="sng" kern="0" dirty="0">
                          <a:solidFill>
                            <a:srgbClr val="000000"/>
                          </a:solidFill>
                          <a:effectLst/>
                          <a:latin typeface="Calibri" panose="020F0502020204030204" pitchFamily="34" charset="0"/>
                          <a:ea typeface="jf open 粉圓 1.1" panose="020F0500000000000000" pitchFamily="34" charset="-120"/>
                          <a:cs typeface="新細明體" panose="02020500000000000000" pitchFamily="18" charset="-120"/>
                        </a:rPr>
                        <a:t>陳涉</a:t>
                      </a:r>
                      <a:r>
                        <a:rPr lang="zh-TW" sz="2400" kern="0" dirty="0">
                          <a:solidFill>
                            <a:srgbClr val="000000"/>
                          </a:solidFill>
                          <a:effectLst/>
                          <a:latin typeface="Calibri" panose="020F0502020204030204" pitchFamily="34" charset="0"/>
                          <a:ea typeface="jf open 粉圓 1.1" panose="020F0500000000000000" pitchFamily="34" charset="-120"/>
                          <a:cs typeface="新細明體" panose="02020500000000000000" pitchFamily="18" charset="-120"/>
                        </a:rPr>
                        <a:t>、外戚列入「世家」</a:t>
                      </a:r>
                      <a:br>
                        <a:rPr lang="en-US" sz="2400" kern="0" dirty="0">
                          <a:solidFill>
                            <a:srgbClr val="000000"/>
                          </a:solidFill>
                          <a:effectLst/>
                          <a:latin typeface="Calibri" panose="020F0502020204030204" pitchFamily="34" charset="0"/>
                          <a:ea typeface="jf open 粉圓 1.1" panose="020F0500000000000000" pitchFamily="34" charset="-120"/>
                          <a:cs typeface="新細明體" panose="02020500000000000000" pitchFamily="18" charset="-120"/>
                        </a:rPr>
                      </a:br>
                      <a:r>
                        <a:rPr lang="zh-TW" sz="2400" kern="0" dirty="0">
                          <a:solidFill>
                            <a:srgbClr val="000000"/>
                          </a:solidFill>
                          <a:effectLst/>
                          <a:latin typeface="Calibri" panose="020F0502020204030204" pitchFamily="34" charset="0"/>
                          <a:ea typeface="jf open 粉圓 1.1" panose="020F0500000000000000" pitchFamily="34" charset="-120"/>
                          <a:cs typeface="新細明體" panose="02020500000000000000" pitchFamily="18" charset="-120"/>
                        </a:rPr>
                        <a:t>（〈孔子世家〉、〈陳涉世家〉）</a:t>
                      </a:r>
                      <a:endParaRPr lang="zh-TW" sz="24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41126" marR="411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89660016"/>
                  </a:ext>
                </a:extLst>
              </a:tr>
              <a:tr h="1210176">
                <a:tc vMerge="1">
                  <a:txBody>
                    <a:bodyPr/>
                    <a:lstStyle/>
                    <a:p>
                      <a:endParaRPr lang="zh-TW" altLang="en-US"/>
                    </a:p>
                  </a:txBody>
                  <a:tcPr/>
                </a:tc>
                <a:tc>
                  <a:txBody>
                    <a:bodyPr/>
                    <a:lstStyle/>
                    <a:p>
                      <a:pPr algn="ctr">
                        <a:lnSpc>
                          <a:spcPct val="100000"/>
                        </a:lnSpc>
                        <a:spcBef>
                          <a:spcPts val="600"/>
                        </a:spcBef>
                        <a:spcAft>
                          <a:spcPts val="600"/>
                        </a:spcAft>
                      </a:pPr>
                      <a:r>
                        <a:rPr lang="zh-TW" sz="2800" b="1" kern="0" dirty="0">
                          <a:solidFill>
                            <a:srgbClr val="FFFFFF"/>
                          </a:solidFill>
                          <a:effectLst/>
                          <a:latin typeface="Calibri" panose="020F0502020204030204" pitchFamily="34" charset="0"/>
                          <a:ea typeface="jf open 粉圓 1.1" panose="020F0500000000000000" pitchFamily="34" charset="-120"/>
                          <a:cs typeface="新細明體" panose="02020500000000000000" pitchFamily="18" charset="-120"/>
                        </a:rPr>
                        <a:t>列傳</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41126" marR="411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pPr>
                      <a:r>
                        <a:rPr lang="zh-TW" sz="1800" kern="0" dirty="0">
                          <a:effectLst/>
                          <a:latin typeface="Calibri" panose="020F0502020204030204" pitchFamily="34" charset="0"/>
                          <a:ea typeface="jf open 粉圓 1.1" panose="020F0500000000000000" pitchFamily="34" charset="-120"/>
                          <a:cs typeface="新細明體" panose="02020500000000000000" pitchFamily="18" charset="-120"/>
                        </a:rPr>
                        <a:t>七十篇</a:t>
                      </a:r>
                      <a:endParaRPr lang="zh-TW" sz="1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41126" marR="411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pPr>
                      <a:r>
                        <a:rPr lang="zh-TW" sz="2400" kern="0" dirty="0">
                          <a:solidFill>
                            <a:srgbClr val="000000"/>
                          </a:solidFill>
                          <a:effectLst/>
                          <a:latin typeface="Calibri" panose="020F0502020204030204" pitchFamily="34" charset="0"/>
                          <a:ea typeface="jf open 粉圓 1.1" panose="020F0500000000000000" pitchFamily="34" charset="-120"/>
                          <a:cs typeface="新細明體" panose="02020500000000000000" pitchFamily="18" charset="-120"/>
                        </a:rPr>
                        <a:t>列敘</a:t>
                      </a:r>
                      <a:r>
                        <a:rPr lang="zh-TW" sz="2400" b="1" kern="0" dirty="0">
                          <a:solidFill>
                            <a:srgbClr val="000000"/>
                          </a:solidFill>
                          <a:effectLst/>
                          <a:latin typeface="Calibri" panose="020F0502020204030204" pitchFamily="34" charset="0"/>
                          <a:ea typeface="jf open 粉圓 1.1" panose="020F0500000000000000" pitchFamily="34" charset="-120"/>
                          <a:cs typeface="新細明體" panose="02020500000000000000" pitchFamily="18" charset="-120"/>
                        </a:rPr>
                        <a:t>大臣至於平民</a:t>
                      </a:r>
                      <a:r>
                        <a:rPr lang="zh-TW" sz="2400" kern="0" dirty="0">
                          <a:solidFill>
                            <a:srgbClr val="000000"/>
                          </a:solidFill>
                          <a:effectLst/>
                          <a:latin typeface="Calibri" panose="020F0502020204030204" pitchFamily="34" charset="0"/>
                          <a:ea typeface="jf open 粉圓 1.1" panose="020F0500000000000000" pitchFamily="34" charset="-120"/>
                          <a:cs typeface="新細明體" panose="02020500000000000000" pitchFamily="18" charset="-120"/>
                        </a:rPr>
                        <a:t>各類人物的歷史表現。</a:t>
                      </a:r>
                      <a:endParaRPr lang="zh-TW" sz="24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41126" marR="411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lgn="just">
                        <a:lnSpc>
                          <a:spcPct val="150000"/>
                        </a:lnSpc>
                        <a:buSzPts val="1200"/>
                        <a:buFont typeface="Wingdings" panose="05000000000000000000" pitchFamily="2" charset="2"/>
                        <a:buChar char=""/>
                      </a:pPr>
                      <a:r>
                        <a:rPr lang="zh-TW" sz="2400"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專傳：如〈呂不韋列傳〉</a:t>
                      </a:r>
                      <a:endParaRPr lang="zh-TW" sz="2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marL="342900" lvl="0" indent="-342900" algn="just">
                        <a:lnSpc>
                          <a:spcPct val="150000"/>
                        </a:lnSpc>
                        <a:buSzPts val="1200"/>
                        <a:buFont typeface="Wingdings" panose="05000000000000000000" pitchFamily="2" charset="2"/>
                        <a:buChar char=""/>
                      </a:pPr>
                      <a:r>
                        <a:rPr lang="zh-TW" sz="2400"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合傳：如</a:t>
                      </a:r>
                      <a:r>
                        <a:rPr lang="zh-TW" sz="2400" b="1"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〈張釋之馮唐列傳〉</a:t>
                      </a:r>
                      <a:endParaRPr lang="zh-TW" sz="2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marL="342900" lvl="0" indent="-342900" algn="just">
                        <a:lnSpc>
                          <a:spcPct val="150000"/>
                        </a:lnSpc>
                        <a:buSzPts val="1200"/>
                        <a:buFont typeface="Wingdings" panose="05000000000000000000" pitchFamily="2" charset="2"/>
                        <a:buChar char=""/>
                      </a:pPr>
                      <a:r>
                        <a:rPr lang="zh-TW" sz="2400"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類傳：如〈刺客列傳〉</a:t>
                      </a:r>
                      <a:endParaRPr lang="zh-TW" sz="24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41126" marR="411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36837163"/>
                  </a:ext>
                </a:extLst>
              </a:tr>
            </a:tbl>
          </a:graphicData>
        </a:graphic>
      </p:graphicFrame>
      <p:sp>
        <p:nvSpPr>
          <p:cNvPr id="2" name="文字方塊 1">
            <a:extLst>
              <a:ext uri="{FF2B5EF4-FFF2-40B4-BE49-F238E27FC236}">
                <a16:creationId xmlns:a16="http://schemas.microsoft.com/office/drawing/2014/main" id="{5AABB5F1-08C2-4760-D09E-DE0F72A13A36}"/>
              </a:ext>
            </a:extLst>
          </p:cNvPr>
          <p:cNvSpPr txBox="1"/>
          <p:nvPr/>
        </p:nvSpPr>
        <p:spPr>
          <a:xfrm>
            <a:off x="968188" y="527537"/>
            <a:ext cx="1667436" cy="523220"/>
          </a:xfrm>
          <a:prstGeom prst="rect">
            <a:avLst/>
          </a:prstGeom>
          <a:noFill/>
        </p:spPr>
        <p:txBody>
          <a:bodyPr wrap="square" rtlCol="0">
            <a:spAutoFit/>
          </a:bodyPr>
          <a:lstStyle/>
          <a:p>
            <a:r>
              <a:rPr lang="zh-TW" altLang="en-US" sz="2800" b="1" dirty="0">
                <a:solidFill>
                  <a:srgbClr val="C00000"/>
                </a:solidFill>
                <a:latin typeface="微軟正黑體" panose="020B0604030504040204" pitchFamily="34" charset="-120"/>
                <a:ea typeface="微軟正黑體" panose="020B0604030504040204" pitchFamily="34" charset="-120"/>
              </a:rPr>
              <a:t>本紀</a:t>
            </a:r>
          </a:p>
        </p:txBody>
      </p:sp>
      <p:sp>
        <p:nvSpPr>
          <p:cNvPr id="3" name="文字方塊 2">
            <a:extLst>
              <a:ext uri="{FF2B5EF4-FFF2-40B4-BE49-F238E27FC236}">
                <a16:creationId xmlns:a16="http://schemas.microsoft.com/office/drawing/2014/main" id="{6B4B77E0-FE84-5655-7D16-22019B18E7FA}"/>
              </a:ext>
            </a:extLst>
          </p:cNvPr>
          <p:cNvSpPr txBox="1"/>
          <p:nvPr/>
        </p:nvSpPr>
        <p:spPr>
          <a:xfrm>
            <a:off x="968188" y="1594336"/>
            <a:ext cx="1667436" cy="523220"/>
          </a:xfrm>
          <a:prstGeom prst="rect">
            <a:avLst/>
          </a:prstGeom>
          <a:noFill/>
        </p:spPr>
        <p:txBody>
          <a:bodyPr wrap="square" rtlCol="0">
            <a:spAutoFit/>
          </a:bodyPr>
          <a:lstStyle/>
          <a:p>
            <a:r>
              <a:rPr lang="zh-TW" altLang="en-US" sz="2800" b="1">
                <a:solidFill>
                  <a:srgbClr val="C00000"/>
                </a:solidFill>
                <a:latin typeface="微軟正黑體" panose="020B0604030504040204" pitchFamily="34" charset="-120"/>
                <a:ea typeface="微軟正黑體" panose="020B0604030504040204" pitchFamily="34" charset="-120"/>
              </a:rPr>
              <a:t>表</a:t>
            </a:r>
            <a:endParaRPr lang="zh-TW" altLang="en-US" sz="2800" b="1" dirty="0">
              <a:solidFill>
                <a:srgbClr val="C00000"/>
              </a:solidFill>
              <a:latin typeface="微軟正黑體" panose="020B0604030504040204" pitchFamily="34" charset="-120"/>
              <a:ea typeface="微軟正黑體" panose="020B0604030504040204" pitchFamily="34" charset="-120"/>
            </a:endParaRPr>
          </a:p>
        </p:txBody>
      </p:sp>
      <p:sp>
        <p:nvSpPr>
          <p:cNvPr id="5" name="文字方塊 4">
            <a:extLst>
              <a:ext uri="{FF2B5EF4-FFF2-40B4-BE49-F238E27FC236}">
                <a16:creationId xmlns:a16="http://schemas.microsoft.com/office/drawing/2014/main" id="{F297803C-46F6-7737-A457-E390501556CE}"/>
              </a:ext>
            </a:extLst>
          </p:cNvPr>
          <p:cNvSpPr txBox="1"/>
          <p:nvPr/>
        </p:nvSpPr>
        <p:spPr>
          <a:xfrm>
            <a:off x="968188" y="2661135"/>
            <a:ext cx="1667436" cy="523220"/>
          </a:xfrm>
          <a:prstGeom prst="rect">
            <a:avLst/>
          </a:prstGeom>
          <a:noFill/>
        </p:spPr>
        <p:txBody>
          <a:bodyPr wrap="square" rtlCol="0">
            <a:spAutoFit/>
          </a:bodyPr>
          <a:lstStyle/>
          <a:p>
            <a:r>
              <a:rPr lang="zh-TW" altLang="en-US" sz="2800" b="1" dirty="0">
                <a:solidFill>
                  <a:srgbClr val="C00000"/>
                </a:solidFill>
                <a:latin typeface="微軟正黑體" panose="020B0604030504040204" pitchFamily="34" charset="-120"/>
                <a:ea typeface="微軟正黑體" panose="020B0604030504040204" pitchFamily="34" charset="-120"/>
              </a:rPr>
              <a:t>書</a:t>
            </a:r>
          </a:p>
        </p:txBody>
      </p:sp>
      <p:sp>
        <p:nvSpPr>
          <p:cNvPr id="6" name="文字方塊 5">
            <a:extLst>
              <a:ext uri="{FF2B5EF4-FFF2-40B4-BE49-F238E27FC236}">
                <a16:creationId xmlns:a16="http://schemas.microsoft.com/office/drawing/2014/main" id="{2852134A-B2FA-A423-B762-59506CC00659}"/>
              </a:ext>
            </a:extLst>
          </p:cNvPr>
          <p:cNvSpPr txBox="1"/>
          <p:nvPr/>
        </p:nvSpPr>
        <p:spPr>
          <a:xfrm>
            <a:off x="968188" y="3952055"/>
            <a:ext cx="1667436" cy="523220"/>
          </a:xfrm>
          <a:prstGeom prst="rect">
            <a:avLst/>
          </a:prstGeom>
          <a:noFill/>
        </p:spPr>
        <p:txBody>
          <a:bodyPr wrap="square" rtlCol="0">
            <a:spAutoFit/>
          </a:bodyPr>
          <a:lstStyle/>
          <a:p>
            <a:r>
              <a:rPr lang="zh-TW" altLang="en-US" sz="2800" b="1" dirty="0">
                <a:solidFill>
                  <a:srgbClr val="C00000"/>
                </a:solidFill>
                <a:latin typeface="微軟正黑體" panose="020B0604030504040204" pitchFamily="34" charset="-120"/>
                <a:ea typeface="微軟正黑體" panose="020B0604030504040204" pitchFamily="34" charset="-120"/>
              </a:rPr>
              <a:t>世家</a:t>
            </a:r>
          </a:p>
        </p:txBody>
      </p:sp>
      <p:sp>
        <p:nvSpPr>
          <p:cNvPr id="7" name="文字方塊 6">
            <a:extLst>
              <a:ext uri="{FF2B5EF4-FFF2-40B4-BE49-F238E27FC236}">
                <a16:creationId xmlns:a16="http://schemas.microsoft.com/office/drawing/2014/main" id="{2A02BCCA-9CB2-805A-F773-538B2F3B364F}"/>
              </a:ext>
            </a:extLst>
          </p:cNvPr>
          <p:cNvSpPr txBox="1"/>
          <p:nvPr/>
        </p:nvSpPr>
        <p:spPr>
          <a:xfrm>
            <a:off x="968188" y="5440196"/>
            <a:ext cx="1667436" cy="523220"/>
          </a:xfrm>
          <a:prstGeom prst="rect">
            <a:avLst/>
          </a:prstGeom>
          <a:noFill/>
        </p:spPr>
        <p:txBody>
          <a:bodyPr wrap="square" rtlCol="0">
            <a:spAutoFit/>
          </a:bodyPr>
          <a:lstStyle/>
          <a:p>
            <a:r>
              <a:rPr lang="zh-TW" altLang="en-US" sz="2800" b="1" dirty="0">
                <a:solidFill>
                  <a:srgbClr val="C00000"/>
                </a:solidFill>
                <a:latin typeface="微軟正黑體" panose="020B0604030504040204" pitchFamily="34" charset="-120"/>
                <a:ea typeface="微軟正黑體" panose="020B0604030504040204" pitchFamily="34" charset="-120"/>
              </a:rPr>
              <a:t>列傳</a:t>
            </a:r>
          </a:p>
        </p:txBody>
      </p:sp>
    </p:spTree>
    <p:extLst>
      <p:ext uri="{BB962C8B-B14F-4D97-AF65-F5344CB8AC3E}">
        <p14:creationId xmlns:p14="http://schemas.microsoft.com/office/powerpoint/2010/main" val="632076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P spid="6" grpId="0"/>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a:extLst>
              <a:ext uri="{FF2B5EF4-FFF2-40B4-BE49-F238E27FC236}">
                <a16:creationId xmlns:a16="http://schemas.microsoft.com/office/drawing/2014/main" id="{04326285-5F94-3A89-5BCF-6CFE75BC35FD}"/>
              </a:ext>
            </a:extLst>
          </p:cNvPr>
          <p:cNvGraphicFramePr>
            <a:graphicFrameLocks noGrp="1"/>
          </p:cNvGraphicFramePr>
          <p:nvPr>
            <p:extLst>
              <p:ext uri="{D42A27DB-BD31-4B8C-83A1-F6EECF244321}">
                <p14:modId xmlns:p14="http://schemas.microsoft.com/office/powerpoint/2010/main" val="134968122"/>
              </p:ext>
            </p:extLst>
          </p:nvPr>
        </p:nvGraphicFramePr>
        <p:xfrm>
          <a:off x="1123385" y="466280"/>
          <a:ext cx="10118355" cy="5917184"/>
        </p:xfrm>
        <a:graphic>
          <a:graphicData uri="http://schemas.openxmlformats.org/drawingml/2006/table">
            <a:tbl>
              <a:tblPr firstRow="1" firstCol="1" bandRow="1"/>
              <a:tblGrid>
                <a:gridCol w="541271">
                  <a:extLst>
                    <a:ext uri="{9D8B030D-6E8A-4147-A177-3AD203B41FA5}">
                      <a16:colId xmlns:a16="http://schemas.microsoft.com/office/drawing/2014/main" val="3860831346"/>
                    </a:ext>
                  </a:extLst>
                </a:gridCol>
                <a:gridCol w="9577084">
                  <a:extLst>
                    <a:ext uri="{9D8B030D-6E8A-4147-A177-3AD203B41FA5}">
                      <a16:colId xmlns:a16="http://schemas.microsoft.com/office/drawing/2014/main" val="1017097653"/>
                    </a:ext>
                  </a:extLst>
                </a:gridCol>
              </a:tblGrid>
              <a:tr h="865888">
                <a:tc>
                  <a:txBody>
                    <a:bodyPr/>
                    <a:lstStyle/>
                    <a:p>
                      <a:pPr algn="ctr">
                        <a:lnSpc>
                          <a:spcPct val="150000"/>
                        </a:lnSpc>
                        <a:spcBef>
                          <a:spcPts val="600"/>
                        </a:spcBef>
                        <a:spcAft>
                          <a:spcPts val="600"/>
                        </a:spcAft>
                      </a:pPr>
                      <a:r>
                        <a:rPr lang="zh-TW" sz="2400" b="1" kern="0" dirty="0">
                          <a:solidFill>
                            <a:srgbClr val="000000"/>
                          </a:solidFill>
                          <a:effectLst/>
                          <a:latin typeface="Calibri" panose="020F0502020204030204" pitchFamily="34" charset="0"/>
                          <a:ea typeface="jf open 粉圓 1.1" panose="020F0500000000000000" pitchFamily="34" charset="-120"/>
                          <a:cs typeface="新細明體" panose="02020500000000000000" pitchFamily="18" charset="-120"/>
                        </a:rPr>
                        <a:t>歷史觀</a:t>
                      </a:r>
                      <a:endParaRPr lang="zh-TW" sz="24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41126" marR="411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FD9"/>
                    </a:solidFill>
                  </a:tcPr>
                </a:tc>
                <a:tc>
                  <a:txBody>
                    <a:bodyPr/>
                    <a:lstStyle/>
                    <a:p>
                      <a:pPr marL="342900" lvl="0" indent="-342900" algn="just">
                        <a:lnSpc>
                          <a:spcPct val="150000"/>
                        </a:lnSpc>
                        <a:buSzPts val="1200"/>
                        <a:buFont typeface="Wingdings" panose="05000000000000000000" pitchFamily="2" charset="2"/>
                        <a:buChar char=""/>
                      </a:pPr>
                      <a:r>
                        <a:rPr lang="zh-TW" sz="2400"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繼承《春秋》褒貶精神（不虛美、不隱惡的「實錄精神」）。</a:t>
                      </a:r>
                      <a:r>
                        <a:rPr lang="en-US" sz="2400"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  </a:t>
                      </a:r>
                      <a:endParaRPr lang="zh-TW" sz="2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marL="342900" lvl="0" indent="-342900" algn="just">
                        <a:lnSpc>
                          <a:spcPct val="150000"/>
                        </a:lnSpc>
                        <a:buSzPts val="1200"/>
                        <a:buFont typeface="Wingdings" panose="05000000000000000000" pitchFamily="2" charset="2"/>
                        <a:buChar char=""/>
                      </a:pPr>
                      <a:r>
                        <a:rPr lang="zh-TW" sz="2400"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肩負「史家」職責「述往事以思來者」。</a:t>
                      </a:r>
                      <a:endParaRPr lang="zh-TW" sz="24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41126" marR="411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67129914"/>
                  </a:ext>
                </a:extLst>
              </a:tr>
              <a:tr h="3662668">
                <a:tc>
                  <a:txBody>
                    <a:bodyPr/>
                    <a:lstStyle/>
                    <a:p>
                      <a:pPr algn="ctr">
                        <a:lnSpc>
                          <a:spcPct val="150000"/>
                        </a:lnSpc>
                        <a:spcBef>
                          <a:spcPts val="600"/>
                        </a:spcBef>
                        <a:spcAft>
                          <a:spcPts val="600"/>
                        </a:spcAft>
                      </a:pPr>
                      <a:r>
                        <a:rPr lang="zh-TW" sz="2400" b="1" kern="0">
                          <a:solidFill>
                            <a:srgbClr val="000000"/>
                          </a:solidFill>
                          <a:effectLst/>
                          <a:latin typeface="Calibri" panose="020F0502020204030204" pitchFamily="34" charset="0"/>
                          <a:ea typeface="jf open 粉圓 1.1" panose="020F0500000000000000" pitchFamily="34" charset="-120"/>
                          <a:cs typeface="新細明體" panose="02020500000000000000" pitchFamily="18" charset="-120"/>
                        </a:rPr>
                        <a:t>價值</a:t>
                      </a:r>
                      <a:endParaRPr lang="zh-TW" sz="24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41126" marR="411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FD9"/>
                    </a:solidFill>
                  </a:tcPr>
                </a:tc>
                <a:tc>
                  <a:txBody>
                    <a:bodyPr/>
                    <a:lstStyle/>
                    <a:p>
                      <a:pPr marL="342900" lvl="0" indent="-342900" algn="just">
                        <a:lnSpc>
                          <a:spcPct val="150000"/>
                        </a:lnSpc>
                        <a:buSzPts val="1200"/>
                        <a:buFont typeface="Wingdings" panose="05000000000000000000" pitchFamily="2" charset="2"/>
                        <a:buChar char=""/>
                      </a:pPr>
                      <a:r>
                        <a:rPr lang="zh-TW" sz="2400"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 </a:t>
                      </a:r>
                      <a:r>
                        <a:rPr lang="en-US" sz="2400"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   </a:t>
                      </a:r>
                      <a:r>
                        <a:rPr lang="zh-TW" sz="2400" kern="0" dirty="0">
                          <a:solidFill>
                            <a:srgbClr val="FFFFFF"/>
                          </a:solidFill>
                          <a:effectLst/>
                          <a:latin typeface="Calibri" panose="020F0502020204030204" pitchFamily="34" charset="0"/>
                          <a:ea typeface="jf open 粉圓 1.1" panose="020F0500000000000000" pitchFamily="34" charset="-120"/>
                          <a:cs typeface="Times New Roman" panose="02020603050405020304" pitchFamily="18" charset="0"/>
                        </a:rPr>
                        <a:t>正史</a:t>
                      </a:r>
                      <a:r>
                        <a:rPr lang="en-US" sz="2400" kern="0" dirty="0">
                          <a:solidFill>
                            <a:srgbClr val="000000"/>
                          </a:solidFill>
                          <a:effectLst/>
                          <a:latin typeface="jf open 粉圓 1.1" panose="020F0500000000000000" pitchFamily="34" charset="-120"/>
                          <a:ea typeface="新細明體" panose="02020500000000000000" pitchFamily="18" charset="-120"/>
                          <a:cs typeface="Times New Roman" panose="02020603050405020304" pitchFamily="18" charset="0"/>
                        </a:rPr>
                        <a:t>    </a:t>
                      </a:r>
                      <a:r>
                        <a:rPr lang="zh-TW" sz="2400"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）之祖</a:t>
                      </a:r>
                      <a:endParaRPr lang="zh-TW" sz="2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marL="342900" lvl="0" indent="-342900" algn="just">
                        <a:lnSpc>
                          <a:spcPct val="150000"/>
                        </a:lnSpc>
                        <a:buSzPts val="1200"/>
                        <a:buFont typeface="Wingdings" panose="05000000000000000000" pitchFamily="2" charset="2"/>
                        <a:buChar char=""/>
                      </a:pPr>
                      <a:r>
                        <a:rPr lang="zh-TW" sz="2400"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 </a:t>
                      </a:r>
                      <a:r>
                        <a:rPr lang="en-US" sz="2400"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   </a:t>
                      </a:r>
                      <a:r>
                        <a:rPr lang="zh-TW" sz="2400" kern="0" dirty="0">
                          <a:solidFill>
                            <a:srgbClr val="FFFFFF"/>
                          </a:solidFill>
                          <a:effectLst/>
                          <a:latin typeface="Calibri" panose="020F0502020204030204" pitchFamily="34" charset="0"/>
                          <a:ea typeface="jf open 粉圓 1.1" panose="020F0500000000000000" pitchFamily="34" charset="-120"/>
                          <a:cs typeface="Times New Roman" panose="02020603050405020304" pitchFamily="18" charset="0"/>
                        </a:rPr>
                        <a:t>通史</a:t>
                      </a:r>
                      <a:r>
                        <a:rPr lang="en-US" sz="2400" kern="0" dirty="0">
                          <a:solidFill>
                            <a:srgbClr val="000000"/>
                          </a:solidFill>
                          <a:effectLst/>
                          <a:latin typeface="jf open 粉圓 1.1" panose="020F0500000000000000" pitchFamily="34" charset="-120"/>
                          <a:ea typeface="新細明體" panose="02020500000000000000" pitchFamily="18" charset="-120"/>
                          <a:cs typeface="Times New Roman" panose="02020603050405020304" pitchFamily="18" charset="0"/>
                        </a:rPr>
                        <a:t>     </a:t>
                      </a:r>
                      <a:r>
                        <a:rPr lang="zh-TW" sz="2400"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）之祖</a:t>
                      </a:r>
                      <a:endParaRPr lang="zh-TW" sz="2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marL="342900" lvl="0" indent="-342900" algn="just">
                        <a:lnSpc>
                          <a:spcPct val="150000"/>
                        </a:lnSpc>
                        <a:buSzPts val="1200"/>
                        <a:buFont typeface="Wingdings" panose="05000000000000000000" pitchFamily="2" charset="2"/>
                        <a:buChar char=""/>
                      </a:pPr>
                      <a:r>
                        <a:rPr lang="zh-TW" sz="2400"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 </a:t>
                      </a:r>
                      <a:r>
                        <a:rPr lang="en-US" sz="2400"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    </a:t>
                      </a:r>
                      <a:r>
                        <a:rPr lang="zh-TW" sz="2400" kern="0" dirty="0">
                          <a:solidFill>
                            <a:srgbClr val="FFFFFF"/>
                          </a:solidFill>
                          <a:effectLst/>
                          <a:latin typeface="Calibri" panose="020F0502020204030204" pitchFamily="34" charset="0"/>
                          <a:ea typeface="jf open 粉圓 1.1" panose="020F0500000000000000" pitchFamily="34" charset="-120"/>
                          <a:cs typeface="Times New Roman" panose="02020603050405020304" pitchFamily="18" charset="0"/>
                        </a:rPr>
                        <a:t>紀傳體</a:t>
                      </a:r>
                      <a:r>
                        <a:rPr lang="en-US" sz="2400" kern="0" dirty="0">
                          <a:solidFill>
                            <a:srgbClr val="000000"/>
                          </a:solidFill>
                          <a:effectLst/>
                          <a:latin typeface="jf open 粉圓 1.1" panose="020F0500000000000000" pitchFamily="34" charset="-120"/>
                          <a:ea typeface="新細明體" panose="02020500000000000000" pitchFamily="18" charset="-120"/>
                          <a:cs typeface="Times New Roman" panose="02020603050405020304" pitchFamily="18" charset="0"/>
                        </a:rPr>
                        <a:t>      </a:t>
                      </a:r>
                      <a:r>
                        <a:rPr lang="zh-TW" sz="2400"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）之祖</a:t>
                      </a:r>
                      <a:r>
                        <a:rPr lang="en-US" sz="2400"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a:t>
                      </a:r>
                      <a:r>
                        <a:rPr lang="zh-TW" sz="2400"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以（ </a:t>
                      </a:r>
                      <a:r>
                        <a:rPr lang="en-US" sz="2400"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   </a:t>
                      </a:r>
                      <a:r>
                        <a:rPr lang="zh-TW" sz="2400"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人物</a:t>
                      </a:r>
                      <a:r>
                        <a:rPr lang="en-US" sz="2400"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    </a:t>
                      </a:r>
                      <a:r>
                        <a:rPr lang="zh-TW" sz="2400"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）為主的史書</a:t>
                      </a:r>
                      <a:endParaRPr lang="zh-TW" sz="2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marL="342900" lvl="0" indent="-342900" algn="just">
                        <a:lnSpc>
                          <a:spcPct val="150000"/>
                        </a:lnSpc>
                        <a:buSzPts val="1200"/>
                        <a:buFont typeface="Wingdings" panose="05000000000000000000" pitchFamily="2" charset="2"/>
                        <a:buChar char=""/>
                      </a:pPr>
                      <a:r>
                        <a:rPr lang="zh-TW" sz="2400"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與（ </a:t>
                      </a:r>
                      <a:r>
                        <a:rPr lang="en-US" sz="2400"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   </a:t>
                      </a:r>
                      <a:r>
                        <a:rPr lang="zh-TW" sz="2400"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班固《</a:t>
                      </a:r>
                      <a:r>
                        <a:rPr lang="en-US" sz="2400" kern="0" dirty="0">
                          <a:solidFill>
                            <a:srgbClr val="FFFFFF"/>
                          </a:solidFill>
                          <a:effectLst/>
                          <a:latin typeface="jf open 粉圓 1.1" panose="020F0500000000000000" pitchFamily="34" charset="-120"/>
                          <a:ea typeface="新細明體" panose="02020500000000000000" pitchFamily="18" charset="-120"/>
                          <a:cs typeface="Times New Roman" panose="02020603050405020304" pitchFamily="18" charset="0"/>
                        </a:rPr>
                        <a:t>               </a:t>
                      </a:r>
                      <a:r>
                        <a:rPr lang="zh-TW" sz="2400"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a:t>
                      </a:r>
                      <a:r>
                        <a:rPr lang="en-US" sz="2400"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    </a:t>
                      </a:r>
                      <a:r>
                        <a:rPr lang="zh-TW" sz="2400"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 </a:t>
                      </a:r>
                      <a:r>
                        <a:rPr lang="en-US" sz="2400"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   </a:t>
                      </a:r>
                      <a:r>
                        <a:rPr lang="zh-TW" sz="2400"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范曄《</a:t>
                      </a:r>
                      <a:r>
                        <a:rPr lang="en-US" sz="2400" kern="0" dirty="0">
                          <a:solidFill>
                            <a:srgbClr val="FFFFFF"/>
                          </a:solidFill>
                          <a:effectLst/>
                          <a:latin typeface="jf open 粉圓 1.1" panose="020F0500000000000000" pitchFamily="34" charset="-120"/>
                          <a:ea typeface="新細明體" panose="02020500000000000000" pitchFamily="18" charset="-120"/>
                          <a:cs typeface="Times New Roman" panose="02020603050405020304" pitchFamily="18" charset="0"/>
                        </a:rPr>
                        <a:t>              </a:t>
                      </a:r>
                      <a:r>
                        <a:rPr lang="zh-TW" sz="2400"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a:t>
                      </a:r>
                      <a:r>
                        <a:rPr lang="en-US" sz="2400"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   </a:t>
                      </a:r>
                      <a:r>
                        <a:rPr lang="zh-TW" sz="2400"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 陳壽《</a:t>
                      </a:r>
                      <a:r>
                        <a:rPr lang="en-US" sz="2400" kern="0" dirty="0">
                          <a:solidFill>
                            <a:srgbClr val="FFFFFF"/>
                          </a:solidFill>
                          <a:effectLst/>
                          <a:latin typeface="jf open 粉圓 1.1" panose="020F0500000000000000" pitchFamily="34" charset="-120"/>
                          <a:ea typeface="新細明體" panose="02020500000000000000" pitchFamily="18" charset="-120"/>
                          <a:cs typeface="Times New Roman" panose="02020603050405020304" pitchFamily="18" charset="0"/>
                        </a:rPr>
                        <a:t>               </a:t>
                      </a:r>
                      <a:r>
                        <a:rPr lang="zh-TW" sz="2400"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  ）合稱「四史」。</a:t>
                      </a:r>
                      <a:endParaRPr lang="zh-TW" sz="2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marL="342900" lvl="0" indent="-342900" algn="just">
                        <a:lnSpc>
                          <a:spcPct val="150000"/>
                        </a:lnSpc>
                        <a:buSzPts val="1200"/>
                        <a:buFont typeface="Wingdings" panose="05000000000000000000" pitchFamily="2" charset="2"/>
                        <a:buChar char=""/>
                      </a:pPr>
                      <a:r>
                        <a:rPr lang="zh-TW" sz="2400" u="sng"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金聖歎</a:t>
                      </a:r>
                      <a:r>
                        <a:rPr lang="zh-TW" sz="2400"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列為天下「六才子書」之一。</a:t>
                      </a:r>
                      <a:br>
                        <a:rPr lang="en-US" sz="2400"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br>
                      <a:r>
                        <a:rPr lang="zh-TW" sz="2400"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（《莊子》、《離騷》、《史記》、</a:t>
                      </a:r>
                      <a:r>
                        <a:rPr lang="zh-TW" sz="2400" u="sng"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杜</a:t>
                      </a:r>
                      <a:r>
                        <a:rPr lang="zh-TW" sz="2400"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詩、《水滸傳》、《西廂記》）</a:t>
                      </a:r>
                      <a:endParaRPr lang="zh-TW" sz="2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marL="342900" lvl="0" indent="-342900" algn="just">
                        <a:lnSpc>
                          <a:spcPct val="150000"/>
                        </a:lnSpc>
                        <a:buSzPts val="1200"/>
                        <a:buFont typeface="Wingdings" panose="05000000000000000000" pitchFamily="2" charset="2"/>
                        <a:buChar char=""/>
                      </a:pPr>
                      <a:r>
                        <a:rPr lang="zh-TW" sz="2400" u="sng"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魯迅</a:t>
                      </a:r>
                      <a:r>
                        <a:rPr lang="zh-TW" sz="2400" kern="0" dirty="0">
                          <a:solidFill>
                            <a:srgbClr val="000000"/>
                          </a:solidFill>
                          <a:effectLst/>
                          <a:latin typeface="Calibri" panose="020F0502020204030204" pitchFamily="34" charset="0"/>
                          <a:ea typeface="jf open 粉圓 1.1" panose="020F0500000000000000" pitchFamily="34" charset="-120"/>
                          <a:cs typeface="Times New Roman" panose="02020603050405020304" pitchFamily="18" charset="0"/>
                        </a:rPr>
                        <a:t>稱《史記》為：</a:t>
                      </a:r>
                      <a:r>
                        <a:rPr lang="zh-TW" sz="2400" kern="0" dirty="0">
                          <a:solidFill>
                            <a:srgbClr val="000000"/>
                          </a:solidFill>
                          <a:effectLst/>
                          <a:latin typeface="Calibri" panose="020F0502020204030204" pitchFamily="34" charset="0"/>
                          <a:ea typeface="芫荽 0.91"/>
                          <a:cs typeface="Times New Roman" panose="02020603050405020304" pitchFamily="18" charset="0"/>
                        </a:rPr>
                        <a:t>「</a:t>
                      </a:r>
                      <a:r>
                        <a:rPr lang="zh-TW" sz="2400" b="1" kern="0" dirty="0">
                          <a:solidFill>
                            <a:srgbClr val="C00000"/>
                          </a:solidFill>
                          <a:effectLst/>
                          <a:latin typeface="Calibri" panose="020F0502020204030204" pitchFamily="34" charset="0"/>
                          <a:ea typeface="芫荽 0.91"/>
                          <a:cs typeface="Times New Roman" panose="02020603050405020304" pitchFamily="18" charset="0"/>
                        </a:rPr>
                        <a:t>史家之絕唱，無韻之離騷</a:t>
                      </a:r>
                      <a:r>
                        <a:rPr lang="zh-TW" sz="2400" kern="0" dirty="0">
                          <a:solidFill>
                            <a:srgbClr val="000000"/>
                          </a:solidFill>
                          <a:effectLst/>
                          <a:latin typeface="Calibri" panose="020F0502020204030204" pitchFamily="34" charset="0"/>
                          <a:ea typeface="芫荽 0.91"/>
                          <a:cs typeface="Times New Roman" panose="02020603050405020304" pitchFamily="18" charset="0"/>
                        </a:rPr>
                        <a:t>。」</a:t>
                      </a:r>
                      <a:endParaRPr lang="zh-TW" sz="24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41126" marR="411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10692740"/>
                  </a:ext>
                </a:extLst>
              </a:tr>
            </a:tbl>
          </a:graphicData>
        </a:graphic>
      </p:graphicFrame>
      <p:sp>
        <p:nvSpPr>
          <p:cNvPr id="2" name="文字方塊 1">
            <a:extLst>
              <a:ext uri="{FF2B5EF4-FFF2-40B4-BE49-F238E27FC236}">
                <a16:creationId xmlns:a16="http://schemas.microsoft.com/office/drawing/2014/main" id="{F1B8BBAE-01F1-7819-68EE-032C4110C543}"/>
              </a:ext>
            </a:extLst>
          </p:cNvPr>
          <p:cNvSpPr txBox="1"/>
          <p:nvPr/>
        </p:nvSpPr>
        <p:spPr>
          <a:xfrm>
            <a:off x="2519083" y="2667488"/>
            <a:ext cx="1667436" cy="523220"/>
          </a:xfrm>
          <a:prstGeom prst="rect">
            <a:avLst/>
          </a:prstGeom>
          <a:noFill/>
        </p:spPr>
        <p:txBody>
          <a:bodyPr wrap="square" rtlCol="0">
            <a:spAutoFit/>
          </a:bodyPr>
          <a:lstStyle/>
          <a:p>
            <a:r>
              <a:rPr lang="zh-TW" altLang="en-US" sz="2800" b="1" dirty="0">
                <a:solidFill>
                  <a:srgbClr val="C00000"/>
                </a:solidFill>
                <a:latin typeface="微軟正黑體" panose="020B0604030504040204" pitchFamily="34" charset="-120"/>
                <a:ea typeface="微軟正黑體" panose="020B0604030504040204" pitchFamily="34" charset="-120"/>
              </a:rPr>
              <a:t>通史</a:t>
            </a:r>
          </a:p>
        </p:txBody>
      </p:sp>
      <p:sp>
        <p:nvSpPr>
          <p:cNvPr id="3" name="文字方塊 2">
            <a:extLst>
              <a:ext uri="{FF2B5EF4-FFF2-40B4-BE49-F238E27FC236}">
                <a16:creationId xmlns:a16="http://schemas.microsoft.com/office/drawing/2014/main" id="{54CE37EB-637A-26C1-BD42-9699E63A1890}"/>
              </a:ext>
            </a:extLst>
          </p:cNvPr>
          <p:cNvSpPr txBox="1"/>
          <p:nvPr/>
        </p:nvSpPr>
        <p:spPr>
          <a:xfrm>
            <a:off x="2519083" y="3270738"/>
            <a:ext cx="1667436" cy="523220"/>
          </a:xfrm>
          <a:prstGeom prst="rect">
            <a:avLst/>
          </a:prstGeom>
          <a:noFill/>
        </p:spPr>
        <p:txBody>
          <a:bodyPr wrap="square" rtlCol="0">
            <a:spAutoFit/>
          </a:bodyPr>
          <a:lstStyle/>
          <a:p>
            <a:r>
              <a:rPr lang="zh-TW" altLang="en-US" sz="2800" b="1" dirty="0">
                <a:solidFill>
                  <a:srgbClr val="C00000"/>
                </a:solidFill>
                <a:latin typeface="微軟正黑體" panose="020B0604030504040204" pitchFamily="34" charset="-120"/>
                <a:ea typeface="微軟正黑體" panose="020B0604030504040204" pitchFamily="34" charset="-120"/>
              </a:rPr>
              <a:t>紀傳體</a:t>
            </a:r>
          </a:p>
        </p:txBody>
      </p:sp>
      <p:sp>
        <p:nvSpPr>
          <p:cNvPr id="5" name="文字方塊 4">
            <a:extLst>
              <a:ext uri="{FF2B5EF4-FFF2-40B4-BE49-F238E27FC236}">
                <a16:creationId xmlns:a16="http://schemas.microsoft.com/office/drawing/2014/main" id="{26AC01B3-9C0C-BA54-AA01-0E4E694434D7}"/>
              </a:ext>
            </a:extLst>
          </p:cNvPr>
          <p:cNvSpPr txBox="1"/>
          <p:nvPr/>
        </p:nvSpPr>
        <p:spPr>
          <a:xfrm>
            <a:off x="2519083" y="2104253"/>
            <a:ext cx="1667436" cy="523220"/>
          </a:xfrm>
          <a:prstGeom prst="rect">
            <a:avLst/>
          </a:prstGeom>
          <a:noFill/>
        </p:spPr>
        <p:txBody>
          <a:bodyPr wrap="square" rtlCol="0">
            <a:spAutoFit/>
          </a:bodyPr>
          <a:lstStyle/>
          <a:p>
            <a:r>
              <a:rPr lang="zh-TW" altLang="en-US" sz="2800" b="1" dirty="0">
                <a:solidFill>
                  <a:srgbClr val="C00000"/>
                </a:solidFill>
                <a:latin typeface="微軟正黑體" panose="020B0604030504040204" pitchFamily="34" charset="-120"/>
                <a:ea typeface="微軟正黑體" panose="020B0604030504040204" pitchFamily="34" charset="-120"/>
              </a:rPr>
              <a:t>正史</a:t>
            </a:r>
          </a:p>
        </p:txBody>
      </p:sp>
      <p:sp>
        <p:nvSpPr>
          <p:cNvPr id="6" name="文字方塊 5">
            <a:extLst>
              <a:ext uri="{FF2B5EF4-FFF2-40B4-BE49-F238E27FC236}">
                <a16:creationId xmlns:a16="http://schemas.microsoft.com/office/drawing/2014/main" id="{CB07E7CC-F403-71C9-D056-F90F6B3D38EB}"/>
              </a:ext>
            </a:extLst>
          </p:cNvPr>
          <p:cNvSpPr txBox="1"/>
          <p:nvPr/>
        </p:nvSpPr>
        <p:spPr>
          <a:xfrm>
            <a:off x="4096871" y="3742226"/>
            <a:ext cx="1667436" cy="523220"/>
          </a:xfrm>
          <a:prstGeom prst="rect">
            <a:avLst/>
          </a:prstGeom>
          <a:noFill/>
        </p:spPr>
        <p:txBody>
          <a:bodyPr wrap="square" rtlCol="0">
            <a:spAutoFit/>
          </a:bodyPr>
          <a:lstStyle/>
          <a:p>
            <a:r>
              <a:rPr lang="zh-TW" altLang="en-US" sz="2800" b="1" dirty="0">
                <a:solidFill>
                  <a:srgbClr val="C00000"/>
                </a:solidFill>
                <a:latin typeface="微軟正黑體" panose="020B0604030504040204" pitchFamily="34" charset="-120"/>
                <a:ea typeface="微軟正黑體" panose="020B0604030504040204" pitchFamily="34" charset="-120"/>
              </a:rPr>
              <a:t>漢書</a:t>
            </a:r>
          </a:p>
        </p:txBody>
      </p:sp>
      <p:sp>
        <p:nvSpPr>
          <p:cNvPr id="7" name="文字方塊 6">
            <a:extLst>
              <a:ext uri="{FF2B5EF4-FFF2-40B4-BE49-F238E27FC236}">
                <a16:creationId xmlns:a16="http://schemas.microsoft.com/office/drawing/2014/main" id="{C10135FA-F9AE-D948-E009-650179C21A0B}"/>
              </a:ext>
            </a:extLst>
          </p:cNvPr>
          <p:cNvSpPr txBox="1"/>
          <p:nvPr/>
        </p:nvSpPr>
        <p:spPr>
          <a:xfrm>
            <a:off x="8086164" y="3742226"/>
            <a:ext cx="1667436" cy="523220"/>
          </a:xfrm>
          <a:prstGeom prst="rect">
            <a:avLst/>
          </a:prstGeom>
          <a:noFill/>
        </p:spPr>
        <p:txBody>
          <a:bodyPr wrap="square" rtlCol="0">
            <a:spAutoFit/>
          </a:bodyPr>
          <a:lstStyle/>
          <a:p>
            <a:r>
              <a:rPr lang="zh-TW" altLang="en-US" sz="2800" b="1" dirty="0">
                <a:solidFill>
                  <a:srgbClr val="C00000"/>
                </a:solidFill>
                <a:latin typeface="微軟正黑體" panose="020B0604030504040204" pitchFamily="34" charset="-120"/>
                <a:ea typeface="微軟正黑體" panose="020B0604030504040204" pitchFamily="34" charset="-120"/>
              </a:rPr>
              <a:t>後漢書</a:t>
            </a:r>
          </a:p>
        </p:txBody>
      </p:sp>
      <p:sp>
        <p:nvSpPr>
          <p:cNvPr id="8" name="文字方塊 7">
            <a:extLst>
              <a:ext uri="{FF2B5EF4-FFF2-40B4-BE49-F238E27FC236}">
                <a16:creationId xmlns:a16="http://schemas.microsoft.com/office/drawing/2014/main" id="{AF1F0D13-13C9-2B4A-F51C-F1C5DEA4F6DD}"/>
              </a:ext>
            </a:extLst>
          </p:cNvPr>
          <p:cNvSpPr txBox="1"/>
          <p:nvPr/>
        </p:nvSpPr>
        <p:spPr>
          <a:xfrm>
            <a:off x="2859741" y="4273079"/>
            <a:ext cx="1667436" cy="523220"/>
          </a:xfrm>
          <a:prstGeom prst="rect">
            <a:avLst/>
          </a:prstGeom>
          <a:noFill/>
        </p:spPr>
        <p:txBody>
          <a:bodyPr wrap="square" rtlCol="0">
            <a:spAutoFit/>
          </a:bodyPr>
          <a:lstStyle/>
          <a:p>
            <a:r>
              <a:rPr lang="zh-TW" altLang="en-US" sz="2800" b="1" dirty="0">
                <a:solidFill>
                  <a:srgbClr val="C00000"/>
                </a:solidFill>
                <a:latin typeface="微軟正黑體" panose="020B0604030504040204" pitchFamily="34" charset="-120"/>
                <a:ea typeface="微軟正黑體" panose="020B0604030504040204" pitchFamily="34" charset="-120"/>
              </a:rPr>
              <a:t>三國志</a:t>
            </a:r>
          </a:p>
        </p:txBody>
      </p:sp>
    </p:spTree>
    <p:extLst>
      <p:ext uri="{BB962C8B-B14F-4D97-AF65-F5344CB8AC3E}">
        <p14:creationId xmlns:p14="http://schemas.microsoft.com/office/powerpoint/2010/main" val="2534745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P spid="6" grpId="0"/>
      <p:bldP spid="7" grpId="0"/>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54A28031-4B34-431A-AC99-9FF7803B30C5}"/>
              </a:ext>
            </a:extLst>
          </p:cNvPr>
          <p:cNvSpPr>
            <a:spLocks noGrp="1"/>
          </p:cNvSpPr>
          <p:nvPr>
            <p:ph type="ctrTitle"/>
          </p:nvPr>
        </p:nvSpPr>
        <p:spPr>
          <a:xfrm>
            <a:off x="-1" y="2298700"/>
            <a:ext cx="11057468" cy="2630901"/>
          </a:xfrm>
          <a:solidFill>
            <a:srgbClr val="92D050"/>
          </a:solidFill>
        </p:spPr>
        <p:txBody>
          <a:bodyPr anchor="ctr">
            <a:normAutofit fontScale="90000"/>
          </a:bodyPr>
          <a:lstStyle/>
          <a:p>
            <a:pPr algn="l">
              <a:lnSpc>
                <a:spcPct val="100000"/>
              </a:lnSpc>
            </a:pPr>
            <a:br>
              <a:rPr lang="en-US" altLang="zh-TW" sz="9600" dirty="0">
                <a:latin typeface="微軟正黑體" panose="020B0604030504040204" pitchFamily="34" charset="-120"/>
                <a:ea typeface="微軟正黑體" panose="020B0604030504040204" pitchFamily="34" charset="-120"/>
              </a:rPr>
            </a:br>
            <a:r>
              <a:rPr lang="zh-TW" altLang="en-US" sz="9600" dirty="0">
                <a:latin typeface="微軟正黑體" panose="020B0604030504040204" pitchFamily="34" charset="-120"/>
                <a:ea typeface="微軟正黑體" panose="020B0604030504040204" pitchFamily="34" charset="-120"/>
              </a:rPr>
              <a:t>　概覽閱讀</a:t>
            </a:r>
            <a:br>
              <a:rPr lang="en-US" altLang="zh-TW" sz="9600" dirty="0">
                <a:latin typeface="微軟正黑體" panose="020B0604030504040204" pitchFamily="34" charset="-120"/>
                <a:ea typeface="微軟正黑體" panose="020B0604030504040204" pitchFamily="34" charset="-120"/>
              </a:rPr>
            </a:br>
            <a:endParaRPr lang="zh-TW" altLang="en-US" sz="9600" dirty="0">
              <a:latin typeface="微軟正黑體" panose="020B0604030504040204" pitchFamily="34" charset="-120"/>
              <a:ea typeface="微軟正黑體" panose="020B0604030504040204" pitchFamily="34" charset="-120"/>
            </a:endParaRPr>
          </a:p>
        </p:txBody>
      </p:sp>
      <p:sp>
        <p:nvSpPr>
          <p:cNvPr id="4" name="標題 1">
            <a:extLst>
              <a:ext uri="{FF2B5EF4-FFF2-40B4-BE49-F238E27FC236}">
                <a16:creationId xmlns:a16="http://schemas.microsoft.com/office/drawing/2014/main" id="{54A28031-4B34-431A-AC99-9FF7803B30C5}"/>
              </a:ext>
            </a:extLst>
          </p:cNvPr>
          <p:cNvSpPr txBox="1">
            <a:spLocks/>
          </p:cNvSpPr>
          <p:nvPr/>
        </p:nvSpPr>
        <p:spPr>
          <a:xfrm>
            <a:off x="11328400" y="2311400"/>
            <a:ext cx="863600" cy="2658534"/>
          </a:xfrm>
          <a:prstGeom prst="rect">
            <a:avLst/>
          </a:prstGeom>
          <a:solidFill>
            <a:schemeClr val="bg1">
              <a:lumMod val="85000"/>
              <a:alpha val="67059"/>
            </a:schemeClr>
          </a:solidFill>
        </p:spPr>
        <p:txBody>
          <a:bodyPr vert="horz" lIns="91440" tIns="45720" rIns="91440" bIns="4572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endParaRPr lang="zh-TW" altLang="en-US" sz="4400" dirty="0">
              <a:latin typeface="微軟正黑體" panose="020B0604030504040204" pitchFamily="34" charset="-120"/>
              <a:ea typeface="微軟正黑體" panose="020B0604030504040204" pitchFamily="34" charset="-120"/>
            </a:endParaRPr>
          </a:p>
        </p:txBody>
      </p:sp>
      <p:sp>
        <p:nvSpPr>
          <p:cNvPr id="12" name="AutoShape 14"/>
          <p:cNvSpPr>
            <a:spLocks noChangeAspect="1" noChangeArrowheads="1" noTextEdit="1"/>
          </p:cNvSpPr>
          <p:nvPr/>
        </p:nvSpPr>
        <p:spPr bwMode="auto">
          <a:xfrm>
            <a:off x="7351714" y="4019550"/>
            <a:ext cx="3359150" cy="2395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TW" altLang="en-US"/>
          </a:p>
        </p:txBody>
      </p:sp>
      <p:sp>
        <p:nvSpPr>
          <p:cNvPr id="13" name="Freeform 16"/>
          <p:cNvSpPr>
            <a:spLocks noEditPoints="1"/>
          </p:cNvSpPr>
          <p:nvPr/>
        </p:nvSpPr>
        <p:spPr bwMode="auto">
          <a:xfrm>
            <a:off x="8040054" y="3234258"/>
            <a:ext cx="3351213" cy="2392362"/>
          </a:xfrm>
          <a:custGeom>
            <a:avLst/>
            <a:gdLst>
              <a:gd name="T0" fmla="*/ 4690 w 5750"/>
              <a:gd name="T1" fmla="*/ 3202 h 4104"/>
              <a:gd name="T2" fmla="*/ 4747 w 5750"/>
              <a:gd name="T3" fmla="*/ 3200 h 4104"/>
              <a:gd name="T4" fmla="*/ 4772 w 5750"/>
              <a:gd name="T5" fmla="*/ 3200 h 4104"/>
              <a:gd name="T6" fmla="*/ 5041 w 5750"/>
              <a:gd name="T7" fmla="*/ 2872 h 4104"/>
              <a:gd name="T8" fmla="*/ 5021 w 5750"/>
              <a:gd name="T9" fmla="*/ 2696 h 4104"/>
              <a:gd name="T10" fmla="*/ 5020 w 5750"/>
              <a:gd name="T11" fmla="*/ 2689 h 4104"/>
              <a:gd name="T12" fmla="*/ 5020 w 5750"/>
              <a:gd name="T13" fmla="*/ 2684 h 4104"/>
              <a:gd name="T14" fmla="*/ 4433 w 5750"/>
              <a:gd name="T15" fmla="*/ 2847 h 4104"/>
              <a:gd name="T16" fmla="*/ 5091 w 5750"/>
              <a:gd name="T17" fmla="*/ 2679 h 4104"/>
              <a:gd name="T18" fmla="*/ 5093 w 5750"/>
              <a:gd name="T19" fmla="*/ 2696 h 4104"/>
              <a:gd name="T20" fmla="*/ 5289 w 5750"/>
              <a:gd name="T21" fmla="*/ 2757 h 4104"/>
              <a:gd name="T22" fmla="*/ 4994 w 5750"/>
              <a:gd name="T23" fmla="*/ 2386 h 4104"/>
              <a:gd name="T24" fmla="*/ 4387 w 5750"/>
              <a:gd name="T25" fmla="*/ 2591 h 4104"/>
              <a:gd name="T26" fmla="*/ 3732 w 5750"/>
              <a:gd name="T27" fmla="*/ 955 h 4104"/>
              <a:gd name="T28" fmla="*/ 2899 w 5750"/>
              <a:gd name="T29" fmla="*/ 119 h 4104"/>
              <a:gd name="T30" fmla="*/ 3966 w 5750"/>
              <a:gd name="T31" fmla="*/ 105 h 4104"/>
              <a:gd name="T32" fmla="*/ 3908 w 5750"/>
              <a:gd name="T33" fmla="*/ 533 h 4104"/>
              <a:gd name="T34" fmla="*/ 4656 w 5750"/>
              <a:gd name="T35" fmla="*/ 1257 h 4104"/>
              <a:gd name="T36" fmla="*/ 4886 w 5750"/>
              <a:gd name="T37" fmla="*/ 1315 h 4104"/>
              <a:gd name="T38" fmla="*/ 4881 w 5750"/>
              <a:gd name="T39" fmla="*/ 1321 h 4104"/>
              <a:gd name="T40" fmla="*/ 4875 w 5750"/>
              <a:gd name="T41" fmla="*/ 1325 h 4104"/>
              <a:gd name="T42" fmla="*/ 4867 w 5750"/>
              <a:gd name="T43" fmla="*/ 1329 h 4104"/>
              <a:gd name="T44" fmla="*/ 4859 w 5750"/>
              <a:gd name="T45" fmla="*/ 1330 h 4104"/>
              <a:gd name="T46" fmla="*/ 4851 w 5750"/>
              <a:gd name="T47" fmla="*/ 1330 h 4104"/>
              <a:gd name="T48" fmla="*/ 4843 w 5750"/>
              <a:gd name="T49" fmla="*/ 1327 h 4104"/>
              <a:gd name="T50" fmla="*/ 4837 w 5750"/>
              <a:gd name="T51" fmla="*/ 1323 h 4104"/>
              <a:gd name="T52" fmla="*/ 4831 w 5750"/>
              <a:gd name="T53" fmla="*/ 1318 h 4104"/>
              <a:gd name="T54" fmla="*/ 4827 w 5750"/>
              <a:gd name="T55" fmla="*/ 1312 h 4104"/>
              <a:gd name="T56" fmla="*/ 5183 w 5750"/>
              <a:gd name="T57" fmla="*/ 1102 h 4104"/>
              <a:gd name="T58" fmla="*/ 5178 w 5750"/>
              <a:gd name="T59" fmla="*/ 1109 h 4104"/>
              <a:gd name="T60" fmla="*/ 5172 w 5750"/>
              <a:gd name="T61" fmla="*/ 1113 h 4104"/>
              <a:gd name="T62" fmla="*/ 5165 w 5750"/>
              <a:gd name="T63" fmla="*/ 1117 h 4104"/>
              <a:gd name="T64" fmla="*/ 5157 w 5750"/>
              <a:gd name="T65" fmla="*/ 1119 h 4104"/>
              <a:gd name="T66" fmla="*/ 5149 w 5750"/>
              <a:gd name="T67" fmla="*/ 1119 h 4104"/>
              <a:gd name="T68" fmla="*/ 5141 w 5750"/>
              <a:gd name="T69" fmla="*/ 1117 h 4104"/>
              <a:gd name="T70" fmla="*/ 5134 w 5750"/>
              <a:gd name="T71" fmla="*/ 1114 h 4104"/>
              <a:gd name="T72" fmla="*/ 5128 w 5750"/>
              <a:gd name="T73" fmla="*/ 1109 h 4104"/>
              <a:gd name="T74" fmla="*/ 5123 w 5750"/>
              <a:gd name="T75" fmla="*/ 1103 h 4104"/>
              <a:gd name="T76" fmla="*/ 1809 w 5750"/>
              <a:gd name="T77" fmla="*/ 366 h 4104"/>
              <a:gd name="T78" fmla="*/ 1055 w 5750"/>
              <a:gd name="T79" fmla="*/ 801 h 4104"/>
              <a:gd name="T80" fmla="*/ 1628 w 5750"/>
              <a:gd name="T81" fmla="*/ 242 h 4104"/>
              <a:gd name="T82" fmla="*/ 1232 w 5750"/>
              <a:gd name="T83" fmla="*/ 928 h 4104"/>
              <a:gd name="T84" fmla="*/ 1254 w 5750"/>
              <a:gd name="T85" fmla="*/ 230 h 4104"/>
              <a:gd name="T86" fmla="*/ 3586 w 5750"/>
              <a:gd name="T87" fmla="*/ 3764 h 4104"/>
              <a:gd name="T88" fmla="*/ 2961 w 5750"/>
              <a:gd name="T89" fmla="*/ 4036 h 4104"/>
              <a:gd name="T90" fmla="*/ 606 w 5750"/>
              <a:gd name="T91" fmla="*/ 3484 h 4104"/>
              <a:gd name="T92" fmla="*/ 1649 w 5750"/>
              <a:gd name="T93" fmla="*/ 2062 h 4104"/>
              <a:gd name="T94" fmla="*/ 2038 w 5750"/>
              <a:gd name="T95" fmla="*/ 1847 h 4104"/>
              <a:gd name="T96" fmla="*/ 2632 w 5750"/>
              <a:gd name="T97" fmla="*/ 3009 h 4104"/>
              <a:gd name="T98" fmla="*/ 4339 w 5750"/>
              <a:gd name="T99" fmla="*/ 2929 h 4104"/>
              <a:gd name="T100" fmla="*/ 4329 w 5750"/>
              <a:gd name="T101" fmla="*/ 2927 h 4104"/>
              <a:gd name="T102" fmla="*/ 4322 w 5750"/>
              <a:gd name="T103" fmla="*/ 2923 h 4104"/>
              <a:gd name="T104" fmla="*/ 4317 w 5750"/>
              <a:gd name="T105" fmla="*/ 2919 h 4104"/>
              <a:gd name="T106" fmla="*/ 4313 w 5750"/>
              <a:gd name="T107" fmla="*/ 2914 h 4104"/>
              <a:gd name="T108" fmla="*/ 4310 w 5750"/>
              <a:gd name="T109" fmla="*/ 2909 h 4104"/>
              <a:gd name="T110" fmla="*/ 4309 w 5750"/>
              <a:gd name="T111" fmla="*/ 2904 h 4104"/>
              <a:gd name="T112" fmla="*/ 4308 w 5750"/>
              <a:gd name="T113" fmla="*/ 2899 h 4104"/>
              <a:gd name="T114" fmla="*/ 4308 w 5750"/>
              <a:gd name="T115" fmla="*/ 2893 h 4104"/>
              <a:gd name="T116" fmla="*/ 4310 w 5750"/>
              <a:gd name="T117" fmla="*/ 2885 h 4104"/>
              <a:gd name="T118" fmla="*/ 2751 w 5750"/>
              <a:gd name="T119" fmla="*/ 628 h 4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750" h="4104">
                <a:moveTo>
                  <a:pt x="1464" y="226"/>
                </a:moveTo>
                <a:cubicBezTo>
                  <a:pt x="1547" y="226"/>
                  <a:pt x="1622" y="260"/>
                  <a:pt x="1676" y="314"/>
                </a:cubicBezTo>
                <a:lnTo>
                  <a:pt x="1678" y="316"/>
                </a:lnTo>
                <a:cubicBezTo>
                  <a:pt x="1731" y="370"/>
                  <a:pt x="1764" y="444"/>
                  <a:pt x="1764" y="526"/>
                </a:cubicBezTo>
                <a:cubicBezTo>
                  <a:pt x="1764" y="609"/>
                  <a:pt x="1730" y="684"/>
                  <a:pt x="1676" y="738"/>
                </a:cubicBezTo>
                <a:lnTo>
                  <a:pt x="1674" y="740"/>
                </a:lnTo>
                <a:cubicBezTo>
                  <a:pt x="1620" y="793"/>
                  <a:pt x="1545" y="826"/>
                  <a:pt x="1464" y="826"/>
                </a:cubicBezTo>
                <a:cubicBezTo>
                  <a:pt x="1381" y="826"/>
                  <a:pt x="1306" y="792"/>
                  <a:pt x="1252" y="738"/>
                </a:cubicBezTo>
                <a:cubicBezTo>
                  <a:pt x="1198" y="683"/>
                  <a:pt x="1164" y="609"/>
                  <a:pt x="1164" y="526"/>
                </a:cubicBezTo>
                <a:cubicBezTo>
                  <a:pt x="1164" y="443"/>
                  <a:pt x="1198" y="368"/>
                  <a:pt x="1252" y="314"/>
                </a:cubicBezTo>
                <a:cubicBezTo>
                  <a:pt x="1306" y="260"/>
                  <a:pt x="1381" y="226"/>
                  <a:pt x="1464" y="226"/>
                </a:cubicBezTo>
                <a:moveTo>
                  <a:pt x="4775" y="3421"/>
                </a:moveTo>
                <a:lnTo>
                  <a:pt x="4775" y="3267"/>
                </a:lnTo>
                <a:lnTo>
                  <a:pt x="4704" y="3268"/>
                </a:lnTo>
                <a:lnTo>
                  <a:pt x="4704" y="3421"/>
                </a:lnTo>
                <a:lnTo>
                  <a:pt x="4775" y="3421"/>
                </a:lnTo>
                <a:close/>
                <a:moveTo>
                  <a:pt x="4685" y="3203"/>
                </a:moveTo>
                <a:cubicBezTo>
                  <a:pt x="4687" y="3203"/>
                  <a:pt x="4689" y="3202"/>
                  <a:pt x="4690" y="3202"/>
                </a:cubicBezTo>
                <a:cubicBezTo>
                  <a:pt x="4699" y="3202"/>
                  <a:pt x="4709" y="3201"/>
                  <a:pt x="4718" y="3201"/>
                </a:cubicBezTo>
                <a:lnTo>
                  <a:pt x="4719" y="3201"/>
                </a:lnTo>
                <a:lnTo>
                  <a:pt x="4719" y="3201"/>
                </a:lnTo>
                <a:lnTo>
                  <a:pt x="4730" y="3200"/>
                </a:lnTo>
                <a:lnTo>
                  <a:pt x="4732" y="3200"/>
                </a:lnTo>
                <a:lnTo>
                  <a:pt x="4732" y="3200"/>
                </a:lnTo>
                <a:lnTo>
                  <a:pt x="4733" y="3200"/>
                </a:lnTo>
                <a:lnTo>
                  <a:pt x="4735" y="3200"/>
                </a:lnTo>
                <a:lnTo>
                  <a:pt x="4736" y="3200"/>
                </a:lnTo>
                <a:lnTo>
                  <a:pt x="4738" y="3200"/>
                </a:lnTo>
                <a:lnTo>
                  <a:pt x="4739" y="3200"/>
                </a:lnTo>
                <a:lnTo>
                  <a:pt x="4740" y="3200"/>
                </a:lnTo>
                <a:lnTo>
                  <a:pt x="4741" y="3200"/>
                </a:lnTo>
                <a:lnTo>
                  <a:pt x="4743" y="3200"/>
                </a:lnTo>
                <a:lnTo>
                  <a:pt x="4744" y="3200"/>
                </a:lnTo>
                <a:lnTo>
                  <a:pt x="4746" y="3200"/>
                </a:lnTo>
                <a:lnTo>
                  <a:pt x="4746" y="3200"/>
                </a:lnTo>
                <a:lnTo>
                  <a:pt x="4747" y="3200"/>
                </a:lnTo>
                <a:lnTo>
                  <a:pt x="4749" y="3200"/>
                </a:lnTo>
                <a:lnTo>
                  <a:pt x="4751" y="3200"/>
                </a:lnTo>
                <a:lnTo>
                  <a:pt x="4752" y="3200"/>
                </a:lnTo>
                <a:lnTo>
                  <a:pt x="4752" y="3200"/>
                </a:lnTo>
                <a:lnTo>
                  <a:pt x="4754" y="3200"/>
                </a:lnTo>
                <a:lnTo>
                  <a:pt x="4755" y="3200"/>
                </a:lnTo>
                <a:lnTo>
                  <a:pt x="4757" y="3200"/>
                </a:lnTo>
                <a:lnTo>
                  <a:pt x="4758" y="3200"/>
                </a:lnTo>
                <a:lnTo>
                  <a:pt x="4759" y="3200"/>
                </a:lnTo>
                <a:lnTo>
                  <a:pt x="4760" y="3200"/>
                </a:lnTo>
                <a:lnTo>
                  <a:pt x="4762" y="3200"/>
                </a:lnTo>
                <a:lnTo>
                  <a:pt x="4763" y="3200"/>
                </a:lnTo>
                <a:lnTo>
                  <a:pt x="4766" y="3200"/>
                </a:lnTo>
                <a:lnTo>
                  <a:pt x="4768" y="3200"/>
                </a:lnTo>
                <a:lnTo>
                  <a:pt x="4769" y="3200"/>
                </a:lnTo>
                <a:lnTo>
                  <a:pt x="4771" y="3200"/>
                </a:lnTo>
                <a:lnTo>
                  <a:pt x="4772" y="3200"/>
                </a:lnTo>
                <a:lnTo>
                  <a:pt x="4772" y="3200"/>
                </a:lnTo>
                <a:lnTo>
                  <a:pt x="4776" y="3200"/>
                </a:lnTo>
                <a:lnTo>
                  <a:pt x="4777" y="3200"/>
                </a:lnTo>
                <a:lnTo>
                  <a:pt x="4779" y="3200"/>
                </a:lnTo>
                <a:lnTo>
                  <a:pt x="4779" y="3200"/>
                </a:lnTo>
                <a:lnTo>
                  <a:pt x="4780" y="3200"/>
                </a:lnTo>
                <a:lnTo>
                  <a:pt x="4782" y="3200"/>
                </a:lnTo>
                <a:lnTo>
                  <a:pt x="4783" y="3200"/>
                </a:lnTo>
                <a:lnTo>
                  <a:pt x="4785" y="3200"/>
                </a:lnTo>
                <a:lnTo>
                  <a:pt x="4785" y="3200"/>
                </a:lnTo>
                <a:lnTo>
                  <a:pt x="4787" y="3200"/>
                </a:lnTo>
                <a:lnTo>
                  <a:pt x="4788" y="3201"/>
                </a:lnTo>
                <a:lnTo>
                  <a:pt x="4790" y="3201"/>
                </a:lnTo>
                <a:lnTo>
                  <a:pt x="4791" y="3201"/>
                </a:lnTo>
                <a:cubicBezTo>
                  <a:pt x="4914" y="3205"/>
                  <a:pt x="5037" y="3236"/>
                  <a:pt x="5160" y="3297"/>
                </a:cubicBezTo>
                <a:lnTo>
                  <a:pt x="5082" y="3103"/>
                </a:lnTo>
                <a:cubicBezTo>
                  <a:pt x="5078" y="3094"/>
                  <a:pt x="5078" y="3083"/>
                  <a:pt x="5082" y="3073"/>
                </a:cubicBezTo>
                <a:cubicBezTo>
                  <a:pt x="5089" y="3061"/>
                  <a:pt x="5102" y="3054"/>
                  <a:pt x="5115" y="3055"/>
                </a:cubicBezTo>
                <a:lnTo>
                  <a:pt x="5041" y="2872"/>
                </a:lnTo>
                <a:cubicBezTo>
                  <a:pt x="5038" y="2863"/>
                  <a:pt x="5038" y="2853"/>
                  <a:pt x="5042" y="2844"/>
                </a:cubicBezTo>
                <a:cubicBezTo>
                  <a:pt x="5048" y="2832"/>
                  <a:pt x="5061" y="2825"/>
                  <a:pt x="5073" y="2826"/>
                </a:cubicBezTo>
                <a:lnTo>
                  <a:pt x="5022" y="2700"/>
                </a:lnTo>
                <a:lnTo>
                  <a:pt x="5022" y="2700"/>
                </a:lnTo>
                <a:lnTo>
                  <a:pt x="5022" y="2700"/>
                </a:lnTo>
                <a:lnTo>
                  <a:pt x="5022" y="2699"/>
                </a:lnTo>
                <a:lnTo>
                  <a:pt x="5022" y="2699"/>
                </a:lnTo>
                <a:lnTo>
                  <a:pt x="5022" y="2699"/>
                </a:lnTo>
                <a:lnTo>
                  <a:pt x="5022" y="2699"/>
                </a:lnTo>
                <a:lnTo>
                  <a:pt x="5022" y="2698"/>
                </a:lnTo>
                <a:lnTo>
                  <a:pt x="5021" y="2698"/>
                </a:lnTo>
                <a:lnTo>
                  <a:pt x="5021" y="2697"/>
                </a:lnTo>
                <a:lnTo>
                  <a:pt x="5021" y="2697"/>
                </a:lnTo>
                <a:lnTo>
                  <a:pt x="5021" y="2697"/>
                </a:lnTo>
                <a:lnTo>
                  <a:pt x="5021" y="2697"/>
                </a:lnTo>
                <a:lnTo>
                  <a:pt x="5021" y="2696"/>
                </a:lnTo>
                <a:lnTo>
                  <a:pt x="5021" y="2696"/>
                </a:lnTo>
                <a:lnTo>
                  <a:pt x="5021" y="2696"/>
                </a:lnTo>
                <a:lnTo>
                  <a:pt x="5021" y="2696"/>
                </a:lnTo>
                <a:lnTo>
                  <a:pt x="5021" y="2695"/>
                </a:lnTo>
                <a:lnTo>
                  <a:pt x="5021" y="2695"/>
                </a:lnTo>
                <a:lnTo>
                  <a:pt x="5021" y="2695"/>
                </a:lnTo>
                <a:lnTo>
                  <a:pt x="5021" y="2694"/>
                </a:lnTo>
                <a:lnTo>
                  <a:pt x="5020" y="2694"/>
                </a:lnTo>
                <a:lnTo>
                  <a:pt x="5020" y="2694"/>
                </a:lnTo>
                <a:lnTo>
                  <a:pt x="5020" y="2693"/>
                </a:lnTo>
                <a:lnTo>
                  <a:pt x="5020" y="2692"/>
                </a:lnTo>
                <a:lnTo>
                  <a:pt x="5020" y="2692"/>
                </a:lnTo>
                <a:lnTo>
                  <a:pt x="5020" y="2691"/>
                </a:lnTo>
                <a:lnTo>
                  <a:pt x="5020" y="2691"/>
                </a:lnTo>
                <a:lnTo>
                  <a:pt x="5020" y="2690"/>
                </a:lnTo>
                <a:lnTo>
                  <a:pt x="5020" y="2690"/>
                </a:lnTo>
                <a:lnTo>
                  <a:pt x="5020" y="2690"/>
                </a:lnTo>
                <a:lnTo>
                  <a:pt x="5020" y="2689"/>
                </a:lnTo>
                <a:lnTo>
                  <a:pt x="5020" y="2689"/>
                </a:lnTo>
                <a:lnTo>
                  <a:pt x="5020" y="2689"/>
                </a:lnTo>
                <a:lnTo>
                  <a:pt x="5020" y="2688"/>
                </a:lnTo>
                <a:lnTo>
                  <a:pt x="5020" y="2688"/>
                </a:lnTo>
                <a:lnTo>
                  <a:pt x="5020" y="2688"/>
                </a:lnTo>
                <a:lnTo>
                  <a:pt x="5020" y="2688"/>
                </a:lnTo>
                <a:lnTo>
                  <a:pt x="5020" y="2687"/>
                </a:lnTo>
                <a:lnTo>
                  <a:pt x="5020" y="2687"/>
                </a:lnTo>
                <a:lnTo>
                  <a:pt x="5020" y="2687"/>
                </a:lnTo>
                <a:lnTo>
                  <a:pt x="5020" y="2687"/>
                </a:lnTo>
                <a:lnTo>
                  <a:pt x="5020" y="2686"/>
                </a:lnTo>
                <a:lnTo>
                  <a:pt x="5020" y="2686"/>
                </a:lnTo>
                <a:lnTo>
                  <a:pt x="5020" y="2686"/>
                </a:lnTo>
                <a:lnTo>
                  <a:pt x="5020" y="2686"/>
                </a:lnTo>
                <a:lnTo>
                  <a:pt x="5020" y="2685"/>
                </a:lnTo>
                <a:lnTo>
                  <a:pt x="5020" y="2685"/>
                </a:lnTo>
                <a:lnTo>
                  <a:pt x="5020" y="2685"/>
                </a:lnTo>
                <a:lnTo>
                  <a:pt x="5020" y="2684"/>
                </a:lnTo>
                <a:lnTo>
                  <a:pt x="5020" y="2684"/>
                </a:lnTo>
                <a:lnTo>
                  <a:pt x="5020" y="2684"/>
                </a:lnTo>
                <a:lnTo>
                  <a:pt x="5020" y="2683"/>
                </a:lnTo>
                <a:lnTo>
                  <a:pt x="5020" y="2683"/>
                </a:lnTo>
                <a:lnTo>
                  <a:pt x="4945" y="2497"/>
                </a:lnTo>
                <a:cubicBezTo>
                  <a:pt x="4808" y="2439"/>
                  <a:pt x="4786" y="2368"/>
                  <a:pt x="4750" y="2250"/>
                </a:cubicBezTo>
                <a:lnTo>
                  <a:pt x="4741" y="2222"/>
                </a:lnTo>
                <a:lnTo>
                  <a:pt x="4731" y="2256"/>
                </a:lnTo>
                <a:cubicBezTo>
                  <a:pt x="4695" y="2374"/>
                  <a:pt x="4677" y="2431"/>
                  <a:pt x="4534" y="2497"/>
                </a:cubicBezTo>
                <a:lnTo>
                  <a:pt x="4459" y="2684"/>
                </a:lnTo>
                <a:cubicBezTo>
                  <a:pt x="4460" y="2689"/>
                  <a:pt x="4459" y="2695"/>
                  <a:pt x="4457" y="2701"/>
                </a:cubicBezTo>
                <a:lnTo>
                  <a:pt x="4404" y="2831"/>
                </a:lnTo>
                <a:cubicBezTo>
                  <a:pt x="4409" y="2831"/>
                  <a:pt x="4413" y="2832"/>
                  <a:pt x="4417" y="2834"/>
                </a:cubicBezTo>
                <a:cubicBezTo>
                  <a:pt x="4422" y="2836"/>
                  <a:pt x="4427" y="2839"/>
                  <a:pt x="4430" y="2842"/>
                </a:cubicBezTo>
                <a:lnTo>
                  <a:pt x="4430" y="2843"/>
                </a:lnTo>
                <a:lnTo>
                  <a:pt x="4433" y="2846"/>
                </a:lnTo>
                <a:lnTo>
                  <a:pt x="4433" y="2846"/>
                </a:lnTo>
                <a:lnTo>
                  <a:pt x="4433" y="2846"/>
                </a:lnTo>
                <a:lnTo>
                  <a:pt x="4433" y="2847"/>
                </a:lnTo>
                <a:lnTo>
                  <a:pt x="4433" y="2847"/>
                </a:lnTo>
                <a:lnTo>
                  <a:pt x="4434" y="2849"/>
                </a:lnTo>
                <a:lnTo>
                  <a:pt x="4434" y="2849"/>
                </a:lnTo>
                <a:lnTo>
                  <a:pt x="4435" y="2849"/>
                </a:lnTo>
                <a:cubicBezTo>
                  <a:pt x="4436" y="2851"/>
                  <a:pt x="4436" y="2853"/>
                  <a:pt x="4437" y="2856"/>
                </a:cubicBezTo>
                <a:lnTo>
                  <a:pt x="4437" y="2856"/>
                </a:lnTo>
                <a:lnTo>
                  <a:pt x="4438" y="2858"/>
                </a:lnTo>
                <a:lnTo>
                  <a:pt x="4438" y="2858"/>
                </a:lnTo>
                <a:cubicBezTo>
                  <a:pt x="4439" y="2865"/>
                  <a:pt x="4439" y="2871"/>
                  <a:pt x="4436" y="2878"/>
                </a:cubicBezTo>
                <a:lnTo>
                  <a:pt x="4362" y="3061"/>
                </a:lnTo>
                <a:cubicBezTo>
                  <a:pt x="4367" y="3061"/>
                  <a:pt x="4372" y="3062"/>
                  <a:pt x="4377" y="3064"/>
                </a:cubicBezTo>
                <a:cubicBezTo>
                  <a:pt x="4385" y="3067"/>
                  <a:pt x="4390" y="3072"/>
                  <a:pt x="4394" y="3079"/>
                </a:cubicBezTo>
                <a:lnTo>
                  <a:pt x="4394" y="3079"/>
                </a:lnTo>
                <a:cubicBezTo>
                  <a:pt x="4399" y="3087"/>
                  <a:pt x="4400" y="3098"/>
                  <a:pt x="4396" y="3107"/>
                </a:cubicBezTo>
                <a:lnTo>
                  <a:pt x="4378" y="3152"/>
                </a:lnTo>
                <a:lnTo>
                  <a:pt x="4377" y="3153"/>
                </a:lnTo>
                <a:lnTo>
                  <a:pt x="4316" y="3304"/>
                </a:lnTo>
                <a:cubicBezTo>
                  <a:pt x="4439" y="3248"/>
                  <a:pt x="4562" y="3213"/>
                  <a:pt x="4685" y="3203"/>
                </a:cubicBezTo>
                <a:close/>
                <a:moveTo>
                  <a:pt x="5091" y="2679"/>
                </a:moveTo>
                <a:lnTo>
                  <a:pt x="5091" y="2679"/>
                </a:lnTo>
                <a:lnTo>
                  <a:pt x="5092" y="2679"/>
                </a:lnTo>
                <a:lnTo>
                  <a:pt x="5092" y="2679"/>
                </a:lnTo>
                <a:lnTo>
                  <a:pt x="5092" y="2680"/>
                </a:lnTo>
                <a:lnTo>
                  <a:pt x="5092" y="2680"/>
                </a:lnTo>
                <a:lnTo>
                  <a:pt x="5092" y="2680"/>
                </a:lnTo>
                <a:lnTo>
                  <a:pt x="5092" y="2680"/>
                </a:lnTo>
                <a:lnTo>
                  <a:pt x="5092" y="2681"/>
                </a:lnTo>
                <a:lnTo>
                  <a:pt x="5092" y="2681"/>
                </a:lnTo>
                <a:lnTo>
                  <a:pt x="5092" y="2681"/>
                </a:lnTo>
                <a:lnTo>
                  <a:pt x="5092" y="2682"/>
                </a:lnTo>
                <a:lnTo>
                  <a:pt x="5093" y="2683"/>
                </a:lnTo>
                <a:lnTo>
                  <a:pt x="5093" y="2683"/>
                </a:lnTo>
                <a:lnTo>
                  <a:pt x="5093" y="2683"/>
                </a:lnTo>
                <a:lnTo>
                  <a:pt x="5093" y="2684"/>
                </a:lnTo>
                <a:lnTo>
                  <a:pt x="5093" y="2684"/>
                </a:lnTo>
                <a:lnTo>
                  <a:pt x="5093" y="2685"/>
                </a:lnTo>
                <a:cubicBezTo>
                  <a:pt x="5094" y="2689"/>
                  <a:pt x="5094" y="2692"/>
                  <a:pt x="5093" y="2696"/>
                </a:cubicBezTo>
                <a:lnTo>
                  <a:pt x="5128" y="2782"/>
                </a:lnTo>
                <a:cubicBezTo>
                  <a:pt x="5177" y="2770"/>
                  <a:pt x="5227" y="2762"/>
                  <a:pt x="5276" y="2758"/>
                </a:cubicBezTo>
                <a:lnTo>
                  <a:pt x="5276" y="2758"/>
                </a:lnTo>
                <a:lnTo>
                  <a:pt x="5277" y="2758"/>
                </a:lnTo>
                <a:lnTo>
                  <a:pt x="5277" y="2758"/>
                </a:lnTo>
                <a:lnTo>
                  <a:pt x="5278" y="2758"/>
                </a:lnTo>
                <a:lnTo>
                  <a:pt x="5279" y="2758"/>
                </a:lnTo>
                <a:lnTo>
                  <a:pt x="5280" y="2758"/>
                </a:lnTo>
                <a:lnTo>
                  <a:pt x="5281" y="2758"/>
                </a:lnTo>
                <a:lnTo>
                  <a:pt x="5282" y="2758"/>
                </a:lnTo>
                <a:lnTo>
                  <a:pt x="5282" y="2758"/>
                </a:lnTo>
                <a:lnTo>
                  <a:pt x="5284" y="2758"/>
                </a:lnTo>
                <a:lnTo>
                  <a:pt x="5285" y="2758"/>
                </a:lnTo>
                <a:lnTo>
                  <a:pt x="5286" y="2758"/>
                </a:lnTo>
                <a:lnTo>
                  <a:pt x="5287" y="2758"/>
                </a:lnTo>
                <a:lnTo>
                  <a:pt x="5287" y="2758"/>
                </a:lnTo>
                <a:lnTo>
                  <a:pt x="5288" y="2757"/>
                </a:lnTo>
                <a:lnTo>
                  <a:pt x="5289" y="2757"/>
                </a:lnTo>
                <a:cubicBezTo>
                  <a:pt x="5348" y="2753"/>
                  <a:pt x="5407" y="2755"/>
                  <a:pt x="5467" y="2764"/>
                </a:cubicBezTo>
                <a:cubicBezTo>
                  <a:pt x="5562" y="2777"/>
                  <a:pt x="5656" y="2806"/>
                  <a:pt x="5750" y="2853"/>
                </a:cubicBezTo>
                <a:lnTo>
                  <a:pt x="5671" y="2659"/>
                </a:lnTo>
                <a:cubicBezTo>
                  <a:pt x="5667" y="2649"/>
                  <a:pt x="5667" y="2639"/>
                  <a:pt x="5672" y="2629"/>
                </a:cubicBezTo>
                <a:cubicBezTo>
                  <a:pt x="5678" y="2616"/>
                  <a:pt x="5692" y="2610"/>
                  <a:pt x="5705" y="2611"/>
                </a:cubicBezTo>
                <a:lnTo>
                  <a:pt x="5631" y="2427"/>
                </a:lnTo>
                <a:cubicBezTo>
                  <a:pt x="5627" y="2419"/>
                  <a:pt x="5627" y="2409"/>
                  <a:pt x="5632" y="2400"/>
                </a:cubicBezTo>
                <a:cubicBezTo>
                  <a:pt x="5638" y="2388"/>
                  <a:pt x="5650" y="2381"/>
                  <a:pt x="5663" y="2381"/>
                </a:cubicBezTo>
                <a:lnTo>
                  <a:pt x="5612" y="2256"/>
                </a:lnTo>
                <a:cubicBezTo>
                  <a:pt x="5610" y="2250"/>
                  <a:pt x="5609" y="2244"/>
                  <a:pt x="5610" y="2238"/>
                </a:cubicBezTo>
                <a:lnTo>
                  <a:pt x="5535" y="2053"/>
                </a:lnTo>
                <a:cubicBezTo>
                  <a:pt x="5398" y="1994"/>
                  <a:pt x="5376" y="1923"/>
                  <a:pt x="5340" y="1805"/>
                </a:cubicBezTo>
                <a:lnTo>
                  <a:pt x="5331" y="1777"/>
                </a:lnTo>
                <a:lnTo>
                  <a:pt x="5321" y="1812"/>
                </a:lnTo>
                <a:cubicBezTo>
                  <a:pt x="5284" y="1929"/>
                  <a:pt x="5267" y="1986"/>
                  <a:pt x="5124" y="2052"/>
                </a:cubicBezTo>
                <a:lnTo>
                  <a:pt x="5048" y="2239"/>
                </a:lnTo>
                <a:cubicBezTo>
                  <a:pt x="5049" y="2245"/>
                  <a:pt x="5049" y="2251"/>
                  <a:pt x="5046" y="2256"/>
                </a:cubicBezTo>
                <a:lnTo>
                  <a:pt x="4994" y="2386"/>
                </a:lnTo>
                <a:cubicBezTo>
                  <a:pt x="4998" y="2386"/>
                  <a:pt x="5003" y="2387"/>
                  <a:pt x="5007" y="2389"/>
                </a:cubicBezTo>
                <a:cubicBezTo>
                  <a:pt x="5024" y="2396"/>
                  <a:pt x="5032" y="2415"/>
                  <a:pt x="5026" y="2433"/>
                </a:cubicBezTo>
                <a:lnTo>
                  <a:pt x="5009" y="2475"/>
                </a:lnTo>
                <a:lnTo>
                  <a:pt x="5091" y="2679"/>
                </a:lnTo>
                <a:close/>
                <a:moveTo>
                  <a:pt x="5365" y="2823"/>
                </a:moveTo>
                <a:lnTo>
                  <a:pt x="5352" y="2823"/>
                </a:lnTo>
                <a:lnTo>
                  <a:pt x="5305" y="2823"/>
                </a:lnTo>
                <a:lnTo>
                  <a:pt x="5294" y="2824"/>
                </a:lnTo>
                <a:lnTo>
                  <a:pt x="5294" y="2977"/>
                </a:lnTo>
                <a:lnTo>
                  <a:pt x="5365" y="2977"/>
                </a:lnTo>
                <a:lnTo>
                  <a:pt x="5365" y="2823"/>
                </a:lnTo>
                <a:close/>
                <a:moveTo>
                  <a:pt x="3412" y="1314"/>
                </a:moveTo>
                <a:cubicBezTo>
                  <a:pt x="3435" y="1375"/>
                  <a:pt x="3460" y="1450"/>
                  <a:pt x="3490" y="1549"/>
                </a:cubicBezTo>
                <a:cubicBezTo>
                  <a:pt x="3536" y="1686"/>
                  <a:pt x="3596" y="1787"/>
                  <a:pt x="3674" y="1870"/>
                </a:cubicBezTo>
                <a:cubicBezTo>
                  <a:pt x="3752" y="1954"/>
                  <a:pt x="3850" y="2022"/>
                  <a:pt x="3971" y="2092"/>
                </a:cubicBezTo>
                <a:cubicBezTo>
                  <a:pt x="4064" y="2146"/>
                  <a:pt x="4146" y="2203"/>
                  <a:pt x="4213" y="2274"/>
                </a:cubicBezTo>
                <a:cubicBezTo>
                  <a:pt x="4280" y="2345"/>
                  <a:pt x="4331" y="2431"/>
                  <a:pt x="4362" y="2540"/>
                </a:cubicBezTo>
                <a:cubicBezTo>
                  <a:pt x="4365" y="2551"/>
                  <a:pt x="4374" y="2569"/>
                  <a:pt x="4387" y="2591"/>
                </a:cubicBezTo>
                <a:cubicBezTo>
                  <a:pt x="4393" y="2602"/>
                  <a:pt x="4401" y="2615"/>
                  <a:pt x="4409" y="2627"/>
                </a:cubicBezTo>
                <a:lnTo>
                  <a:pt x="4477" y="2459"/>
                </a:lnTo>
                <a:cubicBezTo>
                  <a:pt x="4480" y="2450"/>
                  <a:pt x="4487" y="2444"/>
                  <a:pt x="4495" y="2441"/>
                </a:cubicBezTo>
                <a:cubicBezTo>
                  <a:pt x="4573" y="2406"/>
                  <a:pt x="4608" y="2375"/>
                  <a:pt x="4631" y="2332"/>
                </a:cubicBezTo>
                <a:lnTo>
                  <a:pt x="4627" y="2324"/>
                </a:lnTo>
                <a:cubicBezTo>
                  <a:pt x="4624" y="2316"/>
                  <a:pt x="4621" y="2308"/>
                  <a:pt x="4620" y="2302"/>
                </a:cubicBezTo>
                <a:cubicBezTo>
                  <a:pt x="4604" y="2234"/>
                  <a:pt x="4577" y="2182"/>
                  <a:pt x="4543" y="2139"/>
                </a:cubicBezTo>
                <a:cubicBezTo>
                  <a:pt x="4507" y="2095"/>
                  <a:pt x="4462" y="2059"/>
                  <a:pt x="4411" y="2023"/>
                </a:cubicBezTo>
                <a:cubicBezTo>
                  <a:pt x="4336" y="1972"/>
                  <a:pt x="4275" y="1922"/>
                  <a:pt x="4225" y="1859"/>
                </a:cubicBezTo>
                <a:lnTo>
                  <a:pt x="4223" y="1857"/>
                </a:lnTo>
                <a:cubicBezTo>
                  <a:pt x="4172" y="1793"/>
                  <a:pt x="4133" y="1716"/>
                  <a:pt x="4104" y="1613"/>
                </a:cubicBezTo>
                <a:lnTo>
                  <a:pt x="4103" y="1612"/>
                </a:lnTo>
                <a:cubicBezTo>
                  <a:pt x="4041" y="1370"/>
                  <a:pt x="4021" y="1341"/>
                  <a:pt x="3926" y="1202"/>
                </a:cubicBezTo>
                <a:lnTo>
                  <a:pt x="3860" y="1107"/>
                </a:lnTo>
                <a:cubicBezTo>
                  <a:pt x="3848" y="1088"/>
                  <a:pt x="3839" y="1072"/>
                  <a:pt x="3831" y="1056"/>
                </a:cubicBezTo>
                <a:cubicBezTo>
                  <a:pt x="3818" y="1031"/>
                  <a:pt x="3807" y="1011"/>
                  <a:pt x="3784" y="999"/>
                </a:cubicBezTo>
                <a:cubicBezTo>
                  <a:pt x="3762" y="987"/>
                  <a:pt x="3747" y="972"/>
                  <a:pt x="3736" y="960"/>
                </a:cubicBezTo>
                <a:lnTo>
                  <a:pt x="3732" y="955"/>
                </a:lnTo>
                <a:lnTo>
                  <a:pt x="3729" y="959"/>
                </a:lnTo>
                <a:cubicBezTo>
                  <a:pt x="3717" y="972"/>
                  <a:pt x="3709" y="982"/>
                  <a:pt x="3703" y="989"/>
                </a:cubicBezTo>
                <a:lnTo>
                  <a:pt x="3703" y="990"/>
                </a:lnTo>
                <a:cubicBezTo>
                  <a:pt x="3695" y="999"/>
                  <a:pt x="3691" y="1004"/>
                  <a:pt x="3684" y="1009"/>
                </a:cubicBezTo>
                <a:cubicBezTo>
                  <a:pt x="3676" y="1015"/>
                  <a:pt x="3670" y="1017"/>
                  <a:pt x="3657" y="1020"/>
                </a:cubicBezTo>
                <a:lnTo>
                  <a:pt x="3633" y="1028"/>
                </a:lnTo>
                <a:cubicBezTo>
                  <a:pt x="3575" y="1055"/>
                  <a:pt x="3535" y="1125"/>
                  <a:pt x="3497" y="1190"/>
                </a:cubicBezTo>
                <a:cubicBezTo>
                  <a:pt x="3470" y="1237"/>
                  <a:pt x="3444" y="1282"/>
                  <a:pt x="3412" y="1314"/>
                </a:cubicBezTo>
                <a:close/>
                <a:moveTo>
                  <a:pt x="3326" y="51"/>
                </a:moveTo>
                <a:lnTo>
                  <a:pt x="3188" y="51"/>
                </a:lnTo>
                <a:cubicBezTo>
                  <a:pt x="3184" y="51"/>
                  <a:pt x="3180" y="52"/>
                  <a:pt x="3177" y="54"/>
                </a:cubicBezTo>
                <a:lnTo>
                  <a:pt x="3176" y="56"/>
                </a:lnTo>
                <a:cubicBezTo>
                  <a:pt x="3173" y="59"/>
                  <a:pt x="3171" y="63"/>
                  <a:pt x="3171" y="67"/>
                </a:cubicBezTo>
                <a:lnTo>
                  <a:pt x="3171" y="70"/>
                </a:lnTo>
                <a:cubicBezTo>
                  <a:pt x="3172" y="73"/>
                  <a:pt x="3173" y="77"/>
                  <a:pt x="3173" y="81"/>
                </a:cubicBezTo>
                <a:cubicBezTo>
                  <a:pt x="3173" y="99"/>
                  <a:pt x="3158" y="114"/>
                  <a:pt x="3139" y="114"/>
                </a:cubicBezTo>
                <a:lnTo>
                  <a:pt x="2911" y="114"/>
                </a:lnTo>
                <a:cubicBezTo>
                  <a:pt x="2906" y="114"/>
                  <a:pt x="2902" y="116"/>
                  <a:pt x="2899" y="119"/>
                </a:cubicBezTo>
                <a:cubicBezTo>
                  <a:pt x="2896" y="122"/>
                  <a:pt x="2894" y="127"/>
                  <a:pt x="2894" y="131"/>
                </a:cubicBezTo>
                <a:cubicBezTo>
                  <a:pt x="2894" y="136"/>
                  <a:pt x="2896" y="140"/>
                  <a:pt x="2899" y="143"/>
                </a:cubicBezTo>
                <a:cubicBezTo>
                  <a:pt x="2902" y="146"/>
                  <a:pt x="2907" y="148"/>
                  <a:pt x="2911" y="148"/>
                </a:cubicBezTo>
                <a:lnTo>
                  <a:pt x="3281" y="148"/>
                </a:lnTo>
                <a:cubicBezTo>
                  <a:pt x="3286" y="148"/>
                  <a:pt x="3290" y="146"/>
                  <a:pt x="3293" y="143"/>
                </a:cubicBezTo>
                <a:cubicBezTo>
                  <a:pt x="3296" y="140"/>
                  <a:pt x="3298" y="136"/>
                  <a:pt x="3298" y="131"/>
                </a:cubicBezTo>
                <a:lnTo>
                  <a:pt x="3297" y="128"/>
                </a:lnTo>
                <a:cubicBezTo>
                  <a:pt x="3297" y="125"/>
                  <a:pt x="3296" y="121"/>
                  <a:pt x="3296" y="118"/>
                </a:cubicBezTo>
                <a:cubicBezTo>
                  <a:pt x="3296" y="99"/>
                  <a:pt x="3311" y="84"/>
                  <a:pt x="3330" y="84"/>
                </a:cubicBezTo>
                <a:lnTo>
                  <a:pt x="3534" y="84"/>
                </a:lnTo>
                <a:cubicBezTo>
                  <a:pt x="3552" y="84"/>
                  <a:pt x="3567" y="99"/>
                  <a:pt x="3568" y="117"/>
                </a:cubicBezTo>
                <a:cubicBezTo>
                  <a:pt x="3568" y="122"/>
                  <a:pt x="3570" y="126"/>
                  <a:pt x="3573" y="129"/>
                </a:cubicBezTo>
                <a:cubicBezTo>
                  <a:pt x="3576" y="131"/>
                  <a:pt x="3580" y="133"/>
                  <a:pt x="3585" y="133"/>
                </a:cubicBezTo>
                <a:lnTo>
                  <a:pt x="3955" y="133"/>
                </a:lnTo>
                <a:cubicBezTo>
                  <a:pt x="3959" y="133"/>
                  <a:pt x="3962" y="132"/>
                  <a:pt x="3965" y="130"/>
                </a:cubicBezTo>
                <a:lnTo>
                  <a:pt x="3966" y="128"/>
                </a:lnTo>
                <a:cubicBezTo>
                  <a:pt x="3969" y="125"/>
                  <a:pt x="3971" y="121"/>
                  <a:pt x="3971" y="117"/>
                </a:cubicBezTo>
                <a:cubicBezTo>
                  <a:pt x="3971" y="112"/>
                  <a:pt x="3969" y="108"/>
                  <a:pt x="3966" y="105"/>
                </a:cubicBezTo>
                <a:cubicBezTo>
                  <a:pt x="3963" y="102"/>
                  <a:pt x="3959" y="100"/>
                  <a:pt x="3955" y="100"/>
                </a:cubicBezTo>
                <a:lnTo>
                  <a:pt x="3759" y="100"/>
                </a:lnTo>
                <a:cubicBezTo>
                  <a:pt x="3743" y="100"/>
                  <a:pt x="3729" y="89"/>
                  <a:pt x="3726" y="74"/>
                </a:cubicBezTo>
                <a:cubicBezTo>
                  <a:pt x="3721" y="56"/>
                  <a:pt x="3733" y="37"/>
                  <a:pt x="3751" y="33"/>
                </a:cubicBezTo>
                <a:cubicBezTo>
                  <a:pt x="3755" y="32"/>
                  <a:pt x="3758" y="30"/>
                  <a:pt x="3760" y="27"/>
                </a:cubicBezTo>
                <a:cubicBezTo>
                  <a:pt x="3762" y="24"/>
                  <a:pt x="3764" y="21"/>
                  <a:pt x="3764" y="17"/>
                </a:cubicBezTo>
                <a:cubicBezTo>
                  <a:pt x="3764" y="12"/>
                  <a:pt x="3762" y="8"/>
                  <a:pt x="3759" y="5"/>
                </a:cubicBezTo>
                <a:cubicBezTo>
                  <a:pt x="3756" y="2"/>
                  <a:pt x="3752" y="0"/>
                  <a:pt x="3747" y="0"/>
                </a:cubicBezTo>
                <a:lnTo>
                  <a:pt x="3377" y="0"/>
                </a:lnTo>
                <a:cubicBezTo>
                  <a:pt x="3372" y="0"/>
                  <a:pt x="3368" y="2"/>
                  <a:pt x="3365" y="5"/>
                </a:cubicBezTo>
                <a:cubicBezTo>
                  <a:pt x="3362" y="8"/>
                  <a:pt x="3360" y="12"/>
                  <a:pt x="3360" y="16"/>
                </a:cubicBezTo>
                <a:lnTo>
                  <a:pt x="3360" y="17"/>
                </a:lnTo>
                <a:cubicBezTo>
                  <a:pt x="3360" y="35"/>
                  <a:pt x="3345" y="51"/>
                  <a:pt x="3326" y="51"/>
                </a:cubicBezTo>
                <a:close/>
                <a:moveTo>
                  <a:pt x="4346" y="492"/>
                </a:moveTo>
                <a:lnTo>
                  <a:pt x="3932" y="492"/>
                </a:lnTo>
                <a:cubicBezTo>
                  <a:pt x="3924" y="492"/>
                  <a:pt x="3917" y="495"/>
                  <a:pt x="3913" y="500"/>
                </a:cubicBezTo>
                <a:cubicBezTo>
                  <a:pt x="3907" y="505"/>
                  <a:pt x="3904" y="512"/>
                  <a:pt x="3904" y="519"/>
                </a:cubicBezTo>
                <a:cubicBezTo>
                  <a:pt x="3904" y="524"/>
                  <a:pt x="3906" y="529"/>
                  <a:pt x="3908" y="533"/>
                </a:cubicBezTo>
                <a:lnTo>
                  <a:pt x="3712" y="533"/>
                </a:lnTo>
                <a:cubicBezTo>
                  <a:pt x="3704" y="533"/>
                  <a:pt x="3697" y="536"/>
                  <a:pt x="3692" y="541"/>
                </a:cubicBezTo>
                <a:cubicBezTo>
                  <a:pt x="3687" y="546"/>
                  <a:pt x="3684" y="553"/>
                  <a:pt x="3684" y="561"/>
                </a:cubicBezTo>
                <a:cubicBezTo>
                  <a:pt x="3684" y="569"/>
                  <a:pt x="3687" y="576"/>
                  <a:pt x="3692" y="581"/>
                </a:cubicBezTo>
                <a:cubicBezTo>
                  <a:pt x="3697" y="586"/>
                  <a:pt x="3704" y="589"/>
                  <a:pt x="3712" y="589"/>
                </a:cubicBezTo>
                <a:lnTo>
                  <a:pt x="4125" y="589"/>
                </a:lnTo>
                <a:cubicBezTo>
                  <a:pt x="4133" y="589"/>
                  <a:pt x="4140" y="586"/>
                  <a:pt x="4145" y="581"/>
                </a:cubicBezTo>
                <a:cubicBezTo>
                  <a:pt x="4150" y="576"/>
                  <a:pt x="4153" y="569"/>
                  <a:pt x="4153" y="561"/>
                </a:cubicBezTo>
                <a:cubicBezTo>
                  <a:pt x="4153" y="556"/>
                  <a:pt x="4152" y="551"/>
                  <a:pt x="4150" y="547"/>
                </a:cubicBezTo>
                <a:lnTo>
                  <a:pt x="4346" y="547"/>
                </a:lnTo>
                <a:cubicBezTo>
                  <a:pt x="4354" y="547"/>
                  <a:pt x="4361" y="544"/>
                  <a:pt x="4366" y="539"/>
                </a:cubicBezTo>
                <a:cubicBezTo>
                  <a:pt x="4371" y="534"/>
                  <a:pt x="4374" y="527"/>
                  <a:pt x="4374" y="519"/>
                </a:cubicBezTo>
                <a:cubicBezTo>
                  <a:pt x="4374" y="512"/>
                  <a:pt x="4371" y="505"/>
                  <a:pt x="4366" y="500"/>
                </a:cubicBezTo>
                <a:cubicBezTo>
                  <a:pt x="4361" y="495"/>
                  <a:pt x="4354" y="492"/>
                  <a:pt x="4346" y="492"/>
                </a:cubicBezTo>
                <a:close/>
                <a:moveTo>
                  <a:pt x="4826" y="1311"/>
                </a:moveTo>
                <a:cubicBezTo>
                  <a:pt x="4803" y="1264"/>
                  <a:pt x="4685" y="1321"/>
                  <a:pt x="4685" y="1321"/>
                </a:cubicBezTo>
                <a:cubicBezTo>
                  <a:pt x="4667" y="1329"/>
                  <a:pt x="4647" y="1321"/>
                  <a:pt x="4639" y="1304"/>
                </a:cubicBezTo>
                <a:cubicBezTo>
                  <a:pt x="4631" y="1286"/>
                  <a:pt x="4639" y="1265"/>
                  <a:pt x="4656" y="1257"/>
                </a:cubicBezTo>
                <a:cubicBezTo>
                  <a:pt x="4657" y="1257"/>
                  <a:pt x="4785" y="1192"/>
                  <a:pt x="4858" y="1242"/>
                </a:cubicBezTo>
                <a:cubicBezTo>
                  <a:pt x="4930" y="1192"/>
                  <a:pt x="5059" y="1257"/>
                  <a:pt x="5059" y="1257"/>
                </a:cubicBezTo>
                <a:cubicBezTo>
                  <a:pt x="5077" y="1265"/>
                  <a:pt x="5085" y="1286"/>
                  <a:pt x="5077" y="1304"/>
                </a:cubicBezTo>
                <a:cubicBezTo>
                  <a:pt x="5069" y="1321"/>
                  <a:pt x="5048" y="1329"/>
                  <a:pt x="5030" y="1321"/>
                </a:cubicBezTo>
                <a:cubicBezTo>
                  <a:pt x="5030" y="1321"/>
                  <a:pt x="4913" y="1264"/>
                  <a:pt x="4889" y="1311"/>
                </a:cubicBezTo>
                <a:lnTo>
                  <a:pt x="4889" y="1311"/>
                </a:lnTo>
                <a:lnTo>
                  <a:pt x="4889" y="1311"/>
                </a:lnTo>
                <a:lnTo>
                  <a:pt x="4889" y="1311"/>
                </a:lnTo>
                <a:lnTo>
                  <a:pt x="4888" y="1312"/>
                </a:lnTo>
                <a:lnTo>
                  <a:pt x="4888" y="1312"/>
                </a:lnTo>
                <a:lnTo>
                  <a:pt x="4888" y="1313"/>
                </a:lnTo>
                <a:lnTo>
                  <a:pt x="4888" y="1313"/>
                </a:lnTo>
                <a:lnTo>
                  <a:pt x="4887" y="1314"/>
                </a:lnTo>
                <a:lnTo>
                  <a:pt x="4887" y="1314"/>
                </a:lnTo>
                <a:lnTo>
                  <a:pt x="4887" y="1314"/>
                </a:lnTo>
                <a:lnTo>
                  <a:pt x="4887" y="1314"/>
                </a:lnTo>
                <a:lnTo>
                  <a:pt x="4886" y="1315"/>
                </a:lnTo>
                <a:lnTo>
                  <a:pt x="4886" y="1315"/>
                </a:lnTo>
                <a:lnTo>
                  <a:pt x="4886" y="1316"/>
                </a:lnTo>
                <a:lnTo>
                  <a:pt x="4886" y="1316"/>
                </a:lnTo>
                <a:lnTo>
                  <a:pt x="4885" y="1316"/>
                </a:lnTo>
                <a:lnTo>
                  <a:pt x="4885" y="1317"/>
                </a:lnTo>
                <a:lnTo>
                  <a:pt x="4885" y="1317"/>
                </a:lnTo>
                <a:lnTo>
                  <a:pt x="4885" y="1317"/>
                </a:lnTo>
                <a:lnTo>
                  <a:pt x="4884" y="1318"/>
                </a:lnTo>
                <a:lnTo>
                  <a:pt x="4884" y="1318"/>
                </a:lnTo>
                <a:lnTo>
                  <a:pt x="4884" y="1319"/>
                </a:lnTo>
                <a:lnTo>
                  <a:pt x="4884" y="1319"/>
                </a:lnTo>
                <a:lnTo>
                  <a:pt x="4883" y="1319"/>
                </a:lnTo>
                <a:lnTo>
                  <a:pt x="4883" y="1319"/>
                </a:lnTo>
                <a:lnTo>
                  <a:pt x="4883" y="1320"/>
                </a:lnTo>
                <a:lnTo>
                  <a:pt x="4882" y="1320"/>
                </a:lnTo>
                <a:lnTo>
                  <a:pt x="4882" y="1320"/>
                </a:lnTo>
                <a:lnTo>
                  <a:pt x="4882" y="1320"/>
                </a:lnTo>
                <a:lnTo>
                  <a:pt x="4881" y="1321"/>
                </a:lnTo>
                <a:lnTo>
                  <a:pt x="4881" y="1321"/>
                </a:lnTo>
                <a:lnTo>
                  <a:pt x="4881" y="1322"/>
                </a:lnTo>
                <a:lnTo>
                  <a:pt x="4881" y="1322"/>
                </a:lnTo>
                <a:lnTo>
                  <a:pt x="4880" y="1322"/>
                </a:lnTo>
                <a:lnTo>
                  <a:pt x="4880" y="1322"/>
                </a:lnTo>
                <a:lnTo>
                  <a:pt x="4879" y="1323"/>
                </a:lnTo>
                <a:lnTo>
                  <a:pt x="4879" y="1323"/>
                </a:lnTo>
                <a:lnTo>
                  <a:pt x="4879" y="1323"/>
                </a:lnTo>
                <a:lnTo>
                  <a:pt x="4879" y="1323"/>
                </a:lnTo>
                <a:lnTo>
                  <a:pt x="4878" y="1323"/>
                </a:lnTo>
                <a:lnTo>
                  <a:pt x="4878" y="1324"/>
                </a:lnTo>
                <a:lnTo>
                  <a:pt x="4877" y="1324"/>
                </a:lnTo>
                <a:lnTo>
                  <a:pt x="4877" y="1324"/>
                </a:lnTo>
                <a:lnTo>
                  <a:pt x="4876" y="1325"/>
                </a:lnTo>
                <a:lnTo>
                  <a:pt x="4876" y="1325"/>
                </a:lnTo>
                <a:lnTo>
                  <a:pt x="4876" y="1325"/>
                </a:lnTo>
                <a:lnTo>
                  <a:pt x="4876" y="1325"/>
                </a:lnTo>
                <a:lnTo>
                  <a:pt x="4875" y="1325"/>
                </a:lnTo>
                <a:lnTo>
                  <a:pt x="4875" y="1325"/>
                </a:lnTo>
                <a:lnTo>
                  <a:pt x="4874" y="1326"/>
                </a:lnTo>
                <a:lnTo>
                  <a:pt x="4874" y="1326"/>
                </a:lnTo>
                <a:lnTo>
                  <a:pt x="4873" y="1326"/>
                </a:lnTo>
                <a:lnTo>
                  <a:pt x="4873" y="1326"/>
                </a:lnTo>
                <a:lnTo>
                  <a:pt x="4873" y="1327"/>
                </a:lnTo>
                <a:lnTo>
                  <a:pt x="4872" y="1327"/>
                </a:lnTo>
                <a:lnTo>
                  <a:pt x="4872" y="1327"/>
                </a:lnTo>
                <a:lnTo>
                  <a:pt x="4872" y="1327"/>
                </a:lnTo>
                <a:lnTo>
                  <a:pt x="4871" y="1327"/>
                </a:lnTo>
                <a:lnTo>
                  <a:pt x="4871" y="1327"/>
                </a:lnTo>
                <a:lnTo>
                  <a:pt x="4870" y="1328"/>
                </a:lnTo>
                <a:lnTo>
                  <a:pt x="4870" y="1328"/>
                </a:lnTo>
                <a:lnTo>
                  <a:pt x="4870" y="1328"/>
                </a:lnTo>
                <a:lnTo>
                  <a:pt x="4868" y="1328"/>
                </a:lnTo>
                <a:lnTo>
                  <a:pt x="4868" y="1328"/>
                </a:lnTo>
                <a:lnTo>
                  <a:pt x="4867" y="1329"/>
                </a:lnTo>
                <a:lnTo>
                  <a:pt x="4867" y="1329"/>
                </a:lnTo>
                <a:lnTo>
                  <a:pt x="4867" y="1329"/>
                </a:lnTo>
                <a:lnTo>
                  <a:pt x="4866" y="1329"/>
                </a:lnTo>
                <a:lnTo>
                  <a:pt x="4866" y="1329"/>
                </a:lnTo>
                <a:lnTo>
                  <a:pt x="4866" y="1329"/>
                </a:lnTo>
                <a:lnTo>
                  <a:pt x="4865" y="1329"/>
                </a:lnTo>
                <a:lnTo>
                  <a:pt x="4865" y="1329"/>
                </a:lnTo>
                <a:lnTo>
                  <a:pt x="4864" y="1329"/>
                </a:lnTo>
                <a:lnTo>
                  <a:pt x="4864" y="1329"/>
                </a:lnTo>
                <a:lnTo>
                  <a:pt x="4863" y="1329"/>
                </a:lnTo>
                <a:lnTo>
                  <a:pt x="4863" y="1329"/>
                </a:lnTo>
                <a:lnTo>
                  <a:pt x="4862" y="1330"/>
                </a:lnTo>
                <a:lnTo>
                  <a:pt x="4862" y="1330"/>
                </a:lnTo>
                <a:lnTo>
                  <a:pt x="4862" y="1330"/>
                </a:lnTo>
                <a:lnTo>
                  <a:pt x="4861" y="1330"/>
                </a:lnTo>
                <a:lnTo>
                  <a:pt x="4861" y="1330"/>
                </a:lnTo>
                <a:lnTo>
                  <a:pt x="4861" y="1330"/>
                </a:lnTo>
                <a:lnTo>
                  <a:pt x="4860" y="1330"/>
                </a:lnTo>
                <a:lnTo>
                  <a:pt x="4860" y="1330"/>
                </a:lnTo>
                <a:lnTo>
                  <a:pt x="4859" y="1330"/>
                </a:lnTo>
                <a:lnTo>
                  <a:pt x="4859" y="1330"/>
                </a:lnTo>
                <a:lnTo>
                  <a:pt x="4858" y="1330"/>
                </a:lnTo>
                <a:lnTo>
                  <a:pt x="4858" y="1330"/>
                </a:lnTo>
                <a:lnTo>
                  <a:pt x="4857" y="1330"/>
                </a:lnTo>
                <a:lnTo>
                  <a:pt x="4857" y="1330"/>
                </a:lnTo>
                <a:lnTo>
                  <a:pt x="4856" y="1330"/>
                </a:lnTo>
                <a:lnTo>
                  <a:pt x="4856" y="1330"/>
                </a:lnTo>
                <a:lnTo>
                  <a:pt x="4856" y="1330"/>
                </a:lnTo>
                <a:lnTo>
                  <a:pt x="4855" y="1330"/>
                </a:lnTo>
                <a:lnTo>
                  <a:pt x="4855" y="1330"/>
                </a:lnTo>
                <a:lnTo>
                  <a:pt x="4854" y="1330"/>
                </a:lnTo>
                <a:lnTo>
                  <a:pt x="4854" y="1330"/>
                </a:lnTo>
                <a:lnTo>
                  <a:pt x="4854" y="1330"/>
                </a:lnTo>
                <a:lnTo>
                  <a:pt x="4853" y="1330"/>
                </a:lnTo>
                <a:lnTo>
                  <a:pt x="4853" y="1330"/>
                </a:lnTo>
                <a:lnTo>
                  <a:pt x="4852" y="1330"/>
                </a:lnTo>
                <a:lnTo>
                  <a:pt x="4852" y="1330"/>
                </a:lnTo>
                <a:lnTo>
                  <a:pt x="4851" y="1330"/>
                </a:lnTo>
                <a:lnTo>
                  <a:pt x="4851" y="1330"/>
                </a:lnTo>
                <a:lnTo>
                  <a:pt x="4851" y="1329"/>
                </a:lnTo>
                <a:lnTo>
                  <a:pt x="4850" y="1329"/>
                </a:lnTo>
                <a:lnTo>
                  <a:pt x="4850" y="1329"/>
                </a:lnTo>
                <a:lnTo>
                  <a:pt x="4850" y="1329"/>
                </a:lnTo>
                <a:lnTo>
                  <a:pt x="4849" y="1329"/>
                </a:lnTo>
                <a:lnTo>
                  <a:pt x="4849" y="1329"/>
                </a:lnTo>
                <a:lnTo>
                  <a:pt x="4848" y="1329"/>
                </a:lnTo>
                <a:lnTo>
                  <a:pt x="4848" y="1329"/>
                </a:lnTo>
                <a:lnTo>
                  <a:pt x="4847" y="1328"/>
                </a:lnTo>
                <a:lnTo>
                  <a:pt x="4847" y="1328"/>
                </a:lnTo>
                <a:lnTo>
                  <a:pt x="4846" y="1328"/>
                </a:lnTo>
                <a:lnTo>
                  <a:pt x="4845" y="1328"/>
                </a:lnTo>
                <a:lnTo>
                  <a:pt x="4845" y="1328"/>
                </a:lnTo>
                <a:lnTo>
                  <a:pt x="4844" y="1327"/>
                </a:lnTo>
                <a:lnTo>
                  <a:pt x="4844" y="1327"/>
                </a:lnTo>
                <a:lnTo>
                  <a:pt x="4844" y="1327"/>
                </a:lnTo>
                <a:lnTo>
                  <a:pt x="4843" y="1327"/>
                </a:lnTo>
                <a:lnTo>
                  <a:pt x="4843" y="1327"/>
                </a:lnTo>
                <a:lnTo>
                  <a:pt x="4843" y="1327"/>
                </a:lnTo>
                <a:lnTo>
                  <a:pt x="4842" y="1326"/>
                </a:lnTo>
                <a:lnTo>
                  <a:pt x="4842" y="1326"/>
                </a:lnTo>
                <a:lnTo>
                  <a:pt x="4841" y="1326"/>
                </a:lnTo>
                <a:lnTo>
                  <a:pt x="4841" y="1326"/>
                </a:lnTo>
                <a:lnTo>
                  <a:pt x="4840" y="1326"/>
                </a:lnTo>
                <a:lnTo>
                  <a:pt x="4840" y="1326"/>
                </a:lnTo>
                <a:lnTo>
                  <a:pt x="4840" y="1325"/>
                </a:lnTo>
                <a:lnTo>
                  <a:pt x="4840" y="1325"/>
                </a:lnTo>
                <a:lnTo>
                  <a:pt x="4839" y="1325"/>
                </a:lnTo>
                <a:lnTo>
                  <a:pt x="4839" y="1325"/>
                </a:lnTo>
                <a:lnTo>
                  <a:pt x="4838" y="1324"/>
                </a:lnTo>
                <a:lnTo>
                  <a:pt x="4838" y="1324"/>
                </a:lnTo>
                <a:lnTo>
                  <a:pt x="4837" y="1324"/>
                </a:lnTo>
                <a:lnTo>
                  <a:pt x="4837" y="1324"/>
                </a:lnTo>
                <a:lnTo>
                  <a:pt x="4837" y="1323"/>
                </a:lnTo>
                <a:lnTo>
                  <a:pt x="4837" y="1323"/>
                </a:lnTo>
                <a:lnTo>
                  <a:pt x="4836" y="1323"/>
                </a:lnTo>
                <a:lnTo>
                  <a:pt x="4836" y="1323"/>
                </a:lnTo>
                <a:lnTo>
                  <a:pt x="4835" y="1322"/>
                </a:lnTo>
                <a:lnTo>
                  <a:pt x="4835" y="1322"/>
                </a:lnTo>
                <a:lnTo>
                  <a:pt x="4835" y="1322"/>
                </a:lnTo>
                <a:lnTo>
                  <a:pt x="4834" y="1322"/>
                </a:lnTo>
                <a:lnTo>
                  <a:pt x="4834" y="1321"/>
                </a:lnTo>
                <a:lnTo>
                  <a:pt x="4834" y="1321"/>
                </a:lnTo>
                <a:lnTo>
                  <a:pt x="4833" y="1321"/>
                </a:lnTo>
                <a:lnTo>
                  <a:pt x="4833" y="1320"/>
                </a:lnTo>
                <a:lnTo>
                  <a:pt x="4833" y="1320"/>
                </a:lnTo>
                <a:lnTo>
                  <a:pt x="4833" y="1320"/>
                </a:lnTo>
                <a:lnTo>
                  <a:pt x="4832" y="1319"/>
                </a:lnTo>
                <a:lnTo>
                  <a:pt x="4832" y="1319"/>
                </a:lnTo>
                <a:lnTo>
                  <a:pt x="4832" y="1319"/>
                </a:lnTo>
                <a:lnTo>
                  <a:pt x="4831" y="1319"/>
                </a:lnTo>
                <a:lnTo>
                  <a:pt x="4831" y="1318"/>
                </a:lnTo>
                <a:lnTo>
                  <a:pt x="4831" y="1318"/>
                </a:lnTo>
                <a:lnTo>
                  <a:pt x="4831" y="1317"/>
                </a:lnTo>
                <a:lnTo>
                  <a:pt x="4830" y="1317"/>
                </a:lnTo>
                <a:lnTo>
                  <a:pt x="4830" y="1317"/>
                </a:lnTo>
                <a:lnTo>
                  <a:pt x="4830" y="1316"/>
                </a:lnTo>
                <a:lnTo>
                  <a:pt x="4829" y="1316"/>
                </a:lnTo>
                <a:lnTo>
                  <a:pt x="4829" y="1316"/>
                </a:lnTo>
                <a:lnTo>
                  <a:pt x="4829" y="1315"/>
                </a:lnTo>
                <a:lnTo>
                  <a:pt x="4829" y="1315"/>
                </a:lnTo>
                <a:lnTo>
                  <a:pt x="4828" y="1315"/>
                </a:lnTo>
                <a:lnTo>
                  <a:pt x="4828" y="1315"/>
                </a:lnTo>
                <a:lnTo>
                  <a:pt x="4828" y="1314"/>
                </a:lnTo>
                <a:lnTo>
                  <a:pt x="4828" y="1314"/>
                </a:lnTo>
                <a:lnTo>
                  <a:pt x="4827" y="1313"/>
                </a:lnTo>
                <a:lnTo>
                  <a:pt x="4827" y="1313"/>
                </a:lnTo>
                <a:lnTo>
                  <a:pt x="4827" y="1312"/>
                </a:lnTo>
                <a:lnTo>
                  <a:pt x="4827" y="1312"/>
                </a:lnTo>
                <a:lnTo>
                  <a:pt x="4827" y="1312"/>
                </a:lnTo>
                <a:lnTo>
                  <a:pt x="4827" y="1312"/>
                </a:lnTo>
                <a:lnTo>
                  <a:pt x="4826" y="1311"/>
                </a:lnTo>
                <a:lnTo>
                  <a:pt x="4826" y="1311"/>
                </a:lnTo>
                <a:close/>
                <a:moveTo>
                  <a:pt x="5121" y="1100"/>
                </a:moveTo>
                <a:cubicBezTo>
                  <a:pt x="5098" y="1053"/>
                  <a:pt x="4981" y="1110"/>
                  <a:pt x="4980" y="1111"/>
                </a:cubicBezTo>
                <a:cubicBezTo>
                  <a:pt x="4963" y="1119"/>
                  <a:pt x="4942" y="1111"/>
                  <a:pt x="4934" y="1093"/>
                </a:cubicBezTo>
                <a:cubicBezTo>
                  <a:pt x="4926" y="1075"/>
                  <a:pt x="4934" y="1054"/>
                  <a:pt x="4951" y="1046"/>
                </a:cubicBezTo>
                <a:cubicBezTo>
                  <a:pt x="4952" y="1046"/>
                  <a:pt x="5080" y="981"/>
                  <a:pt x="5153" y="1031"/>
                </a:cubicBezTo>
                <a:cubicBezTo>
                  <a:pt x="5225" y="981"/>
                  <a:pt x="5354" y="1046"/>
                  <a:pt x="5354" y="1046"/>
                </a:cubicBezTo>
                <a:cubicBezTo>
                  <a:pt x="5372" y="1054"/>
                  <a:pt x="5380" y="1075"/>
                  <a:pt x="5372" y="1093"/>
                </a:cubicBezTo>
                <a:cubicBezTo>
                  <a:pt x="5364" y="1111"/>
                  <a:pt x="5343" y="1119"/>
                  <a:pt x="5325" y="1111"/>
                </a:cubicBezTo>
                <a:cubicBezTo>
                  <a:pt x="5325" y="1110"/>
                  <a:pt x="5208" y="1053"/>
                  <a:pt x="5184" y="1100"/>
                </a:cubicBezTo>
                <a:lnTo>
                  <a:pt x="5184" y="1100"/>
                </a:lnTo>
                <a:lnTo>
                  <a:pt x="5184" y="1101"/>
                </a:lnTo>
                <a:lnTo>
                  <a:pt x="5184" y="1101"/>
                </a:lnTo>
                <a:lnTo>
                  <a:pt x="5184" y="1101"/>
                </a:lnTo>
                <a:lnTo>
                  <a:pt x="5184" y="1101"/>
                </a:lnTo>
                <a:lnTo>
                  <a:pt x="5183" y="1102"/>
                </a:lnTo>
                <a:lnTo>
                  <a:pt x="5183" y="1102"/>
                </a:lnTo>
                <a:lnTo>
                  <a:pt x="5183" y="1103"/>
                </a:lnTo>
                <a:lnTo>
                  <a:pt x="5183" y="1103"/>
                </a:lnTo>
                <a:lnTo>
                  <a:pt x="5182" y="1104"/>
                </a:lnTo>
                <a:lnTo>
                  <a:pt x="5182" y="1104"/>
                </a:lnTo>
                <a:lnTo>
                  <a:pt x="5182" y="1104"/>
                </a:lnTo>
                <a:lnTo>
                  <a:pt x="5182" y="1105"/>
                </a:lnTo>
                <a:lnTo>
                  <a:pt x="5181" y="1105"/>
                </a:lnTo>
                <a:lnTo>
                  <a:pt x="5181" y="1105"/>
                </a:lnTo>
                <a:lnTo>
                  <a:pt x="5181" y="1106"/>
                </a:lnTo>
                <a:lnTo>
                  <a:pt x="5181" y="1106"/>
                </a:lnTo>
                <a:lnTo>
                  <a:pt x="5180" y="1106"/>
                </a:lnTo>
                <a:lnTo>
                  <a:pt x="5180" y="1106"/>
                </a:lnTo>
                <a:lnTo>
                  <a:pt x="5180" y="1107"/>
                </a:lnTo>
                <a:lnTo>
                  <a:pt x="5179" y="1107"/>
                </a:lnTo>
                <a:lnTo>
                  <a:pt x="5179" y="1108"/>
                </a:lnTo>
                <a:lnTo>
                  <a:pt x="5179" y="1108"/>
                </a:lnTo>
                <a:lnTo>
                  <a:pt x="5178" y="1108"/>
                </a:lnTo>
                <a:lnTo>
                  <a:pt x="5178" y="1109"/>
                </a:lnTo>
                <a:lnTo>
                  <a:pt x="5178" y="1109"/>
                </a:lnTo>
                <a:lnTo>
                  <a:pt x="5178" y="1109"/>
                </a:lnTo>
                <a:lnTo>
                  <a:pt x="5177" y="1109"/>
                </a:lnTo>
                <a:lnTo>
                  <a:pt x="5177" y="1110"/>
                </a:lnTo>
                <a:lnTo>
                  <a:pt x="5177" y="1110"/>
                </a:lnTo>
                <a:lnTo>
                  <a:pt x="5176" y="1110"/>
                </a:lnTo>
                <a:lnTo>
                  <a:pt x="5176" y="1111"/>
                </a:lnTo>
                <a:lnTo>
                  <a:pt x="5176" y="1111"/>
                </a:lnTo>
                <a:lnTo>
                  <a:pt x="5175" y="1111"/>
                </a:lnTo>
                <a:lnTo>
                  <a:pt x="5175" y="1111"/>
                </a:lnTo>
                <a:lnTo>
                  <a:pt x="5175" y="1112"/>
                </a:lnTo>
                <a:lnTo>
                  <a:pt x="5174" y="1112"/>
                </a:lnTo>
                <a:lnTo>
                  <a:pt x="5174" y="1112"/>
                </a:lnTo>
                <a:lnTo>
                  <a:pt x="5174" y="1112"/>
                </a:lnTo>
                <a:lnTo>
                  <a:pt x="5173" y="1113"/>
                </a:lnTo>
                <a:lnTo>
                  <a:pt x="5173" y="1113"/>
                </a:lnTo>
                <a:lnTo>
                  <a:pt x="5173" y="1113"/>
                </a:lnTo>
                <a:lnTo>
                  <a:pt x="5172" y="1113"/>
                </a:lnTo>
                <a:lnTo>
                  <a:pt x="5172" y="1114"/>
                </a:lnTo>
                <a:lnTo>
                  <a:pt x="5172" y="1114"/>
                </a:lnTo>
                <a:lnTo>
                  <a:pt x="5171" y="1114"/>
                </a:lnTo>
                <a:lnTo>
                  <a:pt x="5171" y="1114"/>
                </a:lnTo>
                <a:lnTo>
                  <a:pt x="5170" y="1115"/>
                </a:lnTo>
                <a:lnTo>
                  <a:pt x="5170" y="1115"/>
                </a:lnTo>
                <a:lnTo>
                  <a:pt x="5170" y="1115"/>
                </a:lnTo>
                <a:lnTo>
                  <a:pt x="5169" y="1115"/>
                </a:lnTo>
                <a:lnTo>
                  <a:pt x="5169" y="1115"/>
                </a:lnTo>
                <a:lnTo>
                  <a:pt x="5169" y="1116"/>
                </a:lnTo>
                <a:lnTo>
                  <a:pt x="5168" y="1116"/>
                </a:lnTo>
                <a:lnTo>
                  <a:pt x="5168" y="1116"/>
                </a:lnTo>
                <a:lnTo>
                  <a:pt x="5167" y="1116"/>
                </a:lnTo>
                <a:lnTo>
                  <a:pt x="5167" y="1116"/>
                </a:lnTo>
                <a:lnTo>
                  <a:pt x="5166" y="1117"/>
                </a:lnTo>
                <a:lnTo>
                  <a:pt x="5166" y="1117"/>
                </a:lnTo>
                <a:lnTo>
                  <a:pt x="5166" y="1117"/>
                </a:lnTo>
                <a:lnTo>
                  <a:pt x="5165" y="1117"/>
                </a:lnTo>
                <a:lnTo>
                  <a:pt x="5165" y="1117"/>
                </a:lnTo>
                <a:lnTo>
                  <a:pt x="5164" y="1118"/>
                </a:lnTo>
                <a:lnTo>
                  <a:pt x="5163" y="1118"/>
                </a:lnTo>
                <a:lnTo>
                  <a:pt x="5163" y="1118"/>
                </a:lnTo>
                <a:lnTo>
                  <a:pt x="5162" y="1118"/>
                </a:lnTo>
                <a:lnTo>
                  <a:pt x="5162" y="1118"/>
                </a:lnTo>
                <a:lnTo>
                  <a:pt x="5162" y="1118"/>
                </a:lnTo>
                <a:lnTo>
                  <a:pt x="5161" y="1118"/>
                </a:lnTo>
                <a:lnTo>
                  <a:pt x="5161" y="1118"/>
                </a:lnTo>
                <a:lnTo>
                  <a:pt x="5160" y="1118"/>
                </a:lnTo>
                <a:lnTo>
                  <a:pt x="5160" y="1118"/>
                </a:lnTo>
                <a:lnTo>
                  <a:pt x="5159" y="1119"/>
                </a:lnTo>
                <a:lnTo>
                  <a:pt x="5159" y="1119"/>
                </a:lnTo>
                <a:lnTo>
                  <a:pt x="5158" y="1119"/>
                </a:lnTo>
                <a:lnTo>
                  <a:pt x="5158" y="1119"/>
                </a:lnTo>
                <a:lnTo>
                  <a:pt x="5158" y="1119"/>
                </a:lnTo>
                <a:lnTo>
                  <a:pt x="5157" y="1119"/>
                </a:lnTo>
                <a:lnTo>
                  <a:pt x="5157" y="1119"/>
                </a:lnTo>
                <a:lnTo>
                  <a:pt x="5157" y="1119"/>
                </a:lnTo>
                <a:lnTo>
                  <a:pt x="5156" y="1119"/>
                </a:lnTo>
                <a:lnTo>
                  <a:pt x="5156" y="1119"/>
                </a:lnTo>
                <a:lnTo>
                  <a:pt x="5155" y="1119"/>
                </a:lnTo>
                <a:lnTo>
                  <a:pt x="5155" y="1119"/>
                </a:lnTo>
                <a:lnTo>
                  <a:pt x="5154" y="1119"/>
                </a:lnTo>
                <a:lnTo>
                  <a:pt x="5154" y="1119"/>
                </a:lnTo>
                <a:lnTo>
                  <a:pt x="5153" y="1119"/>
                </a:lnTo>
                <a:lnTo>
                  <a:pt x="5153" y="1119"/>
                </a:lnTo>
                <a:lnTo>
                  <a:pt x="5152" y="1119"/>
                </a:lnTo>
                <a:lnTo>
                  <a:pt x="5152" y="1119"/>
                </a:lnTo>
                <a:lnTo>
                  <a:pt x="5152" y="1119"/>
                </a:lnTo>
                <a:lnTo>
                  <a:pt x="5152" y="1119"/>
                </a:lnTo>
                <a:lnTo>
                  <a:pt x="5151" y="1119"/>
                </a:lnTo>
                <a:lnTo>
                  <a:pt x="5151" y="1119"/>
                </a:lnTo>
                <a:lnTo>
                  <a:pt x="5150" y="1119"/>
                </a:lnTo>
                <a:lnTo>
                  <a:pt x="5150" y="1119"/>
                </a:lnTo>
                <a:lnTo>
                  <a:pt x="5149" y="1119"/>
                </a:lnTo>
                <a:lnTo>
                  <a:pt x="5149" y="1119"/>
                </a:lnTo>
                <a:lnTo>
                  <a:pt x="5148" y="1119"/>
                </a:lnTo>
                <a:lnTo>
                  <a:pt x="5148" y="1119"/>
                </a:lnTo>
                <a:lnTo>
                  <a:pt x="5147" y="1119"/>
                </a:lnTo>
                <a:lnTo>
                  <a:pt x="5147" y="1119"/>
                </a:lnTo>
                <a:lnTo>
                  <a:pt x="5147" y="1119"/>
                </a:lnTo>
                <a:lnTo>
                  <a:pt x="5146" y="1119"/>
                </a:lnTo>
                <a:lnTo>
                  <a:pt x="5146" y="1118"/>
                </a:lnTo>
                <a:lnTo>
                  <a:pt x="5146" y="1118"/>
                </a:lnTo>
                <a:lnTo>
                  <a:pt x="5145" y="1118"/>
                </a:lnTo>
                <a:lnTo>
                  <a:pt x="5145" y="1118"/>
                </a:lnTo>
                <a:lnTo>
                  <a:pt x="5144" y="1118"/>
                </a:lnTo>
                <a:lnTo>
                  <a:pt x="5144" y="1118"/>
                </a:lnTo>
                <a:lnTo>
                  <a:pt x="5143" y="1118"/>
                </a:lnTo>
                <a:lnTo>
                  <a:pt x="5143" y="1118"/>
                </a:lnTo>
                <a:lnTo>
                  <a:pt x="5143" y="1118"/>
                </a:lnTo>
                <a:lnTo>
                  <a:pt x="5142" y="1118"/>
                </a:lnTo>
                <a:lnTo>
                  <a:pt x="5141" y="1117"/>
                </a:lnTo>
                <a:lnTo>
                  <a:pt x="5141" y="1117"/>
                </a:lnTo>
                <a:lnTo>
                  <a:pt x="5140" y="1117"/>
                </a:lnTo>
                <a:lnTo>
                  <a:pt x="5140" y="1117"/>
                </a:lnTo>
                <a:lnTo>
                  <a:pt x="5139" y="1117"/>
                </a:lnTo>
                <a:lnTo>
                  <a:pt x="5139" y="1116"/>
                </a:lnTo>
                <a:lnTo>
                  <a:pt x="5139" y="1116"/>
                </a:lnTo>
                <a:lnTo>
                  <a:pt x="5138" y="1116"/>
                </a:lnTo>
                <a:lnTo>
                  <a:pt x="5138" y="1116"/>
                </a:lnTo>
                <a:lnTo>
                  <a:pt x="5137" y="1116"/>
                </a:lnTo>
                <a:lnTo>
                  <a:pt x="5137" y="1115"/>
                </a:lnTo>
                <a:lnTo>
                  <a:pt x="5136" y="1115"/>
                </a:lnTo>
                <a:lnTo>
                  <a:pt x="5136" y="1115"/>
                </a:lnTo>
                <a:lnTo>
                  <a:pt x="5136" y="1115"/>
                </a:lnTo>
                <a:lnTo>
                  <a:pt x="5136" y="1115"/>
                </a:lnTo>
                <a:lnTo>
                  <a:pt x="5135" y="1114"/>
                </a:lnTo>
                <a:lnTo>
                  <a:pt x="5135" y="1114"/>
                </a:lnTo>
                <a:lnTo>
                  <a:pt x="5134" y="1114"/>
                </a:lnTo>
                <a:lnTo>
                  <a:pt x="5134" y="1114"/>
                </a:lnTo>
                <a:lnTo>
                  <a:pt x="5133" y="1113"/>
                </a:lnTo>
                <a:lnTo>
                  <a:pt x="5133" y="1113"/>
                </a:lnTo>
                <a:lnTo>
                  <a:pt x="5133" y="1113"/>
                </a:lnTo>
                <a:lnTo>
                  <a:pt x="5133" y="1113"/>
                </a:lnTo>
                <a:lnTo>
                  <a:pt x="5132" y="1112"/>
                </a:lnTo>
                <a:lnTo>
                  <a:pt x="5132" y="1112"/>
                </a:lnTo>
                <a:lnTo>
                  <a:pt x="5131" y="1112"/>
                </a:lnTo>
                <a:lnTo>
                  <a:pt x="5131" y="1112"/>
                </a:lnTo>
                <a:lnTo>
                  <a:pt x="5131" y="1111"/>
                </a:lnTo>
                <a:lnTo>
                  <a:pt x="5130" y="1111"/>
                </a:lnTo>
                <a:lnTo>
                  <a:pt x="5130" y="1111"/>
                </a:lnTo>
                <a:lnTo>
                  <a:pt x="5130" y="1111"/>
                </a:lnTo>
                <a:lnTo>
                  <a:pt x="5129" y="1110"/>
                </a:lnTo>
                <a:lnTo>
                  <a:pt x="5129" y="1110"/>
                </a:lnTo>
                <a:lnTo>
                  <a:pt x="5129" y="1110"/>
                </a:lnTo>
                <a:lnTo>
                  <a:pt x="5128" y="1109"/>
                </a:lnTo>
                <a:lnTo>
                  <a:pt x="5128" y="1109"/>
                </a:lnTo>
                <a:lnTo>
                  <a:pt x="5128" y="1109"/>
                </a:lnTo>
                <a:lnTo>
                  <a:pt x="5127" y="1109"/>
                </a:lnTo>
                <a:lnTo>
                  <a:pt x="5127" y="1108"/>
                </a:lnTo>
                <a:lnTo>
                  <a:pt x="5127" y="1108"/>
                </a:lnTo>
                <a:lnTo>
                  <a:pt x="5127" y="1108"/>
                </a:lnTo>
                <a:lnTo>
                  <a:pt x="5126" y="1107"/>
                </a:lnTo>
                <a:lnTo>
                  <a:pt x="5126" y="1107"/>
                </a:lnTo>
                <a:lnTo>
                  <a:pt x="5126" y="1106"/>
                </a:lnTo>
                <a:lnTo>
                  <a:pt x="5126" y="1106"/>
                </a:lnTo>
                <a:lnTo>
                  <a:pt x="5125" y="1106"/>
                </a:lnTo>
                <a:lnTo>
                  <a:pt x="5125" y="1106"/>
                </a:lnTo>
                <a:lnTo>
                  <a:pt x="5125" y="1105"/>
                </a:lnTo>
                <a:lnTo>
                  <a:pt x="5125" y="1105"/>
                </a:lnTo>
                <a:lnTo>
                  <a:pt x="5124" y="1105"/>
                </a:lnTo>
                <a:lnTo>
                  <a:pt x="5124" y="1104"/>
                </a:lnTo>
                <a:lnTo>
                  <a:pt x="5124" y="1104"/>
                </a:lnTo>
                <a:lnTo>
                  <a:pt x="5124" y="1104"/>
                </a:lnTo>
                <a:lnTo>
                  <a:pt x="5123" y="1103"/>
                </a:lnTo>
                <a:lnTo>
                  <a:pt x="5123" y="1103"/>
                </a:lnTo>
                <a:lnTo>
                  <a:pt x="5123" y="1102"/>
                </a:lnTo>
                <a:lnTo>
                  <a:pt x="5123" y="1102"/>
                </a:lnTo>
                <a:lnTo>
                  <a:pt x="5122" y="1101"/>
                </a:lnTo>
                <a:lnTo>
                  <a:pt x="5122" y="1101"/>
                </a:lnTo>
                <a:lnTo>
                  <a:pt x="5122" y="1101"/>
                </a:lnTo>
                <a:lnTo>
                  <a:pt x="5122" y="1101"/>
                </a:lnTo>
                <a:lnTo>
                  <a:pt x="5121" y="1100"/>
                </a:lnTo>
                <a:close/>
                <a:moveTo>
                  <a:pt x="1430" y="34"/>
                </a:moveTo>
                <a:cubicBezTo>
                  <a:pt x="1430" y="16"/>
                  <a:pt x="1445" y="0"/>
                  <a:pt x="1464" y="0"/>
                </a:cubicBezTo>
                <a:cubicBezTo>
                  <a:pt x="1483" y="0"/>
                  <a:pt x="1498" y="16"/>
                  <a:pt x="1498" y="34"/>
                </a:cubicBezTo>
                <a:lnTo>
                  <a:pt x="1498" y="147"/>
                </a:lnTo>
                <a:cubicBezTo>
                  <a:pt x="1498" y="166"/>
                  <a:pt x="1483" y="181"/>
                  <a:pt x="1464" y="181"/>
                </a:cubicBezTo>
                <a:cubicBezTo>
                  <a:pt x="1445" y="181"/>
                  <a:pt x="1430" y="166"/>
                  <a:pt x="1430" y="147"/>
                </a:cubicBezTo>
                <a:lnTo>
                  <a:pt x="1430" y="34"/>
                </a:lnTo>
                <a:close/>
                <a:moveTo>
                  <a:pt x="1873" y="251"/>
                </a:moveTo>
                <a:cubicBezTo>
                  <a:pt x="1889" y="242"/>
                  <a:pt x="1910" y="247"/>
                  <a:pt x="1919" y="263"/>
                </a:cubicBezTo>
                <a:cubicBezTo>
                  <a:pt x="1928" y="279"/>
                  <a:pt x="1923" y="300"/>
                  <a:pt x="1907" y="309"/>
                </a:cubicBezTo>
                <a:lnTo>
                  <a:pt x="1809" y="366"/>
                </a:lnTo>
                <a:cubicBezTo>
                  <a:pt x="1792" y="375"/>
                  <a:pt x="1772" y="370"/>
                  <a:pt x="1762" y="353"/>
                </a:cubicBezTo>
                <a:cubicBezTo>
                  <a:pt x="1753" y="338"/>
                  <a:pt x="1759" y="317"/>
                  <a:pt x="1775" y="308"/>
                </a:cubicBezTo>
                <a:lnTo>
                  <a:pt x="1873" y="251"/>
                </a:lnTo>
                <a:close/>
                <a:moveTo>
                  <a:pt x="1907" y="743"/>
                </a:moveTo>
                <a:cubicBezTo>
                  <a:pt x="1923" y="752"/>
                  <a:pt x="1928" y="773"/>
                  <a:pt x="1919" y="789"/>
                </a:cubicBezTo>
                <a:cubicBezTo>
                  <a:pt x="1910" y="805"/>
                  <a:pt x="1889" y="810"/>
                  <a:pt x="1873" y="801"/>
                </a:cubicBezTo>
                <a:lnTo>
                  <a:pt x="1775" y="744"/>
                </a:lnTo>
                <a:cubicBezTo>
                  <a:pt x="1759" y="735"/>
                  <a:pt x="1753" y="714"/>
                  <a:pt x="1762" y="698"/>
                </a:cubicBezTo>
                <a:cubicBezTo>
                  <a:pt x="1772" y="682"/>
                  <a:pt x="1792" y="677"/>
                  <a:pt x="1809" y="686"/>
                </a:cubicBezTo>
                <a:lnTo>
                  <a:pt x="1907" y="743"/>
                </a:lnTo>
                <a:close/>
                <a:moveTo>
                  <a:pt x="1498" y="1018"/>
                </a:moveTo>
                <a:cubicBezTo>
                  <a:pt x="1498" y="1036"/>
                  <a:pt x="1483" y="1051"/>
                  <a:pt x="1464" y="1051"/>
                </a:cubicBezTo>
                <a:cubicBezTo>
                  <a:pt x="1445" y="1051"/>
                  <a:pt x="1430" y="1036"/>
                  <a:pt x="1430" y="1018"/>
                </a:cubicBezTo>
                <a:lnTo>
                  <a:pt x="1430" y="905"/>
                </a:lnTo>
                <a:cubicBezTo>
                  <a:pt x="1430" y="886"/>
                  <a:pt x="1445" y="871"/>
                  <a:pt x="1464" y="871"/>
                </a:cubicBezTo>
                <a:cubicBezTo>
                  <a:pt x="1483" y="871"/>
                  <a:pt x="1498" y="886"/>
                  <a:pt x="1498" y="905"/>
                </a:cubicBezTo>
                <a:lnTo>
                  <a:pt x="1498" y="1018"/>
                </a:lnTo>
                <a:close/>
                <a:moveTo>
                  <a:pt x="1055" y="801"/>
                </a:moveTo>
                <a:cubicBezTo>
                  <a:pt x="1039" y="810"/>
                  <a:pt x="1018" y="805"/>
                  <a:pt x="1009" y="789"/>
                </a:cubicBezTo>
                <a:cubicBezTo>
                  <a:pt x="999" y="773"/>
                  <a:pt x="1005" y="752"/>
                  <a:pt x="1021" y="743"/>
                </a:cubicBezTo>
                <a:lnTo>
                  <a:pt x="1119" y="686"/>
                </a:lnTo>
                <a:cubicBezTo>
                  <a:pt x="1135" y="677"/>
                  <a:pt x="1156" y="682"/>
                  <a:pt x="1165" y="698"/>
                </a:cubicBezTo>
                <a:cubicBezTo>
                  <a:pt x="1174" y="714"/>
                  <a:pt x="1169" y="735"/>
                  <a:pt x="1153" y="744"/>
                </a:cubicBezTo>
                <a:lnTo>
                  <a:pt x="1055" y="801"/>
                </a:lnTo>
                <a:close/>
                <a:moveTo>
                  <a:pt x="1021" y="309"/>
                </a:moveTo>
                <a:cubicBezTo>
                  <a:pt x="1005" y="300"/>
                  <a:pt x="999" y="279"/>
                  <a:pt x="1009" y="263"/>
                </a:cubicBezTo>
                <a:cubicBezTo>
                  <a:pt x="1018" y="247"/>
                  <a:pt x="1039" y="242"/>
                  <a:pt x="1055" y="251"/>
                </a:cubicBezTo>
                <a:lnTo>
                  <a:pt x="1153" y="308"/>
                </a:lnTo>
                <a:cubicBezTo>
                  <a:pt x="1169" y="317"/>
                  <a:pt x="1174" y="338"/>
                  <a:pt x="1165" y="353"/>
                </a:cubicBezTo>
                <a:cubicBezTo>
                  <a:pt x="1156" y="370"/>
                  <a:pt x="1135" y="375"/>
                  <a:pt x="1119" y="366"/>
                </a:cubicBezTo>
                <a:lnTo>
                  <a:pt x="1021" y="309"/>
                </a:lnTo>
                <a:close/>
                <a:moveTo>
                  <a:pt x="1650" y="136"/>
                </a:moveTo>
                <a:cubicBezTo>
                  <a:pt x="1659" y="120"/>
                  <a:pt x="1680" y="115"/>
                  <a:pt x="1696" y="124"/>
                </a:cubicBezTo>
                <a:cubicBezTo>
                  <a:pt x="1712" y="134"/>
                  <a:pt x="1717" y="154"/>
                  <a:pt x="1708" y="170"/>
                </a:cubicBezTo>
                <a:lnTo>
                  <a:pt x="1673" y="230"/>
                </a:lnTo>
                <a:cubicBezTo>
                  <a:pt x="1664" y="246"/>
                  <a:pt x="1643" y="252"/>
                  <a:pt x="1628" y="242"/>
                </a:cubicBezTo>
                <a:cubicBezTo>
                  <a:pt x="1611" y="233"/>
                  <a:pt x="1606" y="213"/>
                  <a:pt x="1615" y="196"/>
                </a:cubicBezTo>
                <a:lnTo>
                  <a:pt x="1650" y="136"/>
                </a:lnTo>
                <a:close/>
                <a:moveTo>
                  <a:pt x="1894" y="492"/>
                </a:moveTo>
                <a:cubicBezTo>
                  <a:pt x="1913" y="492"/>
                  <a:pt x="1928" y="507"/>
                  <a:pt x="1928" y="526"/>
                </a:cubicBezTo>
                <a:cubicBezTo>
                  <a:pt x="1928" y="545"/>
                  <a:pt x="1913" y="560"/>
                  <a:pt x="1894" y="560"/>
                </a:cubicBezTo>
                <a:lnTo>
                  <a:pt x="1825" y="560"/>
                </a:lnTo>
                <a:cubicBezTo>
                  <a:pt x="1806" y="560"/>
                  <a:pt x="1791" y="545"/>
                  <a:pt x="1791" y="526"/>
                </a:cubicBezTo>
                <a:cubicBezTo>
                  <a:pt x="1791" y="507"/>
                  <a:pt x="1806" y="492"/>
                  <a:pt x="1825" y="492"/>
                </a:cubicBezTo>
                <a:lnTo>
                  <a:pt x="1894" y="492"/>
                </a:lnTo>
                <a:close/>
                <a:moveTo>
                  <a:pt x="1708" y="882"/>
                </a:moveTo>
                <a:cubicBezTo>
                  <a:pt x="1717" y="898"/>
                  <a:pt x="1712" y="918"/>
                  <a:pt x="1696" y="928"/>
                </a:cubicBezTo>
                <a:cubicBezTo>
                  <a:pt x="1680" y="937"/>
                  <a:pt x="1659" y="931"/>
                  <a:pt x="1650" y="915"/>
                </a:cubicBezTo>
                <a:lnTo>
                  <a:pt x="1615" y="856"/>
                </a:lnTo>
                <a:cubicBezTo>
                  <a:pt x="1606" y="839"/>
                  <a:pt x="1611" y="819"/>
                  <a:pt x="1628" y="809"/>
                </a:cubicBezTo>
                <a:cubicBezTo>
                  <a:pt x="1643" y="800"/>
                  <a:pt x="1664" y="806"/>
                  <a:pt x="1673" y="822"/>
                </a:cubicBezTo>
                <a:lnTo>
                  <a:pt x="1708" y="882"/>
                </a:lnTo>
                <a:close/>
                <a:moveTo>
                  <a:pt x="1278" y="915"/>
                </a:moveTo>
                <a:cubicBezTo>
                  <a:pt x="1269" y="931"/>
                  <a:pt x="1248" y="937"/>
                  <a:pt x="1232" y="928"/>
                </a:cubicBezTo>
                <a:cubicBezTo>
                  <a:pt x="1216" y="918"/>
                  <a:pt x="1210" y="898"/>
                  <a:pt x="1220" y="882"/>
                </a:cubicBezTo>
                <a:lnTo>
                  <a:pt x="1254" y="822"/>
                </a:lnTo>
                <a:cubicBezTo>
                  <a:pt x="1263" y="806"/>
                  <a:pt x="1284" y="800"/>
                  <a:pt x="1300" y="809"/>
                </a:cubicBezTo>
                <a:cubicBezTo>
                  <a:pt x="1316" y="819"/>
                  <a:pt x="1322" y="839"/>
                  <a:pt x="1313" y="856"/>
                </a:cubicBezTo>
                <a:lnTo>
                  <a:pt x="1278" y="915"/>
                </a:lnTo>
                <a:close/>
                <a:moveTo>
                  <a:pt x="1034" y="560"/>
                </a:moveTo>
                <a:cubicBezTo>
                  <a:pt x="1015" y="560"/>
                  <a:pt x="1000" y="545"/>
                  <a:pt x="1000" y="526"/>
                </a:cubicBezTo>
                <a:cubicBezTo>
                  <a:pt x="1000" y="507"/>
                  <a:pt x="1015" y="492"/>
                  <a:pt x="1034" y="492"/>
                </a:cubicBezTo>
                <a:lnTo>
                  <a:pt x="1103" y="492"/>
                </a:lnTo>
                <a:cubicBezTo>
                  <a:pt x="1121" y="492"/>
                  <a:pt x="1137" y="507"/>
                  <a:pt x="1137" y="526"/>
                </a:cubicBezTo>
                <a:cubicBezTo>
                  <a:pt x="1137" y="545"/>
                  <a:pt x="1121" y="560"/>
                  <a:pt x="1103" y="560"/>
                </a:cubicBezTo>
                <a:lnTo>
                  <a:pt x="1034" y="560"/>
                </a:lnTo>
                <a:close/>
                <a:moveTo>
                  <a:pt x="1220" y="170"/>
                </a:moveTo>
                <a:cubicBezTo>
                  <a:pt x="1210" y="154"/>
                  <a:pt x="1216" y="134"/>
                  <a:pt x="1232" y="124"/>
                </a:cubicBezTo>
                <a:cubicBezTo>
                  <a:pt x="1248" y="115"/>
                  <a:pt x="1269" y="120"/>
                  <a:pt x="1278" y="136"/>
                </a:cubicBezTo>
                <a:lnTo>
                  <a:pt x="1313" y="196"/>
                </a:lnTo>
                <a:cubicBezTo>
                  <a:pt x="1322" y="213"/>
                  <a:pt x="1316" y="233"/>
                  <a:pt x="1300" y="242"/>
                </a:cubicBezTo>
                <a:cubicBezTo>
                  <a:pt x="1284" y="252"/>
                  <a:pt x="1263" y="246"/>
                  <a:pt x="1254" y="230"/>
                </a:cubicBezTo>
                <a:lnTo>
                  <a:pt x="1220" y="170"/>
                </a:lnTo>
                <a:close/>
                <a:moveTo>
                  <a:pt x="3552" y="3500"/>
                </a:moveTo>
                <a:cubicBezTo>
                  <a:pt x="3533" y="3500"/>
                  <a:pt x="3518" y="3484"/>
                  <a:pt x="3518" y="3466"/>
                </a:cubicBezTo>
                <a:cubicBezTo>
                  <a:pt x="3518" y="3447"/>
                  <a:pt x="3533" y="3432"/>
                  <a:pt x="3552" y="3432"/>
                </a:cubicBezTo>
                <a:lnTo>
                  <a:pt x="3846" y="3432"/>
                </a:lnTo>
                <a:cubicBezTo>
                  <a:pt x="3865" y="3432"/>
                  <a:pt x="3880" y="3447"/>
                  <a:pt x="3880" y="3466"/>
                </a:cubicBezTo>
                <a:cubicBezTo>
                  <a:pt x="3880" y="3484"/>
                  <a:pt x="3865" y="3500"/>
                  <a:pt x="3846" y="3500"/>
                </a:cubicBezTo>
                <a:lnTo>
                  <a:pt x="3552" y="3500"/>
                </a:lnTo>
                <a:close/>
                <a:moveTo>
                  <a:pt x="5486" y="3630"/>
                </a:moveTo>
                <a:cubicBezTo>
                  <a:pt x="5505" y="3630"/>
                  <a:pt x="5520" y="3645"/>
                  <a:pt x="5520" y="3664"/>
                </a:cubicBezTo>
                <a:cubicBezTo>
                  <a:pt x="5520" y="3683"/>
                  <a:pt x="5505" y="3698"/>
                  <a:pt x="5486" y="3698"/>
                </a:cubicBezTo>
                <a:lnTo>
                  <a:pt x="4272" y="3698"/>
                </a:lnTo>
                <a:cubicBezTo>
                  <a:pt x="4253" y="3698"/>
                  <a:pt x="4238" y="3683"/>
                  <a:pt x="4238" y="3664"/>
                </a:cubicBezTo>
                <a:cubicBezTo>
                  <a:pt x="4238" y="3645"/>
                  <a:pt x="4253" y="3630"/>
                  <a:pt x="4272" y="3630"/>
                </a:cubicBezTo>
                <a:lnTo>
                  <a:pt x="5486" y="3630"/>
                </a:lnTo>
                <a:close/>
                <a:moveTo>
                  <a:pt x="3586" y="3696"/>
                </a:moveTo>
                <a:cubicBezTo>
                  <a:pt x="3604" y="3696"/>
                  <a:pt x="3620" y="3711"/>
                  <a:pt x="3620" y="3730"/>
                </a:cubicBezTo>
                <a:cubicBezTo>
                  <a:pt x="3620" y="3749"/>
                  <a:pt x="3604" y="3764"/>
                  <a:pt x="3586" y="3764"/>
                </a:cubicBezTo>
                <a:lnTo>
                  <a:pt x="3059" y="3764"/>
                </a:lnTo>
                <a:cubicBezTo>
                  <a:pt x="3040" y="3764"/>
                  <a:pt x="3025" y="3749"/>
                  <a:pt x="3025" y="3730"/>
                </a:cubicBezTo>
                <a:cubicBezTo>
                  <a:pt x="3025" y="3711"/>
                  <a:pt x="3040" y="3696"/>
                  <a:pt x="3059" y="3696"/>
                </a:cubicBezTo>
                <a:lnTo>
                  <a:pt x="3586" y="3696"/>
                </a:lnTo>
                <a:close/>
                <a:moveTo>
                  <a:pt x="4546" y="3829"/>
                </a:moveTo>
                <a:cubicBezTo>
                  <a:pt x="4565" y="3829"/>
                  <a:pt x="4580" y="3845"/>
                  <a:pt x="4580" y="3863"/>
                </a:cubicBezTo>
                <a:cubicBezTo>
                  <a:pt x="4580" y="3882"/>
                  <a:pt x="4565" y="3897"/>
                  <a:pt x="4546" y="3897"/>
                </a:cubicBezTo>
                <a:lnTo>
                  <a:pt x="3427" y="3897"/>
                </a:lnTo>
                <a:cubicBezTo>
                  <a:pt x="3408" y="3897"/>
                  <a:pt x="3393" y="3882"/>
                  <a:pt x="3393" y="3863"/>
                </a:cubicBezTo>
                <a:cubicBezTo>
                  <a:pt x="3393" y="3845"/>
                  <a:pt x="3408" y="3829"/>
                  <a:pt x="3427" y="3829"/>
                </a:cubicBezTo>
                <a:lnTo>
                  <a:pt x="4546" y="3829"/>
                </a:lnTo>
                <a:close/>
                <a:moveTo>
                  <a:pt x="2961" y="4036"/>
                </a:moveTo>
                <a:cubicBezTo>
                  <a:pt x="2980" y="4036"/>
                  <a:pt x="2995" y="4051"/>
                  <a:pt x="2995" y="4070"/>
                </a:cubicBezTo>
                <a:cubicBezTo>
                  <a:pt x="2995" y="4089"/>
                  <a:pt x="2980" y="4104"/>
                  <a:pt x="2961" y="4104"/>
                </a:cubicBezTo>
                <a:lnTo>
                  <a:pt x="2434" y="4104"/>
                </a:lnTo>
                <a:cubicBezTo>
                  <a:pt x="2415" y="4104"/>
                  <a:pt x="2400" y="4089"/>
                  <a:pt x="2400" y="4070"/>
                </a:cubicBezTo>
                <a:cubicBezTo>
                  <a:pt x="2400" y="4051"/>
                  <a:pt x="2415" y="4036"/>
                  <a:pt x="2434" y="4036"/>
                </a:cubicBezTo>
                <a:lnTo>
                  <a:pt x="2961" y="4036"/>
                </a:lnTo>
                <a:close/>
                <a:moveTo>
                  <a:pt x="1858" y="3472"/>
                </a:moveTo>
                <a:cubicBezTo>
                  <a:pt x="1877" y="3472"/>
                  <a:pt x="1892" y="3487"/>
                  <a:pt x="1892" y="3505"/>
                </a:cubicBezTo>
                <a:cubicBezTo>
                  <a:pt x="1892" y="3524"/>
                  <a:pt x="1877" y="3539"/>
                  <a:pt x="1858" y="3539"/>
                </a:cubicBezTo>
                <a:lnTo>
                  <a:pt x="1602" y="3539"/>
                </a:lnTo>
                <a:cubicBezTo>
                  <a:pt x="1583" y="3539"/>
                  <a:pt x="1568" y="3524"/>
                  <a:pt x="1568" y="3505"/>
                </a:cubicBezTo>
                <a:cubicBezTo>
                  <a:pt x="1568" y="3487"/>
                  <a:pt x="1583" y="3472"/>
                  <a:pt x="1602" y="3472"/>
                </a:cubicBezTo>
                <a:lnTo>
                  <a:pt x="1858" y="3472"/>
                </a:lnTo>
                <a:close/>
                <a:moveTo>
                  <a:pt x="2739" y="3568"/>
                </a:moveTo>
                <a:cubicBezTo>
                  <a:pt x="2757" y="3568"/>
                  <a:pt x="2773" y="3583"/>
                  <a:pt x="2773" y="3602"/>
                </a:cubicBezTo>
                <a:cubicBezTo>
                  <a:pt x="2773" y="3621"/>
                  <a:pt x="2757" y="3636"/>
                  <a:pt x="2739" y="3636"/>
                </a:cubicBezTo>
                <a:lnTo>
                  <a:pt x="2537" y="3636"/>
                </a:lnTo>
                <a:cubicBezTo>
                  <a:pt x="2519" y="3636"/>
                  <a:pt x="2504" y="3621"/>
                  <a:pt x="2504" y="3602"/>
                </a:cubicBezTo>
                <a:cubicBezTo>
                  <a:pt x="2504" y="3583"/>
                  <a:pt x="2519" y="3568"/>
                  <a:pt x="2537" y="3568"/>
                </a:cubicBezTo>
                <a:lnTo>
                  <a:pt x="2739" y="3568"/>
                </a:lnTo>
                <a:close/>
                <a:moveTo>
                  <a:pt x="1164" y="3416"/>
                </a:moveTo>
                <a:cubicBezTo>
                  <a:pt x="1182" y="3416"/>
                  <a:pt x="1197" y="3431"/>
                  <a:pt x="1197" y="3450"/>
                </a:cubicBezTo>
                <a:cubicBezTo>
                  <a:pt x="1197" y="3468"/>
                  <a:pt x="1182" y="3484"/>
                  <a:pt x="1164" y="3484"/>
                </a:cubicBezTo>
                <a:lnTo>
                  <a:pt x="606" y="3484"/>
                </a:lnTo>
                <a:cubicBezTo>
                  <a:pt x="587" y="3484"/>
                  <a:pt x="572" y="3468"/>
                  <a:pt x="572" y="3450"/>
                </a:cubicBezTo>
                <a:cubicBezTo>
                  <a:pt x="572" y="3431"/>
                  <a:pt x="587" y="3416"/>
                  <a:pt x="606" y="3416"/>
                </a:cubicBezTo>
                <a:lnTo>
                  <a:pt x="1164" y="3416"/>
                </a:lnTo>
                <a:close/>
                <a:moveTo>
                  <a:pt x="1387" y="3785"/>
                </a:moveTo>
                <a:cubicBezTo>
                  <a:pt x="1406" y="3785"/>
                  <a:pt x="1421" y="3800"/>
                  <a:pt x="1421" y="3819"/>
                </a:cubicBezTo>
                <a:cubicBezTo>
                  <a:pt x="1421" y="3837"/>
                  <a:pt x="1406" y="3853"/>
                  <a:pt x="1387" y="3853"/>
                </a:cubicBezTo>
                <a:lnTo>
                  <a:pt x="34" y="3853"/>
                </a:lnTo>
                <a:cubicBezTo>
                  <a:pt x="15" y="3853"/>
                  <a:pt x="0" y="3837"/>
                  <a:pt x="0" y="3819"/>
                </a:cubicBezTo>
                <a:cubicBezTo>
                  <a:pt x="0" y="3800"/>
                  <a:pt x="15" y="3785"/>
                  <a:pt x="34" y="3785"/>
                </a:cubicBezTo>
                <a:lnTo>
                  <a:pt x="1387" y="3785"/>
                </a:lnTo>
                <a:close/>
                <a:moveTo>
                  <a:pt x="591" y="2602"/>
                </a:moveTo>
                <a:cubicBezTo>
                  <a:pt x="485" y="2875"/>
                  <a:pt x="456" y="2914"/>
                  <a:pt x="284" y="3103"/>
                </a:cubicBezTo>
                <a:lnTo>
                  <a:pt x="481" y="3103"/>
                </a:lnTo>
                <a:cubicBezTo>
                  <a:pt x="567" y="2977"/>
                  <a:pt x="678" y="2901"/>
                  <a:pt x="793" y="2822"/>
                </a:cubicBezTo>
                <a:cubicBezTo>
                  <a:pt x="904" y="2746"/>
                  <a:pt x="1019" y="2666"/>
                  <a:pt x="1116" y="2536"/>
                </a:cubicBezTo>
                <a:cubicBezTo>
                  <a:pt x="1135" y="2510"/>
                  <a:pt x="1185" y="2486"/>
                  <a:pt x="1239" y="2461"/>
                </a:cubicBezTo>
                <a:cubicBezTo>
                  <a:pt x="1301" y="2431"/>
                  <a:pt x="1369" y="2398"/>
                  <a:pt x="1377" y="2377"/>
                </a:cubicBezTo>
                <a:cubicBezTo>
                  <a:pt x="1436" y="2205"/>
                  <a:pt x="1535" y="2139"/>
                  <a:pt x="1649" y="2062"/>
                </a:cubicBezTo>
                <a:cubicBezTo>
                  <a:pt x="1700" y="2028"/>
                  <a:pt x="1754" y="1991"/>
                  <a:pt x="1808" y="1942"/>
                </a:cubicBezTo>
                <a:cubicBezTo>
                  <a:pt x="1837" y="1915"/>
                  <a:pt x="1854" y="1896"/>
                  <a:pt x="1867" y="1882"/>
                </a:cubicBezTo>
                <a:lnTo>
                  <a:pt x="1869" y="1880"/>
                </a:lnTo>
                <a:cubicBezTo>
                  <a:pt x="1902" y="1844"/>
                  <a:pt x="1911" y="1836"/>
                  <a:pt x="2008" y="1787"/>
                </a:cubicBezTo>
                <a:cubicBezTo>
                  <a:pt x="2072" y="1754"/>
                  <a:pt x="2124" y="1679"/>
                  <a:pt x="2178" y="1599"/>
                </a:cubicBezTo>
                <a:cubicBezTo>
                  <a:pt x="2249" y="1493"/>
                  <a:pt x="2325" y="1381"/>
                  <a:pt x="2449" y="1333"/>
                </a:cubicBezTo>
                <a:lnTo>
                  <a:pt x="2498" y="1319"/>
                </a:lnTo>
                <a:cubicBezTo>
                  <a:pt x="2511" y="1316"/>
                  <a:pt x="2517" y="1315"/>
                  <a:pt x="2519" y="1314"/>
                </a:cubicBezTo>
                <a:cubicBezTo>
                  <a:pt x="2521" y="1312"/>
                  <a:pt x="2526" y="1308"/>
                  <a:pt x="2533" y="1300"/>
                </a:cubicBezTo>
                <a:cubicBezTo>
                  <a:pt x="2543" y="1290"/>
                  <a:pt x="2558" y="1275"/>
                  <a:pt x="2581" y="1253"/>
                </a:cubicBezTo>
                <a:cubicBezTo>
                  <a:pt x="2594" y="1240"/>
                  <a:pt x="2616" y="1241"/>
                  <a:pt x="2628" y="1254"/>
                </a:cubicBezTo>
                <a:cubicBezTo>
                  <a:pt x="2641" y="1268"/>
                  <a:pt x="2641" y="1289"/>
                  <a:pt x="2627" y="1302"/>
                </a:cubicBezTo>
                <a:cubicBezTo>
                  <a:pt x="2604" y="1324"/>
                  <a:pt x="2591" y="1337"/>
                  <a:pt x="2582" y="1347"/>
                </a:cubicBezTo>
                <a:cubicBezTo>
                  <a:pt x="2570" y="1359"/>
                  <a:pt x="2564" y="1365"/>
                  <a:pt x="2554" y="1371"/>
                </a:cubicBezTo>
                <a:cubicBezTo>
                  <a:pt x="2543" y="1378"/>
                  <a:pt x="2534" y="1380"/>
                  <a:pt x="2515" y="1385"/>
                </a:cubicBezTo>
                <a:lnTo>
                  <a:pt x="2473" y="1396"/>
                </a:lnTo>
                <a:cubicBezTo>
                  <a:pt x="2369" y="1437"/>
                  <a:pt x="2299" y="1540"/>
                  <a:pt x="2233" y="1637"/>
                </a:cubicBezTo>
                <a:cubicBezTo>
                  <a:pt x="2174" y="1724"/>
                  <a:pt x="2118" y="1807"/>
                  <a:pt x="2038" y="1847"/>
                </a:cubicBezTo>
                <a:cubicBezTo>
                  <a:pt x="1952" y="1891"/>
                  <a:pt x="1945" y="1898"/>
                  <a:pt x="1918" y="1926"/>
                </a:cubicBezTo>
                <a:lnTo>
                  <a:pt x="1916" y="1928"/>
                </a:lnTo>
                <a:cubicBezTo>
                  <a:pt x="1903" y="1942"/>
                  <a:pt x="1885" y="1962"/>
                  <a:pt x="1854" y="1991"/>
                </a:cubicBezTo>
                <a:lnTo>
                  <a:pt x="1853" y="1992"/>
                </a:lnTo>
                <a:cubicBezTo>
                  <a:pt x="1795" y="2045"/>
                  <a:pt x="1739" y="2083"/>
                  <a:pt x="1686" y="2118"/>
                </a:cubicBezTo>
                <a:cubicBezTo>
                  <a:pt x="1582" y="2188"/>
                  <a:pt x="1492" y="2248"/>
                  <a:pt x="1440" y="2399"/>
                </a:cubicBezTo>
                <a:cubicBezTo>
                  <a:pt x="1424" y="2447"/>
                  <a:pt x="1342" y="2486"/>
                  <a:pt x="1268" y="2522"/>
                </a:cubicBezTo>
                <a:cubicBezTo>
                  <a:pt x="1222" y="2544"/>
                  <a:pt x="1179" y="2564"/>
                  <a:pt x="1170" y="2576"/>
                </a:cubicBezTo>
                <a:cubicBezTo>
                  <a:pt x="1067" y="2716"/>
                  <a:pt x="946" y="2798"/>
                  <a:pt x="831" y="2878"/>
                </a:cubicBezTo>
                <a:cubicBezTo>
                  <a:pt x="733" y="2945"/>
                  <a:pt x="638" y="3010"/>
                  <a:pt x="563" y="3105"/>
                </a:cubicBezTo>
                <a:cubicBezTo>
                  <a:pt x="585" y="3106"/>
                  <a:pt x="605" y="3107"/>
                  <a:pt x="626" y="3109"/>
                </a:cubicBezTo>
                <a:cubicBezTo>
                  <a:pt x="671" y="3113"/>
                  <a:pt x="715" y="3120"/>
                  <a:pt x="764" y="3131"/>
                </a:cubicBezTo>
                <a:cubicBezTo>
                  <a:pt x="868" y="3156"/>
                  <a:pt x="943" y="3170"/>
                  <a:pt x="1017" y="3174"/>
                </a:cubicBezTo>
                <a:cubicBezTo>
                  <a:pt x="1091" y="3178"/>
                  <a:pt x="1167" y="3172"/>
                  <a:pt x="1273" y="3155"/>
                </a:cubicBezTo>
                <a:lnTo>
                  <a:pt x="1319" y="3148"/>
                </a:lnTo>
                <a:cubicBezTo>
                  <a:pt x="1564" y="3109"/>
                  <a:pt x="1706" y="3087"/>
                  <a:pt x="1971" y="3093"/>
                </a:cubicBezTo>
                <a:cubicBezTo>
                  <a:pt x="2106" y="3096"/>
                  <a:pt x="2206" y="3093"/>
                  <a:pt x="2305" y="3079"/>
                </a:cubicBezTo>
                <a:cubicBezTo>
                  <a:pt x="2403" y="3067"/>
                  <a:pt x="2500" y="3044"/>
                  <a:pt x="2632" y="3009"/>
                </a:cubicBezTo>
                <a:cubicBezTo>
                  <a:pt x="3101" y="2879"/>
                  <a:pt x="3232" y="2936"/>
                  <a:pt x="3393" y="3005"/>
                </a:cubicBezTo>
                <a:cubicBezTo>
                  <a:pt x="3494" y="3049"/>
                  <a:pt x="3608" y="3098"/>
                  <a:pt x="3839" y="3103"/>
                </a:cubicBezTo>
                <a:cubicBezTo>
                  <a:pt x="3922" y="3105"/>
                  <a:pt x="4006" y="3106"/>
                  <a:pt x="4091" y="3106"/>
                </a:cubicBezTo>
                <a:lnTo>
                  <a:pt x="4271" y="3106"/>
                </a:lnTo>
                <a:lnTo>
                  <a:pt x="4342" y="2930"/>
                </a:lnTo>
                <a:lnTo>
                  <a:pt x="4342" y="2930"/>
                </a:lnTo>
                <a:lnTo>
                  <a:pt x="4342" y="2930"/>
                </a:lnTo>
                <a:lnTo>
                  <a:pt x="4341" y="2930"/>
                </a:lnTo>
                <a:lnTo>
                  <a:pt x="4341" y="2930"/>
                </a:lnTo>
                <a:lnTo>
                  <a:pt x="4341" y="2930"/>
                </a:lnTo>
                <a:lnTo>
                  <a:pt x="4341" y="2930"/>
                </a:lnTo>
                <a:lnTo>
                  <a:pt x="4341" y="2930"/>
                </a:lnTo>
                <a:lnTo>
                  <a:pt x="4340" y="2930"/>
                </a:lnTo>
                <a:lnTo>
                  <a:pt x="4340" y="2929"/>
                </a:lnTo>
                <a:lnTo>
                  <a:pt x="4340" y="2929"/>
                </a:lnTo>
                <a:lnTo>
                  <a:pt x="4339" y="2929"/>
                </a:lnTo>
                <a:lnTo>
                  <a:pt x="4339" y="2929"/>
                </a:lnTo>
                <a:lnTo>
                  <a:pt x="4339" y="2929"/>
                </a:lnTo>
                <a:lnTo>
                  <a:pt x="4338" y="2929"/>
                </a:lnTo>
                <a:lnTo>
                  <a:pt x="4338" y="2929"/>
                </a:lnTo>
                <a:lnTo>
                  <a:pt x="4338" y="2929"/>
                </a:lnTo>
                <a:lnTo>
                  <a:pt x="4338" y="2929"/>
                </a:lnTo>
                <a:lnTo>
                  <a:pt x="4337" y="2929"/>
                </a:lnTo>
                <a:lnTo>
                  <a:pt x="4337" y="2929"/>
                </a:lnTo>
                <a:lnTo>
                  <a:pt x="4336" y="2929"/>
                </a:lnTo>
                <a:lnTo>
                  <a:pt x="4336" y="2929"/>
                </a:lnTo>
                <a:lnTo>
                  <a:pt x="4334" y="2929"/>
                </a:lnTo>
                <a:lnTo>
                  <a:pt x="4334" y="2929"/>
                </a:lnTo>
                <a:lnTo>
                  <a:pt x="4334" y="2929"/>
                </a:lnTo>
                <a:lnTo>
                  <a:pt x="4334" y="2928"/>
                </a:lnTo>
                <a:lnTo>
                  <a:pt x="4331" y="2928"/>
                </a:lnTo>
                <a:lnTo>
                  <a:pt x="4331" y="2928"/>
                </a:lnTo>
                <a:lnTo>
                  <a:pt x="4329" y="2927"/>
                </a:lnTo>
                <a:lnTo>
                  <a:pt x="4329" y="2927"/>
                </a:lnTo>
                <a:lnTo>
                  <a:pt x="4329" y="2927"/>
                </a:lnTo>
                <a:lnTo>
                  <a:pt x="4329" y="2927"/>
                </a:lnTo>
                <a:lnTo>
                  <a:pt x="4328" y="2927"/>
                </a:lnTo>
                <a:lnTo>
                  <a:pt x="4327" y="2926"/>
                </a:lnTo>
                <a:lnTo>
                  <a:pt x="4327" y="2926"/>
                </a:lnTo>
                <a:lnTo>
                  <a:pt x="4326" y="2926"/>
                </a:lnTo>
                <a:lnTo>
                  <a:pt x="4326" y="2926"/>
                </a:lnTo>
                <a:lnTo>
                  <a:pt x="4326" y="2925"/>
                </a:lnTo>
                <a:lnTo>
                  <a:pt x="4325" y="2925"/>
                </a:lnTo>
                <a:lnTo>
                  <a:pt x="4325" y="2925"/>
                </a:lnTo>
                <a:lnTo>
                  <a:pt x="4325" y="2925"/>
                </a:lnTo>
                <a:lnTo>
                  <a:pt x="4324" y="2925"/>
                </a:lnTo>
                <a:lnTo>
                  <a:pt x="4324" y="2925"/>
                </a:lnTo>
                <a:lnTo>
                  <a:pt x="4324" y="2924"/>
                </a:lnTo>
                <a:lnTo>
                  <a:pt x="4324" y="2924"/>
                </a:lnTo>
                <a:lnTo>
                  <a:pt x="4323" y="2924"/>
                </a:lnTo>
                <a:lnTo>
                  <a:pt x="4323" y="2924"/>
                </a:lnTo>
                <a:lnTo>
                  <a:pt x="4323" y="2924"/>
                </a:lnTo>
                <a:lnTo>
                  <a:pt x="4322" y="2923"/>
                </a:lnTo>
                <a:lnTo>
                  <a:pt x="4322" y="2923"/>
                </a:lnTo>
                <a:lnTo>
                  <a:pt x="4321" y="2923"/>
                </a:lnTo>
                <a:lnTo>
                  <a:pt x="4321" y="2922"/>
                </a:lnTo>
                <a:lnTo>
                  <a:pt x="4321" y="2922"/>
                </a:lnTo>
                <a:lnTo>
                  <a:pt x="4321" y="2922"/>
                </a:lnTo>
                <a:lnTo>
                  <a:pt x="4320" y="2922"/>
                </a:lnTo>
                <a:lnTo>
                  <a:pt x="4320" y="2922"/>
                </a:lnTo>
                <a:lnTo>
                  <a:pt x="4320" y="2921"/>
                </a:lnTo>
                <a:lnTo>
                  <a:pt x="4320" y="2921"/>
                </a:lnTo>
                <a:lnTo>
                  <a:pt x="4319" y="2921"/>
                </a:lnTo>
                <a:lnTo>
                  <a:pt x="4319" y="2921"/>
                </a:lnTo>
                <a:lnTo>
                  <a:pt x="4319" y="2921"/>
                </a:lnTo>
                <a:lnTo>
                  <a:pt x="4318" y="2920"/>
                </a:lnTo>
                <a:lnTo>
                  <a:pt x="4318" y="2920"/>
                </a:lnTo>
                <a:lnTo>
                  <a:pt x="4318" y="2920"/>
                </a:lnTo>
                <a:lnTo>
                  <a:pt x="4318" y="2920"/>
                </a:lnTo>
                <a:lnTo>
                  <a:pt x="4318" y="2919"/>
                </a:lnTo>
                <a:lnTo>
                  <a:pt x="4317" y="2919"/>
                </a:lnTo>
                <a:lnTo>
                  <a:pt x="4317" y="2919"/>
                </a:lnTo>
                <a:lnTo>
                  <a:pt x="4317" y="2919"/>
                </a:lnTo>
                <a:lnTo>
                  <a:pt x="4317" y="2918"/>
                </a:lnTo>
                <a:lnTo>
                  <a:pt x="4316" y="2918"/>
                </a:lnTo>
                <a:lnTo>
                  <a:pt x="4316" y="2918"/>
                </a:lnTo>
                <a:lnTo>
                  <a:pt x="4316" y="2917"/>
                </a:lnTo>
                <a:lnTo>
                  <a:pt x="4315" y="2917"/>
                </a:lnTo>
                <a:lnTo>
                  <a:pt x="4315" y="2917"/>
                </a:lnTo>
                <a:lnTo>
                  <a:pt x="4315" y="2917"/>
                </a:lnTo>
                <a:lnTo>
                  <a:pt x="4315" y="2916"/>
                </a:lnTo>
                <a:lnTo>
                  <a:pt x="4315" y="2916"/>
                </a:lnTo>
                <a:lnTo>
                  <a:pt x="4314" y="2916"/>
                </a:lnTo>
                <a:lnTo>
                  <a:pt x="4314" y="2915"/>
                </a:lnTo>
                <a:lnTo>
                  <a:pt x="4314" y="2915"/>
                </a:lnTo>
                <a:lnTo>
                  <a:pt x="4314" y="2915"/>
                </a:lnTo>
                <a:lnTo>
                  <a:pt x="4314" y="2915"/>
                </a:lnTo>
                <a:lnTo>
                  <a:pt x="4313" y="2914"/>
                </a:lnTo>
                <a:lnTo>
                  <a:pt x="4313" y="2914"/>
                </a:lnTo>
                <a:lnTo>
                  <a:pt x="4313" y="2914"/>
                </a:lnTo>
                <a:lnTo>
                  <a:pt x="4313" y="2914"/>
                </a:lnTo>
                <a:lnTo>
                  <a:pt x="4313" y="2913"/>
                </a:lnTo>
                <a:lnTo>
                  <a:pt x="4312" y="2913"/>
                </a:lnTo>
                <a:lnTo>
                  <a:pt x="4312" y="2912"/>
                </a:lnTo>
                <a:lnTo>
                  <a:pt x="4312" y="2912"/>
                </a:lnTo>
                <a:lnTo>
                  <a:pt x="4312" y="2912"/>
                </a:lnTo>
                <a:lnTo>
                  <a:pt x="4312" y="2912"/>
                </a:lnTo>
                <a:lnTo>
                  <a:pt x="4312" y="2911"/>
                </a:lnTo>
                <a:lnTo>
                  <a:pt x="4312" y="2911"/>
                </a:lnTo>
                <a:lnTo>
                  <a:pt x="4311" y="2911"/>
                </a:lnTo>
                <a:lnTo>
                  <a:pt x="4311" y="2911"/>
                </a:lnTo>
                <a:lnTo>
                  <a:pt x="4311" y="2910"/>
                </a:lnTo>
                <a:lnTo>
                  <a:pt x="4311" y="2910"/>
                </a:lnTo>
                <a:lnTo>
                  <a:pt x="4311" y="2910"/>
                </a:lnTo>
                <a:lnTo>
                  <a:pt x="4311" y="2909"/>
                </a:lnTo>
                <a:lnTo>
                  <a:pt x="4311" y="2909"/>
                </a:lnTo>
                <a:lnTo>
                  <a:pt x="4311" y="2909"/>
                </a:lnTo>
                <a:lnTo>
                  <a:pt x="4310" y="2909"/>
                </a:lnTo>
                <a:lnTo>
                  <a:pt x="4310" y="2908"/>
                </a:lnTo>
                <a:lnTo>
                  <a:pt x="4310" y="2908"/>
                </a:lnTo>
                <a:lnTo>
                  <a:pt x="4310" y="2908"/>
                </a:lnTo>
                <a:lnTo>
                  <a:pt x="4310" y="2908"/>
                </a:lnTo>
                <a:lnTo>
                  <a:pt x="4310" y="2907"/>
                </a:lnTo>
                <a:lnTo>
                  <a:pt x="4310" y="2907"/>
                </a:lnTo>
                <a:lnTo>
                  <a:pt x="4310" y="2907"/>
                </a:lnTo>
                <a:lnTo>
                  <a:pt x="4310" y="2906"/>
                </a:lnTo>
                <a:lnTo>
                  <a:pt x="4310" y="2906"/>
                </a:lnTo>
                <a:lnTo>
                  <a:pt x="4310" y="2906"/>
                </a:lnTo>
                <a:lnTo>
                  <a:pt x="4309" y="2906"/>
                </a:lnTo>
                <a:lnTo>
                  <a:pt x="4309" y="2905"/>
                </a:lnTo>
                <a:lnTo>
                  <a:pt x="4309" y="2905"/>
                </a:lnTo>
                <a:lnTo>
                  <a:pt x="4309" y="2905"/>
                </a:lnTo>
                <a:lnTo>
                  <a:pt x="4309" y="2905"/>
                </a:lnTo>
                <a:lnTo>
                  <a:pt x="4309" y="2904"/>
                </a:lnTo>
                <a:lnTo>
                  <a:pt x="4309" y="2904"/>
                </a:lnTo>
                <a:lnTo>
                  <a:pt x="4309" y="2904"/>
                </a:lnTo>
                <a:lnTo>
                  <a:pt x="4309" y="2903"/>
                </a:lnTo>
                <a:lnTo>
                  <a:pt x="4309" y="2903"/>
                </a:lnTo>
                <a:lnTo>
                  <a:pt x="4309" y="2903"/>
                </a:lnTo>
                <a:lnTo>
                  <a:pt x="4308" y="2902"/>
                </a:lnTo>
                <a:lnTo>
                  <a:pt x="4308" y="2902"/>
                </a:lnTo>
                <a:lnTo>
                  <a:pt x="4308" y="2902"/>
                </a:lnTo>
                <a:lnTo>
                  <a:pt x="4308" y="2902"/>
                </a:lnTo>
                <a:lnTo>
                  <a:pt x="4308" y="2902"/>
                </a:lnTo>
                <a:lnTo>
                  <a:pt x="4308" y="2901"/>
                </a:lnTo>
                <a:lnTo>
                  <a:pt x="4308" y="2901"/>
                </a:lnTo>
                <a:lnTo>
                  <a:pt x="4308" y="2901"/>
                </a:lnTo>
                <a:lnTo>
                  <a:pt x="4308" y="2900"/>
                </a:lnTo>
                <a:lnTo>
                  <a:pt x="4308" y="2900"/>
                </a:lnTo>
                <a:lnTo>
                  <a:pt x="4308" y="2900"/>
                </a:lnTo>
                <a:lnTo>
                  <a:pt x="4308" y="2899"/>
                </a:lnTo>
                <a:lnTo>
                  <a:pt x="4308" y="2899"/>
                </a:lnTo>
                <a:lnTo>
                  <a:pt x="4308" y="2899"/>
                </a:lnTo>
                <a:lnTo>
                  <a:pt x="4308" y="2899"/>
                </a:lnTo>
                <a:lnTo>
                  <a:pt x="4308" y="2898"/>
                </a:lnTo>
                <a:lnTo>
                  <a:pt x="4308" y="2898"/>
                </a:lnTo>
                <a:lnTo>
                  <a:pt x="4308" y="2898"/>
                </a:lnTo>
                <a:lnTo>
                  <a:pt x="4308" y="2897"/>
                </a:lnTo>
                <a:lnTo>
                  <a:pt x="4308" y="2897"/>
                </a:lnTo>
                <a:lnTo>
                  <a:pt x="4308" y="2897"/>
                </a:lnTo>
                <a:lnTo>
                  <a:pt x="4308" y="2897"/>
                </a:lnTo>
                <a:lnTo>
                  <a:pt x="4308" y="2896"/>
                </a:lnTo>
                <a:lnTo>
                  <a:pt x="4308" y="2896"/>
                </a:lnTo>
                <a:lnTo>
                  <a:pt x="4308" y="2896"/>
                </a:lnTo>
                <a:lnTo>
                  <a:pt x="4308" y="2895"/>
                </a:lnTo>
                <a:lnTo>
                  <a:pt x="4308" y="2895"/>
                </a:lnTo>
                <a:lnTo>
                  <a:pt x="4308" y="2895"/>
                </a:lnTo>
                <a:lnTo>
                  <a:pt x="4308" y="2894"/>
                </a:lnTo>
                <a:lnTo>
                  <a:pt x="4308" y="2894"/>
                </a:lnTo>
                <a:lnTo>
                  <a:pt x="4308" y="2894"/>
                </a:lnTo>
                <a:lnTo>
                  <a:pt x="4308" y="2894"/>
                </a:lnTo>
                <a:lnTo>
                  <a:pt x="4308" y="2893"/>
                </a:lnTo>
                <a:lnTo>
                  <a:pt x="4308" y="2893"/>
                </a:lnTo>
                <a:lnTo>
                  <a:pt x="4308" y="2893"/>
                </a:lnTo>
                <a:lnTo>
                  <a:pt x="4308" y="2893"/>
                </a:lnTo>
                <a:lnTo>
                  <a:pt x="4308" y="2892"/>
                </a:lnTo>
                <a:lnTo>
                  <a:pt x="4308" y="2892"/>
                </a:lnTo>
                <a:lnTo>
                  <a:pt x="4308" y="2892"/>
                </a:lnTo>
                <a:lnTo>
                  <a:pt x="4308" y="2891"/>
                </a:lnTo>
                <a:lnTo>
                  <a:pt x="4308" y="2890"/>
                </a:lnTo>
                <a:lnTo>
                  <a:pt x="4308" y="2890"/>
                </a:lnTo>
                <a:lnTo>
                  <a:pt x="4308" y="2890"/>
                </a:lnTo>
                <a:lnTo>
                  <a:pt x="4309" y="2890"/>
                </a:lnTo>
                <a:lnTo>
                  <a:pt x="4309" y="2889"/>
                </a:lnTo>
                <a:lnTo>
                  <a:pt x="4309" y="2887"/>
                </a:lnTo>
                <a:lnTo>
                  <a:pt x="4309" y="2887"/>
                </a:lnTo>
                <a:lnTo>
                  <a:pt x="4309" y="2887"/>
                </a:lnTo>
                <a:lnTo>
                  <a:pt x="4310" y="2886"/>
                </a:lnTo>
                <a:lnTo>
                  <a:pt x="4310" y="2885"/>
                </a:lnTo>
                <a:lnTo>
                  <a:pt x="4310" y="2885"/>
                </a:lnTo>
                <a:lnTo>
                  <a:pt x="4310" y="2885"/>
                </a:lnTo>
                <a:lnTo>
                  <a:pt x="4310" y="2884"/>
                </a:lnTo>
                <a:lnTo>
                  <a:pt x="4310" y="2884"/>
                </a:lnTo>
                <a:lnTo>
                  <a:pt x="4310" y="2884"/>
                </a:lnTo>
                <a:lnTo>
                  <a:pt x="4381" y="2708"/>
                </a:lnTo>
                <a:cubicBezTo>
                  <a:pt x="4362" y="2679"/>
                  <a:pt x="4343" y="2651"/>
                  <a:pt x="4329" y="2626"/>
                </a:cubicBezTo>
                <a:cubicBezTo>
                  <a:pt x="4313" y="2599"/>
                  <a:pt x="4301" y="2575"/>
                  <a:pt x="4297" y="2559"/>
                </a:cubicBezTo>
                <a:cubicBezTo>
                  <a:pt x="4270" y="2460"/>
                  <a:pt x="4224" y="2384"/>
                  <a:pt x="4164" y="2320"/>
                </a:cubicBezTo>
                <a:cubicBezTo>
                  <a:pt x="4102" y="2255"/>
                  <a:pt x="4025" y="2202"/>
                  <a:pt x="3937" y="2151"/>
                </a:cubicBezTo>
                <a:cubicBezTo>
                  <a:pt x="3811" y="2078"/>
                  <a:pt x="3709" y="2006"/>
                  <a:pt x="3625" y="1917"/>
                </a:cubicBezTo>
                <a:cubicBezTo>
                  <a:pt x="3540" y="1826"/>
                  <a:pt x="3476" y="1718"/>
                  <a:pt x="3426" y="1571"/>
                </a:cubicBezTo>
                <a:lnTo>
                  <a:pt x="3426" y="1570"/>
                </a:lnTo>
                <a:cubicBezTo>
                  <a:pt x="3320" y="1221"/>
                  <a:pt x="3286" y="1180"/>
                  <a:pt x="3123" y="980"/>
                </a:cubicBezTo>
                <a:cubicBezTo>
                  <a:pt x="3093" y="943"/>
                  <a:pt x="3059" y="900"/>
                  <a:pt x="3013" y="843"/>
                </a:cubicBezTo>
                <a:cubicBezTo>
                  <a:pt x="2992" y="816"/>
                  <a:pt x="2978" y="793"/>
                  <a:pt x="2965" y="772"/>
                </a:cubicBezTo>
                <a:cubicBezTo>
                  <a:pt x="2941" y="733"/>
                  <a:pt x="2922" y="702"/>
                  <a:pt x="2876" y="682"/>
                </a:cubicBezTo>
                <a:cubicBezTo>
                  <a:pt x="2842" y="666"/>
                  <a:pt x="2820" y="647"/>
                  <a:pt x="2801" y="630"/>
                </a:cubicBezTo>
                <a:cubicBezTo>
                  <a:pt x="2785" y="616"/>
                  <a:pt x="2775" y="607"/>
                  <a:pt x="2751" y="628"/>
                </a:cubicBezTo>
                <a:cubicBezTo>
                  <a:pt x="2729" y="650"/>
                  <a:pt x="2715" y="664"/>
                  <a:pt x="2706" y="673"/>
                </a:cubicBezTo>
                <a:cubicBezTo>
                  <a:pt x="2694" y="686"/>
                  <a:pt x="2688" y="692"/>
                  <a:pt x="2679" y="698"/>
                </a:cubicBezTo>
                <a:cubicBezTo>
                  <a:pt x="2667" y="705"/>
                  <a:pt x="2658" y="707"/>
                  <a:pt x="2639" y="712"/>
                </a:cubicBezTo>
                <a:lnTo>
                  <a:pt x="2597" y="723"/>
                </a:lnTo>
                <a:cubicBezTo>
                  <a:pt x="2493" y="764"/>
                  <a:pt x="2423" y="867"/>
                  <a:pt x="2358" y="963"/>
                </a:cubicBezTo>
                <a:cubicBezTo>
                  <a:pt x="2299" y="1051"/>
                  <a:pt x="2242" y="1134"/>
                  <a:pt x="2163" y="1174"/>
                </a:cubicBezTo>
                <a:cubicBezTo>
                  <a:pt x="2075" y="1219"/>
                  <a:pt x="2069" y="1224"/>
                  <a:pt x="2041" y="1255"/>
                </a:cubicBezTo>
                <a:cubicBezTo>
                  <a:pt x="2027" y="1269"/>
                  <a:pt x="2009" y="1289"/>
                  <a:pt x="1979" y="1318"/>
                </a:cubicBezTo>
                <a:lnTo>
                  <a:pt x="1978" y="1319"/>
                </a:lnTo>
                <a:cubicBezTo>
                  <a:pt x="1920" y="1372"/>
                  <a:pt x="1863" y="1409"/>
                  <a:pt x="1811" y="1445"/>
                </a:cubicBezTo>
                <a:cubicBezTo>
                  <a:pt x="1707" y="1514"/>
                  <a:pt x="1617" y="1575"/>
                  <a:pt x="1565" y="1725"/>
                </a:cubicBezTo>
                <a:cubicBezTo>
                  <a:pt x="1548" y="1774"/>
                  <a:pt x="1467" y="1813"/>
                  <a:pt x="1393" y="1848"/>
                </a:cubicBezTo>
                <a:cubicBezTo>
                  <a:pt x="1346" y="1870"/>
                  <a:pt x="1303" y="1891"/>
                  <a:pt x="1294" y="1903"/>
                </a:cubicBezTo>
                <a:cubicBezTo>
                  <a:pt x="1191" y="2042"/>
                  <a:pt x="1071" y="2125"/>
                  <a:pt x="955" y="2204"/>
                </a:cubicBezTo>
                <a:cubicBezTo>
                  <a:pt x="809" y="2304"/>
                  <a:pt x="670" y="2399"/>
                  <a:pt x="591" y="2602"/>
                </a:cubicBezTo>
                <a:close/>
              </a:path>
            </a:pathLst>
          </a:custGeom>
          <a:solidFill>
            <a:schemeClr val="accent1">
              <a:lumMod val="7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TW" altLang="en-US"/>
          </a:p>
        </p:txBody>
      </p:sp>
    </p:spTree>
    <p:extLst>
      <p:ext uri="{BB962C8B-B14F-4D97-AF65-F5344CB8AC3E}">
        <p14:creationId xmlns:p14="http://schemas.microsoft.com/office/powerpoint/2010/main" val="23512773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8EBEDBB2-7A35-D846-38B6-3A6470E14C06}"/>
              </a:ext>
            </a:extLst>
          </p:cNvPr>
          <p:cNvSpPr txBox="1"/>
          <p:nvPr/>
        </p:nvSpPr>
        <p:spPr>
          <a:xfrm>
            <a:off x="604166" y="182418"/>
            <a:ext cx="11449288" cy="6493163"/>
          </a:xfrm>
          <a:prstGeom prst="rect">
            <a:avLst/>
          </a:prstGeom>
          <a:noFill/>
        </p:spPr>
        <p:txBody>
          <a:bodyPr vert="eaVert" wrap="square" rtlCol="0">
            <a:spAutoFit/>
          </a:bodyPr>
          <a:lstStyle/>
          <a:p>
            <a:pPr algn="just">
              <a:lnSpc>
                <a:spcPct val="150000"/>
              </a:lnSpc>
            </a:pPr>
            <a:r>
              <a:rPr lang="zh-TW" altLang="zh-TW" sz="2800" kern="0" dirty="0">
                <a:effectLst/>
                <a:latin typeface="標楷體" panose="03000509000000000000" pitchFamily="65" charset="-120"/>
                <a:ea typeface="標楷體" panose="03000509000000000000" pitchFamily="65" charset="-120"/>
                <a:cs typeface="DFHeiStd-W5"/>
              </a:rPr>
              <a:t>一</a:t>
            </a:r>
            <a:r>
              <a:rPr lang="zh-TW" altLang="zh-TW" sz="2800" kern="0" dirty="0">
                <a:effectLst/>
                <a:latin typeface="標楷體" panose="03000509000000000000" pitchFamily="65" charset="-120"/>
                <a:ea typeface="標楷體" panose="03000509000000000000" pitchFamily="65" charset="-120"/>
                <a:cs typeface="KozMinPro-Regular"/>
              </a:rPr>
              <a:t>　</a:t>
            </a:r>
            <a:r>
              <a:rPr lang="zh-TW" altLang="zh-TW" sz="2800" kern="0" dirty="0">
                <a:effectLst/>
                <a:latin typeface="標楷體" panose="03000509000000000000" pitchFamily="65" charset="-120"/>
                <a:ea typeface="標楷體" panose="03000509000000000000" pitchFamily="65" charset="-120"/>
                <a:cs typeface="DFBiaoKaiShuStd-W5"/>
              </a:rPr>
              <a:t>釋之為廷尉</a:t>
            </a:r>
            <a:r>
              <a:rPr lang="zh-TW" altLang="zh-TW" sz="2800" kern="100" dirty="0">
                <a:solidFill>
                  <a:srgbClr val="A50021"/>
                </a:solidFill>
                <a:effectLst/>
                <a:latin typeface="標楷體" panose="03000509000000000000" pitchFamily="65" charset="-120"/>
                <a:ea typeface="標楷體" panose="03000509000000000000" pitchFamily="65" charset="-120"/>
                <a:cs typeface="MS Mincho" panose="02020609040205080304" pitchFamily="49" charset="-128"/>
              </a:rPr>
              <a:t>①</a:t>
            </a:r>
            <a:r>
              <a:rPr lang="zh-TW" altLang="zh-TW" sz="2800" kern="0" dirty="0">
                <a:effectLst/>
                <a:latin typeface="標楷體" panose="03000509000000000000" pitchFamily="65" charset="-120"/>
                <a:ea typeface="標楷體" panose="03000509000000000000" pitchFamily="65" charset="-120"/>
                <a:cs typeface="DFBiaoKaiShuStd-W5"/>
              </a:rPr>
              <a:t>。</a:t>
            </a:r>
            <a:endParaRPr lang="zh-TW" altLang="zh-TW" sz="2800" kern="100" dirty="0">
              <a:effectLst/>
              <a:latin typeface="標楷體" panose="03000509000000000000" pitchFamily="65" charset="-120"/>
              <a:ea typeface="標楷體" panose="03000509000000000000" pitchFamily="65" charset="-120"/>
            </a:endParaRPr>
          </a:p>
          <a:p>
            <a:pPr algn="just">
              <a:lnSpc>
                <a:spcPct val="150000"/>
              </a:lnSpc>
            </a:pPr>
            <a:r>
              <a:rPr lang="zh-TW" altLang="zh-TW" sz="2800" kern="0" dirty="0">
                <a:effectLst/>
                <a:latin typeface="標楷體" panose="03000509000000000000" pitchFamily="65" charset="-120"/>
                <a:ea typeface="標楷體" panose="03000509000000000000" pitchFamily="65" charset="-120"/>
                <a:cs typeface="DFHeiStd-W5"/>
              </a:rPr>
              <a:t>二</a:t>
            </a:r>
            <a:r>
              <a:rPr lang="zh-TW" altLang="zh-TW" sz="2800" kern="0" dirty="0">
                <a:effectLst/>
                <a:latin typeface="標楷體" panose="03000509000000000000" pitchFamily="65" charset="-120"/>
                <a:ea typeface="標楷體" panose="03000509000000000000" pitchFamily="65" charset="-120"/>
                <a:cs typeface="KozMinPro-Regular"/>
              </a:rPr>
              <a:t>　</a:t>
            </a:r>
            <a:r>
              <a:rPr lang="zh-TW" altLang="zh-TW" sz="2800" kern="0" dirty="0">
                <a:effectLst/>
                <a:latin typeface="標楷體" panose="03000509000000000000" pitchFamily="65" charset="-120"/>
                <a:ea typeface="標楷體" panose="03000509000000000000" pitchFamily="65" charset="-120"/>
                <a:cs typeface="DFBiaoKaiShuStd-W5"/>
              </a:rPr>
              <a:t>上行</a:t>
            </a:r>
            <a:r>
              <a:rPr lang="zh-TW" altLang="zh-TW" sz="2800" kern="100" dirty="0">
                <a:solidFill>
                  <a:srgbClr val="A50021"/>
                </a:solidFill>
                <a:effectLst/>
                <a:latin typeface="標楷體" panose="03000509000000000000" pitchFamily="65" charset="-120"/>
                <a:ea typeface="標楷體" panose="03000509000000000000" pitchFamily="65" charset="-120"/>
                <a:cs typeface="MS Mincho" panose="02020609040205080304" pitchFamily="49" charset="-128"/>
              </a:rPr>
              <a:t>②</a:t>
            </a:r>
            <a:r>
              <a:rPr lang="zh-TW" altLang="zh-TW" sz="2800" kern="0" dirty="0">
                <a:effectLst/>
                <a:latin typeface="標楷體" panose="03000509000000000000" pitchFamily="65" charset="-120"/>
                <a:ea typeface="標楷體" panose="03000509000000000000" pitchFamily="65" charset="-120"/>
                <a:cs typeface="DFBiaoKaiShuStd-W5"/>
              </a:rPr>
              <a:t>出中渭橋</a:t>
            </a:r>
            <a:r>
              <a:rPr lang="zh-TW" altLang="zh-TW" sz="2800" kern="100" dirty="0">
                <a:solidFill>
                  <a:srgbClr val="A50021"/>
                </a:solidFill>
                <a:effectLst/>
                <a:latin typeface="標楷體" panose="03000509000000000000" pitchFamily="65" charset="-120"/>
                <a:ea typeface="標楷體" panose="03000509000000000000" pitchFamily="65" charset="-120"/>
                <a:cs typeface="MS Mincho" panose="02020609040205080304" pitchFamily="49" charset="-128"/>
              </a:rPr>
              <a:t>③</a:t>
            </a:r>
            <a:r>
              <a:rPr lang="zh-TW" altLang="zh-TW" sz="2800" kern="0" dirty="0">
                <a:effectLst/>
                <a:latin typeface="標楷體" panose="03000509000000000000" pitchFamily="65" charset="-120"/>
                <a:ea typeface="標楷體" panose="03000509000000000000" pitchFamily="65" charset="-120"/>
                <a:cs typeface="DFBiaoKaiShuStd-W5"/>
              </a:rPr>
              <a:t>，有一人從橋下走</a:t>
            </a:r>
            <a:r>
              <a:rPr lang="zh-TW" altLang="zh-TW" sz="2800" kern="100" dirty="0">
                <a:solidFill>
                  <a:srgbClr val="A50021"/>
                </a:solidFill>
                <a:effectLst/>
                <a:latin typeface="標楷體" panose="03000509000000000000" pitchFamily="65" charset="-120"/>
                <a:ea typeface="標楷體" panose="03000509000000000000" pitchFamily="65" charset="-120"/>
                <a:cs typeface="MS Mincho" panose="02020609040205080304" pitchFamily="49" charset="-128"/>
              </a:rPr>
              <a:t>④</a:t>
            </a:r>
            <a:r>
              <a:rPr lang="zh-TW" altLang="zh-TW" sz="2800" kern="0" dirty="0">
                <a:effectLst/>
                <a:latin typeface="標楷體" panose="03000509000000000000" pitchFamily="65" charset="-120"/>
                <a:ea typeface="標楷體" panose="03000509000000000000" pitchFamily="65" charset="-120"/>
                <a:cs typeface="DFBiaoKaiShuStd-W5"/>
              </a:rPr>
              <a:t>出，乘輿</a:t>
            </a:r>
            <a:r>
              <a:rPr lang="zh-TW" altLang="zh-TW" sz="2800" kern="100" dirty="0">
                <a:solidFill>
                  <a:srgbClr val="A50021"/>
                </a:solidFill>
                <a:effectLst/>
                <a:latin typeface="標楷體" panose="03000509000000000000" pitchFamily="65" charset="-120"/>
                <a:ea typeface="標楷體" panose="03000509000000000000" pitchFamily="65" charset="-120"/>
                <a:cs typeface="MS Mincho" panose="02020609040205080304" pitchFamily="49" charset="-128"/>
              </a:rPr>
              <a:t>⑤</a:t>
            </a:r>
            <a:r>
              <a:rPr lang="zh-TW" altLang="zh-TW" sz="2800" kern="0" dirty="0">
                <a:effectLst/>
                <a:latin typeface="標楷體" panose="03000509000000000000" pitchFamily="65" charset="-120"/>
                <a:ea typeface="標楷體" panose="03000509000000000000" pitchFamily="65" charset="-120"/>
                <a:cs typeface="DFBiaoKaiShuStd-W5"/>
              </a:rPr>
              <a:t>馬驚。於是使騎捕，屬之廷尉</a:t>
            </a:r>
            <a:r>
              <a:rPr lang="zh-TW" altLang="zh-TW" sz="2800" kern="100" dirty="0">
                <a:solidFill>
                  <a:srgbClr val="A50021"/>
                </a:solidFill>
                <a:effectLst/>
                <a:latin typeface="標楷體" panose="03000509000000000000" pitchFamily="65" charset="-120"/>
                <a:ea typeface="標楷體" panose="03000509000000000000" pitchFamily="65" charset="-120"/>
                <a:cs typeface="MS Mincho" panose="02020609040205080304" pitchFamily="49" charset="-128"/>
              </a:rPr>
              <a:t>⑥</a:t>
            </a:r>
            <a:r>
              <a:rPr lang="zh-TW" altLang="zh-TW" sz="2800" kern="0" dirty="0">
                <a:effectLst/>
                <a:latin typeface="標楷體" panose="03000509000000000000" pitchFamily="65" charset="-120"/>
                <a:ea typeface="標楷體" panose="03000509000000000000" pitchFamily="65" charset="-120"/>
                <a:cs typeface="DFBiaoKaiShuStd-W5"/>
              </a:rPr>
              <a:t>。釋之治問</a:t>
            </a:r>
            <a:r>
              <a:rPr lang="zh-TW" altLang="zh-TW" sz="2800" kern="100" dirty="0">
                <a:solidFill>
                  <a:srgbClr val="A50021"/>
                </a:solidFill>
                <a:effectLst/>
                <a:latin typeface="標楷體" panose="03000509000000000000" pitchFamily="65" charset="-120"/>
                <a:ea typeface="標楷體" panose="03000509000000000000" pitchFamily="65" charset="-120"/>
                <a:cs typeface="MS Mincho" panose="02020609040205080304" pitchFamily="49" charset="-128"/>
              </a:rPr>
              <a:t>⑦</a:t>
            </a:r>
            <a:r>
              <a:rPr lang="zh-TW" altLang="zh-TW" sz="2800" kern="0" dirty="0">
                <a:effectLst/>
                <a:latin typeface="標楷體" panose="03000509000000000000" pitchFamily="65" charset="-120"/>
                <a:ea typeface="標楷體" panose="03000509000000000000" pitchFamily="65" charset="-120"/>
                <a:cs typeface="DFBiaoKaiShuStd-W5"/>
              </a:rPr>
              <a:t>。曰：「縣人</a:t>
            </a:r>
            <a:r>
              <a:rPr lang="zh-TW" altLang="zh-TW" sz="2800" kern="100" dirty="0">
                <a:solidFill>
                  <a:srgbClr val="A50021"/>
                </a:solidFill>
                <a:effectLst/>
                <a:latin typeface="標楷體" panose="03000509000000000000" pitchFamily="65" charset="-120"/>
                <a:ea typeface="標楷體" panose="03000509000000000000" pitchFamily="65" charset="-120"/>
                <a:cs typeface="MS Mincho" panose="02020609040205080304" pitchFamily="49" charset="-128"/>
              </a:rPr>
              <a:t>⑧</a:t>
            </a:r>
            <a:r>
              <a:rPr lang="zh-TW" altLang="zh-TW" sz="2800" kern="0" dirty="0">
                <a:effectLst/>
                <a:latin typeface="標楷體" panose="03000509000000000000" pitchFamily="65" charset="-120"/>
                <a:ea typeface="標楷體" panose="03000509000000000000" pitchFamily="65" charset="-120"/>
                <a:cs typeface="DFBiaoKaiShuStd-W5"/>
              </a:rPr>
              <a:t>來，聞蹕</a:t>
            </a:r>
            <a:r>
              <a:rPr lang="zh-TW" altLang="zh-TW" sz="2800" kern="100" dirty="0">
                <a:solidFill>
                  <a:srgbClr val="A50021"/>
                </a:solidFill>
                <a:effectLst/>
                <a:latin typeface="標楷體" panose="03000509000000000000" pitchFamily="65" charset="-120"/>
                <a:ea typeface="標楷體" panose="03000509000000000000" pitchFamily="65" charset="-120"/>
                <a:cs typeface="MS Mincho" panose="02020609040205080304" pitchFamily="49" charset="-128"/>
              </a:rPr>
              <a:t>⑨</a:t>
            </a:r>
            <a:r>
              <a:rPr lang="zh-TW" altLang="zh-TW" sz="2800" kern="0" dirty="0">
                <a:effectLst/>
                <a:latin typeface="標楷體" panose="03000509000000000000" pitchFamily="65" charset="-120"/>
                <a:ea typeface="標楷體" panose="03000509000000000000" pitchFamily="65" charset="-120"/>
                <a:cs typeface="DFBiaoKaiShuStd-W5"/>
              </a:rPr>
              <a:t>，匿橋下。久之，以為行</a:t>
            </a:r>
            <a:r>
              <a:rPr lang="zh-TW" altLang="zh-TW" sz="2800" kern="100" dirty="0">
                <a:solidFill>
                  <a:srgbClr val="A50021"/>
                </a:solidFill>
                <a:effectLst/>
                <a:latin typeface="標楷體" panose="03000509000000000000" pitchFamily="65" charset="-120"/>
                <a:ea typeface="標楷體" panose="03000509000000000000" pitchFamily="65" charset="-120"/>
                <a:cs typeface="MS Mincho" panose="02020609040205080304" pitchFamily="49" charset="-128"/>
              </a:rPr>
              <a:t>⑩</a:t>
            </a:r>
            <a:r>
              <a:rPr lang="zh-TW" altLang="zh-TW" sz="2800" kern="0" dirty="0">
                <a:effectLst/>
                <a:latin typeface="標楷體" panose="03000509000000000000" pitchFamily="65" charset="-120"/>
                <a:ea typeface="標楷體" panose="03000509000000000000" pitchFamily="65" charset="-120"/>
                <a:cs typeface="DFBiaoKaiShuStd-W5"/>
              </a:rPr>
              <a:t>已過，即出，見乘輿車騎即走耳。」</a:t>
            </a:r>
            <a:endParaRPr lang="zh-TW" altLang="zh-TW" sz="2800" kern="100" dirty="0">
              <a:effectLst/>
              <a:latin typeface="標楷體" panose="03000509000000000000" pitchFamily="65" charset="-120"/>
              <a:ea typeface="標楷體" panose="03000509000000000000" pitchFamily="65" charset="-120"/>
            </a:endParaRPr>
          </a:p>
          <a:p>
            <a:pPr algn="just">
              <a:lnSpc>
                <a:spcPct val="150000"/>
              </a:lnSpc>
            </a:pPr>
            <a:r>
              <a:rPr lang="zh-TW" altLang="zh-TW" sz="2800" kern="0" dirty="0">
                <a:effectLst/>
                <a:latin typeface="標楷體" panose="03000509000000000000" pitchFamily="65" charset="-120"/>
                <a:ea typeface="標楷體" panose="03000509000000000000" pitchFamily="65" charset="-120"/>
                <a:cs typeface="DFHeiStd-W5"/>
              </a:rPr>
              <a:t>三</a:t>
            </a:r>
            <a:r>
              <a:rPr lang="zh-TW" altLang="zh-TW" sz="2800" kern="0" dirty="0">
                <a:effectLst/>
                <a:latin typeface="標楷體" panose="03000509000000000000" pitchFamily="65" charset="-120"/>
                <a:ea typeface="標楷體" panose="03000509000000000000" pitchFamily="65" charset="-120"/>
                <a:cs typeface="KozMinPro-Regular"/>
              </a:rPr>
              <a:t>　</a:t>
            </a:r>
            <a:r>
              <a:rPr lang="zh-TW" altLang="zh-TW" sz="2800" kern="0" dirty="0">
                <a:effectLst/>
                <a:latin typeface="標楷體" panose="03000509000000000000" pitchFamily="65" charset="-120"/>
                <a:ea typeface="標楷體" panose="03000509000000000000" pitchFamily="65" charset="-120"/>
                <a:cs typeface="DFBiaoKaiShuStd-W5"/>
              </a:rPr>
              <a:t>廷尉奏當</a:t>
            </a:r>
            <a:r>
              <a:rPr lang="zh-TW" altLang="zh-TW" sz="2800" kern="0" dirty="0">
                <a:solidFill>
                  <a:srgbClr val="A50021"/>
                </a:solidFill>
                <a:effectLst/>
                <a:latin typeface="標楷體" panose="03000509000000000000" pitchFamily="65" charset="-120"/>
                <a:ea typeface="標楷體" panose="03000509000000000000" pitchFamily="65" charset="-120"/>
                <a:cs typeface="MS Mincho" panose="02020609040205080304" pitchFamily="49" charset="-128"/>
              </a:rPr>
              <a:t>⑪</a:t>
            </a:r>
            <a:r>
              <a:rPr lang="zh-TW" altLang="zh-TW" sz="2800" kern="0" dirty="0">
                <a:effectLst/>
                <a:latin typeface="標楷體" panose="03000509000000000000" pitchFamily="65" charset="-120"/>
                <a:ea typeface="標楷體" panose="03000509000000000000" pitchFamily="65" charset="-120"/>
                <a:cs typeface="DFBiaoKaiShuStd-W5"/>
              </a:rPr>
              <a:t>：一人犯蹕，當罰金。文帝怒曰：「此人親驚吾馬，吾馬賴柔和</a:t>
            </a:r>
            <a:r>
              <a:rPr lang="zh-TW" altLang="zh-TW" sz="2800" kern="0" dirty="0">
                <a:solidFill>
                  <a:srgbClr val="A50021"/>
                </a:solidFill>
                <a:effectLst/>
                <a:latin typeface="標楷體" panose="03000509000000000000" pitchFamily="65" charset="-120"/>
                <a:ea typeface="標楷體" panose="03000509000000000000" pitchFamily="65" charset="-120"/>
                <a:cs typeface="MS Mincho" panose="02020609040205080304" pitchFamily="49" charset="-128"/>
              </a:rPr>
              <a:t>⑫</a:t>
            </a:r>
            <a:r>
              <a:rPr lang="zh-TW" altLang="zh-TW" sz="2800" kern="0" dirty="0">
                <a:effectLst/>
                <a:latin typeface="標楷體" panose="03000509000000000000" pitchFamily="65" charset="-120"/>
                <a:ea typeface="標楷體" panose="03000509000000000000" pitchFamily="65" charset="-120"/>
                <a:cs typeface="DFBiaoKaiShuStd-W5"/>
              </a:rPr>
              <a:t>，令</a:t>
            </a:r>
            <a:r>
              <a:rPr lang="zh-TW" altLang="zh-TW" sz="2800" kern="0" dirty="0">
                <a:solidFill>
                  <a:srgbClr val="A50021"/>
                </a:solidFill>
                <a:effectLst/>
                <a:latin typeface="標楷體" panose="03000509000000000000" pitchFamily="65" charset="-120"/>
                <a:ea typeface="標楷體" panose="03000509000000000000" pitchFamily="65" charset="-120"/>
                <a:cs typeface="MS Mincho" panose="02020609040205080304" pitchFamily="49" charset="-128"/>
              </a:rPr>
              <a:t>⑬</a:t>
            </a:r>
            <a:r>
              <a:rPr lang="zh-TW" altLang="zh-TW" sz="2800" kern="0" dirty="0">
                <a:effectLst/>
                <a:latin typeface="標楷體" panose="03000509000000000000" pitchFamily="65" charset="-120"/>
                <a:ea typeface="標楷體" panose="03000509000000000000" pitchFamily="65" charset="-120"/>
                <a:cs typeface="DFBiaoKaiShuStd-W5"/>
              </a:rPr>
              <a:t>他馬，固</a:t>
            </a:r>
            <a:r>
              <a:rPr lang="zh-TW" altLang="zh-TW" sz="2800" kern="0" dirty="0">
                <a:solidFill>
                  <a:srgbClr val="A50021"/>
                </a:solidFill>
                <a:effectLst/>
                <a:latin typeface="標楷體" panose="03000509000000000000" pitchFamily="65" charset="-120"/>
                <a:ea typeface="標楷體" panose="03000509000000000000" pitchFamily="65" charset="-120"/>
                <a:cs typeface="MS Mincho" panose="02020609040205080304" pitchFamily="49" charset="-128"/>
              </a:rPr>
              <a:t>⑭</a:t>
            </a:r>
            <a:r>
              <a:rPr lang="zh-TW" altLang="zh-TW" sz="2800" kern="0" dirty="0">
                <a:effectLst/>
                <a:latin typeface="標楷體" panose="03000509000000000000" pitchFamily="65" charset="-120"/>
                <a:ea typeface="標楷體" panose="03000509000000000000" pitchFamily="65" charset="-120"/>
                <a:cs typeface="DFBiaoKaiShuStd-W5"/>
              </a:rPr>
              <a:t>不敗傷我乎？而廷尉乃</a:t>
            </a:r>
            <a:r>
              <a:rPr lang="zh-TW" altLang="zh-TW" sz="2800" kern="0" dirty="0">
                <a:solidFill>
                  <a:srgbClr val="A50021"/>
                </a:solidFill>
                <a:effectLst/>
                <a:latin typeface="標楷體" panose="03000509000000000000" pitchFamily="65" charset="-120"/>
                <a:ea typeface="標楷體" panose="03000509000000000000" pitchFamily="65" charset="-120"/>
                <a:cs typeface="MS Mincho" panose="02020609040205080304" pitchFamily="49" charset="-128"/>
              </a:rPr>
              <a:t>⑮</a:t>
            </a:r>
            <a:r>
              <a:rPr lang="zh-TW" altLang="zh-TW" sz="2800" kern="0" dirty="0">
                <a:effectLst/>
                <a:latin typeface="標楷體" panose="03000509000000000000" pitchFamily="65" charset="-120"/>
                <a:ea typeface="標楷體" panose="03000509000000000000" pitchFamily="65" charset="-120"/>
                <a:cs typeface="DFBiaoKaiShuStd-W5"/>
              </a:rPr>
              <a:t>當之罰金！」釋之曰：「法者，天子所與天下公共也</a:t>
            </a:r>
            <a:r>
              <a:rPr lang="zh-TW" altLang="zh-TW" sz="2800" kern="0" dirty="0">
                <a:solidFill>
                  <a:srgbClr val="A50021"/>
                </a:solidFill>
                <a:effectLst/>
                <a:latin typeface="標楷體" panose="03000509000000000000" pitchFamily="65" charset="-120"/>
                <a:ea typeface="標楷體" panose="03000509000000000000" pitchFamily="65" charset="-120"/>
                <a:cs typeface="MS Mincho" panose="02020609040205080304" pitchFamily="49" charset="-128"/>
              </a:rPr>
              <a:t>⑯</a:t>
            </a:r>
            <a:r>
              <a:rPr lang="zh-TW" altLang="zh-TW" sz="2800" kern="0" dirty="0">
                <a:effectLst/>
                <a:latin typeface="標楷體" panose="03000509000000000000" pitchFamily="65" charset="-120"/>
                <a:ea typeface="標楷體" panose="03000509000000000000" pitchFamily="65" charset="-120"/>
                <a:cs typeface="DFBiaoKaiShuStd-W5"/>
              </a:rPr>
              <a:t>。今法如此而更重之，是法不信於民也。且方其時</a:t>
            </a:r>
            <a:r>
              <a:rPr lang="zh-TW" altLang="zh-TW" sz="2800" kern="0" dirty="0">
                <a:solidFill>
                  <a:srgbClr val="A50021"/>
                </a:solidFill>
                <a:effectLst/>
                <a:latin typeface="標楷體" panose="03000509000000000000" pitchFamily="65" charset="-120"/>
                <a:ea typeface="標楷體" panose="03000509000000000000" pitchFamily="65" charset="-120"/>
                <a:cs typeface="MS Mincho" panose="02020609040205080304" pitchFamily="49" charset="-128"/>
              </a:rPr>
              <a:t>⑰</a:t>
            </a:r>
            <a:r>
              <a:rPr lang="zh-TW" altLang="zh-TW" sz="2800" kern="0" dirty="0">
                <a:effectLst/>
                <a:latin typeface="標楷體" panose="03000509000000000000" pitchFamily="65" charset="-120"/>
                <a:ea typeface="標楷體" panose="03000509000000000000" pitchFamily="65" charset="-120"/>
                <a:cs typeface="DFBiaoKaiShuStd-W5"/>
              </a:rPr>
              <a:t>，上使立誅之</a:t>
            </a:r>
            <a:r>
              <a:rPr lang="zh-TW" altLang="zh-TW" sz="2800" kern="0" dirty="0">
                <a:solidFill>
                  <a:srgbClr val="A50021"/>
                </a:solidFill>
                <a:effectLst/>
                <a:latin typeface="標楷體" panose="03000509000000000000" pitchFamily="65" charset="-120"/>
                <a:ea typeface="標楷體" panose="03000509000000000000" pitchFamily="65" charset="-120"/>
                <a:cs typeface="MS Mincho" panose="02020609040205080304" pitchFamily="49" charset="-128"/>
              </a:rPr>
              <a:t>⑱</a:t>
            </a:r>
            <a:r>
              <a:rPr lang="zh-TW" altLang="zh-TW" sz="2800" kern="0" dirty="0">
                <a:effectLst/>
                <a:latin typeface="標楷體" panose="03000509000000000000" pitchFamily="65" charset="-120"/>
                <a:ea typeface="標楷體" panose="03000509000000000000" pitchFamily="65" charset="-120"/>
                <a:cs typeface="DFBiaoKaiShuStd-W5"/>
              </a:rPr>
              <a:t>則已。今既下</a:t>
            </a:r>
            <a:r>
              <a:rPr lang="zh-TW" altLang="zh-TW" sz="2800" kern="0" dirty="0">
                <a:solidFill>
                  <a:srgbClr val="A50021"/>
                </a:solidFill>
                <a:effectLst/>
                <a:latin typeface="標楷體" panose="03000509000000000000" pitchFamily="65" charset="-120"/>
                <a:ea typeface="標楷體" panose="03000509000000000000" pitchFamily="65" charset="-120"/>
                <a:cs typeface="MS Mincho" panose="02020609040205080304" pitchFamily="49" charset="-128"/>
              </a:rPr>
              <a:t>⑲</a:t>
            </a:r>
            <a:r>
              <a:rPr lang="zh-TW" altLang="zh-TW" sz="2800" kern="0" dirty="0">
                <a:effectLst/>
                <a:latin typeface="標楷體" panose="03000509000000000000" pitchFamily="65" charset="-120"/>
                <a:ea typeface="標楷體" panose="03000509000000000000" pitchFamily="65" charset="-120"/>
                <a:cs typeface="DFBiaoKaiShuStd-W5"/>
              </a:rPr>
              <a:t>廷尉，廷尉，天下之平</a:t>
            </a:r>
            <a:r>
              <a:rPr lang="zh-TW" altLang="zh-TW" sz="2800" kern="0" dirty="0">
                <a:solidFill>
                  <a:srgbClr val="A50021"/>
                </a:solidFill>
                <a:effectLst/>
                <a:latin typeface="標楷體" panose="03000509000000000000" pitchFamily="65" charset="-120"/>
                <a:ea typeface="標楷體" panose="03000509000000000000" pitchFamily="65" charset="-120"/>
                <a:cs typeface="MS Mincho" panose="02020609040205080304" pitchFamily="49" charset="-128"/>
              </a:rPr>
              <a:t>⑳</a:t>
            </a:r>
            <a:r>
              <a:rPr lang="zh-TW" altLang="zh-TW" sz="2800" kern="0" dirty="0">
                <a:effectLst/>
                <a:latin typeface="標楷體" panose="03000509000000000000" pitchFamily="65" charset="-120"/>
                <a:ea typeface="標楷體" panose="03000509000000000000" pitchFamily="65" charset="-120"/>
                <a:cs typeface="DFBiaoKaiShuStd-W5"/>
              </a:rPr>
              <a:t>也，一傾而天下用法皆為輕重</a:t>
            </a:r>
            <a:r>
              <a:rPr lang="zh-TW" altLang="zh-TW" sz="2800" kern="0" dirty="0">
                <a:solidFill>
                  <a:srgbClr val="A50021"/>
                </a:solidFill>
                <a:effectLst/>
                <a:latin typeface="標楷體" panose="03000509000000000000" pitchFamily="65" charset="-120"/>
                <a:ea typeface="標楷體" panose="03000509000000000000" pitchFamily="65" charset="-120"/>
                <a:cs typeface="MS Mincho" panose="02020609040205080304" pitchFamily="49" charset="-128"/>
              </a:rPr>
              <a:t>㉑</a:t>
            </a:r>
            <a:r>
              <a:rPr lang="zh-TW" altLang="zh-TW" sz="2800" kern="0" dirty="0">
                <a:effectLst/>
                <a:latin typeface="標楷體" panose="03000509000000000000" pitchFamily="65" charset="-120"/>
                <a:ea typeface="標楷體" panose="03000509000000000000" pitchFamily="65" charset="-120"/>
                <a:cs typeface="DFBiaoKaiShuStd-W5"/>
              </a:rPr>
              <a:t>，民安所錯其手足</a:t>
            </a:r>
            <a:r>
              <a:rPr lang="zh-TW" altLang="zh-TW" sz="2800" kern="0" dirty="0">
                <a:solidFill>
                  <a:srgbClr val="A50021"/>
                </a:solidFill>
                <a:effectLst/>
                <a:latin typeface="標楷體" panose="03000509000000000000" pitchFamily="65" charset="-120"/>
                <a:ea typeface="標楷體" panose="03000509000000000000" pitchFamily="65" charset="-120"/>
                <a:cs typeface="MS Mincho" panose="02020609040205080304" pitchFamily="49" charset="-128"/>
              </a:rPr>
              <a:t>㉒</a:t>
            </a:r>
            <a:r>
              <a:rPr lang="zh-TW" altLang="zh-TW" sz="2800" kern="0" dirty="0">
                <a:effectLst/>
                <a:latin typeface="標楷體" panose="03000509000000000000" pitchFamily="65" charset="-120"/>
                <a:ea typeface="標楷體" panose="03000509000000000000" pitchFamily="65" charset="-120"/>
                <a:cs typeface="DFBiaoKaiShuStd-W5"/>
              </a:rPr>
              <a:t>？唯</a:t>
            </a:r>
            <a:r>
              <a:rPr lang="zh-TW" altLang="zh-TW" sz="2800" kern="0" dirty="0">
                <a:solidFill>
                  <a:srgbClr val="A50021"/>
                </a:solidFill>
                <a:effectLst/>
                <a:latin typeface="標楷體" panose="03000509000000000000" pitchFamily="65" charset="-120"/>
                <a:ea typeface="標楷體" panose="03000509000000000000" pitchFamily="65" charset="-120"/>
                <a:cs typeface="MS Mincho" panose="02020609040205080304" pitchFamily="49" charset="-128"/>
              </a:rPr>
              <a:t>㉓</a:t>
            </a:r>
            <a:r>
              <a:rPr lang="zh-TW" altLang="zh-TW" sz="2800" kern="0" dirty="0">
                <a:effectLst/>
                <a:latin typeface="標楷體" panose="03000509000000000000" pitchFamily="65" charset="-120"/>
                <a:ea typeface="標楷體" panose="03000509000000000000" pitchFamily="65" charset="-120"/>
                <a:cs typeface="DFBiaoKaiShuStd-W5"/>
              </a:rPr>
              <a:t>陛下</a:t>
            </a:r>
            <a:r>
              <a:rPr lang="zh-TW" altLang="zh-TW" sz="2800" kern="0" dirty="0">
                <a:solidFill>
                  <a:srgbClr val="A50021"/>
                </a:solidFill>
                <a:effectLst/>
                <a:latin typeface="標楷體" panose="03000509000000000000" pitchFamily="65" charset="-120"/>
                <a:ea typeface="標楷體" panose="03000509000000000000" pitchFamily="65" charset="-120"/>
                <a:cs typeface="MS Mincho" panose="02020609040205080304" pitchFamily="49" charset="-128"/>
              </a:rPr>
              <a:t>㉔</a:t>
            </a:r>
            <a:r>
              <a:rPr lang="zh-TW" altLang="zh-TW" sz="2800" kern="0" dirty="0">
                <a:effectLst/>
                <a:latin typeface="標楷體" panose="03000509000000000000" pitchFamily="65" charset="-120"/>
                <a:ea typeface="標楷體" panose="03000509000000000000" pitchFamily="65" charset="-120"/>
                <a:cs typeface="DFBiaoKaiShuStd-W5"/>
              </a:rPr>
              <a:t>察之。」</a:t>
            </a:r>
            <a:endParaRPr lang="zh-TW" altLang="zh-TW" sz="2800" kern="100" dirty="0">
              <a:effectLst/>
              <a:latin typeface="標楷體" panose="03000509000000000000" pitchFamily="65" charset="-120"/>
              <a:ea typeface="標楷體" panose="03000509000000000000" pitchFamily="65" charset="-120"/>
            </a:endParaRPr>
          </a:p>
          <a:p>
            <a:pPr algn="just">
              <a:lnSpc>
                <a:spcPct val="150000"/>
              </a:lnSpc>
            </a:pPr>
            <a:r>
              <a:rPr lang="zh-TW" altLang="zh-TW" sz="2800" kern="0" dirty="0">
                <a:effectLst/>
                <a:latin typeface="標楷體" panose="03000509000000000000" pitchFamily="65" charset="-120"/>
                <a:ea typeface="標楷體" panose="03000509000000000000" pitchFamily="65" charset="-120"/>
                <a:cs typeface="DFHeiStd-W5"/>
              </a:rPr>
              <a:t>四</a:t>
            </a:r>
            <a:r>
              <a:rPr lang="zh-TW" altLang="zh-TW" sz="2800" kern="0" dirty="0">
                <a:effectLst/>
                <a:latin typeface="標楷體" panose="03000509000000000000" pitchFamily="65" charset="-120"/>
                <a:ea typeface="標楷體" panose="03000509000000000000" pitchFamily="65" charset="-120"/>
                <a:cs typeface="KozMinPro-Regular"/>
              </a:rPr>
              <a:t>　</a:t>
            </a:r>
            <a:r>
              <a:rPr lang="zh-TW" altLang="zh-TW" sz="2800" kern="0" dirty="0">
                <a:effectLst/>
                <a:latin typeface="標楷體" panose="03000509000000000000" pitchFamily="65" charset="-120"/>
                <a:ea typeface="標楷體" panose="03000509000000000000" pitchFamily="65" charset="-120"/>
                <a:cs typeface="DFBiaoKaiShuStd-W5"/>
              </a:rPr>
              <a:t>良久，上曰：「廷尉當是也。」</a:t>
            </a:r>
            <a:endParaRPr lang="zh-TW" altLang="zh-TW" sz="2800" kern="100" dirty="0">
              <a:effectLst/>
              <a:latin typeface="標楷體" panose="03000509000000000000" pitchFamily="65" charset="-120"/>
              <a:ea typeface="標楷體" panose="03000509000000000000" pitchFamily="65" charset="-120"/>
            </a:endParaRPr>
          </a:p>
          <a:p>
            <a:endParaRPr lang="zh-TW" altLang="en-US" dirty="0"/>
          </a:p>
        </p:txBody>
      </p:sp>
      <p:grpSp>
        <p:nvGrpSpPr>
          <p:cNvPr id="7" name="群組 6">
            <a:extLst>
              <a:ext uri="{FF2B5EF4-FFF2-40B4-BE49-F238E27FC236}">
                <a16:creationId xmlns:a16="http://schemas.microsoft.com/office/drawing/2014/main" id="{EC0063C5-CD87-E72D-E844-1DB47EE35453}"/>
              </a:ext>
            </a:extLst>
          </p:cNvPr>
          <p:cNvGrpSpPr/>
          <p:nvPr/>
        </p:nvGrpSpPr>
        <p:grpSpPr>
          <a:xfrm>
            <a:off x="330335" y="1021974"/>
            <a:ext cx="770966" cy="3693460"/>
            <a:chOff x="97253" y="331692"/>
            <a:chExt cx="770966" cy="3693460"/>
          </a:xfrm>
        </p:grpSpPr>
        <p:sp>
          <p:nvSpPr>
            <p:cNvPr id="2" name="橢圓 1">
              <a:extLst>
                <a:ext uri="{FF2B5EF4-FFF2-40B4-BE49-F238E27FC236}">
                  <a16:creationId xmlns:a16="http://schemas.microsoft.com/office/drawing/2014/main" id="{10C91CD1-0C98-F19A-8336-614C6F84C4C8}"/>
                </a:ext>
              </a:extLst>
            </p:cNvPr>
            <p:cNvSpPr/>
            <p:nvPr/>
          </p:nvSpPr>
          <p:spPr>
            <a:xfrm>
              <a:off x="97253" y="331692"/>
              <a:ext cx="770966" cy="770966"/>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3200" b="1" dirty="0">
                  <a:latin typeface="微軟正黑體" panose="020B0604030504040204" pitchFamily="34" charset="-120"/>
                  <a:ea typeface="微軟正黑體" panose="020B0604030504040204" pitchFamily="34" charset="-120"/>
                </a:rPr>
                <a:t>人</a:t>
              </a:r>
            </a:p>
          </p:txBody>
        </p:sp>
        <p:sp>
          <p:nvSpPr>
            <p:cNvPr id="3" name="橢圓 2">
              <a:extLst>
                <a:ext uri="{FF2B5EF4-FFF2-40B4-BE49-F238E27FC236}">
                  <a16:creationId xmlns:a16="http://schemas.microsoft.com/office/drawing/2014/main" id="{F1465BB8-07AD-3AFD-0A58-F309E476FAD5}"/>
                </a:ext>
              </a:extLst>
            </p:cNvPr>
            <p:cNvSpPr/>
            <p:nvPr/>
          </p:nvSpPr>
          <p:spPr>
            <a:xfrm>
              <a:off x="97253" y="1305857"/>
              <a:ext cx="770966" cy="770966"/>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3200" b="1" dirty="0">
                  <a:latin typeface="微軟正黑體" panose="020B0604030504040204" pitchFamily="34" charset="-120"/>
                  <a:ea typeface="微軟正黑體" panose="020B0604030504040204" pitchFamily="34" charset="-120"/>
                </a:rPr>
                <a:t>地</a:t>
              </a:r>
            </a:p>
          </p:txBody>
        </p:sp>
        <p:sp>
          <p:nvSpPr>
            <p:cNvPr id="5" name="橢圓 4">
              <a:extLst>
                <a:ext uri="{FF2B5EF4-FFF2-40B4-BE49-F238E27FC236}">
                  <a16:creationId xmlns:a16="http://schemas.microsoft.com/office/drawing/2014/main" id="{9E4BB1A9-4712-C52E-188B-F68F98E43FBB}"/>
                </a:ext>
              </a:extLst>
            </p:cNvPr>
            <p:cNvSpPr/>
            <p:nvPr/>
          </p:nvSpPr>
          <p:spPr>
            <a:xfrm>
              <a:off x="97253" y="2280022"/>
              <a:ext cx="770966" cy="770966"/>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3200" b="1" dirty="0">
                  <a:latin typeface="微軟正黑體" panose="020B0604030504040204" pitchFamily="34" charset="-120"/>
                  <a:ea typeface="微軟正黑體" panose="020B0604030504040204" pitchFamily="34" charset="-120"/>
                </a:rPr>
                <a:t>時</a:t>
              </a:r>
            </a:p>
          </p:txBody>
        </p:sp>
        <p:sp>
          <p:nvSpPr>
            <p:cNvPr id="6" name="橢圓 5">
              <a:extLst>
                <a:ext uri="{FF2B5EF4-FFF2-40B4-BE49-F238E27FC236}">
                  <a16:creationId xmlns:a16="http://schemas.microsoft.com/office/drawing/2014/main" id="{B0D6EED4-044A-0874-A38C-CD219AE99CB9}"/>
                </a:ext>
              </a:extLst>
            </p:cNvPr>
            <p:cNvSpPr/>
            <p:nvPr/>
          </p:nvSpPr>
          <p:spPr>
            <a:xfrm>
              <a:off x="97253" y="3254186"/>
              <a:ext cx="770966" cy="770966"/>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3200" b="1" dirty="0">
                  <a:latin typeface="微軟正黑體" panose="020B0604030504040204" pitchFamily="34" charset="-120"/>
                  <a:ea typeface="微軟正黑體" panose="020B0604030504040204" pitchFamily="34" charset="-120"/>
                </a:rPr>
                <a:t>物</a:t>
              </a:r>
            </a:p>
          </p:txBody>
        </p:sp>
      </p:grpSp>
    </p:spTree>
    <p:extLst>
      <p:ext uri="{BB962C8B-B14F-4D97-AF65-F5344CB8AC3E}">
        <p14:creationId xmlns:p14="http://schemas.microsoft.com/office/powerpoint/2010/main" val="1130240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3" name="內容版面配置區 2">
            <a:extLst>
              <a:ext uri="{FF2B5EF4-FFF2-40B4-BE49-F238E27FC236}">
                <a16:creationId xmlns:a16="http://schemas.microsoft.com/office/drawing/2014/main" id="{627989D8-FC5E-B444-07D4-DB742CF21D6D}"/>
              </a:ext>
            </a:extLst>
          </p:cNvPr>
          <p:cNvSpPr>
            <a:spLocks noGrp="1"/>
          </p:cNvSpPr>
          <p:nvPr>
            <p:ph idx="1"/>
          </p:nvPr>
        </p:nvSpPr>
        <p:spPr>
          <a:xfrm>
            <a:off x="838200" y="1943661"/>
            <a:ext cx="10515600" cy="4542864"/>
          </a:xfrm>
          <a:solidFill>
            <a:schemeClr val="bg1"/>
          </a:solidFill>
          <a:ln w="38100">
            <a:solidFill>
              <a:srgbClr val="2ED911"/>
            </a:solidFill>
            <a:prstDash val="dash"/>
          </a:ln>
        </p:spPr>
        <p:txBody>
          <a:bodyPr/>
          <a:lstStyle/>
          <a:p>
            <a:pPr marL="0" lvl="0" indent="0">
              <a:lnSpc>
                <a:spcPct val="100000"/>
              </a:lnSpc>
              <a:buNone/>
            </a:pPr>
            <a:r>
              <a:rPr lang="zh-TW" altLang="en-US" sz="3200"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    </a:t>
            </a:r>
            <a:r>
              <a:rPr lang="zh-TW" altLang="zh-TW" sz="3200"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〈張釋之執法〉是一則精彩的「故事文本」，「故事文本」常會使用「開端</a:t>
            </a:r>
            <a:r>
              <a:rPr lang="en-US" altLang="zh-TW" sz="3200"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a:t>
            </a:r>
            <a:r>
              <a:rPr lang="zh-TW" altLang="zh-TW" sz="3200"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起因</a:t>
            </a:r>
            <a:r>
              <a:rPr lang="en-US" altLang="zh-TW" sz="3200"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a:t>
            </a:r>
            <a:r>
              <a:rPr lang="zh-TW" altLang="zh-TW" sz="3200"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」、「發展」、「高潮」、「結局」</a:t>
            </a:r>
            <a:r>
              <a:rPr lang="zh-TW" altLang="en-US" sz="3200"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a:t>
            </a:r>
            <a:endParaRPr lang="en-US" altLang="zh-TW" sz="3200"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endParaRPr>
          </a:p>
          <a:p>
            <a:pPr marL="0" lvl="0" indent="0">
              <a:lnSpc>
                <a:spcPct val="100000"/>
              </a:lnSpc>
              <a:buNone/>
            </a:pPr>
            <a:endParaRPr lang="en-US" altLang="zh-TW" sz="3200"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endParaRPr>
          </a:p>
          <a:p>
            <a:pPr marL="0" lvl="0" indent="0">
              <a:lnSpc>
                <a:spcPct val="100000"/>
              </a:lnSpc>
              <a:buNone/>
            </a:pPr>
            <a:r>
              <a:rPr lang="zh-TW" altLang="en-US" sz="3200"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請</a:t>
            </a:r>
            <a:r>
              <a:rPr lang="zh-TW" altLang="zh-TW" sz="3200"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閱讀課文，為全文區分</a:t>
            </a:r>
            <a:r>
              <a:rPr lang="zh-TW" altLang="zh-TW" sz="3200" b="1"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「開端</a:t>
            </a:r>
            <a:r>
              <a:rPr lang="en-US" altLang="zh-TW" sz="3200" b="1"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a:t>
            </a:r>
            <a:r>
              <a:rPr lang="zh-TW" altLang="zh-TW" sz="3200" b="1"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起因</a:t>
            </a:r>
            <a:r>
              <a:rPr lang="en-US" altLang="zh-TW" sz="3200" b="1"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a:t>
            </a:r>
            <a:r>
              <a:rPr lang="zh-TW" altLang="zh-TW" sz="3200" b="1"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」、「發展」、「高潮」、「結局」</a:t>
            </a:r>
            <a:r>
              <a:rPr lang="zh-TW" altLang="zh-TW" sz="3200"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四架構，標記在課文旁並</a:t>
            </a:r>
            <a:r>
              <a:rPr lang="zh-TW" altLang="zh-TW" sz="3200" b="1"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以</a:t>
            </a:r>
            <a:r>
              <a:rPr lang="en-US" altLang="zh-TW" sz="3200" b="1"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10</a:t>
            </a:r>
            <a:r>
              <a:rPr lang="zh-TW" altLang="zh-TW" sz="3200" b="1"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個字</a:t>
            </a:r>
            <a:r>
              <a:rPr lang="zh-TW" altLang="en-US" sz="3200" b="1"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以內</a:t>
            </a:r>
            <a:r>
              <a:rPr lang="zh-TW" altLang="zh-TW" sz="3200"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簡單寫下各部分的摘要。</a:t>
            </a:r>
            <a:r>
              <a:rPr lang="en-US" altLang="zh-TW" b="1"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a:t>
            </a:r>
            <a:r>
              <a:rPr lang="zh-TW" altLang="en-US" b="1"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人</a:t>
            </a:r>
            <a:r>
              <a:rPr lang="en-US" altLang="zh-TW" b="1"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a:t>
            </a:r>
            <a:r>
              <a:rPr lang="zh-TW" altLang="en-US" b="1"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動作</a:t>
            </a:r>
            <a:r>
              <a:rPr lang="en-US" altLang="zh-TW" b="1"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a:t>
            </a:r>
            <a:endParaRPr lang="zh-TW" altLang="zh-TW"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p>
            <a:endParaRPr lang="zh-TW" altLang="en-US" dirty="0"/>
          </a:p>
        </p:txBody>
      </p:sp>
      <p:sp>
        <p:nvSpPr>
          <p:cNvPr id="4" name="矩形: 圓角 3">
            <a:extLst>
              <a:ext uri="{FF2B5EF4-FFF2-40B4-BE49-F238E27FC236}">
                <a16:creationId xmlns:a16="http://schemas.microsoft.com/office/drawing/2014/main" id="{CE9EBB8A-688E-2DAE-D8FB-66BFCD44B9FA}"/>
              </a:ext>
            </a:extLst>
          </p:cNvPr>
          <p:cNvSpPr/>
          <p:nvPr/>
        </p:nvSpPr>
        <p:spPr>
          <a:xfrm>
            <a:off x="672353" y="262872"/>
            <a:ext cx="10681447" cy="1325563"/>
          </a:xfrm>
          <a:prstGeom prst="roundRect">
            <a:avLst/>
          </a:prstGeom>
          <a:solidFill>
            <a:schemeClr val="bg1"/>
          </a:solidFill>
          <a:ln w="28575">
            <a:solidFill>
              <a:srgbClr val="2ED9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2" name="標題 1">
            <a:extLst>
              <a:ext uri="{FF2B5EF4-FFF2-40B4-BE49-F238E27FC236}">
                <a16:creationId xmlns:a16="http://schemas.microsoft.com/office/drawing/2014/main" id="{05049A8A-DC27-D012-B5BE-22714390D813}"/>
              </a:ext>
            </a:extLst>
          </p:cNvPr>
          <p:cNvSpPr>
            <a:spLocks noGrp="1"/>
          </p:cNvSpPr>
          <p:nvPr>
            <p:ph type="title"/>
          </p:nvPr>
        </p:nvSpPr>
        <p:spPr>
          <a:xfrm>
            <a:off x="838200" y="262872"/>
            <a:ext cx="10515600" cy="1325563"/>
          </a:xfrm>
        </p:spPr>
        <p:txBody>
          <a:bodyPr>
            <a:normAutofit/>
          </a:bodyPr>
          <a:lstStyle/>
          <a:p>
            <a:r>
              <a:rPr lang="zh-TW" altLang="en-US" dirty="0">
                <a:latin typeface="微軟正黑體" panose="020B0604030504040204" pitchFamily="34" charset="-120"/>
                <a:ea typeface="微軟正黑體" panose="020B0604030504040204" pitchFamily="34" charset="-120"/>
              </a:rPr>
              <a:t>閱讀課文</a:t>
            </a:r>
            <a:r>
              <a:rPr lang="en-US" altLang="zh-TW" dirty="0" err="1">
                <a:latin typeface="微軟正黑體" panose="020B0604030504040204" pitchFamily="34" charset="-120"/>
                <a:ea typeface="微軟正黑體" panose="020B0604030504040204" pitchFamily="34" charset="-120"/>
              </a:rPr>
              <a:t>P78</a:t>
            </a:r>
            <a:r>
              <a:rPr lang="en-US" altLang="zh-TW" dirty="0">
                <a:latin typeface="微軟正黑體" panose="020B0604030504040204" pitchFamily="34" charset="-120"/>
                <a:ea typeface="微軟正黑體" panose="020B0604030504040204" pitchFamily="34" charset="-120"/>
              </a:rPr>
              <a:t>-80</a:t>
            </a:r>
            <a:endParaRPr lang="zh-TW" altLang="en-US"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12977914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字方塊 3">
            <a:extLst>
              <a:ext uri="{FF2B5EF4-FFF2-40B4-BE49-F238E27FC236}">
                <a16:creationId xmlns:a16="http://schemas.microsoft.com/office/drawing/2014/main" id="{8EBEDBB2-7A35-D846-38B6-3A6470E14C06}"/>
              </a:ext>
            </a:extLst>
          </p:cNvPr>
          <p:cNvSpPr txBox="1"/>
          <p:nvPr/>
        </p:nvSpPr>
        <p:spPr>
          <a:xfrm>
            <a:off x="1250497" y="182418"/>
            <a:ext cx="10802957" cy="6493163"/>
          </a:xfrm>
          <a:prstGeom prst="rect">
            <a:avLst/>
          </a:prstGeom>
          <a:noFill/>
        </p:spPr>
        <p:txBody>
          <a:bodyPr vert="eaVert"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zh-TW" altLang="zh-TW" sz="2800" b="0" i="0" u="none" strike="noStrike" kern="0" cap="none" spc="0" normalizeH="0" baseline="0" noProof="0" dirty="0">
                <a:ln>
                  <a:noFill/>
                </a:ln>
                <a:solidFill>
                  <a:prstClr val="black"/>
                </a:solidFill>
                <a:effectLst/>
                <a:uLnTx/>
                <a:uFillTx/>
                <a:latin typeface="標楷體" panose="03000509000000000000" pitchFamily="65" charset="-120"/>
                <a:ea typeface="標楷體" panose="03000509000000000000" pitchFamily="65" charset="-120"/>
                <a:cs typeface="DFHeiStd-W5"/>
              </a:rPr>
              <a:t>一</a:t>
            </a:r>
            <a:r>
              <a:rPr kumimoji="0" lang="zh-TW" altLang="zh-TW" sz="2800" b="0" i="0" u="none" strike="noStrike" kern="0" cap="none" spc="0" normalizeH="0" baseline="0" noProof="0" dirty="0">
                <a:ln>
                  <a:noFill/>
                </a:ln>
                <a:solidFill>
                  <a:prstClr val="black"/>
                </a:solidFill>
                <a:effectLst/>
                <a:uLnTx/>
                <a:uFillTx/>
                <a:latin typeface="標楷體" panose="03000509000000000000" pitchFamily="65" charset="-120"/>
                <a:ea typeface="標楷體" panose="03000509000000000000" pitchFamily="65" charset="-120"/>
                <a:cs typeface="KozMinPro-Regular"/>
              </a:rPr>
              <a:t>　</a:t>
            </a:r>
            <a:r>
              <a:rPr kumimoji="0" lang="zh-TW" altLang="zh-TW" sz="2800" b="0" i="0" u="none" strike="noStrike" kern="0" cap="none" spc="0" normalizeH="0" baseline="0" noProof="0" dirty="0">
                <a:ln>
                  <a:noFill/>
                </a:ln>
                <a:solidFill>
                  <a:prstClr val="black"/>
                </a:solidFill>
                <a:effectLst/>
                <a:uLnTx/>
                <a:uFillTx/>
                <a:latin typeface="標楷體" panose="03000509000000000000" pitchFamily="65" charset="-120"/>
                <a:ea typeface="標楷體" panose="03000509000000000000" pitchFamily="65" charset="-120"/>
                <a:cs typeface="DFBiaoKaiShuStd-W5"/>
              </a:rPr>
              <a:t>釋之為廷尉。</a:t>
            </a:r>
            <a:endParaRPr kumimoji="0" lang="zh-TW" altLang="zh-TW" sz="2800" b="0" i="0" u="none" strike="noStrike" kern="100" cap="none" spc="0" normalizeH="0" baseline="0" noProof="0" dirty="0">
              <a:ln>
                <a:noFill/>
              </a:ln>
              <a:solidFill>
                <a:prstClr val="black"/>
              </a:solidFill>
              <a:effectLst/>
              <a:uLnTx/>
              <a:uFillTx/>
              <a:latin typeface="標楷體" panose="03000509000000000000" pitchFamily="65" charset="-120"/>
              <a:ea typeface="標楷體" panose="03000509000000000000" pitchFamily="65" charset="-120"/>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zh-TW" altLang="zh-TW" sz="2800" b="0" i="0" u="none" strike="noStrike" kern="0" cap="none" spc="0" normalizeH="0" baseline="0" noProof="0" dirty="0">
                <a:ln>
                  <a:noFill/>
                </a:ln>
                <a:solidFill>
                  <a:prstClr val="black"/>
                </a:solidFill>
                <a:effectLst/>
                <a:uLnTx/>
                <a:uFillTx/>
                <a:latin typeface="標楷體" panose="03000509000000000000" pitchFamily="65" charset="-120"/>
                <a:ea typeface="標楷體" panose="03000509000000000000" pitchFamily="65" charset="-120"/>
                <a:cs typeface="DFHeiStd-W5"/>
              </a:rPr>
              <a:t>二</a:t>
            </a:r>
            <a:r>
              <a:rPr kumimoji="0" lang="zh-TW" altLang="zh-TW" sz="2800" b="0" i="0" u="none" strike="noStrike" kern="0" cap="none" spc="0" normalizeH="0" baseline="0" noProof="0" dirty="0">
                <a:ln>
                  <a:noFill/>
                </a:ln>
                <a:solidFill>
                  <a:prstClr val="black"/>
                </a:solidFill>
                <a:effectLst/>
                <a:uLnTx/>
                <a:uFillTx/>
                <a:latin typeface="標楷體" panose="03000509000000000000" pitchFamily="65" charset="-120"/>
                <a:ea typeface="標楷體" panose="03000509000000000000" pitchFamily="65" charset="-120"/>
                <a:cs typeface="KozMinPro-Regular"/>
              </a:rPr>
              <a:t>　</a:t>
            </a:r>
            <a:r>
              <a:rPr kumimoji="0" lang="zh-TW" altLang="zh-TW" sz="2800" b="0" i="0" u="none" strike="noStrike" kern="0" cap="none" spc="0" normalizeH="0" baseline="0" noProof="0" dirty="0">
                <a:ln>
                  <a:noFill/>
                </a:ln>
                <a:solidFill>
                  <a:prstClr val="black"/>
                </a:solidFill>
                <a:effectLst/>
                <a:uLnTx/>
                <a:uFillTx/>
                <a:latin typeface="標楷體" panose="03000509000000000000" pitchFamily="65" charset="-120"/>
                <a:ea typeface="標楷體" panose="03000509000000000000" pitchFamily="65" charset="-120"/>
                <a:cs typeface="DFBiaoKaiShuStd-W5"/>
              </a:rPr>
              <a:t>上行出中渭橋，有一人從橋下走出，乘輿馬驚。於是使騎捕，屬之廷尉。釋之治問。曰：「縣人來，聞蹕，匿橋下。久之，以為行已過，即出，見乘輿車騎即走耳。」</a:t>
            </a:r>
            <a:endParaRPr kumimoji="0" lang="zh-TW" altLang="zh-TW" sz="2800" b="0" i="0" u="none" strike="noStrike" kern="100" cap="none" spc="0" normalizeH="0" baseline="0" noProof="0" dirty="0">
              <a:ln>
                <a:noFill/>
              </a:ln>
              <a:solidFill>
                <a:prstClr val="black"/>
              </a:solidFill>
              <a:effectLst/>
              <a:uLnTx/>
              <a:uFillTx/>
              <a:latin typeface="標楷體" panose="03000509000000000000" pitchFamily="65" charset="-120"/>
              <a:ea typeface="標楷體" panose="03000509000000000000" pitchFamily="65" charset="-120"/>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zh-TW" altLang="zh-TW" sz="2800" b="0" i="0" u="none" strike="noStrike" kern="0" cap="none" spc="0" normalizeH="0" baseline="0" noProof="0" dirty="0">
                <a:ln>
                  <a:noFill/>
                </a:ln>
                <a:solidFill>
                  <a:prstClr val="black"/>
                </a:solidFill>
                <a:effectLst/>
                <a:uLnTx/>
                <a:uFillTx/>
                <a:latin typeface="標楷體" panose="03000509000000000000" pitchFamily="65" charset="-120"/>
                <a:ea typeface="標楷體" panose="03000509000000000000" pitchFamily="65" charset="-120"/>
                <a:cs typeface="DFHeiStd-W5"/>
              </a:rPr>
              <a:t>三</a:t>
            </a:r>
            <a:r>
              <a:rPr kumimoji="0" lang="zh-TW" altLang="zh-TW" sz="2800" b="0" i="0" u="none" strike="noStrike" kern="0" cap="none" spc="0" normalizeH="0" baseline="0" noProof="0" dirty="0">
                <a:ln>
                  <a:noFill/>
                </a:ln>
                <a:solidFill>
                  <a:prstClr val="black"/>
                </a:solidFill>
                <a:effectLst/>
                <a:uLnTx/>
                <a:uFillTx/>
                <a:latin typeface="標楷體" panose="03000509000000000000" pitchFamily="65" charset="-120"/>
                <a:ea typeface="標楷體" panose="03000509000000000000" pitchFamily="65" charset="-120"/>
                <a:cs typeface="KozMinPro-Regular"/>
              </a:rPr>
              <a:t>　</a:t>
            </a:r>
            <a:r>
              <a:rPr kumimoji="0" lang="zh-TW" altLang="zh-TW" sz="2800" b="0" i="0" u="none" strike="noStrike" kern="0" cap="none" spc="0" normalizeH="0" baseline="0" noProof="0" dirty="0">
                <a:ln>
                  <a:noFill/>
                </a:ln>
                <a:solidFill>
                  <a:prstClr val="black"/>
                </a:solidFill>
                <a:effectLst/>
                <a:uLnTx/>
                <a:uFillTx/>
                <a:latin typeface="標楷體" panose="03000509000000000000" pitchFamily="65" charset="-120"/>
                <a:ea typeface="標楷體" panose="03000509000000000000" pitchFamily="65" charset="-120"/>
                <a:cs typeface="DFBiaoKaiShuStd-W5"/>
              </a:rPr>
              <a:t>廷尉奏當：一人犯蹕，當罰金。文帝怒曰：「此人親驚吾馬，吾馬賴柔和，令他馬，固不敗傷我乎？而廷尉乃當之罰金！」釋之曰：「法者，天子所與天下公共也。今法如此而更重之，是法不信於民也。且方其時，上使立誅之則已。今既下廷尉，廷尉，天下之平也，一傾而天下用法皆為輕重，民安所錯其手足？唯陛下察之。」</a:t>
            </a:r>
            <a:endParaRPr kumimoji="0" lang="zh-TW" altLang="zh-TW" sz="2800" b="0" i="0" u="none" strike="noStrike" kern="100" cap="none" spc="0" normalizeH="0" baseline="0" noProof="0" dirty="0">
              <a:ln>
                <a:noFill/>
              </a:ln>
              <a:solidFill>
                <a:prstClr val="black"/>
              </a:solidFill>
              <a:effectLst/>
              <a:uLnTx/>
              <a:uFillTx/>
              <a:latin typeface="標楷體" panose="03000509000000000000" pitchFamily="65" charset="-120"/>
              <a:ea typeface="標楷體" panose="03000509000000000000" pitchFamily="65" charset="-120"/>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zh-TW" altLang="zh-TW" sz="2800" b="0" i="0" u="none" strike="noStrike" kern="0" cap="none" spc="0" normalizeH="0" baseline="0" noProof="0" dirty="0">
                <a:ln>
                  <a:noFill/>
                </a:ln>
                <a:solidFill>
                  <a:prstClr val="black"/>
                </a:solidFill>
                <a:effectLst/>
                <a:uLnTx/>
                <a:uFillTx/>
                <a:latin typeface="標楷體" panose="03000509000000000000" pitchFamily="65" charset="-120"/>
                <a:ea typeface="標楷體" panose="03000509000000000000" pitchFamily="65" charset="-120"/>
                <a:cs typeface="DFHeiStd-W5"/>
              </a:rPr>
              <a:t>四</a:t>
            </a:r>
            <a:r>
              <a:rPr kumimoji="0" lang="zh-TW" altLang="zh-TW" sz="2800" b="0" i="0" u="none" strike="noStrike" kern="0" cap="none" spc="0" normalizeH="0" baseline="0" noProof="0" dirty="0">
                <a:ln>
                  <a:noFill/>
                </a:ln>
                <a:solidFill>
                  <a:prstClr val="black"/>
                </a:solidFill>
                <a:effectLst/>
                <a:uLnTx/>
                <a:uFillTx/>
                <a:latin typeface="標楷體" panose="03000509000000000000" pitchFamily="65" charset="-120"/>
                <a:ea typeface="標楷體" panose="03000509000000000000" pitchFamily="65" charset="-120"/>
                <a:cs typeface="KozMinPro-Regular"/>
              </a:rPr>
              <a:t>　</a:t>
            </a:r>
            <a:r>
              <a:rPr kumimoji="0" lang="zh-TW" altLang="zh-TW" sz="2800" b="0" i="0" u="none" strike="noStrike" kern="0" cap="none" spc="0" normalizeH="0" baseline="0" noProof="0" dirty="0">
                <a:ln>
                  <a:noFill/>
                </a:ln>
                <a:solidFill>
                  <a:prstClr val="black"/>
                </a:solidFill>
                <a:effectLst/>
                <a:uLnTx/>
                <a:uFillTx/>
                <a:latin typeface="標楷體" panose="03000509000000000000" pitchFamily="65" charset="-120"/>
                <a:ea typeface="標楷體" panose="03000509000000000000" pitchFamily="65" charset="-120"/>
                <a:cs typeface="DFBiaoKaiShuStd-W5"/>
              </a:rPr>
              <a:t>良久，上曰：「廷尉當是也。」</a:t>
            </a:r>
            <a:endParaRPr kumimoji="0" lang="zh-TW" altLang="zh-TW" sz="2800" b="0" i="0" u="none" strike="noStrike" kern="100" cap="none" spc="0" normalizeH="0" baseline="0" noProof="0" dirty="0">
              <a:ln>
                <a:noFill/>
              </a:ln>
              <a:solidFill>
                <a:prstClr val="black"/>
              </a:solidFill>
              <a:effectLst/>
              <a:uLnTx/>
              <a:uFillTx/>
              <a:latin typeface="標楷體" panose="03000509000000000000" pitchFamily="65" charset="-120"/>
              <a:ea typeface="標楷體" panose="03000509000000000000" pitchFamily="65" charset="-12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dirty="0">
              <a:ln>
                <a:noFill/>
              </a:ln>
              <a:solidFill>
                <a:prstClr val="black"/>
              </a:solidFill>
              <a:effectLst/>
              <a:uLnTx/>
              <a:uFillTx/>
              <a:latin typeface="Calibri"/>
              <a:ea typeface="新細明體" panose="02020500000000000000" pitchFamily="18" charset="-120"/>
              <a:cs typeface="+mn-cs"/>
            </a:endParaRPr>
          </a:p>
        </p:txBody>
      </p:sp>
    </p:spTree>
    <p:extLst>
      <p:ext uri="{BB962C8B-B14F-4D97-AF65-F5344CB8AC3E}">
        <p14:creationId xmlns:p14="http://schemas.microsoft.com/office/powerpoint/2010/main" val="6918178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54A28031-4B34-431A-AC99-9FF7803B30C5}"/>
              </a:ext>
            </a:extLst>
          </p:cNvPr>
          <p:cNvSpPr>
            <a:spLocks noGrp="1"/>
          </p:cNvSpPr>
          <p:nvPr>
            <p:ph type="ctrTitle"/>
          </p:nvPr>
        </p:nvSpPr>
        <p:spPr>
          <a:xfrm>
            <a:off x="-1" y="2298700"/>
            <a:ext cx="11057468" cy="2630901"/>
          </a:xfrm>
          <a:solidFill>
            <a:srgbClr val="92D050"/>
          </a:solidFill>
        </p:spPr>
        <p:txBody>
          <a:bodyPr anchor="ctr">
            <a:normAutofit fontScale="90000"/>
          </a:bodyPr>
          <a:lstStyle/>
          <a:p>
            <a:pPr algn="l">
              <a:lnSpc>
                <a:spcPct val="100000"/>
              </a:lnSpc>
            </a:pPr>
            <a:br>
              <a:rPr lang="en-US" altLang="zh-TW" sz="9600" dirty="0">
                <a:latin typeface="微軟正黑體" panose="020B0604030504040204" pitchFamily="34" charset="-120"/>
                <a:ea typeface="微軟正黑體" panose="020B0604030504040204" pitchFamily="34" charset="-120"/>
              </a:rPr>
            </a:br>
            <a:r>
              <a:rPr lang="zh-TW" altLang="en-US" sz="9600" dirty="0">
                <a:latin typeface="微軟正黑體" panose="020B0604030504040204" pitchFamily="34" charset="-120"/>
                <a:ea typeface="微軟正黑體" panose="020B0604030504040204" pitchFamily="34" charset="-120"/>
              </a:rPr>
              <a:t>　翻譯</a:t>
            </a:r>
            <a:br>
              <a:rPr lang="en-US" altLang="zh-TW" sz="9600" dirty="0">
                <a:latin typeface="微軟正黑體" panose="020B0604030504040204" pitchFamily="34" charset="-120"/>
                <a:ea typeface="微軟正黑體" panose="020B0604030504040204" pitchFamily="34" charset="-120"/>
              </a:rPr>
            </a:br>
            <a:endParaRPr lang="zh-TW" altLang="en-US" sz="9600" dirty="0">
              <a:latin typeface="微軟正黑體" panose="020B0604030504040204" pitchFamily="34" charset="-120"/>
              <a:ea typeface="微軟正黑體" panose="020B0604030504040204" pitchFamily="34" charset="-120"/>
            </a:endParaRPr>
          </a:p>
        </p:txBody>
      </p:sp>
      <p:sp>
        <p:nvSpPr>
          <p:cNvPr id="4" name="標題 1">
            <a:extLst>
              <a:ext uri="{FF2B5EF4-FFF2-40B4-BE49-F238E27FC236}">
                <a16:creationId xmlns:a16="http://schemas.microsoft.com/office/drawing/2014/main" id="{54A28031-4B34-431A-AC99-9FF7803B30C5}"/>
              </a:ext>
            </a:extLst>
          </p:cNvPr>
          <p:cNvSpPr txBox="1">
            <a:spLocks/>
          </p:cNvSpPr>
          <p:nvPr/>
        </p:nvSpPr>
        <p:spPr>
          <a:xfrm>
            <a:off x="11328400" y="2311400"/>
            <a:ext cx="863600" cy="2658534"/>
          </a:xfrm>
          <a:prstGeom prst="rect">
            <a:avLst/>
          </a:prstGeom>
          <a:solidFill>
            <a:schemeClr val="bg1">
              <a:lumMod val="85000"/>
              <a:alpha val="67059"/>
            </a:schemeClr>
          </a:solidFill>
        </p:spPr>
        <p:txBody>
          <a:bodyPr vert="horz" lIns="91440" tIns="45720" rIns="91440" bIns="4572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zh-TW" altLang="en-US" sz="44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j-cs"/>
            </a:endParaRPr>
          </a:p>
        </p:txBody>
      </p:sp>
      <p:sp>
        <p:nvSpPr>
          <p:cNvPr id="12" name="AutoShape 14"/>
          <p:cNvSpPr>
            <a:spLocks noChangeAspect="1" noChangeArrowheads="1" noTextEdit="1"/>
          </p:cNvSpPr>
          <p:nvPr/>
        </p:nvSpPr>
        <p:spPr bwMode="auto">
          <a:xfrm>
            <a:off x="7351714" y="4019550"/>
            <a:ext cx="3359150" cy="2395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a:ln>
                <a:noFill/>
              </a:ln>
              <a:solidFill>
                <a:prstClr val="black"/>
              </a:solidFill>
              <a:effectLst/>
              <a:uLnTx/>
              <a:uFillTx/>
              <a:latin typeface="Calibri"/>
              <a:ea typeface="新細明體" panose="02020500000000000000" pitchFamily="18" charset="-120"/>
              <a:cs typeface="+mn-cs"/>
            </a:endParaRPr>
          </a:p>
        </p:txBody>
      </p:sp>
      <p:sp>
        <p:nvSpPr>
          <p:cNvPr id="13" name="Freeform 16"/>
          <p:cNvSpPr>
            <a:spLocks noEditPoints="1"/>
          </p:cNvSpPr>
          <p:nvPr/>
        </p:nvSpPr>
        <p:spPr bwMode="auto">
          <a:xfrm>
            <a:off x="8040054" y="3234258"/>
            <a:ext cx="3351213" cy="2392362"/>
          </a:xfrm>
          <a:custGeom>
            <a:avLst/>
            <a:gdLst>
              <a:gd name="T0" fmla="*/ 4690 w 5750"/>
              <a:gd name="T1" fmla="*/ 3202 h 4104"/>
              <a:gd name="T2" fmla="*/ 4747 w 5750"/>
              <a:gd name="T3" fmla="*/ 3200 h 4104"/>
              <a:gd name="T4" fmla="*/ 4772 w 5750"/>
              <a:gd name="T5" fmla="*/ 3200 h 4104"/>
              <a:gd name="T6" fmla="*/ 5041 w 5750"/>
              <a:gd name="T7" fmla="*/ 2872 h 4104"/>
              <a:gd name="T8" fmla="*/ 5021 w 5750"/>
              <a:gd name="T9" fmla="*/ 2696 h 4104"/>
              <a:gd name="T10" fmla="*/ 5020 w 5750"/>
              <a:gd name="T11" fmla="*/ 2689 h 4104"/>
              <a:gd name="T12" fmla="*/ 5020 w 5750"/>
              <a:gd name="T13" fmla="*/ 2684 h 4104"/>
              <a:gd name="T14" fmla="*/ 4433 w 5750"/>
              <a:gd name="T15" fmla="*/ 2847 h 4104"/>
              <a:gd name="T16" fmla="*/ 5091 w 5750"/>
              <a:gd name="T17" fmla="*/ 2679 h 4104"/>
              <a:gd name="T18" fmla="*/ 5093 w 5750"/>
              <a:gd name="T19" fmla="*/ 2696 h 4104"/>
              <a:gd name="T20" fmla="*/ 5289 w 5750"/>
              <a:gd name="T21" fmla="*/ 2757 h 4104"/>
              <a:gd name="T22" fmla="*/ 4994 w 5750"/>
              <a:gd name="T23" fmla="*/ 2386 h 4104"/>
              <a:gd name="T24" fmla="*/ 4387 w 5750"/>
              <a:gd name="T25" fmla="*/ 2591 h 4104"/>
              <a:gd name="T26" fmla="*/ 3732 w 5750"/>
              <a:gd name="T27" fmla="*/ 955 h 4104"/>
              <a:gd name="T28" fmla="*/ 2899 w 5750"/>
              <a:gd name="T29" fmla="*/ 119 h 4104"/>
              <a:gd name="T30" fmla="*/ 3966 w 5750"/>
              <a:gd name="T31" fmla="*/ 105 h 4104"/>
              <a:gd name="T32" fmla="*/ 3908 w 5750"/>
              <a:gd name="T33" fmla="*/ 533 h 4104"/>
              <a:gd name="T34" fmla="*/ 4656 w 5750"/>
              <a:gd name="T35" fmla="*/ 1257 h 4104"/>
              <a:gd name="T36" fmla="*/ 4886 w 5750"/>
              <a:gd name="T37" fmla="*/ 1315 h 4104"/>
              <a:gd name="T38" fmla="*/ 4881 w 5750"/>
              <a:gd name="T39" fmla="*/ 1321 h 4104"/>
              <a:gd name="T40" fmla="*/ 4875 w 5750"/>
              <a:gd name="T41" fmla="*/ 1325 h 4104"/>
              <a:gd name="T42" fmla="*/ 4867 w 5750"/>
              <a:gd name="T43" fmla="*/ 1329 h 4104"/>
              <a:gd name="T44" fmla="*/ 4859 w 5750"/>
              <a:gd name="T45" fmla="*/ 1330 h 4104"/>
              <a:gd name="T46" fmla="*/ 4851 w 5750"/>
              <a:gd name="T47" fmla="*/ 1330 h 4104"/>
              <a:gd name="T48" fmla="*/ 4843 w 5750"/>
              <a:gd name="T49" fmla="*/ 1327 h 4104"/>
              <a:gd name="T50" fmla="*/ 4837 w 5750"/>
              <a:gd name="T51" fmla="*/ 1323 h 4104"/>
              <a:gd name="T52" fmla="*/ 4831 w 5750"/>
              <a:gd name="T53" fmla="*/ 1318 h 4104"/>
              <a:gd name="T54" fmla="*/ 4827 w 5750"/>
              <a:gd name="T55" fmla="*/ 1312 h 4104"/>
              <a:gd name="T56" fmla="*/ 5183 w 5750"/>
              <a:gd name="T57" fmla="*/ 1102 h 4104"/>
              <a:gd name="T58" fmla="*/ 5178 w 5750"/>
              <a:gd name="T59" fmla="*/ 1109 h 4104"/>
              <a:gd name="T60" fmla="*/ 5172 w 5750"/>
              <a:gd name="T61" fmla="*/ 1113 h 4104"/>
              <a:gd name="T62" fmla="*/ 5165 w 5750"/>
              <a:gd name="T63" fmla="*/ 1117 h 4104"/>
              <a:gd name="T64" fmla="*/ 5157 w 5750"/>
              <a:gd name="T65" fmla="*/ 1119 h 4104"/>
              <a:gd name="T66" fmla="*/ 5149 w 5750"/>
              <a:gd name="T67" fmla="*/ 1119 h 4104"/>
              <a:gd name="T68" fmla="*/ 5141 w 5750"/>
              <a:gd name="T69" fmla="*/ 1117 h 4104"/>
              <a:gd name="T70" fmla="*/ 5134 w 5750"/>
              <a:gd name="T71" fmla="*/ 1114 h 4104"/>
              <a:gd name="T72" fmla="*/ 5128 w 5750"/>
              <a:gd name="T73" fmla="*/ 1109 h 4104"/>
              <a:gd name="T74" fmla="*/ 5123 w 5750"/>
              <a:gd name="T75" fmla="*/ 1103 h 4104"/>
              <a:gd name="T76" fmla="*/ 1809 w 5750"/>
              <a:gd name="T77" fmla="*/ 366 h 4104"/>
              <a:gd name="T78" fmla="*/ 1055 w 5750"/>
              <a:gd name="T79" fmla="*/ 801 h 4104"/>
              <a:gd name="T80" fmla="*/ 1628 w 5750"/>
              <a:gd name="T81" fmla="*/ 242 h 4104"/>
              <a:gd name="T82" fmla="*/ 1232 w 5750"/>
              <a:gd name="T83" fmla="*/ 928 h 4104"/>
              <a:gd name="T84" fmla="*/ 1254 w 5750"/>
              <a:gd name="T85" fmla="*/ 230 h 4104"/>
              <a:gd name="T86" fmla="*/ 3586 w 5750"/>
              <a:gd name="T87" fmla="*/ 3764 h 4104"/>
              <a:gd name="T88" fmla="*/ 2961 w 5750"/>
              <a:gd name="T89" fmla="*/ 4036 h 4104"/>
              <a:gd name="T90" fmla="*/ 606 w 5750"/>
              <a:gd name="T91" fmla="*/ 3484 h 4104"/>
              <a:gd name="T92" fmla="*/ 1649 w 5750"/>
              <a:gd name="T93" fmla="*/ 2062 h 4104"/>
              <a:gd name="T94" fmla="*/ 2038 w 5750"/>
              <a:gd name="T95" fmla="*/ 1847 h 4104"/>
              <a:gd name="T96" fmla="*/ 2632 w 5750"/>
              <a:gd name="T97" fmla="*/ 3009 h 4104"/>
              <a:gd name="T98" fmla="*/ 4339 w 5750"/>
              <a:gd name="T99" fmla="*/ 2929 h 4104"/>
              <a:gd name="T100" fmla="*/ 4329 w 5750"/>
              <a:gd name="T101" fmla="*/ 2927 h 4104"/>
              <a:gd name="T102" fmla="*/ 4322 w 5750"/>
              <a:gd name="T103" fmla="*/ 2923 h 4104"/>
              <a:gd name="T104" fmla="*/ 4317 w 5750"/>
              <a:gd name="T105" fmla="*/ 2919 h 4104"/>
              <a:gd name="T106" fmla="*/ 4313 w 5750"/>
              <a:gd name="T107" fmla="*/ 2914 h 4104"/>
              <a:gd name="T108" fmla="*/ 4310 w 5750"/>
              <a:gd name="T109" fmla="*/ 2909 h 4104"/>
              <a:gd name="T110" fmla="*/ 4309 w 5750"/>
              <a:gd name="T111" fmla="*/ 2904 h 4104"/>
              <a:gd name="T112" fmla="*/ 4308 w 5750"/>
              <a:gd name="T113" fmla="*/ 2899 h 4104"/>
              <a:gd name="T114" fmla="*/ 4308 w 5750"/>
              <a:gd name="T115" fmla="*/ 2893 h 4104"/>
              <a:gd name="T116" fmla="*/ 4310 w 5750"/>
              <a:gd name="T117" fmla="*/ 2885 h 4104"/>
              <a:gd name="T118" fmla="*/ 2751 w 5750"/>
              <a:gd name="T119" fmla="*/ 628 h 4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750" h="4104">
                <a:moveTo>
                  <a:pt x="1464" y="226"/>
                </a:moveTo>
                <a:cubicBezTo>
                  <a:pt x="1547" y="226"/>
                  <a:pt x="1622" y="260"/>
                  <a:pt x="1676" y="314"/>
                </a:cubicBezTo>
                <a:lnTo>
                  <a:pt x="1678" y="316"/>
                </a:lnTo>
                <a:cubicBezTo>
                  <a:pt x="1731" y="370"/>
                  <a:pt x="1764" y="444"/>
                  <a:pt x="1764" y="526"/>
                </a:cubicBezTo>
                <a:cubicBezTo>
                  <a:pt x="1764" y="609"/>
                  <a:pt x="1730" y="684"/>
                  <a:pt x="1676" y="738"/>
                </a:cubicBezTo>
                <a:lnTo>
                  <a:pt x="1674" y="740"/>
                </a:lnTo>
                <a:cubicBezTo>
                  <a:pt x="1620" y="793"/>
                  <a:pt x="1545" y="826"/>
                  <a:pt x="1464" y="826"/>
                </a:cubicBezTo>
                <a:cubicBezTo>
                  <a:pt x="1381" y="826"/>
                  <a:pt x="1306" y="792"/>
                  <a:pt x="1252" y="738"/>
                </a:cubicBezTo>
                <a:cubicBezTo>
                  <a:pt x="1198" y="683"/>
                  <a:pt x="1164" y="609"/>
                  <a:pt x="1164" y="526"/>
                </a:cubicBezTo>
                <a:cubicBezTo>
                  <a:pt x="1164" y="443"/>
                  <a:pt x="1198" y="368"/>
                  <a:pt x="1252" y="314"/>
                </a:cubicBezTo>
                <a:cubicBezTo>
                  <a:pt x="1306" y="260"/>
                  <a:pt x="1381" y="226"/>
                  <a:pt x="1464" y="226"/>
                </a:cubicBezTo>
                <a:moveTo>
                  <a:pt x="4775" y="3421"/>
                </a:moveTo>
                <a:lnTo>
                  <a:pt x="4775" y="3267"/>
                </a:lnTo>
                <a:lnTo>
                  <a:pt x="4704" y="3268"/>
                </a:lnTo>
                <a:lnTo>
                  <a:pt x="4704" y="3421"/>
                </a:lnTo>
                <a:lnTo>
                  <a:pt x="4775" y="3421"/>
                </a:lnTo>
                <a:close/>
                <a:moveTo>
                  <a:pt x="4685" y="3203"/>
                </a:moveTo>
                <a:cubicBezTo>
                  <a:pt x="4687" y="3203"/>
                  <a:pt x="4689" y="3202"/>
                  <a:pt x="4690" y="3202"/>
                </a:cubicBezTo>
                <a:cubicBezTo>
                  <a:pt x="4699" y="3202"/>
                  <a:pt x="4709" y="3201"/>
                  <a:pt x="4718" y="3201"/>
                </a:cubicBezTo>
                <a:lnTo>
                  <a:pt x="4719" y="3201"/>
                </a:lnTo>
                <a:lnTo>
                  <a:pt x="4719" y="3201"/>
                </a:lnTo>
                <a:lnTo>
                  <a:pt x="4730" y="3200"/>
                </a:lnTo>
                <a:lnTo>
                  <a:pt x="4732" y="3200"/>
                </a:lnTo>
                <a:lnTo>
                  <a:pt x="4732" y="3200"/>
                </a:lnTo>
                <a:lnTo>
                  <a:pt x="4733" y="3200"/>
                </a:lnTo>
                <a:lnTo>
                  <a:pt x="4735" y="3200"/>
                </a:lnTo>
                <a:lnTo>
                  <a:pt x="4736" y="3200"/>
                </a:lnTo>
                <a:lnTo>
                  <a:pt x="4738" y="3200"/>
                </a:lnTo>
                <a:lnTo>
                  <a:pt x="4739" y="3200"/>
                </a:lnTo>
                <a:lnTo>
                  <a:pt x="4740" y="3200"/>
                </a:lnTo>
                <a:lnTo>
                  <a:pt x="4741" y="3200"/>
                </a:lnTo>
                <a:lnTo>
                  <a:pt x="4743" y="3200"/>
                </a:lnTo>
                <a:lnTo>
                  <a:pt x="4744" y="3200"/>
                </a:lnTo>
                <a:lnTo>
                  <a:pt x="4746" y="3200"/>
                </a:lnTo>
                <a:lnTo>
                  <a:pt x="4746" y="3200"/>
                </a:lnTo>
                <a:lnTo>
                  <a:pt x="4747" y="3200"/>
                </a:lnTo>
                <a:lnTo>
                  <a:pt x="4749" y="3200"/>
                </a:lnTo>
                <a:lnTo>
                  <a:pt x="4751" y="3200"/>
                </a:lnTo>
                <a:lnTo>
                  <a:pt x="4752" y="3200"/>
                </a:lnTo>
                <a:lnTo>
                  <a:pt x="4752" y="3200"/>
                </a:lnTo>
                <a:lnTo>
                  <a:pt x="4754" y="3200"/>
                </a:lnTo>
                <a:lnTo>
                  <a:pt x="4755" y="3200"/>
                </a:lnTo>
                <a:lnTo>
                  <a:pt x="4757" y="3200"/>
                </a:lnTo>
                <a:lnTo>
                  <a:pt x="4758" y="3200"/>
                </a:lnTo>
                <a:lnTo>
                  <a:pt x="4759" y="3200"/>
                </a:lnTo>
                <a:lnTo>
                  <a:pt x="4760" y="3200"/>
                </a:lnTo>
                <a:lnTo>
                  <a:pt x="4762" y="3200"/>
                </a:lnTo>
                <a:lnTo>
                  <a:pt x="4763" y="3200"/>
                </a:lnTo>
                <a:lnTo>
                  <a:pt x="4766" y="3200"/>
                </a:lnTo>
                <a:lnTo>
                  <a:pt x="4768" y="3200"/>
                </a:lnTo>
                <a:lnTo>
                  <a:pt x="4769" y="3200"/>
                </a:lnTo>
                <a:lnTo>
                  <a:pt x="4771" y="3200"/>
                </a:lnTo>
                <a:lnTo>
                  <a:pt x="4772" y="3200"/>
                </a:lnTo>
                <a:lnTo>
                  <a:pt x="4772" y="3200"/>
                </a:lnTo>
                <a:lnTo>
                  <a:pt x="4776" y="3200"/>
                </a:lnTo>
                <a:lnTo>
                  <a:pt x="4777" y="3200"/>
                </a:lnTo>
                <a:lnTo>
                  <a:pt x="4779" y="3200"/>
                </a:lnTo>
                <a:lnTo>
                  <a:pt x="4779" y="3200"/>
                </a:lnTo>
                <a:lnTo>
                  <a:pt x="4780" y="3200"/>
                </a:lnTo>
                <a:lnTo>
                  <a:pt x="4782" y="3200"/>
                </a:lnTo>
                <a:lnTo>
                  <a:pt x="4783" y="3200"/>
                </a:lnTo>
                <a:lnTo>
                  <a:pt x="4785" y="3200"/>
                </a:lnTo>
                <a:lnTo>
                  <a:pt x="4785" y="3200"/>
                </a:lnTo>
                <a:lnTo>
                  <a:pt x="4787" y="3200"/>
                </a:lnTo>
                <a:lnTo>
                  <a:pt x="4788" y="3201"/>
                </a:lnTo>
                <a:lnTo>
                  <a:pt x="4790" y="3201"/>
                </a:lnTo>
                <a:lnTo>
                  <a:pt x="4791" y="3201"/>
                </a:lnTo>
                <a:cubicBezTo>
                  <a:pt x="4914" y="3205"/>
                  <a:pt x="5037" y="3236"/>
                  <a:pt x="5160" y="3297"/>
                </a:cubicBezTo>
                <a:lnTo>
                  <a:pt x="5082" y="3103"/>
                </a:lnTo>
                <a:cubicBezTo>
                  <a:pt x="5078" y="3094"/>
                  <a:pt x="5078" y="3083"/>
                  <a:pt x="5082" y="3073"/>
                </a:cubicBezTo>
                <a:cubicBezTo>
                  <a:pt x="5089" y="3061"/>
                  <a:pt x="5102" y="3054"/>
                  <a:pt x="5115" y="3055"/>
                </a:cubicBezTo>
                <a:lnTo>
                  <a:pt x="5041" y="2872"/>
                </a:lnTo>
                <a:cubicBezTo>
                  <a:pt x="5038" y="2863"/>
                  <a:pt x="5038" y="2853"/>
                  <a:pt x="5042" y="2844"/>
                </a:cubicBezTo>
                <a:cubicBezTo>
                  <a:pt x="5048" y="2832"/>
                  <a:pt x="5061" y="2825"/>
                  <a:pt x="5073" y="2826"/>
                </a:cubicBezTo>
                <a:lnTo>
                  <a:pt x="5022" y="2700"/>
                </a:lnTo>
                <a:lnTo>
                  <a:pt x="5022" y="2700"/>
                </a:lnTo>
                <a:lnTo>
                  <a:pt x="5022" y="2700"/>
                </a:lnTo>
                <a:lnTo>
                  <a:pt x="5022" y="2699"/>
                </a:lnTo>
                <a:lnTo>
                  <a:pt x="5022" y="2699"/>
                </a:lnTo>
                <a:lnTo>
                  <a:pt x="5022" y="2699"/>
                </a:lnTo>
                <a:lnTo>
                  <a:pt x="5022" y="2699"/>
                </a:lnTo>
                <a:lnTo>
                  <a:pt x="5022" y="2698"/>
                </a:lnTo>
                <a:lnTo>
                  <a:pt x="5021" y="2698"/>
                </a:lnTo>
                <a:lnTo>
                  <a:pt x="5021" y="2697"/>
                </a:lnTo>
                <a:lnTo>
                  <a:pt x="5021" y="2697"/>
                </a:lnTo>
                <a:lnTo>
                  <a:pt x="5021" y="2697"/>
                </a:lnTo>
                <a:lnTo>
                  <a:pt x="5021" y="2697"/>
                </a:lnTo>
                <a:lnTo>
                  <a:pt x="5021" y="2696"/>
                </a:lnTo>
                <a:lnTo>
                  <a:pt x="5021" y="2696"/>
                </a:lnTo>
                <a:lnTo>
                  <a:pt x="5021" y="2696"/>
                </a:lnTo>
                <a:lnTo>
                  <a:pt x="5021" y="2696"/>
                </a:lnTo>
                <a:lnTo>
                  <a:pt x="5021" y="2695"/>
                </a:lnTo>
                <a:lnTo>
                  <a:pt x="5021" y="2695"/>
                </a:lnTo>
                <a:lnTo>
                  <a:pt x="5021" y="2695"/>
                </a:lnTo>
                <a:lnTo>
                  <a:pt x="5021" y="2694"/>
                </a:lnTo>
                <a:lnTo>
                  <a:pt x="5020" y="2694"/>
                </a:lnTo>
                <a:lnTo>
                  <a:pt x="5020" y="2694"/>
                </a:lnTo>
                <a:lnTo>
                  <a:pt x="5020" y="2693"/>
                </a:lnTo>
                <a:lnTo>
                  <a:pt x="5020" y="2692"/>
                </a:lnTo>
                <a:lnTo>
                  <a:pt x="5020" y="2692"/>
                </a:lnTo>
                <a:lnTo>
                  <a:pt x="5020" y="2691"/>
                </a:lnTo>
                <a:lnTo>
                  <a:pt x="5020" y="2691"/>
                </a:lnTo>
                <a:lnTo>
                  <a:pt x="5020" y="2690"/>
                </a:lnTo>
                <a:lnTo>
                  <a:pt x="5020" y="2690"/>
                </a:lnTo>
                <a:lnTo>
                  <a:pt x="5020" y="2690"/>
                </a:lnTo>
                <a:lnTo>
                  <a:pt x="5020" y="2689"/>
                </a:lnTo>
                <a:lnTo>
                  <a:pt x="5020" y="2689"/>
                </a:lnTo>
                <a:lnTo>
                  <a:pt x="5020" y="2689"/>
                </a:lnTo>
                <a:lnTo>
                  <a:pt x="5020" y="2688"/>
                </a:lnTo>
                <a:lnTo>
                  <a:pt x="5020" y="2688"/>
                </a:lnTo>
                <a:lnTo>
                  <a:pt x="5020" y="2688"/>
                </a:lnTo>
                <a:lnTo>
                  <a:pt x="5020" y="2688"/>
                </a:lnTo>
                <a:lnTo>
                  <a:pt x="5020" y="2687"/>
                </a:lnTo>
                <a:lnTo>
                  <a:pt x="5020" y="2687"/>
                </a:lnTo>
                <a:lnTo>
                  <a:pt x="5020" y="2687"/>
                </a:lnTo>
                <a:lnTo>
                  <a:pt x="5020" y="2687"/>
                </a:lnTo>
                <a:lnTo>
                  <a:pt x="5020" y="2686"/>
                </a:lnTo>
                <a:lnTo>
                  <a:pt x="5020" y="2686"/>
                </a:lnTo>
                <a:lnTo>
                  <a:pt x="5020" y="2686"/>
                </a:lnTo>
                <a:lnTo>
                  <a:pt x="5020" y="2686"/>
                </a:lnTo>
                <a:lnTo>
                  <a:pt x="5020" y="2685"/>
                </a:lnTo>
                <a:lnTo>
                  <a:pt x="5020" y="2685"/>
                </a:lnTo>
                <a:lnTo>
                  <a:pt x="5020" y="2685"/>
                </a:lnTo>
                <a:lnTo>
                  <a:pt x="5020" y="2684"/>
                </a:lnTo>
                <a:lnTo>
                  <a:pt x="5020" y="2684"/>
                </a:lnTo>
                <a:lnTo>
                  <a:pt x="5020" y="2684"/>
                </a:lnTo>
                <a:lnTo>
                  <a:pt x="5020" y="2683"/>
                </a:lnTo>
                <a:lnTo>
                  <a:pt x="5020" y="2683"/>
                </a:lnTo>
                <a:lnTo>
                  <a:pt x="4945" y="2497"/>
                </a:lnTo>
                <a:cubicBezTo>
                  <a:pt x="4808" y="2439"/>
                  <a:pt x="4786" y="2368"/>
                  <a:pt x="4750" y="2250"/>
                </a:cubicBezTo>
                <a:lnTo>
                  <a:pt x="4741" y="2222"/>
                </a:lnTo>
                <a:lnTo>
                  <a:pt x="4731" y="2256"/>
                </a:lnTo>
                <a:cubicBezTo>
                  <a:pt x="4695" y="2374"/>
                  <a:pt x="4677" y="2431"/>
                  <a:pt x="4534" y="2497"/>
                </a:cubicBezTo>
                <a:lnTo>
                  <a:pt x="4459" y="2684"/>
                </a:lnTo>
                <a:cubicBezTo>
                  <a:pt x="4460" y="2689"/>
                  <a:pt x="4459" y="2695"/>
                  <a:pt x="4457" y="2701"/>
                </a:cubicBezTo>
                <a:lnTo>
                  <a:pt x="4404" y="2831"/>
                </a:lnTo>
                <a:cubicBezTo>
                  <a:pt x="4409" y="2831"/>
                  <a:pt x="4413" y="2832"/>
                  <a:pt x="4417" y="2834"/>
                </a:cubicBezTo>
                <a:cubicBezTo>
                  <a:pt x="4422" y="2836"/>
                  <a:pt x="4427" y="2839"/>
                  <a:pt x="4430" y="2842"/>
                </a:cubicBezTo>
                <a:lnTo>
                  <a:pt x="4430" y="2843"/>
                </a:lnTo>
                <a:lnTo>
                  <a:pt x="4433" y="2846"/>
                </a:lnTo>
                <a:lnTo>
                  <a:pt x="4433" y="2846"/>
                </a:lnTo>
                <a:lnTo>
                  <a:pt x="4433" y="2846"/>
                </a:lnTo>
                <a:lnTo>
                  <a:pt x="4433" y="2847"/>
                </a:lnTo>
                <a:lnTo>
                  <a:pt x="4433" y="2847"/>
                </a:lnTo>
                <a:lnTo>
                  <a:pt x="4434" y="2849"/>
                </a:lnTo>
                <a:lnTo>
                  <a:pt x="4434" y="2849"/>
                </a:lnTo>
                <a:lnTo>
                  <a:pt x="4435" y="2849"/>
                </a:lnTo>
                <a:cubicBezTo>
                  <a:pt x="4436" y="2851"/>
                  <a:pt x="4436" y="2853"/>
                  <a:pt x="4437" y="2856"/>
                </a:cubicBezTo>
                <a:lnTo>
                  <a:pt x="4437" y="2856"/>
                </a:lnTo>
                <a:lnTo>
                  <a:pt x="4438" y="2858"/>
                </a:lnTo>
                <a:lnTo>
                  <a:pt x="4438" y="2858"/>
                </a:lnTo>
                <a:cubicBezTo>
                  <a:pt x="4439" y="2865"/>
                  <a:pt x="4439" y="2871"/>
                  <a:pt x="4436" y="2878"/>
                </a:cubicBezTo>
                <a:lnTo>
                  <a:pt x="4362" y="3061"/>
                </a:lnTo>
                <a:cubicBezTo>
                  <a:pt x="4367" y="3061"/>
                  <a:pt x="4372" y="3062"/>
                  <a:pt x="4377" y="3064"/>
                </a:cubicBezTo>
                <a:cubicBezTo>
                  <a:pt x="4385" y="3067"/>
                  <a:pt x="4390" y="3072"/>
                  <a:pt x="4394" y="3079"/>
                </a:cubicBezTo>
                <a:lnTo>
                  <a:pt x="4394" y="3079"/>
                </a:lnTo>
                <a:cubicBezTo>
                  <a:pt x="4399" y="3087"/>
                  <a:pt x="4400" y="3098"/>
                  <a:pt x="4396" y="3107"/>
                </a:cubicBezTo>
                <a:lnTo>
                  <a:pt x="4378" y="3152"/>
                </a:lnTo>
                <a:lnTo>
                  <a:pt x="4377" y="3153"/>
                </a:lnTo>
                <a:lnTo>
                  <a:pt x="4316" y="3304"/>
                </a:lnTo>
                <a:cubicBezTo>
                  <a:pt x="4439" y="3248"/>
                  <a:pt x="4562" y="3213"/>
                  <a:pt x="4685" y="3203"/>
                </a:cubicBezTo>
                <a:close/>
                <a:moveTo>
                  <a:pt x="5091" y="2679"/>
                </a:moveTo>
                <a:lnTo>
                  <a:pt x="5091" y="2679"/>
                </a:lnTo>
                <a:lnTo>
                  <a:pt x="5092" y="2679"/>
                </a:lnTo>
                <a:lnTo>
                  <a:pt x="5092" y="2679"/>
                </a:lnTo>
                <a:lnTo>
                  <a:pt x="5092" y="2680"/>
                </a:lnTo>
                <a:lnTo>
                  <a:pt x="5092" y="2680"/>
                </a:lnTo>
                <a:lnTo>
                  <a:pt x="5092" y="2680"/>
                </a:lnTo>
                <a:lnTo>
                  <a:pt x="5092" y="2680"/>
                </a:lnTo>
                <a:lnTo>
                  <a:pt x="5092" y="2681"/>
                </a:lnTo>
                <a:lnTo>
                  <a:pt x="5092" y="2681"/>
                </a:lnTo>
                <a:lnTo>
                  <a:pt x="5092" y="2681"/>
                </a:lnTo>
                <a:lnTo>
                  <a:pt x="5092" y="2682"/>
                </a:lnTo>
                <a:lnTo>
                  <a:pt x="5093" y="2683"/>
                </a:lnTo>
                <a:lnTo>
                  <a:pt x="5093" y="2683"/>
                </a:lnTo>
                <a:lnTo>
                  <a:pt x="5093" y="2683"/>
                </a:lnTo>
                <a:lnTo>
                  <a:pt x="5093" y="2684"/>
                </a:lnTo>
                <a:lnTo>
                  <a:pt x="5093" y="2684"/>
                </a:lnTo>
                <a:lnTo>
                  <a:pt x="5093" y="2685"/>
                </a:lnTo>
                <a:cubicBezTo>
                  <a:pt x="5094" y="2689"/>
                  <a:pt x="5094" y="2692"/>
                  <a:pt x="5093" y="2696"/>
                </a:cubicBezTo>
                <a:lnTo>
                  <a:pt x="5128" y="2782"/>
                </a:lnTo>
                <a:cubicBezTo>
                  <a:pt x="5177" y="2770"/>
                  <a:pt x="5227" y="2762"/>
                  <a:pt x="5276" y="2758"/>
                </a:cubicBezTo>
                <a:lnTo>
                  <a:pt x="5276" y="2758"/>
                </a:lnTo>
                <a:lnTo>
                  <a:pt x="5277" y="2758"/>
                </a:lnTo>
                <a:lnTo>
                  <a:pt x="5277" y="2758"/>
                </a:lnTo>
                <a:lnTo>
                  <a:pt x="5278" y="2758"/>
                </a:lnTo>
                <a:lnTo>
                  <a:pt x="5279" y="2758"/>
                </a:lnTo>
                <a:lnTo>
                  <a:pt x="5280" y="2758"/>
                </a:lnTo>
                <a:lnTo>
                  <a:pt x="5281" y="2758"/>
                </a:lnTo>
                <a:lnTo>
                  <a:pt x="5282" y="2758"/>
                </a:lnTo>
                <a:lnTo>
                  <a:pt x="5282" y="2758"/>
                </a:lnTo>
                <a:lnTo>
                  <a:pt x="5284" y="2758"/>
                </a:lnTo>
                <a:lnTo>
                  <a:pt x="5285" y="2758"/>
                </a:lnTo>
                <a:lnTo>
                  <a:pt x="5286" y="2758"/>
                </a:lnTo>
                <a:lnTo>
                  <a:pt x="5287" y="2758"/>
                </a:lnTo>
                <a:lnTo>
                  <a:pt x="5287" y="2758"/>
                </a:lnTo>
                <a:lnTo>
                  <a:pt x="5288" y="2757"/>
                </a:lnTo>
                <a:lnTo>
                  <a:pt x="5289" y="2757"/>
                </a:lnTo>
                <a:cubicBezTo>
                  <a:pt x="5348" y="2753"/>
                  <a:pt x="5407" y="2755"/>
                  <a:pt x="5467" y="2764"/>
                </a:cubicBezTo>
                <a:cubicBezTo>
                  <a:pt x="5562" y="2777"/>
                  <a:pt x="5656" y="2806"/>
                  <a:pt x="5750" y="2853"/>
                </a:cubicBezTo>
                <a:lnTo>
                  <a:pt x="5671" y="2659"/>
                </a:lnTo>
                <a:cubicBezTo>
                  <a:pt x="5667" y="2649"/>
                  <a:pt x="5667" y="2639"/>
                  <a:pt x="5672" y="2629"/>
                </a:cubicBezTo>
                <a:cubicBezTo>
                  <a:pt x="5678" y="2616"/>
                  <a:pt x="5692" y="2610"/>
                  <a:pt x="5705" y="2611"/>
                </a:cubicBezTo>
                <a:lnTo>
                  <a:pt x="5631" y="2427"/>
                </a:lnTo>
                <a:cubicBezTo>
                  <a:pt x="5627" y="2419"/>
                  <a:pt x="5627" y="2409"/>
                  <a:pt x="5632" y="2400"/>
                </a:cubicBezTo>
                <a:cubicBezTo>
                  <a:pt x="5638" y="2388"/>
                  <a:pt x="5650" y="2381"/>
                  <a:pt x="5663" y="2381"/>
                </a:cubicBezTo>
                <a:lnTo>
                  <a:pt x="5612" y="2256"/>
                </a:lnTo>
                <a:cubicBezTo>
                  <a:pt x="5610" y="2250"/>
                  <a:pt x="5609" y="2244"/>
                  <a:pt x="5610" y="2238"/>
                </a:cubicBezTo>
                <a:lnTo>
                  <a:pt x="5535" y="2053"/>
                </a:lnTo>
                <a:cubicBezTo>
                  <a:pt x="5398" y="1994"/>
                  <a:pt x="5376" y="1923"/>
                  <a:pt x="5340" y="1805"/>
                </a:cubicBezTo>
                <a:lnTo>
                  <a:pt x="5331" y="1777"/>
                </a:lnTo>
                <a:lnTo>
                  <a:pt x="5321" y="1812"/>
                </a:lnTo>
                <a:cubicBezTo>
                  <a:pt x="5284" y="1929"/>
                  <a:pt x="5267" y="1986"/>
                  <a:pt x="5124" y="2052"/>
                </a:cubicBezTo>
                <a:lnTo>
                  <a:pt x="5048" y="2239"/>
                </a:lnTo>
                <a:cubicBezTo>
                  <a:pt x="5049" y="2245"/>
                  <a:pt x="5049" y="2251"/>
                  <a:pt x="5046" y="2256"/>
                </a:cubicBezTo>
                <a:lnTo>
                  <a:pt x="4994" y="2386"/>
                </a:lnTo>
                <a:cubicBezTo>
                  <a:pt x="4998" y="2386"/>
                  <a:pt x="5003" y="2387"/>
                  <a:pt x="5007" y="2389"/>
                </a:cubicBezTo>
                <a:cubicBezTo>
                  <a:pt x="5024" y="2396"/>
                  <a:pt x="5032" y="2415"/>
                  <a:pt x="5026" y="2433"/>
                </a:cubicBezTo>
                <a:lnTo>
                  <a:pt x="5009" y="2475"/>
                </a:lnTo>
                <a:lnTo>
                  <a:pt x="5091" y="2679"/>
                </a:lnTo>
                <a:close/>
                <a:moveTo>
                  <a:pt x="5365" y="2823"/>
                </a:moveTo>
                <a:lnTo>
                  <a:pt x="5352" y="2823"/>
                </a:lnTo>
                <a:lnTo>
                  <a:pt x="5305" y="2823"/>
                </a:lnTo>
                <a:lnTo>
                  <a:pt x="5294" y="2824"/>
                </a:lnTo>
                <a:lnTo>
                  <a:pt x="5294" y="2977"/>
                </a:lnTo>
                <a:lnTo>
                  <a:pt x="5365" y="2977"/>
                </a:lnTo>
                <a:lnTo>
                  <a:pt x="5365" y="2823"/>
                </a:lnTo>
                <a:close/>
                <a:moveTo>
                  <a:pt x="3412" y="1314"/>
                </a:moveTo>
                <a:cubicBezTo>
                  <a:pt x="3435" y="1375"/>
                  <a:pt x="3460" y="1450"/>
                  <a:pt x="3490" y="1549"/>
                </a:cubicBezTo>
                <a:cubicBezTo>
                  <a:pt x="3536" y="1686"/>
                  <a:pt x="3596" y="1787"/>
                  <a:pt x="3674" y="1870"/>
                </a:cubicBezTo>
                <a:cubicBezTo>
                  <a:pt x="3752" y="1954"/>
                  <a:pt x="3850" y="2022"/>
                  <a:pt x="3971" y="2092"/>
                </a:cubicBezTo>
                <a:cubicBezTo>
                  <a:pt x="4064" y="2146"/>
                  <a:pt x="4146" y="2203"/>
                  <a:pt x="4213" y="2274"/>
                </a:cubicBezTo>
                <a:cubicBezTo>
                  <a:pt x="4280" y="2345"/>
                  <a:pt x="4331" y="2431"/>
                  <a:pt x="4362" y="2540"/>
                </a:cubicBezTo>
                <a:cubicBezTo>
                  <a:pt x="4365" y="2551"/>
                  <a:pt x="4374" y="2569"/>
                  <a:pt x="4387" y="2591"/>
                </a:cubicBezTo>
                <a:cubicBezTo>
                  <a:pt x="4393" y="2602"/>
                  <a:pt x="4401" y="2615"/>
                  <a:pt x="4409" y="2627"/>
                </a:cubicBezTo>
                <a:lnTo>
                  <a:pt x="4477" y="2459"/>
                </a:lnTo>
                <a:cubicBezTo>
                  <a:pt x="4480" y="2450"/>
                  <a:pt x="4487" y="2444"/>
                  <a:pt x="4495" y="2441"/>
                </a:cubicBezTo>
                <a:cubicBezTo>
                  <a:pt x="4573" y="2406"/>
                  <a:pt x="4608" y="2375"/>
                  <a:pt x="4631" y="2332"/>
                </a:cubicBezTo>
                <a:lnTo>
                  <a:pt x="4627" y="2324"/>
                </a:lnTo>
                <a:cubicBezTo>
                  <a:pt x="4624" y="2316"/>
                  <a:pt x="4621" y="2308"/>
                  <a:pt x="4620" y="2302"/>
                </a:cubicBezTo>
                <a:cubicBezTo>
                  <a:pt x="4604" y="2234"/>
                  <a:pt x="4577" y="2182"/>
                  <a:pt x="4543" y="2139"/>
                </a:cubicBezTo>
                <a:cubicBezTo>
                  <a:pt x="4507" y="2095"/>
                  <a:pt x="4462" y="2059"/>
                  <a:pt x="4411" y="2023"/>
                </a:cubicBezTo>
                <a:cubicBezTo>
                  <a:pt x="4336" y="1972"/>
                  <a:pt x="4275" y="1922"/>
                  <a:pt x="4225" y="1859"/>
                </a:cubicBezTo>
                <a:lnTo>
                  <a:pt x="4223" y="1857"/>
                </a:lnTo>
                <a:cubicBezTo>
                  <a:pt x="4172" y="1793"/>
                  <a:pt x="4133" y="1716"/>
                  <a:pt x="4104" y="1613"/>
                </a:cubicBezTo>
                <a:lnTo>
                  <a:pt x="4103" y="1612"/>
                </a:lnTo>
                <a:cubicBezTo>
                  <a:pt x="4041" y="1370"/>
                  <a:pt x="4021" y="1341"/>
                  <a:pt x="3926" y="1202"/>
                </a:cubicBezTo>
                <a:lnTo>
                  <a:pt x="3860" y="1107"/>
                </a:lnTo>
                <a:cubicBezTo>
                  <a:pt x="3848" y="1088"/>
                  <a:pt x="3839" y="1072"/>
                  <a:pt x="3831" y="1056"/>
                </a:cubicBezTo>
                <a:cubicBezTo>
                  <a:pt x="3818" y="1031"/>
                  <a:pt x="3807" y="1011"/>
                  <a:pt x="3784" y="999"/>
                </a:cubicBezTo>
                <a:cubicBezTo>
                  <a:pt x="3762" y="987"/>
                  <a:pt x="3747" y="972"/>
                  <a:pt x="3736" y="960"/>
                </a:cubicBezTo>
                <a:lnTo>
                  <a:pt x="3732" y="955"/>
                </a:lnTo>
                <a:lnTo>
                  <a:pt x="3729" y="959"/>
                </a:lnTo>
                <a:cubicBezTo>
                  <a:pt x="3717" y="972"/>
                  <a:pt x="3709" y="982"/>
                  <a:pt x="3703" y="989"/>
                </a:cubicBezTo>
                <a:lnTo>
                  <a:pt x="3703" y="990"/>
                </a:lnTo>
                <a:cubicBezTo>
                  <a:pt x="3695" y="999"/>
                  <a:pt x="3691" y="1004"/>
                  <a:pt x="3684" y="1009"/>
                </a:cubicBezTo>
                <a:cubicBezTo>
                  <a:pt x="3676" y="1015"/>
                  <a:pt x="3670" y="1017"/>
                  <a:pt x="3657" y="1020"/>
                </a:cubicBezTo>
                <a:lnTo>
                  <a:pt x="3633" y="1028"/>
                </a:lnTo>
                <a:cubicBezTo>
                  <a:pt x="3575" y="1055"/>
                  <a:pt x="3535" y="1125"/>
                  <a:pt x="3497" y="1190"/>
                </a:cubicBezTo>
                <a:cubicBezTo>
                  <a:pt x="3470" y="1237"/>
                  <a:pt x="3444" y="1282"/>
                  <a:pt x="3412" y="1314"/>
                </a:cubicBezTo>
                <a:close/>
                <a:moveTo>
                  <a:pt x="3326" y="51"/>
                </a:moveTo>
                <a:lnTo>
                  <a:pt x="3188" y="51"/>
                </a:lnTo>
                <a:cubicBezTo>
                  <a:pt x="3184" y="51"/>
                  <a:pt x="3180" y="52"/>
                  <a:pt x="3177" y="54"/>
                </a:cubicBezTo>
                <a:lnTo>
                  <a:pt x="3176" y="56"/>
                </a:lnTo>
                <a:cubicBezTo>
                  <a:pt x="3173" y="59"/>
                  <a:pt x="3171" y="63"/>
                  <a:pt x="3171" y="67"/>
                </a:cubicBezTo>
                <a:lnTo>
                  <a:pt x="3171" y="70"/>
                </a:lnTo>
                <a:cubicBezTo>
                  <a:pt x="3172" y="73"/>
                  <a:pt x="3173" y="77"/>
                  <a:pt x="3173" y="81"/>
                </a:cubicBezTo>
                <a:cubicBezTo>
                  <a:pt x="3173" y="99"/>
                  <a:pt x="3158" y="114"/>
                  <a:pt x="3139" y="114"/>
                </a:cubicBezTo>
                <a:lnTo>
                  <a:pt x="2911" y="114"/>
                </a:lnTo>
                <a:cubicBezTo>
                  <a:pt x="2906" y="114"/>
                  <a:pt x="2902" y="116"/>
                  <a:pt x="2899" y="119"/>
                </a:cubicBezTo>
                <a:cubicBezTo>
                  <a:pt x="2896" y="122"/>
                  <a:pt x="2894" y="127"/>
                  <a:pt x="2894" y="131"/>
                </a:cubicBezTo>
                <a:cubicBezTo>
                  <a:pt x="2894" y="136"/>
                  <a:pt x="2896" y="140"/>
                  <a:pt x="2899" y="143"/>
                </a:cubicBezTo>
                <a:cubicBezTo>
                  <a:pt x="2902" y="146"/>
                  <a:pt x="2907" y="148"/>
                  <a:pt x="2911" y="148"/>
                </a:cubicBezTo>
                <a:lnTo>
                  <a:pt x="3281" y="148"/>
                </a:lnTo>
                <a:cubicBezTo>
                  <a:pt x="3286" y="148"/>
                  <a:pt x="3290" y="146"/>
                  <a:pt x="3293" y="143"/>
                </a:cubicBezTo>
                <a:cubicBezTo>
                  <a:pt x="3296" y="140"/>
                  <a:pt x="3298" y="136"/>
                  <a:pt x="3298" y="131"/>
                </a:cubicBezTo>
                <a:lnTo>
                  <a:pt x="3297" y="128"/>
                </a:lnTo>
                <a:cubicBezTo>
                  <a:pt x="3297" y="125"/>
                  <a:pt x="3296" y="121"/>
                  <a:pt x="3296" y="118"/>
                </a:cubicBezTo>
                <a:cubicBezTo>
                  <a:pt x="3296" y="99"/>
                  <a:pt x="3311" y="84"/>
                  <a:pt x="3330" y="84"/>
                </a:cubicBezTo>
                <a:lnTo>
                  <a:pt x="3534" y="84"/>
                </a:lnTo>
                <a:cubicBezTo>
                  <a:pt x="3552" y="84"/>
                  <a:pt x="3567" y="99"/>
                  <a:pt x="3568" y="117"/>
                </a:cubicBezTo>
                <a:cubicBezTo>
                  <a:pt x="3568" y="122"/>
                  <a:pt x="3570" y="126"/>
                  <a:pt x="3573" y="129"/>
                </a:cubicBezTo>
                <a:cubicBezTo>
                  <a:pt x="3576" y="131"/>
                  <a:pt x="3580" y="133"/>
                  <a:pt x="3585" y="133"/>
                </a:cubicBezTo>
                <a:lnTo>
                  <a:pt x="3955" y="133"/>
                </a:lnTo>
                <a:cubicBezTo>
                  <a:pt x="3959" y="133"/>
                  <a:pt x="3962" y="132"/>
                  <a:pt x="3965" y="130"/>
                </a:cubicBezTo>
                <a:lnTo>
                  <a:pt x="3966" y="128"/>
                </a:lnTo>
                <a:cubicBezTo>
                  <a:pt x="3969" y="125"/>
                  <a:pt x="3971" y="121"/>
                  <a:pt x="3971" y="117"/>
                </a:cubicBezTo>
                <a:cubicBezTo>
                  <a:pt x="3971" y="112"/>
                  <a:pt x="3969" y="108"/>
                  <a:pt x="3966" y="105"/>
                </a:cubicBezTo>
                <a:cubicBezTo>
                  <a:pt x="3963" y="102"/>
                  <a:pt x="3959" y="100"/>
                  <a:pt x="3955" y="100"/>
                </a:cubicBezTo>
                <a:lnTo>
                  <a:pt x="3759" y="100"/>
                </a:lnTo>
                <a:cubicBezTo>
                  <a:pt x="3743" y="100"/>
                  <a:pt x="3729" y="89"/>
                  <a:pt x="3726" y="74"/>
                </a:cubicBezTo>
                <a:cubicBezTo>
                  <a:pt x="3721" y="56"/>
                  <a:pt x="3733" y="37"/>
                  <a:pt x="3751" y="33"/>
                </a:cubicBezTo>
                <a:cubicBezTo>
                  <a:pt x="3755" y="32"/>
                  <a:pt x="3758" y="30"/>
                  <a:pt x="3760" y="27"/>
                </a:cubicBezTo>
                <a:cubicBezTo>
                  <a:pt x="3762" y="24"/>
                  <a:pt x="3764" y="21"/>
                  <a:pt x="3764" y="17"/>
                </a:cubicBezTo>
                <a:cubicBezTo>
                  <a:pt x="3764" y="12"/>
                  <a:pt x="3762" y="8"/>
                  <a:pt x="3759" y="5"/>
                </a:cubicBezTo>
                <a:cubicBezTo>
                  <a:pt x="3756" y="2"/>
                  <a:pt x="3752" y="0"/>
                  <a:pt x="3747" y="0"/>
                </a:cubicBezTo>
                <a:lnTo>
                  <a:pt x="3377" y="0"/>
                </a:lnTo>
                <a:cubicBezTo>
                  <a:pt x="3372" y="0"/>
                  <a:pt x="3368" y="2"/>
                  <a:pt x="3365" y="5"/>
                </a:cubicBezTo>
                <a:cubicBezTo>
                  <a:pt x="3362" y="8"/>
                  <a:pt x="3360" y="12"/>
                  <a:pt x="3360" y="16"/>
                </a:cubicBezTo>
                <a:lnTo>
                  <a:pt x="3360" y="17"/>
                </a:lnTo>
                <a:cubicBezTo>
                  <a:pt x="3360" y="35"/>
                  <a:pt x="3345" y="51"/>
                  <a:pt x="3326" y="51"/>
                </a:cubicBezTo>
                <a:close/>
                <a:moveTo>
                  <a:pt x="4346" y="492"/>
                </a:moveTo>
                <a:lnTo>
                  <a:pt x="3932" y="492"/>
                </a:lnTo>
                <a:cubicBezTo>
                  <a:pt x="3924" y="492"/>
                  <a:pt x="3917" y="495"/>
                  <a:pt x="3913" y="500"/>
                </a:cubicBezTo>
                <a:cubicBezTo>
                  <a:pt x="3907" y="505"/>
                  <a:pt x="3904" y="512"/>
                  <a:pt x="3904" y="519"/>
                </a:cubicBezTo>
                <a:cubicBezTo>
                  <a:pt x="3904" y="524"/>
                  <a:pt x="3906" y="529"/>
                  <a:pt x="3908" y="533"/>
                </a:cubicBezTo>
                <a:lnTo>
                  <a:pt x="3712" y="533"/>
                </a:lnTo>
                <a:cubicBezTo>
                  <a:pt x="3704" y="533"/>
                  <a:pt x="3697" y="536"/>
                  <a:pt x="3692" y="541"/>
                </a:cubicBezTo>
                <a:cubicBezTo>
                  <a:pt x="3687" y="546"/>
                  <a:pt x="3684" y="553"/>
                  <a:pt x="3684" y="561"/>
                </a:cubicBezTo>
                <a:cubicBezTo>
                  <a:pt x="3684" y="569"/>
                  <a:pt x="3687" y="576"/>
                  <a:pt x="3692" y="581"/>
                </a:cubicBezTo>
                <a:cubicBezTo>
                  <a:pt x="3697" y="586"/>
                  <a:pt x="3704" y="589"/>
                  <a:pt x="3712" y="589"/>
                </a:cubicBezTo>
                <a:lnTo>
                  <a:pt x="4125" y="589"/>
                </a:lnTo>
                <a:cubicBezTo>
                  <a:pt x="4133" y="589"/>
                  <a:pt x="4140" y="586"/>
                  <a:pt x="4145" y="581"/>
                </a:cubicBezTo>
                <a:cubicBezTo>
                  <a:pt x="4150" y="576"/>
                  <a:pt x="4153" y="569"/>
                  <a:pt x="4153" y="561"/>
                </a:cubicBezTo>
                <a:cubicBezTo>
                  <a:pt x="4153" y="556"/>
                  <a:pt x="4152" y="551"/>
                  <a:pt x="4150" y="547"/>
                </a:cubicBezTo>
                <a:lnTo>
                  <a:pt x="4346" y="547"/>
                </a:lnTo>
                <a:cubicBezTo>
                  <a:pt x="4354" y="547"/>
                  <a:pt x="4361" y="544"/>
                  <a:pt x="4366" y="539"/>
                </a:cubicBezTo>
                <a:cubicBezTo>
                  <a:pt x="4371" y="534"/>
                  <a:pt x="4374" y="527"/>
                  <a:pt x="4374" y="519"/>
                </a:cubicBezTo>
                <a:cubicBezTo>
                  <a:pt x="4374" y="512"/>
                  <a:pt x="4371" y="505"/>
                  <a:pt x="4366" y="500"/>
                </a:cubicBezTo>
                <a:cubicBezTo>
                  <a:pt x="4361" y="495"/>
                  <a:pt x="4354" y="492"/>
                  <a:pt x="4346" y="492"/>
                </a:cubicBezTo>
                <a:close/>
                <a:moveTo>
                  <a:pt x="4826" y="1311"/>
                </a:moveTo>
                <a:cubicBezTo>
                  <a:pt x="4803" y="1264"/>
                  <a:pt x="4685" y="1321"/>
                  <a:pt x="4685" y="1321"/>
                </a:cubicBezTo>
                <a:cubicBezTo>
                  <a:pt x="4667" y="1329"/>
                  <a:pt x="4647" y="1321"/>
                  <a:pt x="4639" y="1304"/>
                </a:cubicBezTo>
                <a:cubicBezTo>
                  <a:pt x="4631" y="1286"/>
                  <a:pt x="4639" y="1265"/>
                  <a:pt x="4656" y="1257"/>
                </a:cubicBezTo>
                <a:cubicBezTo>
                  <a:pt x="4657" y="1257"/>
                  <a:pt x="4785" y="1192"/>
                  <a:pt x="4858" y="1242"/>
                </a:cubicBezTo>
                <a:cubicBezTo>
                  <a:pt x="4930" y="1192"/>
                  <a:pt x="5059" y="1257"/>
                  <a:pt x="5059" y="1257"/>
                </a:cubicBezTo>
                <a:cubicBezTo>
                  <a:pt x="5077" y="1265"/>
                  <a:pt x="5085" y="1286"/>
                  <a:pt x="5077" y="1304"/>
                </a:cubicBezTo>
                <a:cubicBezTo>
                  <a:pt x="5069" y="1321"/>
                  <a:pt x="5048" y="1329"/>
                  <a:pt x="5030" y="1321"/>
                </a:cubicBezTo>
                <a:cubicBezTo>
                  <a:pt x="5030" y="1321"/>
                  <a:pt x="4913" y="1264"/>
                  <a:pt x="4889" y="1311"/>
                </a:cubicBezTo>
                <a:lnTo>
                  <a:pt x="4889" y="1311"/>
                </a:lnTo>
                <a:lnTo>
                  <a:pt x="4889" y="1311"/>
                </a:lnTo>
                <a:lnTo>
                  <a:pt x="4889" y="1311"/>
                </a:lnTo>
                <a:lnTo>
                  <a:pt x="4888" y="1312"/>
                </a:lnTo>
                <a:lnTo>
                  <a:pt x="4888" y="1312"/>
                </a:lnTo>
                <a:lnTo>
                  <a:pt x="4888" y="1313"/>
                </a:lnTo>
                <a:lnTo>
                  <a:pt x="4888" y="1313"/>
                </a:lnTo>
                <a:lnTo>
                  <a:pt x="4887" y="1314"/>
                </a:lnTo>
                <a:lnTo>
                  <a:pt x="4887" y="1314"/>
                </a:lnTo>
                <a:lnTo>
                  <a:pt x="4887" y="1314"/>
                </a:lnTo>
                <a:lnTo>
                  <a:pt x="4887" y="1314"/>
                </a:lnTo>
                <a:lnTo>
                  <a:pt x="4886" y="1315"/>
                </a:lnTo>
                <a:lnTo>
                  <a:pt x="4886" y="1315"/>
                </a:lnTo>
                <a:lnTo>
                  <a:pt x="4886" y="1316"/>
                </a:lnTo>
                <a:lnTo>
                  <a:pt x="4886" y="1316"/>
                </a:lnTo>
                <a:lnTo>
                  <a:pt x="4885" y="1316"/>
                </a:lnTo>
                <a:lnTo>
                  <a:pt x="4885" y="1317"/>
                </a:lnTo>
                <a:lnTo>
                  <a:pt x="4885" y="1317"/>
                </a:lnTo>
                <a:lnTo>
                  <a:pt x="4885" y="1317"/>
                </a:lnTo>
                <a:lnTo>
                  <a:pt x="4884" y="1318"/>
                </a:lnTo>
                <a:lnTo>
                  <a:pt x="4884" y="1318"/>
                </a:lnTo>
                <a:lnTo>
                  <a:pt x="4884" y="1319"/>
                </a:lnTo>
                <a:lnTo>
                  <a:pt x="4884" y="1319"/>
                </a:lnTo>
                <a:lnTo>
                  <a:pt x="4883" y="1319"/>
                </a:lnTo>
                <a:lnTo>
                  <a:pt x="4883" y="1319"/>
                </a:lnTo>
                <a:lnTo>
                  <a:pt x="4883" y="1320"/>
                </a:lnTo>
                <a:lnTo>
                  <a:pt x="4882" y="1320"/>
                </a:lnTo>
                <a:lnTo>
                  <a:pt x="4882" y="1320"/>
                </a:lnTo>
                <a:lnTo>
                  <a:pt x="4882" y="1320"/>
                </a:lnTo>
                <a:lnTo>
                  <a:pt x="4881" y="1321"/>
                </a:lnTo>
                <a:lnTo>
                  <a:pt x="4881" y="1321"/>
                </a:lnTo>
                <a:lnTo>
                  <a:pt x="4881" y="1322"/>
                </a:lnTo>
                <a:lnTo>
                  <a:pt x="4881" y="1322"/>
                </a:lnTo>
                <a:lnTo>
                  <a:pt x="4880" y="1322"/>
                </a:lnTo>
                <a:lnTo>
                  <a:pt x="4880" y="1322"/>
                </a:lnTo>
                <a:lnTo>
                  <a:pt x="4879" y="1323"/>
                </a:lnTo>
                <a:lnTo>
                  <a:pt x="4879" y="1323"/>
                </a:lnTo>
                <a:lnTo>
                  <a:pt x="4879" y="1323"/>
                </a:lnTo>
                <a:lnTo>
                  <a:pt x="4879" y="1323"/>
                </a:lnTo>
                <a:lnTo>
                  <a:pt x="4878" y="1323"/>
                </a:lnTo>
                <a:lnTo>
                  <a:pt x="4878" y="1324"/>
                </a:lnTo>
                <a:lnTo>
                  <a:pt x="4877" y="1324"/>
                </a:lnTo>
                <a:lnTo>
                  <a:pt x="4877" y="1324"/>
                </a:lnTo>
                <a:lnTo>
                  <a:pt x="4876" y="1325"/>
                </a:lnTo>
                <a:lnTo>
                  <a:pt x="4876" y="1325"/>
                </a:lnTo>
                <a:lnTo>
                  <a:pt x="4876" y="1325"/>
                </a:lnTo>
                <a:lnTo>
                  <a:pt x="4876" y="1325"/>
                </a:lnTo>
                <a:lnTo>
                  <a:pt x="4875" y="1325"/>
                </a:lnTo>
                <a:lnTo>
                  <a:pt x="4875" y="1325"/>
                </a:lnTo>
                <a:lnTo>
                  <a:pt x="4874" y="1326"/>
                </a:lnTo>
                <a:lnTo>
                  <a:pt x="4874" y="1326"/>
                </a:lnTo>
                <a:lnTo>
                  <a:pt x="4873" y="1326"/>
                </a:lnTo>
                <a:lnTo>
                  <a:pt x="4873" y="1326"/>
                </a:lnTo>
                <a:lnTo>
                  <a:pt x="4873" y="1327"/>
                </a:lnTo>
                <a:lnTo>
                  <a:pt x="4872" y="1327"/>
                </a:lnTo>
                <a:lnTo>
                  <a:pt x="4872" y="1327"/>
                </a:lnTo>
                <a:lnTo>
                  <a:pt x="4872" y="1327"/>
                </a:lnTo>
                <a:lnTo>
                  <a:pt x="4871" y="1327"/>
                </a:lnTo>
                <a:lnTo>
                  <a:pt x="4871" y="1327"/>
                </a:lnTo>
                <a:lnTo>
                  <a:pt x="4870" y="1328"/>
                </a:lnTo>
                <a:lnTo>
                  <a:pt x="4870" y="1328"/>
                </a:lnTo>
                <a:lnTo>
                  <a:pt x="4870" y="1328"/>
                </a:lnTo>
                <a:lnTo>
                  <a:pt x="4868" y="1328"/>
                </a:lnTo>
                <a:lnTo>
                  <a:pt x="4868" y="1328"/>
                </a:lnTo>
                <a:lnTo>
                  <a:pt x="4867" y="1329"/>
                </a:lnTo>
                <a:lnTo>
                  <a:pt x="4867" y="1329"/>
                </a:lnTo>
                <a:lnTo>
                  <a:pt x="4867" y="1329"/>
                </a:lnTo>
                <a:lnTo>
                  <a:pt x="4866" y="1329"/>
                </a:lnTo>
                <a:lnTo>
                  <a:pt x="4866" y="1329"/>
                </a:lnTo>
                <a:lnTo>
                  <a:pt x="4866" y="1329"/>
                </a:lnTo>
                <a:lnTo>
                  <a:pt x="4865" y="1329"/>
                </a:lnTo>
                <a:lnTo>
                  <a:pt x="4865" y="1329"/>
                </a:lnTo>
                <a:lnTo>
                  <a:pt x="4864" y="1329"/>
                </a:lnTo>
                <a:lnTo>
                  <a:pt x="4864" y="1329"/>
                </a:lnTo>
                <a:lnTo>
                  <a:pt x="4863" y="1329"/>
                </a:lnTo>
                <a:lnTo>
                  <a:pt x="4863" y="1329"/>
                </a:lnTo>
                <a:lnTo>
                  <a:pt x="4862" y="1330"/>
                </a:lnTo>
                <a:lnTo>
                  <a:pt x="4862" y="1330"/>
                </a:lnTo>
                <a:lnTo>
                  <a:pt x="4862" y="1330"/>
                </a:lnTo>
                <a:lnTo>
                  <a:pt x="4861" y="1330"/>
                </a:lnTo>
                <a:lnTo>
                  <a:pt x="4861" y="1330"/>
                </a:lnTo>
                <a:lnTo>
                  <a:pt x="4861" y="1330"/>
                </a:lnTo>
                <a:lnTo>
                  <a:pt x="4860" y="1330"/>
                </a:lnTo>
                <a:lnTo>
                  <a:pt x="4860" y="1330"/>
                </a:lnTo>
                <a:lnTo>
                  <a:pt x="4859" y="1330"/>
                </a:lnTo>
                <a:lnTo>
                  <a:pt x="4859" y="1330"/>
                </a:lnTo>
                <a:lnTo>
                  <a:pt x="4858" y="1330"/>
                </a:lnTo>
                <a:lnTo>
                  <a:pt x="4858" y="1330"/>
                </a:lnTo>
                <a:lnTo>
                  <a:pt x="4857" y="1330"/>
                </a:lnTo>
                <a:lnTo>
                  <a:pt x="4857" y="1330"/>
                </a:lnTo>
                <a:lnTo>
                  <a:pt x="4856" y="1330"/>
                </a:lnTo>
                <a:lnTo>
                  <a:pt x="4856" y="1330"/>
                </a:lnTo>
                <a:lnTo>
                  <a:pt x="4856" y="1330"/>
                </a:lnTo>
                <a:lnTo>
                  <a:pt x="4855" y="1330"/>
                </a:lnTo>
                <a:lnTo>
                  <a:pt x="4855" y="1330"/>
                </a:lnTo>
                <a:lnTo>
                  <a:pt x="4854" y="1330"/>
                </a:lnTo>
                <a:lnTo>
                  <a:pt x="4854" y="1330"/>
                </a:lnTo>
                <a:lnTo>
                  <a:pt x="4854" y="1330"/>
                </a:lnTo>
                <a:lnTo>
                  <a:pt x="4853" y="1330"/>
                </a:lnTo>
                <a:lnTo>
                  <a:pt x="4853" y="1330"/>
                </a:lnTo>
                <a:lnTo>
                  <a:pt x="4852" y="1330"/>
                </a:lnTo>
                <a:lnTo>
                  <a:pt x="4852" y="1330"/>
                </a:lnTo>
                <a:lnTo>
                  <a:pt x="4851" y="1330"/>
                </a:lnTo>
                <a:lnTo>
                  <a:pt x="4851" y="1330"/>
                </a:lnTo>
                <a:lnTo>
                  <a:pt x="4851" y="1329"/>
                </a:lnTo>
                <a:lnTo>
                  <a:pt x="4850" y="1329"/>
                </a:lnTo>
                <a:lnTo>
                  <a:pt x="4850" y="1329"/>
                </a:lnTo>
                <a:lnTo>
                  <a:pt x="4850" y="1329"/>
                </a:lnTo>
                <a:lnTo>
                  <a:pt x="4849" y="1329"/>
                </a:lnTo>
                <a:lnTo>
                  <a:pt x="4849" y="1329"/>
                </a:lnTo>
                <a:lnTo>
                  <a:pt x="4848" y="1329"/>
                </a:lnTo>
                <a:lnTo>
                  <a:pt x="4848" y="1329"/>
                </a:lnTo>
                <a:lnTo>
                  <a:pt x="4847" y="1328"/>
                </a:lnTo>
                <a:lnTo>
                  <a:pt x="4847" y="1328"/>
                </a:lnTo>
                <a:lnTo>
                  <a:pt x="4846" y="1328"/>
                </a:lnTo>
                <a:lnTo>
                  <a:pt x="4845" y="1328"/>
                </a:lnTo>
                <a:lnTo>
                  <a:pt x="4845" y="1328"/>
                </a:lnTo>
                <a:lnTo>
                  <a:pt x="4844" y="1327"/>
                </a:lnTo>
                <a:lnTo>
                  <a:pt x="4844" y="1327"/>
                </a:lnTo>
                <a:lnTo>
                  <a:pt x="4844" y="1327"/>
                </a:lnTo>
                <a:lnTo>
                  <a:pt x="4843" y="1327"/>
                </a:lnTo>
                <a:lnTo>
                  <a:pt x="4843" y="1327"/>
                </a:lnTo>
                <a:lnTo>
                  <a:pt x="4843" y="1327"/>
                </a:lnTo>
                <a:lnTo>
                  <a:pt x="4842" y="1326"/>
                </a:lnTo>
                <a:lnTo>
                  <a:pt x="4842" y="1326"/>
                </a:lnTo>
                <a:lnTo>
                  <a:pt x="4841" y="1326"/>
                </a:lnTo>
                <a:lnTo>
                  <a:pt x="4841" y="1326"/>
                </a:lnTo>
                <a:lnTo>
                  <a:pt x="4840" y="1326"/>
                </a:lnTo>
                <a:lnTo>
                  <a:pt x="4840" y="1326"/>
                </a:lnTo>
                <a:lnTo>
                  <a:pt x="4840" y="1325"/>
                </a:lnTo>
                <a:lnTo>
                  <a:pt x="4840" y="1325"/>
                </a:lnTo>
                <a:lnTo>
                  <a:pt x="4839" y="1325"/>
                </a:lnTo>
                <a:lnTo>
                  <a:pt x="4839" y="1325"/>
                </a:lnTo>
                <a:lnTo>
                  <a:pt x="4838" y="1324"/>
                </a:lnTo>
                <a:lnTo>
                  <a:pt x="4838" y="1324"/>
                </a:lnTo>
                <a:lnTo>
                  <a:pt x="4837" y="1324"/>
                </a:lnTo>
                <a:lnTo>
                  <a:pt x="4837" y="1324"/>
                </a:lnTo>
                <a:lnTo>
                  <a:pt x="4837" y="1323"/>
                </a:lnTo>
                <a:lnTo>
                  <a:pt x="4837" y="1323"/>
                </a:lnTo>
                <a:lnTo>
                  <a:pt x="4836" y="1323"/>
                </a:lnTo>
                <a:lnTo>
                  <a:pt x="4836" y="1323"/>
                </a:lnTo>
                <a:lnTo>
                  <a:pt x="4835" y="1322"/>
                </a:lnTo>
                <a:lnTo>
                  <a:pt x="4835" y="1322"/>
                </a:lnTo>
                <a:lnTo>
                  <a:pt x="4835" y="1322"/>
                </a:lnTo>
                <a:lnTo>
                  <a:pt x="4834" y="1322"/>
                </a:lnTo>
                <a:lnTo>
                  <a:pt x="4834" y="1321"/>
                </a:lnTo>
                <a:lnTo>
                  <a:pt x="4834" y="1321"/>
                </a:lnTo>
                <a:lnTo>
                  <a:pt x="4833" y="1321"/>
                </a:lnTo>
                <a:lnTo>
                  <a:pt x="4833" y="1320"/>
                </a:lnTo>
                <a:lnTo>
                  <a:pt x="4833" y="1320"/>
                </a:lnTo>
                <a:lnTo>
                  <a:pt x="4833" y="1320"/>
                </a:lnTo>
                <a:lnTo>
                  <a:pt x="4832" y="1319"/>
                </a:lnTo>
                <a:lnTo>
                  <a:pt x="4832" y="1319"/>
                </a:lnTo>
                <a:lnTo>
                  <a:pt x="4832" y="1319"/>
                </a:lnTo>
                <a:lnTo>
                  <a:pt x="4831" y="1319"/>
                </a:lnTo>
                <a:lnTo>
                  <a:pt x="4831" y="1318"/>
                </a:lnTo>
                <a:lnTo>
                  <a:pt x="4831" y="1318"/>
                </a:lnTo>
                <a:lnTo>
                  <a:pt x="4831" y="1317"/>
                </a:lnTo>
                <a:lnTo>
                  <a:pt x="4830" y="1317"/>
                </a:lnTo>
                <a:lnTo>
                  <a:pt x="4830" y="1317"/>
                </a:lnTo>
                <a:lnTo>
                  <a:pt x="4830" y="1316"/>
                </a:lnTo>
                <a:lnTo>
                  <a:pt x="4829" y="1316"/>
                </a:lnTo>
                <a:lnTo>
                  <a:pt x="4829" y="1316"/>
                </a:lnTo>
                <a:lnTo>
                  <a:pt x="4829" y="1315"/>
                </a:lnTo>
                <a:lnTo>
                  <a:pt x="4829" y="1315"/>
                </a:lnTo>
                <a:lnTo>
                  <a:pt x="4828" y="1315"/>
                </a:lnTo>
                <a:lnTo>
                  <a:pt x="4828" y="1315"/>
                </a:lnTo>
                <a:lnTo>
                  <a:pt x="4828" y="1314"/>
                </a:lnTo>
                <a:lnTo>
                  <a:pt x="4828" y="1314"/>
                </a:lnTo>
                <a:lnTo>
                  <a:pt x="4827" y="1313"/>
                </a:lnTo>
                <a:lnTo>
                  <a:pt x="4827" y="1313"/>
                </a:lnTo>
                <a:lnTo>
                  <a:pt x="4827" y="1312"/>
                </a:lnTo>
                <a:lnTo>
                  <a:pt x="4827" y="1312"/>
                </a:lnTo>
                <a:lnTo>
                  <a:pt x="4827" y="1312"/>
                </a:lnTo>
                <a:lnTo>
                  <a:pt x="4827" y="1312"/>
                </a:lnTo>
                <a:lnTo>
                  <a:pt x="4826" y="1311"/>
                </a:lnTo>
                <a:lnTo>
                  <a:pt x="4826" y="1311"/>
                </a:lnTo>
                <a:close/>
                <a:moveTo>
                  <a:pt x="5121" y="1100"/>
                </a:moveTo>
                <a:cubicBezTo>
                  <a:pt x="5098" y="1053"/>
                  <a:pt x="4981" y="1110"/>
                  <a:pt x="4980" y="1111"/>
                </a:cubicBezTo>
                <a:cubicBezTo>
                  <a:pt x="4963" y="1119"/>
                  <a:pt x="4942" y="1111"/>
                  <a:pt x="4934" y="1093"/>
                </a:cubicBezTo>
                <a:cubicBezTo>
                  <a:pt x="4926" y="1075"/>
                  <a:pt x="4934" y="1054"/>
                  <a:pt x="4951" y="1046"/>
                </a:cubicBezTo>
                <a:cubicBezTo>
                  <a:pt x="4952" y="1046"/>
                  <a:pt x="5080" y="981"/>
                  <a:pt x="5153" y="1031"/>
                </a:cubicBezTo>
                <a:cubicBezTo>
                  <a:pt x="5225" y="981"/>
                  <a:pt x="5354" y="1046"/>
                  <a:pt x="5354" y="1046"/>
                </a:cubicBezTo>
                <a:cubicBezTo>
                  <a:pt x="5372" y="1054"/>
                  <a:pt x="5380" y="1075"/>
                  <a:pt x="5372" y="1093"/>
                </a:cubicBezTo>
                <a:cubicBezTo>
                  <a:pt x="5364" y="1111"/>
                  <a:pt x="5343" y="1119"/>
                  <a:pt x="5325" y="1111"/>
                </a:cubicBezTo>
                <a:cubicBezTo>
                  <a:pt x="5325" y="1110"/>
                  <a:pt x="5208" y="1053"/>
                  <a:pt x="5184" y="1100"/>
                </a:cubicBezTo>
                <a:lnTo>
                  <a:pt x="5184" y="1100"/>
                </a:lnTo>
                <a:lnTo>
                  <a:pt x="5184" y="1101"/>
                </a:lnTo>
                <a:lnTo>
                  <a:pt x="5184" y="1101"/>
                </a:lnTo>
                <a:lnTo>
                  <a:pt x="5184" y="1101"/>
                </a:lnTo>
                <a:lnTo>
                  <a:pt x="5184" y="1101"/>
                </a:lnTo>
                <a:lnTo>
                  <a:pt x="5183" y="1102"/>
                </a:lnTo>
                <a:lnTo>
                  <a:pt x="5183" y="1102"/>
                </a:lnTo>
                <a:lnTo>
                  <a:pt x="5183" y="1103"/>
                </a:lnTo>
                <a:lnTo>
                  <a:pt x="5183" y="1103"/>
                </a:lnTo>
                <a:lnTo>
                  <a:pt x="5182" y="1104"/>
                </a:lnTo>
                <a:lnTo>
                  <a:pt x="5182" y="1104"/>
                </a:lnTo>
                <a:lnTo>
                  <a:pt x="5182" y="1104"/>
                </a:lnTo>
                <a:lnTo>
                  <a:pt x="5182" y="1105"/>
                </a:lnTo>
                <a:lnTo>
                  <a:pt x="5181" y="1105"/>
                </a:lnTo>
                <a:lnTo>
                  <a:pt x="5181" y="1105"/>
                </a:lnTo>
                <a:lnTo>
                  <a:pt x="5181" y="1106"/>
                </a:lnTo>
                <a:lnTo>
                  <a:pt x="5181" y="1106"/>
                </a:lnTo>
                <a:lnTo>
                  <a:pt x="5180" y="1106"/>
                </a:lnTo>
                <a:lnTo>
                  <a:pt x="5180" y="1106"/>
                </a:lnTo>
                <a:lnTo>
                  <a:pt x="5180" y="1107"/>
                </a:lnTo>
                <a:lnTo>
                  <a:pt x="5179" y="1107"/>
                </a:lnTo>
                <a:lnTo>
                  <a:pt x="5179" y="1108"/>
                </a:lnTo>
                <a:lnTo>
                  <a:pt x="5179" y="1108"/>
                </a:lnTo>
                <a:lnTo>
                  <a:pt x="5178" y="1108"/>
                </a:lnTo>
                <a:lnTo>
                  <a:pt x="5178" y="1109"/>
                </a:lnTo>
                <a:lnTo>
                  <a:pt x="5178" y="1109"/>
                </a:lnTo>
                <a:lnTo>
                  <a:pt x="5178" y="1109"/>
                </a:lnTo>
                <a:lnTo>
                  <a:pt x="5177" y="1109"/>
                </a:lnTo>
                <a:lnTo>
                  <a:pt x="5177" y="1110"/>
                </a:lnTo>
                <a:lnTo>
                  <a:pt x="5177" y="1110"/>
                </a:lnTo>
                <a:lnTo>
                  <a:pt x="5176" y="1110"/>
                </a:lnTo>
                <a:lnTo>
                  <a:pt x="5176" y="1111"/>
                </a:lnTo>
                <a:lnTo>
                  <a:pt x="5176" y="1111"/>
                </a:lnTo>
                <a:lnTo>
                  <a:pt x="5175" y="1111"/>
                </a:lnTo>
                <a:lnTo>
                  <a:pt x="5175" y="1111"/>
                </a:lnTo>
                <a:lnTo>
                  <a:pt x="5175" y="1112"/>
                </a:lnTo>
                <a:lnTo>
                  <a:pt x="5174" y="1112"/>
                </a:lnTo>
                <a:lnTo>
                  <a:pt x="5174" y="1112"/>
                </a:lnTo>
                <a:lnTo>
                  <a:pt x="5174" y="1112"/>
                </a:lnTo>
                <a:lnTo>
                  <a:pt x="5173" y="1113"/>
                </a:lnTo>
                <a:lnTo>
                  <a:pt x="5173" y="1113"/>
                </a:lnTo>
                <a:lnTo>
                  <a:pt x="5173" y="1113"/>
                </a:lnTo>
                <a:lnTo>
                  <a:pt x="5172" y="1113"/>
                </a:lnTo>
                <a:lnTo>
                  <a:pt x="5172" y="1114"/>
                </a:lnTo>
                <a:lnTo>
                  <a:pt x="5172" y="1114"/>
                </a:lnTo>
                <a:lnTo>
                  <a:pt x="5171" y="1114"/>
                </a:lnTo>
                <a:lnTo>
                  <a:pt x="5171" y="1114"/>
                </a:lnTo>
                <a:lnTo>
                  <a:pt x="5170" y="1115"/>
                </a:lnTo>
                <a:lnTo>
                  <a:pt x="5170" y="1115"/>
                </a:lnTo>
                <a:lnTo>
                  <a:pt x="5170" y="1115"/>
                </a:lnTo>
                <a:lnTo>
                  <a:pt x="5169" y="1115"/>
                </a:lnTo>
                <a:lnTo>
                  <a:pt x="5169" y="1115"/>
                </a:lnTo>
                <a:lnTo>
                  <a:pt x="5169" y="1116"/>
                </a:lnTo>
                <a:lnTo>
                  <a:pt x="5168" y="1116"/>
                </a:lnTo>
                <a:lnTo>
                  <a:pt x="5168" y="1116"/>
                </a:lnTo>
                <a:lnTo>
                  <a:pt x="5167" y="1116"/>
                </a:lnTo>
                <a:lnTo>
                  <a:pt x="5167" y="1116"/>
                </a:lnTo>
                <a:lnTo>
                  <a:pt x="5166" y="1117"/>
                </a:lnTo>
                <a:lnTo>
                  <a:pt x="5166" y="1117"/>
                </a:lnTo>
                <a:lnTo>
                  <a:pt x="5166" y="1117"/>
                </a:lnTo>
                <a:lnTo>
                  <a:pt x="5165" y="1117"/>
                </a:lnTo>
                <a:lnTo>
                  <a:pt x="5165" y="1117"/>
                </a:lnTo>
                <a:lnTo>
                  <a:pt x="5164" y="1118"/>
                </a:lnTo>
                <a:lnTo>
                  <a:pt x="5163" y="1118"/>
                </a:lnTo>
                <a:lnTo>
                  <a:pt x="5163" y="1118"/>
                </a:lnTo>
                <a:lnTo>
                  <a:pt x="5162" y="1118"/>
                </a:lnTo>
                <a:lnTo>
                  <a:pt x="5162" y="1118"/>
                </a:lnTo>
                <a:lnTo>
                  <a:pt x="5162" y="1118"/>
                </a:lnTo>
                <a:lnTo>
                  <a:pt x="5161" y="1118"/>
                </a:lnTo>
                <a:lnTo>
                  <a:pt x="5161" y="1118"/>
                </a:lnTo>
                <a:lnTo>
                  <a:pt x="5160" y="1118"/>
                </a:lnTo>
                <a:lnTo>
                  <a:pt x="5160" y="1118"/>
                </a:lnTo>
                <a:lnTo>
                  <a:pt x="5159" y="1119"/>
                </a:lnTo>
                <a:lnTo>
                  <a:pt x="5159" y="1119"/>
                </a:lnTo>
                <a:lnTo>
                  <a:pt x="5158" y="1119"/>
                </a:lnTo>
                <a:lnTo>
                  <a:pt x="5158" y="1119"/>
                </a:lnTo>
                <a:lnTo>
                  <a:pt x="5158" y="1119"/>
                </a:lnTo>
                <a:lnTo>
                  <a:pt x="5157" y="1119"/>
                </a:lnTo>
                <a:lnTo>
                  <a:pt x="5157" y="1119"/>
                </a:lnTo>
                <a:lnTo>
                  <a:pt x="5157" y="1119"/>
                </a:lnTo>
                <a:lnTo>
                  <a:pt x="5156" y="1119"/>
                </a:lnTo>
                <a:lnTo>
                  <a:pt x="5156" y="1119"/>
                </a:lnTo>
                <a:lnTo>
                  <a:pt x="5155" y="1119"/>
                </a:lnTo>
                <a:lnTo>
                  <a:pt x="5155" y="1119"/>
                </a:lnTo>
                <a:lnTo>
                  <a:pt x="5154" y="1119"/>
                </a:lnTo>
                <a:lnTo>
                  <a:pt x="5154" y="1119"/>
                </a:lnTo>
                <a:lnTo>
                  <a:pt x="5153" y="1119"/>
                </a:lnTo>
                <a:lnTo>
                  <a:pt x="5153" y="1119"/>
                </a:lnTo>
                <a:lnTo>
                  <a:pt x="5152" y="1119"/>
                </a:lnTo>
                <a:lnTo>
                  <a:pt x="5152" y="1119"/>
                </a:lnTo>
                <a:lnTo>
                  <a:pt x="5152" y="1119"/>
                </a:lnTo>
                <a:lnTo>
                  <a:pt x="5152" y="1119"/>
                </a:lnTo>
                <a:lnTo>
                  <a:pt x="5151" y="1119"/>
                </a:lnTo>
                <a:lnTo>
                  <a:pt x="5151" y="1119"/>
                </a:lnTo>
                <a:lnTo>
                  <a:pt x="5150" y="1119"/>
                </a:lnTo>
                <a:lnTo>
                  <a:pt x="5150" y="1119"/>
                </a:lnTo>
                <a:lnTo>
                  <a:pt x="5149" y="1119"/>
                </a:lnTo>
                <a:lnTo>
                  <a:pt x="5149" y="1119"/>
                </a:lnTo>
                <a:lnTo>
                  <a:pt x="5148" y="1119"/>
                </a:lnTo>
                <a:lnTo>
                  <a:pt x="5148" y="1119"/>
                </a:lnTo>
                <a:lnTo>
                  <a:pt x="5147" y="1119"/>
                </a:lnTo>
                <a:lnTo>
                  <a:pt x="5147" y="1119"/>
                </a:lnTo>
                <a:lnTo>
                  <a:pt x="5147" y="1119"/>
                </a:lnTo>
                <a:lnTo>
                  <a:pt x="5146" y="1119"/>
                </a:lnTo>
                <a:lnTo>
                  <a:pt x="5146" y="1118"/>
                </a:lnTo>
                <a:lnTo>
                  <a:pt x="5146" y="1118"/>
                </a:lnTo>
                <a:lnTo>
                  <a:pt x="5145" y="1118"/>
                </a:lnTo>
                <a:lnTo>
                  <a:pt x="5145" y="1118"/>
                </a:lnTo>
                <a:lnTo>
                  <a:pt x="5144" y="1118"/>
                </a:lnTo>
                <a:lnTo>
                  <a:pt x="5144" y="1118"/>
                </a:lnTo>
                <a:lnTo>
                  <a:pt x="5143" y="1118"/>
                </a:lnTo>
                <a:lnTo>
                  <a:pt x="5143" y="1118"/>
                </a:lnTo>
                <a:lnTo>
                  <a:pt x="5143" y="1118"/>
                </a:lnTo>
                <a:lnTo>
                  <a:pt x="5142" y="1118"/>
                </a:lnTo>
                <a:lnTo>
                  <a:pt x="5141" y="1117"/>
                </a:lnTo>
                <a:lnTo>
                  <a:pt x="5141" y="1117"/>
                </a:lnTo>
                <a:lnTo>
                  <a:pt x="5140" y="1117"/>
                </a:lnTo>
                <a:lnTo>
                  <a:pt x="5140" y="1117"/>
                </a:lnTo>
                <a:lnTo>
                  <a:pt x="5139" y="1117"/>
                </a:lnTo>
                <a:lnTo>
                  <a:pt x="5139" y="1116"/>
                </a:lnTo>
                <a:lnTo>
                  <a:pt x="5139" y="1116"/>
                </a:lnTo>
                <a:lnTo>
                  <a:pt x="5138" y="1116"/>
                </a:lnTo>
                <a:lnTo>
                  <a:pt x="5138" y="1116"/>
                </a:lnTo>
                <a:lnTo>
                  <a:pt x="5137" y="1116"/>
                </a:lnTo>
                <a:lnTo>
                  <a:pt x="5137" y="1115"/>
                </a:lnTo>
                <a:lnTo>
                  <a:pt x="5136" y="1115"/>
                </a:lnTo>
                <a:lnTo>
                  <a:pt x="5136" y="1115"/>
                </a:lnTo>
                <a:lnTo>
                  <a:pt x="5136" y="1115"/>
                </a:lnTo>
                <a:lnTo>
                  <a:pt x="5136" y="1115"/>
                </a:lnTo>
                <a:lnTo>
                  <a:pt x="5135" y="1114"/>
                </a:lnTo>
                <a:lnTo>
                  <a:pt x="5135" y="1114"/>
                </a:lnTo>
                <a:lnTo>
                  <a:pt x="5134" y="1114"/>
                </a:lnTo>
                <a:lnTo>
                  <a:pt x="5134" y="1114"/>
                </a:lnTo>
                <a:lnTo>
                  <a:pt x="5133" y="1113"/>
                </a:lnTo>
                <a:lnTo>
                  <a:pt x="5133" y="1113"/>
                </a:lnTo>
                <a:lnTo>
                  <a:pt x="5133" y="1113"/>
                </a:lnTo>
                <a:lnTo>
                  <a:pt x="5133" y="1113"/>
                </a:lnTo>
                <a:lnTo>
                  <a:pt x="5132" y="1112"/>
                </a:lnTo>
                <a:lnTo>
                  <a:pt x="5132" y="1112"/>
                </a:lnTo>
                <a:lnTo>
                  <a:pt x="5131" y="1112"/>
                </a:lnTo>
                <a:lnTo>
                  <a:pt x="5131" y="1112"/>
                </a:lnTo>
                <a:lnTo>
                  <a:pt x="5131" y="1111"/>
                </a:lnTo>
                <a:lnTo>
                  <a:pt x="5130" y="1111"/>
                </a:lnTo>
                <a:lnTo>
                  <a:pt x="5130" y="1111"/>
                </a:lnTo>
                <a:lnTo>
                  <a:pt x="5130" y="1111"/>
                </a:lnTo>
                <a:lnTo>
                  <a:pt x="5129" y="1110"/>
                </a:lnTo>
                <a:lnTo>
                  <a:pt x="5129" y="1110"/>
                </a:lnTo>
                <a:lnTo>
                  <a:pt x="5129" y="1110"/>
                </a:lnTo>
                <a:lnTo>
                  <a:pt x="5128" y="1109"/>
                </a:lnTo>
                <a:lnTo>
                  <a:pt x="5128" y="1109"/>
                </a:lnTo>
                <a:lnTo>
                  <a:pt x="5128" y="1109"/>
                </a:lnTo>
                <a:lnTo>
                  <a:pt x="5127" y="1109"/>
                </a:lnTo>
                <a:lnTo>
                  <a:pt x="5127" y="1108"/>
                </a:lnTo>
                <a:lnTo>
                  <a:pt x="5127" y="1108"/>
                </a:lnTo>
                <a:lnTo>
                  <a:pt x="5127" y="1108"/>
                </a:lnTo>
                <a:lnTo>
                  <a:pt x="5126" y="1107"/>
                </a:lnTo>
                <a:lnTo>
                  <a:pt x="5126" y="1107"/>
                </a:lnTo>
                <a:lnTo>
                  <a:pt x="5126" y="1106"/>
                </a:lnTo>
                <a:lnTo>
                  <a:pt x="5126" y="1106"/>
                </a:lnTo>
                <a:lnTo>
                  <a:pt x="5125" y="1106"/>
                </a:lnTo>
                <a:lnTo>
                  <a:pt x="5125" y="1106"/>
                </a:lnTo>
                <a:lnTo>
                  <a:pt x="5125" y="1105"/>
                </a:lnTo>
                <a:lnTo>
                  <a:pt x="5125" y="1105"/>
                </a:lnTo>
                <a:lnTo>
                  <a:pt x="5124" y="1105"/>
                </a:lnTo>
                <a:lnTo>
                  <a:pt x="5124" y="1104"/>
                </a:lnTo>
                <a:lnTo>
                  <a:pt x="5124" y="1104"/>
                </a:lnTo>
                <a:lnTo>
                  <a:pt x="5124" y="1104"/>
                </a:lnTo>
                <a:lnTo>
                  <a:pt x="5123" y="1103"/>
                </a:lnTo>
                <a:lnTo>
                  <a:pt x="5123" y="1103"/>
                </a:lnTo>
                <a:lnTo>
                  <a:pt x="5123" y="1102"/>
                </a:lnTo>
                <a:lnTo>
                  <a:pt x="5123" y="1102"/>
                </a:lnTo>
                <a:lnTo>
                  <a:pt x="5122" y="1101"/>
                </a:lnTo>
                <a:lnTo>
                  <a:pt x="5122" y="1101"/>
                </a:lnTo>
                <a:lnTo>
                  <a:pt x="5122" y="1101"/>
                </a:lnTo>
                <a:lnTo>
                  <a:pt x="5122" y="1101"/>
                </a:lnTo>
                <a:lnTo>
                  <a:pt x="5121" y="1100"/>
                </a:lnTo>
                <a:close/>
                <a:moveTo>
                  <a:pt x="1430" y="34"/>
                </a:moveTo>
                <a:cubicBezTo>
                  <a:pt x="1430" y="16"/>
                  <a:pt x="1445" y="0"/>
                  <a:pt x="1464" y="0"/>
                </a:cubicBezTo>
                <a:cubicBezTo>
                  <a:pt x="1483" y="0"/>
                  <a:pt x="1498" y="16"/>
                  <a:pt x="1498" y="34"/>
                </a:cubicBezTo>
                <a:lnTo>
                  <a:pt x="1498" y="147"/>
                </a:lnTo>
                <a:cubicBezTo>
                  <a:pt x="1498" y="166"/>
                  <a:pt x="1483" y="181"/>
                  <a:pt x="1464" y="181"/>
                </a:cubicBezTo>
                <a:cubicBezTo>
                  <a:pt x="1445" y="181"/>
                  <a:pt x="1430" y="166"/>
                  <a:pt x="1430" y="147"/>
                </a:cubicBezTo>
                <a:lnTo>
                  <a:pt x="1430" y="34"/>
                </a:lnTo>
                <a:close/>
                <a:moveTo>
                  <a:pt x="1873" y="251"/>
                </a:moveTo>
                <a:cubicBezTo>
                  <a:pt x="1889" y="242"/>
                  <a:pt x="1910" y="247"/>
                  <a:pt x="1919" y="263"/>
                </a:cubicBezTo>
                <a:cubicBezTo>
                  <a:pt x="1928" y="279"/>
                  <a:pt x="1923" y="300"/>
                  <a:pt x="1907" y="309"/>
                </a:cubicBezTo>
                <a:lnTo>
                  <a:pt x="1809" y="366"/>
                </a:lnTo>
                <a:cubicBezTo>
                  <a:pt x="1792" y="375"/>
                  <a:pt x="1772" y="370"/>
                  <a:pt x="1762" y="353"/>
                </a:cubicBezTo>
                <a:cubicBezTo>
                  <a:pt x="1753" y="338"/>
                  <a:pt x="1759" y="317"/>
                  <a:pt x="1775" y="308"/>
                </a:cubicBezTo>
                <a:lnTo>
                  <a:pt x="1873" y="251"/>
                </a:lnTo>
                <a:close/>
                <a:moveTo>
                  <a:pt x="1907" y="743"/>
                </a:moveTo>
                <a:cubicBezTo>
                  <a:pt x="1923" y="752"/>
                  <a:pt x="1928" y="773"/>
                  <a:pt x="1919" y="789"/>
                </a:cubicBezTo>
                <a:cubicBezTo>
                  <a:pt x="1910" y="805"/>
                  <a:pt x="1889" y="810"/>
                  <a:pt x="1873" y="801"/>
                </a:cubicBezTo>
                <a:lnTo>
                  <a:pt x="1775" y="744"/>
                </a:lnTo>
                <a:cubicBezTo>
                  <a:pt x="1759" y="735"/>
                  <a:pt x="1753" y="714"/>
                  <a:pt x="1762" y="698"/>
                </a:cubicBezTo>
                <a:cubicBezTo>
                  <a:pt x="1772" y="682"/>
                  <a:pt x="1792" y="677"/>
                  <a:pt x="1809" y="686"/>
                </a:cubicBezTo>
                <a:lnTo>
                  <a:pt x="1907" y="743"/>
                </a:lnTo>
                <a:close/>
                <a:moveTo>
                  <a:pt x="1498" y="1018"/>
                </a:moveTo>
                <a:cubicBezTo>
                  <a:pt x="1498" y="1036"/>
                  <a:pt x="1483" y="1051"/>
                  <a:pt x="1464" y="1051"/>
                </a:cubicBezTo>
                <a:cubicBezTo>
                  <a:pt x="1445" y="1051"/>
                  <a:pt x="1430" y="1036"/>
                  <a:pt x="1430" y="1018"/>
                </a:cubicBezTo>
                <a:lnTo>
                  <a:pt x="1430" y="905"/>
                </a:lnTo>
                <a:cubicBezTo>
                  <a:pt x="1430" y="886"/>
                  <a:pt x="1445" y="871"/>
                  <a:pt x="1464" y="871"/>
                </a:cubicBezTo>
                <a:cubicBezTo>
                  <a:pt x="1483" y="871"/>
                  <a:pt x="1498" y="886"/>
                  <a:pt x="1498" y="905"/>
                </a:cubicBezTo>
                <a:lnTo>
                  <a:pt x="1498" y="1018"/>
                </a:lnTo>
                <a:close/>
                <a:moveTo>
                  <a:pt x="1055" y="801"/>
                </a:moveTo>
                <a:cubicBezTo>
                  <a:pt x="1039" y="810"/>
                  <a:pt x="1018" y="805"/>
                  <a:pt x="1009" y="789"/>
                </a:cubicBezTo>
                <a:cubicBezTo>
                  <a:pt x="999" y="773"/>
                  <a:pt x="1005" y="752"/>
                  <a:pt x="1021" y="743"/>
                </a:cubicBezTo>
                <a:lnTo>
                  <a:pt x="1119" y="686"/>
                </a:lnTo>
                <a:cubicBezTo>
                  <a:pt x="1135" y="677"/>
                  <a:pt x="1156" y="682"/>
                  <a:pt x="1165" y="698"/>
                </a:cubicBezTo>
                <a:cubicBezTo>
                  <a:pt x="1174" y="714"/>
                  <a:pt x="1169" y="735"/>
                  <a:pt x="1153" y="744"/>
                </a:cubicBezTo>
                <a:lnTo>
                  <a:pt x="1055" y="801"/>
                </a:lnTo>
                <a:close/>
                <a:moveTo>
                  <a:pt x="1021" y="309"/>
                </a:moveTo>
                <a:cubicBezTo>
                  <a:pt x="1005" y="300"/>
                  <a:pt x="999" y="279"/>
                  <a:pt x="1009" y="263"/>
                </a:cubicBezTo>
                <a:cubicBezTo>
                  <a:pt x="1018" y="247"/>
                  <a:pt x="1039" y="242"/>
                  <a:pt x="1055" y="251"/>
                </a:cubicBezTo>
                <a:lnTo>
                  <a:pt x="1153" y="308"/>
                </a:lnTo>
                <a:cubicBezTo>
                  <a:pt x="1169" y="317"/>
                  <a:pt x="1174" y="338"/>
                  <a:pt x="1165" y="353"/>
                </a:cubicBezTo>
                <a:cubicBezTo>
                  <a:pt x="1156" y="370"/>
                  <a:pt x="1135" y="375"/>
                  <a:pt x="1119" y="366"/>
                </a:cubicBezTo>
                <a:lnTo>
                  <a:pt x="1021" y="309"/>
                </a:lnTo>
                <a:close/>
                <a:moveTo>
                  <a:pt x="1650" y="136"/>
                </a:moveTo>
                <a:cubicBezTo>
                  <a:pt x="1659" y="120"/>
                  <a:pt x="1680" y="115"/>
                  <a:pt x="1696" y="124"/>
                </a:cubicBezTo>
                <a:cubicBezTo>
                  <a:pt x="1712" y="134"/>
                  <a:pt x="1717" y="154"/>
                  <a:pt x="1708" y="170"/>
                </a:cubicBezTo>
                <a:lnTo>
                  <a:pt x="1673" y="230"/>
                </a:lnTo>
                <a:cubicBezTo>
                  <a:pt x="1664" y="246"/>
                  <a:pt x="1643" y="252"/>
                  <a:pt x="1628" y="242"/>
                </a:cubicBezTo>
                <a:cubicBezTo>
                  <a:pt x="1611" y="233"/>
                  <a:pt x="1606" y="213"/>
                  <a:pt x="1615" y="196"/>
                </a:cubicBezTo>
                <a:lnTo>
                  <a:pt x="1650" y="136"/>
                </a:lnTo>
                <a:close/>
                <a:moveTo>
                  <a:pt x="1894" y="492"/>
                </a:moveTo>
                <a:cubicBezTo>
                  <a:pt x="1913" y="492"/>
                  <a:pt x="1928" y="507"/>
                  <a:pt x="1928" y="526"/>
                </a:cubicBezTo>
                <a:cubicBezTo>
                  <a:pt x="1928" y="545"/>
                  <a:pt x="1913" y="560"/>
                  <a:pt x="1894" y="560"/>
                </a:cubicBezTo>
                <a:lnTo>
                  <a:pt x="1825" y="560"/>
                </a:lnTo>
                <a:cubicBezTo>
                  <a:pt x="1806" y="560"/>
                  <a:pt x="1791" y="545"/>
                  <a:pt x="1791" y="526"/>
                </a:cubicBezTo>
                <a:cubicBezTo>
                  <a:pt x="1791" y="507"/>
                  <a:pt x="1806" y="492"/>
                  <a:pt x="1825" y="492"/>
                </a:cubicBezTo>
                <a:lnTo>
                  <a:pt x="1894" y="492"/>
                </a:lnTo>
                <a:close/>
                <a:moveTo>
                  <a:pt x="1708" y="882"/>
                </a:moveTo>
                <a:cubicBezTo>
                  <a:pt x="1717" y="898"/>
                  <a:pt x="1712" y="918"/>
                  <a:pt x="1696" y="928"/>
                </a:cubicBezTo>
                <a:cubicBezTo>
                  <a:pt x="1680" y="937"/>
                  <a:pt x="1659" y="931"/>
                  <a:pt x="1650" y="915"/>
                </a:cubicBezTo>
                <a:lnTo>
                  <a:pt x="1615" y="856"/>
                </a:lnTo>
                <a:cubicBezTo>
                  <a:pt x="1606" y="839"/>
                  <a:pt x="1611" y="819"/>
                  <a:pt x="1628" y="809"/>
                </a:cubicBezTo>
                <a:cubicBezTo>
                  <a:pt x="1643" y="800"/>
                  <a:pt x="1664" y="806"/>
                  <a:pt x="1673" y="822"/>
                </a:cubicBezTo>
                <a:lnTo>
                  <a:pt x="1708" y="882"/>
                </a:lnTo>
                <a:close/>
                <a:moveTo>
                  <a:pt x="1278" y="915"/>
                </a:moveTo>
                <a:cubicBezTo>
                  <a:pt x="1269" y="931"/>
                  <a:pt x="1248" y="937"/>
                  <a:pt x="1232" y="928"/>
                </a:cubicBezTo>
                <a:cubicBezTo>
                  <a:pt x="1216" y="918"/>
                  <a:pt x="1210" y="898"/>
                  <a:pt x="1220" y="882"/>
                </a:cubicBezTo>
                <a:lnTo>
                  <a:pt x="1254" y="822"/>
                </a:lnTo>
                <a:cubicBezTo>
                  <a:pt x="1263" y="806"/>
                  <a:pt x="1284" y="800"/>
                  <a:pt x="1300" y="809"/>
                </a:cubicBezTo>
                <a:cubicBezTo>
                  <a:pt x="1316" y="819"/>
                  <a:pt x="1322" y="839"/>
                  <a:pt x="1313" y="856"/>
                </a:cubicBezTo>
                <a:lnTo>
                  <a:pt x="1278" y="915"/>
                </a:lnTo>
                <a:close/>
                <a:moveTo>
                  <a:pt x="1034" y="560"/>
                </a:moveTo>
                <a:cubicBezTo>
                  <a:pt x="1015" y="560"/>
                  <a:pt x="1000" y="545"/>
                  <a:pt x="1000" y="526"/>
                </a:cubicBezTo>
                <a:cubicBezTo>
                  <a:pt x="1000" y="507"/>
                  <a:pt x="1015" y="492"/>
                  <a:pt x="1034" y="492"/>
                </a:cubicBezTo>
                <a:lnTo>
                  <a:pt x="1103" y="492"/>
                </a:lnTo>
                <a:cubicBezTo>
                  <a:pt x="1121" y="492"/>
                  <a:pt x="1137" y="507"/>
                  <a:pt x="1137" y="526"/>
                </a:cubicBezTo>
                <a:cubicBezTo>
                  <a:pt x="1137" y="545"/>
                  <a:pt x="1121" y="560"/>
                  <a:pt x="1103" y="560"/>
                </a:cubicBezTo>
                <a:lnTo>
                  <a:pt x="1034" y="560"/>
                </a:lnTo>
                <a:close/>
                <a:moveTo>
                  <a:pt x="1220" y="170"/>
                </a:moveTo>
                <a:cubicBezTo>
                  <a:pt x="1210" y="154"/>
                  <a:pt x="1216" y="134"/>
                  <a:pt x="1232" y="124"/>
                </a:cubicBezTo>
                <a:cubicBezTo>
                  <a:pt x="1248" y="115"/>
                  <a:pt x="1269" y="120"/>
                  <a:pt x="1278" y="136"/>
                </a:cubicBezTo>
                <a:lnTo>
                  <a:pt x="1313" y="196"/>
                </a:lnTo>
                <a:cubicBezTo>
                  <a:pt x="1322" y="213"/>
                  <a:pt x="1316" y="233"/>
                  <a:pt x="1300" y="242"/>
                </a:cubicBezTo>
                <a:cubicBezTo>
                  <a:pt x="1284" y="252"/>
                  <a:pt x="1263" y="246"/>
                  <a:pt x="1254" y="230"/>
                </a:cubicBezTo>
                <a:lnTo>
                  <a:pt x="1220" y="170"/>
                </a:lnTo>
                <a:close/>
                <a:moveTo>
                  <a:pt x="3552" y="3500"/>
                </a:moveTo>
                <a:cubicBezTo>
                  <a:pt x="3533" y="3500"/>
                  <a:pt x="3518" y="3484"/>
                  <a:pt x="3518" y="3466"/>
                </a:cubicBezTo>
                <a:cubicBezTo>
                  <a:pt x="3518" y="3447"/>
                  <a:pt x="3533" y="3432"/>
                  <a:pt x="3552" y="3432"/>
                </a:cubicBezTo>
                <a:lnTo>
                  <a:pt x="3846" y="3432"/>
                </a:lnTo>
                <a:cubicBezTo>
                  <a:pt x="3865" y="3432"/>
                  <a:pt x="3880" y="3447"/>
                  <a:pt x="3880" y="3466"/>
                </a:cubicBezTo>
                <a:cubicBezTo>
                  <a:pt x="3880" y="3484"/>
                  <a:pt x="3865" y="3500"/>
                  <a:pt x="3846" y="3500"/>
                </a:cubicBezTo>
                <a:lnTo>
                  <a:pt x="3552" y="3500"/>
                </a:lnTo>
                <a:close/>
                <a:moveTo>
                  <a:pt x="5486" y="3630"/>
                </a:moveTo>
                <a:cubicBezTo>
                  <a:pt x="5505" y="3630"/>
                  <a:pt x="5520" y="3645"/>
                  <a:pt x="5520" y="3664"/>
                </a:cubicBezTo>
                <a:cubicBezTo>
                  <a:pt x="5520" y="3683"/>
                  <a:pt x="5505" y="3698"/>
                  <a:pt x="5486" y="3698"/>
                </a:cubicBezTo>
                <a:lnTo>
                  <a:pt x="4272" y="3698"/>
                </a:lnTo>
                <a:cubicBezTo>
                  <a:pt x="4253" y="3698"/>
                  <a:pt x="4238" y="3683"/>
                  <a:pt x="4238" y="3664"/>
                </a:cubicBezTo>
                <a:cubicBezTo>
                  <a:pt x="4238" y="3645"/>
                  <a:pt x="4253" y="3630"/>
                  <a:pt x="4272" y="3630"/>
                </a:cubicBezTo>
                <a:lnTo>
                  <a:pt x="5486" y="3630"/>
                </a:lnTo>
                <a:close/>
                <a:moveTo>
                  <a:pt x="3586" y="3696"/>
                </a:moveTo>
                <a:cubicBezTo>
                  <a:pt x="3604" y="3696"/>
                  <a:pt x="3620" y="3711"/>
                  <a:pt x="3620" y="3730"/>
                </a:cubicBezTo>
                <a:cubicBezTo>
                  <a:pt x="3620" y="3749"/>
                  <a:pt x="3604" y="3764"/>
                  <a:pt x="3586" y="3764"/>
                </a:cubicBezTo>
                <a:lnTo>
                  <a:pt x="3059" y="3764"/>
                </a:lnTo>
                <a:cubicBezTo>
                  <a:pt x="3040" y="3764"/>
                  <a:pt x="3025" y="3749"/>
                  <a:pt x="3025" y="3730"/>
                </a:cubicBezTo>
                <a:cubicBezTo>
                  <a:pt x="3025" y="3711"/>
                  <a:pt x="3040" y="3696"/>
                  <a:pt x="3059" y="3696"/>
                </a:cubicBezTo>
                <a:lnTo>
                  <a:pt x="3586" y="3696"/>
                </a:lnTo>
                <a:close/>
                <a:moveTo>
                  <a:pt x="4546" y="3829"/>
                </a:moveTo>
                <a:cubicBezTo>
                  <a:pt x="4565" y="3829"/>
                  <a:pt x="4580" y="3845"/>
                  <a:pt x="4580" y="3863"/>
                </a:cubicBezTo>
                <a:cubicBezTo>
                  <a:pt x="4580" y="3882"/>
                  <a:pt x="4565" y="3897"/>
                  <a:pt x="4546" y="3897"/>
                </a:cubicBezTo>
                <a:lnTo>
                  <a:pt x="3427" y="3897"/>
                </a:lnTo>
                <a:cubicBezTo>
                  <a:pt x="3408" y="3897"/>
                  <a:pt x="3393" y="3882"/>
                  <a:pt x="3393" y="3863"/>
                </a:cubicBezTo>
                <a:cubicBezTo>
                  <a:pt x="3393" y="3845"/>
                  <a:pt x="3408" y="3829"/>
                  <a:pt x="3427" y="3829"/>
                </a:cubicBezTo>
                <a:lnTo>
                  <a:pt x="4546" y="3829"/>
                </a:lnTo>
                <a:close/>
                <a:moveTo>
                  <a:pt x="2961" y="4036"/>
                </a:moveTo>
                <a:cubicBezTo>
                  <a:pt x="2980" y="4036"/>
                  <a:pt x="2995" y="4051"/>
                  <a:pt x="2995" y="4070"/>
                </a:cubicBezTo>
                <a:cubicBezTo>
                  <a:pt x="2995" y="4089"/>
                  <a:pt x="2980" y="4104"/>
                  <a:pt x="2961" y="4104"/>
                </a:cubicBezTo>
                <a:lnTo>
                  <a:pt x="2434" y="4104"/>
                </a:lnTo>
                <a:cubicBezTo>
                  <a:pt x="2415" y="4104"/>
                  <a:pt x="2400" y="4089"/>
                  <a:pt x="2400" y="4070"/>
                </a:cubicBezTo>
                <a:cubicBezTo>
                  <a:pt x="2400" y="4051"/>
                  <a:pt x="2415" y="4036"/>
                  <a:pt x="2434" y="4036"/>
                </a:cubicBezTo>
                <a:lnTo>
                  <a:pt x="2961" y="4036"/>
                </a:lnTo>
                <a:close/>
                <a:moveTo>
                  <a:pt x="1858" y="3472"/>
                </a:moveTo>
                <a:cubicBezTo>
                  <a:pt x="1877" y="3472"/>
                  <a:pt x="1892" y="3487"/>
                  <a:pt x="1892" y="3505"/>
                </a:cubicBezTo>
                <a:cubicBezTo>
                  <a:pt x="1892" y="3524"/>
                  <a:pt x="1877" y="3539"/>
                  <a:pt x="1858" y="3539"/>
                </a:cubicBezTo>
                <a:lnTo>
                  <a:pt x="1602" y="3539"/>
                </a:lnTo>
                <a:cubicBezTo>
                  <a:pt x="1583" y="3539"/>
                  <a:pt x="1568" y="3524"/>
                  <a:pt x="1568" y="3505"/>
                </a:cubicBezTo>
                <a:cubicBezTo>
                  <a:pt x="1568" y="3487"/>
                  <a:pt x="1583" y="3472"/>
                  <a:pt x="1602" y="3472"/>
                </a:cubicBezTo>
                <a:lnTo>
                  <a:pt x="1858" y="3472"/>
                </a:lnTo>
                <a:close/>
                <a:moveTo>
                  <a:pt x="2739" y="3568"/>
                </a:moveTo>
                <a:cubicBezTo>
                  <a:pt x="2757" y="3568"/>
                  <a:pt x="2773" y="3583"/>
                  <a:pt x="2773" y="3602"/>
                </a:cubicBezTo>
                <a:cubicBezTo>
                  <a:pt x="2773" y="3621"/>
                  <a:pt x="2757" y="3636"/>
                  <a:pt x="2739" y="3636"/>
                </a:cubicBezTo>
                <a:lnTo>
                  <a:pt x="2537" y="3636"/>
                </a:lnTo>
                <a:cubicBezTo>
                  <a:pt x="2519" y="3636"/>
                  <a:pt x="2504" y="3621"/>
                  <a:pt x="2504" y="3602"/>
                </a:cubicBezTo>
                <a:cubicBezTo>
                  <a:pt x="2504" y="3583"/>
                  <a:pt x="2519" y="3568"/>
                  <a:pt x="2537" y="3568"/>
                </a:cubicBezTo>
                <a:lnTo>
                  <a:pt x="2739" y="3568"/>
                </a:lnTo>
                <a:close/>
                <a:moveTo>
                  <a:pt x="1164" y="3416"/>
                </a:moveTo>
                <a:cubicBezTo>
                  <a:pt x="1182" y="3416"/>
                  <a:pt x="1197" y="3431"/>
                  <a:pt x="1197" y="3450"/>
                </a:cubicBezTo>
                <a:cubicBezTo>
                  <a:pt x="1197" y="3468"/>
                  <a:pt x="1182" y="3484"/>
                  <a:pt x="1164" y="3484"/>
                </a:cubicBezTo>
                <a:lnTo>
                  <a:pt x="606" y="3484"/>
                </a:lnTo>
                <a:cubicBezTo>
                  <a:pt x="587" y="3484"/>
                  <a:pt x="572" y="3468"/>
                  <a:pt x="572" y="3450"/>
                </a:cubicBezTo>
                <a:cubicBezTo>
                  <a:pt x="572" y="3431"/>
                  <a:pt x="587" y="3416"/>
                  <a:pt x="606" y="3416"/>
                </a:cubicBezTo>
                <a:lnTo>
                  <a:pt x="1164" y="3416"/>
                </a:lnTo>
                <a:close/>
                <a:moveTo>
                  <a:pt x="1387" y="3785"/>
                </a:moveTo>
                <a:cubicBezTo>
                  <a:pt x="1406" y="3785"/>
                  <a:pt x="1421" y="3800"/>
                  <a:pt x="1421" y="3819"/>
                </a:cubicBezTo>
                <a:cubicBezTo>
                  <a:pt x="1421" y="3837"/>
                  <a:pt x="1406" y="3853"/>
                  <a:pt x="1387" y="3853"/>
                </a:cubicBezTo>
                <a:lnTo>
                  <a:pt x="34" y="3853"/>
                </a:lnTo>
                <a:cubicBezTo>
                  <a:pt x="15" y="3853"/>
                  <a:pt x="0" y="3837"/>
                  <a:pt x="0" y="3819"/>
                </a:cubicBezTo>
                <a:cubicBezTo>
                  <a:pt x="0" y="3800"/>
                  <a:pt x="15" y="3785"/>
                  <a:pt x="34" y="3785"/>
                </a:cubicBezTo>
                <a:lnTo>
                  <a:pt x="1387" y="3785"/>
                </a:lnTo>
                <a:close/>
                <a:moveTo>
                  <a:pt x="591" y="2602"/>
                </a:moveTo>
                <a:cubicBezTo>
                  <a:pt x="485" y="2875"/>
                  <a:pt x="456" y="2914"/>
                  <a:pt x="284" y="3103"/>
                </a:cubicBezTo>
                <a:lnTo>
                  <a:pt x="481" y="3103"/>
                </a:lnTo>
                <a:cubicBezTo>
                  <a:pt x="567" y="2977"/>
                  <a:pt x="678" y="2901"/>
                  <a:pt x="793" y="2822"/>
                </a:cubicBezTo>
                <a:cubicBezTo>
                  <a:pt x="904" y="2746"/>
                  <a:pt x="1019" y="2666"/>
                  <a:pt x="1116" y="2536"/>
                </a:cubicBezTo>
                <a:cubicBezTo>
                  <a:pt x="1135" y="2510"/>
                  <a:pt x="1185" y="2486"/>
                  <a:pt x="1239" y="2461"/>
                </a:cubicBezTo>
                <a:cubicBezTo>
                  <a:pt x="1301" y="2431"/>
                  <a:pt x="1369" y="2398"/>
                  <a:pt x="1377" y="2377"/>
                </a:cubicBezTo>
                <a:cubicBezTo>
                  <a:pt x="1436" y="2205"/>
                  <a:pt x="1535" y="2139"/>
                  <a:pt x="1649" y="2062"/>
                </a:cubicBezTo>
                <a:cubicBezTo>
                  <a:pt x="1700" y="2028"/>
                  <a:pt x="1754" y="1991"/>
                  <a:pt x="1808" y="1942"/>
                </a:cubicBezTo>
                <a:cubicBezTo>
                  <a:pt x="1837" y="1915"/>
                  <a:pt x="1854" y="1896"/>
                  <a:pt x="1867" y="1882"/>
                </a:cubicBezTo>
                <a:lnTo>
                  <a:pt x="1869" y="1880"/>
                </a:lnTo>
                <a:cubicBezTo>
                  <a:pt x="1902" y="1844"/>
                  <a:pt x="1911" y="1836"/>
                  <a:pt x="2008" y="1787"/>
                </a:cubicBezTo>
                <a:cubicBezTo>
                  <a:pt x="2072" y="1754"/>
                  <a:pt x="2124" y="1679"/>
                  <a:pt x="2178" y="1599"/>
                </a:cubicBezTo>
                <a:cubicBezTo>
                  <a:pt x="2249" y="1493"/>
                  <a:pt x="2325" y="1381"/>
                  <a:pt x="2449" y="1333"/>
                </a:cubicBezTo>
                <a:lnTo>
                  <a:pt x="2498" y="1319"/>
                </a:lnTo>
                <a:cubicBezTo>
                  <a:pt x="2511" y="1316"/>
                  <a:pt x="2517" y="1315"/>
                  <a:pt x="2519" y="1314"/>
                </a:cubicBezTo>
                <a:cubicBezTo>
                  <a:pt x="2521" y="1312"/>
                  <a:pt x="2526" y="1308"/>
                  <a:pt x="2533" y="1300"/>
                </a:cubicBezTo>
                <a:cubicBezTo>
                  <a:pt x="2543" y="1290"/>
                  <a:pt x="2558" y="1275"/>
                  <a:pt x="2581" y="1253"/>
                </a:cubicBezTo>
                <a:cubicBezTo>
                  <a:pt x="2594" y="1240"/>
                  <a:pt x="2616" y="1241"/>
                  <a:pt x="2628" y="1254"/>
                </a:cubicBezTo>
                <a:cubicBezTo>
                  <a:pt x="2641" y="1268"/>
                  <a:pt x="2641" y="1289"/>
                  <a:pt x="2627" y="1302"/>
                </a:cubicBezTo>
                <a:cubicBezTo>
                  <a:pt x="2604" y="1324"/>
                  <a:pt x="2591" y="1337"/>
                  <a:pt x="2582" y="1347"/>
                </a:cubicBezTo>
                <a:cubicBezTo>
                  <a:pt x="2570" y="1359"/>
                  <a:pt x="2564" y="1365"/>
                  <a:pt x="2554" y="1371"/>
                </a:cubicBezTo>
                <a:cubicBezTo>
                  <a:pt x="2543" y="1378"/>
                  <a:pt x="2534" y="1380"/>
                  <a:pt x="2515" y="1385"/>
                </a:cubicBezTo>
                <a:lnTo>
                  <a:pt x="2473" y="1396"/>
                </a:lnTo>
                <a:cubicBezTo>
                  <a:pt x="2369" y="1437"/>
                  <a:pt x="2299" y="1540"/>
                  <a:pt x="2233" y="1637"/>
                </a:cubicBezTo>
                <a:cubicBezTo>
                  <a:pt x="2174" y="1724"/>
                  <a:pt x="2118" y="1807"/>
                  <a:pt x="2038" y="1847"/>
                </a:cubicBezTo>
                <a:cubicBezTo>
                  <a:pt x="1952" y="1891"/>
                  <a:pt x="1945" y="1898"/>
                  <a:pt x="1918" y="1926"/>
                </a:cubicBezTo>
                <a:lnTo>
                  <a:pt x="1916" y="1928"/>
                </a:lnTo>
                <a:cubicBezTo>
                  <a:pt x="1903" y="1942"/>
                  <a:pt x="1885" y="1962"/>
                  <a:pt x="1854" y="1991"/>
                </a:cubicBezTo>
                <a:lnTo>
                  <a:pt x="1853" y="1992"/>
                </a:lnTo>
                <a:cubicBezTo>
                  <a:pt x="1795" y="2045"/>
                  <a:pt x="1739" y="2083"/>
                  <a:pt x="1686" y="2118"/>
                </a:cubicBezTo>
                <a:cubicBezTo>
                  <a:pt x="1582" y="2188"/>
                  <a:pt x="1492" y="2248"/>
                  <a:pt x="1440" y="2399"/>
                </a:cubicBezTo>
                <a:cubicBezTo>
                  <a:pt x="1424" y="2447"/>
                  <a:pt x="1342" y="2486"/>
                  <a:pt x="1268" y="2522"/>
                </a:cubicBezTo>
                <a:cubicBezTo>
                  <a:pt x="1222" y="2544"/>
                  <a:pt x="1179" y="2564"/>
                  <a:pt x="1170" y="2576"/>
                </a:cubicBezTo>
                <a:cubicBezTo>
                  <a:pt x="1067" y="2716"/>
                  <a:pt x="946" y="2798"/>
                  <a:pt x="831" y="2878"/>
                </a:cubicBezTo>
                <a:cubicBezTo>
                  <a:pt x="733" y="2945"/>
                  <a:pt x="638" y="3010"/>
                  <a:pt x="563" y="3105"/>
                </a:cubicBezTo>
                <a:cubicBezTo>
                  <a:pt x="585" y="3106"/>
                  <a:pt x="605" y="3107"/>
                  <a:pt x="626" y="3109"/>
                </a:cubicBezTo>
                <a:cubicBezTo>
                  <a:pt x="671" y="3113"/>
                  <a:pt x="715" y="3120"/>
                  <a:pt x="764" y="3131"/>
                </a:cubicBezTo>
                <a:cubicBezTo>
                  <a:pt x="868" y="3156"/>
                  <a:pt x="943" y="3170"/>
                  <a:pt x="1017" y="3174"/>
                </a:cubicBezTo>
                <a:cubicBezTo>
                  <a:pt x="1091" y="3178"/>
                  <a:pt x="1167" y="3172"/>
                  <a:pt x="1273" y="3155"/>
                </a:cubicBezTo>
                <a:lnTo>
                  <a:pt x="1319" y="3148"/>
                </a:lnTo>
                <a:cubicBezTo>
                  <a:pt x="1564" y="3109"/>
                  <a:pt x="1706" y="3087"/>
                  <a:pt x="1971" y="3093"/>
                </a:cubicBezTo>
                <a:cubicBezTo>
                  <a:pt x="2106" y="3096"/>
                  <a:pt x="2206" y="3093"/>
                  <a:pt x="2305" y="3079"/>
                </a:cubicBezTo>
                <a:cubicBezTo>
                  <a:pt x="2403" y="3067"/>
                  <a:pt x="2500" y="3044"/>
                  <a:pt x="2632" y="3009"/>
                </a:cubicBezTo>
                <a:cubicBezTo>
                  <a:pt x="3101" y="2879"/>
                  <a:pt x="3232" y="2936"/>
                  <a:pt x="3393" y="3005"/>
                </a:cubicBezTo>
                <a:cubicBezTo>
                  <a:pt x="3494" y="3049"/>
                  <a:pt x="3608" y="3098"/>
                  <a:pt x="3839" y="3103"/>
                </a:cubicBezTo>
                <a:cubicBezTo>
                  <a:pt x="3922" y="3105"/>
                  <a:pt x="4006" y="3106"/>
                  <a:pt x="4091" y="3106"/>
                </a:cubicBezTo>
                <a:lnTo>
                  <a:pt x="4271" y="3106"/>
                </a:lnTo>
                <a:lnTo>
                  <a:pt x="4342" y="2930"/>
                </a:lnTo>
                <a:lnTo>
                  <a:pt x="4342" y="2930"/>
                </a:lnTo>
                <a:lnTo>
                  <a:pt x="4342" y="2930"/>
                </a:lnTo>
                <a:lnTo>
                  <a:pt x="4341" y="2930"/>
                </a:lnTo>
                <a:lnTo>
                  <a:pt x="4341" y="2930"/>
                </a:lnTo>
                <a:lnTo>
                  <a:pt x="4341" y="2930"/>
                </a:lnTo>
                <a:lnTo>
                  <a:pt x="4341" y="2930"/>
                </a:lnTo>
                <a:lnTo>
                  <a:pt x="4341" y="2930"/>
                </a:lnTo>
                <a:lnTo>
                  <a:pt x="4340" y="2930"/>
                </a:lnTo>
                <a:lnTo>
                  <a:pt x="4340" y="2929"/>
                </a:lnTo>
                <a:lnTo>
                  <a:pt x="4340" y="2929"/>
                </a:lnTo>
                <a:lnTo>
                  <a:pt x="4339" y="2929"/>
                </a:lnTo>
                <a:lnTo>
                  <a:pt x="4339" y="2929"/>
                </a:lnTo>
                <a:lnTo>
                  <a:pt x="4339" y="2929"/>
                </a:lnTo>
                <a:lnTo>
                  <a:pt x="4338" y="2929"/>
                </a:lnTo>
                <a:lnTo>
                  <a:pt x="4338" y="2929"/>
                </a:lnTo>
                <a:lnTo>
                  <a:pt x="4338" y="2929"/>
                </a:lnTo>
                <a:lnTo>
                  <a:pt x="4338" y="2929"/>
                </a:lnTo>
                <a:lnTo>
                  <a:pt x="4337" y="2929"/>
                </a:lnTo>
                <a:lnTo>
                  <a:pt x="4337" y="2929"/>
                </a:lnTo>
                <a:lnTo>
                  <a:pt x="4336" y="2929"/>
                </a:lnTo>
                <a:lnTo>
                  <a:pt x="4336" y="2929"/>
                </a:lnTo>
                <a:lnTo>
                  <a:pt x="4334" y="2929"/>
                </a:lnTo>
                <a:lnTo>
                  <a:pt x="4334" y="2929"/>
                </a:lnTo>
                <a:lnTo>
                  <a:pt x="4334" y="2929"/>
                </a:lnTo>
                <a:lnTo>
                  <a:pt x="4334" y="2928"/>
                </a:lnTo>
                <a:lnTo>
                  <a:pt x="4331" y="2928"/>
                </a:lnTo>
                <a:lnTo>
                  <a:pt x="4331" y="2928"/>
                </a:lnTo>
                <a:lnTo>
                  <a:pt x="4329" y="2927"/>
                </a:lnTo>
                <a:lnTo>
                  <a:pt x="4329" y="2927"/>
                </a:lnTo>
                <a:lnTo>
                  <a:pt x="4329" y="2927"/>
                </a:lnTo>
                <a:lnTo>
                  <a:pt x="4329" y="2927"/>
                </a:lnTo>
                <a:lnTo>
                  <a:pt x="4328" y="2927"/>
                </a:lnTo>
                <a:lnTo>
                  <a:pt x="4327" y="2926"/>
                </a:lnTo>
                <a:lnTo>
                  <a:pt x="4327" y="2926"/>
                </a:lnTo>
                <a:lnTo>
                  <a:pt x="4326" y="2926"/>
                </a:lnTo>
                <a:lnTo>
                  <a:pt x="4326" y="2926"/>
                </a:lnTo>
                <a:lnTo>
                  <a:pt x="4326" y="2925"/>
                </a:lnTo>
                <a:lnTo>
                  <a:pt x="4325" y="2925"/>
                </a:lnTo>
                <a:lnTo>
                  <a:pt x="4325" y="2925"/>
                </a:lnTo>
                <a:lnTo>
                  <a:pt x="4325" y="2925"/>
                </a:lnTo>
                <a:lnTo>
                  <a:pt x="4324" y="2925"/>
                </a:lnTo>
                <a:lnTo>
                  <a:pt x="4324" y="2925"/>
                </a:lnTo>
                <a:lnTo>
                  <a:pt x="4324" y="2924"/>
                </a:lnTo>
                <a:lnTo>
                  <a:pt x="4324" y="2924"/>
                </a:lnTo>
                <a:lnTo>
                  <a:pt x="4323" y="2924"/>
                </a:lnTo>
                <a:lnTo>
                  <a:pt x="4323" y="2924"/>
                </a:lnTo>
                <a:lnTo>
                  <a:pt x="4323" y="2924"/>
                </a:lnTo>
                <a:lnTo>
                  <a:pt x="4322" y="2923"/>
                </a:lnTo>
                <a:lnTo>
                  <a:pt x="4322" y="2923"/>
                </a:lnTo>
                <a:lnTo>
                  <a:pt x="4321" y="2923"/>
                </a:lnTo>
                <a:lnTo>
                  <a:pt x="4321" y="2922"/>
                </a:lnTo>
                <a:lnTo>
                  <a:pt x="4321" y="2922"/>
                </a:lnTo>
                <a:lnTo>
                  <a:pt x="4321" y="2922"/>
                </a:lnTo>
                <a:lnTo>
                  <a:pt x="4320" y="2922"/>
                </a:lnTo>
                <a:lnTo>
                  <a:pt x="4320" y="2922"/>
                </a:lnTo>
                <a:lnTo>
                  <a:pt x="4320" y="2921"/>
                </a:lnTo>
                <a:lnTo>
                  <a:pt x="4320" y="2921"/>
                </a:lnTo>
                <a:lnTo>
                  <a:pt x="4319" y="2921"/>
                </a:lnTo>
                <a:lnTo>
                  <a:pt x="4319" y="2921"/>
                </a:lnTo>
                <a:lnTo>
                  <a:pt x="4319" y="2921"/>
                </a:lnTo>
                <a:lnTo>
                  <a:pt x="4318" y="2920"/>
                </a:lnTo>
                <a:lnTo>
                  <a:pt x="4318" y="2920"/>
                </a:lnTo>
                <a:lnTo>
                  <a:pt x="4318" y="2920"/>
                </a:lnTo>
                <a:lnTo>
                  <a:pt x="4318" y="2920"/>
                </a:lnTo>
                <a:lnTo>
                  <a:pt x="4318" y="2919"/>
                </a:lnTo>
                <a:lnTo>
                  <a:pt x="4317" y="2919"/>
                </a:lnTo>
                <a:lnTo>
                  <a:pt x="4317" y="2919"/>
                </a:lnTo>
                <a:lnTo>
                  <a:pt x="4317" y="2919"/>
                </a:lnTo>
                <a:lnTo>
                  <a:pt x="4317" y="2918"/>
                </a:lnTo>
                <a:lnTo>
                  <a:pt x="4316" y="2918"/>
                </a:lnTo>
                <a:lnTo>
                  <a:pt x="4316" y="2918"/>
                </a:lnTo>
                <a:lnTo>
                  <a:pt x="4316" y="2917"/>
                </a:lnTo>
                <a:lnTo>
                  <a:pt x="4315" y="2917"/>
                </a:lnTo>
                <a:lnTo>
                  <a:pt x="4315" y="2917"/>
                </a:lnTo>
                <a:lnTo>
                  <a:pt x="4315" y="2917"/>
                </a:lnTo>
                <a:lnTo>
                  <a:pt x="4315" y="2916"/>
                </a:lnTo>
                <a:lnTo>
                  <a:pt x="4315" y="2916"/>
                </a:lnTo>
                <a:lnTo>
                  <a:pt x="4314" y="2916"/>
                </a:lnTo>
                <a:lnTo>
                  <a:pt x="4314" y="2915"/>
                </a:lnTo>
                <a:lnTo>
                  <a:pt x="4314" y="2915"/>
                </a:lnTo>
                <a:lnTo>
                  <a:pt x="4314" y="2915"/>
                </a:lnTo>
                <a:lnTo>
                  <a:pt x="4314" y="2915"/>
                </a:lnTo>
                <a:lnTo>
                  <a:pt x="4313" y="2914"/>
                </a:lnTo>
                <a:lnTo>
                  <a:pt x="4313" y="2914"/>
                </a:lnTo>
                <a:lnTo>
                  <a:pt x="4313" y="2914"/>
                </a:lnTo>
                <a:lnTo>
                  <a:pt x="4313" y="2914"/>
                </a:lnTo>
                <a:lnTo>
                  <a:pt x="4313" y="2913"/>
                </a:lnTo>
                <a:lnTo>
                  <a:pt x="4312" y="2913"/>
                </a:lnTo>
                <a:lnTo>
                  <a:pt x="4312" y="2912"/>
                </a:lnTo>
                <a:lnTo>
                  <a:pt x="4312" y="2912"/>
                </a:lnTo>
                <a:lnTo>
                  <a:pt x="4312" y="2912"/>
                </a:lnTo>
                <a:lnTo>
                  <a:pt x="4312" y="2912"/>
                </a:lnTo>
                <a:lnTo>
                  <a:pt x="4312" y="2911"/>
                </a:lnTo>
                <a:lnTo>
                  <a:pt x="4312" y="2911"/>
                </a:lnTo>
                <a:lnTo>
                  <a:pt x="4311" y="2911"/>
                </a:lnTo>
                <a:lnTo>
                  <a:pt x="4311" y="2911"/>
                </a:lnTo>
                <a:lnTo>
                  <a:pt x="4311" y="2910"/>
                </a:lnTo>
                <a:lnTo>
                  <a:pt x="4311" y="2910"/>
                </a:lnTo>
                <a:lnTo>
                  <a:pt x="4311" y="2910"/>
                </a:lnTo>
                <a:lnTo>
                  <a:pt x="4311" y="2909"/>
                </a:lnTo>
                <a:lnTo>
                  <a:pt x="4311" y="2909"/>
                </a:lnTo>
                <a:lnTo>
                  <a:pt x="4311" y="2909"/>
                </a:lnTo>
                <a:lnTo>
                  <a:pt x="4310" y="2909"/>
                </a:lnTo>
                <a:lnTo>
                  <a:pt x="4310" y="2908"/>
                </a:lnTo>
                <a:lnTo>
                  <a:pt x="4310" y="2908"/>
                </a:lnTo>
                <a:lnTo>
                  <a:pt x="4310" y="2908"/>
                </a:lnTo>
                <a:lnTo>
                  <a:pt x="4310" y="2908"/>
                </a:lnTo>
                <a:lnTo>
                  <a:pt x="4310" y="2907"/>
                </a:lnTo>
                <a:lnTo>
                  <a:pt x="4310" y="2907"/>
                </a:lnTo>
                <a:lnTo>
                  <a:pt x="4310" y="2907"/>
                </a:lnTo>
                <a:lnTo>
                  <a:pt x="4310" y="2906"/>
                </a:lnTo>
                <a:lnTo>
                  <a:pt x="4310" y="2906"/>
                </a:lnTo>
                <a:lnTo>
                  <a:pt x="4310" y="2906"/>
                </a:lnTo>
                <a:lnTo>
                  <a:pt x="4309" y="2906"/>
                </a:lnTo>
                <a:lnTo>
                  <a:pt x="4309" y="2905"/>
                </a:lnTo>
                <a:lnTo>
                  <a:pt x="4309" y="2905"/>
                </a:lnTo>
                <a:lnTo>
                  <a:pt x="4309" y="2905"/>
                </a:lnTo>
                <a:lnTo>
                  <a:pt x="4309" y="2905"/>
                </a:lnTo>
                <a:lnTo>
                  <a:pt x="4309" y="2904"/>
                </a:lnTo>
                <a:lnTo>
                  <a:pt x="4309" y="2904"/>
                </a:lnTo>
                <a:lnTo>
                  <a:pt x="4309" y="2904"/>
                </a:lnTo>
                <a:lnTo>
                  <a:pt x="4309" y="2903"/>
                </a:lnTo>
                <a:lnTo>
                  <a:pt x="4309" y="2903"/>
                </a:lnTo>
                <a:lnTo>
                  <a:pt x="4309" y="2903"/>
                </a:lnTo>
                <a:lnTo>
                  <a:pt x="4308" y="2902"/>
                </a:lnTo>
                <a:lnTo>
                  <a:pt x="4308" y="2902"/>
                </a:lnTo>
                <a:lnTo>
                  <a:pt x="4308" y="2902"/>
                </a:lnTo>
                <a:lnTo>
                  <a:pt x="4308" y="2902"/>
                </a:lnTo>
                <a:lnTo>
                  <a:pt x="4308" y="2902"/>
                </a:lnTo>
                <a:lnTo>
                  <a:pt x="4308" y="2901"/>
                </a:lnTo>
                <a:lnTo>
                  <a:pt x="4308" y="2901"/>
                </a:lnTo>
                <a:lnTo>
                  <a:pt x="4308" y="2901"/>
                </a:lnTo>
                <a:lnTo>
                  <a:pt x="4308" y="2900"/>
                </a:lnTo>
                <a:lnTo>
                  <a:pt x="4308" y="2900"/>
                </a:lnTo>
                <a:lnTo>
                  <a:pt x="4308" y="2900"/>
                </a:lnTo>
                <a:lnTo>
                  <a:pt x="4308" y="2899"/>
                </a:lnTo>
                <a:lnTo>
                  <a:pt x="4308" y="2899"/>
                </a:lnTo>
                <a:lnTo>
                  <a:pt x="4308" y="2899"/>
                </a:lnTo>
                <a:lnTo>
                  <a:pt x="4308" y="2899"/>
                </a:lnTo>
                <a:lnTo>
                  <a:pt x="4308" y="2898"/>
                </a:lnTo>
                <a:lnTo>
                  <a:pt x="4308" y="2898"/>
                </a:lnTo>
                <a:lnTo>
                  <a:pt x="4308" y="2898"/>
                </a:lnTo>
                <a:lnTo>
                  <a:pt x="4308" y="2897"/>
                </a:lnTo>
                <a:lnTo>
                  <a:pt x="4308" y="2897"/>
                </a:lnTo>
                <a:lnTo>
                  <a:pt x="4308" y="2897"/>
                </a:lnTo>
                <a:lnTo>
                  <a:pt x="4308" y="2897"/>
                </a:lnTo>
                <a:lnTo>
                  <a:pt x="4308" y="2896"/>
                </a:lnTo>
                <a:lnTo>
                  <a:pt x="4308" y="2896"/>
                </a:lnTo>
                <a:lnTo>
                  <a:pt x="4308" y="2896"/>
                </a:lnTo>
                <a:lnTo>
                  <a:pt x="4308" y="2895"/>
                </a:lnTo>
                <a:lnTo>
                  <a:pt x="4308" y="2895"/>
                </a:lnTo>
                <a:lnTo>
                  <a:pt x="4308" y="2895"/>
                </a:lnTo>
                <a:lnTo>
                  <a:pt x="4308" y="2894"/>
                </a:lnTo>
                <a:lnTo>
                  <a:pt x="4308" y="2894"/>
                </a:lnTo>
                <a:lnTo>
                  <a:pt x="4308" y="2894"/>
                </a:lnTo>
                <a:lnTo>
                  <a:pt x="4308" y="2894"/>
                </a:lnTo>
                <a:lnTo>
                  <a:pt x="4308" y="2893"/>
                </a:lnTo>
                <a:lnTo>
                  <a:pt x="4308" y="2893"/>
                </a:lnTo>
                <a:lnTo>
                  <a:pt x="4308" y="2893"/>
                </a:lnTo>
                <a:lnTo>
                  <a:pt x="4308" y="2893"/>
                </a:lnTo>
                <a:lnTo>
                  <a:pt x="4308" y="2892"/>
                </a:lnTo>
                <a:lnTo>
                  <a:pt x="4308" y="2892"/>
                </a:lnTo>
                <a:lnTo>
                  <a:pt x="4308" y="2892"/>
                </a:lnTo>
                <a:lnTo>
                  <a:pt x="4308" y="2891"/>
                </a:lnTo>
                <a:lnTo>
                  <a:pt x="4308" y="2890"/>
                </a:lnTo>
                <a:lnTo>
                  <a:pt x="4308" y="2890"/>
                </a:lnTo>
                <a:lnTo>
                  <a:pt x="4308" y="2890"/>
                </a:lnTo>
                <a:lnTo>
                  <a:pt x="4309" y="2890"/>
                </a:lnTo>
                <a:lnTo>
                  <a:pt x="4309" y="2889"/>
                </a:lnTo>
                <a:lnTo>
                  <a:pt x="4309" y="2887"/>
                </a:lnTo>
                <a:lnTo>
                  <a:pt x="4309" y="2887"/>
                </a:lnTo>
                <a:lnTo>
                  <a:pt x="4309" y="2887"/>
                </a:lnTo>
                <a:lnTo>
                  <a:pt x="4310" y="2886"/>
                </a:lnTo>
                <a:lnTo>
                  <a:pt x="4310" y="2885"/>
                </a:lnTo>
                <a:lnTo>
                  <a:pt x="4310" y="2885"/>
                </a:lnTo>
                <a:lnTo>
                  <a:pt x="4310" y="2885"/>
                </a:lnTo>
                <a:lnTo>
                  <a:pt x="4310" y="2884"/>
                </a:lnTo>
                <a:lnTo>
                  <a:pt x="4310" y="2884"/>
                </a:lnTo>
                <a:lnTo>
                  <a:pt x="4310" y="2884"/>
                </a:lnTo>
                <a:lnTo>
                  <a:pt x="4381" y="2708"/>
                </a:lnTo>
                <a:cubicBezTo>
                  <a:pt x="4362" y="2679"/>
                  <a:pt x="4343" y="2651"/>
                  <a:pt x="4329" y="2626"/>
                </a:cubicBezTo>
                <a:cubicBezTo>
                  <a:pt x="4313" y="2599"/>
                  <a:pt x="4301" y="2575"/>
                  <a:pt x="4297" y="2559"/>
                </a:cubicBezTo>
                <a:cubicBezTo>
                  <a:pt x="4270" y="2460"/>
                  <a:pt x="4224" y="2384"/>
                  <a:pt x="4164" y="2320"/>
                </a:cubicBezTo>
                <a:cubicBezTo>
                  <a:pt x="4102" y="2255"/>
                  <a:pt x="4025" y="2202"/>
                  <a:pt x="3937" y="2151"/>
                </a:cubicBezTo>
                <a:cubicBezTo>
                  <a:pt x="3811" y="2078"/>
                  <a:pt x="3709" y="2006"/>
                  <a:pt x="3625" y="1917"/>
                </a:cubicBezTo>
                <a:cubicBezTo>
                  <a:pt x="3540" y="1826"/>
                  <a:pt x="3476" y="1718"/>
                  <a:pt x="3426" y="1571"/>
                </a:cubicBezTo>
                <a:lnTo>
                  <a:pt x="3426" y="1570"/>
                </a:lnTo>
                <a:cubicBezTo>
                  <a:pt x="3320" y="1221"/>
                  <a:pt x="3286" y="1180"/>
                  <a:pt x="3123" y="980"/>
                </a:cubicBezTo>
                <a:cubicBezTo>
                  <a:pt x="3093" y="943"/>
                  <a:pt x="3059" y="900"/>
                  <a:pt x="3013" y="843"/>
                </a:cubicBezTo>
                <a:cubicBezTo>
                  <a:pt x="2992" y="816"/>
                  <a:pt x="2978" y="793"/>
                  <a:pt x="2965" y="772"/>
                </a:cubicBezTo>
                <a:cubicBezTo>
                  <a:pt x="2941" y="733"/>
                  <a:pt x="2922" y="702"/>
                  <a:pt x="2876" y="682"/>
                </a:cubicBezTo>
                <a:cubicBezTo>
                  <a:pt x="2842" y="666"/>
                  <a:pt x="2820" y="647"/>
                  <a:pt x="2801" y="630"/>
                </a:cubicBezTo>
                <a:cubicBezTo>
                  <a:pt x="2785" y="616"/>
                  <a:pt x="2775" y="607"/>
                  <a:pt x="2751" y="628"/>
                </a:cubicBezTo>
                <a:cubicBezTo>
                  <a:pt x="2729" y="650"/>
                  <a:pt x="2715" y="664"/>
                  <a:pt x="2706" y="673"/>
                </a:cubicBezTo>
                <a:cubicBezTo>
                  <a:pt x="2694" y="686"/>
                  <a:pt x="2688" y="692"/>
                  <a:pt x="2679" y="698"/>
                </a:cubicBezTo>
                <a:cubicBezTo>
                  <a:pt x="2667" y="705"/>
                  <a:pt x="2658" y="707"/>
                  <a:pt x="2639" y="712"/>
                </a:cubicBezTo>
                <a:lnTo>
                  <a:pt x="2597" y="723"/>
                </a:lnTo>
                <a:cubicBezTo>
                  <a:pt x="2493" y="764"/>
                  <a:pt x="2423" y="867"/>
                  <a:pt x="2358" y="963"/>
                </a:cubicBezTo>
                <a:cubicBezTo>
                  <a:pt x="2299" y="1051"/>
                  <a:pt x="2242" y="1134"/>
                  <a:pt x="2163" y="1174"/>
                </a:cubicBezTo>
                <a:cubicBezTo>
                  <a:pt x="2075" y="1219"/>
                  <a:pt x="2069" y="1224"/>
                  <a:pt x="2041" y="1255"/>
                </a:cubicBezTo>
                <a:cubicBezTo>
                  <a:pt x="2027" y="1269"/>
                  <a:pt x="2009" y="1289"/>
                  <a:pt x="1979" y="1318"/>
                </a:cubicBezTo>
                <a:lnTo>
                  <a:pt x="1978" y="1319"/>
                </a:lnTo>
                <a:cubicBezTo>
                  <a:pt x="1920" y="1372"/>
                  <a:pt x="1863" y="1409"/>
                  <a:pt x="1811" y="1445"/>
                </a:cubicBezTo>
                <a:cubicBezTo>
                  <a:pt x="1707" y="1514"/>
                  <a:pt x="1617" y="1575"/>
                  <a:pt x="1565" y="1725"/>
                </a:cubicBezTo>
                <a:cubicBezTo>
                  <a:pt x="1548" y="1774"/>
                  <a:pt x="1467" y="1813"/>
                  <a:pt x="1393" y="1848"/>
                </a:cubicBezTo>
                <a:cubicBezTo>
                  <a:pt x="1346" y="1870"/>
                  <a:pt x="1303" y="1891"/>
                  <a:pt x="1294" y="1903"/>
                </a:cubicBezTo>
                <a:cubicBezTo>
                  <a:pt x="1191" y="2042"/>
                  <a:pt x="1071" y="2125"/>
                  <a:pt x="955" y="2204"/>
                </a:cubicBezTo>
                <a:cubicBezTo>
                  <a:pt x="809" y="2304"/>
                  <a:pt x="670" y="2399"/>
                  <a:pt x="591" y="2602"/>
                </a:cubicBezTo>
                <a:close/>
              </a:path>
            </a:pathLst>
          </a:custGeom>
          <a:solidFill>
            <a:schemeClr val="accent1">
              <a:lumMod val="7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a:ln>
                <a:noFill/>
              </a:ln>
              <a:solidFill>
                <a:prstClr val="black"/>
              </a:solidFill>
              <a:effectLst/>
              <a:uLnTx/>
              <a:uFillTx/>
              <a:latin typeface="Calibri"/>
              <a:ea typeface="新細明體" panose="02020500000000000000" pitchFamily="18" charset="-120"/>
              <a:cs typeface="+mn-cs"/>
            </a:endParaRPr>
          </a:p>
        </p:txBody>
      </p:sp>
    </p:spTree>
    <p:extLst>
      <p:ext uri="{BB962C8B-B14F-4D97-AF65-F5344CB8AC3E}">
        <p14:creationId xmlns:p14="http://schemas.microsoft.com/office/powerpoint/2010/main" val="29487665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3" name="內容版面配置區 2">
            <a:extLst>
              <a:ext uri="{FF2B5EF4-FFF2-40B4-BE49-F238E27FC236}">
                <a16:creationId xmlns:a16="http://schemas.microsoft.com/office/drawing/2014/main" id="{627989D8-FC5E-B444-07D4-DB742CF21D6D}"/>
              </a:ext>
            </a:extLst>
          </p:cNvPr>
          <p:cNvSpPr>
            <a:spLocks noGrp="1"/>
          </p:cNvSpPr>
          <p:nvPr>
            <p:ph idx="1"/>
          </p:nvPr>
        </p:nvSpPr>
        <p:spPr>
          <a:xfrm>
            <a:off x="838200" y="1656784"/>
            <a:ext cx="10515600" cy="4829741"/>
          </a:xfrm>
          <a:solidFill>
            <a:schemeClr val="bg1"/>
          </a:solidFill>
          <a:ln w="38100">
            <a:solidFill>
              <a:srgbClr val="2ED911"/>
            </a:solidFill>
            <a:prstDash val="dash"/>
          </a:ln>
        </p:spPr>
        <p:txBody>
          <a:bodyPr>
            <a:normAutofit fontScale="77500" lnSpcReduction="20000"/>
          </a:bodyPr>
          <a:lstStyle/>
          <a:p>
            <a:pPr>
              <a:lnSpc>
                <a:spcPct val="150000"/>
              </a:lnSpc>
            </a:pPr>
            <a:r>
              <a:rPr lang="zh-TW" altLang="zh-TW" sz="3100" b="1" dirty="0">
                <a:latin typeface="微軟正黑體" panose="020B0604030504040204" pitchFamily="34" charset="-120"/>
                <a:ea typeface="微軟正黑體" panose="020B0604030504040204" pitchFamily="34" charset="-120"/>
              </a:rPr>
              <a:t>第一段</a:t>
            </a:r>
            <a:endParaRPr lang="zh-TW" altLang="zh-TW" sz="3100" dirty="0">
              <a:latin typeface="微軟正黑體" panose="020B0604030504040204" pitchFamily="34" charset="-120"/>
              <a:ea typeface="微軟正黑體" panose="020B0604030504040204" pitchFamily="34" charset="-120"/>
            </a:endParaRPr>
          </a:p>
          <a:p>
            <a:pPr marL="0" indent="0">
              <a:lnSpc>
                <a:spcPct val="150000"/>
              </a:lnSpc>
              <a:buNone/>
            </a:pPr>
            <a:r>
              <a:rPr lang="zh-TW" altLang="zh-TW" sz="3100" u="sng" dirty="0">
                <a:latin typeface="微軟正黑體" panose="020B0604030504040204" pitchFamily="34" charset="-120"/>
                <a:ea typeface="微軟正黑體" panose="020B0604030504040204" pitchFamily="34" charset="-120"/>
              </a:rPr>
              <a:t>釋之</a:t>
            </a:r>
            <a:r>
              <a:rPr lang="zh-TW" altLang="zh-TW" sz="3100" b="1" dirty="0">
                <a:latin typeface="微軟正黑體" panose="020B0604030504040204" pitchFamily="34" charset="-120"/>
                <a:ea typeface="微軟正黑體" panose="020B0604030504040204" pitchFamily="34" charset="-120"/>
              </a:rPr>
              <a:t>為</a:t>
            </a:r>
            <a:r>
              <a:rPr lang="zh-TW" altLang="zh-TW" sz="3100" dirty="0">
                <a:latin typeface="微軟正黑體" panose="020B0604030504040204" pitchFamily="34" charset="-120"/>
                <a:ea typeface="微軟正黑體" panose="020B0604030504040204" pitchFamily="34" charset="-120"/>
              </a:rPr>
              <a:t>（</a:t>
            </a:r>
            <a:r>
              <a:rPr lang="en-US" altLang="zh-TW" sz="3100" dirty="0">
                <a:latin typeface="微軟正黑體" panose="020B0604030504040204" pitchFamily="34" charset="-120"/>
                <a:ea typeface="微軟正黑體" panose="020B0604030504040204" pitchFamily="34" charset="-120"/>
              </a:rPr>
              <a:t>           </a:t>
            </a:r>
            <a:r>
              <a:rPr lang="zh-TW" altLang="zh-TW" sz="3100" dirty="0">
                <a:latin typeface="微軟正黑體" panose="020B0604030504040204" pitchFamily="34" charset="-120"/>
                <a:ea typeface="微軟正黑體" panose="020B0604030504040204" pitchFamily="34" charset="-120"/>
              </a:rPr>
              <a:t>）廷尉。</a:t>
            </a:r>
          </a:p>
          <a:p>
            <a:pPr>
              <a:lnSpc>
                <a:spcPct val="150000"/>
              </a:lnSpc>
            </a:pPr>
            <a:r>
              <a:rPr lang="zh-TW" altLang="zh-TW" sz="3100" b="1" dirty="0">
                <a:latin typeface="微軟正黑體" panose="020B0604030504040204" pitchFamily="34" charset="-120"/>
                <a:ea typeface="微軟正黑體" panose="020B0604030504040204" pitchFamily="34" charset="-120"/>
              </a:rPr>
              <a:t>第二段</a:t>
            </a:r>
            <a:endParaRPr lang="zh-TW" altLang="zh-TW" sz="3100" dirty="0">
              <a:latin typeface="微軟正黑體" panose="020B0604030504040204" pitchFamily="34" charset="-120"/>
              <a:ea typeface="微軟正黑體" panose="020B0604030504040204" pitchFamily="34" charset="-120"/>
            </a:endParaRPr>
          </a:p>
          <a:p>
            <a:pPr marL="0" indent="0">
              <a:lnSpc>
                <a:spcPct val="150000"/>
              </a:lnSpc>
              <a:buNone/>
            </a:pPr>
            <a:r>
              <a:rPr lang="zh-TW" altLang="zh-TW" sz="3100" b="1" dirty="0">
                <a:latin typeface="微軟正黑體" panose="020B0604030504040204" pitchFamily="34" charset="-120"/>
                <a:ea typeface="微軟正黑體" panose="020B0604030504040204" pitchFamily="34" charset="-120"/>
              </a:rPr>
              <a:t>上</a:t>
            </a:r>
            <a:r>
              <a:rPr lang="zh-TW" altLang="zh-TW" sz="3100" dirty="0">
                <a:latin typeface="微軟正黑體" panose="020B0604030504040204" pitchFamily="34" charset="-120"/>
                <a:ea typeface="微軟正黑體" panose="020B0604030504040204" pitchFamily="34" charset="-120"/>
              </a:rPr>
              <a:t>（</a:t>
            </a:r>
            <a:r>
              <a:rPr lang="en-US" altLang="zh-TW" sz="3100" dirty="0">
                <a:latin typeface="微軟正黑體" panose="020B0604030504040204" pitchFamily="34" charset="-120"/>
                <a:ea typeface="微軟正黑體" panose="020B0604030504040204" pitchFamily="34" charset="-120"/>
              </a:rPr>
              <a:t>           </a:t>
            </a:r>
            <a:r>
              <a:rPr lang="zh-TW" altLang="zh-TW" sz="3100" dirty="0">
                <a:latin typeface="微軟正黑體" panose="020B0604030504040204" pitchFamily="34" charset="-120"/>
                <a:ea typeface="微軟正黑體" panose="020B0604030504040204" pitchFamily="34" charset="-120"/>
              </a:rPr>
              <a:t>）</a:t>
            </a:r>
            <a:r>
              <a:rPr lang="zh-TW" altLang="zh-TW" sz="3100" b="1" dirty="0">
                <a:latin typeface="微軟正黑體" panose="020B0604030504040204" pitchFamily="34" charset="-120"/>
                <a:ea typeface="微軟正黑體" panose="020B0604030504040204" pitchFamily="34" charset="-120"/>
              </a:rPr>
              <a:t>行</a:t>
            </a:r>
            <a:r>
              <a:rPr lang="zh-TW" altLang="zh-TW" sz="3100" dirty="0">
                <a:latin typeface="微軟正黑體" panose="020B0604030504040204" pitchFamily="34" charset="-120"/>
                <a:ea typeface="微軟正黑體" panose="020B0604030504040204" pitchFamily="34" charset="-120"/>
              </a:rPr>
              <a:t>（</a:t>
            </a:r>
            <a:r>
              <a:rPr lang="en-US" altLang="zh-TW" sz="3100" dirty="0">
                <a:latin typeface="微軟正黑體" panose="020B0604030504040204" pitchFamily="34" charset="-120"/>
                <a:ea typeface="微軟正黑體" panose="020B0604030504040204" pitchFamily="34" charset="-120"/>
              </a:rPr>
              <a:t>           </a:t>
            </a:r>
            <a:r>
              <a:rPr lang="zh-TW" altLang="zh-TW" sz="3100" dirty="0">
                <a:latin typeface="微軟正黑體" panose="020B0604030504040204" pitchFamily="34" charset="-120"/>
                <a:ea typeface="微軟正黑體" panose="020B0604030504040204" pitchFamily="34" charset="-120"/>
              </a:rPr>
              <a:t>）出中渭橋，有一人從橋下</a:t>
            </a:r>
            <a:r>
              <a:rPr lang="zh-TW" altLang="zh-TW" sz="3100" b="1" dirty="0">
                <a:latin typeface="微軟正黑體" panose="020B0604030504040204" pitchFamily="34" charset="-120"/>
                <a:ea typeface="微軟正黑體" panose="020B0604030504040204" pitchFamily="34" charset="-120"/>
              </a:rPr>
              <a:t>走</a:t>
            </a:r>
            <a:r>
              <a:rPr lang="zh-TW" altLang="zh-TW" sz="3100" dirty="0">
                <a:latin typeface="微軟正黑體" panose="020B0604030504040204" pitchFamily="34" charset="-120"/>
                <a:ea typeface="微軟正黑體" panose="020B0604030504040204" pitchFamily="34" charset="-120"/>
              </a:rPr>
              <a:t>（</a:t>
            </a:r>
            <a:r>
              <a:rPr lang="en-US" altLang="zh-TW" sz="3100" dirty="0">
                <a:latin typeface="微軟正黑體" panose="020B0604030504040204" pitchFamily="34" charset="-120"/>
                <a:ea typeface="微軟正黑體" panose="020B0604030504040204" pitchFamily="34" charset="-120"/>
              </a:rPr>
              <a:t>           </a:t>
            </a:r>
            <a:r>
              <a:rPr lang="zh-TW" altLang="zh-TW" sz="3100" dirty="0">
                <a:latin typeface="微軟正黑體" panose="020B0604030504040204" pitchFamily="34" charset="-120"/>
                <a:ea typeface="微軟正黑體" panose="020B0604030504040204" pitchFamily="34" charset="-120"/>
              </a:rPr>
              <a:t>）出，</a:t>
            </a:r>
            <a:r>
              <a:rPr lang="zh-TW" altLang="zh-TW" sz="3100" b="1" dirty="0">
                <a:latin typeface="微軟正黑體" panose="020B0604030504040204" pitchFamily="34" charset="-120"/>
                <a:ea typeface="微軟正黑體" panose="020B0604030504040204" pitchFamily="34" charset="-120"/>
              </a:rPr>
              <a:t>乘輿</a:t>
            </a:r>
            <a:r>
              <a:rPr lang="zh-TW" altLang="zh-TW" sz="3100" dirty="0">
                <a:latin typeface="微軟正黑體" panose="020B0604030504040204" pitchFamily="34" charset="-120"/>
                <a:ea typeface="微軟正黑體" panose="020B0604030504040204" pitchFamily="34" charset="-120"/>
              </a:rPr>
              <a:t>（</a:t>
            </a:r>
            <a:r>
              <a:rPr lang="en-US" altLang="zh-TW" sz="3100" dirty="0">
                <a:latin typeface="微軟正黑體" panose="020B0604030504040204" pitchFamily="34" charset="-120"/>
                <a:ea typeface="微軟正黑體" panose="020B0604030504040204" pitchFamily="34" charset="-120"/>
              </a:rPr>
              <a:t>       </a:t>
            </a:r>
            <a:r>
              <a:rPr lang="zh-TW" altLang="en-US" sz="3100" dirty="0">
                <a:latin typeface="微軟正黑體" panose="020B0604030504040204" pitchFamily="34" charset="-120"/>
                <a:ea typeface="微軟正黑體" panose="020B0604030504040204" pitchFamily="34" charset="-120"/>
              </a:rPr>
              <a:t>   </a:t>
            </a:r>
            <a:r>
              <a:rPr lang="en-US" altLang="zh-TW" sz="3100" dirty="0">
                <a:latin typeface="微軟正黑體" panose="020B0604030504040204" pitchFamily="34" charset="-120"/>
                <a:ea typeface="微軟正黑體" panose="020B0604030504040204" pitchFamily="34" charset="-120"/>
              </a:rPr>
              <a:t>    </a:t>
            </a:r>
            <a:r>
              <a:rPr lang="zh-TW" altLang="zh-TW" sz="3100" dirty="0">
                <a:latin typeface="微軟正黑體" panose="020B0604030504040204" pitchFamily="34" charset="-120"/>
                <a:ea typeface="微軟正黑體" panose="020B0604030504040204" pitchFamily="34" charset="-120"/>
              </a:rPr>
              <a:t>）馬驚。【　　　　　 】於是</a:t>
            </a:r>
            <a:r>
              <a:rPr lang="zh-TW" altLang="zh-TW" sz="3100" b="1" dirty="0">
                <a:latin typeface="微軟正黑體" panose="020B0604030504040204" pitchFamily="34" charset="-120"/>
                <a:ea typeface="微軟正黑體" panose="020B0604030504040204" pitchFamily="34" charset="-120"/>
              </a:rPr>
              <a:t>使</a:t>
            </a:r>
            <a:r>
              <a:rPr lang="zh-TW" altLang="zh-TW" sz="3100" dirty="0">
                <a:latin typeface="微軟正黑體" panose="020B0604030504040204" pitchFamily="34" charset="-120"/>
                <a:ea typeface="微軟正黑體" panose="020B0604030504040204" pitchFamily="34" charset="-120"/>
              </a:rPr>
              <a:t>（</a:t>
            </a:r>
            <a:r>
              <a:rPr lang="en-US" altLang="zh-TW" sz="3100" dirty="0">
                <a:latin typeface="微軟正黑體" panose="020B0604030504040204" pitchFamily="34" charset="-120"/>
                <a:ea typeface="微軟正黑體" panose="020B0604030504040204" pitchFamily="34" charset="-120"/>
              </a:rPr>
              <a:t>           </a:t>
            </a:r>
            <a:r>
              <a:rPr lang="zh-TW" altLang="zh-TW" sz="3100" dirty="0">
                <a:latin typeface="微軟正黑體" panose="020B0604030504040204" pitchFamily="34" charset="-120"/>
                <a:ea typeface="微軟正黑體" panose="020B0604030504040204" pitchFamily="34" charset="-120"/>
              </a:rPr>
              <a:t>）騎捕，</a:t>
            </a:r>
            <a:r>
              <a:rPr lang="zh-TW" altLang="zh-TW" sz="3100" b="1" dirty="0">
                <a:latin typeface="微軟正黑體" panose="020B0604030504040204" pitchFamily="34" charset="-120"/>
                <a:ea typeface="微軟正黑體" panose="020B0604030504040204" pitchFamily="34" charset="-120"/>
              </a:rPr>
              <a:t>屬</a:t>
            </a:r>
            <a:r>
              <a:rPr lang="zh-TW" altLang="zh-TW" sz="3100" dirty="0">
                <a:latin typeface="微軟正黑體" panose="020B0604030504040204" pitchFamily="34" charset="-120"/>
                <a:ea typeface="微軟正黑體" panose="020B0604030504040204" pitchFamily="34" charset="-120"/>
              </a:rPr>
              <a:t>（</a:t>
            </a:r>
            <a:r>
              <a:rPr lang="en-US" altLang="zh-TW" sz="3100" dirty="0">
                <a:latin typeface="微軟正黑體" panose="020B0604030504040204" pitchFamily="34" charset="-120"/>
                <a:ea typeface="微軟正黑體" panose="020B0604030504040204" pitchFamily="34" charset="-120"/>
              </a:rPr>
              <a:t>           </a:t>
            </a:r>
            <a:r>
              <a:rPr lang="zh-TW" altLang="zh-TW" sz="3100" dirty="0">
                <a:latin typeface="微軟正黑體" panose="020B0604030504040204" pitchFamily="34" charset="-120"/>
                <a:ea typeface="微軟正黑體" panose="020B0604030504040204" pitchFamily="34" charset="-120"/>
              </a:rPr>
              <a:t>）</a:t>
            </a:r>
            <a:r>
              <a:rPr lang="zh-TW" altLang="zh-TW" sz="3100" b="1" dirty="0">
                <a:latin typeface="微軟正黑體" panose="020B0604030504040204" pitchFamily="34" charset="-120"/>
                <a:ea typeface="微軟正黑體" panose="020B0604030504040204" pitchFamily="34" charset="-120"/>
              </a:rPr>
              <a:t>之</a:t>
            </a:r>
            <a:r>
              <a:rPr lang="zh-TW" altLang="zh-TW" sz="3100" dirty="0">
                <a:latin typeface="微軟正黑體" panose="020B0604030504040204" pitchFamily="34" charset="-120"/>
                <a:ea typeface="微軟正黑體" panose="020B0604030504040204" pitchFamily="34" charset="-120"/>
              </a:rPr>
              <a:t>（</a:t>
            </a:r>
            <a:r>
              <a:rPr lang="en-US" altLang="zh-TW" sz="3100" dirty="0">
                <a:latin typeface="微軟正黑體" panose="020B0604030504040204" pitchFamily="34" charset="-120"/>
                <a:ea typeface="微軟正黑體" panose="020B0604030504040204" pitchFamily="34" charset="-120"/>
              </a:rPr>
              <a:t>           </a:t>
            </a:r>
            <a:r>
              <a:rPr lang="zh-TW" altLang="zh-TW" sz="3100" dirty="0">
                <a:latin typeface="微軟正黑體" panose="020B0604030504040204" pitchFamily="34" charset="-120"/>
                <a:ea typeface="微軟正黑體" panose="020B0604030504040204" pitchFamily="34" charset="-120"/>
              </a:rPr>
              <a:t>）廷尉。</a:t>
            </a:r>
            <a:r>
              <a:rPr lang="zh-TW" altLang="zh-TW" sz="3100" u="sng" dirty="0">
                <a:latin typeface="微軟正黑體" panose="020B0604030504040204" pitchFamily="34" charset="-120"/>
                <a:ea typeface="微軟正黑體" panose="020B0604030504040204" pitchFamily="34" charset="-120"/>
              </a:rPr>
              <a:t>釋之</a:t>
            </a:r>
            <a:r>
              <a:rPr lang="zh-TW" altLang="zh-TW" sz="3100" b="1" dirty="0">
                <a:latin typeface="微軟正黑體" panose="020B0604030504040204" pitchFamily="34" charset="-120"/>
                <a:ea typeface="微軟正黑體" panose="020B0604030504040204" pitchFamily="34" charset="-120"/>
              </a:rPr>
              <a:t>治問</a:t>
            </a:r>
            <a:r>
              <a:rPr lang="zh-TW" altLang="zh-TW" sz="3100" dirty="0">
                <a:latin typeface="微軟正黑體" panose="020B0604030504040204" pitchFamily="34" charset="-120"/>
                <a:ea typeface="微軟正黑體" panose="020B0604030504040204" pitchFamily="34" charset="-120"/>
              </a:rPr>
              <a:t>（</a:t>
            </a:r>
            <a:r>
              <a:rPr lang="en-US" altLang="zh-TW" sz="3100" dirty="0">
                <a:latin typeface="微軟正黑體" panose="020B0604030504040204" pitchFamily="34" charset="-120"/>
                <a:ea typeface="微軟正黑體" panose="020B0604030504040204" pitchFamily="34" charset="-120"/>
              </a:rPr>
              <a:t>           </a:t>
            </a:r>
            <a:r>
              <a:rPr lang="zh-TW" altLang="zh-TW" sz="3100" dirty="0">
                <a:latin typeface="微軟正黑體" panose="020B0604030504040204" pitchFamily="34" charset="-120"/>
                <a:ea typeface="微軟正黑體" panose="020B0604030504040204" pitchFamily="34" charset="-120"/>
              </a:rPr>
              <a:t>）。【　　　　　 】曰：「</a:t>
            </a:r>
            <a:r>
              <a:rPr lang="zh-TW" altLang="zh-TW" sz="3100" b="1" dirty="0">
                <a:solidFill>
                  <a:schemeClr val="accent5">
                    <a:lumMod val="75000"/>
                  </a:schemeClr>
                </a:solidFill>
                <a:latin typeface="微軟正黑體" panose="020B0604030504040204" pitchFamily="34" charset="-120"/>
                <a:ea typeface="微軟正黑體" panose="020B0604030504040204" pitchFamily="34" charset="-120"/>
              </a:rPr>
              <a:t>縣人</a:t>
            </a:r>
            <a:r>
              <a:rPr lang="zh-TW" altLang="zh-TW" sz="3100" dirty="0">
                <a:latin typeface="微軟正黑體" panose="020B0604030504040204" pitchFamily="34" charset="-120"/>
                <a:ea typeface="微軟正黑體" panose="020B0604030504040204" pitchFamily="34" charset="-120"/>
              </a:rPr>
              <a:t>來，聞</a:t>
            </a:r>
            <a:r>
              <a:rPr lang="zh-TW" altLang="zh-TW" sz="3100" b="1" dirty="0">
                <a:latin typeface="微軟正黑體" panose="020B0604030504040204" pitchFamily="34" charset="-120"/>
                <a:ea typeface="微軟正黑體" panose="020B0604030504040204" pitchFamily="34" charset="-120"/>
              </a:rPr>
              <a:t>蹕</a:t>
            </a:r>
            <a:r>
              <a:rPr lang="zh-TW" altLang="zh-TW" sz="3100" dirty="0">
                <a:latin typeface="微軟正黑體" panose="020B0604030504040204" pitchFamily="34" charset="-120"/>
                <a:ea typeface="微軟正黑體" panose="020B0604030504040204" pitchFamily="34" charset="-120"/>
              </a:rPr>
              <a:t>（ </a:t>
            </a:r>
            <a:r>
              <a:rPr lang="en-US" altLang="zh-TW" sz="3100" dirty="0">
                <a:latin typeface="微軟正黑體" panose="020B0604030504040204" pitchFamily="34" charset="-120"/>
                <a:ea typeface="微軟正黑體" panose="020B0604030504040204" pitchFamily="34" charset="-120"/>
              </a:rPr>
              <a:t>                             </a:t>
            </a:r>
            <a:r>
              <a:rPr lang="zh-TW" altLang="en-US" sz="3100" dirty="0">
                <a:latin typeface="微軟正黑體" panose="020B0604030504040204" pitchFamily="34" charset="-120"/>
                <a:ea typeface="微軟正黑體" panose="020B0604030504040204" pitchFamily="34" charset="-120"/>
              </a:rPr>
              <a:t>    </a:t>
            </a:r>
            <a:r>
              <a:rPr lang="zh-TW" altLang="zh-TW" sz="3100" dirty="0">
                <a:latin typeface="微軟正黑體" panose="020B0604030504040204" pitchFamily="34" charset="-120"/>
                <a:ea typeface="微軟正黑體" panose="020B0604030504040204" pitchFamily="34" charset="-120"/>
              </a:rPr>
              <a:t>），</a:t>
            </a:r>
            <a:r>
              <a:rPr lang="zh-TW" altLang="zh-TW" sz="3100" b="1" dirty="0">
                <a:latin typeface="微軟正黑體" panose="020B0604030504040204" pitchFamily="34" charset="-120"/>
                <a:ea typeface="微軟正黑體" panose="020B0604030504040204" pitchFamily="34" charset="-120"/>
              </a:rPr>
              <a:t>匿</a:t>
            </a:r>
            <a:r>
              <a:rPr lang="zh-TW" altLang="zh-TW" sz="3100" dirty="0">
                <a:latin typeface="微軟正黑體" panose="020B0604030504040204" pitchFamily="34" charset="-120"/>
                <a:ea typeface="微軟正黑體" panose="020B0604030504040204" pitchFamily="34" charset="-120"/>
              </a:rPr>
              <a:t>（</a:t>
            </a:r>
            <a:r>
              <a:rPr lang="en-US" altLang="zh-TW" sz="3100" dirty="0">
                <a:latin typeface="微軟正黑體" panose="020B0604030504040204" pitchFamily="34" charset="-120"/>
                <a:ea typeface="微軟正黑體" panose="020B0604030504040204" pitchFamily="34" charset="-120"/>
              </a:rPr>
              <a:t>           </a:t>
            </a:r>
            <a:r>
              <a:rPr lang="zh-TW" altLang="zh-TW" sz="3100" dirty="0">
                <a:latin typeface="微軟正黑體" panose="020B0604030504040204" pitchFamily="34" charset="-120"/>
                <a:ea typeface="微軟正黑體" panose="020B0604030504040204" pitchFamily="34" charset="-120"/>
              </a:rPr>
              <a:t>）橋下。久之，以為</a:t>
            </a:r>
            <a:r>
              <a:rPr lang="zh-TW" altLang="zh-TW" sz="3100" b="1" dirty="0">
                <a:latin typeface="微軟正黑體" panose="020B0604030504040204" pitchFamily="34" charset="-120"/>
                <a:ea typeface="微軟正黑體" panose="020B0604030504040204" pitchFamily="34" charset="-120"/>
              </a:rPr>
              <a:t>行</a:t>
            </a:r>
            <a:r>
              <a:rPr lang="zh-TW" altLang="zh-TW" sz="3100" dirty="0">
                <a:latin typeface="微軟正黑體" panose="020B0604030504040204" pitchFamily="34" charset="-120"/>
                <a:ea typeface="微軟正黑體" panose="020B0604030504040204" pitchFamily="34" charset="-120"/>
              </a:rPr>
              <a:t>（</a:t>
            </a:r>
            <a:r>
              <a:rPr lang="en-US" altLang="zh-TW" sz="3100" dirty="0">
                <a:latin typeface="微軟正黑體" panose="020B0604030504040204" pitchFamily="34" charset="-120"/>
                <a:ea typeface="微軟正黑體" panose="020B0604030504040204" pitchFamily="34" charset="-120"/>
              </a:rPr>
              <a:t>           </a:t>
            </a:r>
            <a:r>
              <a:rPr lang="zh-TW" altLang="zh-TW" sz="3100" dirty="0">
                <a:latin typeface="微軟正黑體" panose="020B0604030504040204" pitchFamily="34" charset="-120"/>
                <a:ea typeface="微軟正黑體" panose="020B0604030504040204" pitchFamily="34" charset="-120"/>
              </a:rPr>
              <a:t>）已過，</a:t>
            </a:r>
            <a:r>
              <a:rPr lang="zh-TW" altLang="zh-TW" sz="3100" b="1" dirty="0">
                <a:latin typeface="微軟正黑體" panose="020B0604030504040204" pitchFamily="34" charset="-120"/>
                <a:ea typeface="微軟正黑體" panose="020B0604030504040204" pitchFamily="34" charset="-120"/>
              </a:rPr>
              <a:t>即</a:t>
            </a:r>
            <a:r>
              <a:rPr lang="zh-TW" altLang="zh-TW" sz="3100" dirty="0">
                <a:latin typeface="微軟正黑體" panose="020B0604030504040204" pitchFamily="34" charset="-120"/>
                <a:ea typeface="微軟正黑體" panose="020B0604030504040204" pitchFamily="34" charset="-120"/>
              </a:rPr>
              <a:t>（</a:t>
            </a:r>
            <a:r>
              <a:rPr lang="en-US" altLang="zh-TW" sz="3100" dirty="0">
                <a:latin typeface="微軟正黑體" panose="020B0604030504040204" pitchFamily="34" charset="-120"/>
                <a:ea typeface="微軟正黑體" panose="020B0604030504040204" pitchFamily="34" charset="-120"/>
              </a:rPr>
              <a:t>           </a:t>
            </a:r>
            <a:r>
              <a:rPr lang="zh-TW" altLang="zh-TW" sz="3100" dirty="0">
                <a:latin typeface="微軟正黑體" panose="020B0604030504040204" pitchFamily="34" charset="-120"/>
                <a:ea typeface="微軟正黑體" panose="020B0604030504040204" pitchFamily="34" charset="-120"/>
              </a:rPr>
              <a:t>）出，見乘輿車騎</a:t>
            </a:r>
            <a:r>
              <a:rPr lang="zh-TW" altLang="zh-TW" sz="3100" b="1" dirty="0">
                <a:latin typeface="微軟正黑體" panose="020B0604030504040204" pitchFamily="34" charset="-120"/>
                <a:ea typeface="微軟正黑體" panose="020B0604030504040204" pitchFamily="34" charset="-120"/>
              </a:rPr>
              <a:t>即</a:t>
            </a:r>
            <a:r>
              <a:rPr lang="zh-TW" altLang="zh-TW" sz="3100" dirty="0">
                <a:latin typeface="微軟正黑體" panose="020B0604030504040204" pitchFamily="34" charset="-120"/>
                <a:ea typeface="微軟正黑體" panose="020B0604030504040204" pitchFamily="34" charset="-120"/>
              </a:rPr>
              <a:t>（</a:t>
            </a:r>
            <a:r>
              <a:rPr lang="en-US" altLang="zh-TW" sz="3100" dirty="0">
                <a:latin typeface="微軟正黑體" panose="020B0604030504040204" pitchFamily="34" charset="-120"/>
                <a:ea typeface="微軟正黑體" panose="020B0604030504040204" pitchFamily="34" charset="-120"/>
              </a:rPr>
              <a:t>           </a:t>
            </a:r>
            <a:r>
              <a:rPr lang="zh-TW" altLang="zh-TW" sz="3100" dirty="0">
                <a:latin typeface="微軟正黑體" panose="020B0604030504040204" pitchFamily="34" charset="-120"/>
                <a:ea typeface="微軟正黑體" panose="020B0604030504040204" pitchFamily="34" charset="-120"/>
              </a:rPr>
              <a:t>）</a:t>
            </a:r>
            <a:r>
              <a:rPr lang="zh-TW" altLang="zh-TW" sz="3100" b="1" dirty="0">
                <a:latin typeface="微軟正黑體" panose="020B0604030504040204" pitchFamily="34" charset="-120"/>
                <a:ea typeface="微軟正黑體" panose="020B0604030504040204" pitchFamily="34" charset="-120"/>
              </a:rPr>
              <a:t>走</a:t>
            </a:r>
            <a:r>
              <a:rPr lang="zh-TW" altLang="zh-TW" sz="3100" dirty="0">
                <a:latin typeface="微軟正黑體" panose="020B0604030504040204" pitchFamily="34" charset="-120"/>
                <a:ea typeface="微軟正黑體" panose="020B0604030504040204" pitchFamily="34" charset="-120"/>
              </a:rPr>
              <a:t>（</a:t>
            </a:r>
            <a:r>
              <a:rPr lang="en-US" altLang="zh-TW" sz="3100" dirty="0">
                <a:latin typeface="微軟正黑體" panose="020B0604030504040204" pitchFamily="34" charset="-120"/>
                <a:ea typeface="微軟正黑體" panose="020B0604030504040204" pitchFamily="34" charset="-120"/>
              </a:rPr>
              <a:t>           </a:t>
            </a:r>
            <a:r>
              <a:rPr lang="zh-TW" altLang="zh-TW" sz="3100" dirty="0">
                <a:latin typeface="微軟正黑體" panose="020B0604030504040204" pitchFamily="34" charset="-120"/>
                <a:ea typeface="微軟正黑體" panose="020B0604030504040204" pitchFamily="34" charset="-120"/>
              </a:rPr>
              <a:t>）</a:t>
            </a:r>
            <a:r>
              <a:rPr lang="zh-TW" altLang="zh-TW" sz="3100" b="1" dirty="0">
                <a:latin typeface="微軟正黑體" panose="020B0604030504040204" pitchFamily="34" charset="-120"/>
                <a:ea typeface="微軟正黑體" panose="020B0604030504040204" pitchFamily="34" charset="-120"/>
              </a:rPr>
              <a:t>耳</a:t>
            </a:r>
            <a:r>
              <a:rPr lang="zh-TW" altLang="zh-TW" sz="3100" dirty="0">
                <a:latin typeface="微軟正黑體" panose="020B0604030504040204" pitchFamily="34" charset="-120"/>
                <a:ea typeface="微軟正黑體" panose="020B0604030504040204" pitchFamily="34" charset="-120"/>
              </a:rPr>
              <a:t>（了、矣）。｣</a:t>
            </a:r>
          </a:p>
          <a:p>
            <a:endParaRPr lang="zh-TW" altLang="en-US" dirty="0"/>
          </a:p>
        </p:txBody>
      </p:sp>
      <p:sp>
        <p:nvSpPr>
          <p:cNvPr id="4" name="矩形: 圓角 3">
            <a:extLst>
              <a:ext uri="{FF2B5EF4-FFF2-40B4-BE49-F238E27FC236}">
                <a16:creationId xmlns:a16="http://schemas.microsoft.com/office/drawing/2014/main" id="{CE9EBB8A-688E-2DAE-D8FB-66BFCD44B9FA}"/>
              </a:ext>
            </a:extLst>
          </p:cNvPr>
          <p:cNvSpPr/>
          <p:nvPr/>
        </p:nvSpPr>
        <p:spPr>
          <a:xfrm>
            <a:off x="672353" y="262872"/>
            <a:ext cx="10681447" cy="1077041"/>
          </a:xfrm>
          <a:prstGeom prst="roundRect">
            <a:avLst/>
          </a:prstGeom>
          <a:solidFill>
            <a:schemeClr val="bg1"/>
          </a:solidFill>
          <a:ln w="28575">
            <a:solidFill>
              <a:srgbClr val="2ED9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dirty="0">
              <a:ln>
                <a:noFill/>
              </a:ln>
              <a:solidFill>
                <a:prstClr val="white"/>
              </a:solidFill>
              <a:effectLst/>
              <a:uLnTx/>
              <a:uFillTx/>
              <a:latin typeface="Calibri"/>
              <a:ea typeface="新細明體" panose="02020500000000000000" pitchFamily="18" charset="-120"/>
              <a:cs typeface="+mn-cs"/>
            </a:endParaRPr>
          </a:p>
        </p:txBody>
      </p:sp>
      <p:sp>
        <p:nvSpPr>
          <p:cNvPr id="2" name="標題 1">
            <a:extLst>
              <a:ext uri="{FF2B5EF4-FFF2-40B4-BE49-F238E27FC236}">
                <a16:creationId xmlns:a16="http://schemas.microsoft.com/office/drawing/2014/main" id="{05049A8A-DC27-D012-B5BE-22714390D813}"/>
              </a:ext>
            </a:extLst>
          </p:cNvPr>
          <p:cNvSpPr>
            <a:spLocks noGrp="1"/>
          </p:cNvSpPr>
          <p:nvPr>
            <p:ph type="title"/>
          </p:nvPr>
        </p:nvSpPr>
        <p:spPr>
          <a:xfrm>
            <a:off x="838200" y="262872"/>
            <a:ext cx="10515600" cy="1077041"/>
          </a:xfrm>
        </p:spPr>
        <p:txBody>
          <a:bodyPr>
            <a:normAutofit/>
          </a:bodyPr>
          <a:lstStyle/>
          <a:p>
            <a:pPr marL="0" lvl="0" indent="0">
              <a:lnSpc>
                <a:spcPct val="100000"/>
              </a:lnSpc>
              <a:buNone/>
            </a:pPr>
            <a:r>
              <a:rPr lang="zh-TW" altLang="en-US" sz="4400"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第一、二段</a:t>
            </a:r>
          </a:p>
        </p:txBody>
      </p:sp>
      <p:sp>
        <p:nvSpPr>
          <p:cNvPr id="5" name="文字方塊 4">
            <a:extLst>
              <a:ext uri="{FF2B5EF4-FFF2-40B4-BE49-F238E27FC236}">
                <a16:creationId xmlns:a16="http://schemas.microsoft.com/office/drawing/2014/main" id="{D52E1E9D-D680-4469-9EED-AB827BA5B618}"/>
              </a:ext>
            </a:extLst>
          </p:cNvPr>
          <p:cNvSpPr txBox="1"/>
          <p:nvPr/>
        </p:nvSpPr>
        <p:spPr>
          <a:xfrm>
            <a:off x="2136618" y="2317687"/>
            <a:ext cx="896293" cy="461665"/>
          </a:xfrm>
          <a:prstGeom prst="rect">
            <a:avLst/>
          </a:prstGeom>
          <a:noFill/>
        </p:spPr>
        <p:txBody>
          <a:bodyPr wrap="square" rtlCol="0">
            <a:spAutoFit/>
          </a:bodyPr>
          <a:lstStyle/>
          <a:p>
            <a:r>
              <a:rPr lang="zh-TW" altLang="en-US" sz="2400" b="1" dirty="0">
                <a:solidFill>
                  <a:srgbClr val="C00000"/>
                </a:solidFill>
                <a:latin typeface="微軟正黑體" panose="020B0604030504040204" pitchFamily="34" charset="-120"/>
                <a:ea typeface="微軟正黑體" panose="020B0604030504040204" pitchFamily="34" charset="-120"/>
              </a:rPr>
              <a:t>擔任</a:t>
            </a:r>
          </a:p>
        </p:txBody>
      </p:sp>
      <p:sp>
        <p:nvSpPr>
          <p:cNvPr id="7" name="文字方塊 6">
            <a:extLst>
              <a:ext uri="{FF2B5EF4-FFF2-40B4-BE49-F238E27FC236}">
                <a16:creationId xmlns:a16="http://schemas.microsoft.com/office/drawing/2014/main" id="{A0F74196-D235-4B33-822D-F46582D64018}"/>
              </a:ext>
            </a:extLst>
          </p:cNvPr>
          <p:cNvSpPr txBox="1"/>
          <p:nvPr/>
        </p:nvSpPr>
        <p:spPr>
          <a:xfrm>
            <a:off x="1501366" y="3490018"/>
            <a:ext cx="896293" cy="461665"/>
          </a:xfrm>
          <a:prstGeom prst="rect">
            <a:avLst/>
          </a:prstGeom>
          <a:noFill/>
        </p:spPr>
        <p:txBody>
          <a:bodyPr wrap="square" rtlCol="0">
            <a:spAutoFit/>
          </a:bodyPr>
          <a:lstStyle/>
          <a:p>
            <a:r>
              <a:rPr lang="zh-TW" altLang="en-US" sz="2400" b="1" dirty="0">
                <a:solidFill>
                  <a:srgbClr val="C00000"/>
                </a:solidFill>
                <a:latin typeface="微軟正黑體" panose="020B0604030504040204" pitchFamily="34" charset="-120"/>
                <a:ea typeface="微軟正黑體" panose="020B0604030504040204" pitchFamily="34" charset="-120"/>
              </a:rPr>
              <a:t>皇帝</a:t>
            </a:r>
          </a:p>
        </p:txBody>
      </p:sp>
      <p:sp>
        <p:nvSpPr>
          <p:cNvPr id="8" name="文字方塊 7">
            <a:extLst>
              <a:ext uri="{FF2B5EF4-FFF2-40B4-BE49-F238E27FC236}">
                <a16:creationId xmlns:a16="http://schemas.microsoft.com/office/drawing/2014/main" id="{1101A2B3-5E5A-4EEA-8C21-12E8E488B381}"/>
              </a:ext>
            </a:extLst>
          </p:cNvPr>
          <p:cNvSpPr txBox="1"/>
          <p:nvPr/>
        </p:nvSpPr>
        <p:spPr>
          <a:xfrm>
            <a:off x="3303006" y="3490017"/>
            <a:ext cx="896293" cy="461665"/>
          </a:xfrm>
          <a:prstGeom prst="rect">
            <a:avLst/>
          </a:prstGeom>
          <a:noFill/>
        </p:spPr>
        <p:txBody>
          <a:bodyPr wrap="square" rtlCol="0">
            <a:spAutoFit/>
          </a:bodyPr>
          <a:lstStyle/>
          <a:p>
            <a:r>
              <a:rPr lang="zh-TW" altLang="en-US" sz="2400" b="1" dirty="0">
                <a:solidFill>
                  <a:srgbClr val="C00000"/>
                </a:solidFill>
                <a:latin typeface="微軟正黑體" panose="020B0604030504040204" pitchFamily="34" charset="-120"/>
                <a:ea typeface="微軟正黑體" panose="020B0604030504040204" pitchFamily="34" charset="-120"/>
              </a:rPr>
              <a:t>出巡</a:t>
            </a:r>
          </a:p>
        </p:txBody>
      </p:sp>
      <p:sp>
        <p:nvSpPr>
          <p:cNvPr id="9" name="文字方塊 8">
            <a:extLst>
              <a:ext uri="{FF2B5EF4-FFF2-40B4-BE49-F238E27FC236}">
                <a16:creationId xmlns:a16="http://schemas.microsoft.com/office/drawing/2014/main" id="{A312C090-670E-4715-AFC3-A886B359C5F5}"/>
              </a:ext>
            </a:extLst>
          </p:cNvPr>
          <p:cNvSpPr txBox="1"/>
          <p:nvPr/>
        </p:nvSpPr>
        <p:spPr>
          <a:xfrm>
            <a:off x="8626443" y="3467289"/>
            <a:ext cx="896293" cy="461665"/>
          </a:xfrm>
          <a:prstGeom prst="rect">
            <a:avLst/>
          </a:prstGeom>
          <a:noFill/>
        </p:spPr>
        <p:txBody>
          <a:bodyPr wrap="square" rtlCol="0">
            <a:spAutoFit/>
          </a:bodyPr>
          <a:lstStyle/>
          <a:p>
            <a:r>
              <a:rPr lang="zh-TW" altLang="en-US" sz="2400" b="1" dirty="0">
                <a:solidFill>
                  <a:srgbClr val="C00000"/>
                </a:solidFill>
                <a:latin typeface="微軟正黑體" panose="020B0604030504040204" pitchFamily="34" charset="-120"/>
                <a:ea typeface="微軟正黑體" panose="020B0604030504040204" pitchFamily="34" charset="-120"/>
              </a:rPr>
              <a:t>跑</a:t>
            </a:r>
          </a:p>
        </p:txBody>
      </p:sp>
      <p:sp>
        <p:nvSpPr>
          <p:cNvPr id="10" name="文字方塊 9">
            <a:extLst>
              <a:ext uri="{FF2B5EF4-FFF2-40B4-BE49-F238E27FC236}">
                <a16:creationId xmlns:a16="http://schemas.microsoft.com/office/drawing/2014/main" id="{529E2F38-0825-4AB3-9434-E0512ACDEA52}"/>
              </a:ext>
            </a:extLst>
          </p:cNvPr>
          <p:cNvSpPr txBox="1"/>
          <p:nvPr/>
        </p:nvSpPr>
        <p:spPr>
          <a:xfrm>
            <a:off x="1130174" y="3951682"/>
            <a:ext cx="1412340" cy="461665"/>
          </a:xfrm>
          <a:prstGeom prst="rect">
            <a:avLst/>
          </a:prstGeom>
          <a:noFill/>
        </p:spPr>
        <p:txBody>
          <a:bodyPr wrap="square" rtlCol="0">
            <a:spAutoFit/>
          </a:bodyPr>
          <a:lstStyle/>
          <a:p>
            <a:r>
              <a:rPr lang="zh-TW" altLang="en-US" sz="2400" b="1" dirty="0">
                <a:solidFill>
                  <a:srgbClr val="C00000"/>
                </a:solidFill>
                <a:latin typeface="微軟正黑體" panose="020B0604030504040204" pitchFamily="34" charset="-120"/>
                <a:ea typeface="微軟正黑體" panose="020B0604030504040204" pitchFamily="34" charset="-120"/>
              </a:rPr>
              <a:t>皇帝車隊</a:t>
            </a:r>
          </a:p>
        </p:txBody>
      </p:sp>
      <p:sp>
        <p:nvSpPr>
          <p:cNvPr id="11" name="文字方塊 10">
            <a:extLst>
              <a:ext uri="{FF2B5EF4-FFF2-40B4-BE49-F238E27FC236}">
                <a16:creationId xmlns:a16="http://schemas.microsoft.com/office/drawing/2014/main" id="{045FFE13-5365-4768-A072-80E58158DE13}"/>
              </a:ext>
            </a:extLst>
          </p:cNvPr>
          <p:cNvSpPr txBox="1"/>
          <p:nvPr/>
        </p:nvSpPr>
        <p:spPr>
          <a:xfrm>
            <a:off x="6978713" y="4001382"/>
            <a:ext cx="896293" cy="461665"/>
          </a:xfrm>
          <a:prstGeom prst="rect">
            <a:avLst/>
          </a:prstGeom>
          <a:noFill/>
        </p:spPr>
        <p:txBody>
          <a:bodyPr wrap="square" rtlCol="0">
            <a:spAutoFit/>
          </a:bodyPr>
          <a:lstStyle/>
          <a:p>
            <a:r>
              <a:rPr lang="zh-TW" altLang="en-US" sz="2400" b="1" dirty="0">
                <a:solidFill>
                  <a:srgbClr val="C00000"/>
                </a:solidFill>
                <a:latin typeface="微軟正黑體" panose="020B0604030504040204" pitchFamily="34" charset="-120"/>
                <a:ea typeface="微軟正黑體" panose="020B0604030504040204" pitchFamily="34" charset="-120"/>
              </a:rPr>
              <a:t>命令</a:t>
            </a:r>
          </a:p>
        </p:txBody>
      </p:sp>
      <p:sp>
        <p:nvSpPr>
          <p:cNvPr id="12" name="文字方塊 11">
            <a:extLst>
              <a:ext uri="{FF2B5EF4-FFF2-40B4-BE49-F238E27FC236}">
                <a16:creationId xmlns:a16="http://schemas.microsoft.com/office/drawing/2014/main" id="{CC482BE6-CBC0-4CAC-B3B3-BF3A5649D00D}"/>
              </a:ext>
            </a:extLst>
          </p:cNvPr>
          <p:cNvSpPr txBox="1"/>
          <p:nvPr/>
        </p:nvSpPr>
        <p:spPr>
          <a:xfrm>
            <a:off x="4312467" y="3974034"/>
            <a:ext cx="896293" cy="461665"/>
          </a:xfrm>
          <a:prstGeom prst="rect">
            <a:avLst/>
          </a:prstGeom>
          <a:noFill/>
        </p:spPr>
        <p:txBody>
          <a:bodyPr wrap="square" rtlCol="0">
            <a:spAutoFit/>
          </a:bodyPr>
          <a:lstStyle/>
          <a:p>
            <a:r>
              <a:rPr lang="zh-TW" altLang="en-US" sz="2400" b="1" dirty="0">
                <a:solidFill>
                  <a:schemeClr val="accent5">
                    <a:lumMod val="75000"/>
                  </a:schemeClr>
                </a:solidFill>
                <a:latin typeface="微軟正黑體" panose="020B0604030504040204" pitchFamily="34" charset="-120"/>
                <a:ea typeface="微軟正黑體" panose="020B0604030504040204" pitchFamily="34" charset="-120"/>
              </a:rPr>
              <a:t>皇上</a:t>
            </a:r>
          </a:p>
        </p:txBody>
      </p:sp>
      <p:sp>
        <p:nvSpPr>
          <p:cNvPr id="13" name="文字方塊 12">
            <a:extLst>
              <a:ext uri="{FF2B5EF4-FFF2-40B4-BE49-F238E27FC236}">
                <a16:creationId xmlns:a16="http://schemas.microsoft.com/office/drawing/2014/main" id="{3DB14B03-D747-47CC-B415-35CC16D181A3}"/>
              </a:ext>
            </a:extLst>
          </p:cNvPr>
          <p:cNvSpPr txBox="1"/>
          <p:nvPr/>
        </p:nvSpPr>
        <p:spPr>
          <a:xfrm>
            <a:off x="9644959" y="4001381"/>
            <a:ext cx="896293" cy="461665"/>
          </a:xfrm>
          <a:prstGeom prst="rect">
            <a:avLst/>
          </a:prstGeom>
          <a:noFill/>
        </p:spPr>
        <p:txBody>
          <a:bodyPr wrap="square" rtlCol="0">
            <a:spAutoFit/>
          </a:bodyPr>
          <a:lstStyle/>
          <a:p>
            <a:r>
              <a:rPr lang="zh-TW" altLang="en-US" sz="2400" b="1" dirty="0">
                <a:solidFill>
                  <a:srgbClr val="C00000"/>
                </a:solidFill>
                <a:latin typeface="微軟正黑體" panose="020B0604030504040204" pitchFamily="34" charset="-120"/>
                <a:ea typeface="微軟正黑體" panose="020B0604030504040204" pitchFamily="34" charset="-120"/>
              </a:rPr>
              <a:t>交付</a:t>
            </a:r>
          </a:p>
        </p:txBody>
      </p:sp>
      <p:sp>
        <p:nvSpPr>
          <p:cNvPr id="14" name="文字方塊 13">
            <a:extLst>
              <a:ext uri="{FF2B5EF4-FFF2-40B4-BE49-F238E27FC236}">
                <a16:creationId xmlns:a16="http://schemas.microsoft.com/office/drawing/2014/main" id="{38F512BA-B4F7-4DE8-AA6C-3CC43E8A3340}"/>
              </a:ext>
            </a:extLst>
          </p:cNvPr>
          <p:cNvSpPr txBox="1"/>
          <p:nvPr/>
        </p:nvSpPr>
        <p:spPr>
          <a:xfrm>
            <a:off x="1240325" y="4499385"/>
            <a:ext cx="896293" cy="461665"/>
          </a:xfrm>
          <a:prstGeom prst="rect">
            <a:avLst/>
          </a:prstGeom>
          <a:noFill/>
        </p:spPr>
        <p:txBody>
          <a:bodyPr wrap="square" rtlCol="0">
            <a:spAutoFit/>
          </a:bodyPr>
          <a:lstStyle/>
          <a:p>
            <a:r>
              <a:rPr lang="zh-TW" altLang="en-US" sz="2400" b="1" dirty="0">
                <a:solidFill>
                  <a:srgbClr val="C00000"/>
                </a:solidFill>
                <a:latin typeface="微軟正黑體" panose="020B0604030504040204" pitchFamily="34" charset="-120"/>
                <a:ea typeface="微軟正黑體" panose="020B0604030504040204" pitchFamily="34" charset="-120"/>
              </a:rPr>
              <a:t>犯人</a:t>
            </a:r>
          </a:p>
        </p:txBody>
      </p:sp>
      <p:sp>
        <p:nvSpPr>
          <p:cNvPr id="15" name="文字方塊 14">
            <a:extLst>
              <a:ext uri="{FF2B5EF4-FFF2-40B4-BE49-F238E27FC236}">
                <a16:creationId xmlns:a16="http://schemas.microsoft.com/office/drawing/2014/main" id="{CAA89394-3F07-4FE0-8C5B-FC107F225B94}"/>
              </a:ext>
            </a:extLst>
          </p:cNvPr>
          <p:cNvSpPr txBox="1"/>
          <p:nvPr/>
        </p:nvSpPr>
        <p:spPr>
          <a:xfrm>
            <a:off x="4823989" y="4462734"/>
            <a:ext cx="896293" cy="461665"/>
          </a:xfrm>
          <a:prstGeom prst="rect">
            <a:avLst/>
          </a:prstGeom>
          <a:noFill/>
        </p:spPr>
        <p:txBody>
          <a:bodyPr wrap="square" rtlCol="0">
            <a:spAutoFit/>
          </a:bodyPr>
          <a:lstStyle/>
          <a:p>
            <a:r>
              <a:rPr lang="zh-TW" altLang="en-US" sz="2400" b="1" dirty="0">
                <a:solidFill>
                  <a:srgbClr val="C00000"/>
                </a:solidFill>
                <a:latin typeface="微軟正黑體" panose="020B0604030504040204" pitchFamily="34" charset="-120"/>
                <a:ea typeface="微軟正黑體" panose="020B0604030504040204" pitchFamily="34" charset="-120"/>
              </a:rPr>
              <a:t>審問</a:t>
            </a:r>
          </a:p>
        </p:txBody>
      </p:sp>
      <p:sp>
        <p:nvSpPr>
          <p:cNvPr id="16" name="文字方塊 15">
            <a:extLst>
              <a:ext uri="{FF2B5EF4-FFF2-40B4-BE49-F238E27FC236}">
                <a16:creationId xmlns:a16="http://schemas.microsoft.com/office/drawing/2014/main" id="{99C50605-603D-438F-9CDE-3812C00C7CEF}"/>
              </a:ext>
            </a:extLst>
          </p:cNvPr>
          <p:cNvSpPr txBox="1"/>
          <p:nvPr/>
        </p:nvSpPr>
        <p:spPr>
          <a:xfrm>
            <a:off x="6936841" y="4462734"/>
            <a:ext cx="896293" cy="461665"/>
          </a:xfrm>
          <a:prstGeom prst="rect">
            <a:avLst/>
          </a:prstGeom>
          <a:noFill/>
        </p:spPr>
        <p:txBody>
          <a:bodyPr wrap="square" rtlCol="0">
            <a:spAutoFit/>
          </a:bodyPr>
          <a:lstStyle/>
          <a:p>
            <a:r>
              <a:rPr lang="zh-TW" altLang="en-US" sz="2400" b="1" dirty="0">
                <a:solidFill>
                  <a:schemeClr val="accent5">
                    <a:lumMod val="75000"/>
                  </a:schemeClr>
                </a:solidFill>
                <a:latin typeface="微軟正黑體" panose="020B0604030504040204" pitchFamily="34" charset="-120"/>
                <a:ea typeface="微軟正黑體" panose="020B0604030504040204" pitchFamily="34" charset="-120"/>
              </a:rPr>
              <a:t>犯人</a:t>
            </a:r>
          </a:p>
        </p:txBody>
      </p:sp>
      <p:sp>
        <p:nvSpPr>
          <p:cNvPr id="17" name="文字方塊 16">
            <a:extLst>
              <a:ext uri="{FF2B5EF4-FFF2-40B4-BE49-F238E27FC236}">
                <a16:creationId xmlns:a16="http://schemas.microsoft.com/office/drawing/2014/main" id="{81AD5F3A-6642-4750-BF49-88387FD8C44D}"/>
              </a:ext>
            </a:extLst>
          </p:cNvPr>
          <p:cNvSpPr txBox="1"/>
          <p:nvPr/>
        </p:nvSpPr>
        <p:spPr>
          <a:xfrm>
            <a:off x="1050201" y="4961050"/>
            <a:ext cx="3069125" cy="461665"/>
          </a:xfrm>
          <a:prstGeom prst="rect">
            <a:avLst/>
          </a:prstGeom>
          <a:noFill/>
        </p:spPr>
        <p:txBody>
          <a:bodyPr wrap="square" rtlCol="0">
            <a:spAutoFit/>
          </a:bodyPr>
          <a:lstStyle/>
          <a:p>
            <a:r>
              <a:rPr lang="zh-TW" altLang="en-US" sz="2400" b="1" dirty="0">
                <a:solidFill>
                  <a:srgbClr val="C00000"/>
                </a:solidFill>
                <a:latin typeface="微軟正黑體" panose="020B0604030504040204" pitchFamily="34" charset="-120"/>
                <a:ea typeface="微軟正黑體" panose="020B0604030504040204" pitchFamily="34" charset="-120"/>
              </a:rPr>
              <a:t>交通管制，禁止通行</a:t>
            </a:r>
          </a:p>
        </p:txBody>
      </p:sp>
      <p:sp>
        <p:nvSpPr>
          <p:cNvPr id="18" name="文字方塊 17">
            <a:extLst>
              <a:ext uri="{FF2B5EF4-FFF2-40B4-BE49-F238E27FC236}">
                <a16:creationId xmlns:a16="http://schemas.microsoft.com/office/drawing/2014/main" id="{9FA20095-E6B2-45C3-A4C8-01805917CBD8}"/>
              </a:ext>
            </a:extLst>
          </p:cNvPr>
          <p:cNvSpPr txBox="1"/>
          <p:nvPr/>
        </p:nvSpPr>
        <p:spPr>
          <a:xfrm>
            <a:off x="5199707" y="4914659"/>
            <a:ext cx="896293" cy="461665"/>
          </a:xfrm>
          <a:prstGeom prst="rect">
            <a:avLst/>
          </a:prstGeom>
          <a:noFill/>
        </p:spPr>
        <p:txBody>
          <a:bodyPr wrap="square" rtlCol="0">
            <a:spAutoFit/>
          </a:bodyPr>
          <a:lstStyle/>
          <a:p>
            <a:r>
              <a:rPr lang="zh-TW" altLang="en-US" sz="2400" b="1" dirty="0">
                <a:solidFill>
                  <a:srgbClr val="C00000"/>
                </a:solidFill>
                <a:latin typeface="微軟正黑體" panose="020B0604030504040204" pitchFamily="34" charset="-120"/>
                <a:ea typeface="微軟正黑體" panose="020B0604030504040204" pitchFamily="34" charset="-120"/>
              </a:rPr>
              <a:t>躲</a:t>
            </a:r>
          </a:p>
        </p:txBody>
      </p:sp>
      <p:sp>
        <p:nvSpPr>
          <p:cNvPr id="19" name="文字方塊 18">
            <a:extLst>
              <a:ext uri="{FF2B5EF4-FFF2-40B4-BE49-F238E27FC236}">
                <a16:creationId xmlns:a16="http://schemas.microsoft.com/office/drawing/2014/main" id="{5FF15F34-98A2-4DDE-9397-8A6704B4E2F0}"/>
              </a:ext>
            </a:extLst>
          </p:cNvPr>
          <p:cNvSpPr txBox="1"/>
          <p:nvPr/>
        </p:nvSpPr>
        <p:spPr>
          <a:xfrm>
            <a:off x="9257924" y="4924399"/>
            <a:ext cx="896293" cy="461665"/>
          </a:xfrm>
          <a:prstGeom prst="rect">
            <a:avLst/>
          </a:prstGeom>
          <a:noFill/>
        </p:spPr>
        <p:txBody>
          <a:bodyPr wrap="square" rtlCol="0">
            <a:spAutoFit/>
          </a:bodyPr>
          <a:lstStyle/>
          <a:p>
            <a:r>
              <a:rPr lang="zh-TW" altLang="en-US" sz="2400" b="1" dirty="0">
                <a:solidFill>
                  <a:srgbClr val="C00000"/>
                </a:solidFill>
                <a:latin typeface="微軟正黑體" panose="020B0604030504040204" pitchFamily="34" charset="-120"/>
                <a:ea typeface="微軟正黑體" panose="020B0604030504040204" pitchFamily="34" charset="-120"/>
              </a:rPr>
              <a:t>隊伍</a:t>
            </a:r>
          </a:p>
        </p:txBody>
      </p:sp>
      <p:sp>
        <p:nvSpPr>
          <p:cNvPr id="20" name="文字方塊 19">
            <a:extLst>
              <a:ext uri="{FF2B5EF4-FFF2-40B4-BE49-F238E27FC236}">
                <a16:creationId xmlns:a16="http://schemas.microsoft.com/office/drawing/2014/main" id="{EC00813B-F6AA-41DB-8302-CB2BFDD08826}"/>
              </a:ext>
            </a:extLst>
          </p:cNvPr>
          <p:cNvSpPr txBox="1"/>
          <p:nvPr/>
        </p:nvSpPr>
        <p:spPr>
          <a:xfrm>
            <a:off x="1573795" y="5422715"/>
            <a:ext cx="896293" cy="461665"/>
          </a:xfrm>
          <a:prstGeom prst="rect">
            <a:avLst/>
          </a:prstGeom>
          <a:noFill/>
        </p:spPr>
        <p:txBody>
          <a:bodyPr wrap="square" rtlCol="0">
            <a:spAutoFit/>
          </a:bodyPr>
          <a:lstStyle/>
          <a:p>
            <a:r>
              <a:rPr lang="zh-TW" altLang="en-US" sz="2400" b="1" dirty="0">
                <a:solidFill>
                  <a:srgbClr val="C00000"/>
                </a:solidFill>
                <a:latin typeface="微軟正黑體" panose="020B0604030504040204" pitchFamily="34" charset="-120"/>
                <a:ea typeface="微軟正黑體" panose="020B0604030504040204" pitchFamily="34" charset="-120"/>
              </a:rPr>
              <a:t>就</a:t>
            </a:r>
          </a:p>
        </p:txBody>
      </p:sp>
      <p:sp>
        <p:nvSpPr>
          <p:cNvPr id="21" name="文字方塊 20">
            <a:extLst>
              <a:ext uri="{FF2B5EF4-FFF2-40B4-BE49-F238E27FC236}">
                <a16:creationId xmlns:a16="http://schemas.microsoft.com/office/drawing/2014/main" id="{A9A074E3-3FCD-4AE8-8993-457E1E769C03}"/>
              </a:ext>
            </a:extLst>
          </p:cNvPr>
          <p:cNvSpPr txBox="1"/>
          <p:nvPr/>
        </p:nvSpPr>
        <p:spPr>
          <a:xfrm>
            <a:off x="5403410" y="5431583"/>
            <a:ext cx="896293" cy="461665"/>
          </a:xfrm>
          <a:prstGeom prst="rect">
            <a:avLst/>
          </a:prstGeom>
          <a:noFill/>
        </p:spPr>
        <p:txBody>
          <a:bodyPr wrap="square" rtlCol="0">
            <a:spAutoFit/>
          </a:bodyPr>
          <a:lstStyle/>
          <a:p>
            <a:r>
              <a:rPr lang="zh-TW" altLang="en-US" sz="2400" b="1" dirty="0">
                <a:solidFill>
                  <a:srgbClr val="C00000"/>
                </a:solidFill>
                <a:latin typeface="微軟正黑體" panose="020B0604030504040204" pitchFamily="34" charset="-120"/>
                <a:ea typeface="微軟正黑體" panose="020B0604030504040204" pitchFamily="34" charset="-120"/>
              </a:rPr>
              <a:t>立刻</a:t>
            </a:r>
          </a:p>
        </p:txBody>
      </p:sp>
      <p:sp>
        <p:nvSpPr>
          <p:cNvPr id="22" name="文字方塊 21">
            <a:extLst>
              <a:ext uri="{FF2B5EF4-FFF2-40B4-BE49-F238E27FC236}">
                <a16:creationId xmlns:a16="http://schemas.microsoft.com/office/drawing/2014/main" id="{05D786F8-FBCE-4AFE-9ABB-1DC8CAE34954}"/>
              </a:ext>
            </a:extLst>
          </p:cNvPr>
          <p:cNvSpPr txBox="1"/>
          <p:nvPr/>
        </p:nvSpPr>
        <p:spPr>
          <a:xfrm>
            <a:off x="7223156" y="5431334"/>
            <a:ext cx="896293" cy="461665"/>
          </a:xfrm>
          <a:prstGeom prst="rect">
            <a:avLst/>
          </a:prstGeom>
          <a:noFill/>
        </p:spPr>
        <p:txBody>
          <a:bodyPr wrap="square" rtlCol="0">
            <a:spAutoFit/>
          </a:bodyPr>
          <a:lstStyle/>
          <a:p>
            <a:r>
              <a:rPr lang="zh-TW" altLang="en-US" sz="2400" b="1" dirty="0">
                <a:solidFill>
                  <a:srgbClr val="C00000"/>
                </a:solidFill>
                <a:latin typeface="微軟正黑體" panose="020B0604030504040204" pitchFamily="34" charset="-120"/>
                <a:ea typeface="微軟正黑體" panose="020B0604030504040204" pitchFamily="34" charset="-120"/>
              </a:rPr>
              <a:t>跑</a:t>
            </a:r>
          </a:p>
        </p:txBody>
      </p:sp>
    </p:spTree>
    <p:extLst>
      <p:ext uri="{BB962C8B-B14F-4D97-AF65-F5344CB8AC3E}">
        <p14:creationId xmlns:p14="http://schemas.microsoft.com/office/powerpoint/2010/main" val="841681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3"/>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4"/>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5"/>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6"/>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17"/>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18"/>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19"/>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20"/>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21"/>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P spid="9" grpId="0"/>
      <p:bldP spid="10" grpId="0"/>
      <p:bldP spid="11" grpId="0"/>
      <p:bldP spid="12" grpId="0"/>
      <p:bldP spid="13" grpId="0"/>
      <p:bldP spid="14" grpId="0"/>
      <p:bldP spid="15" grpId="0"/>
      <p:bldP spid="16" grpId="0"/>
      <p:bldP spid="17" grpId="0"/>
      <p:bldP spid="18" grpId="0"/>
      <p:bldP spid="19" grpId="0"/>
      <p:bldP spid="20" grpId="0"/>
      <p:bldP spid="21" grpId="0"/>
      <p:bldP spid="22" grpId="0"/>
    </p:bldLst>
  </p:timing>
</p:sld>
</file>

<file path=ppt/slides/slide14.xml><?xml version="1.0" encoding="utf-8"?>
<p:sld xmlns:a="http://schemas.openxmlformats.org/drawingml/2006/main" xmlns:r="http://schemas.openxmlformats.org/officeDocument/2006/relationships" xmlns:p="http://schemas.openxmlformats.org/presentationml/2006/main" show="0">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3" name="內容版面配置區 2">
            <a:extLst>
              <a:ext uri="{FF2B5EF4-FFF2-40B4-BE49-F238E27FC236}">
                <a16:creationId xmlns:a16="http://schemas.microsoft.com/office/drawing/2014/main" id="{627989D8-FC5E-B444-07D4-DB742CF21D6D}"/>
              </a:ext>
            </a:extLst>
          </p:cNvPr>
          <p:cNvSpPr>
            <a:spLocks noGrp="1"/>
          </p:cNvSpPr>
          <p:nvPr>
            <p:ph idx="1"/>
          </p:nvPr>
        </p:nvSpPr>
        <p:spPr>
          <a:xfrm>
            <a:off x="838200" y="1943661"/>
            <a:ext cx="10515600" cy="4542864"/>
          </a:xfrm>
          <a:solidFill>
            <a:schemeClr val="bg1"/>
          </a:solidFill>
          <a:ln w="38100">
            <a:solidFill>
              <a:srgbClr val="2ED911"/>
            </a:solidFill>
            <a:prstDash val="dash"/>
          </a:ln>
        </p:spPr>
        <p:txBody>
          <a:bodyPr/>
          <a:lstStyle/>
          <a:p>
            <a:pPr marL="0" lvl="0" indent="0">
              <a:lnSpc>
                <a:spcPct val="150000"/>
              </a:lnSpc>
              <a:buNone/>
            </a:pPr>
            <a:r>
              <a:rPr lang="en-US" altLang="zh-TW" sz="3200"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1.</a:t>
            </a:r>
            <a:r>
              <a:rPr lang="zh-TW" altLang="en-US" sz="32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三</a:t>
            </a:r>
            <a:r>
              <a:rPr lang="zh-TW" altLang="en-US" sz="3200"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分鐘，自己寫單字解釋、補主語</a:t>
            </a:r>
          </a:p>
          <a:p>
            <a:pPr marL="0" lvl="0" indent="0">
              <a:lnSpc>
                <a:spcPct val="150000"/>
              </a:lnSpc>
              <a:buNone/>
            </a:pPr>
            <a:r>
              <a:rPr lang="en-US" altLang="zh-TW" sz="3200"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2.</a:t>
            </a:r>
            <a:r>
              <a:rPr lang="zh-TW" altLang="en-US" sz="3200"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二分鐘，和組員對答案，剩下</a:t>
            </a:r>
            <a:r>
              <a:rPr lang="en-US" altLang="zh-TW" sz="3200"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30</a:t>
            </a:r>
            <a:r>
              <a:rPr lang="zh-TW" altLang="en-US" sz="3200"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秒，老師指定的同學</a:t>
            </a:r>
            <a:r>
              <a:rPr lang="zh-TW" altLang="en-US" sz="32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學習單拍照上傳第一、二段</a:t>
            </a:r>
            <a:endParaRPr lang="zh-TW" altLang="en-US" sz="3200"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endParaRPr>
          </a:p>
          <a:p>
            <a:pPr marL="0" lvl="0" indent="0">
              <a:lnSpc>
                <a:spcPct val="150000"/>
              </a:lnSpc>
              <a:buNone/>
            </a:pPr>
            <a:r>
              <a:rPr lang="en-US" altLang="zh-TW" sz="3200"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3.</a:t>
            </a:r>
            <a:r>
              <a:rPr lang="zh-TW" altLang="en-US" sz="3200"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全班一起翻譯</a:t>
            </a:r>
          </a:p>
          <a:p>
            <a:endParaRPr lang="zh-TW" altLang="en-US" dirty="0"/>
          </a:p>
        </p:txBody>
      </p:sp>
      <p:sp>
        <p:nvSpPr>
          <p:cNvPr id="4" name="矩形: 圓角 3">
            <a:extLst>
              <a:ext uri="{FF2B5EF4-FFF2-40B4-BE49-F238E27FC236}">
                <a16:creationId xmlns:a16="http://schemas.microsoft.com/office/drawing/2014/main" id="{CE9EBB8A-688E-2DAE-D8FB-66BFCD44B9FA}"/>
              </a:ext>
            </a:extLst>
          </p:cNvPr>
          <p:cNvSpPr/>
          <p:nvPr/>
        </p:nvSpPr>
        <p:spPr>
          <a:xfrm>
            <a:off x="672353" y="262872"/>
            <a:ext cx="10681447" cy="1325563"/>
          </a:xfrm>
          <a:prstGeom prst="roundRect">
            <a:avLst/>
          </a:prstGeom>
          <a:solidFill>
            <a:schemeClr val="bg1"/>
          </a:solidFill>
          <a:ln w="28575">
            <a:solidFill>
              <a:srgbClr val="2ED9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2" name="標題 1">
            <a:extLst>
              <a:ext uri="{FF2B5EF4-FFF2-40B4-BE49-F238E27FC236}">
                <a16:creationId xmlns:a16="http://schemas.microsoft.com/office/drawing/2014/main" id="{05049A8A-DC27-D012-B5BE-22714390D813}"/>
              </a:ext>
            </a:extLst>
          </p:cNvPr>
          <p:cNvSpPr>
            <a:spLocks noGrp="1"/>
          </p:cNvSpPr>
          <p:nvPr>
            <p:ph type="title"/>
          </p:nvPr>
        </p:nvSpPr>
        <p:spPr>
          <a:xfrm>
            <a:off x="838200" y="262872"/>
            <a:ext cx="10515600" cy="1325563"/>
          </a:xfrm>
        </p:spPr>
        <p:txBody>
          <a:bodyPr>
            <a:normAutofit/>
          </a:bodyPr>
          <a:lstStyle/>
          <a:p>
            <a:pPr marL="0" lvl="0" indent="0">
              <a:lnSpc>
                <a:spcPct val="100000"/>
              </a:lnSpc>
              <a:buNone/>
            </a:pPr>
            <a:r>
              <a:rPr lang="zh-TW" altLang="en-US" sz="4400"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第一、二段</a:t>
            </a:r>
          </a:p>
        </p:txBody>
      </p:sp>
    </p:spTree>
    <p:extLst>
      <p:ext uri="{BB962C8B-B14F-4D97-AF65-F5344CB8AC3E}">
        <p14:creationId xmlns:p14="http://schemas.microsoft.com/office/powerpoint/2010/main" val="30053403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3" name="內容版面配置區 2">
            <a:extLst>
              <a:ext uri="{FF2B5EF4-FFF2-40B4-BE49-F238E27FC236}">
                <a16:creationId xmlns:a16="http://schemas.microsoft.com/office/drawing/2014/main" id="{627989D8-FC5E-B444-07D4-DB742CF21D6D}"/>
              </a:ext>
            </a:extLst>
          </p:cNvPr>
          <p:cNvSpPr>
            <a:spLocks noGrp="1"/>
          </p:cNvSpPr>
          <p:nvPr>
            <p:ph idx="1"/>
          </p:nvPr>
        </p:nvSpPr>
        <p:spPr>
          <a:xfrm>
            <a:off x="838200" y="1943661"/>
            <a:ext cx="10515600" cy="4542864"/>
          </a:xfrm>
          <a:solidFill>
            <a:schemeClr val="bg1"/>
          </a:solidFill>
          <a:ln w="38100">
            <a:solidFill>
              <a:srgbClr val="2ED911"/>
            </a:solidFill>
            <a:prstDash val="dash"/>
          </a:ln>
        </p:spPr>
        <p:txBody>
          <a:bodyPr>
            <a:normAutofit/>
          </a:bodyPr>
          <a:lstStyle/>
          <a:p>
            <a:pPr marL="0" lvl="0" indent="0">
              <a:lnSpc>
                <a:spcPct val="150000"/>
              </a:lnSpc>
              <a:buNone/>
            </a:pPr>
            <a:r>
              <a:rPr lang="zh-TW" altLang="en-US" sz="3200"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廷尉奏當（           ）：一人犯蹕，當（           ）罰金。文帝怒曰：「此人親驚吾馬，吾馬賴（           ）柔和，令（           ）他馬，固（           ）不敗傷我乎（嗎）？而（           ）廷尉乃（           ）當（           ）之（           ）罰金！</a:t>
            </a:r>
            <a:r>
              <a:rPr lang="en-US" altLang="zh-TW" sz="3200"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a:t>
            </a:r>
            <a:endParaRPr lang="zh-TW" altLang="en-US" sz="3200"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endParaRPr>
          </a:p>
        </p:txBody>
      </p:sp>
      <p:sp>
        <p:nvSpPr>
          <p:cNvPr id="4" name="矩形: 圓角 3">
            <a:extLst>
              <a:ext uri="{FF2B5EF4-FFF2-40B4-BE49-F238E27FC236}">
                <a16:creationId xmlns:a16="http://schemas.microsoft.com/office/drawing/2014/main" id="{CE9EBB8A-688E-2DAE-D8FB-66BFCD44B9FA}"/>
              </a:ext>
            </a:extLst>
          </p:cNvPr>
          <p:cNvSpPr/>
          <p:nvPr/>
        </p:nvSpPr>
        <p:spPr>
          <a:xfrm>
            <a:off x="672353" y="262872"/>
            <a:ext cx="10681447" cy="1325563"/>
          </a:xfrm>
          <a:prstGeom prst="roundRect">
            <a:avLst/>
          </a:prstGeom>
          <a:solidFill>
            <a:schemeClr val="bg1"/>
          </a:solidFill>
          <a:ln w="28575">
            <a:solidFill>
              <a:srgbClr val="2ED9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dirty="0">
              <a:ln>
                <a:noFill/>
              </a:ln>
              <a:solidFill>
                <a:prstClr val="white"/>
              </a:solidFill>
              <a:effectLst/>
              <a:uLnTx/>
              <a:uFillTx/>
              <a:latin typeface="Calibri"/>
              <a:ea typeface="新細明體" panose="02020500000000000000" pitchFamily="18" charset="-120"/>
              <a:cs typeface="+mn-cs"/>
            </a:endParaRPr>
          </a:p>
        </p:txBody>
      </p:sp>
      <p:sp>
        <p:nvSpPr>
          <p:cNvPr id="2" name="標題 1">
            <a:extLst>
              <a:ext uri="{FF2B5EF4-FFF2-40B4-BE49-F238E27FC236}">
                <a16:creationId xmlns:a16="http://schemas.microsoft.com/office/drawing/2014/main" id="{05049A8A-DC27-D012-B5BE-22714390D813}"/>
              </a:ext>
            </a:extLst>
          </p:cNvPr>
          <p:cNvSpPr>
            <a:spLocks noGrp="1"/>
          </p:cNvSpPr>
          <p:nvPr>
            <p:ph type="title"/>
          </p:nvPr>
        </p:nvSpPr>
        <p:spPr>
          <a:xfrm>
            <a:off x="838200" y="262872"/>
            <a:ext cx="10515600" cy="1325563"/>
          </a:xfrm>
        </p:spPr>
        <p:txBody>
          <a:bodyPr>
            <a:normAutofit/>
          </a:bodyPr>
          <a:lstStyle/>
          <a:p>
            <a:pPr marL="0" lvl="0" indent="0">
              <a:lnSpc>
                <a:spcPct val="100000"/>
              </a:lnSpc>
              <a:buNone/>
            </a:pPr>
            <a:r>
              <a:rPr lang="zh-TW" altLang="en-US" sz="4400"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第三之一段</a:t>
            </a:r>
          </a:p>
        </p:txBody>
      </p:sp>
    </p:spTree>
    <p:extLst>
      <p:ext uri="{BB962C8B-B14F-4D97-AF65-F5344CB8AC3E}">
        <p14:creationId xmlns:p14="http://schemas.microsoft.com/office/powerpoint/2010/main" val="42406635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3" name="內容版面配置區 2">
            <a:extLst>
              <a:ext uri="{FF2B5EF4-FFF2-40B4-BE49-F238E27FC236}">
                <a16:creationId xmlns:a16="http://schemas.microsoft.com/office/drawing/2014/main" id="{627989D8-FC5E-B444-07D4-DB742CF21D6D}"/>
              </a:ext>
            </a:extLst>
          </p:cNvPr>
          <p:cNvSpPr>
            <a:spLocks noGrp="1"/>
          </p:cNvSpPr>
          <p:nvPr>
            <p:ph idx="1"/>
          </p:nvPr>
        </p:nvSpPr>
        <p:spPr>
          <a:xfrm>
            <a:off x="838200" y="1943661"/>
            <a:ext cx="10515600" cy="4542864"/>
          </a:xfrm>
          <a:solidFill>
            <a:schemeClr val="bg1"/>
          </a:solidFill>
          <a:ln w="38100">
            <a:solidFill>
              <a:srgbClr val="2ED911"/>
            </a:solidFill>
            <a:prstDash val="dash"/>
          </a:ln>
        </p:spPr>
        <p:txBody>
          <a:bodyPr>
            <a:normAutofit/>
          </a:bodyPr>
          <a:lstStyle/>
          <a:p>
            <a:pPr marL="0" lvl="0" indent="0">
              <a:lnSpc>
                <a:spcPct val="150000"/>
              </a:lnSpc>
              <a:buNone/>
            </a:pPr>
            <a:r>
              <a:rPr lang="en-US" altLang="zh-TW" sz="3200"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1.</a:t>
            </a:r>
            <a:r>
              <a:rPr lang="zh-TW" altLang="en-US" sz="3200"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二分鐘，自己寫單字解釋</a:t>
            </a:r>
          </a:p>
          <a:p>
            <a:pPr marL="0" lvl="0" indent="0">
              <a:lnSpc>
                <a:spcPct val="150000"/>
              </a:lnSpc>
              <a:buNone/>
            </a:pPr>
            <a:r>
              <a:rPr lang="en-US" altLang="zh-TW" sz="3200"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2.</a:t>
            </a:r>
            <a:r>
              <a:rPr lang="zh-TW" altLang="en-US" sz="3200"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 二分鐘和組員對答案，剩下</a:t>
            </a:r>
            <a:r>
              <a:rPr lang="en-US" altLang="zh-TW" sz="3200"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30</a:t>
            </a:r>
            <a:r>
              <a:rPr lang="zh-TW" altLang="en-US" sz="3200"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秒，老師指定的同學</a:t>
            </a:r>
            <a:r>
              <a:rPr lang="zh-TW" altLang="en-US" sz="32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學習單拍照上傳</a:t>
            </a:r>
            <a:endParaRPr lang="en-US" altLang="zh-TW" sz="32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endParaRPr>
          </a:p>
          <a:p>
            <a:pPr marL="0" lvl="0" indent="0">
              <a:lnSpc>
                <a:spcPct val="150000"/>
              </a:lnSpc>
              <a:buNone/>
            </a:pPr>
            <a:r>
              <a:rPr lang="en-US" altLang="zh-TW" sz="3200"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3.</a:t>
            </a:r>
            <a:r>
              <a:rPr lang="zh-TW" altLang="en-US" sz="3200"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全班一起翻譯</a:t>
            </a:r>
          </a:p>
          <a:p>
            <a:pPr marL="0" lvl="0" indent="0">
              <a:lnSpc>
                <a:spcPct val="150000"/>
              </a:lnSpc>
              <a:buNone/>
            </a:pPr>
            <a:endParaRPr lang="zh-TW" altLang="en-US" sz="3200"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endParaRPr>
          </a:p>
        </p:txBody>
      </p:sp>
      <p:sp>
        <p:nvSpPr>
          <p:cNvPr id="4" name="矩形: 圓角 3">
            <a:extLst>
              <a:ext uri="{FF2B5EF4-FFF2-40B4-BE49-F238E27FC236}">
                <a16:creationId xmlns:a16="http://schemas.microsoft.com/office/drawing/2014/main" id="{CE9EBB8A-688E-2DAE-D8FB-66BFCD44B9FA}"/>
              </a:ext>
            </a:extLst>
          </p:cNvPr>
          <p:cNvSpPr/>
          <p:nvPr/>
        </p:nvSpPr>
        <p:spPr>
          <a:xfrm>
            <a:off x="672353" y="262872"/>
            <a:ext cx="10681447" cy="1325563"/>
          </a:xfrm>
          <a:prstGeom prst="roundRect">
            <a:avLst/>
          </a:prstGeom>
          <a:solidFill>
            <a:schemeClr val="bg1"/>
          </a:solidFill>
          <a:ln w="28575">
            <a:solidFill>
              <a:srgbClr val="2ED9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dirty="0">
              <a:ln>
                <a:noFill/>
              </a:ln>
              <a:solidFill>
                <a:prstClr val="white"/>
              </a:solidFill>
              <a:effectLst/>
              <a:uLnTx/>
              <a:uFillTx/>
              <a:latin typeface="Calibri"/>
              <a:ea typeface="新細明體" panose="02020500000000000000" pitchFamily="18" charset="-120"/>
              <a:cs typeface="+mn-cs"/>
            </a:endParaRPr>
          </a:p>
        </p:txBody>
      </p:sp>
      <p:sp>
        <p:nvSpPr>
          <p:cNvPr id="2" name="標題 1">
            <a:extLst>
              <a:ext uri="{FF2B5EF4-FFF2-40B4-BE49-F238E27FC236}">
                <a16:creationId xmlns:a16="http://schemas.microsoft.com/office/drawing/2014/main" id="{05049A8A-DC27-D012-B5BE-22714390D813}"/>
              </a:ext>
            </a:extLst>
          </p:cNvPr>
          <p:cNvSpPr>
            <a:spLocks noGrp="1"/>
          </p:cNvSpPr>
          <p:nvPr>
            <p:ph type="title"/>
          </p:nvPr>
        </p:nvSpPr>
        <p:spPr>
          <a:xfrm>
            <a:off x="838200" y="262872"/>
            <a:ext cx="10515600" cy="1325563"/>
          </a:xfrm>
        </p:spPr>
        <p:txBody>
          <a:bodyPr>
            <a:normAutofit/>
          </a:bodyPr>
          <a:lstStyle/>
          <a:p>
            <a:pPr marL="0" lvl="0" indent="0">
              <a:lnSpc>
                <a:spcPct val="100000"/>
              </a:lnSpc>
              <a:buNone/>
            </a:pPr>
            <a:r>
              <a:rPr lang="zh-TW" altLang="en-US" sz="4400"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第三之一段</a:t>
            </a:r>
          </a:p>
        </p:txBody>
      </p:sp>
    </p:spTree>
    <p:extLst>
      <p:ext uri="{BB962C8B-B14F-4D97-AF65-F5344CB8AC3E}">
        <p14:creationId xmlns:p14="http://schemas.microsoft.com/office/powerpoint/2010/main" val="37274989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3" name="內容版面配置區 2">
            <a:extLst>
              <a:ext uri="{FF2B5EF4-FFF2-40B4-BE49-F238E27FC236}">
                <a16:creationId xmlns:a16="http://schemas.microsoft.com/office/drawing/2014/main" id="{627989D8-FC5E-B444-07D4-DB742CF21D6D}"/>
              </a:ext>
            </a:extLst>
          </p:cNvPr>
          <p:cNvSpPr>
            <a:spLocks noGrp="1"/>
          </p:cNvSpPr>
          <p:nvPr>
            <p:ph idx="1"/>
          </p:nvPr>
        </p:nvSpPr>
        <p:spPr>
          <a:xfrm>
            <a:off x="672353" y="1774834"/>
            <a:ext cx="10515600" cy="4930588"/>
          </a:xfrm>
          <a:solidFill>
            <a:schemeClr val="bg1"/>
          </a:solidFill>
          <a:ln w="38100">
            <a:solidFill>
              <a:srgbClr val="2ED911"/>
            </a:solidFill>
            <a:prstDash val="dash"/>
          </a:ln>
        </p:spPr>
        <p:txBody>
          <a:bodyPr>
            <a:normAutofit/>
          </a:bodyPr>
          <a:lstStyle/>
          <a:p>
            <a:pPr marL="0" lvl="0" indent="0">
              <a:lnSpc>
                <a:spcPct val="150000"/>
              </a:lnSpc>
              <a:buNone/>
            </a:pPr>
            <a:r>
              <a:rPr lang="zh-TW" altLang="en-US"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釋之曰：「法者</a:t>
            </a:r>
            <a:r>
              <a:rPr lang="zh-TW" altLang="en-US" kern="0" dirty="0">
                <a:solidFill>
                  <a:srgbClr val="C00000"/>
                </a:solidFill>
                <a:effectLst/>
                <a:latin typeface="微軟正黑體" panose="020B0604030504040204" pitchFamily="34" charset="-120"/>
                <a:ea typeface="微軟正黑體" panose="020B0604030504040204" pitchFamily="34" charset="-120"/>
                <a:cs typeface="Arial" panose="020B0604020202020204" pitchFamily="34" charset="0"/>
              </a:rPr>
              <a:t>，</a:t>
            </a:r>
            <a:r>
              <a:rPr lang="zh-TW" altLang="en-US"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天子所與天下公共（           ）也。今法如此而（     ）更重（           ）之（           ），是（           ）法不信於（           ）民也。且方其時（           ），上使（           ）立誅之（               ）則已（就罷了）。今既下（                 </a:t>
            </a:r>
            <a:r>
              <a:rPr lang="zh-TW" altLang="en-US"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）廷尉，</a:t>
            </a:r>
            <a:endParaRPr lang="en-US" altLang="zh-TW"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endParaRPr>
          </a:p>
          <a:p>
            <a:pPr marL="0" lvl="0" indent="0">
              <a:lnSpc>
                <a:spcPct val="150000"/>
              </a:lnSpc>
              <a:buNone/>
            </a:pPr>
            <a:r>
              <a:rPr lang="zh-TW" altLang="en-US"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廷</a:t>
            </a:r>
            <a:r>
              <a:rPr lang="zh-TW" altLang="en-US"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尉</a:t>
            </a:r>
            <a:r>
              <a:rPr lang="zh-TW" altLang="en-US" kern="0" dirty="0">
                <a:solidFill>
                  <a:srgbClr val="C00000"/>
                </a:solidFill>
                <a:effectLst/>
                <a:latin typeface="微軟正黑體" panose="020B0604030504040204" pitchFamily="34" charset="-120"/>
                <a:ea typeface="微軟正黑體" panose="020B0604030504040204" pitchFamily="34" charset="-120"/>
                <a:cs typeface="Arial" panose="020B0604020202020204" pitchFamily="34" charset="0"/>
              </a:rPr>
              <a:t>，</a:t>
            </a:r>
            <a:r>
              <a:rPr lang="zh-TW" altLang="en-US"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天下之平（           ）也，一傾（           ）而（           ）天下用法皆為（           ）輕重，民安所（           ）錯（           ）其手足？唯（           ）陛下察之（           ）。」</a:t>
            </a:r>
          </a:p>
        </p:txBody>
      </p:sp>
      <p:sp>
        <p:nvSpPr>
          <p:cNvPr id="4" name="矩形: 圓角 3">
            <a:extLst>
              <a:ext uri="{FF2B5EF4-FFF2-40B4-BE49-F238E27FC236}">
                <a16:creationId xmlns:a16="http://schemas.microsoft.com/office/drawing/2014/main" id="{CE9EBB8A-688E-2DAE-D8FB-66BFCD44B9FA}"/>
              </a:ext>
            </a:extLst>
          </p:cNvPr>
          <p:cNvSpPr/>
          <p:nvPr/>
        </p:nvSpPr>
        <p:spPr>
          <a:xfrm>
            <a:off x="672353" y="262872"/>
            <a:ext cx="10681447" cy="1325563"/>
          </a:xfrm>
          <a:prstGeom prst="roundRect">
            <a:avLst/>
          </a:prstGeom>
          <a:solidFill>
            <a:schemeClr val="bg1"/>
          </a:solidFill>
          <a:ln w="28575">
            <a:solidFill>
              <a:srgbClr val="2ED9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dirty="0">
              <a:ln>
                <a:noFill/>
              </a:ln>
              <a:solidFill>
                <a:prstClr val="white"/>
              </a:solidFill>
              <a:effectLst/>
              <a:uLnTx/>
              <a:uFillTx/>
              <a:latin typeface="Calibri"/>
              <a:ea typeface="新細明體" panose="02020500000000000000" pitchFamily="18" charset="-120"/>
              <a:cs typeface="+mn-cs"/>
            </a:endParaRPr>
          </a:p>
        </p:txBody>
      </p:sp>
      <p:sp>
        <p:nvSpPr>
          <p:cNvPr id="2" name="標題 1">
            <a:extLst>
              <a:ext uri="{FF2B5EF4-FFF2-40B4-BE49-F238E27FC236}">
                <a16:creationId xmlns:a16="http://schemas.microsoft.com/office/drawing/2014/main" id="{05049A8A-DC27-D012-B5BE-22714390D813}"/>
              </a:ext>
            </a:extLst>
          </p:cNvPr>
          <p:cNvSpPr>
            <a:spLocks noGrp="1"/>
          </p:cNvSpPr>
          <p:nvPr>
            <p:ph type="title"/>
          </p:nvPr>
        </p:nvSpPr>
        <p:spPr>
          <a:xfrm>
            <a:off x="838200" y="262872"/>
            <a:ext cx="10515600" cy="1325563"/>
          </a:xfrm>
        </p:spPr>
        <p:txBody>
          <a:bodyPr>
            <a:normAutofit/>
          </a:bodyPr>
          <a:lstStyle/>
          <a:p>
            <a:pPr marL="0" lvl="0" indent="0">
              <a:lnSpc>
                <a:spcPct val="100000"/>
              </a:lnSpc>
              <a:buNone/>
            </a:pPr>
            <a:r>
              <a:rPr lang="zh-TW" altLang="en-US" sz="4400"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第三之二段</a:t>
            </a:r>
          </a:p>
        </p:txBody>
      </p:sp>
    </p:spTree>
    <p:extLst>
      <p:ext uri="{BB962C8B-B14F-4D97-AF65-F5344CB8AC3E}">
        <p14:creationId xmlns:p14="http://schemas.microsoft.com/office/powerpoint/2010/main" val="2547390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3" name="內容版面配置區 2">
            <a:extLst>
              <a:ext uri="{FF2B5EF4-FFF2-40B4-BE49-F238E27FC236}">
                <a16:creationId xmlns:a16="http://schemas.microsoft.com/office/drawing/2014/main" id="{627989D8-FC5E-B444-07D4-DB742CF21D6D}"/>
              </a:ext>
            </a:extLst>
          </p:cNvPr>
          <p:cNvSpPr>
            <a:spLocks noGrp="1"/>
          </p:cNvSpPr>
          <p:nvPr>
            <p:ph idx="1"/>
          </p:nvPr>
        </p:nvSpPr>
        <p:spPr>
          <a:xfrm>
            <a:off x="838200" y="1943661"/>
            <a:ext cx="10515600" cy="4542864"/>
          </a:xfrm>
          <a:solidFill>
            <a:schemeClr val="bg1"/>
          </a:solidFill>
          <a:ln w="38100">
            <a:solidFill>
              <a:srgbClr val="2ED911"/>
            </a:solidFill>
            <a:prstDash val="dash"/>
          </a:ln>
        </p:spPr>
        <p:txBody>
          <a:bodyPr>
            <a:normAutofit/>
          </a:bodyPr>
          <a:lstStyle/>
          <a:p>
            <a:pPr marL="0" lvl="0" indent="0">
              <a:lnSpc>
                <a:spcPct val="150000"/>
              </a:lnSpc>
              <a:buNone/>
            </a:pPr>
            <a:r>
              <a:rPr lang="en-US" altLang="zh-TW" sz="3200"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1.</a:t>
            </a:r>
            <a:r>
              <a:rPr lang="zh-TW" altLang="en-US" sz="3200"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五分鐘，可以和同學討論寫單字解釋</a:t>
            </a:r>
          </a:p>
          <a:p>
            <a:pPr marL="0" lvl="0" indent="0">
              <a:lnSpc>
                <a:spcPct val="150000"/>
              </a:lnSpc>
              <a:buNone/>
            </a:pPr>
            <a:r>
              <a:rPr lang="en-US" altLang="zh-TW" sz="3200"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2.</a:t>
            </a:r>
            <a:r>
              <a:rPr lang="zh-TW" altLang="en-US" sz="3200"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 二分鐘和組員對答案，剩下</a:t>
            </a:r>
            <a:r>
              <a:rPr lang="en-US" altLang="zh-TW" sz="3200"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30</a:t>
            </a:r>
            <a:r>
              <a:rPr lang="zh-TW" altLang="en-US" sz="3200"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秒，老師指定的同學</a:t>
            </a:r>
            <a:r>
              <a:rPr lang="zh-TW" altLang="en-US" sz="32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學習單上傳</a:t>
            </a:r>
            <a:endParaRPr lang="zh-TW" altLang="en-US" sz="3200"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endParaRPr>
          </a:p>
        </p:txBody>
      </p:sp>
      <p:sp>
        <p:nvSpPr>
          <p:cNvPr id="4" name="矩形: 圓角 3">
            <a:extLst>
              <a:ext uri="{FF2B5EF4-FFF2-40B4-BE49-F238E27FC236}">
                <a16:creationId xmlns:a16="http://schemas.microsoft.com/office/drawing/2014/main" id="{CE9EBB8A-688E-2DAE-D8FB-66BFCD44B9FA}"/>
              </a:ext>
            </a:extLst>
          </p:cNvPr>
          <p:cNvSpPr/>
          <p:nvPr/>
        </p:nvSpPr>
        <p:spPr>
          <a:xfrm>
            <a:off x="672353" y="262872"/>
            <a:ext cx="10681447" cy="1325563"/>
          </a:xfrm>
          <a:prstGeom prst="roundRect">
            <a:avLst/>
          </a:prstGeom>
          <a:solidFill>
            <a:schemeClr val="bg1"/>
          </a:solidFill>
          <a:ln w="28575">
            <a:solidFill>
              <a:srgbClr val="2ED9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dirty="0">
              <a:ln>
                <a:noFill/>
              </a:ln>
              <a:solidFill>
                <a:prstClr val="white"/>
              </a:solidFill>
              <a:effectLst/>
              <a:uLnTx/>
              <a:uFillTx/>
              <a:latin typeface="Calibri"/>
              <a:ea typeface="新細明體" panose="02020500000000000000" pitchFamily="18" charset="-120"/>
              <a:cs typeface="+mn-cs"/>
            </a:endParaRPr>
          </a:p>
        </p:txBody>
      </p:sp>
      <p:sp>
        <p:nvSpPr>
          <p:cNvPr id="2" name="標題 1">
            <a:extLst>
              <a:ext uri="{FF2B5EF4-FFF2-40B4-BE49-F238E27FC236}">
                <a16:creationId xmlns:a16="http://schemas.microsoft.com/office/drawing/2014/main" id="{05049A8A-DC27-D012-B5BE-22714390D813}"/>
              </a:ext>
            </a:extLst>
          </p:cNvPr>
          <p:cNvSpPr>
            <a:spLocks noGrp="1"/>
          </p:cNvSpPr>
          <p:nvPr>
            <p:ph type="title"/>
          </p:nvPr>
        </p:nvSpPr>
        <p:spPr>
          <a:xfrm>
            <a:off x="838200" y="262872"/>
            <a:ext cx="10515600" cy="1325563"/>
          </a:xfrm>
        </p:spPr>
        <p:txBody>
          <a:bodyPr>
            <a:normAutofit/>
          </a:bodyPr>
          <a:lstStyle/>
          <a:p>
            <a:pPr marL="0" lvl="0" indent="0">
              <a:lnSpc>
                <a:spcPct val="100000"/>
              </a:lnSpc>
              <a:buNone/>
            </a:pPr>
            <a:r>
              <a:rPr lang="zh-TW" altLang="en-US" sz="4400"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第三之二段</a:t>
            </a:r>
          </a:p>
        </p:txBody>
      </p:sp>
    </p:spTree>
    <p:extLst>
      <p:ext uri="{BB962C8B-B14F-4D97-AF65-F5344CB8AC3E}">
        <p14:creationId xmlns:p14="http://schemas.microsoft.com/office/powerpoint/2010/main" val="15018213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3" name="內容版面配置區 2">
            <a:extLst>
              <a:ext uri="{FF2B5EF4-FFF2-40B4-BE49-F238E27FC236}">
                <a16:creationId xmlns:a16="http://schemas.microsoft.com/office/drawing/2014/main" id="{627989D8-FC5E-B444-07D4-DB742CF21D6D}"/>
              </a:ext>
            </a:extLst>
          </p:cNvPr>
          <p:cNvSpPr>
            <a:spLocks noGrp="1"/>
          </p:cNvSpPr>
          <p:nvPr>
            <p:ph idx="1"/>
          </p:nvPr>
        </p:nvSpPr>
        <p:spPr>
          <a:xfrm>
            <a:off x="838200" y="1943661"/>
            <a:ext cx="10515600" cy="4542864"/>
          </a:xfrm>
          <a:solidFill>
            <a:schemeClr val="bg1"/>
          </a:solidFill>
          <a:ln w="38100">
            <a:solidFill>
              <a:srgbClr val="2ED911"/>
            </a:solidFill>
            <a:prstDash val="dash"/>
          </a:ln>
        </p:spPr>
        <p:txBody>
          <a:bodyPr>
            <a:normAutofit/>
          </a:bodyPr>
          <a:lstStyle/>
          <a:p>
            <a:pPr marL="0" lvl="0" indent="0">
              <a:lnSpc>
                <a:spcPct val="150000"/>
              </a:lnSpc>
              <a:buNone/>
            </a:pPr>
            <a:r>
              <a:rPr lang="zh-TW" altLang="en-US" sz="3200"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良久，上曰：</a:t>
            </a:r>
            <a:r>
              <a:rPr lang="en-US" altLang="zh-TW" sz="3200"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a:t>
            </a:r>
            <a:r>
              <a:rPr lang="zh-TW" altLang="en-US" sz="3200"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廷尉當（           ）是（           ）也。</a:t>
            </a:r>
            <a:r>
              <a:rPr lang="en-US" altLang="zh-TW" sz="3200"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a:t>
            </a:r>
            <a:endParaRPr lang="zh-TW" altLang="en-US" sz="3200"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endParaRPr>
          </a:p>
        </p:txBody>
      </p:sp>
      <p:sp>
        <p:nvSpPr>
          <p:cNvPr id="4" name="矩形: 圓角 3">
            <a:extLst>
              <a:ext uri="{FF2B5EF4-FFF2-40B4-BE49-F238E27FC236}">
                <a16:creationId xmlns:a16="http://schemas.microsoft.com/office/drawing/2014/main" id="{CE9EBB8A-688E-2DAE-D8FB-66BFCD44B9FA}"/>
              </a:ext>
            </a:extLst>
          </p:cNvPr>
          <p:cNvSpPr/>
          <p:nvPr/>
        </p:nvSpPr>
        <p:spPr>
          <a:xfrm>
            <a:off x="672353" y="262872"/>
            <a:ext cx="10681447" cy="1325563"/>
          </a:xfrm>
          <a:prstGeom prst="roundRect">
            <a:avLst/>
          </a:prstGeom>
          <a:solidFill>
            <a:schemeClr val="bg1"/>
          </a:solidFill>
          <a:ln w="28575">
            <a:solidFill>
              <a:srgbClr val="2ED9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dirty="0">
              <a:ln>
                <a:noFill/>
              </a:ln>
              <a:solidFill>
                <a:prstClr val="white"/>
              </a:solidFill>
              <a:effectLst/>
              <a:uLnTx/>
              <a:uFillTx/>
              <a:latin typeface="Calibri"/>
              <a:ea typeface="新細明體" panose="02020500000000000000" pitchFamily="18" charset="-120"/>
              <a:cs typeface="+mn-cs"/>
            </a:endParaRPr>
          </a:p>
        </p:txBody>
      </p:sp>
      <p:sp>
        <p:nvSpPr>
          <p:cNvPr id="2" name="標題 1">
            <a:extLst>
              <a:ext uri="{FF2B5EF4-FFF2-40B4-BE49-F238E27FC236}">
                <a16:creationId xmlns:a16="http://schemas.microsoft.com/office/drawing/2014/main" id="{05049A8A-DC27-D012-B5BE-22714390D813}"/>
              </a:ext>
            </a:extLst>
          </p:cNvPr>
          <p:cNvSpPr>
            <a:spLocks noGrp="1"/>
          </p:cNvSpPr>
          <p:nvPr>
            <p:ph type="title"/>
          </p:nvPr>
        </p:nvSpPr>
        <p:spPr>
          <a:xfrm>
            <a:off x="838200" y="262872"/>
            <a:ext cx="10515600" cy="1325563"/>
          </a:xfrm>
        </p:spPr>
        <p:txBody>
          <a:bodyPr>
            <a:normAutofit/>
          </a:bodyPr>
          <a:lstStyle/>
          <a:p>
            <a:pPr marL="0" lvl="0" indent="0">
              <a:lnSpc>
                <a:spcPct val="100000"/>
              </a:lnSpc>
              <a:buNone/>
            </a:pPr>
            <a:r>
              <a:rPr lang="zh-TW" altLang="en-US" sz="4400"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第四段</a:t>
            </a:r>
          </a:p>
        </p:txBody>
      </p:sp>
    </p:spTree>
    <p:extLst>
      <p:ext uri="{BB962C8B-B14F-4D97-AF65-F5344CB8AC3E}">
        <p14:creationId xmlns:p14="http://schemas.microsoft.com/office/powerpoint/2010/main" val="24619793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3" name="內容版面配置區 2">
            <a:extLst>
              <a:ext uri="{FF2B5EF4-FFF2-40B4-BE49-F238E27FC236}">
                <a16:creationId xmlns:a16="http://schemas.microsoft.com/office/drawing/2014/main" id="{627989D8-FC5E-B444-07D4-DB742CF21D6D}"/>
              </a:ext>
            </a:extLst>
          </p:cNvPr>
          <p:cNvSpPr>
            <a:spLocks noGrp="1"/>
          </p:cNvSpPr>
          <p:nvPr>
            <p:ph idx="1"/>
          </p:nvPr>
        </p:nvSpPr>
        <p:spPr>
          <a:xfrm>
            <a:off x="838200" y="1943661"/>
            <a:ext cx="10515600" cy="4542864"/>
          </a:xfrm>
          <a:solidFill>
            <a:schemeClr val="bg1"/>
          </a:solidFill>
          <a:ln w="38100">
            <a:solidFill>
              <a:srgbClr val="2ED911"/>
            </a:solidFill>
            <a:prstDash val="dash"/>
          </a:ln>
        </p:spPr>
        <p:txBody>
          <a:bodyPr>
            <a:normAutofit/>
          </a:bodyPr>
          <a:lstStyle/>
          <a:p>
            <a:pPr marL="0" lvl="0" indent="0">
              <a:lnSpc>
                <a:spcPct val="150000"/>
              </a:lnSpc>
              <a:buNone/>
            </a:pPr>
            <a:endParaRPr lang="en-US" altLang="zh-TW" sz="3200"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endParaRPr>
          </a:p>
          <a:p>
            <a:pPr marL="0" lvl="0" indent="0">
              <a:lnSpc>
                <a:spcPct val="150000"/>
              </a:lnSpc>
              <a:buNone/>
            </a:pPr>
            <a:endParaRPr lang="en-US" altLang="zh-TW" sz="32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endParaRPr>
          </a:p>
        </p:txBody>
      </p:sp>
      <p:sp>
        <p:nvSpPr>
          <p:cNvPr id="4" name="矩形: 圓角 3">
            <a:extLst>
              <a:ext uri="{FF2B5EF4-FFF2-40B4-BE49-F238E27FC236}">
                <a16:creationId xmlns:a16="http://schemas.microsoft.com/office/drawing/2014/main" id="{CE9EBB8A-688E-2DAE-D8FB-66BFCD44B9FA}"/>
              </a:ext>
            </a:extLst>
          </p:cNvPr>
          <p:cNvSpPr/>
          <p:nvPr/>
        </p:nvSpPr>
        <p:spPr>
          <a:xfrm>
            <a:off x="672353" y="262872"/>
            <a:ext cx="10681447" cy="1325563"/>
          </a:xfrm>
          <a:prstGeom prst="roundRect">
            <a:avLst/>
          </a:prstGeom>
          <a:solidFill>
            <a:schemeClr val="bg1"/>
          </a:solidFill>
          <a:ln w="28575">
            <a:solidFill>
              <a:srgbClr val="2ED9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dirty="0">
              <a:ln>
                <a:noFill/>
              </a:ln>
              <a:solidFill>
                <a:prstClr val="white"/>
              </a:solidFill>
              <a:effectLst/>
              <a:uLnTx/>
              <a:uFillTx/>
              <a:latin typeface="Calibri"/>
              <a:ea typeface="新細明體" panose="02020500000000000000" pitchFamily="18" charset="-120"/>
              <a:cs typeface="+mn-cs"/>
            </a:endParaRPr>
          </a:p>
        </p:txBody>
      </p:sp>
      <p:sp>
        <p:nvSpPr>
          <p:cNvPr id="2" name="標題 1">
            <a:extLst>
              <a:ext uri="{FF2B5EF4-FFF2-40B4-BE49-F238E27FC236}">
                <a16:creationId xmlns:a16="http://schemas.microsoft.com/office/drawing/2014/main" id="{05049A8A-DC27-D012-B5BE-22714390D813}"/>
              </a:ext>
            </a:extLst>
          </p:cNvPr>
          <p:cNvSpPr>
            <a:spLocks noGrp="1"/>
          </p:cNvSpPr>
          <p:nvPr>
            <p:ph type="title"/>
          </p:nvPr>
        </p:nvSpPr>
        <p:spPr>
          <a:xfrm>
            <a:off x="838200" y="262872"/>
            <a:ext cx="10515600" cy="1325563"/>
          </a:xfrm>
        </p:spPr>
        <p:txBody>
          <a:bodyPr>
            <a:normAutofit/>
          </a:bodyPr>
          <a:lstStyle/>
          <a:p>
            <a:pPr marL="0" lvl="0" indent="0">
              <a:lnSpc>
                <a:spcPct val="100000"/>
              </a:lnSpc>
              <a:buNone/>
            </a:pPr>
            <a:r>
              <a:rPr lang="zh-TW" altLang="en-US" sz="4400"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故事結構</a:t>
            </a:r>
          </a:p>
        </p:txBody>
      </p:sp>
      <p:graphicFrame>
        <p:nvGraphicFramePr>
          <p:cNvPr id="5" name="表格 5">
            <a:extLst>
              <a:ext uri="{FF2B5EF4-FFF2-40B4-BE49-F238E27FC236}">
                <a16:creationId xmlns:a16="http://schemas.microsoft.com/office/drawing/2014/main" id="{F39A5A8D-DCCF-D04B-891E-2B1E8F77F88F}"/>
              </a:ext>
            </a:extLst>
          </p:cNvPr>
          <p:cNvGraphicFramePr>
            <a:graphicFrameLocks noGrp="1"/>
          </p:cNvGraphicFramePr>
          <p:nvPr>
            <p:extLst>
              <p:ext uri="{D42A27DB-BD31-4B8C-83A1-F6EECF244321}">
                <p14:modId xmlns:p14="http://schemas.microsoft.com/office/powerpoint/2010/main" val="1309430361"/>
              </p:ext>
            </p:extLst>
          </p:nvPr>
        </p:nvGraphicFramePr>
        <p:xfrm>
          <a:off x="1210235" y="2396064"/>
          <a:ext cx="9762565" cy="2991723"/>
        </p:xfrm>
        <a:graphic>
          <a:graphicData uri="http://schemas.openxmlformats.org/drawingml/2006/table">
            <a:tbl>
              <a:tblPr firstRow="1" bandRow="1">
                <a:tableStyleId>{5940675A-B579-460E-94D1-54222C63F5DA}</a:tableStyleId>
              </a:tblPr>
              <a:tblGrid>
                <a:gridCol w="2454088">
                  <a:extLst>
                    <a:ext uri="{9D8B030D-6E8A-4147-A177-3AD203B41FA5}">
                      <a16:colId xmlns:a16="http://schemas.microsoft.com/office/drawing/2014/main" val="1191666705"/>
                    </a:ext>
                  </a:extLst>
                </a:gridCol>
                <a:gridCol w="2436159">
                  <a:extLst>
                    <a:ext uri="{9D8B030D-6E8A-4147-A177-3AD203B41FA5}">
                      <a16:colId xmlns:a16="http://schemas.microsoft.com/office/drawing/2014/main" val="735565567"/>
                    </a:ext>
                  </a:extLst>
                </a:gridCol>
                <a:gridCol w="2436159">
                  <a:extLst>
                    <a:ext uri="{9D8B030D-6E8A-4147-A177-3AD203B41FA5}">
                      <a16:colId xmlns:a16="http://schemas.microsoft.com/office/drawing/2014/main" val="3717767958"/>
                    </a:ext>
                  </a:extLst>
                </a:gridCol>
                <a:gridCol w="2436159">
                  <a:extLst>
                    <a:ext uri="{9D8B030D-6E8A-4147-A177-3AD203B41FA5}">
                      <a16:colId xmlns:a16="http://schemas.microsoft.com/office/drawing/2014/main" val="3474148058"/>
                    </a:ext>
                  </a:extLst>
                </a:gridCol>
              </a:tblGrid>
              <a:tr h="657146">
                <a:tc>
                  <a:txBody>
                    <a:bodyPr/>
                    <a:lstStyle/>
                    <a:p>
                      <a:pPr algn="ctr"/>
                      <a:r>
                        <a:rPr lang="zh-TW" altLang="en-US" sz="2800" dirty="0">
                          <a:latin typeface="微軟正黑體" panose="020B0604030504040204" pitchFamily="34" charset="-120"/>
                          <a:ea typeface="微軟正黑體" panose="020B0604030504040204" pitchFamily="34" charset="-120"/>
                        </a:rPr>
                        <a:t>開端</a:t>
                      </a:r>
                      <a:r>
                        <a:rPr lang="en-US" altLang="zh-TW" sz="2800" dirty="0">
                          <a:latin typeface="微軟正黑體" panose="020B0604030504040204" pitchFamily="34" charset="-120"/>
                          <a:ea typeface="微軟正黑體" panose="020B0604030504040204" pitchFamily="34" charset="-120"/>
                        </a:rPr>
                        <a:t>(</a:t>
                      </a:r>
                      <a:r>
                        <a:rPr lang="zh-TW" altLang="en-US" sz="2800" dirty="0">
                          <a:latin typeface="微軟正黑體" panose="020B0604030504040204" pitchFamily="34" charset="-120"/>
                          <a:ea typeface="微軟正黑體" panose="020B0604030504040204" pitchFamily="34" charset="-120"/>
                        </a:rPr>
                        <a:t>起因</a:t>
                      </a:r>
                      <a:r>
                        <a:rPr lang="en-US" altLang="zh-TW" sz="2800" dirty="0">
                          <a:latin typeface="微軟正黑體" panose="020B0604030504040204" pitchFamily="34" charset="-120"/>
                          <a:ea typeface="微軟正黑體" panose="020B0604030504040204" pitchFamily="34" charset="-120"/>
                        </a:rPr>
                        <a:t>)</a:t>
                      </a:r>
                      <a:endParaRPr lang="zh-TW" altLang="en-US" sz="2800" dirty="0">
                        <a:latin typeface="微軟正黑體" panose="020B0604030504040204" pitchFamily="34" charset="-120"/>
                        <a:ea typeface="微軟正黑體" panose="020B0604030504040204" pitchFamily="34" charset="-120"/>
                      </a:endParaRPr>
                    </a:p>
                  </a:txBody>
                  <a:tcPr>
                    <a:solidFill>
                      <a:schemeClr val="bg2"/>
                    </a:solidFill>
                  </a:tcPr>
                </a:tc>
                <a:tc>
                  <a:txBody>
                    <a:bodyPr/>
                    <a:lstStyle/>
                    <a:p>
                      <a:pPr algn="ctr"/>
                      <a:r>
                        <a:rPr lang="zh-TW" altLang="en-US" sz="2800" dirty="0">
                          <a:latin typeface="微軟正黑體" panose="020B0604030504040204" pitchFamily="34" charset="-120"/>
                          <a:ea typeface="微軟正黑體" panose="020B0604030504040204" pitchFamily="34" charset="-120"/>
                        </a:rPr>
                        <a:t>發展</a:t>
                      </a:r>
                    </a:p>
                  </a:txBody>
                  <a:tcPr>
                    <a:solidFill>
                      <a:schemeClr val="bg2"/>
                    </a:solidFill>
                  </a:tcPr>
                </a:tc>
                <a:tc>
                  <a:txBody>
                    <a:bodyPr/>
                    <a:lstStyle/>
                    <a:p>
                      <a:pPr algn="ctr"/>
                      <a:r>
                        <a:rPr lang="zh-TW" altLang="en-US" sz="2800" dirty="0">
                          <a:latin typeface="微軟正黑體" panose="020B0604030504040204" pitchFamily="34" charset="-120"/>
                          <a:ea typeface="微軟正黑體" panose="020B0604030504040204" pitchFamily="34" charset="-120"/>
                        </a:rPr>
                        <a:t>高潮</a:t>
                      </a:r>
                    </a:p>
                  </a:txBody>
                  <a:tcPr>
                    <a:solidFill>
                      <a:schemeClr val="bg2"/>
                    </a:solidFill>
                  </a:tcPr>
                </a:tc>
                <a:tc>
                  <a:txBody>
                    <a:bodyPr/>
                    <a:lstStyle/>
                    <a:p>
                      <a:pPr algn="ctr"/>
                      <a:r>
                        <a:rPr lang="zh-TW" altLang="en-US" sz="2800" dirty="0">
                          <a:latin typeface="微軟正黑體" panose="020B0604030504040204" pitchFamily="34" charset="-120"/>
                          <a:ea typeface="微軟正黑體" panose="020B0604030504040204" pitchFamily="34" charset="-120"/>
                        </a:rPr>
                        <a:t>結尾</a:t>
                      </a:r>
                    </a:p>
                  </a:txBody>
                  <a:tcPr>
                    <a:solidFill>
                      <a:schemeClr val="bg2"/>
                    </a:solidFill>
                  </a:tcPr>
                </a:tc>
                <a:extLst>
                  <a:ext uri="{0D108BD9-81ED-4DB2-BD59-A6C34878D82A}">
                    <a16:rowId xmlns:a16="http://schemas.microsoft.com/office/drawing/2014/main" val="1468030079"/>
                  </a:ext>
                </a:extLst>
              </a:tr>
              <a:tr h="2334577">
                <a:tc>
                  <a:txBody>
                    <a:bodyPr/>
                    <a:lstStyle/>
                    <a:p>
                      <a:r>
                        <a:rPr lang="zh-TW" altLang="en-US" dirty="0"/>
                        <a:t>縣人</a:t>
                      </a:r>
                    </a:p>
                  </a:txBody>
                  <a:tcPr/>
                </a:tc>
                <a:tc>
                  <a:txBody>
                    <a:bodyPr/>
                    <a:lstStyle/>
                    <a:p>
                      <a:r>
                        <a:rPr lang="zh-TW" altLang="en-US" dirty="0"/>
                        <a:t>釋之</a:t>
                      </a:r>
                    </a:p>
                  </a:txBody>
                  <a:tcPr/>
                </a:tc>
                <a:tc>
                  <a:txBody>
                    <a:bodyPr/>
                    <a:lstStyle/>
                    <a:p>
                      <a:r>
                        <a:rPr lang="zh-TW" altLang="en-US" dirty="0"/>
                        <a:t>文帝</a:t>
                      </a:r>
                      <a:endParaRPr lang="en-US" altLang="zh-TW" dirty="0"/>
                    </a:p>
                    <a:p>
                      <a:r>
                        <a:rPr lang="zh-TW" altLang="en-US" dirty="0"/>
                        <a:t>釋之</a:t>
                      </a:r>
                    </a:p>
                  </a:txBody>
                  <a:tcPr/>
                </a:tc>
                <a:tc>
                  <a:txBody>
                    <a:bodyPr/>
                    <a:lstStyle/>
                    <a:p>
                      <a:r>
                        <a:rPr lang="zh-TW" altLang="en-US" dirty="0"/>
                        <a:t>文帝</a:t>
                      </a:r>
                    </a:p>
                  </a:txBody>
                  <a:tcPr/>
                </a:tc>
                <a:extLst>
                  <a:ext uri="{0D108BD9-81ED-4DB2-BD59-A6C34878D82A}">
                    <a16:rowId xmlns:a16="http://schemas.microsoft.com/office/drawing/2014/main" val="318656335"/>
                  </a:ext>
                </a:extLst>
              </a:tr>
            </a:tbl>
          </a:graphicData>
        </a:graphic>
      </p:graphicFrame>
    </p:spTree>
    <p:extLst>
      <p:ext uri="{BB962C8B-B14F-4D97-AF65-F5344CB8AC3E}">
        <p14:creationId xmlns:p14="http://schemas.microsoft.com/office/powerpoint/2010/main" val="41935336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54A28031-4B34-431A-AC99-9FF7803B30C5}"/>
              </a:ext>
            </a:extLst>
          </p:cNvPr>
          <p:cNvSpPr>
            <a:spLocks noGrp="1"/>
          </p:cNvSpPr>
          <p:nvPr>
            <p:ph type="ctrTitle"/>
          </p:nvPr>
        </p:nvSpPr>
        <p:spPr>
          <a:xfrm>
            <a:off x="-1" y="2298700"/>
            <a:ext cx="11057468" cy="2630901"/>
          </a:xfrm>
          <a:solidFill>
            <a:schemeClr val="accent4">
              <a:lumMod val="40000"/>
              <a:lumOff val="60000"/>
            </a:schemeClr>
          </a:solidFill>
        </p:spPr>
        <p:txBody>
          <a:bodyPr anchor="ctr">
            <a:normAutofit fontScale="90000"/>
          </a:bodyPr>
          <a:lstStyle/>
          <a:p>
            <a:pPr algn="l">
              <a:lnSpc>
                <a:spcPct val="100000"/>
              </a:lnSpc>
            </a:pPr>
            <a:br>
              <a:rPr lang="en-US" altLang="zh-TW" sz="9600" dirty="0">
                <a:latin typeface="微軟正黑體" panose="020B0604030504040204" pitchFamily="34" charset="-120"/>
                <a:ea typeface="微軟正黑體" panose="020B0604030504040204" pitchFamily="34" charset="-120"/>
              </a:rPr>
            </a:br>
            <a:r>
              <a:rPr lang="zh-TW" altLang="en-US" sz="9600" dirty="0">
                <a:latin typeface="微軟正黑體" panose="020B0604030504040204" pitchFamily="34" charset="-120"/>
                <a:ea typeface="微軟正黑體" panose="020B0604030504040204" pitchFamily="34" charset="-120"/>
              </a:rPr>
              <a:t>　</a:t>
            </a:r>
            <a:r>
              <a:rPr lang="zh-TW" altLang="en-US" sz="8000" b="1" dirty="0">
                <a:latin typeface="微軟正黑體" panose="020B0604030504040204" pitchFamily="34" charset="-120"/>
                <a:ea typeface="微軟正黑體" panose="020B0604030504040204" pitchFamily="34" charset="-120"/>
              </a:rPr>
              <a:t>故事情節整理</a:t>
            </a:r>
            <a:br>
              <a:rPr lang="en-US" altLang="zh-TW" sz="9600" dirty="0">
                <a:latin typeface="微軟正黑體" panose="020B0604030504040204" pitchFamily="34" charset="-120"/>
                <a:ea typeface="微軟正黑體" panose="020B0604030504040204" pitchFamily="34" charset="-120"/>
              </a:rPr>
            </a:br>
            <a:endParaRPr lang="zh-TW" altLang="en-US" sz="9600" dirty="0">
              <a:latin typeface="微軟正黑體" panose="020B0604030504040204" pitchFamily="34" charset="-120"/>
              <a:ea typeface="微軟正黑體" panose="020B0604030504040204" pitchFamily="34" charset="-120"/>
            </a:endParaRPr>
          </a:p>
        </p:txBody>
      </p:sp>
      <p:sp>
        <p:nvSpPr>
          <p:cNvPr id="4" name="標題 1">
            <a:extLst>
              <a:ext uri="{FF2B5EF4-FFF2-40B4-BE49-F238E27FC236}">
                <a16:creationId xmlns:a16="http://schemas.microsoft.com/office/drawing/2014/main" id="{54A28031-4B34-431A-AC99-9FF7803B30C5}"/>
              </a:ext>
            </a:extLst>
          </p:cNvPr>
          <p:cNvSpPr txBox="1">
            <a:spLocks/>
          </p:cNvSpPr>
          <p:nvPr/>
        </p:nvSpPr>
        <p:spPr>
          <a:xfrm>
            <a:off x="11328400" y="2311400"/>
            <a:ext cx="863600" cy="2658534"/>
          </a:xfrm>
          <a:prstGeom prst="rect">
            <a:avLst/>
          </a:prstGeom>
          <a:solidFill>
            <a:schemeClr val="bg1">
              <a:lumMod val="85000"/>
              <a:alpha val="67059"/>
            </a:schemeClr>
          </a:solidFill>
        </p:spPr>
        <p:txBody>
          <a:bodyPr vert="horz" lIns="91440" tIns="45720" rIns="91440" bIns="4572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zh-TW" altLang="en-US" sz="44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j-cs"/>
            </a:endParaRPr>
          </a:p>
        </p:txBody>
      </p:sp>
      <p:sp>
        <p:nvSpPr>
          <p:cNvPr id="12" name="AutoShape 14"/>
          <p:cNvSpPr>
            <a:spLocks noChangeAspect="1" noChangeArrowheads="1" noTextEdit="1"/>
          </p:cNvSpPr>
          <p:nvPr/>
        </p:nvSpPr>
        <p:spPr bwMode="auto">
          <a:xfrm>
            <a:off x="7351714" y="4019550"/>
            <a:ext cx="3359150" cy="2395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a:ln>
                <a:noFill/>
              </a:ln>
              <a:solidFill>
                <a:prstClr val="black"/>
              </a:solidFill>
              <a:effectLst/>
              <a:uLnTx/>
              <a:uFillTx/>
              <a:latin typeface="Calibri"/>
              <a:ea typeface="新細明體" panose="02020500000000000000" pitchFamily="18" charset="-120"/>
              <a:cs typeface="+mn-cs"/>
            </a:endParaRPr>
          </a:p>
        </p:txBody>
      </p:sp>
      <p:sp>
        <p:nvSpPr>
          <p:cNvPr id="13" name="Freeform 16"/>
          <p:cNvSpPr>
            <a:spLocks noEditPoints="1"/>
          </p:cNvSpPr>
          <p:nvPr/>
        </p:nvSpPr>
        <p:spPr bwMode="auto">
          <a:xfrm>
            <a:off x="8040054" y="3234258"/>
            <a:ext cx="3351213" cy="2392362"/>
          </a:xfrm>
          <a:custGeom>
            <a:avLst/>
            <a:gdLst>
              <a:gd name="T0" fmla="*/ 4690 w 5750"/>
              <a:gd name="T1" fmla="*/ 3202 h 4104"/>
              <a:gd name="T2" fmla="*/ 4747 w 5750"/>
              <a:gd name="T3" fmla="*/ 3200 h 4104"/>
              <a:gd name="T4" fmla="*/ 4772 w 5750"/>
              <a:gd name="T5" fmla="*/ 3200 h 4104"/>
              <a:gd name="T6" fmla="*/ 5041 w 5750"/>
              <a:gd name="T7" fmla="*/ 2872 h 4104"/>
              <a:gd name="T8" fmla="*/ 5021 w 5750"/>
              <a:gd name="T9" fmla="*/ 2696 h 4104"/>
              <a:gd name="T10" fmla="*/ 5020 w 5750"/>
              <a:gd name="T11" fmla="*/ 2689 h 4104"/>
              <a:gd name="T12" fmla="*/ 5020 w 5750"/>
              <a:gd name="T13" fmla="*/ 2684 h 4104"/>
              <a:gd name="T14" fmla="*/ 4433 w 5750"/>
              <a:gd name="T15" fmla="*/ 2847 h 4104"/>
              <a:gd name="T16" fmla="*/ 5091 w 5750"/>
              <a:gd name="T17" fmla="*/ 2679 h 4104"/>
              <a:gd name="T18" fmla="*/ 5093 w 5750"/>
              <a:gd name="T19" fmla="*/ 2696 h 4104"/>
              <a:gd name="T20" fmla="*/ 5289 w 5750"/>
              <a:gd name="T21" fmla="*/ 2757 h 4104"/>
              <a:gd name="T22" fmla="*/ 4994 w 5750"/>
              <a:gd name="T23" fmla="*/ 2386 h 4104"/>
              <a:gd name="T24" fmla="*/ 4387 w 5750"/>
              <a:gd name="T25" fmla="*/ 2591 h 4104"/>
              <a:gd name="T26" fmla="*/ 3732 w 5750"/>
              <a:gd name="T27" fmla="*/ 955 h 4104"/>
              <a:gd name="T28" fmla="*/ 2899 w 5750"/>
              <a:gd name="T29" fmla="*/ 119 h 4104"/>
              <a:gd name="T30" fmla="*/ 3966 w 5750"/>
              <a:gd name="T31" fmla="*/ 105 h 4104"/>
              <a:gd name="T32" fmla="*/ 3908 w 5750"/>
              <a:gd name="T33" fmla="*/ 533 h 4104"/>
              <a:gd name="T34" fmla="*/ 4656 w 5750"/>
              <a:gd name="T35" fmla="*/ 1257 h 4104"/>
              <a:gd name="T36" fmla="*/ 4886 w 5750"/>
              <a:gd name="T37" fmla="*/ 1315 h 4104"/>
              <a:gd name="T38" fmla="*/ 4881 w 5750"/>
              <a:gd name="T39" fmla="*/ 1321 h 4104"/>
              <a:gd name="T40" fmla="*/ 4875 w 5750"/>
              <a:gd name="T41" fmla="*/ 1325 h 4104"/>
              <a:gd name="T42" fmla="*/ 4867 w 5750"/>
              <a:gd name="T43" fmla="*/ 1329 h 4104"/>
              <a:gd name="T44" fmla="*/ 4859 w 5750"/>
              <a:gd name="T45" fmla="*/ 1330 h 4104"/>
              <a:gd name="T46" fmla="*/ 4851 w 5750"/>
              <a:gd name="T47" fmla="*/ 1330 h 4104"/>
              <a:gd name="T48" fmla="*/ 4843 w 5750"/>
              <a:gd name="T49" fmla="*/ 1327 h 4104"/>
              <a:gd name="T50" fmla="*/ 4837 w 5750"/>
              <a:gd name="T51" fmla="*/ 1323 h 4104"/>
              <a:gd name="T52" fmla="*/ 4831 w 5750"/>
              <a:gd name="T53" fmla="*/ 1318 h 4104"/>
              <a:gd name="T54" fmla="*/ 4827 w 5750"/>
              <a:gd name="T55" fmla="*/ 1312 h 4104"/>
              <a:gd name="T56" fmla="*/ 5183 w 5750"/>
              <a:gd name="T57" fmla="*/ 1102 h 4104"/>
              <a:gd name="T58" fmla="*/ 5178 w 5750"/>
              <a:gd name="T59" fmla="*/ 1109 h 4104"/>
              <a:gd name="T60" fmla="*/ 5172 w 5750"/>
              <a:gd name="T61" fmla="*/ 1113 h 4104"/>
              <a:gd name="T62" fmla="*/ 5165 w 5750"/>
              <a:gd name="T63" fmla="*/ 1117 h 4104"/>
              <a:gd name="T64" fmla="*/ 5157 w 5750"/>
              <a:gd name="T65" fmla="*/ 1119 h 4104"/>
              <a:gd name="T66" fmla="*/ 5149 w 5750"/>
              <a:gd name="T67" fmla="*/ 1119 h 4104"/>
              <a:gd name="T68" fmla="*/ 5141 w 5750"/>
              <a:gd name="T69" fmla="*/ 1117 h 4104"/>
              <a:gd name="T70" fmla="*/ 5134 w 5750"/>
              <a:gd name="T71" fmla="*/ 1114 h 4104"/>
              <a:gd name="T72" fmla="*/ 5128 w 5750"/>
              <a:gd name="T73" fmla="*/ 1109 h 4104"/>
              <a:gd name="T74" fmla="*/ 5123 w 5750"/>
              <a:gd name="T75" fmla="*/ 1103 h 4104"/>
              <a:gd name="T76" fmla="*/ 1809 w 5750"/>
              <a:gd name="T77" fmla="*/ 366 h 4104"/>
              <a:gd name="T78" fmla="*/ 1055 w 5750"/>
              <a:gd name="T79" fmla="*/ 801 h 4104"/>
              <a:gd name="T80" fmla="*/ 1628 w 5750"/>
              <a:gd name="T81" fmla="*/ 242 h 4104"/>
              <a:gd name="T82" fmla="*/ 1232 w 5750"/>
              <a:gd name="T83" fmla="*/ 928 h 4104"/>
              <a:gd name="T84" fmla="*/ 1254 w 5750"/>
              <a:gd name="T85" fmla="*/ 230 h 4104"/>
              <a:gd name="T86" fmla="*/ 3586 w 5750"/>
              <a:gd name="T87" fmla="*/ 3764 h 4104"/>
              <a:gd name="T88" fmla="*/ 2961 w 5750"/>
              <a:gd name="T89" fmla="*/ 4036 h 4104"/>
              <a:gd name="T90" fmla="*/ 606 w 5750"/>
              <a:gd name="T91" fmla="*/ 3484 h 4104"/>
              <a:gd name="T92" fmla="*/ 1649 w 5750"/>
              <a:gd name="T93" fmla="*/ 2062 h 4104"/>
              <a:gd name="T94" fmla="*/ 2038 w 5750"/>
              <a:gd name="T95" fmla="*/ 1847 h 4104"/>
              <a:gd name="T96" fmla="*/ 2632 w 5750"/>
              <a:gd name="T97" fmla="*/ 3009 h 4104"/>
              <a:gd name="T98" fmla="*/ 4339 w 5750"/>
              <a:gd name="T99" fmla="*/ 2929 h 4104"/>
              <a:gd name="T100" fmla="*/ 4329 w 5750"/>
              <a:gd name="T101" fmla="*/ 2927 h 4104"/>
              <a:gd name="T102" fmla="*/ 4322 w 5750"/>
              <a:gd name="T103" fmla="*/ 2923 h 4104"/>
              <a:gd name="T104" fmla="*/ 4317 w 5750"/>
              <a:gd name="T105" fmla="*/ 2919 h 4104"/>
              <a:gd name="T106" fmla="*/ 4313 w 5750"/>
              <a:gd name="T107" fmla="*/ 2914 h 4104"/>
              <a:gd name="T108" fmla="*/ 4310 w 5750"/>
              <a:gd name="T109" fmla="*/ 2909 h 4104"/>
              <a:gd name="T110" fmla="*/ 4309 w 5750"/>
              <a:gd name="T111" fmla="*/ 2904 h 4104"/>
              <a:gd name="T112" fmla="*/ 4308 w 5750"/>
              <a:gd name="T113" fmla="*/ 2899 h 4104"/>
              <a:gd name="T114" fmla="*/ 4308 w 5750"/>
              <a:gd name="T115" fmla="*/ 2893 h 4104"/>
              <a:gd name="T116" fmla="*/ 4310 w 5750"/>
              <a:gd name="T117" fmla="*/ 2885 h 4104"/>
              <a:gd name="T118" fmla="*/ 2751 w 5750"/>
              <a:gd name="T119" fmla="*/ 628 h 4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750" h="4104">
                <a:moveTo>
                  <a:pt x="1464" y="226"/>
                </a:moveTo>
                <a:cubicBezTo>
                  <a:pt x="1547" y="226"/>
                  <a:pt x="1622" y="260"/>
                  <a:pt x="1676" y="314"/>
                </a:cubicBezTo>
                <a:lnTo>
                  <a:pt x="1678" y="316"/>
                </a:lnTo>
                <a:cubicBezTo>
                  <a:pt x="1731" y="370"/>
                  <a:pt x="1764" y="444"/>
                  <a:pt x="1764" y="526"/>
                </a:cubicBezTo>
                <a:cubicBezTo>
                  <a:pt x="1764" y="609"/>
                  <a:pt x="1730" y="684"/>
                  <a:pt x="1676" y="738"/>
                </a:cubicBezTo>
                <a:lnTo>
                  <a:pt x="1674" y="740"/>
                </a:lnTo>
                <a:cubicBezTo>
                  <a:pt x="1620" y="793"/>
                  <a:pt x="1545" y="826"/>
                  <a:pt x="1464" y="826"/>
                </a:cubicBezTo>
                <a:cubicBezTo>
                  <a:pt x="1381" y="826"/>
                  <a:pt x="1306" y="792"/>
                  <a:pt x="1252" y="738"/>
                </a:cubicBezTo>
                <a:cubicBezTo>
                  <a:pt x="1198" y="683"/>
                  <a:pt x="1164" y="609"/>
                  <a:pt x="1164" y="526"/>
                </a:cubicBezTo>
                <a:cubicBezTo>
                  <a:pt x="1164" y="443"/>
                  <a:pt x="1198" y="368"/>
                  <a:pt x="1252" y="314"/>
                </a:cubicBezTo>
                <a:cubicBezTo>
                  <a:pt x="1306" y="260"/>
                  <a:pt x="1381" y="226"/>
                  <a:pt x="1464" y="226"/>
                </a:cubicBezTo>
                <a:moveTo>
                  <a:pt x="4775" y="3421"/>
                </a:moveTo>
                <a:lnTo>
                  <a:pt x="4775" y="3267"/>
                </a:lnTo>
                <a:lnTo>
                  <a:pt x="4704" y="3268"/>
                </a:lnTo>
                <a:lnTo>
                  <a:pt x="4704" y="3421"/>
                </a:lnTo>
                <a:lnTo>
                  <a:pt x="4775" y="3421"/>
                </a:lnTo>
                <a:close/>
                <a:moveTo>
                  <a:pt x="4685" y="3203"/>
                </a:moveTo>
                <a:cubicBezTo>
                  <a:pt x="4687" y="3203"/>
                  <a:pt x="4689" y="3202"/>
                  <a:pt x="4690" y="3202"/>
                </a:cubicBezTo>
                <a:cubicBezTo>
                  <a:pt x="4699" y="3202"/>
                  <a:pt x="4709" y="3201"/>
                  <a:pt x="4718" y="3201"/>
                </a:cubicBezTo>
                <a:lnTo>
                  <a:pt x="4719" y="3201"/>
                </a:lnTo>
                <a:lnTo>
                  <a:pt x="4719" y="3201"/>
                </a:lnTo>
                <a:lnTo>
                  <a:pt x="4730" y="3200"/>
                </a:lnTo>
                <a:lnTo>
                  <a:pt x="4732" y="3200"/>
                </a:lnTo>
                <a:lnTo>
                  <a:pt x="4732" y="3200"/>
                </a:lnTo>
                <a:lnTo>
                  <a:pt x="4733" y="3200"/>
                </a:lnTo>
                <a:lnTo>
                  <a:pt x="4735" y="3200"/>
                </a:lnTo>
                <a:lnTo>
                  <a:pt x="4736" y="3200"/>
                </a:lnTo>
                <a:lnTo>
                  <a:pt x="4738" y="3200"/>
                </a:lnTo>
                <a:lnTo>
                  <a:pt x="4739" y="3200"/>
                </a:lnTo>
                <a:lnTo>
                  <a:pt x="4740" y="3200"/>
                </a:lnTo>
                <a:lnTo>
                  <a:pt x="4741" y="3200"/>
                </a:lnTo>
                <a:lnTo>
                  <a:pt x="4743" y="3200"/>
                </a:lnTo>
                <a:lnTo>
                  <a:pt x="4744" y="3200"/>
                </a:lnTo>
                <a:lnTo>
                  <a:pt x="4746" y="3200"/>
                </a:lnTo>
                <a:lnTo>
                  <a:pt x="4746" y="3200"/>
                </a:lnTo>
                <a:lnTo>
                  <a:pt x="4747" y="3200"/>
                </a:lnTo>
                <a:lnTo>
                  <a:pt x="4749" y="3200"/>
                </a:lnTo>
                <a:lnTo>
                  <a:pt x="4751" y="3200"/>
                </a:lnTo>
                <a:lnTo>
                  <a:pt x="4752" y="3200"/>
                </a:lnTo>
                <a:lnTo>
                  <a:pt x="4752" y="3200"/>
                </a:lnTo>
                <a:lnTo>
                  <a:pt x="4754" y="3200"/>
                </a:lnTo>
                <a:lnTo>
                  <a:pt x="4755" y="3200"/>
                </a:lnTo>
                <a:lnTo>
                  <a:pt x="4757" y="3200"/>
                </a:lnTo>
                <a:lnTo>
                  <a:pt x="4758" y="3200"/>
                </a:lnTo>
                <a:lnTo>
                  <a:pt x="4759" y="3200"/>
                </a:lnTo>
                <a:lnTo>
                  <a:pt x="4760" y="3200"/>
                </a:lnTo>
                <a:lnTo>
                  <a:pt x="4762" y="3200"/>
                </a:lnTo>
                <a:lnTo>
                  <a:pt x="4763" y="3200"/>
                </a:lnTo>
                <a:lnTo>
                  <a:pt x="4766" y="3200"/>
                </a:lnTo>
                <a:lnTo>
                  <a:pt x="4768" y="3200"/>
                </a:lnTo>
                <a:lnTo>
                  <a:pt x="4769" y="3200"/>
                </a:lnTo>
                <a:lnTo>
                  <a:pt x="4771" y="3200"/>
                </a:lnTo>
                <a:lnTo>
                  <a:pt x="4772" y="3200"/>
                </a:lnTo>
                <a:lnTo>
                  <a:pt x="4772" y="3200"/>
                </a:lnTo>
                <a:lnTo>
                  <a:pt x="4776" y="3200"/>
                </a:lnTo>
                <a:lnTo>
                  <a:pt x="4777" y="3200"/>
                </a:lnTo>
                <a:lnTo>
                  <a:pt x="4779" y="3200"/>
                </a:lnTo>
                <a:lnTo>
                  <a:pt x="4779" y="3200"/>
                </a:lnTo>
                <a:lnTo>
                  <a:pt x="4780" y="3200"/>
                </a:lnTo>
                <a:lnTo>
                  <a:pt x="4782" y="3200"/>
                </a:lnTo>
                <a:lnTo>
                  <a:pt x="4783" y="3200"/>
                </a:lnTo>
                <a:lnTo>
                  <a:pt x="4785" y="3200"/>
                </a:lnTo>
                <a:lnTo>
                  <a:pt x="4785" y="3200"/>
                </a:lnTo>
                <a:lnTo>
                  <a:pt x="4787" y="3200"/>
                </a:lnTo>
                <a:lnTo>
                  <a:pt x="4788" y="3201"/>
                </a:lnTo>
                <a:lnTo>
                  <a:pt x="4790" y="3201"/>
                </a:lnTo>
                <a:lnTo>
                  <a:pt x="4791" y="3201"/>
                </a:lnTo>
                <a:cubicBezTo>
                  <a:pt x="4914" y="3205"/>
                  <a:pt x="5037" y="3236"/>
                  <a:pt x="5160" y="3297"/>
                </a:cubicBezTo>
                <a:lnTo>
                  <a:pt x="5082" y="3103"/>
                </a:lnTo>
                <a:cubicBezTo>
                  <a:pt x="5078" y="3094"/>
                  <a:pt x="5078" y="3083"/>
                  <a:pt x="5082" y="3073"/>
                </a:cubicBezTo>
                <a:cubicBezTo>
                  <a:pt x="5089" y="3061"/>
                  <a:pt x="5102" y="3054"/>
                  <a:pt x="5115" y="3055"/>
                </a:cubicBezTo>
                <a:lnTo>
                  <a:pt x="5041" y="2872"/>
                </a:lnTo>
                <a:cubicBezTo>
                  <a:pt x="5038" y="2863"/>
                  <a:pt x="5038" y="2853"/>
                  <a:pt x="5042" y="2844"/>
                </a:cubicBezTo>
                <a:cubicBezTo>
                  <a:pt x="5048" y="2832"/>
                  <a:pt x="5061" y="2825"/>
                  <a:pt x="5073" y="2826"/>
                </a:cubicBezTo>
                <a:lnTo>
                  <a:pt x="5022" y="2700"/>
                </a:lnTo>
                <a:lnTo>
                  <a:pt x="5022" y="2700"/>
                </a:lnTo>
                <a:lnTo>
                  <a:pt x="5022" y="2700"/>
                </a:lnTo>
                <a:lnTo>
                  <a:pt x="5022" y="2699"/>
                </a:lnTo>
                <a:lnTo>
                  <a:pt x="5022" y="2699"/>
                </a:lnTo>
                <a:lnTo>
                  <a:pt x="5022" y="2699"/>
                </a:lnTo>
                <a:lnTo>
                  <a:pt x="5022" y="2699"/>
                </a:lnTo>
                <a:lnTo>
                  <a:pt x="5022" y="2698"/>
                </a:lnTo>
                <a:lnTo>
                  <a:pt x="5021" y="2698"/>
                </a:lnTo>
                <a:lnTo>
                  <a:pt x="5021" y="2697"/>
                </a:lnTo>
                <a:lnTo>
                  <a:pt x="5021" y="2697"/>
                </a:lnTo>
                <a:lnTo>
                  <a:pt x="5021" y="2697"/>
                </a:lnTo>
                <a:lnTo>
                  <a:pt x="5021" y="2697"/>
                </a:lnTo>
                <a:lnTo>
                  <a:pt x="5021" y="2696"/>
                </a:lnTo>
                <a:lnTo>
                  <a:pt x="5021" y="2696"/>
                </a:lnTo>
                <a:lnTo>
                  <a:pt x="5021" y="2696"/>
                </a:lnTo>
                <a:lnTo>
                  <a:pt x="5021" y="2696"/>
                </a:lnTo>
                <a:lnTo>
                  <a:pt x="5021" y="2695"/>
                </a:lnTo>
                <a:lnTo>
                  <a:pt x="5021" y="2695"/>
                </a:lnTo>
                <a:lnTo>
                  <a:pt x="5021" y="2695"/>
                </a:lnTo>
                <a:lnTo>
                  <a:pt x="5021" y="2694"/>
                </a:lnTo>
                <a:lnTo>
                  <a:pt x="5020" y="2694"/>
                </a:lnTo>
                <a:lnTo>
                  <a:pt x="5020" y="2694"/>
                </a:lnTo>
                <a:lnTo>
                  <a:pt x="5020" y="2693"/>
                </a:lnTo>
                <a:lnTo>
                  <a:pt x="5020" y="2692"/>
                </a:lnTo>
                <a:lnTo>
                  <a:pt x="5020" y="2692"/>
                </a:lnTo>
                <a:lnTo>
                  <a:pt x="5020" y="2691"/>
                </a:lnTo>
                <a:lnTo>
                  <a:pt x="5020" y="2691"/>
                </a:lnTo>
                <a:lnTo>
                  <a:pt x="5020" y="2690"/>
                </a:lnTo>
                <a:lnTo>
                  <a:pt x="5020" y="2690"/>
                </a:lnTo>
                <a:lnTo>
                  <a:pt x="5020" y="2690"/>
                </a:lnTo>
                <a:lnTo>
                  <a:pt x="5020" y="2689"/>
                </a:lnTo>
                <a:lnTo>
                  <a:pt x="5020" y="2689"/>
                </a:lnTo>
                <a:lnTo>
                  <a:pt x="5020" y="2689"/>
                </a:lnTo>
                <a:lnTo>
                  <a:pt x="5020" y="2688"/>
                </a:lnTo>
                <a:lnTo>
                  <a:pt x="5020" y="2688"/>
                </a:lnTo>
                <a:lnTo>
                  <a:pt x="5020" y="2688"/>
                </a:lnTo>
                <a:lnTo>
                  <a:pt x="5020" y="2688"/>
                </a:lnTo>
                <a:lnTo>
                  <a:pt x="5020" y="2687"/>
                </a:lnTo>
                <a:lnTo>
                  <a:pt x="5020" y="2687"/>
                </a:lnTo>
                <a:lnTo>
                  <a:pt x="5020" y="2687"/>
                </a:lnTo>
                <a:lnTo>
                  <a:pt x="5020" y="2687"/>
                </a:lnTo>
                <a:lnTo>
                  <a:pt x="5020" y="2686"/>
                </a:lnTo>
                <a:lnTo>
                  <a:pt x="5020" y="2686"/>
                </a:lnTo>
                <a:lnTo>
                  <a:pt x="5020" y="2686"/>
                </a:lnTo>
                <a:lnTo>
                  <a:pt x="5020" y="2686"/>
                </a:lnTo>
                <a:lnTo>
                  <a:pt x="5020" y="2685"/>
                </a:lnTo>
                <a:lnTo>
                  <a:pt x="5020" y="2685"/>
                </a:lnTo>
                <a:lnTo>
                  <a:pt x="5020" y="2685"/>
                </a:lnTo>
                <a:lnTo>
                  <a:pt x="5020" y="2684"/>
                </a:lnTo>
                <a:lnTo>
                  <a:pt x="5020" y="2684"/>
                </a:lnTo>
                <a:lnTo>
                  <a:pt x="5020" y="2684"/>
                </a:lnTo>
                <a:lnTo>
                  <a:pt x="5020" y="2683"/>
                </a:lnTo>
                <a:lnTo>
                  <a:pt x="5020" y="2683"/>
                </a:lnTo>
                <a:lnTo>
                  <a:pt x="4945" y="2497"/>
                </a:lnTo>
                <a:cubicBezTo>
                  <a:pt x="4808" y="2439"/>
                  <a:pt x="4786" y="2368"/>
                  <a:pt x="4750" y="2250"/>
                </a:cubicBezTo>
                <a:lnTo>
                  <a:pt x="4741" y="2222"/>
                </a:lnTo>
                <a:lnTo>
                  <a:pt x="4731" y="2256"/>
                </a:lnTo>
                <a:cubicBezTo>
                  <a:pt x="4695" y="2374"/>
                  <a:pt x="4677" y="2431"/>
                  <a:pt x="4534" y="2497"/>
                </a:cubicBezTo>
                <a:lnTo>
                  <a:pt x="4459" y="2684"/>
                </a:lnTo>
                <a:cubicBezTo>
                  <a:pt x="4460" y="2689"/>
                  <a:pt x="4459" y="2695"/>
                  <a:pt x="4457" y="2701"/>
                </a:cubicBezTo>
                <a:lnTo>
                  <a:pt x="4404" y="2831"/>
                </a:lnTo>
                <a:cubicBezTo>
                  <a:pt x="4409" y="2831"/>
                  <a:pt x="4413" y="2832"/>
                  <a:pt x="4417" y="2834"/>
                </a:cubicBezTo>
                <a:cubicBezTo>
                  <a:pt x="4422" y="2836"/>
                  <a:pt x="4427" y="2839"/>
                  <a:pt x="4430" y="2842"/>
                </a:cubicBezTo>
                <a:lnTo>
                  <a:pt x="4430" y="2843"/>
                </a:lnTo>
                <a:lnTo>
                  <a:pt x="4433" y="2846"/>
                </a:lnTo>
                <a:lnTo>
                  <a:pt x="4433" y="2846"/>
                </a:lnTo>
                <a:lnTo>
                  <a:pt x="4433" y="2846"/>
                </a:lnTo>
                <a:lnTo>
                  <a:pt x="4433" y="2847"/>
                </a:lnTo>
                <a:lnTo>
                  <a:pt x="4433" y="2847"/>
                </a:lnTo>
                <a:lnTo>
                  <a:pt x="4434" y="2849"/>
                </a:lnTo>
                <a:lnTo>
                  <a:pt x="4434" y="2849"/>
                </a:lnTo>
                <a:lnTo>
                  <a:pt x="4435" y="2849"/>
                </a:lnTo>
                <a:cubicBezTo>
                  <a:pt x="4436" y="2851"/>
                  <a:pt x="4436" y="2853"/>
                  <a:pt x="4437" y="2856"/>
                </a:cubicBezTo>
                <a:lnTo>
                  <a:pt x="4437" y="2856"/>
                </a:lnTo>
                <a:lnTo>
                  <a:pt x="4438" y="2858"/>
                </a:lnTo>
                <a:lnTo>
                  <a:pt x="4438" y="2858"/>
                </a:lnTo>
                <a:cubicBezTo>
                  <a:pt x="4439" y="2865"/>
                  <a:pt x="4439" y="2871"/>
                  <a:pt x="4436" y="2878"/>
                </a:cubicBezTo>
                <a:lnTo>
                  <a:pt x="4362" y="3061"/>
                </a:lnTo>
                <a:cubicBezTo>
                  <a:pt x="4367" y="3061"/>
                  <a:pt x="4372" y="3062"/>
                  <a:pt x="4377" y="3064"/>
                </a:cubicBezTo>
                <a:cubicBezTo>
                  <a:pt x="4385" y="3067"/>
                  <a:pt x="4390" y="3072"/>
                  <a:pt x="4394" y="3079"/>
                </a:cubicBezTo>
                <a:lnTo>
                  <a:pt x="4394" y="3079"/>
                </a:lnTo>
                <a:cubicBezTo>
                  <a:pt x="4399" y="3087"/>
                  <a:pt x="4400" y="3098"/>
                  <a:pt x="4396" y="3107"/>
                </a:cubicBezTo>
                <a:lnTo>
                  <a:pt x="4378" y="3152"/>
                </a:lnTo>
                <a:lnTo>
                  <a:pt x="4377" y="3153"/>
                </a:lnTo>
                <a:lnTo>
                  <a:pt x="4316" y="3304"/>
                </a:lnTo>
                <a:cubicBezTo>
                  <a:pt x="4439" y="3248"/>
                  <a:pt x="4562" y="3213"/>
                  <a:pt x="4685" y="3203"/>
                </a:cubicBezTo>
                <a:close/>
                <a:moveTo>
                  <a:pt x="5091" y="2679"/>
                </a:moveTo>
                <a:lnTo>
                  <a:pt x="5091" y="2679"/>
                </a:lnTo>
                <a:lnTo>
                  <a:pt x="5092" y="2679"/>
                </a:lnTo>
                <a:lnTo>
                  <a:pt x="5092" y="2679"/>
                </a:lnTo>
                <a:lnTo>
                  <a:pt x="5092" y="2680"/>
                </a:lnTo>
                <a:lnTo>
                  <a:pt x="5092" y="2680"/>
                </a:lnTo>
                <a:lnTo>
                  <a:pt x="5092" y="2680"/>
                </a:lnTo>
                <a:lnTo>
                  <a:pt x="5092" y="2680"/>
                </a:lnTo>
                <a:lnTo>
                  <a:pt x="5092" y="2681"/>
                </a:lnTo>
                <a:lnTo>
                  <a:pt x="5092" y="2681"/>
                </a:lnTo>
                <a:lnTo>
                  <a:pt x="5092" y="2681"/>
                </a:lnTo>
                <a:lnTo>
                  <a:pt x="5092" y="2682"/>
                </a:lnTo>
                <a:lnTo>
                  <a:pt x="5093" y="2683"/>
                </a:lnTo>
                <a:lnTo>
                  <a:pt x="5093" y="2683"/>
                </a:lnTo>
                <a:lnTo>
                  <a:pt x="5093" y="2683"/>
                </a:lnTo>
                <a:lnTo>
                  <a:pt x="5093" y="2684"/>
                </a:lnTo>
                <a:lnTo>
                  <a:pt x="5093" y="2684"/>
                </a:lnTo>
                <a:lnTo>
                  <a:pt x="5093" y="2685"/>
                </a:lnTo>
                <a:cubicBezTo>
                  <a:pt x="5094" y="2689"/>
                  <a:pt x="5094" y="2692"/>
                  <a:pt x="5093" y="2696"/>
                </a:cubicBezTo>
                <a:lnTo>
                  <a:pt x="5128" y="2782"/>
                </a:lnTo>
                <a:cubicBezTo>
                  <a:pt x="5177" y="2770"/>
                  <a:pt x="5227" y="2762"/>
                  <a:pt x="5276" y="2758"/>
                </a:cubicBezTo>
                <a:lnTo>
                  <a:pt x="5276" y="2758"/>
                </a:lnTo>
                <a:lnTo>
                  <a:pt x="5277" y="2758"/>
                </a:lnTo>
                <a:lnTo>
                  <a:pt x="5277" y="2758"/>
                </a:lnTo>
                <a:lnTo>
                  <a:pt x="5278" y="2758"/>
                </a:lnTo>
                <a:lnTo>
                  <a:pt x="5279" y="2758"/>
                </a:lnTo>
                <a:lnTo>
                  <a:pt x="5280" y="2758"/>
                </a:lnTo>
                <a:lnTo>
                  <a:pt x="5281" y="2758"/>
                </a:lnTo>
                <a:lnTo>
                  <a:pt x="5282" y="2758"/>
                </a:lnTo>
                <a:lnTo>
                  <a:pt x="5282" y="2758"/>
                </a:lnTo>
                <a:lnTo>
                  <a:pt x="5284" y="2758"/>
                </a:lnTo>
                <a:lnTo>
                  <a:pt x="5285" y="2758"/>
                </a:lnTo>
                <a:lnTo>
                  <a:pt x="5286" y="2758"/>
                </a:lnTo>
                <a:lnTo>
                  <a:pt x="5287" y="2758"/>
                </a:lnTo>
                <a:lnTo>
                  <a:pt x="5287" y="2758"/>
                </a:lnTo>
                <a:lnTo>
                  <a:pt x="5288" y="2757"/>
                </a:lnTo>
                <a:lnTo>
                  <a:pt x="5289" y="2757"/>
                </a:lnTo>
                <a:cubicBezTo>
                  <a:pt x="5348" y="2753"/>
                  <a:pt x="5407" y="2755"/>
                  <a:pt x="5467" y="2764"/>
                </a:cubicBezTo>
                <a:cubicBezTo>
                  <a:pt x="5562" y="2777"/>
                  <a:pt x="5656" y="2806"/>
                  <a:pt x="5750" y="2853"/>
                </a:cubicBezTo>
                <a:lnTo>
                  <a:pt x="5671" y="2659"/>
                </a:lnTo>
                <a:cubicBezTo>
                  <a:pt x="5667" y="2649"/>
                  <a:pt x="5667" y="2639"/>
                  <a:pt x="5672" y="2629"/>
                </a:cubicBezTo>
                <a:cubicBezTo>
                  <a:pt x="5678" y="2616"/>
                  <a:pt x="5692" y="2610"/>
                  <a:pt x="5705" y="2611"/>
                </a:cubicBezTo>
                <a:lnTo>
                  <a:pt x="5631" y="2427"/>
                </a:lnTo>
                <a:cubicBezTo>
                  <a:pt x="5627" y="2419"/>
                  <a:pt x="5627" y="2409"/>
                  <a:pt x="5632" y="2400"/>
                </a:cubicBezTo>
                <a:cubicBezTo>
                  <a:pt x="5638" y="2388"/>
                  <a:pt x="5650" y="2381"/>
                  <a:pt x="5663" y="2381"/>
                </a:cubicBezTo>
                <a:lnTo>
                  <a:pt x="5612" y="2256"/>
                </a:lnTo>
                <a:cubicBezTo>
                  <a:pt x="5610" y="2250"/>
                  <a:pt x="5609" y="2244"/>
                  <a:pt x="5610" y="2238"/>
                </a:cubicBezTo>
                <a:lnTo>
                  <a:pt x="5535" y="2053"/>
                </a:lnTo>
                <a:cubicBezTo>
                  <a:pt x="5398" y="1994"/>
                  <a:pt x="5376" y="1923"/>
                  <a:pt x="5340" y="1805"/>
                </a:cubicBezTo>
                <a:lnTo>
                  <a:pt x="5331" y="1777"/>
                </a:lnTo>
                <a:lnTo>
                  <a:pt x="5321" y="1812"/>
                </a:lnTo>
                <a:cubicBezTo>
                  <a:pt x="5284" y="1929"/>
                  <a:pt x="5267" y="1986"/>
                  <a:pt x="5124" y="2052"/>
                </a:cubicBezTo>
                <a:lnTo>
                  <a:pt x="5048" y="2239"/>
                </a:lnTo>
                <a:cubicBezTo>
                  <a:pt x="5049" y="2245"/>
                  <a:pt x="5049" y="2251"/>
                  <a:pt x="5046" y="2256"/>
                </a:cubicBezTo>
                <a:lnTo>
                  <a:pt x="4994" y="2386"/>
                </a:lnTo>
                <a:cubicBezTo>
                  <a:pt x="4998" y="2386"/>
                  <a:pt x="5003" y="2387"/>
                  <a:pt x="5007" y="2389"/>
                </a:cubicBezTo>
                <a:cubicBezTo>
                  <a:pt x="5024" y="2396"/>
                  <a:pt x="5032" y="2415"/>
                  <a:pt x="5026" y="2433"/>
                </a:cubicBezTo>
                <a:lnTo>
                  <a:pt x="5009" y="2475"/>
                </a:lnTo>
                <a:lnTo>
                  <a:pt x="5091" y="2679"/>
                </a:lnTo>
                <a:close/>
                <a:moveTo>
                  <a:pt x="5365" y="2823"/>
                </a:moveTo>
                <a:lnTo>
                  <a:pt x="5352" y="2823"/>
                </a:lnTo>
                <a:lnTo>
                  <a:pt x="5305" y="2823"/>
                </a:lnTo>
                <a:lnTo>
                  <a:pt x="5294" y="2824"/>
                </a:lnTo>
                <a:lnTo>
                  <a:pt x="5294" y="2977"/>
                </a:lnTo>
                <a:lnTo>
                  <a:pt x="5365" y="2977"/>
                </a:lnTo>
                <a:lnTo>
                  <a:pt x="5365" y="2823"/>
                </a:lnTo>
                <a:close/>
                <a:moveTo>
                  <a:pt x="3412" y="1314"/>
                </a:moveTo>
                <a:cubicBezTo>
                  <a:pt x="3435" y="1375"/>
                  <a:pt x="3460" y="1450"/>
                  <a:pt x="3490" y="1549"/>
                </a:cubicBezTo>
                <a:cubicBezTo>
                  <a:pt x="3536" y="1686"/>
                  <a:pt x="3596" y="1787"/>
                  <a:pt x="3674" y="1870"/>
                </a:cubicBezTo>
                <a:cubicBezTo>
                  <a:pt x="3752" y="1954"/>
                  <a:pt x="3850" y="2022"/>
                  <a:pt x="3971" y="2092"/>
                </a:cubicBezTo>
                <a:cubicBezTo>
                  <a:pt x="4064" y="2146"/>
                  <a:pt x="4146" y="2203"/>
                  <a:pt x="4213" y="2274"/>
                </a:cubicBezTo>
                <a:cubicBezTo>
                  <a:pt x="4280" y="2345"/>
                  <a:pt x="4331" y="2431"/>
                  <a:pt x="4362" y="2540"/>
                </a:cubicBezTo>
                <a:cubicBezTo>
                  <a:pt x="4365" y="2551"/>
                  <a:pt x="4374" y="2569"/>
                  <a:pt x="4387" y="2591"/>
                </a:cubicBezTo>
                <a:cubicBezTo>
                  <a:pt x="4393" y="2602"/>
                  <a:pt x="4401" y="2615"/>
                  <a:pt x="4409" y="2627"/>
                </a:cubicBezTo>
                <a:lnTo>
                  <a:pt x="4477" y="2459"/>
                </a:lnTo>
                <a:cubicBezTo>
                  <a:pt x="4480" y="2450"/>
                  <a:pt x="4487" y="2444"/>
                  <a:pt x="4495" y="2441"/>
                </a:cubicBezTo>
                <a:cubicBezTo>
                  <a:pt x="4573" y="2406"/>
                  <a:pt x="4608" y="2375"/>
                  <a:pt x="4631" y="2332"/>
                </a:cubicBezTo>
                <a:lnTo>
                  <a:pt x="4627" y="2324"/>
                </a:lnTo>
                <a:cubicBezTo>
                  <a:pt x="4624" y="2316"/>
                  <a:pt x="4621" y="2308"/>
                  <a:pt x="4620" y="2302"/>
                </a:cubicBezTo>
                <a:cubicBezTo>
                  <a:pt x="4604" y="2234"/>
                  <a:pt x="4577" y="2182"/>
                  <a:pt x="4543" y="2139"/>
                </a:cubicBezTo>
                <a:cubicBezTo>
                  <a:pt x="4507" y="2095"/>
                  <a:pt x="4462" y="2059"/>
                  <a:pt x="4411" y="2023"/>
                </a:cubicBezTo>
                <a:cubicBezTo>
                  <a:pt x="4336" y="1972"/>
                  <a:pt x="4275" y="1922"/>
                  <a:pt x="4225" y="1859"/>
                </a:cubicBezTo>
                <a:lnTo>
                  <a:pt x="4223" y="1857"/>
                </a:lnTo>
                <a:cubicBezTo>
                  <a:pt x="4172" y="1793"/>
                  <a:pt x="4133" y="1716"/>
                  <a:pt x="4104" y="1613"/>
                </a:cubicBezTo>
                <a:lnTo>
                  <a:pt x="4103" y="1612"/>
                </a:lnTo>
                <a:cubicBezTo>
                  <a:pt x="4041" y="1370"/>
                  <a:pt x="4021" y="1341"/>
                  <a:pt x="3926" y="1202"/>
                </a:cubicBezTo>
                <a:lnTo>
                  <a:pt x="3860" y="1107"/>
                </a:lnTo>
                <a:cubicBezTo>
                  <a:pt x="3848" y="1088"/>
                  <a:pt x="3839" y="1072"/>
                  <a:pt x="3831" y="1056"/>
                </a:cubicBezTo>
                <a:cubicBezTo>
                  <a:pt x="3818" y="1031"/>
                  <a:pt x="3807" y="1011"/>
                  <a:pt x="3784" y="999"/>
                </a:cubicBezTo>
                <a:cubicBezTo>
                  <a:pt x="3762" y="987"/>
                  <a:pt x="3747" y="972"/>
                  <a:pt x="3736" y="960"/>
                </a:cubicBezTo>
                <a:lnTo>
                  <a:pt x="3732" y="955"/>
                </a:lnTo>
                <a:lnTo>
                  <a:pt x="3729" y="959"/>
                </a:lnTo>
                <a:cubicBezTo>
                  <a:pt x="3717" y="972"/>
                  <a:pt x="3709" y="982"/>
                  <a:pt x="3703" y="989"/>
                </a:cubicBezTo>
                <a:lnTo>
                  <a:pt x="3703" y="990"/>
                </a:lnTo>
                <a:cubicBezTo>
                  <a:pt x="3695" y="999"/>
                  <a:pt x="3691" y="1004"/>
                  <a:pt x="3684" y="1009"/>
                </a:cubicBezTo>
                <a:cubicBezTo>
                  <a:pt x="3676" y="1015"/>
                  <a:pt x="3670" y="1017"/>
                  <a:pt x="3657" y="1020"/>
                </a:cubicBezTo>
                <a:lnTo>
                  <a:pt x="3633" y="1028"/>
                </a:lnTo>
                <a:cubicBezTo>
                  <a:pt x="3575" y="1055"/>
                  <a:pt x="3535" y="1125"/>
                  <a:pt x="3497" y="1190"/>
                </a:cubicBezTo>
                <a:cubicBezTo>
                  <a:pt x="3470" y="1237"/>
                  <a:pt x="3444" y="1282"/>
                  <a:pt x="3412" y="1314"/>
                </a:cubicBezTo>
                <a:close/>
                <a:moveTo>
                  <a:pt x="3326" y="51"/>
                </a:moveTo>
                <a:lnTo>
                  <a:pt x="3188" y="51"/>
                </a:lnTo>
                <a:cubicBezTo>
                  <a:pt x="3184" y="51"/>
                  <a:pt x="3180" y="52"/>
                  <a:pt x="3177" y="54"/>
                </a:cubicBezTo>
                <a:lnTo>
                  <a:pt x="3176" y="56"/>
                </a:lnTo>
                <a:cubicBezTo>
                  <a:pt x="3173" y="59"/>
                  <a:pt x="3171" y="63"/>
                  <a:pt x="3171" y="67"/>
                </a:cubicBezTo>
                <a:lnTo>
                  <a:pt x="3171" y="70"/>
                </a:lnTo>
                <a:cubicBezTo>
                  <a:pt x="3172" y="73"/>
                  <a:pt x="3173" y="77"/>
                  <a:pt x="3173" y="81"/>
                </a:cubicBezTo>
                <a:cubicBezTo>
                  <a:pt x="3173" y="99"/>
                  <a:pt x="3158" y="114"/>
                  <a:pt x="3139" y="114"/>
                </a:cubicBezTo>
                <a:lnTo>
                  <a:pt x="2911" y="114"/>
                </a:lnTo>
                <a:cubicBezTo>
                  <a:pt x="2906" y="114"/>
                  <a:pt x="2902" y="116"/>
                  <a:pt x="2899" y="119"/>
                </a:cubicBezTo>
                <a:cubicBezTo>
                  <a:pt x="2896" y="122"/>
                  <a:pt x="2894" y="127"/>
                  <a:pt x="2894" y="131"/>
                </a:cubicBezTo>
                <a:cubicBezTo>
                  <a:pt x="2894" y="136"/>
                  <a:pt x="2896" y="140"/>
                  <a:pt x="2899" y="143"/>
                </a:cubicBezTo>
                <a:cubicBezTo>
                  <a:pt x="2902" y="146"/>
                  <a:pt x="2907" y="148"/>
                  <a:pt x="2911" y="148"/>
                </a:cubicBezTo>
                <a:lnTo>
                  <a:pt x="3281" y="148"/>
                </a:lnTo>
                <a:cubicBezTo>
                  <a:pt x="3286" y="148"/>
                  <a:pt x="3290" y="146"/>
                  <a:pt x="3293" y="143"/>
                </a:cubicBezTo>
                <a:cubicBezTo>
                  <a:pt x="3296" y="140"/>
                  <a:pt x="3298" y="136"/>
                  <a:pt x="3298" y="131"/>
                </a:cubicBezTo>
                <a:lnTo>
                  <a:pt x="3297" y="128"/>
                </a:lnTo>
                <a:cubicBezTo>
                  <a:pt x="3297" y="125"/>
                  <a:pt x="3296" y="121"/>
                  <a:pt x="3296" y="118"/>
                </a:cubicBezTo>
                <a:cubicBezTo>
                  <a:pt x="3296" y="99"/>
                  <a:pt x="3311" y="84"/>
                  <a:pt x="3330" y="84"/>
                </a:cubicBezTo>
                <a:lnTo>
                  <a:pt x="3534" y="84"/>
                </a:lnTo>
                <a:cubicBezTo>
                  <a:pt x="3552" y="84"/>
                  <a:pt x="3567" y="99"/>
                  <a:pt x="3568" y="117"/>
                </a:cubicBezTo>
                <a:cubicBezTo>
                  <a:pt x="3568" y="122"/>
                  <a:pt x="3570" y="126"/>
                  <a:pt x="3573" y="129"/>
                </a:cubicBezTo>
                <a:cubicBezTo>
                  <a:pt x="3576" y="131"/>
                  <a:pt x="3580" y="133"/>
                  <a:pt x="3585" y="133"/>
                </a:cubicBezTo>
                <a:lnTo>
                  <a:pt x="3955" y="133"/>
                </a:lnTo>
                <a:cubicBezTo>
                  <a:pt x="3959" y="133"/>
                  <a:pt x="3962" y="132"/>
                  <a:pt x="3965" y="130"/>
                </a:cubicBezTo>
                <a:lnTo>
                  <a:pt x="3966" y="128"/>
                </a:lnTo>
                <a:cubicBezTo>
                  <a:pt x="3969" y="125"/>
                  <a:pt x="3971" y="121"/>
                  <a:pt x="3971" y="117"/>
                </a:cubicBezTo>
                <a:cubicBezTo>
                  <a:pt x="3971" y="112"/>
                  <a:pt x="3969" y="108"/>
                  <a:pt x="3966" y="105"/>
                </a:cubicBezTo>
                <a:cubicBezTo>
                  <a:pt x="3963" y="102"/>
                  <a:pt x="3959" y="100"/>
                  <a:pt x="3955" y="100"/>
                </a:cubicBezTo>
                <a:lnTo>
                  <a:pt x="3759" y="100"/>
                </a:lnTo>
                <a:cubicBezTo>
                  <a:pt x="3743" y="100"/>
                  <a:pt x="3729" y="89"/>
                  <a:pt x="3726" y="74"/>
                </a:cubicBezTo>
                <a:cubicBezTo>
                  <a:pt x="3721" y="56"/>
                  <a:pt x="3733" y="37"/>
                  <a:pt x="3751" y="33"/>
                </a:cubicBezTo>
                <a:cubicBezTo>
                  <a:pt x="3755" y="32"/>
                  <a:pt x="3758" y="30"/>
                  <a:pt x="3760" y="27"/>
                </a:cubicBezTo>
                <a:cubicBezTo>
                  <a:pt x="3762" y="24"/>
                  <a:pt x="3764" y="21"/>
                  <a:pt x="3764" y="17"/>
                </a:cubicBezTo>
                <a:cubicBezTo>
                  <a:pt x="3764" y="12"/>
                  <a:pt x="3762" y="8"/>
                  <a:pt x="3759" y="5"/>
                </a:cubicBezTo>
                <a:cubicBezTo>
                  <a:pt x="3756" y="2"/>
                  <a:pt x="3752" y="0"/>
                  <a:pt x="3747" y="0"/>
                </a:cubicBezTo>
                <a:lnTo>
                  <a:pt x="3377" y="0"/>
                </a:lnTo>
                <a:cubicBezTo>
                  <a:pt x="3372" y="0"/>
                  <a:pt x="3368" y="2"/>
                  <a:pt x="3365" y="5"/>
                </a:cubicBezTo>
                <a:cubicBezTo>
                  <a:pt x="3362" y="8"/>
                  <a:pt x="3360" y="12"/>
                  <a:pt x="3360" y="16"/>
                </a:cubicBezTo>
                <a:lnTo>
                  <a:pt x="3360" y="17"/>
                </a:lnTo>
                <a:cubicBezTo>
                  <a:pt x="3360" y="35"/>
                  <a:pt x="3345" y="51"/>
                  <a:pt x="3326" y="51"/>
                </a:cubicBezTo>
                <a:close/>
                <a:moveTo>
                  <a:pt x="4346" y="492"/>
                </a:moveTo>
                <a:lnTo>
                  <a:pt x="3932" y="492"/>
                </a:lnTo>
                <a:cubicBezTo>
                  <a:pt x="3924" y="492"/>
                  <a:pt x="3917" y="495"/>
                  <a:pt x="3913" y="500"/>
                </a:cubicBezTo>
                <a:cubicBezTo>
                  <a:pt x="3907" y="505"/>
                  <a:pt x="3904" y="512"/>
                  <a:pt x="3904" y="519"/>
                </a:cubicBezTo>
                <a:cubicBezTo>
                  <a:pt x="3904" y="524"/>
                  <a:pt x="3906" y="529"/>
                  <a:pt x="3908" y="533"/>
                </a:cubicBezTo>
                <a:lnTo>
                  <a:pt x="3712" y="533"/>
                </a:lnTo>
                <a:cubicBezTo>
                  <a:pt x="3704" y="533"/>
                  <a:pt x="3697" y="536"/>
                  <a:pt x="3692" y="541"/>
                </a:cubicBezTo>
                <a:cubicBezTo>
                  <a:pt x="3687" y="546"/>
                  <a:pt x="3684" y="553"/>
                  <a:pt x="3684" y="561"/>
                </a:cubicBezTo>
                <a:cubicBezTo>
                  <a:pt x="3684" y="569"/>
                  <a:pt x="3687" y="576"/>
                  <a:pt x="3692" y="581"/>
                </a:cubicBezTo>
                <a:cubicBezTo>
                  <a:pt x="3697" y="586"/>
                  <a:pt x="3704" y="589"/>
                  <a:pt x="3712" y="589"/>
                </a:cubicBezTo>
                <a:lnTo>
                  <a:pt x="4125" y="589"/>
                </a:lnTo>
                <a:cubicBezTo>
                  <a:pt x="4133" y="589"/>
                  <a:pt x="4140" y="586"/>
                  <a:pt x="4145" y="581"/>
                </a:cubicBezTo>
                <a:cubicBezTo>
                  <a:pt x="4150" y="576"/>
                  <a:pt x="4153" y="569"/>
                  <a:pt x="4153" y="561"/>
                </a:cubicBezTo>
                <a:cubicBezTo>
                  <a:pt x="4153" y="556"/>
                  <a:pt x="4152" y="551"/>
                  <a:pt x="4150" y="547"/>
                </a:cubicBezTo>
                <a:lnTo>
                  <a:pt x="4346" y="547"/>
                </a:lnTo>
                <a:cubicBezTo>
                  <a:pt x="4354" y="547"/>
                  <a:pt x="4361" y="544"/>
                  <a:pt x="4366" y="539"/>
                </a:cubicBezTo>
                <a:cubicBezTo>
                  <a:pt x="4371" y="534"/>
                  <a:pt x="4374" y="527"/>
                  <a:pt x="4374" y="519"/>
                </a:cubicBezTo>
                <a:cubicBezTo>
                  <a:pt x="4374" y="512"/>
                  <a:pt x="4371" y="505"/>
                  <a:pt x="4366" y="500"/>
                </a:cubicBezTo>
                <a:cubicBezTo>
                  <a:pt x="4361" y="495"/>
                  <a:pt x="4354" y="492"/>
                  <a:pt x="4346" y="492"/>
                </a:cubicBezTo>
                <a:close/>
                <a:moveTo>
                  <a:pt x="4826" y="1311"/>
                </a:moveTo>
                <a:cubicBezTo>
                  <a:pt x="4803" y="1264"/>
                  <a:pt x="4685" y="1321"/>
                  <a:pt x="4685" y="1321"/>
                </a:cubicBezTo>
                <a:cubicBezTo>
                  <a:pt x="4667" y="1329"/>
                  <a:pt x="4647" y="1321"/>
                  <a:pt x="4639" y="1304"/>
                </a:cubicBezTo>
                <a:cubicBezTo>
                  <a:pt x="4631" y="1286"/>
                  <a:pt x="4639" y="1265"/>
                  <a:pt x="4656" y="1257"/>
                </a:cubicBezTo>
                <a:cubicBezTo>
                  <a:pt x="4657" y="1257"/>
                  <a:pt x="4785" y="1192"/>
                  <a:pt x="4858" y="1242"/>
                </a:cubicBezTo>
                <a:cubicBezTo>
                  <a:pt x="4930" y="1192"/>
                  <a:pt x="5059" y="1257"/>
                  <a:pt x="5059" y="1257"/>
                </a:cubicBezTo>
                <a:cubicBezTo>
                  <a:pt x="5077" y="1265"/>
                  <a:pt x="5085" y="1286"/>
                  <a:pt x="5077" y="1304"/>
                </a:cubicBezTo>
                <a:cubicBezTo>
                  <a:pt x="5069" y="1321"/>
                  <a:pt x="5048" y="1329"/>
                  <a:pt x="5030" y="1321"/>
                </a:cubicBezTo>
                <a:cubicBezTo>
                  <a:pt x="5030" y="1321"/>
                  <a:pt x="4913" y="1264"/>
                  <a:pt x="4889" y="1311"/>
                </a:cubicBezTo>
                <a:lnTo>
                  <a:pt x="4889" y="1311"/>
                </a:lnTo>
                <a:lnTo>
                  <a:pt x="4889" y="1311"/>
                </a:lnTo>
                <a:lnTo>
                  <a:pt x="4889" y="1311"/>
                </a:lnTo>
                <a:lnTo>
                  <a:pt x="4888" y="1312"/>
                </a:lnTo>
                <a:lnTo>
                  <a:pt x="4888" y="1312"/>
                </a:lnTo>
                <a:lnTo>
                  <a:pt x="4888" y="1313"/>
                </a:lnTo>
                <a:lnTo>
                  <a:pt x="4888" y="1313"/>
                </a:lnTo>
                <a:lnTo>
                  <a:pt x="4887" y="1314"/>
                </a:lnTo>
                <a:lnTo>
                  <a:pt x="4887" y="1314"/>
                </a:lnTo>
                <a:lnTo>
                  <a:pt x="4887" y="1314"/>
                </a:lnTo>
                <a:lnTo>
                  <a:pt x="4887" y="1314"/>
                </a:lnTo>
                <a:lnTo>
                  <a:pt x="4886" y="1315"/>
                </a:lnTo>
                <a:lnTo>
                  <a:pt x="4886" y="1315"/>
                </a:lnTo>
                <a:lnTo>
                  <a:pt x="4886" y="1316"/>
                </a:lnTo>
                <a:lnTo>
                  <a:pt x="4886" y="1316"/>
                </a:lnTo>
                <a:lnTo>
                  <a:pt x="4885" y="1316"/>
                </a:lnTo>
                <a:lnTo>
                  <a:pt x="4885" y="1317"/>
                </a:lnTo>
                <a:lnTo>
                  <a:pt x="4885" y="1317"/>
                </a:lnTo>
                <a:lnTo>
                  <a:pt x="4885" y="1317"/>
                </a:lnTo>
                <a:lnTo>
                  <a:pt x="4884" y="1318"/>
                </a:lnTo>
                <a:lnTo>
                  <a:pt x="4884" y="1318"/>
                </a:lnTo>
                <a:lnTo>
                  <a:pt x="4884" y="1319"/>
                </a:lnTo>
                <a:lnTo>
                  <a:pt x="4884" y="1319"/>
                </a:lnTo>
                <a:lnTo>
                  <a:pt x="4883" y="1319"/>
                </a:lnTo>
                <a:lnTo>
                  <a:pt x="4883" y="1319"/>
                </a:lnTo>
                <a:lnTo>
                  <a:pt x="4883" y="1320"/>
                </a:lnTo>
                <a:lnTo>
                  <a:pt x="4882" y="1320"/>
                </a:lnTo>
                <a:lnTo>
                  <a:pt x="4882" y="1320"/>
                </a:lnTo>
                <a:lnTo>
                  <a:pt x="4882" y="1320"/>
                </a:lnTo>
                <a:lnTo>
                  <a:pt x="4881" y="1321"/>
                </a:lnTo>
                <a:lnTo>
                  <a:pt x="4881" y="1321"/>
                </a:lnTo>
                <a:lnTo>
                  <a:pt x="4881" y="1322"/>
                </a:lnTo>
                <a:lnTo>
                  <a:pt x="4881" y="1322"/>
                </a:lnTo>
                <a:lnTo>
                  <a:pt x="4880" y="1322"/>
                </a:lnTo>
                <a:lnTo>
                  <a:pt x="4880" y="1322"/>
                </a:lnTo>
                <a:lnTo>
                  <a:pt x="4879" y="1323"/>
                </a:lnTo>
                <a:lnTo>
                  <a:pt x="4879" y="1323"/>
                </a:lnTo>
                <a:lnTo>
                  <a:pt x="4879" y="1323"/>
                </a:lnTo>
                <a:lnTo>
                  <a:pt x="4879" y="1323"/>
                </a:lnTo>
                <a:lnTo>
                  <a:pt x="4878" y="1323"/>
                </a:lnTo>
                <a:lnTo>
                  <a:pt x="4878" y="1324"/>
                </a:lnTo>
                <a:lnTo>
                  <a:pt x="4877" y="1324"/>
                </a:lnTo>
                <a:lnTo>
                  <a:pt x="4877" y="1324"/>
                </a:lnTo>
                <a:lnTo>
                  <a:pt x="4876" y="1325"/>
                </a:lnTo>
                <a:lnTo>
                  <a:pt x="4876" y="1325"/>
                </a:lnTo>
                <a:lnTo>
                  <a:pt x="4876" y="1325"/>
                </a:lnTo>
                <a:lnTo>
                  <a:pt x="4876" y="1325"/>
                </a:lnTo>
                <a:lnTo>
                  <a:pt x="4875" y="1325"/>
                </a:lnTo>
                <a:lnTo>
                  <a:pt x="4875" y="1325"/>
                </a:lnTo>
                <a:lnTo>
                  <a:pt x="4874" y="1326"/>
                </a:lnTo>
                <a:lnTo>
                  <a:pt x="4874" y="1326"/>
                </a:lnTo>
                <a:lnTo>
                  <a:pt x="4873" y="1326"/>
                </a:lnTo>
                <a:lnTo>
                  <a:pt x="4873" y="1326"/>
                </a:lnTo>
                <a:lnTo>
                  <a:pt x="4873" y="1327"/>
                </a:lnTo>
                <a:lnTo>
                  <a:pt x="4872" y="1327"/>
                </a:lnTo>
                <a:lnTo>
                  <a:pt x="4872" y="1327"/>
                </a:lnTo>
                <a:lnTo>
                  <a:pt x="4872" y="1327"/>
                </a:lnTo>
                <a:lnTo>
                  <a:pt x="4871" y="1327"/>
                </a:lnTo>
                <a:lnTo>
                  <a:pt x="4871" y="1327"/>
                </a:lnTo>
                <a:lnTo>
                  <a:pt x="4870" y="1328"/>
                </a:lnTo>
                <a:lnTo>
                  <a:pt x="4870" y="1328"/>
                </a:lnTo>
                <a:lnTo>
                  <a:pt x="4870" y="1328"/>
                </a:lnTo>
                <a:lnTo>
                  <a:pt x="4868" y="1328"/>
                </a:lnTo>
                <a:lnTo>
                  <a:pt x="4868" y="1328"/>
                </a:lnTo>
                <a:lnTo>
                  <a:pt x="4867" y="1329"/>
                </a:lnTo>
                <a:lnTo>
                  <a:pt x="4867" y="1329"/>
                </a:lnTo>
                <a:lnTo>
                  <a:pt x="4867" y="1329"/>
                </a:lnTo>
                <a:lnTo>
                  <a:pt x="4866" y="1329"/>
                </a:lnTo>
                <a:lnTo>
                  <a:pt x="4866" y="1329"/>
                </a:lnTo>
                <a:lnTo>
                  <a:pt x="4866" y="1329"/>
                </a:lnTo>
                <a:lnTo>
                  <a:pt x="4865" y="1329"/>
                </a:lnTo>
                <a:lnTo>
                  <a:pt x="4865" y="1329"/>
                </a:lnTo>
                <a:lnTo>
                  <a:pt x="4864" y="1329"/>
                </a:lnTo>
                <a:lnTo>
                  <a:pt x="4864" y="1329"/>
                </a:lnTo>
                <a:lnTo>
                  <a:pt x="4863" y="1329"/>
                </a:lnTo>
                <a:lnTo>
                  <a:pt x="4863" y="1329"/>
                </a:lnTo>
                <a:lnTo>
                  <a:pt x="4862" y="1330"/>
                </a:lnTo>
                <a:lnTo>
                  <a:pt x="4862" y="1330"/>
                </a:lnTo>
                <a:lnTo>
                  <a:pt x="4862" y="1330"/>
                </a:lnTo>
                <a:lnTo>
                  <a:pt x="4861" y="1330"/>
                </a:lnTo>
                <a:lnTo>
                  <a:pt x="4861" y="1330"/>
                </a:lnTo>
                <a:lnTo>
                  <a:pt x="4861" y="1330"/>
                </a:lnTo>
                <a:lnTo>
                  <a:pt x="4860" y="1330"/>
                </a:lnTo>
                <a:lnTo>
                  <a:pt x="4860" y="1330"/>
                </a:lnTo>
                <a:lnTo>
                  <a:pt x="4859" y="1330"/>
                </a:lnTo>
                <a:lnTo>
                  <a:pt x="4859" y="1330"/>
                </a:lnTo>
                <a:lnTo>
                  <a:pt x="4858" y="1330"/>
                </a:lnTo>
                <a:lnTo>
                  <a:pt x="4858" y="1330"/>
                </a:lnTo>
                <a:lnTo>
                  <a:pt x="4857" y="1330"/>
                </a:lnTo>
                <a:lnTo>
                  <a:pt x="4857" y="1330"/>
                </a:lnTo>
                <a:lnTo>
                  <a:pt x="4856" y="1330"/>
                </a:lnTo>
                <a:lnTo>
                  <a:pt x="4856" y="1330"/>
                </a:lnTo>
                <a:lnTo>
                  <a:pt x="4856" y="1330"/>
                </a:lnTo>
                <a:lnTo>
                  <a:pt x="4855" y="1330"/>
                </a:lnTo>
                <a:lnTo>
                  <a:pt x="4855" y="1330"/>
                </a:lnTo>
                <a:lnTo>
                  <a:pt x="4854" y="1330"/>
                </a:lnTo>
                <a:lnTo>
                  <a:pt x="4854" y="1330"/>
                </a:lnTo>
                <a:lnTo>
                  <a:pt x="4854" y="1330"/>
                </a:lnTo>
                <a:lnTo>
                  <a:pt x="4853" y="1330"/>
                </a:lnTo>
                <a:lnTo>
                  <a:pt x="4853" y="1330"/>
                </a:lnTo>
                <a:lnTo>
                  <a:pt x="4852" y="1330"/>
                </a:lnTo>
                <a:lnTo>
                  <a:pt x="4852" y="1330"/>
                </a:lnTo>
                <a:lnTo>
                  <a:pt x="4851" y="1330"/>
                </a:lnTo>
                <a:lnTo>
                  <a:pt x="4851" y="1330"/>
                </a:lnTo>
                <a:lnTo>
                  <a:pt x="4851" y="1329"/>
                </a:lnTo>
                <a:lnTo>
                  <a:pt x="4850" y="1329"/>
                </a:lnTo>
                <a:lnTo>
                  <a:pt x="4850" y="1329"/>
                </a:lnTo>
                <a:lnTo>
                  <a:pt x="4850" y="1329"/>
                </a:lnTo>
                <a:lnTo>
                  <a:pt x="4849" y="1329"/>
                </a:lnTo>
                <a:lnTo>
                  <a:pt x="4849" y="1329"/>
                </a:lnTo>
                <a:lnTo>
                  <a:pt x="4848" y="1329"/>
                </a:lnTo>
                <a:lnTo>
                  <a:pt x="4848" y="1329"/>
                </a:lnTo>
                <a:lnTo>
                  <a:pt x="4847" y="1328"/>
                </a:lnTo>
                <a:lnTo>
                  <a:pt x="4847" y="1328"/>
                </a:lnTo>
                <a:lnTo>
                  <a:pt x="4846" y="1328"/>
                </a:lnTo>
                <a:lnTo>
                  <a:pt x="4845" y="1328"/>
                </a:lnTo>
                <a:lnTo>
                  <a:pt x="4845" y="1328"/>
                </a:lnTo>
                <a:lnTo>
                  <a:pt x="4844" y="1327"/>
                </a:lnTo>
                <a:lnTo>
                  <a:pt x="4844" y="1327"/>
                </a:lnTo>
                <a:lnTo>
                  <a:pt x="4844" y="1327"/>
                </a:lnTo>
                <a:lnTo>
                  <a:pt x="4843" y="1327"/>
                </a:lnTo>
                <a:lnTo>
                  <a:pt x="4843" y="1327"/>
                </a:lnTo>
                <a:lnTo>
                  <a:pt x="4843" y="1327"/>
                </a:lnTo>
                <a:lnTo>
                  <a:pt x="4842" y="1326"/>
                </a:lnTo>
                <a:lnTo>
                  <a:pt x="4842" y="1326"/>
                </a:lnTo>
                <a:lnTo>
                  <a:pt x="4841" y="1326"/>
                </a:lnTo>
                <a:lnTo>
                  <a:pt x="4841" y="1326"/>
                </a:lnTo>
                <a:lnTo>
                  <a:pt x="4840" y="1326"/>
                </a:lnTo>
                <a:lnTo>
                  <a:pt x="4840" y="1326"/>
                </a:lnTo>
                <a:lnTo>
                  <a:pt x="4840" y="1325"/>
                </a:lnTo>
                <a:lnTo>
                  <a:pt x="4840" y="1325"/>
                </a:lnTo>
                <a:lnTo>
                  <a:pt x="4839" y="1325"/>
                </a:lnTo>
                <a:lnTo>
                  <a:pt x="4839" y="1325"/>
                </a:lnTo>
                <a:lnTo>
                  <a:pt x="4838" y="1324"/>
                </a:lnTo>
                <a:lnTo>
                  <a:pt x="4838" y="1324"/>
                </a:lnTo>
                <a:lnTo>
                  <a:pt x="4837" y="1324"/>
                </a:lnTo>
                <a:lnTo>
                  <a:pt x="4837" y="1324"/>
                </a:lnTo>
                <a:lnTo>
                  <a:pt x="4837" y="1323"/>
                </a:lnTo>
                <a:lnTo>
                  <a:pt x="4837" y="1323"/>
                </a:lnTo>
                <a:lnTo>
                  <a:pt x="4836" y="1323"/>
                </a:lnTo>
                <a:lnTo>
                  <a:pt x="4836" y="1323"/>
                </a:lnTo>
                <a:lnTo>
                  <a:pt x="4835" y="1322"/>
                </a:lnTo>
                <a:lnTo>
                  <a:pt x="4835" y="1322"/>
                </a:lnTo>
                <a:lnTo>
                  <a:pt x="4835" y="1322"/>
                </a:lnTo>
                <a:lnTo>
                  <a:pt x="4834" y="1322"/>
                </a:lnTo>
                <a:lnTo>
                  <a:pt x="4834" y="1321"/>
                </a:lnTo>
                <a:lnTo>
                  <a:pt x="4834" y="1321"/>
                </a:lnTo>
                <a:lnTo>
                  <a:pt x="4833" y="1321"/>
                </a:lnTo>
                <a:lnTo>
                  <a:pt x="4833" y="1320"/>
                </a:lnTo>
                <a:lnTo>
                  <a:pt x="4833" y="1320"/>
                </a:lnTo>
                <a:lnTo>
                  <a:pt x="4833" y="1320"/>
                </a:lnTo>
                <a:lnTo>
                  <a:pt x="4832" y="1319"/>
                </a:lnTo>
                <a:lnTo>
                  <a:pt x="4832" y="1319"/>
                </a:lnTo>
                <a:lnTo>
                  <a:pt x="4832" y="1319"/>
                </a:lnTo>
                <a:lnTo>
                  <a:pt x="4831" y="1319"/>
                </a:lnTo>
                <a:lnTo>
                  <a:pt x="4831" y="1318"/>
                </a:lnTo>
                <a:lnTo>
                  <a:pt x="4831" y="1318"/>
                </a:lnTo>
                <a:lnTo>
                  <a:pt x="4831" y="1317"/>
                </a:lnTo>
                <a:lnTo>
                  <a:pt x="4830" y="1317"/>
                </a:lnTo>
                <a:lnTo>
                  <a:pt x="4830" y="1317"/>
                </a:lnTo>
                <a:lnTo>
                  <a:pt x="4830" y="1316"/>
                </a:lnTo>
                <a:lnTo>
                  <a:pt x="4829" y="1316"/>
                </a:lnTo>
                <a:lnTo>
                  <a:pt x="4829" y="1316"/>
                </a:lnTo>
                <a:lnTo>
                  <a:pt x="4829" y="1315"/>
                </a:lnTo>
                <a:lnTo>
                  <a:pt x="4829" y="1315"/>
                </a:lnTo>
                <a:lnTo>
                  <a:pt x="4828" y="1315"/>
                </a:lnTo>
                <a:lnTo>
                  <a:pt x="4828" y="1315"/>
                </a:lnTo>
                <a:lnTo>
                  <a:pt x="4828" y="1314"/>
                </a:lnTo>
                <a:lnTo>
                  <a:pt x="4828" y="1314"/>
                </a:lnTo>
                <a:lnTo>
                  <a:pt x="4827" y="1313"/>
                </a:lnTo>
                <a:lnTo>
                  <a:pt x="4827" y="1313"/>
                </a:lnTo>
                <a:lnTo>
                  <a:pt x="4827" y="1312"/>
                </a:lnTo>
                <a:lnTo>
                  <a:pt x="4827" y="1312"/>
                </a:lnTo>
                <a:lnTo>
                  <a:pt x="4827" y="1312"/>
                </a:lnTo>
                <a:lnTo>
                  <a:pt x="4827" y="1312"/>
                </a:lnTo>
                <a:lnTo>
                  <a:pt x="4826" y="1311"/>
                </a:lnTo>
                <a:lnTo>
                  <a:pt x="4826" y="1311"/>
                </a:lnTo>
                <a:close/>
                <a:moveTo>
                  <a:pt x="5121" y="1100"/>
                </a:moveTo>
                <a:cubicBezTo>
                  <a:pt x="5098" y="1053"/>
                  <a:pt x="4981" y="1110"/>
                  <a:pt x="4980" y="1111"/>
                </a:cubicBezTo>
                <a:cubicBezTo>
                  <a:pt x="4963" y="1119"/>
                  <a:pt x="4942" y="1111"/>
                  <a:pt x="4934" y="1093"/>
                </a:cubicBezTo>
                <a:cubicBezTo>
                  <a:pt x="4926" y="1075"/>
                  <a:pt x="4934" y="1054"/>
                  <a:pt x="4951" y="1046"/>
                </a:cubicBezTo>
                <a:cubicBezTo>
                  <a:pt x="4952" y="1046"/>
                  <a:pt x="5080" y="981"/>
                  <a:pt x="5153" y="1031"/>
                </a:cubicBezTo>
                <a:cubicBezTo>
                  <a:pt x="5225" y="981"/>
                  <a:pt x="5354" y="1046"/>
                  <a:pt x="5354" y="1046"/>
                </a:cubicBezTo>
                <a:cubicBezTo>
                  <a:pt x="5372" y="1054"/>
                  <a:pt x="5380" y="1075"/>
                  <a:pt x="5372" y="1093"/>
                </a:cubicBezTo>
                <a:cubicBezTo>
                  <a:pt x="5364" y="1111"/>
                  <a:pt x="5343" y="1119"/>
                  <a:pt x="5325" y="1111"/>
                </a:cubicBezTo>
                <a:cubicBezTo>
                  <a:pt x="5325" y="1110"/>
                  <a:pt x="5208" y="1053"/>
                  <a:pt x="5184" y="1100"/>
                </a:cubicBezTo>
                <a:lnTo>
                  <a:pt x="5184" y="1100"/>
                </a:lnTo>
                <a:lnTo>
                  <a:pt x="5184" y="1101"/>
                </a:lnTo>
                <a:lnTo>
                  <a:pt x="5184" y="1101"/>
                </a:lnTo>
                <a:lnTo>
                  <a:pt x="5184" y="1101"/>
                </a:lnTo>
                <a:lnTo>
                  <a:pt x="5184" y="1101"/>
                </a:lnTo>
                <a:lnTo>
                  <a:pt x="5183" y="1102"/>
                </a:lnTo>
                <a:lnTo>
                  <a:pt x="5183" y="1102"/>
                </a:lnTo>
                <a:lnTo>
                  <a:pt x="5183" y="1103"/>
                </a:lnTo>
                <a:lnTo>
                  <a:pt x="5183" y="1103"/>
                </a:lnTo>
                <a:lnTo>
                  <a:pt x="5182" y="1104"/>
                </a:lnTo>
                <a:lnTo>
                  <a:pt x="5182" y="1104"/>
                </a:lnTo>
                <a:lnTo>
                  <a:pt x="5182" y="1104"/>
                </a:lnTo>
                <a:lnTo>
                  <a:pt x="5182" y="1105"/>
                </a:lnTo>
                <a:lnTo>
                  <a:pt x="5181" y="1105"/>
                </a:lnTo>
                <a:lnTo>
                  <a:pt x="5181" y="1105"/>
                </a:lnTo>
                <a:lnTo>
                  <a:pt x="5181" y="1106"/>
                </a:lnTo>
                <a:lnTo>
                  <a:pt x="5181" y="1106"/>
                </a:lnTo>
                <a:lnTo>
                  <a:pt x="5180" y="1106"/>
                </a:lnTo>
                <a:lnTo>
                  <a:pt x="5180" y="1106"/>
                </a:lnTo>
                <a:lnTo>
                  <a:pt x="5180" y="1107"/>
                </a:lnTo>
                <a:lnTo>
                  <a:pt x="5179" y="1107"/>
                </a:lnTo>
                <a:lnTo>
                  <a:pt x="5179" y="1108"/>
                </a:lnTo>
                <a:lnTo>
                  <a:pt x="5179" y="1108"/>
                </a:lnTo>
                <a:lnTo>
                  <a:pt x="5178" y="1108"/>
                </a:lnTo>
                <a:lnTo>
                  <a:pt x="5178" y="1109"/>
                </a:lnTo>
                <a:lnTo>
                  <a:pt x="5178" y="1109"/>
                </a:lnTo>
                <a:lnTo>
                  <a:pt x="5178" y="1109"/>
                </a:lnTo>
                <a:lnTo>
                  <a:pt x="5177" y="1109"/>
                </a:lnTo>
                <a:lnTo>
                  <a:pt x="5177" y="1110"/>
                </a:lnTo>
                <a:lnTo>
                  <a:pt x="5177" y="1110"/>
                </a:lnTo>
                <a:lnTo>
                  <a:pt x="5176" y="1110"/>
                </a:lnTo>
                <a:lnTo>
                  <a:pt x="5176" y="1111"/>
                </a:lnTo>
                <a:lnTo>
                  <a:pt x="5176" y="1111"/>
                </a:lnTo>
                <a:lnTo>
                  <a:pt x="5175" y="1111"/>
                </a:lnTo>
                <a:lnTo>
                  <a:pt x="5175" y="1111"/>
                </a:lnTo>
                <a:lnTo>
                  <a:pt x="5175" y="1112"/>
                </a:lnTo>
                <a:lnTo>
                  <a:pt x="5174" y="1112"/>
                </a:lnTo>
                <a:lnTo>
                  <a:pt x="5174" y="1112"/>
                </a:lnTo>
                <a:lnTo>
                  <a:pt x="5174" y="1112"/>
                </a:lnTo>
                <a:lnTo>
                  <a:pt x="5173" y="1113"/>
                </a:lnTo>
                <a:lnTo>
                  <a:pt x="5173" y="1113"/>
                </a:lnTo>
                <a:lnTo>
                  <a:pt x="5173" y="1113"/>
                </a:lnTo>
                <a:lnTo>
                  <a:pt x="5172" y="1113"/>
                </a:lnTo>
                <a:lnTo>
                  <a:pt x="5172" y="1114"/>
                </a:lnTo>
                <a:lnTo>
                  <a:pt x="5172" y="1114"/>
                </a:lnTo>
                <a:lnTo>
                  <a:pt x="5171" y="1114"/>
                </a:lnTo>
                <a:lnTo>
                  <a:pt x="5171" y="1114"/>
                </a:lnTo>
                <a:lnTo>
                  <a:pt x="5170" y="1115"/>
                </a:lnTo>
                <a:lnTo>
                  <a:pt x="5170" y="1115"/>
                </a:lnTo>
                <a:lnTo>
                  <a:pt x="5170" y="1115"/>
                </a:lnTo>
                <a:lnTo>
                  <a:pt x="5169" y="1115"/>
                </a:lnTo>
                <a:lnTo>
                  <a:pt x="5169" y="1115"/>
                </a:lnTo>
                <a:lnTo>
                  <a:pt x="5169" y="1116"/>
                </a:lnTo>
                <a:lnTo>
                  <a:pt x="5168" y="1116"/>
                </a:lnTo>
                <a:lnTo>
                  <a:pt x="5168" y="1116"/>
                </a:lnTo>
                <a:lnTo>
                  <a:pt x="5167" y="1116"/>
                </a:lnTo>
                <a:lnTo>
                  <a:pt x="5167" y="1116"/>
                </a:lnTo>
                <a:lnTo>
                  <a:pt x="5166" y="1117"/>
                </a:lnTo>
                <a:lnTo>
                  <a:pt x="5166" y="1117"/>
                </a:lnTo>
                <a:lnTo>
                  <a:pt x="5166" y="1117"/>
                </a:lnTo>
                <a:lnTo>
                  <a:pt x="5165" y="1117"/>
                </a:lnTo>
                <a:lnTo>
                  <a:pt x="5165" y="1117"/>
                </a:lnTo>
                <a:lnTo>
                  <a:pt x="5164" y="1118"/>
                </a:lnTo>
                <a:lnTo>
                  <a:pt x="5163" y="1118"/>
                </a:lnTo>
                <a:lnTo>
                  <a:pt x="5163" y="1118"/>
                </a:lnTo>
                <a:lnTo>
                  <a:pt x="5162" y="1118"/>
                </a:lnTo>
                <a:lnTo>
                  <a:pt x="5162" y="1118"/>
                </a:lnTo>
                <a:lnTo>
                  <a:pt x="5162" y="1118"/>
                </a:lnTo>
                <a:lnTo>
                  <a:pt x="5161" y="1118"/>
                </a:lnTo>
                <a:lnTo>
                  <a:pt x="5161" y="1118"/>
                </a:lnTo>
                <a:lnTo>
                  <a:pt x="5160" y="1118"/>
                </a:lnTo>
                <a:lnTo>
                  <a:pt x="5160" y="1118"/>
                </a:lnTo>
                <a:lnTo>
                  <a:pt x="5159" y="1119"/>
                </a:lnTo>
                <a:lnTo>
                  <a:pt x="5159" y="1119"/>
                </a:lnTo>
                <a:lnTo>
                  <a:pt x="5158" y="1119"/>
                </a:lnTo>
                <a:lnTo>
                  <a:pt x="5158" y="1119"/>
                </a:lnTo>
                <a:lnTo>
                  <a:pt x="5158" y="1119"/>
                </a:lnTo>
                <a:lnTo>
                  <a:pt x="5157" y="1119"/>
                </a:lnTo>
                <a:lnTo>
                  <a:pt x="5157" y="1119"/>
                </a:lnTo>
                <a:lnTo>
                  <a:pt x="5157" y="1119"/>
                </a:lnTo>
                <a:lnTo>
                  <a:pt x="5156" y="1119"/>
                </a:lnTo>
                <a:lnTo>
                  <a:pt x="5156" y="1119"/>
                </a:lnTo>
                <a:lnTo>
                  <a:pt x="5155" y="1119"/>
                </a:lnTo>
                <a:lnTo>
                  <a:pt x="5155" y="1119"/>
                </a:lnTo>
                <a:lnTo>
                  <a:pt x="5154" y="1119"/>
                </a:lnTo>
                <a:lnTo>
                  <a:pt x="5154" y="1119"/>
                </a:lnTo>
                <a:lnTo>
                  <a:pt x="5153" y="1119"/>
                </a:lnTo>
                <a:lnTo>
                  <a:pt x="5153" y="1119"/>
                </a:lnTo>
                <a:lnTo>
                  <a:pt x="5152" y="1119"/>
                </a:lnTo>
                <a:lnTo>
                  <a:pt x="5152" y="1119"/>
                </a:lnTo>
                <a:lnTo>
                  <a:pt x="5152" y="1119"/>
                </a:lnTo>
                <a:lnTo>
                  <a:pt x="5152" y="1119"/>
                </a:lnTo>
                <a:lnTo>
                  <a:pt x="5151" y="1119"/>
                </a:lnTo>
                <a:lnTo>
                  <a:pt x="5151" y="1119"/>
                </a:lnTo>
                <a:lnTo>
                  <a:pt x="5150" y="1119"/>
                </a:lnTo>
                <a:lnTo>
                  <a:pt x="5150" y="1119"/>
                </a:lnTo>
                <a:lnTo>
                  <a:pt x="5149" y="1119"/>
                </a:lnTo>
                <a:lnTo>
                  <a:pt x="5149" y="1119"/>
                </a:lnTo>
                <a:lnTo>
                  <a:pt x="5148" y="1119"/>
                </a:lnTo>
                <a:lnTo>
                  <a:pt x="5148" y="1119"/>
                </a:lnTo>
                <a:lnTo>
                  <a:pt x="5147" y="1119"/>
                </a:lnTo>
                <a:lnTo>
                  <a:pt x="5147" y="1119"/>
                </a:lnTo>
                <a:lnTo>
                  <a:pt x="5147" y="1119"/>
                </a:lnTo>
                <a:lnTo>
                  <a:pt x="5146" y="1119"/>
                </a:lnTo>
                <a:lnTo>
                  <a:pt x="5146" y="1118"/>
                </a:lnTo>
                <a:lnTo>
                  <a:pt x="5146" y="1118"/>
                </a:lnTo>
                <a:lnTo>
                  <a:pt x="5145" y="1118"/>
                </a:lnTo>
                <a:lnTo>
                  <a:pt x="5145" y="1118"/>
                </a:lnTo>
                <a:lnTo>
                  <a:pt x="5144" y="1118"/>
                </a:lnTo>
                <a:lnTo>
                  <a:pt x="5144" y="1118"/>
                </a:lnTo>
                <a:lnTo>
                  <a:pt x="5143" y="1118"/>
                </a:lnTo>
                <a:lnTo>
                  <a:pt x="5143" y="1118"/>
                </a:lnTo>
                <a:lnTo>
                  <a:pt x="5143" y="1118"/>
                </a:lnTo>
                <a:lnTo>
                  <a:pt x="5142" y="1118"/>
                </a:lnTo>
                <a:lnTo>
                  <a:pt x="5141" y="1117"/>
                </a:lnTo>
                <a:lnTo>
                  <a:pt x="5141" y="1117"/>
                </a:lnTo>
                <a:lnTo>
                  <a:pt x="5140" y="1117"/>
                </a:lnTo>
                <a:lnTo>
                  <a:pt x="5140" y="1117"/>
                </a:lnTo>
                <a:lnTo>
                  <a:pt x="5139" y="1117"/>
                </a:lnTo>
                <a:lnTo>
                  <a:pt x="5139" y="1116"/>
                </a:lnTo>
                <a:lnTo>
                  <a:pt x="5139" y="1116"/>
                </a:lnTo>
                <a:lnTo>
                  <a:pt x="5138" y="1116"/>
                </a:lnTo>
                <a:lnTo>
                  <a:pt x="5138" y="1116"/>
                </a:lnTo>
                <a:lnTo>
                  <a:pt x="5137" y="1116"/>
                </a:lnTo>
                <a:lnTo>
                  <a:pt x="5137" y="1115"/>
                </a:lnTo>
                <a:lnTo>
                  <a:pt x="5136" y="1115"/>
                </a:lnTo>
                <a:lnTo>
                  <a:pt x="5136" y="1115"/>
                </a:lnTo>
                <a:lnTo>
                  <a:pt x="5136" y="1115"/>
                </a:lnTo>
                <a:lnTo>
                  <a:pt x="5136" y="1115"/>
                </a:lnTo>
                <a:lnTo>
                  <a:pt x="5135" y="1114"/>
                </a:lnTo>
                <a:lnTo>
                  <a:pt x="5135" y="1114"/>
                </a:lnTo>
                <a:lnTo>
                  <a:pt x="5134" y="1114"/>
                </a:lnTo>
                <a:lnTo>
                  <a:pt x="5134" y="1114"/>
                </a:lnTo>
                <a:lnTo>
                  <a:pt x="5133" y="1113"/>
                </a:lnTo>
                <a:lnTo>
                  <a:pt x="5133" y="1113"/>
                </a:lnTo>
                <a:lnTo>
                  <a:pt x="5133" y="1113"/>
                </a:lnTo>
                <a:lnTo>
                  <a:pt x="5133" y="1113"/>
                </a:lnTo>
                <a:lnTo>
                  <a:pt x="5132" y="1112"/>
                </a:lnTo>
                <a:lnTo>
                  <a:pt x="5132" y="1112"/>
                </a:lnTo>
                <a:lnTo>
                  <a:pt x="5131" y="1112"/>
                </a:lnTo>
                <a:lnTo>
                  <a:pt x="5131" y="1112"/>
                </a:lnTo>
                <a:lnTo>
                  <a:pt x="5131" y="1111"/>
                </a:lnTo>
                <a:lnTo>
                  <a:pt x="5130" y="1111"/>
                </a:lnTo>
                <a:lnTo>
                  <a:pt x="5130" y="1111"/>
                </a:lnTo>
                <a:lnTo>
                  <a:pt x="5130" y="1111"/>
                </a:lnTo>
                <a:lnTo>
                  <a:pt x="5129" y="1110"/>
                </a:lnTo>
                <a:lnTo>
                  <a:pt x="5129" y="1110"/>
                </a:lnTo>
                <a:lnTo>
                  <a:pt x="5129" y="1110"/>
                </a:lnTo>
                <a:lnTo>
                  <a:pt x="5128" y="1109"/>
                </a:lnTo>
                <a:lnTo>
                  <a:pt x="5128" y="1109"/>
                </a:lnTo>
                <a:lnTo>
                  <a:pt x="5128" y="1109"/>
                </a:lnTo>
                <a:lnTo>
                  <a:pt x="5127" y="1109"/>
                </a:lnTo>
                <a:lnTo>
                  <a:pt x="5127" y="1108"/>
                </a:lnTo>
                <a:lnTo>
                  <a:pt x="5127" y="1108"/>
                </a:lnTo>
                <a:lnTo>
                  <a:pt x="5127" y="1108"/>
                </a:lnTo>
                <a:lnTo>
                  <a:pt x="5126" y="1107"/>
                </a:lnTo>
                <a:lnTo>
                  <a:pt x="5126" y="1107"/>
                </a:lnTo>
                <a:lnTo>
                  <a:pt x="5126" y="1106"/>
                </a:lnTo>
                <a:lnTo>
                  <a:pt x="5126" y="1106"/>
                </a:lnTo>
                <a:lnTo>
                  <a:pt x="5125" y="1106"/>
                </a:lnTo>
                <a:lnTo>
                  <a:pt x="5125" y="1106"/>
                </a:lnTo>
                <a:lnTo>
                  <a:pt x="5125" y="1105"/>
                </a:lnTo>
                <a:lnTo>
                  <a:pt x="5125" y="1105"/>
                </a:lnTo>
                <a:lnTo>
                  <a:pt x="5124" y="1105"/>
                </a:lnTo>
                <a:lnTo>
                  <a:pt x="5124" y="1104"/>
                </a:lnTo>
                <a:lnTo>
                  <a:pt x="5124" y="1104"/>
                </a:lnTo>
                <a:lnTo>
                  <a:pt x="5124" y="1104"/>
                </a:lnTo>
                <a:lnTo>
                  <a:pt x="5123" y="1103"/>
                </a:lnTo>
                <a:lnTo>
                  <a:pt x="5123" y="1103"/>
                </a:lnTo>
                <a:lnTo>
                  <a:pt x="5123" y="1102"/>
                </a:lnTo>
                <a:lnTo>
                  <a:pt x="5123" y="1102"/>
                </a:lnTo>
                <a:lnTo>
                  <a:pt x="5122" y="1101"/>
                </a:lnTo>
                <a:lnTo>
                  <a:pt x="5122" y="1101"/>
                </a:lnTo>
                <a:lnTo>
                  <a:pt x="5122" y="1101"/>
                </a:lnTo>
                <a:lnTo>
                  <a:pt x="5122" y="1101"/>
                </a:lnTo>
                <a:lnTo>
                  <a:pt x="5121" y="1100"/>
                </a:lnTo>
                <a:close/>
                <a:moveTo>
                  <a:pt x="1430" y="34"/>
                </a:moveTo>
                <a:cubicBezTo>
                  <a:pt x="1430" y="16"/>
                  <a:pt x="1445" y="0"/>
                  <a:pt x="1464" y="0"/>
                </a:cubicBezTo>
                <a:cubicBezTo>
                  <a:pt x="1483" y="0"/>
                  <a:pt x="1498" y="16"/>
                  <a:pt x="1498" y="34"/>
                </a:cubicBezTo>
                <a:lnTo>
                  <a:pt x="1498" y="147"/>
                </a:lnTo>
                <a:cubicBezTo>
                  <a:pt x="1498" y="166"/>
                  <a:pt x="1483" y="181"/>
                  <a:pt x="1464" y="181"/>
                </a:cubicBezTo>
                <a:cubicBezTo>
                  <a:pt x="1445" y="181"/>
                  <a:pt x="1430" y="166"/>
                  <a:pt x="1430" y="147"/>
                </a:cubicBezTo>
                <a:lnTo>
                  <a:pt x="1430" y="34"/>
                </a:lnTo>
                <a:close/>
                <a:moveTo>
                  <a:pt x="1873" y="251"/>
                </a:moveTo>
                <a:cubicBezTo>
                  <a:pt x="1889" y="242"/>
                  <a:pt x="1910" y="247"/>
                  <a:pt x="1919" y="263"/>
                </a:cubicBezTo>
                <a:cubicBezTo>
                  <a:pt x="1928" y="279"/>
                  <a:pt x="1923" y="300"/>
                  <a:pt x="1907" y="309"/>
                </a:cubicBezTo>
                <a:lnTo>
                  <a:pt x="1809" y="366"/>
                </a:lnTo>
                <a:cubicBezTo>
                  <a:pt x="1792" y="375"/>
                  <a:pt x="1772" y="370"/>
                  <a:pt x="1762" y="353"/>
                </a:cubicBezTo>
                <a:cubicBezTo>
                  <a:pt x="1753" y="338"/>
                  <a:pt x="1759" y="317"/>
                  <a:pt x="1775" y="308"/>
                </a:cubicBezTo>
                <a:lnTo>
                  <a:pt x="1873" y="251"/>
                </a:lnTo>
                <a:close/>
                <a:moveTo>
                  <a:pt x="1907" y="743"/>
                </a:moveTo>
                <a:cubicBezTo>
                  <a:pt x="1923" y="752"/>
                  <a:pt x="1928" y="773"/>
                  <a:pt x="1919" y="789"/>
                </a:cubicBezTo>
                <a:cubicBezTo>
                  <a:pt x="1910" y="805"/>
                  <a:pt x="1889" y="810"/>
                  <a:pt x="1873" y="801"/>
                </a:cubicBezTo>
                <a:lnTo>
                  <a:pt x="1775" y="744"/>
                </a:lnTo>
                <a:cubicBezTo>
                  <a:pt x="1759" y="735"/>
                  <a:pt x="1753" y="714"/>
                  <a:pt x="1762" y="698"/>
                </a:cubicBezTo>
                <a:cubicBezTo>
                  <a:pt x="1772" y="682"/>
                  <a:pt x="1792" y="677"/>
                  <a:pt x="1809" y="686"/>
                </a:cubicBezTo>
                <a:lnTo>
                  <a:pt x="1907" y="743"/>
                </a:lnTo>
                <a:close/>
                <a:moveTo>
                  <a:pt x="1498" y="1018"/>
                </a:moveTo>
                <a:cubicBezTo>
                  <a:pt x="1498" y="1036"/>
                  <a:pt x="1483" y="1051"/>
                  <a:pt x="1464" y="1051"/>
                </a:cubicBezTo>
                <a:cubicBezTo>
                  <a:pt x="1445" y="1051"/>
                  <a:pt x="1430" y="1036"/>
                  <a:pt x="1430" y="1018"/>
                </a:cubicBezTo>
                <a:lnTo>
                  <a:pt x="1430" y="905"/>
                </a:lnTo>
                <a:cubicBezTo>
                  <a:pt x="1430" y="886"/>
                  <a:pt x="1445" y="871"/>
                  <a:pt x="1464" y="871"/>
                </a:cubicBezTo>
                <a:cubicBezTo>
                  <a:pt x="1483" y="871"/>
                  <a:pt x="1498" y="886"/>
                  <a:pt x="1498" y="905"/>
                </a:cubicBezTo>
                <a:lnTo>
                  <a:pt x="1498" y="1018"/>
                </a:lnTo>
                <a:close/>
                <a:moveTo>
                  <a:pt x="1055" y="801"/>
                </a:moveTo>
                <a:cubicBezTo>
                  <a:pt x="1039" y="810"/>
                  <a:pt x="1018" y="805"/>
                  <a:pt x="1009" y="789"/>
                </a:cubicBezTo>
                <a:cubicBezTo>
                  <a:pt x="999" y="773"/>
                  <a:pt x="1005" y="752"/>
                  <a:pt x="1021" y="743"/>
                </a:cubicBezTo>
                <a:lnTo>
                  <a:pt x="1119" y="686"/>
                </a:lnTo>
                <a:cubicBezTo>
                  <a:pt x="1135" y="677"/>
                  <a:pt x="1156" y="682"/>
                  <a:pt x="1165" y="698"/>
                </a:cubicBezTo>
                <a:cubicBezTo>
                  <a:pt x="1174" y="714"/>
                  <a:pt x="1169" y="735"/>
                  <a:pt x="1153" y="744"/>
                </a:cubicBezTo>
                <a:lnTo>
                  <a:pt x="1055" y="801"/>
                </a:lnTo>
                <a:close/>
                <a:moveTo>
                  <a:pt x="1021" y="309"/>
                </a:moveTo>
                <a:cubicBezTo>
                  <a:pt x="1005" y="300"/>
                  <a:pt x="999" y="279"/>
                  <a:pt x="1009" y="263"/>
                </a:cubicBezTo>
                <a:cubicBezTo>
                  <a:pt x="1018" y="247"/>
                  <a:pt x="1039" y="242"/>
                  <a:pt x="1055" y="251"/>
                </a:cubicBezTo>
                <a:lnTo>
                  <a:pt x="1153" y="308"/>
                </a:lnTo>
                <a:cubicBezTo>
                  <a:pt x="1169" y="317"/>
                  <a:pt x="1174" y="338"/>
                  <a:pt x="1165" y="353"/>
                </a:cubicBezTo>
                <a:cubicBezTo>
                  <a:pt x="1156" y="370"/>
                  <a:pt x="1135" y="375"/>
                  <a:pt x="1119" y="366"/>
                </a:cubicBezTo>
                <a:lnTo>
                  <a:pt x="1021" y="309"/>
                </a:lnTo>
                <a:close/>
                <a:moveTo>
                  <a:pt x="1650" y="136"/>
                </a:moveTo>
                <a:cubicBezTo>
                  <a:pt x="1659" y="120"/>
                  <a:pt x="1680" y="115"/>
                  <a:pt x="1696" y="124"/>
                </a:cubicBezTo>
                <a:cubicBezTo>
                  <a:pt x="1712" y="134"/>
                  <a:pt x="1717" y="154"/>
                  <a:pt x="1708" y="170"/>
                </a:cubicBezTo>
                <a:lnTo>
                  <a:pt x="1673" y="230"/>
                </a:lnTo>
                <a:cubicBezTo>
                  <a:pt x="1664" y="246"/>
                  <a:pt x="1643" y="252"/>
                  <a:pt x="1628" y="242"/>
                </a:cubicBezTo>
                <a:cubicBezTo>
                  <a:pt x="1611" y="233"/>
                  <a:pt x="1606" y="213"/>
                  <a:pt x="1615" y="196"/>
                </a:cubicBezTo>
                <a:lnTo>
                  <a:pt x="1650" y="136"/>
                </a:lnTo>
                <a:close/>
                <a:moveTo>
                  <a:pt x="1894" y="492"/>
                </a:moveTo>
                <a:cubicBezTo>
                  <a:pt x="1913" y="492"/>
                  <a:pt x="1928" y="507"/>
                  <a:pt x="1928" y="526"/>
                </a:cubicBezTo>
                <a:cubicBezTo>
                  <a:pt x="1928" y="545"/>
                  <a:pt x="1913" y="560"/>
                  <a:pt x="1894" y="560"/>
                </a:cubicBezTo>
                <a:lnTo>
                  <a:pt x="1825" y="560"/>
                </a:lnTo>
                <a:cubicBezTo>
                  <a:pt x="1806" y="560"/>
                  <a:pt x="1791" y="545"/>
                  <a:pt x="1791" y="526"/>
                </a:cubicBezTo>
                <a:cubicBezTo>
                  <a:pt x="1791" y="507"/>
                  <a:pt x="1806" y="492"/>
                  <a:pt x="1825" y="492"/>
                </a:cubicBezTo>
                <a:lnTo>
                  <a:pt x="1894" y="492"/>
                </a:lnTo>
                <a:close/>
                <a:moveTo>
                  <a:pt x="1708" y="882"/>
                </a:moveTo>
                <a:cubicBezTo>
                  <a:pt x="1717" y="898"/>
                  <a:pt x="1712" y="918"/>
                  <a:pt x="1696" y="928"/>
                </a:cubicBezTo>
                <a:cubicBezTo>
                  <a:pt x="1680" y="937"/>
                  <a:pt x="1659" y="931"/>
                  <a:pt x="1650" y="915"/>
                </a:cubicBezTo>
                <a:lnTo>
                  <a:pt x="1615" y="856"/>
                </a:lnTo>
                <a:cubicBezTo>
                  <a:pt x="1606" y="839"/>
                  <a:pt x="1611" y="819"/>
                  <a:pt x="1628" y="809"/>
                </a:cubicBezTo>
                <a:cubicBezTo>
                  <a:pt x="1643" y="800"/>
                  <a:pt x="1664" y="806"/>
                  <a:pt x="1673" y="822"/>
                </a:cubicBezTo>
                <a:lnTo>
                  <a:pt x="1708" y="882"/>
                </a:lnTo>
                <a:close/>
                <a:moveTo>
                  <a:pt x="1278" y="915"/>
                </a:moveTo>
                <a:cubicBezTo>
                  <a:pt x="1269" y="931"/>
                  <a:pt x="1248" y="937"/>
                  <a:pt x="1232" y="928"/>
                </a:cubicBezTo>
                <a:cubicBezTo>
                  <a:pt x="1216" y="918"/>
                  <a:pt x="1210" y="898"/>
                  <a:pt x="1220" y="882"/>
                </a:cubicBezTo>
                <a:lnTo>
                  <a:pt x="1254" y="822"/>
                </a:lnTo>
                <a:cubicBezTo>
                  <a:pt x="1263" y="806"/>
                  <a:pt x="1284" y="800"/>
                  <a:pt x="1300" y="809"/>
                </a:cubicBezTo>
                <a:cubicBezTo>
                  <a:pt x="1316" y="819"/>
                  <a:pt x="1322" y="839"/>
                  <a:pt x="1313" y="856"/>
                </a:cubicBezTo>
                <a:lnTo>
                  <a:pt x="1278" y="915"/>
                </a:lnTo>
                <a:close/>
                <a:moveTo>
                  <a:pt x="1034" y="560"/>
                </a:moveTo>
                <a:cubicBezTo>
                  <a:pt x="1015" y="560"/>
                  <a:pt x="1000" y="545"/>
                  <a:pt x="1000" y="526"/>
                </a:cubicBezTo>
                <a:cubicBezTo>
                  <a:pt x="1000" y="507"/>
                  <a:pt x="1015" y="492"/>
                  <a:pt x="1034" y="492"/>
                </a:cubicBezTo>
                <a:lnTo>
                  <a:pt x="1103" y="492"/>
                </a:lnTo>
                <a:cubicBezTo>
                  <a:pt x="1121" y="492"/>
                  <a:pt x="1137" y="507"/>
                  <a:pt x="1137" y="526"/>
                </a:cubicBezTo>
                <a:cubicBezTo>
                  <a:pt x="1137" y="545"/>
                  <a:pt x="1121" y="560"/>
                  <a:pt x="1103" y="560"/>
                </a:cubicBezTo>
                <a:lnTo>
                  <a:pt x="1034" y="560"/>
                </a:lnTo>
                <a:close/>
                <a:moveTo>
                  <a:pt x="1220" y="170"/>
                </a:moveTo>
                <a:cubicBezTo>
                  <a:pt x="1210" y="154"/>
                  <a:pt x="1216" y="134"/>
                  <a:pt x="1232" y="124"/>
                </a:cubicBezTo>
                <a:cubicBezTo>
                  <a:pt x="1248" y="115"/>
                  <a:pt x="1269" y="120"/>
                  <a:pt x="1278" y="136"/>
                </a:cubicBezTo>
                <a:lnTo>
                  <a:pt x="1313" y="196"/>
                </a:lnTo>
                <a:cubicBezTo>
                  <a:pt x="1322" y="213"/>
                  <a:pt x="1316" y="233"/>
                  <a:pt x="1300" y="242"/>
                </a:cubicBezTo>
                <a:cubicBezTo>
                  <a:pt x="1284" y="252"/>
                  <a:pt x="1263" y="246"/>
                  <a:pt x="1254" y="230"/>
                </a:cubicBezTo>
                <a:lnTo>
                  <a:pt x="1220" y="170"/>
                </a:lnTo>
                <a:close/>
                <a:moveTo>
                  <a:pt x="3552" y="3500"/>
                </a:moveTo>
                <a:cubicBezTo>
                  <a:pt x="3533" y="3500"/>
                  <a:pt x="3518" y="3484"/>
                  <a:pt x="3518" y="3466"/>
                </a:cubicBezTo>
                <a:cubicBezTo>
                  <a:pt x="3518" y="3447"/>
                  <a:pt x="3533" y="3432"/>
                  <a:pt x="3552" y="3432"/>
                </a:cubicBezTo>
                <a:lnTo>
                  <a:pt x="3846" y="3432"/>
                </a:lnTo>
                <a:cubicBezTo>
                  <a:pt x="3865" y="3432"/>
                  <a:pt x="3880" y="3447"/>
                  <a:pt x="3880" y="3466"/>
                </a:cubicBezTo>
                <a:cubicBezTo>
                  <a:pt x="3880" y="3484"/>
                  <a:pt x="3865" y="3500"/>
                  <a:pt x="3846" y="3500"/>
                </a:cubicBezTo>
                <a:lnTo>
                  <a:pt x="3552" y="3500"/>
                </a:lnTo>
                <a:close/>
                <a:moveTo>
                  <a:pt x="5486" y="3630"/>
                </a:moveTo>
                <a:cubicBezTo>
                  <a:pt x="5505" y="3630"/>
                  <a:pt x="5520" y="3645"/>
                  <a:pt x="5520" y="3664"/>
                </a:cubicBezTo>
                <a:cubicBezTo>
                  <a:pt x="5520" y="3683"/>
                  <a:pt x="5505" y="3698"/>
                  <a:pt x="5486" y="3698"/>
                </a:cubicBezTo>
                <a:lnTo>
                  <a:pt x="4272" y="3698"/>
                </a:lnTo>
                <a:cubicBezTo>
                  <a:pt x="4253" y="3698"/>
                  <a:pt x="4238" y="3683"/>
                  <a:pt x="4238" y="3664"/>
                </a:cubicBezTo>
                <a:cubicBezTo>
                  <a:pt x="4238" y="3645"/>
                  <a:pt x="4253" y="3630"/>
                  <a:pt x="4272" y="3630"/>
                </a:cubicBezTo>
                <a:lnTo>
                  <a:pt x="5486" y="3630"/>
                </a:lnTo>
                <a:close/>
                <a:moveTo>
                  <a:pt x="3586" y="3696"/>
                </a:moveTo>
                <a:cubicBezTo>
                  <a:pt x="3604" y="3696"/>
                  <a:pt x="3620" y="3711"/>
                  <a:pt x="3620" y="3730"/>
                </a:cubicBezTo>
                <a:cubicBezTo>
                  <a:pt x="3620" y="3749"/>
                  <a:pt x="3604" y="3764"/>
                  <a:pt x="3586" y="3764"/>
                </a:cubicBezTo>
                <a:lnTo>
                  <a:pt x="3059" y="3764"/>
                </a:lnTo>
                <a:cubicBezTo>
                  <a:pt x="3040" y="3764"/>
                  <a:pt x="3025" y="3749"/>
                  <a:pt x="3025" y="3730"/>
                </a:cubicBezTo>
                <a:cubicBezTo>
                  <a:pt x="3025" y="3711"/>
                  <a:pt x="3040" y="3696"/>
                  <a:pt x="3059" y="3696"/>
                </a:cubicBezTo>
                <a:lnTo>
                  <a:pt x="3586" y="3696"/>
                </a:lnTo>
                <a:close/>
                <a:moveTo>
                  <a:pt x="4546" y="3829"/>
                </a:moveTo>
                <a:cubicBezTo>
                  <a:pt x="4565" y="3829"/>
                  <a:pt x="4580" y="3845"/>
                  <a:pt x="4580" y="3863"/>
                </a:cubicBezTo>
                <a:cubicBezTo>
                  <a:pt x="4580" y="3882"/>
                  <a:pt x="4565" y="3897"/>
                  <a:pt x="4546" y="3897"/>
                </a:cubicBezTo>
                <a:lnTo>
                  <a:pt x="3427" y="3897"/>
                </a:lnTo>
                <a:cubicBezTo>
                  <a:pt x="3408" y="3897"/>
                  <a:pt x="3393" y="3882"/>
                  <a:pt x="3393" y="3863"/>
                </a:cubicBezTo>
                <a:cubicBezTo>
                  <a:pt x="3393" y="3845"/>
                  <a:pt x="3408" y="3829"/>
                  <a:pt x="3427" y="3829"/>
                </a:cubicBezTo>
                <a:lnTo>
                  <a:pt x="4546" y="3829"/>
                </a:lnTo>
                <a:close/>
                <a:moveTo>
                  <a:pt x="2961" y="4036"/>
                </a:moveTo>
                <a:cubicBezTo>
                  <a:pt x="2980" y="4036"/>
                  <a:pt x="2995" y="4051"/>
                  <a:pt x="2995" y="4070"/>
                </a:cubicBezTo>
                <a:cubicBezTo>
                  <a:pt x="2995" y="4089"/>
                  <a:pt x="2980" y="4104"/>
                  <a:pt x="2961" y="4104"/>
                </a:cubicBezTo>
                <a:lnTo>
                  <a:pt x="2434" y="4104"/>
                </a:lnTo>
                <a:cubicBezTo>
                  <a:pt x="2415" y="4104"/>
                  <a:pt x="2400" y="4089"/>
                  <a:pt x="2400" y="4070"/>
                </a:cubicBezTo>
                <a:cubicBezTo>
                  <a:pt x="2400" y="4051"/>
                  <a:pt x="2415" y="4036"/>
                  <a:pt x="2434" y="4036"/>
                </a:cubicBezTo>
                <a:lnTo>
                  <a:pt x="2961" y="4036"/>
                </a:lnTo>
                <a:close/>
                <a:moveTo>
                  <a:pt x="1858" y="3472"/>
                </a:moveTo>
                <a:cubicBezTo>
                  <a:pt x="1877" y="3472"/>
                  <a:pt x="1892" y="3487"/>
                  <a:pt x="1892" y="3505"/>
                </a:cubicBezTo>
                <a:cubicBezTo>
                  <a:pt x="1892" y="3524"/>
                  <a:pt x="1877" y="3539"/>
                  <a:pt x="1858" y="3539"/>
                </a:cubicBezTo>
                <a:lnTo>
                  <a:pt x="1602" y="3539"/>
                </a:lnTo>
                <a:cubicBezTo>
                  <a:pt x="1583" y="3539"/>
                  <a:pt x="1568" y="3524"/>
                  <a:pt x="1568" y="3505"/>
                </a:cubicBezTo>
                <a:cubicBezTo>
                  <a:pt x="1568" y="3487"/>
                  <a:pt x="1583" y="3472"/>
                  <a:pt x="1602" y="3472"/>
                </a:cubicBezTo>
                <a:lnTo>
                  <a:pt x="1858" y="3472"/>
                </a:lnTo>
                <a:close/>
                <a:moveTo>
                  <a:pt x="2739" y="3568"/>
                </a:moveTo>
                <a:cubicBezTo>
                  <a:pt x="2757" y="3568"/>
                  <a:pt x="2773" y="3583"/>
                  <a:pt x="2773" y="3602"/>
                </a:cubicBezTo>
                <a:cubicBezTo>
                  <a:pt x="2773" y="3621"/>
                  <a:pt x="2757" y="3636"/>
                  <a:pt x="2739" y="3636"/>
                </a:cubicBezTo>
                <a:lnTo>
                  <a:pt x="2537" y="3636"/>
                </a:lnTo>
                <a:cubicBezTo>
                  <a:pt x="2519" y="3636"/>
                  <a:pt x="2504" y="3621"/>
                  <a:pt x="2504" y="3602"/>
                </a:cubicBezTo>
                <a:cubicBezTo>
                  <a:pt x="2504" y="3583"/>
                  <a:pt x="2519" y="3568"/>
                  <a:pt x="2537" y="3568"/>
                </a:cubicBezTo>
                <a:lnTo>
                  <a:pt x="2739" y="3568"/>
                </a:lnTo>
                <a:close/>
                <a:moveTo>
                  <a:pt x="1164" y="3416"/>
                </a:moveTo>
                <a:cubicBezTo>
                  <a:pt x="1182" y="3416"/>
                  <a:pt x="1197" y="3431"/>
                  <a:pt x="1197" y="3450"/>
                </a:cubicBezTo>
                <a:cubicBezTo>
                  <a:pt x="1197" y="3468"/>
                  <a:pt x="1182" y="3484"/>
                  <a:pt x="1164" y="3484"/>
                </a:cubicBezTo>
                <a:lnTo>
                  <a:pt x="606" y="3484"/>
                </a:lnTo>
                <a:cubicBezTo>
                  <a:pt x="587" y="3484"/>
                  <a:pt x="572" y="3468"/>
                  <a:pt x="572" y="3450"/>
                </a:cubicBezTo>
                <a:cubicBezTo>
                  <a:pt x="572" y="3431"/>
                  <a:pt x="587" y="3416"/>
                  <a:pt x="606" y="3416"/>
                </a:cubicBezTo>
                <a:lnTo>
                  <a:pt x="1164" y="3416"/>
                </a:lnTo>
                <a:close/>
                <a:moveTo>
                  <a:pt x="1387" y="3785"/>
                </a:moveTo>
                <a:cubicBezTo>
                  <a:pt x="1406" y="3785"/>
                  <a:pt x="1421" y="3800"/>
                  <a:pt x="1421" y="3819"/>
                </a:cubicBezTo>
                <a:cubicBezTo>
                  <a:pt x="1421" y="3837"/>
                  <a:pt x="1406" y="3853"/>
                  <a:pt x="1387" y="3853"/>
                </a:cubicBezTo>
                <a:lnTo>
                  <a:pt x="34" y="3853"/>
                </a:lnTo>
                <a:cubicBezTo>
                  <a:pt x="15" y="3853"/>
                  <a:pt x="0" y="3837"/>
                  <a:pt x="0" y="3819"/>
                </a:cubicBezTo>
                <a:cubicBezTo>
                  <a:pt x="0" y="3800"/>
                  <a:pt x="15" y="3785"/>
                  <a:pt x="34" y="3785"/>
                </a:cubicBezTo>
                <a:lnTo>
                  <a:pt x="1387" y="3785"/>
                </a:lnTo>
                <a:close/>
                <a:moveTo>
                  <a:pt x="591" y="2602"/>
                </a:moveTo>
                <a:cubicBezTo>
                  <a:pt x="485" y="2875"/>
                  <a:pt x="456" y="2914"/>
                  <a:pt x="284" y="3103"/>
                </a:cubicBezTo>
                <a:lnTo>
                  <a:pt x="481" y="3103"/>
                </a:lnTo>
                <a:cubicBezTo>
                  <a:pt x="567" y="2977"/>
                  <a:pt x="678" y="2901"/>
                  <a:pt x="793" y="2822"/>
                </a:cubicBezTo>
                <a:cubicBezTo>
                  <a:pt x="904" y="2746"/>
                  <a:pt x="1019" y="2666"/>
                  <a:pt x="1116" y="2536"/>
                </a:cubicBezTo>
                <a:cubicBezTo>
                  <a:pt x="1135" y="2510"/>
                  <a:pt x="1185" y="2486"/>
                  <a:pt x="1239" y="2461"/>
                </a:cubicBezTo>
                <a:cubicBezTo>
                  <a:pt x="1301" y="2431"/>
                  <a:pt x="1369" y="2398"/>
                  <a:pt x="1377" y="2377"/>
                </a:cubicBezTo>
                <a:cubicBezTo>
                  <a:pt x="1436" y="2205"/>
                  <a:pt x="1535" y="2139"/>
                  <a:pt x="1649" y="2062"/>
                </a:cubicBezTo>
                <a:cubicBezTo>
                  <a:pt x="1700" y="2028"/>
                  <a:pt x="1754" y="1991"/>
                  <a:pt x="1808" y="1942"/>
                </a:cubicBezTo>
                <a:cubicBezTo>
                  <a:pt x="1837" y="1915"/>
                  <a:pt x="1854" y="1896"/>
                  <a:pt x="1867" y="1882"/>
                </a:cubicBezTo>
                <a:lnTo>
                  <a:pt x="1869" y="1880"/>
                </a:lnTo>
                <a:cubicBezTo>
                  <a:pt x="1902" y="1844"/>
                  <a:pt x="1911" y="1836"/>
                  <a:pt x="2008" y="1787"/>
                </a:cubicBezTo>
                <a:cubicBezTo>
                  <a:pt x="2072" y="1754"/>
                  <a:pt x="2124" y="1679"/>
                  <a:pt x="2178" y="1599"/>
                </a:cubicBezTo>
                <a:cubicBezTo>
                  <a:pt x="2249" y="1493"/>
                  <a:pt x="2325" y="1381"/>
                  <a:pt x="2449" y="1333"/>
                </a:cubicBezTo>
                <a:lnTo>
                  <a:pt x="2498" y="1319"/>
                </a:lnTo>
                <a:cubicBezTo>
                  <a:pt x="2511" y="1316"/>
                  <a:pt x="2517" y="1315"/>
                  <a:pt x="2519" y="1314"/>
                </a:cubicBezTo>
                <a:cubicBezTo>
                  <a:pt x="2521" y="1312"/>
                  <a:pt x="2526" y="1308"/>
                  <a:pt x="2533" y="1300"/>
                </a:cubicBezTo>
                <a:cubicBezTo>
                  <a:pt x="2543" y="1290"/>
                  <a:pt x="2558" y="1275"/>
                  <a:pt x="2581" y="1253"/>
                </a:cubicBezTo>
                <a:cubicBezTo>
                  <a:pt x="2594" y="1240"/>
                  <a:pt x="2616" y="1241"/>
                  <a:pt x="2628" y="1254"/>
                </a:cubicBezTo>
                <a:cubicBezTo>
                  <a:pt x="2641" y="1268"/>
                  <a:pt x="2641" y="1289"/>
                  <a:pt x="2627" y="1302"/>
                </a:cubicBezTo>
                <a:cubicBezTo>
                  <a:pt x="2604" y="1324"/>
                  <a:pt x="2591" y="1337"/>
                  <a:pt x="2582" y="1347"/>
                </a:cubicBezTo>
                <a:cubicBezTo>
                  <a:pt x="2570" y="1359"/>
                  <a:pt x="2564" y="1365"/>
                  <a:pt x="2554" y="1371"/>
                </a:cubicBezTo>
                <a:cubicBezTo>
                  <a:pt x="2543" y="1378"/>
                  <a:pt x="2534" y="1380"/>
                  <a:pt x="2515" y="1385"/>
                </a:cubicBezTo>
                <a:lnTo>
                  <a:pt x="2473" y="1396"/>
                </a:lnTo>
                <a:cubicBezTo>
                  <a:pt x="2369" y="1437"/>
                  <a:pt x="2299" y="1540"/>
                  <a:pt x="2233" y="1637"/>
                </a:cubicBezTo>
                <a:cubicBezTo>
                  <a:pt x="2174" y="1724"/>
                  <a:pt x="2118" y="1807"/>
                  <a:pt x="2038" y="1847"/>
                </a:cubicBezTo>
                <a:cubicBezTo>
                  <a:pt x="1952" y="1891"/>
                  <a:pt x="1945" y="1898"/>
                  <a:pt x="1918" y="1926"/>
                </a:cubicBezTo>
                <a:lnTo>
                  <a:pt x="1916" y="1928"/>
                </a:lnTo>
                <a:cubicBezTo>
                  <a:pt x="1903" y="1942"/>
                  <a:pt x="1885" y="1962"/>
                  <a:pt x="1854" y="1991"/>
                </a:cubicBezTo>
                <a:lnTo>
                  <a:pt x="1853" y="1992"/>
                </a:lnTo>
                <a:cubicBezTo>
                  <a:pt x="1795" y="2045"/>
                  <a:pt x="1739" y="2083"/>
                  <a:pt x="1686" y="2118"/>
                </a:cubicBezTo>
                <a:cubicBezTo>
                  <a:pt x="1582" y="2188"/>
                  <a:pt x="1492" y="2248"/>
                  <a:pt x="1440" y="2399"/>
                </a:cubicBezTo>
                <a:cubicBezTo>
                  <a:pt x="1424" y="2447"/>
                  <a:pt x="1342" y="2486"/>
                  <a:pt x="1268" y="2522"/>
                </a:cubicBezTo>
                <a:cubicBezTo>
                  <a:pt x="1222" y="2544"/>
                  <a:pt x="1179" y="2564"/>
                  <a:pt x="1170" y="2576"/>
                </a:cubicBezTo>
                <a:cubicBezTo>
                  <a:pt x="1067" y="2716"/>
                  <a:pt x="946" y="2798"/>
                  <a:pt x="831" y="2878"/>
                </a:cubicBezTo>
                <a:cubicBezTo>
                  <a:pt x="733" y="2945"/>
                  <a:pt x="638" y="3010"/>
                  <a:pt x="563" y="3105"/>
                </a:cubicBezTo>
                <a:cubicBezTo>
                  <a:pt x="585" y="3106"/>
                  <a:pt x="605" y="3107"/>
                  <a:pt x="626" y="3109"/>
                </a:cubicBezTo>
                <a:cubicBezTo>
                  <a:pt x="671" y="3113"/>
                  <a:pt x="715" y="3120"/>
                  <a:pt x="764" y="3131"/>
                </a:cubicBezTo>
                <a:cubicBezTo>
                  <a:pt x="868" y="3156"/>
                  <a:pt x="943" y="3170"/>
                  <a:pt x="1017" y="3174"/>
                </a:cubicBezTo>
                <a:cubicBezTo>
                  <a:pt x="1091" y="3178"/>
                  <a:pt x="1167" y="3172"/>
                  <a:pt x="1273" y="3155"/>
                </a:cubicBezTo>
                <a:lnTo>
                  <a:pt x="1319" y="3148"/>
                </a:lnTo>
                <a:cubicBezTo>
                  <a:pt x="1564" y="3109"/>
                  <a:pt x="1706" y="3087"/>
                  <a:pt x="1971" y="3093"/>
                </a:cubicBezTo>
                <a:cubicBezTo>
                  <a:pt x="2106" y="3096"/>
                  <a:pt x="2206" y="3093"/>
                  <a:pt x="2305" y="3079"/>
                </a:cubicBezTo>
                <a:cubicBezTo>
                  <a:pt x="2403" y="3067"/>
                  <a:pt x="2500" y="3044"/>
                  <a:pt x="2632" y="3009"/>
                </a:cubicBezTo>
                <a:cubicBezTo>
                  <a:pt x="3101" y="2879"/>
                  <a:pt x="3232" y="2936"/>
                  <a:pt x="3393" y="3005"/>
                </a:cubicBezTo>
                <a:cubicBezTo>
                  <a:pt x="3494" y="3049"/>
                  <a:pt x="3608" y="3098"/>
                  <a:pt x="3839" y="3103"/>
                </a:cubicBezTo>
                <a:cubicBezTo>
                  <a:pt x="3922" y="3105"/>
                  <a:pt x="4006" y="3106"/>
                  <a:pt x="4091" y="3106"/>
                </a:cubicBezTo>
                <a:lnTo>
                  <a:pt x="4271" y="3106"/>
                </a:lnTo>
                <a:lnTo>
                  <a:pt x="4342" y="2930"/>
                </a:lnTo>
                <a:lnTo>
                  <a:pt x="4342" y="2930"/>
                </a:lnTo>
                <a:lnTo>
                  <a:pt x="4342" y="2930"/>
                </a:lnTo>
                <a:lnTo>
                  <a:pt x="4341" y="2930"/>
                </a:lnTo>
                <a:lnTo>
                  <a:pt x="4341" y="2930"/>
                </a:lnTo>
                <a:lnTo>
                  <a:pt x="4341" y="2930"/>
                </a:lnTo>
                <a:lnTo>
                  <a:pt x="4341" y="2930"/>
                </a:lnTo>
                <a:lnTo>
                  <a:pt x="4341" y="2930"/>
                </a:lnTo>
                <a:lnTo>
                  <a:pt x="4340" y="2930"/>
                </a:lnTo>
                <a:lnTo>
                  <a:pt x="4340" y="2929"/>
                </a:lnTo>
                <a:lnTo>
                  <a:pt x="4340" y="2929"/>
                </a:lnTo>
                <a:lnTo>
                  <a:pt x="4339" y="2929"/>
                </a:lnTo>
                <a:lnTo>
                  <a:pt x="4339" y="2929"/>
                </a:lnTo>
                <a:lnTo>
                  <a:pt x="4339" y="2929"/>
                </a:lnTo>
                <a:lnTo>
                  <a:pt x="4338" y="2929"/>
                </a:lnTo>
                <a:lnTo>
                  <a:pt x="4338" y="2929"/>
                </a:lnTo>
                <a:lnTo>
                  <a:pt x="4338" y="2929"/>
                </a:lnTo>
                <a:lnTo>
                  <a:pt x="4338" y="2929"/>
                </a:lnTo>
                <a:lnTo>
                  <a:pt x="4337" y="2929"/>
                </a:lnTo>
                <a:lnTo>
                  <a:pt x="4337" y="2929"/>
                </a:lnTo>
                <a:lnTo>
                  <a:pt x="4336" y="2929"/>
                </a:lnTo>
                <a:lnTo>
                  <a:pt x="4336" y="2929"/>
                </a:lnTo>
                <a:lnTo>
                  <a:pt x="4334" y="2929"/>
                </a:lnTo>
                <a:lnTo>
                  <a:pt x="4334" y="2929"/>
                </a:lnTo>
                <a:lnTo>
                  <a:pt x="4334" y="2929"/>
                </a:lnTo>
                <a:lnTo>
                  <a:pt x="4334" y="2928"/>
                </a:lnTo>
                <a:lnTo>
                  <a:pt x="4331" y="2928"/>
                </a:lnTo>
                <a:lnTo>
                  <a:pt x="4331" y="2928"/>
                </a:lnTo>
                <a:lnTo>
                  <a:pt x="4329" y="2927"/>
                </a:lnTo>
                <a:lnTo>
                  <a:pt x="4329" y="2927"/>
                </a:lnTo>
                <a:lnTo>
                  <a:pt x="4329" y="2927"/>
                </a:lnTo>
                <a:lnTo>
                  <a:pt x="4329" y="2927"/>
                </a:lnTo>
                <a:lnTo>
                  <a:pt x="4328" y="2927"/>
                </a:lnTo>
                <a:lnTo>
                  <a:pt x="4327" y="2926"/>
                </a:lnTo>
                <a:lnTo>
                  <a:pt x="4327" y="2926"/>
                </a:lnTo>
                <a:lnTo>
                  <a:pt x="4326" y="2926"/>
                </a:lnTo>
                <a:lnTo>
                  <a:pt x="4326" y="2926"/>
                </a:lnTo>
                <a:lnTo>
                  <a:pt x="4326" y="2925"/>
                </a:lnTo>
                <a:lnTo>
                  <a:pt x="4325" y="2925"/>
                </a:lnTo>
                <a:lnTo>
                  <a:pt x="4325" y="2925"/>
                </a:lnTo>
                <a:lnTo>
                  <a:pt x="4325" y="2925"/>
                </a:lnTo>
                <a:lnTo>
                  <a:pt x="4324" y="2925"/>
                </a:lnTo>
                <a:lnTo>
                  <a:pt x="4324" y="2925"/>
                </a:lnTo>
                <a:lnTo>
                  <a:pt x="4324" y="2924"/>
                </a:lnTo>
                <a:lnTo>
                  <a:pt x="4324" y="2924"/>
                </a:lnTo>
                <a:lnTo>
                  <a:pt x="4323" y="2924"/>
                </a:lnTo>
                <a:lnTo>
                  <a:pt x="4323" y="2924"/>
                </a:lnTo>
                <a:lnTo>
                  <a:pt x="4323" y="2924"/>
                </a:lnTo>
                <a:lnTo>
                  <a:pt x="4322" y="2923"/>
                </a:lnTo>
                <a:lnTo>
                  <a:pt x="4322" y="2923"/>
                </a:lnTo>
                <a:lnTo>
                  <a:pt x="4321" y="2923"/>
                </a:lnTo>
                <a:lnTo>
                  <a:pt x="4321" y="2922"/>
                </a:lnTo>
                <a:lnTo>
                  <a:pt x="4321" y="2922"/>
                </a:lnTo>
                <a:lnTo>
                  <a:pt x="4321" y="2922"/>
                </a:lnTo>
                <a:lnTo>
                  <a:pt x="4320" y="2922"/>
                </a:lnTo>
                <a:lnTo>
                  <a:pt x="4320" y="2922"/>
                </a:lnTo>
                <a:lnTo>
                  <a:pt x="4320" y="2921"/>
                </a:lnTo>
                <a:lnTo>
                  <a:pt x="4320" y="2921"/>
                </a:lnTo>
                <a:lnTo>
                  <a:pt x="4319" y="2921"/>
                </a:lnTo>
                <a:lnTo>
                  <a:pt x="4319" y="2921"/>
                </a:lnTo>
                <a:lnTo>
                  <a:pt x="4319" y="2921"/>
                </a:lnTo>
                <a:lnTo>
                  <a:pt x="4318" y="2920"/>
                </a:lnTo>
                <a:lnTo>
                  <a:pt x="4318" y="2920"/>
                </a:lnTo>
                <a:lnTo>
                  <a:pt x="4318" y="2920"/>
                </a:lnTo>
                <a:lnTo>
                  <a:pt x="4318" y="2920"/>
                </a:lnTo>
                <a:lnTo>
                  <a:pt x="4318" y="2919"/>
                </a:lnTo>
                <a:lnTo>
                  <a:pt x="4317" y="2919"/>
                </a:lnTo>
                <a:lnTo>
                  <a:pt x="4317" y="2919"/>
                </a:lnTo>
                <a:lnTo>
                  <a:pt x="4317" y="2919"/>
                </a:lnTo>
                <a:lnTo>
                  <a:pt x="4317" y="2918"/>
                </a:lnTo>
                <a:lnTo>
                  <a:pt x="4316" y="2918"/>
                </a:lnTo>
                <a:lnTo>
                  <a:pt x="4316" y="2918"/>
                </a:lnTo>
                <a:lnTo>
                  <a:pt x="4316" y="2917"/>
                </a:lnTo>
                <a:lnTo>
                  <a:pt x="4315" y="2917"/>
                </a:lnTo>
                <a:lnTo>
                  <a:pt x="4315" y="2917"/>
                </a:lnTo>
                <a:lnTo>
                  <a:pt x="4315" y="2917"/>
                </a:lnTo>
                <a:lnTo>
                  <a:pt x="4315" y="2916"/>
                </a:lnTo>
                <a:lnTo>
                  <a:pt x="4315" y="2916"/>
                </a:lnTo>
                <a:lnTo>
                  <a:pt x="4314" y="2916"/>
                </a:lnTo>
                <a:lnTo>
                  <a:pt x="4314" y="2915"/>
                </a:lnTo>
                <a:lnTo>
                  <a:pt x="4314" y="2915"/>
                </a:lnTo>
                <a:lnTo>
                  <a:pt x="4314" y="2915"/>
                </a:lnTo>
                <a:lnTo>
                  <a:pt x="4314" y="2915"/>
                </a:lnTo>
                <a:lnTo>
                  <a:pt x="4313" y="2914"/>
                </a:lnTo>
                <a:lnTo>
                  <a:pt x="4313" y="2914"/>
                </a:lnTo>
                <a:lnTo>
                  <a:pt x="4313" y="2914"/>
                </a:lnTo>
                <a:lnTo>
                  <a:pt x="4313" y="2914"/>
                </a:lnTo>
                <a:lnTo>
                  <a:pt x="4313" y="2913"/>
                </a:lnTo>
                <a:lnTo>
                  <a:pt x="4312" y="2913"/>
                </a:lnTo>
                <a:lnTo>
                  <a:pt x="4312" y="2912"/>
                </a:lnTo>
                <a:lnTo>
                  <a:pt x="4312" y="2912"/>
                </a:lnTo>
                <a:lnTo>
                  <a:pt x="4312" y="2912"/>
                </a:lnTo>
                <a:lnTo>
                  <a:pt x="4312" y="2912"/>
                </a:lnTo>
                <a:lnTo>
                  <a:pt x="4312" y="2911"/>
                </a:lnTo>
                <a:lnTo>
                  <a:pt x="4312" y="2911"/>
                </a:lnTo>
                <a:lnTo>
                  <a:pt x="4311" y="2911"/>
                </a:lnTo>
                <a:lnTo>
                  <a:pt x="4311" y="2911"/>
                </a:lnTo>
                <a:lnTo>
                  <a:pt x="4311" y="2910"/>
                </a:lnTo>
                <a:lnTo>
                  <a:pt x="4311" y="2910"/>
                </a:lnTo>
                <a:lnTo>
                  <a:pt x="4311" y="2910"/>
                </a:lnTo>
                <a:lnTo>
                  <a:pt x="4311" y="2909"/>
                </a:lnTo>
                <a:lnTo>
                  <a:pt x="4311" y="2909"/>
                </a:lnTo>
                <a:lnTo>
                  <a:pt x="4311" y="2909"/>
                </a:lnTo>
                <a:lnTo>
                  <a:pt x="4310" y="2909"/>
                </a:lnTo>
                <a:lnTo>
                  <a:pt x="4310" y="2908"/>
                </a:lnTo>
                <a:lnTo>
                  <a:pt x="4310" y="2908"/>
                </a:lnTo>
                <a:lnTo>
                  <a:pt x="4310" y="2908"/>
                </a:lnTo>
                <a:lnTo>
                  <a:pt x="4310" y="2908"/>
                </a:lnTo>
                <a:lnTo>
                  <a:pt x="4310" y="2907"/>
                </a:lnTo>
                <a:lnTo>
                  <a:pt x="4310" y="2907"/>
                </a:lnTo>
                <a:lnTo>
                  <a:pt x="4310" y="2907"/>
                </a:lnTo>
                <a:lnTo>
                  <a:pt x="4310" y="2906"/>
                </a:lnTo>
                <a:lnTo>
                  <a:pt x="4310" y="2906"/>
                </a:lnTo>
                <a:lnTo>
                  <a:pt x="4310" y="2906"/>
                </a:lnTo>
                <a:lnTo>
                  <a:pt x="4309" y="2906"/>
                </a:lnTo>
                <a:lnTo>
                  <a:pt x="4309" y="2905"/>
                </a:lnTo>
                <a:lnTo>
                  <a:pt x="4309" y="2905"/>
                </a:lnTo>
                <a:lnTo>
                  <a:pt x="4309" y="2905"/>
                </a:lnTo>
                <a:lnTo>
                  <a:pt x="4309" y="2905"/>
                </a:lnTo>
                <a:lnTo>
                  <a:pt x="4309" y="2904"/>
                </a:lnTo>
                <a:lnTo>
                  <a:pt x="4309" y="2904"/>
                </a:lnTo>
                <a:lnTo>
                  <a:pt x="4309" y="2904"/>
                </a:lnTo>
                <a:lnTo>
                  <a:pt x="4309" y="2903"/>
                </a:lnTo>
                <a:lnTo>
                  <a:pt x="4309" y="2903"/>
                </a:lnTo>
                <a:lnTo>
                  <a:pt x="4309" y="2903"/>
                </a:lnTo>
                <a:lnTo>
                  <a:pt x="4308" y="2902"/>
                </a:lnTo>
                <a:lnTo>
                  <a:pt x="4308" y="2902"/>
                </a:lnTo>
                <a:lnTo>
                  <a:pt x="4308" y="2902"/>
                </a:lnTo>
                <a:lnTo>
                  <a:pt x="4308" y="2902"/>
                </a:lnTo>
                <a:lnTo>
                  <a:pt x="4308" y="2902"/>
                </a:lnTo>
                <a:lnTo>
                  <a:pt x="4308" y="2901"/>
                </a:lnTo>
                <a:lnTo>
                  <a:pt x="4308" y="2901"/>
                </a:lnTo>
                <a:lnTo>
                  <a:pt x="4308" y="2901"/>
                </a:lnTo>
                <a:lnTo>
                  <a:pt x="4308" y="2900"/>
                </a:lnTo>
                <a:lnTo>
                  <a:pt x="4308" y="2900"/>
                </a:lnTo>
                <a:lnTo>
                  <a:pt x="4308" y="2900"/>
                </a:lnTo>
                <a:lnTo>
                  <a:pt x="4308" y="2899"/>
                </a:lnTo>
                <a:lnTo>
                  <a:pt x="4308" y="2899"/>
                </a:lnTo>
                <a:lnTo>
                  <a:pt x="4308" y="2899"/>
                </a:lnTo>
                <a:lnTo>
                  <a:pt x="4308" y="2899"/>
                </a:lnTo>
                <a:lnTo>
                  <a:pt x="4308" y="2898"/>
                </a:lnTo>
                <a:lnTo>
                  <a:pt x="4308" y="2898"/>
                </a:lnTo>
                <a:lnTo>
                  <a:pt x="4308" y="2898"/>
                </a:lnTo>
                <a:lnTo>
                  <a:pt x="4308" y="2897"/>
                </a:lnTo>
                <a:lnTo>
                  <a:pt x="4308" y="2897"/>
                </a:lnTo>
                <a:lnTo>
                  <a:pt x="4308" y="2897"/>
                </a:lnTo>
                <a:lnTo>
                  <a:pt x="4308" y="2897"/>
                </a:lnTo>
                <a:lnTo>
                  <a:pt x="4308" y="2896"/>
                </a:lnTo>
                <a:lnTo>
                  <a:pt x="4308" y="2896"/>
                </a:lnTo>
                <a:lnTo>
                  <a:pt x="4308" y="2896"/>
                </a:lnTo>
                <a:lnTo>
                  <a:pt x="4308" y="2895"/>
                </a:lnTo>
                <a:lnTo>
                  <a:pt x="4308" y="2895"/>
                </a:lnTo>
                <a:lnTo>
                  <a:pt x="4308" y="2895"/>
                </a:lnTo>
                <a:lnTo>
                  <a:pt x="4308" y="2894"/>
                </a:lnTo>
                <a:lnTo>
                  <a:pt x="4308" y="2894"/>
                </a:lnTo>
                <a:lnTo>
                  <a:pt x="4308" y="2894"/>
                </a:lnTo>
                <a:lnTo>
                  <a:pt x="4308" y="2894"/>
                </a:lnTo>
                <a:lnTo>
                  <a:pt x="4308" y="2893"/>
                </a:lnTo>
                <a:lnTo>
                  <a:pt x="4308" y="2893"/>
                </a:lnTo>
                <a:lnTo>
                  <a:pt x="4308" y="2893"/>
                </a:lnTo>
                <a:lnTo>
                  <a:pt x="4308" y="2893"/>
                </a:lnTo>
                <a:lnTo>
                  <a:pt x="4308" y="2892"/>
                </a:lnTo>
                <a:lnTo>
                  <a:pt x="4308" y="2892"/>
                </a:lnTo>
                <a:lnTo>
                  <a:pt x="4308" y="2892"/>
                </a:lnTo>
                <a:lnTo>
                  <a:pt x="4308" y="2891"/>
                </a:lnTo>
                <a:lnTo>
                  <a:pt x="4308" y="2890"/>
                </a:lnTo>
                <a:lnTo>
                  <a:pt x="4308" y="2890"/>
                </a:lnTo>
                <a:lnTo>
                  <a:pt x="4308" y="2890"/>
                </a:lnTo>
                <a:lnTo>
                  <a:pt x="4309" y="2890"/>
                </a:lnTo>
                <a:lnTo>
                  <a:pt x="4309" y="2889"/>
                </a:lnTo>
                <a:lnTo>
                  <a:pt x="4309" y="2887"/>
                </a:lnTo>
                <a:lnTo>
                  <a:pt x="4309" y="2887"/>
                </a:lnTo>
                <a:lnTo>
                  <a:pt x="4309" y="2887"/>
                </a:lnTo>
                <a:lnTo>
                  <a:pt x="4310" y="2886"/>
                </a:lnTo>
                <a:lnTo>
                  <a:pt x="4310" y="2885"/>
                </a:lnTo>
                <a:lnTo>
                  <a:pt x="4310" y="2885"/>
                </a:lnTo>
                <a:lnTo>
                  <a:pt x="4310" y="2885"/>
                </a:lnTo>
                <a:lnTo>
                  <a:pt x="4310" y="2884"/>
                </a:lnTo>
                <a:lnTo>
                  <a:pt x="4310" y="2884"/>
                </a:lnTo>
                <a:lnTo>
                  <a:pt x="4310" y="2884"/>
                </a:lnTo>
                <a:lnTo>
                  <a:pt x="4381" y="2708"/>
                </a:lnTo>
                <a:cubicBezTo>
                  <a:pt x="4362" y="2679"/>
                  <a:pt x="4343" y="2651"/>
                  <a:pt x="4329" y="2626"/>
                </a:cubicBezTo>
                <a:cubicBezTo>
                  <a:pt x="4313" y="2599"/>
                  <a:pt x="4301" y="2575"/>
                  <a:pt x="4297" y="2559"/>
                </a:cubicBezTo>
                <a:cubicBezTo>
                  <a:pt x="4270" y="2460"/>
                  <a:pt x="4224" y="2384"/>
                  <a:pt x="4164" y="2320"/>
                </a:cubicBezTo>
                <a:cubicBezTo>
                  <a:pt x="4102" y="2255"/>
                  <a:pt x="4025" y="2202"/>
                  <a:pt x="3937" y="2151"/>
                </a:cubicBezTo>
                <a:cubicBezTo>
                  <a:pt x="3811" y="2078"/>
                  <a:pt x="3709" y="2006"/>
                  <a:pt x="3625" y="1917"/>
                </a:cubicBezTo>
                <a:cubicBezTo>
                  <a:pt x="3540" y="1826"/>
                  <a:pt x="3476" y="1718"/>
                  <a:pt x="3426" y="1571"/>
                </a:cubicBezTo>
                <a:lnTo>
                  <a:pt x="3426" y="1570"/>
                </a:lnTo>
                <a:cubicBezTo>
                  <a:pt x="3320" y="1221"/>
                  <a:pt x="3286" y="1180"/>
                  <a:pt x="3123" y="980"/>
                </a:cubicBezTo>
                <a:cubicBezTo>
                  <a:pt x="3093" y="943"/>
                  <a:pt x="3059" y="900"/>
                  <a:pt x="3013" y="843"/>
                </a:cubicBezTo>
                <a:cubicBezTo>
                  <a:pt x="2992" y="816"/>
                  <a:pt x="2978" y="793"/>
                  <a:pt x="2965" y="772"/>
                </a:cubicBezTo>
                <a:cubicBezTo>
                  <a:pt x="2941" y="733"/>
                  <a:pt x="2922" y="702"/>
                  <a:pt x="2876" y="682"/>
                </a:cubicBezTo>
                <a:cubicBezTo>
                  <a:pt x="2842" y="666"/>
                  <a:pt x="2820" y="647"/>
                  <a:pt x="2801" y="630"/>
                </a:cubicBezTo>
                <a:cubicBezTo>
                  <a:pt x="2785" y="616"/>
                  <a:pt x="2775" y="607"/>
                  <a:pt x="2751" y="628"/>
                </a:cubicBezTo>
                <a:cubicBezTo>
                  <a:pt x="2729" y="650"/>
                  <a:pt x="2715" y="664"/>
                  <a:pt x="2706" y="673"/>
                </a:cubicBezTo>
                <a:cubicBezTo>
                  <a:pt x="2694" y="686"/>
                  <a:pt x="2688" y="692"/>
                  <a:pt x="2679" y="698"/>
                </a:cubicBezTo>
                <a:cubicBezTo>
                  <a:pt x="2667" y="705"/>
                  <a:pt x="2658" y="707"/>
                  <a:pt x="2639" y="712"/>
                </a:cubicBezTo>
                <a:lnTo>
                  <a:pt x="2597" y="723"/>
                </a:lnTo>
                <a:cubicBezTo>
                  <a:pt x="2493" y="764"/>
                  <a:pt x="2423" y="867"/>
                  <a:pt x="2358" y="963"/>
                </a:cubicBezTo>
                <a:cubicBezTo>
                  <a:pt x="2299" y="1051"/>
                  <a:pt x="2242" y="1134"/>
                  <a:pt x="2163" y="1174"/>
                </a:cubicBezTo>
                <a:cubicBezTo>
                  <a:pt x="2075" y="1219"/>
                  <a:pt x="2069" y="1224"/>
                  <a:pt x="2041" y="1255"/>
                </a:cubicBezTo>
                <a:cubicBezTo>
                  <a:pt x="2027" y="1269"/>
                  <a:pt x="2009" y="1289"/>
                  <a:pt x="1979" y="1318"/>
                </a:cubicBezTo>
                <a:lnTo>
                  <a:pt x="1978" y="1319"/>
                </a:lnTo>
                <a:cubicBezTo>
                  <a:pt x="1920" y="1372"/>
                  <a:pt x="1863" y="1409"/>
                  <a:pt x="1811" y="1445"/>
                </a:cubicBezTo>
                <a:cubicBezTo>
                  <a:pt x="1707" y="1514"/>
                  <a:pt x="1617" y="1575"/>
                  <a:pt x="1565" y="1725"/>
                </a:cubicBezTo>
                <a:cubicBezTo>
                  <a:pt x="1548" y="1774"/>
                  <a:pt x="1467" y="1813"/>
                  <a:pt x="1393" y="1848"/>
                </a:cubicBezTo>
                <a:cubicBezTo>
                  <a:pt x="1346" y="1870"/>
                  <a:pt x="1303" y="1891"/>
                  <a:pt x="1294" y="1903"/>
                </a:cubicBezTo>
                <a:cubicBezTo>
                  <a:pt x="1191" y="2042"/>
                  <a:pt x="1071" y="2125"/>
                  <a:pt x="955" y="2204"/>
                </a:cubicBezTo>
                <a:cubicBezTo>
                  <a:pt x="809" y="2304"/>
                  <a:pt x="670" y="2399"/>
                  <a:pt x="591" y="2602"/>
                </a:cubicBezTo>
                <a:close/>
              </a:path>
            </a:pathLst>
          </a:custGeom>
          <a:solidFill>
            <a:schemeClr val="accent4">
              <a:lumMod val="7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dirty="0">
              <a:ln>
                <a:noFill/>
              </a:ln>
              <a:solidFill>
                <a:prstClr val="black"/>
              </a:solidFill>
              <a:effectLst/>
              <a:uLnTx/>
              <a:uFillTx/>
              <a:latin typeface="Calibri"/>
              <a:ea typeface="新細明體" panose="02020500000000000000" pitchFamily="18" charset="-120"/>
              <a:cs typeface="+mn-cs"/>
            </a:endParaRPr>
          </a:p>
        </p:txBody>
      </p:sp>
    </p:spTree>
    <p:extLst>
      <p:ext uri="{BB962C8B-B14F-4D97-AF65-F5344CB8AC3E}">
        <p14:creationId xmlns:p14="http://schemas.microsoft.com/office/powerpoint/2010/main" val="77881409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3" name="內容版面配置區 2">
            <a:extLst>
              <a:ext uri="{FF2B5EF4-FFF2-40B4-BE49-F238E27FC236}">
                <a16:creationId xmlns:a16="http://schemas.microsoft.com/office/drawing/2014/main" id="{627989D8-FC5E-B444-07D4-DB742CF21D6D}"/>
              </a:ext>
            </a:extLst>
          </p:cNvPr>
          <p:cNvSpPr>
            <a:spLocks noGrp="1"/>
          </p:cNvSpPr>
          <p:nvPr>
            <p:ph idx="1"/>
          </p:nvPr>
        </p:nvSpPr>
        <p:spPr>
          <a:xfrm>
            <a:off x="838200" y="1771650"/>
            <a:ext cx="10515600" cy="4895850"/>
          </a:xfrm>
          <a:solidFill>
            <a:schemeClr val="bg1"/>
          </a:solidFill>
          <a:ln w="38100">
            <a:solidFill>
              <a:schemeClr val="accent4">
                <a:lumMod val="50000"/>
              </a:schemeClr>
            </a:solidFill>
            <a:prstDash val="dash"/>
          </a:ln>
        </p:spPr>
        <p:txBody>
          <a:bodyPr>
            <a:normAutofit/>
          </a:bodyPr>
          <a:lstStyle/>
          <a:p>
            <a:pPr marL="0" lvl="0" indent="0">
              <a:lnSpc>
                <a:spcPct val="150000"/>
              </a:lnSpc>
              <a:buNone/>
            </a:pPr>
            <a:endParaRPr lang="en-US" altLang="zh-TW" sz="3200"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endParaRPr>
          </a:p>
          <a:p>
            <a:pPr marL="0" lvl="0" indent="0">
              <a:lnSpc>
                <a:spcPct val="150000"/>
              </a:lnSpc>
              <a:buNone/>
            </a:pPr>
            <a:endParaRPr lang="en-US" altLang="zh-TW" sz="32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endParaRPr>
          </a:p>
        </p:txBody>
      </p:sp>
      <p:sp>
        <p:nvSpPr>
          <p:cNvPr id="4" name="矩形: 圓角 3">
            <a:extLst>
              <a:ext uri="{FF2B5EF4-FFF2-40B4-BE49-F238E27FC236}">
                <a16:creationId xmlns:a16="http://schemas.microsoft.com/office/drawing/2014/main" id="{CE9EBB8A-688E-2DAE-D8FB-66BFCD44B9FA}"/>
              </a:ext>
            </a:extLst>
          </p:cNvPr>
          <p:cNvSpPr/>
          <p:nvPr/>
        </p:nvSpPr>
        <p:spPr>
          <a:xfrm>
            <a:off x="672353" y="262872"/>
            <a:ext cx="10681447" cy="1325563"/>
          </a:xfrm>
          <a:prstGeom prst="roundRect">
            <a:avLst/>
          </a:prstGeom>
          <a:solidFill>
            <a:schemeClr val="bg1"/>
          </a:solidFill>
          <a:ln w="2857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dirty="0">
              <a:ln>
                <a:noFill/>
              </a:ln>
              <a:solidFill>
                <a:prstClr val="white"/>
              </a:solidFill>
              <a:effectLst/>
              <a:uLnTx/>
              <a:uFillTx/>
              <a:latin typeface="Calibri"/>
              <a:ea typeface="新細明體" panose="02020500000000000000" pitchFamily="18" charset="-120"/>
              <a:cs typeface="+mn-cs"/>
            </a:endParaRPr>
          </a:p>
        </p:txBody>
      </p:sp>
      <p:sp>
        <p:nvSpPr>
          <p:cNvPr id="2" name="標題 1">
            <a:extLst>
              <a:ext uri="{FF2B5EF4-FFF2-40B4-BE49-F238E27FC236}">
                <a16:creationId xmlns:a16="http://schemas.microsoft.com/office/drawing/2014/main" id="{05049A8A-DC27-D012-B5BE-22714390D813}"/>
              </a:ext>
            </a:extLst>
          </p:cNvPr>
          <p:cNvSpPr>
            <a:spLocks noGrp="1"/>
          </p:cNvSpPr>
          <p:nvPr>
            <p:ph type="title"/>
          </p:nvPr>
        </p:nvSpPr>
        <p:spPr>
          <a:xfrm>
            <a:off x="838200" y="262872"/>
            <a:ext cx="10515600" cy="1325563"/>
          </a:xfrm>
        </p:spPr>
        <p:txBody>
          <a:bodyPr>
            <a:normAutofit/>
          </a:bodyPr>
          <a:lstStyle/>
          <a:p>
            <a:pPr marL="0" lvl="0" indent="0">
              <a:lnSpc>
                <a:spcPct val="100000"/>
              </a:lnSpc>
              <a:buNone/>
            </a:pPr>
            <a:r>
              <a:rPr lang="zh-TW" altLang="en-US" sz="4000" b="1"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開端、發展：</a:t>
            </a:r>
            <a:r>
              <a:rPr lang="zh-TW" altLang="zh-TW" sz="4000" b="1" kern="0" dirty="0">
                <a:solidFill>
                  <a:srgbClr val="000000"/>
                </a:solidFill>
                <a:effectLst/>
                <a:ea typeface="微軟正黑體" panose="020B0604030504040204" pitchFamily="34" charset="-120"/>
                <a:cs typeface="Arial" panose="020B0604020202020204" pitchFamily="34" charset="0"/>
              </a:rPr>
              <a:t>釐清張釋之判決的原因。</a:t>
            </a:r>
            <a:endParaRPr lang="zh-TW" altLang="en-US" sz="4000" b="1"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endParaRPr>
          </a:p>
        </p:txBody>
      </p:sp>
      <p:graphicFrame>
        <p:nvGraphicFramePr>
          <p:cNvPr id="6" name="表格 5">
            <a:extLst>
              <a:ext uri="{FF2B5EF4-FFF2-40B4-BE49-F238E27FC236}">
                <a16:creationId xmlns:a16="http://schemas.microsoft.com/office/drawing/2014/main" id="{60754CBB-56C3-35CC-8F53-69D8C45870BE}"/>
              </a:ext>
            </a:extLst>
          </p:cNvPr>
          <p:cNvGraphicFramePr>
            <a:graphicFrameLocks noGrp="1"/>
          </p:cNvGraphicFramePr>
          <p:nvPr/>
        </p:nvGraphicFramePr>
        <p:xfrm>
          <a:off x="1144342" y="2915586"/>
          <a:ext cx="9903315" cy="3032248"/>
        </p:xfrm>
        <a:graphic>
          <a:graphicData uri="http://schemas.openxmlformats.org/drawingml/2006/table">
            <a:tbl>
              <a:tblPr firstRow="1" firstCol="1" bandRow="1"/>
              <a:tblGrid>
                <a:gridCol w="4157953">
                  <a:extLst>
                    <a:ext uri="{9D8B030D-6E8A-4147-A177-3AD203B41FA5}">
                      <a16:colId xmlns:a16="http://schemas.microsoft.com/office/drawing/2014/main" val="2804836623"/>
                    </a:ext>
                  </a:extLst>
                </a:gridCol>
                <a:gridCol w="5745362">
                  <a:extLst>
                    <a:ext uri="{9D8B030D-6E8A-4147-A177-3AD203B41FA5}">
                      <a16:colId xmlns:a16="http://schemas.microsoft.com/office/drawing/2014/main" val="1485747188"/>
                    </a:ext>
                  </a:extLst>
                </a:gridCol>
              </a:tblGrid>
              <a:tr h="443270">
                <a:tc>
                  <a:txBody>
                    <a:bodyPr/>
                    <a:lstStyle/>
                    <a:p>
                      <a:pPr algn="ctr"/>
                      <a:r>
                        <a:rPr lang="zh-TW" sz="2400" kern="100" dirty="0">
                          <a:solidFill>
                            <a:srgbClr val="000000"/>
                          </a:solidFill>
                          <a:effectLst/>
                          <a:latin typeface="Calibri" panose="020F0502020204030204" pitchFamily="34" charset="0"/>
                          <a:ea typeface="標楷體" panose="03000509000000000000" pitchFamily="65" charset="-120"/>
                          <a:cs typeface="Times New Roman" panose="02020603050405020304" pitchFamily="18" charset="0"/>
                        </a:rPr>
                        <a:t>課文文句</a:t>
                      </a:r>
                      <a:endParaRPr lang="zh-TW" sz="24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r>
                        <a:rPr lang="zh-TW" sz="2400" kern="100">
                          <a:solidFill>
                            <a:srgbClr val="000000"/>
                          </a:solidFill>
                          <a:effectLst/>
                          <a:latin typeface="Calibri" panose="020F0502020204030204" pitchFamily="34" charset="0"/>
                          <a:ea typeface="標楷體" panose="03000509000000000000" pitchFamily="65" charset="-120"/>
                          <a:cs typeface="Times New Roman" panose="02020603050405020304" pitchFamily="18" charset="0"/>
                        </a:rPr>
                        <a:t>縣人想表達的重點</a:t>
                      </a:r>
                      <a:endParaRPr lang="zh-TW" sz="24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2540298424"/>
                  </a:ext>
                </a:extLst>
              </a:tr>
              <a:tr h="2588978">
                <a:tc>
                  <a:txBody>
                    <a:bodyPr/>
                    <a:lstStyle/>
                    <a:p>
                      <a:pPr algn="just">
                        <a:lnSpc>
                          <a:spcPct val="150000"/>
                        </a:lnSpc>
                      </a:pPr>
                      <a:r>
                        <a:rPr lang="zh-TW" sz="2400" kern="100">
                          <a:effectLst/>
                          <a:latin typeface="Calibri" panose="020F0502020204030204" pitchFamily="34" charset="0"/>
                          <a:ea typeface="標楷體" panose="03000509000000000000" pitchFamily="65" charset="-120"/>
                          <a:cs typeface="Times New Roman" panose="02020603050405020304" pitchFamily="18" charset="0"/>
                        </a:rPr>
                        <a:t>縣人來，聞蹕，匿橋下。久之，以為行已過，即出，見乘輿車騎即走耳。</a:t>
                      </a:r>
                      <a:endParaRPr lang="zh-TW" sz="24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pPr>
                      <a:r>
                        <a:rPr lang="zh-TW" sz="2400" kern="100" dirty="0">
                          <a:effectLst/>
                          <a:latin typeface="Calibri" panose="020F0502020204030204" pitchFamily="34" charset="0"/>
                          <a:ea typeface="標楷體" panose="03000509000000000000" pitchFamily="65" charset="-120"/>
                          <a:cs typeface="Times New Roman" panose="02020603050405020304" pitchFamily="18" charset="0"/>
                        </a:rPr>
                        <a:t>我聽見「蹕」令</a:t>
                      </a:r>
                      <a:r>
                        <a:rPr lang="en-US" sz="2400" kern="100" dirty="0">
                          <a:effectLst/>
                          <a:latin typeface="Calibri" panose="020F0502020204030204" pitchFamily="34" charset="0"/>
                          <a:ea typeface="標楷體" panose="03000509000000000000" pitchFamily="65" charset="-120"/>
                          <a:cs typeface="Times New Roman" panose="02020603050405020304" pitchFamily="18" charset="0"/>
                        </a:rPr>
                        <a:t>   </a:t>
                      </a:r>
                      <a:r>
                        <a:rPr lang="zh-TW" sz="2400" kern="100" dirty="0">
                          <a:effectLst/>
                          <a:latin typeface="Calibri" panose="020F0502020204030204" pitchFamily="34" charset="0"/>
                          <a:ea typeface="標楷體" panose="03000509000000000000" pitchFamily="65" charset="-120"/>
                          <a:cs typeface="Times New Roman" panose="02020603050405020304" pitchFamily="18" charset="0"/>
                        </a:rPr>
                        <a:t>□有 □無</a:t>
                      </a:r>
                      <a:r>
                        <a:rPr lang="en-US" sz="2400" kern="100" dirty="0">
                          <a:effectLst/>
                          <a:latin typeface="Calibri" panose="020F0502020204030204" pitchFamily="34" charset="0"/>
                          <a:ea typeface="標楷體" panose="03000509000000000000" pitchFamily="65" charset="-120"/>
                          <a:cs typeface="Times New Roman" panose="02020603050405020304" pitchFamily="18" charset="0"/>
                        </a:rPr>
                        <a:t>    </a:t>
                      </a:r>
                      <a:r>
                        <a:rPr lang="zh-TW" sz="2400" kern="100" dirty="0">
                          <a:effectLst/>
                          <a:latin typeface="Calibri" panose="020F0502020204030204" pitchFamily="34" charset="0"/>
                          <a:ea typeface="標楷體" panose="03000509000000000000" pitchFamily="65" charset="-120"/>
                          <a:cs typeface="Times New Roman" panose="02020603050405020304" pitchFamily="18" charset="0"/>
                        </a:rPr>
                        <a:t>迴避</a:t>
                      </a:r>
                      <a:endParaRPr lang="zh-TW" sz="2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a:lnSpc>
                          <a:spcPct val="150000"/>
                        </a:lnSpc>
                      </a:pPr>
                      <a:r>
                        <a:rPr lang="zh-TW" sz="2400" kern="100" dirty="0">
                          <a:effectLst/>
                          <a:latin typeface="Calibri" panose="020F0502020204030204" pitchFamily="34" charset="0"/>
                          <a:ea typeface="標楷體" panose="03000509000000000000" pitchFamily="65" charset="-120"/>
                          <a:cs typeface="Times New Roman" panose="02020603050405020304" pitchFamily="18" charset="0"/>
                        </a:rPr>
                        <a:t>我看見乘輿車騎</a:t>
                      </a:r>
                      <a:r>
                        <a:rPr lang="en-US" sz="2400" kern="100" dirty="0">
                          <a:effectLst/>
                          <a:latin typeface="Calibri" panose="020F0502020204030204" pitchFamily="34" charset="0"/>
                          <a:ea typeface="標楷體" panose="03000509000000000000" pitchFamily="65" charset="-120"/>
                          <a:cs typeface="Times New Roman" panose="02020603050405020304" pitchFamily="18" charset="0"/>
                        </a:rPr>
                        <a:t>   </a:t>
                      </a:r>
                      <a:r>
                        <a:rPr lang="zh-TW" sz="2400" kern="100" dirty="0">
                          <a:effectLst/>
                          <a:latin typeface="Calibri" panose="020F0502020204030204" pitchFamily="34" charset="0"/>
                          <a:ea typeface="標楷體" panose="03000509000000000000" pitchFamily="65" charset="-120"/>
                          <a:cs typeface="Times New Roman" panose="02020603050405020304" pitchFamily="18" charset="0"/>
                        </a:rPr>
                        <a:t>□有 □無</a:t>
                      </a:r>
                      <a:r>
                        <a:rPr lang="en-US" sz="2400" kern="100" dirty="0">
                          <a:effectLst/>
                          <a:latin typeface="Calibri" panose="020F0502020204030204" pitchFamily="34" charset="0"/>
                          <a:ea typeface="標楷體" panose="03000509000000000000" pitchFamily="65" charset="-120"/>
                          <a:cs typeface="Times New Roman" panose="02020603050405020304" pitchFamily="18" charset="0"/>
                        </a:rPr>
                        <a:t>    </a:t>
                      </a:r>
                      <a:r>
                        <a:rPr lang="zh-TW" sz="2400" kern="100" dirty="0">
                          <a:effectLst/>
                          <a:latin typeface="Calibri" panose="020F0502020204030204" pitchFamily="34" charset="0"/>
                          <a:ea typeface="標楷體" panose="03000509000000000000" pitchFamily="65" charset="-120"/>
                          <a:cs typeface="Times New Roman" panose="02020603050405020304" pitchFamily="18" charset="0"/>
                        </a:rPr>
                        <a:t>迴避</a:t>
                      </a:r>
                      <a:endParaRPr lang="zh-TW" sz="2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a:lnSpc>
                          <a:spcPct val="150000"/>
                        </a:lnSpc>
                      </a:pPr>
                      <a:r>
                        <a:rPr lang="zh-TW" sz="2400" kern="100" dirty="0">
                          <a:effectLst/>
                          <a:latin typeface="Calibri" panose="020F0502020204030204" pitchFamily="34" charset="0"/>
                          <a:ea typeface="標楷體" panose="03000509000000000000" pitchFamily="65" charset="-120"/>
                          <a:cs typeface="Times New Roman" panose="02020603050405020304" pitchFamily="18" charset="0"/>
                        </a:rPr>
                        <a:t>→我有遵守法令，只是時間等太久沒注意</a:t>
                      </a:r>
                      <a:endParaRPr lang="zh-TW" sz="2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a:lnSpc>
                          <a:spcPct val="150000"/>
                        </a:lnSpc>
                      </a:pPr>
                      <a:r>
                        <a:rPr lang="en-US" sz="2400" kern="100" dirty="0">
                          <a:effectLst/>
                          <a:latin typeface="標楷體" panose="03000509000000000000" pitchFamily="65" charset="-120"/>
                          <a:ea typeface="新細明體" panose="02020500000000000000" pitchFamily="18" charset="-120"/>
                          <a:cs typeface="Times New Roman" panose="02020603050405020304" pitchFamily="18" charset="0"/>
                        </a:rPr>
                        <a:t>  </a:t>
                      </a:r>
                      <a:r>
                        <a:rPr lang="zh-TW" sz="2400" kern="100" dirty="0">
                          <a:effectLst/>
                          <a:latin typeface="Calibri" panose="020F0502020204030204" pitchFamily="34" charset="0"/>
                          <a:ea typeface="標楷體" panose="03000509000000000000" pitchFamily="65" charset="-120"/>
                          <a:cs typeface="Times New Roman" panose="02020603050405020304" pitchFamily="18" charset="0"/>
                        </a:rPr>
                        <a:t>犯蹕</a:t>
                      </a:r>
                      <a:r>
                        <a:rPr lang="en-US" sz="2400" kern="100" dirty="0">
                          <a:effectLst/>
                          <a:latin typeface="Calibri" panose="020F0502020204030204" pitchFamily="34" charset="0"/>
                          <a:ea typeface="標楷體" panose="03000509000000000000" pitchFamily="65" charset="-120"/>
                          <a:cs typeface="Times New Roman" panose="02020603050405020304" pitchFamily="18" charset="0"/>
                        </a:rPr>
                        <a:t>           </a:t>
                      </a:r>
                      <a:r>
                        <a:rPr lang="zh-TW" sz="2400" kern="100" dirty="0">
                          <a:effectLst/>
                          <a:latin typeface="Calibri" panose="020F0502020204030204" pitchFamily="34" charset="0"/>
                          <a:ea typeface="標楷體" panose="03000509000000000000" pitchFamily="65" charset="-120"/>
                          <a:cs typeface="Times New Roman" panose="02020603050405020304" pitchFamily="18" charset="0"/>
                        </a:rPr>
                        <a:t>□是 □不是</a:t>
                      </a:r>
                      <a:r>
                        <a:rPr lang="en-US" sz="2400" kern="100" dirty="0">
                          <a:effectLst/>
                          <a:latin typeface="Calibri" panose="020F0502020204030204" pitchFamily="34" charset="0"/>
                          <a:ea typeface="標楷體" panose="03000509000000000000" pitchFamily="65" charset="-120"/>
                          <a:cs typeface="Times New Roman" panose="02020603050405020304" pitchFamily="18" charset="0"/>
                        </a:rPr>
                        <a:t>  </a:t>
                      </a:r>
                      <a:r>
                        <a:rPr lang="zh-TW" sz="2400" kern="100" dirty="0">
                          <a:effectLst/>
                          <a:latin typeface="Calibri" panose="020F0502020204030204" pitchFamily="34" charset="0"/>
                          <a:ea typeface="標楷體" panose="03000509000000000000" pitchFamily="65" charset="-120"/>
                          <a:cs typeface="Times New Roman" panose="02020603050405020304" pitchFamily="18" charset="0"/>
                        </a:rPr>
                        <a:t>故意</a:t>
                      </a:r>
                      <a:endParaRPr lang="zh-TW" sz="24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55610465"/>
                  </a:ext>
                </a:extLst>
              </a:tr>
            </a:tbl>
          </a:graphicData>
        </a:graphic>
      </p:graphicFrame>
      <p:sp>
        <p:nvSpPr>
          <p:cNvPr id="7" name="Rectangle 1">
            <a:extLst>
              <a:ext uri="{FF2B5EF4-FFF2-40B4-BE49-F238E27FC236}">
                <a16:creationId xmlns:a16="http://schemas.microsoft.com/office/drawing/2014/main" id="{F0B4CB4B-B30C-DBE3-2BBF-E3D36A022AA7}"/>
              </a:ext>
            </a:extLst>
          </p:cNvPr>
          <p:cNvSpPr>
            <a:spLocks noChangeArrowheads="1"/>
          </p:cNvSpPr>
          <p:nvPr/>
        </p:nvSpPr>
        <p:spPr bwMode="auto">
          <a:xfrm>
            <a:off x="959746" y="1928845"/>
            <a:ext cx="729719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TW" sz="3600" b="0" i="0" u="none" strike="noStrike" kern="1200" cap="none" spc="0" normalizeH="0" baseline="0" noProof="0" dirty="0">
                <a:ln>
                  <a:noFill/>
                </a:ln>
                <a:solidFill>
                  <a:prstClr val="black"/>
                </a:solidFill>
                <a:effectLst/>
                <a:uLnTx/>
                <a:uFillTx/>
                <a:latin typeface="標楷體" panose="03000509000000000000" pitchFamily="65" charset="-120"/>
                <a:ea typeface="標楷體" panose="03000509000000000000" pitchFamily="65" charset="-120"/>
                <a:cs typeface="Times New Roman" panose="02020603050405020304" pitchFamily="18" charset="0"/>
              </a:rPr>
              <a:t>1-1</a:t>
            </a:r>
            <a:r>
              <a:rPr kumimoji="0" lang="zh-TW" altLang="en-US" sz="3600" b="0" i="0" u="none" strike="noStrike" kern="1200" cap="none" spc="0" normalizeH="0" baseline="0" noProof="0" dirty="0">
                <a:ln>
                  <a:noFill/>
                </a:ln>
                <a:solidFill>
                  <a:prstClr val="black"/>
                </a:solidFill>
                <a:effectLst/>
                <a:uLnTx/>
                <a:uFillTx/>
                <a:latin typeface="標楷體" panose="03000509000000000000" pitchFamily="65" charset="-120"/>
                <a:ea typeface="標楷體" panose="03000509000000000000" pitchFamily="65" charset="-120"/>
                <a:cs typeface="Times New Roman" panose="02020603050405020304" pitchFamily="18" charset="0"/>
              </a:rPr>
              <a:t>從「被告</a:t>
            </a:r>
            <a:r>
              <a:rPr kumimoji="0" lang="en-US" altLang="zh-TW" sz="3600" b="0" i="0" u="none" strike="noStrike" kern="1200" cap="none" spc="0" normalizeH="0" baseline="0" noProof="0" dirty="0">
                <a:ln>
                  <a:noFill/>
                </a:ln>
                <a:solidFill>
                  <a:prstClr val="black"/>
                </a:solidFill>
                <a:effectLst/>
                <a:uLnTx/>
                <a:uFillTx/>
                <a:latin typeface="Calibri" panose="020F0502020204030204" pitchFamily="34" charset="0"/>
                <a:ea typeface="標楷體" panose="03000509000000000000" pitchFamily="65" charset="-120"/>
                <a:cs typeface="Times New Roman" panose="02020603050405020304" pitchFamily="18" charset="0"/>
              </a:rPr>
              <a:t>—</a:t>
            </a:r>
            <a:r>
              <a:rPr kumimoji="0" lang="zh-TW" altLang="en-US" sz="3600" b="0" i="0" u="none" strike="noStrike" kern="1200" cap="none" spc="0" normalizeH="0" baseline="0" noProof="0" dirty="0">
                <a:ln>
                  <a:noFill/>
                </a:ln>
                <a:solidFill>
                  <a:prstClr val="black"/>
                </a:solidFill>
                <a:effectLst/>
                <a:uLnTx/>
                <a:uFillTx/>
                <a:latin typeface="標楷體" panose="03000509000000000000" pitchFamily="65" charset="-120"/>
                <a:ea typeface="標楷體" panose="03000509000000000000" pitchFamily="65" charset="-120"/>
                <a:cs typeface="Times New Roman" panose="02020603050405020304" pitchFamily="18" charset="0"/>
              </a:rPr>
              <a:t>縣人的供詞」來看：</a:t>
            </a:r>
            <a:endParaRPr kumimoji="0" lang="zh-TW" altLang="en-US" sz="3600" b="0" i="0" u="none" strike="noStrike" kern="1200" cap="none" spc="0" normalizeH="0" baseline="0" noProof="0" dirty="0">
              <a:ln>
                <a:noFill/>
              </a:ln>
              <a:solidFill>
                <a:prstClr val="black"/>
              </a:solidFill>
              <a:effectLst/>
              <a:uLnTx/>
              <a:uFillTx/>
              <a:latin typeface="Arial" panose="020B0604020202020204" pitchFamily="34" charset="0"/>
              <a:ea typeface="新細明體" panose="02020500000000000000" pitchFamily="18" charset="-120"/>
              <a:cs typeface="+mn-cs"/>
            </a:endParaRPr>
          </a:p>
        </p:txBody>
      </p:sp>
    </p:spTree>
    <p:extLst>
      <p:ext uri="{BB962C8B-B14F-4D97-AF65-F5344CB8AC3E}">
        <p14:creationId xmlns:p14="http://schemas.microsoft.com/office/powerpoint/2010/main" val="39858997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3" name="內容版面配置區 2">
            <a:extLst>
              <a:ext uri="{FF2B5EF4-FFF2-40B4-BE49-F238E27FC236}">
                <a16:creationId xmlns:a16="http://schemas.microsoft.com/office/drawing/2014/main" id="{627989D8-FC5E-B444-07D4-DB742CF21D6D}"/>
              </a:ext>
            </a:extLst>
          </p:cNvPr>
          <p:cNvSpPr>
            <a:spLocks noGrp="1"/>
          </p:cNvSpPr>
          <p:nvPr>
            <p:ph idx="1"/>
          </p:nvPr>
        </p:nvSpPr>
        <p:spPr>
          <a:xfrm>
            <a:off x="838200" y="1771650"/>
            <a:ext cx="10515600" cy="4895850"/>
          </a:xfrm>
          <a:solidFill>
            <a:schemeClr val="bg1"/>
          </a:solidFill>
          <a:ln w="38100">
            <a:solidFill>
              <a:schemeClr val="accent4">
                <a:lumMod val="50000"/>
              </a:schemeClr>
            </a:solidFill>
            <a:prstDash val="dash"/>
          </a:ln>
        </p:spPr>
        <p:txBody>
          <a:bodyPr>
            <a:normAutofit/>
          </a:bodyPr>
          <a:lstStyle/>
          <a:p>
            <a:pPr marL="0" lvl="0" indent="0">
              <a:lnSpc>
                <a:spcPct val="150000"/>
              </a:lnSpc>
              <a:buNone/>
            </a:pPr>
            <a:endParaRPr lang="en-US" altLang="zh-TW" sz="3200"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endParaRPr>
          </a:p>
          <a:p>
            <a:pPr marL="0" lvl="0" indent="0">
              <a:lnSpc>
                <a:spcPct val="150000"/>
              </a:lnSpc>
              <a:buNone/>
            </a:pPr>
            <a:endParaRPr lang="en-US" altLang="zh-TW" sz="32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endParaRPr>
          </a:p>
        </p:txBody>
      </p:sp>
      <p:sp>
        <p:nvSpPr>
          <p:cNvPr id="4" name="矩形: 圓角 3">
            <a:extLst>
              <a:ext uri="{FF2B5EF4-FFF2-40B4-BE49-F238E27FC236}">
                <a16:creationId xmlns:a16="http://schemas.microsoft.com/office/drawing/2014/main" id="{CE9EBB8A-688E-2DAE-D8FB-66BFCD44B9FA}"/>
              </a:ext>
            </a:extLst>
          </p:cNvPr>
          <p:cNvSpPr/>
          <p:nvPr/>
        </p:nvSpPr>
        <p:spPr>
          <a:xfrm>
            <a:off x="672353" y="262872"/>
            <a:ext cx="10681447" cy="1325563"/>
          </a:xfrm>
          <a:prstGeom prst="roundRect">
            <a:avLst/>
          </a:prstGeom>
          <a:solidFill>
            <a:schemeClr val="bg1"/>
          </a:solidFill>
          <a:ln w="2857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dirty="0">
              <a:ln>
                <a:noFill/>
              </a:ln>
              <a:solidFill>
                <a:prstClr val="white"/>
              </a:solidFill>
              <a:effectLst/>
              <a:uLnTx/>
              <a:uFillTx/>
              <a:latin typeface="Calibri"/>
              <a:ea typeface="新細明體" panose="02020500000000000000" pitchFamily="18" charset="-120"/>
              <a:cs typeface="+mn-cs"/>
            </a:endParaRPr>
          </a:p>
        </p:txBody>
      </p:sp>
      <p:sp>
        <p:nvSpPr>
          <p:cNvPr id="2" name="標題 1">
            <a:extLst>
              <a:ext uri="{FF2B5EF4-FFF2-40B4-BE49-F238E27FC236}">
                <a16:creationId xmlns:a16="http://schemas.microsoft.com/office/drawing/2014/main" id="{05049A8A-DC27-D012-B5BE-22714390D813}"/>
              </a:ext>
            </a:extLst>
          </p:cNvPr>
          <p:cNvSpPr>
            <a:spLocks noGrp="1"/>
          </p:cNvSpPr>
          <p:nvPr>
            <p:ph type="title"/>
          </p:nvPr>
        </p:nvSpPr>
        <p:spPr>
          <a:xfrm>
            <a:off x="838200" y="262872"/>
            <a:ext cx="10515600" cy="1325563"/>
          </a:xfrm>
        </p:spPr>
        <p:txBody>
          <a:bodyPr>
            <a:normAutofit/>
          </a:bodyPr>
          <a:lstStyle/>
          <a:p>
            <a:pPr marL="0" lvl="0" indent="0">
              <a:lnSpc>
                <a:spcPct val="100000"/>
              </a:lnSpc>
              <a:buNone/>
            </a:pPr>
            <a:r>
              <a:rPr lang="zh-TW" altLang="en-US" sz="4000" b="1"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開端、發展：</a:t>
            </a:r>
            <a:r>
              <a:rPr lang="zh-TW" altLang="zh-TW" sz="4000" b="1" kern="0" dirty="0">
                <a:solidFill>
                  <a:srgbClr val="000000"/>
                </a:solidFill>
                <a:effectLst/>
                <a:ea typeface="微軟正黑體" panose="020B0604030504040204" pitchFamily="34" charset="-120"/>
                <a:cs typeface="Arial" panose="020B0604020202020204" pitchFamily="34" charset="0"/>
              </a:rPr>
              <a:t>釐清張釋之判決的原因。</a:t>
            </a:r>
            <a:endParaRPr lang="zh-TW" altLang="en-US" sz="4000" b="1"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endParaRPr>
          </a:p>
        </p:txBody>
      </p:sp>
      <p:sp>
        <p:nvSpPr>
          <p:cNvPr id="7" name="Rectangle 1">
            <a:extLst>
              <a:ext uri="{FF2B5EF4-FFF2-40B4-BE49-F238E27FC236}">
                <a16:creationId xmlns:a16="http://schemas.microsoft.com/office/drawing/2014/main" id="{F0B4CB4B-B30C-DBE3-2BBF-E3D36A022AA7}"/>
              </a:ext>
            </a:extLst>
          </p:cNvPr>
          <p:cNvSpPr>
            <a:spLocks noChangeArrowheads="1"/>
          </p:cNvSpPr>
          <p:nvPr/>
        </p:nvSpPr>
        <p:spPr bwMode="auto">
          <a:xfrm>
            <a:off x="959746" y="1928845"/>
            <a:ext cx="5955476"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TW" sz="3600" b="0" i="0" u="none" strike="noStrike" kern="1200" cap="none" spc="0" normalizeH="0" baseline="0" noProof="0" dirty="0">
                <a:ln>
                  <a:noFill/>
                </a:ln>
                <a:solidFill>
                  <a:prstClr val="black"/>
                </a:solidFill>
                <a:effectLst/>
                <a:uLnTx/>
                <a:uFillTx/>
                <a:latin typeface="標楷體" panose="03000509000000000000" pitchFamily="65" charset="-120"/>
                <a:ea typeface="標楷體" panose="03000509000000000000" pitchFamily="65" charset="-120"/>
                <a:cs typeface="Times New Roman" panose="02020603050405020304" pitchFamily="18" charset="0"/>
              </a:rPr>
              <a:t>1-2</a:t>
            </a:r>
            <a:r>
              <a:rPr kumimoji="0" lang="zh-TW" altLang="en-US" sz="3600" b="0" i="0" u="none" strike="noStrike" kern="1200" cap="none" spc="0" normalizeH="0" baseline="0" noProof="0" dirty="0">
                <a:ln>
                  <a:noFill/>
                </a:ln>
                <a:solidFill>
                  <a:prstClr val="black"/>
                </a:solidFill>
                <a:effectLst/>
                <a:uLnTx/>
                <a:uFillTx/>
                <a:latin typeface="標楷體" panose="03000509000000000000" pitchFamily="65" charset="-120"/>
                <a:ea typeface="標楷體" panose="03000509000000000000" pitchFamily="65" charset="-120"/>
                <a:cs typeface="Times New Roman" panose="02020603050405020304" pitchFamily="18" charset="0"/>
              </a:rPr>
              <a:t>從「原告的狀況」來看：</a:t>
            </a:r>
            <a:endParaRPr kumimoji="0" lang="zh-TW" altLang="en-US" sz="3600" b="0" i="0" u="none" strike="noStrike" kern="1200" cap="none" spc="0" normalizeH="0" baseline="0" noProof="0" dirty="0">
              <a:ln>
                <a:noFill/>
              </a:ln>
              <a:solidFill>
                <a:prstClr val="black"/>
              </a:solidFill>
              <a:effectLst/>
              <a:uLnTx/>
              <a:uFillTx/>
              <a:latin typeface="Arial" panose="020B0604020202020204" pitchFamily="34" charset="0"/>
              <a:ea typeface="新細明體" panose="02020500000000000000" pitchFamily="18" charset="-120"/>
              <a:cs typeface="+mn-cs"/>
            </a:endParaRPr>
          </a:p>
        </p:txBody>
      </p:sp>
      <p:graphicFrame>
        <p:nvGraphicFramePr>
          <p:cNvPr id="5" name="表格 4">
            <a:extLst>
              <a:ext uri="{FF2B5EF4-FFF2-40B4-BE49-F238E27FC236}">
                <a16:creationId xmlns:a16="http://schemas.microsoft.com/office/drawing/2014/main" id="{7FC1ED1F-1854-6893-0AFA-E7D0633A229F}"/>
              </a:ext>
            </a:extLst>
          </p:cNvPr>
          <p:cNvGraphicFramePr>
            <a:graphicFrameLocks noGrp="1"/>
          </p:cNvGraphicFramePr>
          <p:nvPr/>
        </p:nvGraphicFramePr>
        <p:xfrm>
          <a:off x="1040966" y="2758391"/>
          <a:ext cx="10110068" cy="3381436"/>
        </p:xfrm>
        <a:graphic>
          <a:graphicData uri="http://schemas.openxmlformats.org/drawingml/2006/table">
            <a:tbl>
              <a:tblPr firstRow="1" firstCol="1" bandRow="1"/>
              <a:tblGrid>
                <a:gridCol w="5055034">
                  <a:extLst>
                    <a:ext uri="{9D8B030D-6E8A-4147-A177-3AD203B41FA5}">
                      <a16:colId xmlns:a16="http://schemas.microsoft.com/office/drawing/2014/main" val="1272508518"/>
                    </a:ext>
                  </a:extLst>
                </a:gridCol>
                <a:gridCol w="5055034">
                  <a:extLst>
                    <a:ext uri="{9D8B030D-6E8A-4147-A177-3AD203B41FA5}">
                      <a16:colId xmlns:a16="http://schemas.microsoft.com/office/drawing/2014/main" val="1989423508"/>
                    </a:ext>
                  </a:extLst>
                </a:gridCol>
              </a:tblGrid>
              <a:tr h="440219">
                <a:tc>
                  <a:txBody>
                    <a:bodyPr/>
                    <a:lstStyle/>
                    <a:p>
                      <a:pPr algn="ctr"/>
                      <a:r>
                        <a:rPr lang="zh-TW" sz="2800" kern="100" dirty="0">
                          <a:solidFill>
                            <a:srgbClr val="000000"/>
                          </a:solidFill>
                          <a:effectLst/>
                          <a:latin typeface="Calibri" panose="020F0502020204030204" pitchFamily="34" charset="0"/>
                          <a:ea typeface="標楷體" panose="03000509000000000000" pitchFamily="65" charset="-120"/>
                          <a:cs typeface="Times New Roman" panose="02020603050405020304" pitchFamily="18" charset="0"/>
                        </a:rPr>
                        <a:t>課文文句</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r>
                        <a:rPr lang="zh-TW" sz="2800" kern="100">
                          <a:solidFill>
                            <a:srgbClr val="000000"/>
                          </a:solidFill>
                          <a:effectLst/>
                          <a:latin typeface="Calibri" panose="020F0502020204030204" pitchFamily="34" charset="0"/>
                          <a:ea typeface="標楷體" panose="03000509000000000000" pitchFamily="65" charset="-120"/>
                          <a:cs typeface="Times New Roman" panose="02020603050405020304" pitchFamily="18" charset="0"/>
                        </a:rPr>
                        <a:t>馬的狀況</a:t>
                      </a:r>
                      <a:endParaRPr lang="zh-TW" sz="28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2006487803"/>
                  </a:ext>
                </a:extLst>
              </a:tr>
              <a:tr h="1250499">
                <a:tc>
                  <a:txBody>
                    <a:bodyPr/>
                    <a:lstStyle/>
                    <a:p>
                      <a:pPr>
                        <a:lnSpc>
                          <a:spcPct val="150000"/>
                        </a:lnSpc>
                      </a:pPr>
                      <a:r>
                        <a:rPr lang="en-US" sz="2800" kern="100" dirty="0">
                          <a:effectLst/>
                          <a:latin typeface="標楷體" panose="03000509000000000000" pitchFamily="65" charset="-120"/>
                          <a:ea typeface="新細明體" panose="02020500000000000000" pitchFamily="18" charset="-120"/>
                          <a:cs typeface="Times New Roman" panose="02020603050405020304" pitchFamily="18" charset="0"/>
                        </a:rPr>
                        <a:t>(1)</a:t>
                      </a:r>
                      <a:r>
                        <a:rPr lang="zh-TW" sz="2800" kern="100" dirty="0">
                          <a:effectLst/>
                          <a:latin typeface="Calibri" panose="020F0502020204030204" pitchFamily="34" charset="0"/>
                          <a:ea typeface="標楷體" panose="03000509000000000000" pitchFamily="65" charset="-120"/>
                          <a:cs typeface="Times New Roman" panose="02020603050405020304" pitchFamily="18" charset="0"/>
                        </a:rPr>
                        <a:t>乘輿馬驚</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a:lnSpc>
                          <a:spcPct val="150000"/>
                        </a:lnSpc>
                      </a:pPr>
                      <a:r>
                        <a:rPr lang="en-US" sz="2800" kern="100" dirty="0">
                          <a:effectLst/>
                          <a:latin typeface="標楷體" panose="03000509000000000000" pitchFamily="65" charset="-120"/>
                          <a:ea typeface="新細明體" panose="02020500000000000000" pitchFamily="18" charset="-120"/>
                          <a:cs typeface="Times New Roman" panose="02020603050405020304" pitchFamily="18" charset="0"/>
                        </a:rPr>
                        <a:t>(2)</a:t>
                      </a:r>
                      <a:r>
                        <a:rPr lang="zh-TW" sz="2800" kern="100" dirty="0">
                          <a:effectLst/>
                          <a:latin typeface="Calibri" panose="020F0502020204030204" pitchFamily="34" charset="0"/>
                          <a:ea typeface="標楷體" panose="03000509000000000000" pitchFamily="65" charset="-120"/>
                          <a:cs typeface="Times New Roman" panose="02020603050405020304" pitchFamily="18" charset="0"/>
                        </a:rPr>
                        <a:t>此人親驚吾馬</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pPr>
                      <a:r>
                        <a:rPr lang="zh-TW" sz="2800" kern="100" dirty="0">
                          <a:effectLst/>
                          <a:latin typeface="Calibri" panose="020F0502020204030204" pitchFamily="34" charset="0"/>
                          <a:ea typeface="標楷體" panose="03000509000000000000" pitchFamily="65" charset="-120"/>
                          <a:cs typeface="Times New Roman" panose="02020603050405020304" pitchFamily="18" charset="0"/>
                        </a:rPr>
                        <a:t>馬</a:t>
                      </a:r>
                      <a:r>
                        <a:rPr lang="en-US" sz="2800" kern="100" dirty="0">
                          <a:effectLst/>
                          <a:latin typeface="Calibri" panose="020F0502020204030204" pitchFamily="34" charset="0"/>
                          <a:ea typeface="標楷體" panose="03000509000000000000" pitchFamily="65" charset="-120"/>
                          <a:cs typeface="Times New Roman" panose="02020603050405020304" pitchFamily="18" charset="0"/>
                        </a:rPr>
                        <a:t>  </a:t>
                      </a:r>
                      <a:r>
                        <a:rPr lang="zh-TW" sz="2800" kern="100" dirty="0">
                          <a:effectLst/>
                          <a:latin typeface="Calibri" panose="020F0502020204030204" pitchFamily="34" charset="0"/>
                          <a:ea typeface="標楷體" panose="03000509000000000000" pitchFamily="65" charset="-120"/>
                          <a:cs typeface="Times New Roman" panose="02020603050405020304" pitchFamily="18" charset="0"/>
                        </a:rPr>
                        <a:t>□是 □否</a:t>
                      </a:r>
                      <a:r>
                        <a:rPr lang="en-US" sz="2800" kern="100" dirty="0">
                          <a:effectLst/>
                          <a:latin typeface="Calibri" panose="020F0502020204030204" pitchFamily="34" charset="0"/>
                          <a:ea typeface="標楷體" panose="03000509000000000000" pitchFamily="65" charset="-120"/>
                          <a:cs typeface="Times New Roman" panose="02020603050405020304" pitchFamily="18" charset="0"/>
                        </a:rPr>
                        <a:t>  </a:t>
                      </a:r>
                      <a:r>
                        <a:rPr lang="zh-TW" sz="2800" kern="100" dirty="0">
                          <a:effectLst/>
                          <a:latin typeface="Calibri" panose="020F0502020204030204" pitchFamily="34" charset="0"/>
                          <a:ea typeface="標楷體" panose="03000509000000000000" pitchFamily="65" charset="-120"/>
                          <a:cs typeface="Times New Roman" panose="02020603050405020304" pitchFamily="18" charset="0"/>
                        </a:rPr>
                        <a:t>受到驚嚇</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a:lnSpc>
                          <a:spcPct val="150000"/>
                        </a:lnSpc>
                      </a:pPr>
                      <a:r>
                        <a:rPr lang="zh-TW" sz="2800" kern="100" dirty="0">
                          <a:effectLst/>
                          <a:latin typeface="Calibri" panose="020F0502020204030204" pitchFamily="34" charset="0"/>
                          <a:ea typeface="標楷體" panose="03000509000000000000" pitchFamily="65" charset="-120"/>
                          <a:cs typeface="Times New Roman" panose="02020603050405020304" pitchFamily="18" charset="0"/>
                        </a:rPr>
                        <a:t>馬</a:t>
                      </a:r>
                      <a:r>
                        <a:rPr lang="en-US" sz="2800" kern="100" dirty="0">
                          <a:effectLst/>
                          <a:latin typeface="Calibri" panose="020F0502020204030204" pitchFamily="34" charset="0"/>
                          <a:ea typeface="標楷體" panose="03000509000000000000" pitchFamily="65" charset="-120"/>
                          <a:cs typeface="Times New Roman" panose="02020603050405020304" pitchFamily="18" charset="0"/>
                        </a:rPr>
                        <a:t>  </a:t>
                      </a:r>
                      <a:r>
                        <a:rPr lang="zh-TW" sz="2800" kern="100" dirty="0">
                          <a:effectLst/>
                          <a:latin typeface="Calibri" panose="020F0502020204030204" pitchFamily="34" charset="0"/>
                          <a:ea typeface="標楷體" panose="03000509000000000000" pitchFamily="65" charset="-120"/>
                          <a:cs typeface="Times New Roman" panose="02020603050405020304" pitchFamily="18" charset="0"/>
                        </a:rPr>
                        <a:t>□是 □否</a:t>
                      </a:r>
                      <a:r>
                        <a:rPr lang="en-US" sz="2800" kern="100" dirty="0">
                          <a:effectLst/>
                          <a:latin typeface="Calibri" panose="020F0502020204030204" pitchFamily="34" charset="0"/>
                          <a:ea typeface="標楷體" panose="03000509000000000000" pitchFamily="65" charset="-120"/>
                          <a:cs typeface="Times New Roman" panose="02020603050405020304" pitchFamily="18" charset="0"/>
                        </a:rPr>
                        <a:t>  </a:t>
                      </a:r>
                      <a:r>
                        <a:rPr lang="zh-TW" sz="2800" kern="100" dirty="0">
                          <a:effectLst/>
                          <a:latin typeface="Calibri" panose="020F0502020204030204" pitchFamily="34" charset="0"/>
                          <a:ea typeface="標楷體" panose="03000509000000000000" pitchFamily="65" charset="-120"/>
                          <a:cs typeface="Times New Roman" panose="02020603050405020304" pitchFamily="18" charset="0"/>
                        </a:rPr>
                        <a:t>受傷（推論）</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80860845"/>
                  </a:ext>
                </a:extLst>
              </a:tr>
              <a:tr h="440219">
                <a:tc>
                  <a:txBody>
                    <a:bodyPr/>
                    <a:lstStyle/>
                    <a:p>
                      <a:pPr algn="ctr"/>
                      <a:r>
                        <a:rPr lang="zh-TW" sz="2800" kern="100">
                          <a:solidFill>
                            <a:srgbClr val="000000"/>
                          </a:solidFill>
                          <a:effectLst/>
                          <a:latin typeface="Calibri" panose="020F0502020204030204" pitchFamily="34" charset="0"/>
                          <a:ea typeface="標楷體" panose="03000509000000000000" pitchFamily="65" charset="-120"/>
                          <a:cs typeface="Times New Roman" panose="02020603050405020304" pitchFamily="18" charset="0"/>
                        </a:rPr>
                        <a:t>課文文句</a:t>
                      </a:r>
                      <a:endParaRPr lang="zh-TW" sz="28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r>
                        <a:rPr lang="zh-TW" sz="2800" kern="100" dirty="0">
                          <a:solidFill>
                            <a:srgbClr val="000000"/>
                          </a:solidFill>
                          <a:effectLst/>
                          <a:latin typeface="Calibri" panose="020F0502020204030204" pitchFamily="34" charset="0"/>
                          <a:ea typeface="標楷體" panose="03000509000000000000" pitchFamily="65" charset="-120"/>
                          <a:cs typeface="Times New Roman" panose="02020603050405020304" pitchFamily="18" charset="0"/>
                        </a:rPr>
                        <a:t>皇帝的狀況</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2802425177"/>
                  </a:ext>
                </a:extLst>
              </a:tr>
              <a:tr h="1250499">
                <a:tc>
                  <a:txBody>
                    <a:bodyPr/>
                    <a:lstStyle/>
                    <a:p>
                      <a:pPr>
                        <a:lnSpc>
                          <a:spcPct val="150000"/>
                        </a:lnSpc>
                      </a:pPr>
                      <a:r>
                        <a:rPr lang="zh-TW" sz="2800" kern="100">
                          <a:effectLst/>
                          <a:latin typeface="Calibri" panose="020F0502020204030204" pitchFamily="34" charset="0"/>
                          <a:ea typeface="標楷體" panose="03000509000000000000" pitchFamily="65" charset="-120"/>
                          <a:cs typeface="Times New Roman" panose="02020603050405020304" pitchFamily="18" charset="0"/>
                        </a:rPr>
                        <a:t>吾馬賴柔和，令他馬，固不敗傷我乎？</a:t>
                      </a:r>
                      <a:endParaRPr lang="zh-TW" sz="28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pPr>
                      <a:r>
                        <a:rPr lang="zh-TW" sz="2800" kern="100" dirty="0">
                          <a:effectLst/>
                          <a:latin typeface="Calibri" panose="020F0502020204030204" pitchFamily="34" charset="0"/>
                          <a:ea typeface="標楷體" panose="03000509000000000000" pitchFamily="65" charset="-120"/>
                          <a:cs typeface="Times New Roman" panose="02020603050405020304" pitchFamily="18" charset="0"/>
                        </a:rPr>
                        <a:t>皇帝 □是 □否 受到驚嚇（推論）</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a:lnSpc>
                          <a:spcPct val="150000"/>
                        </a:lnSpc>
                      </a:pPr>
                      <a:r>
                        <a:rPr lang="zh-TW" sz="2800" kern="100" dirty="0">
                          <a:effectLst/>
                          <a:latin typeface="Calibri" panose="020F0502020204030204" pitchFamily="34" charset="0"/>
                          <a:ea typeface="標楷體" panose="03000509000000000000" pitchFamily="65" charset="-120"/>
                          <a:cs typeface="Times New Roman" panose="02020603050405020304" pitchFamily="18" charset="0"/>
                        </a:rPr>
                        <a:t>皇帝 □是 □否 受傷</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78438158"/>
                  </a:ext>
                </a:extLst>
              </a:tr>
            </a:tbl>
          </a:graphicData>
        </a:graphic>
      </p:graphicFrame>
    </p:spTree>
    <p:extLst>
      <p:ext uri="{BB962C8B-B14F-4D97-AF65-F5344CB8AC3E}">
        <p14:creationId xmlns:p14="http://schemas.microsoft.com/office/powerpoint/2010/main" val="280443942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3" name="內容版面配置區 2">
            <a:extLst>
              <a:ext uri="{FF2B5EF4-FFF2-40B4-BE49-F238E27FC236}">
                <a16:creationId xmlns:a16="http://schemas.microsoft.com/office/drawing/2014/main" id="{627989D8-FC5E-B444-07D4-DB742CF21D6D}"/>
              </a:ext>
            </a:extLst>
          </p:cNvPr>
          <p:cNvSpPr>
            <a:spLocks noGrp="1"/>
          </p:cNvSpPr>
          <p:nvPr>
            <p:ph idx="1"/>
          </p:nvPr>
        </p:nvSpPr>
        <p:spPr>
          <a:xfrm>
            <a:off x="838200" y="1771650"/>
            <a:ext cx="10515600" cy="4895850"/>
          </a:xfrm>
          <a:solidFill>
            <a:schemeClr val="bg1"/>
          </a:solidFill>
          <a:ln w="38100">
            <a:solidFill>
              <a:schemeClr val="accent4">
                <a:lumMod val="50000"/>
              </a:schemeClr>
            </a:solidFill>
            <a:prstDash val="dash"/>
          </a:ln>
        </p:spPr>
        <p:txBody>
          <a:bodyPr>
            <a:normAutofit/>
          </a:bodyPr>
          <a:lstStyle/>
          <a:p>
            <a:pPr marL="0" lvl="0" indent="0">
              <a:lnSpc>
                <a:spcPct val="150000"/>
              </a:lnSpc>
              <a:buNone/>
            </a:pPr>
            <a:endParaRPr lang="en-US" altLang="zh-TW" sz="3200"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endParaRPr>
          </a:p>
          <a:p>
            <a:pPr marL="0" lvl="0" indent="0">
              <a:lnSpc>
                <a:spcPct val="150000"/>
              </a:lnSpc>
              <a:buNone/>
            </a:pPr>
            <a:endParaRPr lang="en-US" altLang="zh-TW" sz="32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endParaRPr>
          </a:p>
        </p:txBody>
      </p:sp>
      <p:sp>
        <p:nvSpPr>
          <p:cNvPr id="4" name="矩形: 圓角 3">
            <a:extLst>
              <a:ext uri="{FF2B5EF4-FFF2-40B4-BE49-F238E27FC236}">
                <a16:creationId xmlns:a16="http://schemas.microsoft.com/office/drawing/2014/main" id="{CE9EBB8A-688E-2DAE-D8FB-66BFCD44B9FA}"/>
              </a:ext>
            </a:extLst>
          </p:cNvPr>
          <p:cNvSpPr/>
          <p:nvPr/>
        </p:nvSpPr>
        <p:spPr>
          <a:xfrm>
            <a:off x="672353" y="262872"/>
            <a:ext cx="10681447" cy="1325563"/>
          </a:xfrm>
          <a:prstGeom prst="roundRect">
            <a:avLst/>
          </a:prstGeom>
          <a:solidFill>
            <a:schemeClr val="bg1"/>
          </a:solidFill>
          <a:ln w="2857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dirty="0">
              <a:ln>
                <a:noFill/>
              </a:ln>
              <a:solidFill>
                <a:prstClr val="white"/>
              </a:solidFill>
              <a:effectLst/>
              <a:uLnTx/>
              <a:uFillTx/>
              <a:latin typeface="Calibri"/>
              <a:ea typeface="新細明體" panose="02020500000000000000" pitchFamily="18" charset="-120"/>
              <a:cs typeface="+mn-cs"/>
            </a:endParaRPr>
          </a:p>
        </p:txBody>
      </p:sp>
      <p:sp>
        <p:nvSpPr>
          <p:cNvPr id="2" name="標題 1">
            <a:extLst>
              <a:ext uri="{FF2B5EF4-FFF2-40B4-BE49-F238E27FC236}">
                <a16:creationId xmlns:a16="http://schemas.microsoft.com/office/drawing/2014/main" id="{05049A8A-DC27-D012-B5BE-22714390D813}"/>
              </a:ext>
            </a:extLst>
          </p:cNvPr>
          <p:cNvSpPr>
            <a:spLocks noGrp="1"/>
          </p:cNvSpPr>
          <p:nvPr>
            <p:ph type="title"/>
          </p:nvPr>
        </p:nvSpPr>
        <p:spPr>
          <a:xfrm>
            <a:off x="838200" y="262872"/>
            <a:ext cx="10515600" cy="1325563"/>
          </a:xfrm>
        </p:spPr>
        <p:txBody>
          <a:bodyPr>
            <a:normAutofit/>
          </a:bodyPr>
          <a:lstStyle/>
          <a:p>
            <a:pPr marL="0" lvl="0" indent="0">
              <a:lnSpc>
                <a:spcPct val="100000"/>
              </a:lnSpc>
              <a:buNone/>
            </a:pPr>
            <a:r>
              <a:rPr lang="zh-TW" altLang="en-US" sz="4000" b="1"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開端、發展：</a:t>
            </a:r>
            <a:r>
              <a:rPr lang="zh-TW" altLang="zh-TW" sz="4000" b="1" kern="0" dirty="0">
                <a:solidFill>
                  <a:srgbClr val="000000"/>
                </a:solidFill>
                <a:effectLst/>
                <a:ea typeface="微軟正黑體" panose="020B0604030504040204" pitchFamily="34" charset="-120"/>
                <a:cs typeface="Arial" panose="020B0604020202020204" pitchFamily="34" charset="0"/>
              </a:rPr>
              <a:t>釐清張釋之判決的原因。</a:t>
            </a:r>
            <a:endParaRPr lang="zh-TW" altLang="en-US" sz="4000" b="1"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endParaRPr>
          </a:p>
        </p:txBody>
      </p:sp>
      <p:sp>
        <p:nvSpPr>
          <p:cNvPr id="7" name="Rectangle 1">
            <a:extLst>
              <a:ext uri="{FF2B5EF4-FFF2-40B4-BE49-F238E27FC236}">
                <a16:creationId xmlns:a16="http://schemas.microsoft.com/office/drawing/2014/main" id="{F0B4CB4B-B30C-DBE3-2BBF-E3D36A022AA7}"/>
              </a:ext>
            </a:extLst>
          </p:cNvPr>
          <p:cNvSpPr>
            <a:spLocks noChangeArrowheads="1"/>
          </p:cNvSpPr>
          <p:nvPr/>
        </p:nvSpPr>
        <p:spPr bwMode="auto">
          <a:xfrm>
            <a:off x="959746" y="1928845"/>
            <a:ext cx="7802136"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TW" sz="3600" b="0" i="0" u="none" strike="noStrike" kern="1200" cap="none" spc="0" normalizeH="0" baseline="0" noProof="0" dirty="0">
                <a:ln>
                  <a:noFill/>
                </a:ln>
                <a:solidFill>
                  <a:prstClr val="black"/>
                </a:solidFill>
                <a:effectLst/>
                <a:uLnTx/>
                <a:uFillTx/>
                <a:latin typeface="標楷體" panose="03000509000000000000" pitchFamily="65" charset="-120"/>
                <a:ea typeface="標楷體" panose="03000509000000000000" pitchFamily="65" charset="-120"/>
                <a:cs typeface="Times New Roman" panose="02020603050405020304" pitchFamily="18" charset="0"/>
              </a:rPr>
              <a:t>1-3</a:t>
            </a:r>
            <a:r>
              <a:rPr kumimoji="0" lang="zh-TW" altLang="en-US" sz="3600" b="0" i="0" u="none" strike="noStrike" kern="1200" cap="none" spc="0" normalizeH="0" baseline="0" noProof="0" dirty="0">
                <a:ln>
                  <a:noFill/>
                </a:ln>
                <a:solidFill>
                  <a:prstClr val="black"/>
                </a:solidFill>
                <a:effectLst/>
                <a:uLnTx/>
                <a:uFillTx/>
                <a:latin typeface="標楷體" panose="03000509000000000000" pitchFamily="65" charset="-120"/>
                <a:ea typeface="標楷體" panose="03000509000000000000" pitchFamily="65" charset="-120"/>
                <a:cs typeface="Times New Roman" panose="02020603050405020304" pitchFamily="18" charset="0"/>
              </a:rPr>
              <a:t>用「轉折句」分析張釋之的判決。</a:t>
            </a:r>
            <a:endParaRPr kumimoji="0" lang="zh-TW" altLang="en-US" sz="3600" b="0" i="0" u="none" strike="noStrike" kern="1200" cap="none" spc="0" normalizeH="0" baseline="0" noProof="0" dirty="0">
              <a:ln>
                <a:noFill/>
              </a:ln>
              <a:solidFill>
                <a:prstClr val="black"/>
              </a:solidFill>
              <a:effectLst/>
              <a:uLnTx/>
              <a:uFillTx/>
              <a:latin typeface="Arial" panose="020B0604020202020204" pitchFamily="34" charset="0"/>
              <a:ea typeface="新細明體" panose="02020500000000000000" pitchFamily="18" charset="-120"/>
              <a:cs typeface="+mn-cs"/>
            </a:endParaRPr>
          </a:p>
        </p:txBody>
      </p:sp>
      <p:graphicFrame>
        <p:nvGraphicFramePr>
          <p:cNvPr id="6" name="表格 5">
            <a:extLst>
              <a:ext uri="{FF2B5EF4-FFF2-40B4-BE49-F238E27FC236}">
                <a16:creationId xmlns:a16="http://schemas.microsoft.com/office/drawing/2014/main" id="{5636F9A5-BA65-E76F-9C0F-F5574E7D82C9}"/>
              </a:ext>
            </a:extLst>
          </p:cNvPr>
          <p:cNvGraphicFramePr>
            <a:graphicFrameLocks noGrp="1"/>
          </p:cNvGraphicFramePr>
          <p:nvPr/>
        </p:nvGraphicFramePr>
        <p:xfrm>
          <a:off x="1339984" y="2886785"/>
          <a:ext cx="9512032" cy="2665579"/>
        </p:xfrm>
        <a:graphic>
          <a:graphicData uri="http://schemas.openxmlformats.org/drawingml/2006/table">
            <a:tbl>
              <a:tblPr firstRow="1" firstCol="1" bandRow="1"/>
              <a:tblGrid>
                <a:gridCol w="3170374">
                  <a:extLst>
                    <a:ext uri="{9D8B030D-6E8A-4147-A177-3AD203B41FA5}">
                      <a16:colId xmlns:a16="http://schemas.microsoft.com/office/drawing/2014/main" val="2589290742"/>
                    </a:ext>
                  </a:extLst>
                </a:gridCol>
                <a:gridCol w="3170374">
                  <a:extLst>
                    <a:ext uri="{9D8B030D-6E8A-4147-A177-3AD203B41FA5}">
                      <a16:colId xmlns:a16="http://schemas.microsoft.com/office/drawing/2014/main" val="3613933594"/>
                    </a:ext>
                  </a:extLst>
                </a:gridCol>
                <a:gridCol w="3171284">
                  <a:extLst>
                    <a:ext uri="{9D8B030D-6E8A-4147-A177-3AD203B41FA5}">
                      <a16:colId xmlns:a16="http://schemas.microsoft.com/office/drawing/2014/main" val="3546514057"/>
                    </a:ext>
                  </a:extLst>
                </a:gridCol>
              </a:tblGrid>
              <a:tr h="545431">
                <a:tc>
                  <a:txBody>
                    <a:bodyPr/>
                    <a:lstStyle/>
                    <a:p>
                      <a:pPr algn="ctr"/>
                      <a:r>
                        <a:rPr lang="zh-TW" sz="2800" kern="100" dirty="0">
                          <a:solidFill>
                            <a:srgbClr val="000000"/>
                          </a:solidFill>
                          <a:effectLst/>
                          <a:latin typeface="Calibri" panose="020F0502020204030204" pitchFamily="34" charset="0"/>
                          <a:ea typeface="標楷體" panose="03000509000000000000" pitchFamily="65" charset="-120"/>
                          <a:cs typeface="Times New Roman" panose="02020603050405020304" pitchFamily="18" charset="0"/>
                        </a:rPr>
                        <a:t>雖然</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r>
                        <a:rPr lang="zh-TW" sz="2800" kern="100" dirty="0">
                          <a:solidFill>
                            <a:srgbClr val="000000"/>
                          </a:solidFill>
                          <a:effectLst/>
                          <a:latin typeface="Calibri" panose="020F0502020204030204" pitchFamily="34" charset="0"/>
                          <a:ea typeface="標楷體" panose="03000509000000000000" pitchFamily="65" charset="-120"/>
                          <a:cs typeface="Times New Roman" panose="02020603050405020304" pitchFamily="18" charset="0"/>
                        </a:rPr>
                        <a:t>但是因為</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r>
                        <a:rPr lang="zh-TW" sz="2800" kern="100" dirty="0">
                          <a:solidFill>
                            <a:srgbClr val="000000"/>
                          </a:solidFill>
                          <a:effectLst/>
                          <a:latin typeface="Calibri" panose="020F0502020204030204" pitchFamily="34" charset="0"/>
                          <a:ea typeface="標楷體" panose="03000509000000000000" pitchFamily="65" charset="-120"/>
                          <a:cs typeface="Times New Roman" panose="02020603050405020304" pitchFamily="18" charset="0"/>
                        </a:rPr>
                        <a:t>所以我張釋之決定</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2196556388"/>
                  </a:ext>
                </a:extLst>
              </a:tr>
              <a:tr h="2120148">
                <a:tc>
                  <a:txBody>
                    <a:bodyPr/>
                    <a:lstStyle/>
                    <a:p>
                      <a:pPr algn="ctr">
                        <a:lnSpc>
                          <a:spcPct val="150000"/>
                        </a:lnSpc>
                      </a:pPr>
                      <a:r>
                        <a:rPr lang="en-US" sz="2800" kern="100" dirty="0">
                          <a:effectLst/>
                          <a:latin typeface="標楷體" panose="03000509000000000000" pitchFamily="65" charset="-120"/>
                          <a:ea typeface="新細明體" panose="02020500000000000000" pitchFamily="18" charset="-120"/>
                          <a:cs typeface="Times New Roman" panose="02020603050405020304" pitchFamily="18" charset="0"/>
                        </a:rPr>
                        <a:t>(  </a:t>
                      </a:r>
                      <a:r>
                        <a:rPr lang="zh-TW" sz="2800" kern="100" dirty="0">
                          <a:solidFill>
                            <a:srgbClr val="FFFFFF"/>
                          </a:solidFill>
                          <a:effectLst/>
                          <a:latin typeface="Calibri" panose="020F0502020204030204" pitchFamily="34" charset="0"/>
                          <a:ea typeface="標楷體" panose="03000509000000000000" pitchFamily="65" charset="-120"/>
                          <a:cs typeface="Times New Roman" panose="02020603050405020304" pitchFamily="18" charset="0"/>
                        </a:rPr>
                        <a:t>馬和皇帝</a:t>
                      </a:r>
                      <a:r>
                        <a:rPr lang="en-US" sz="2800" kern="100" dirty="0">
                          <a:effectLst/>
                          <a:latin typeface="標楷體" panose="03000509000000000000" pitchFamily="65" charset="-120"/>
                          <a:ea typeface="新細明體" panose="02020500000000000000" pitchFamily="18" charset="-120"/>
                          <a:cs typeface="Times New Roman" panose="02020603050405020304" pitchFamily="18" charset="0"/>
                        </a:rPr>
                        <a:t>  )</a:t>
                      </a:r>
                      <a:r>
                        <a:rPr lang="zh-TW" sz="2800" kern="100" dirty="0">
                          <a:effectLst/>
                          <a:latin typeface="Calibri" panose="020F0502020204030204" pitchFamily="34" charset="0"/>
                          <a:ea typeface="標楷體" panose="03000509000000000000" pitchFamily="65" charset="-120"/>
                          <a:cs typeface="Times New Roman" panose="02020603050405020304" pitchFamily="18" charset="0"/>
                        </a:rPr>
                        <a:t>遭受驚嚇</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pPr>
                      <a:r>
                        <a:rPr lang="zh-TW" sz="2800" kern="100" dirty="0">
                          <a:effectLst/>
                          <a:latin typeface="Calibri" panose="020F0502020204030204" pitchFamily="34" charset="0"/>
                          <a:ea typeface="標楷體" panose="03000509000000000000" pitchFamily="65" charset="-120"/>
                          <a:cs typeface="Times New Roman" panose="02020603050405020304" pitchFamily="18" charset="0"/>
                        </a:rPr>
                        <a:t>縣人</a:t>
                      </a:r>
                      <a:r>
                        <a:rPr lang="en-US" sz="2800" kern="100" dirty="0">
                          <a:effectLst/>
                          <a:latin typeface="Calibri" panose="020F0502020204030204" pitchFamily="34" charset="0"/>
                          <a:ea typeface="標楷體" panose="03000509000000000000" pitchFamily="65" charset="-120"/>
                          <a:cs typeface="Times New Roman" panose="02020603050405020304" pitchFamily="18" charset="0"/>
                        </a:rPr>
                        <a:t>(  </a:t>
                      </a:r>
                      <a:r>
                        <a:rPr lang="zh-TW" sz="2800" kern="100" dirty="0">
                          <a:solidFill>
                            <a:srgbClr val="FFFFFF"/>
                          </a:solidFill>
                          <a:effectLst/>
                          <a:latin typeface="Calibri" panose="020F0502020204030204" pitchFamily="34" charset="0"/>
                          <a:ea typeface="標楷體" panose="03000509000000000000" pitchFamily="65" charset="-120"/>
                          <a:cs typeface="Times New Roman" panose="02020603050405020304" pitchFamily="18" charset="0"/>
                        </a:rPr>
                        <a:t>不是故意犯蹕</a:t>
                      </a:r>
                      <a:r>
                        <a:rPr lang="en-US" sz="2800" kern="100" dirty="0">
                          <a:effectLst/>
                          <a:latin typeface="Calibri" panose="020F0502020204030204" pitchFamily="34" charset="0"/>
                          <a:ea typeface="標楷體" panose="03000509000000000000" pitchFamily="65" charset="-120"/>
                          <a:cs typeface="Times New Roman" panose="02020603050405020304" pitchFamily="18" charset="0"/>
                        </a:rPr>
                        <a:t>  )</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pPr>
                      <a:r>
                        <a:rPr lang="en-US" sz="2800" kern="100" dirty="0">
                          <a:effectLst/>
                          <a:latin typeface="標楷體" panose="03000509000000000000" pitchFamily="65" charset="-120"/>
                          <a:ea typeface="新細明體" panose="02020500000000000000" pitchFamily="18" charset="-120"/>
                          <a:cs typeface="Times New Roman" panose="02020603050405020304" pitchFamily="18" charset="0"/>
                        </a:rPr>
                        <a:t>(  </a:t>
                      </a:r>
                      <a:r>
                        <a:rPr lang="zh-TW" sz="2800" kern="100" dirty="0">
                          <a:effectLst/>
                          <a:latin typeface="Calibri" panose="020F0502020204030204" pitchFamily="34" charset="0"/>
                          <a:ea typeface="標楷體" panose="03000509000000000000" pitchFamily="65" charset="-120"/>
                          <a:cs typeface="Times New Roman" panose="02020603050405020304" pitchFamily="18" charset="0"/>
                        </a:rPr>
                        <a:t>判決罰金</a:t>
                      </a:r>
                      <a:r>
                        <a:rPr lang="en-US" sz="2800" kern="100" dirty="0">
                          <a:effectLst/>
                          <a:latin typeface="Calibri" panose="020F0502020204030204" pitchFamily="34" charset="0"/>
                          <a:ea typeface="標楷體" panose="03000509000000000000" pitchFamily="65" charset="-120"/>
                          <a:cs typeface="Times New Roman" panose="02020603050405020304" pitchFamily="18" charset="0"/>
                        </a:rPr>
                        <a:t>  )</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91900250"/>
                  </a:ext>
                </a:extLst>
              </a:tr>
            </a:tbl>
          </a:graphicData>
        </a:graphic>
      </p:graphicFrame>
    </p:spTree>
    <p:extLst>
      <p:ext uri="{BB962C8B-B14F-4D97-AF65-F5344CB8AC3E}">
        <p14:creationId xmlns:p14="http://schemas.microsoft.com/office/powerpoint/2010/main" val="11079977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3" name="內容版面配置區 2">
            <a:extLst>
              <a:ext uri="{FF2B5EF4-FFF2-40B4-BE49-F238E27FC236}">
                <a16:creationId xmlns:a16="http://schemas.microsoft.com/office/drawing/2014/main" id="{627989D8-FC5E-B444-07D4-DB742CF21D6D}"/>
              </a:ext>
            </a:extLst>
          </p:cNvPr>
          <p:cNvSpPr>
            <a:spLocks noGrp="1"/>
          </p:cNvSpPr>
          <p:nvPr>
            <p:ph idx="1"/>
          </p:nvPr>
        </p:nvSpPr>
        <p:spPr>
          <a:xfrm>
            <a:off x="838200" y="1771650"/>
            <a:ext cx="10515600" cy="4895850"/>
          </a:xfrm>
          <a:solidFill>
            <a:schemeClr val="bg1"/>
          </a:solidFill>
          <a:ln w="38100">
            <a:solidFill>
              <a:schemeClr val="accent4">
                <a:lumMod val="50000"/>
              </a:schemeClr>
            </a:solidFill>
            <a:prstDash val="dash"/>
          </a:ln>
        </p:spPr>
        <p:txBody>
          <a:bodyPr>
            <a:normAutofit/>
          </a:bodyPr>
          <a:lstStyle/>
          <a:p>
            <a:pPr marL="0" lvl="0" indent="0">
              <a:lnSpc>
                <a:spcPct val="150000"/>
              </a:lnSpc>
              <a:buNone/>
            </a:pPr>
            <a:endParaRPr lang="en-US" altLang="zh-TW" sz="3200"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endParaRPr>
          </a:p>
          <a:p>
            <a:pPr marL="0" lvl="0" indent="0">
              <a:lnSpc>
                <a:spcPct val="150000"/>
              </a:lnSpc>
              <a:buNone/>
            </a:pPr>
            <a:endParaRPr lang="en-US" altLang="zh-TW" sz="32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endParaRPr>
          </a:p>
        </p:txBody>
      </p:sp>
      <p:sp>
        <p:nvSpPr>
          <p:cNvPr id="4" name="矩形: 圓角 3">
            <a:extLst>
              <a:ext uri="{FF2B5EF4-FFF2-40B4-BE49-F238E27FC236}">
                <a16:creationId xmlns:a16="http://schemas.microsoft.com/office/drawing/2014/main" id="{CE9EBB8A-688E-2DAE-D8FB-66BFCD44B9FA}"/>
              </a:ext>
            </a:extLst>
          </p:cNvPr>
          <p:cNvSpPr/>
          <p:nvPr/>
        </p:nvSpPr>
        <p:spPr>
          <a:xfrm>
            <a:off x="672353" y="262872"/>
            <a:ext cx="10681447" cy="1325563"/>
          </a:xfrm>
          <a:prstGeom prst="roundRect">
            <a:avLst/>
          </a:prstGeom>
          <a:solidFill>
            <a:schemeClr val="bg1"/>
          </a:solidFill>
          <a:ln w="2857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dirty="0">
              <a:ln>
                <a:noFill/>
              </a:ln>
              <a:solidFill>
                <a:prstClr val="white"/>
              </a:solidFill>
              <a:effectLst/>
              <a:uLnTx/>
              <a:uFillTx/>
              <a:latin typeface="Calibri"/>
              <a:ea typeface="新細明體" panose="02020500000000000000" pitchFamily="18" charset="-120"/>
              <a:cs typeface="+mn-cs"/>
            </a:endParaRPr>
          </a:p>
        </p:txBody>
      </p:sp>
      <p:sp>
        <p:nvSpPr>
          <p:cNvPr id="2" name="標題 1">
            <a:extLst>
              <a:ext uri="{FF2B5EF4-FFF2-40B4-BE49-F238E27FC236}">
                <a16:creationId xmlns:a16="http://schemas.microsoft.com/office/drawing/2014/main" id="{05049A8A-DC27-D012-B5BE-22714390D813}"/>
              </a:ext>
            </a:extLst>
          </p:cNvPr>
          <p:cNvSpPr>
            <a:spLocks noGrp="1"/>
          </p:cNvSpPr>
          <p:nvPr>
            <p:ph type="title"/>
          </p:nvPr>
        </p:nvSpPr>
        <p:spPr>
          <a:xfrm>
            <a:off x="838200" y="262872"/>
            <a:ext cx="10515600" cy="1325563"/>
          </a:xfrm>
        </p:spPr>
        <p:txBody>
          <a:bodyPr>
            <a:normAutofit/>
          </a:bodyPr>
          <a:lstStyle/>
          <a:p>
            <a:pPr marL="0" lvl="0" indent="0">
              <a:lnSpc>
                <a:spcPct val="100000"/>
              </a:lnSpc>
              <a:buNone/>
            </a:pPr>
            <a:r>
              <a:rPr lang="zh-TW" altLang="en-US" sz="4000" b="1"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高潮：</a:t>
            </a:r>
            <a:r>
              <a:rPr lang="zh-TW" altLang="en-US" sz="3600" b="1" kern="0" dirty="0">
                <a:solidFill>
                  <a:srgbClr val="000000"/>
                </a:solidFill>
                <a:effectLst/>
                <a:ea typeface="微軟正黑體" panose="020B0604030504040204" pitchFamily="34" charset="-120"/>
                <a:cs typeface="Arial" panose="020B0604020202020204" pitchFamily="34" charset="0"/>
              </a:rPr>
              <a:t>思考漢文帝生氣的原因</a:t>
            </a:r>
            <a:endParaRPr lang="zh-TW" altLang="en-US" sz="3600" b="1"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endParaRPr>
          </a:p>
        </p:txBody>
      </p:sp>
      <p:sp>
        <p:nvSpPr>
          <p:cNvPr id="7" name="Rectangle 1">
            <a:extLst>
              <a:ext uri="{FF2B5EF4-FFF2-40B4-BE49-F238E27FC236}">
                <a16:creationId xmlns:a16="http://schemas.microsoft.com/office/drawing/2014/main" id="{F0B4CB4B-B30C-DBE3-2BBF-E3D36A022AA7}"/>
              </a:ext>
            </a:extLst>
          </p:cNvPr>
          <p:cNvSpPr>
            <a:spLocks noChangeArrowheads="1"/>
          </p:cNvSpPr>
          <p:nvPr/>
        </p:nvSpPr>
        <p:spPr bwMode="auto">
          <a:xfrm>
            <a:off x="959746" y="1928845"/>
            <a:ext cx="8725466"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TW" sz="3600" b="0" i="0" u="none" strike="noStrike" kern="1200" cap="none" spc="0" normalizeH="0" baseline="0" noProof="0" dirty="0">
                <a:ln>
                  <a:noFill/>
                </a:ln>
                <a:solidFill>
                  <a:prstClr val="black"/>
                </a:solidFill>
                <a:effectLst/>
                <a:uLnTx/>
                <a:uFillTx/>
                <a:latin typeface="標楷體" panose="03000509000000000000" pitchFamily="65" charset="-120"/>
                <a:ea typeface="標楷體" panose="03000509000000000000" pitchFamily="65" charset="-120"/>
                <a:cs typeface="Times New Roman" panose="02020603050405020304" pitchFamily="18" charset="0"/>
              </a:rPr>
              <a:t>2-1</a:t>
            </a:r>
            <a:r>
              <a:rPr kumimoji="0" lang="zh-TW" altLang="en-US" sz="3600" b="0" i="0" u="none" strike="noStrike" kern="1200" cap="none" spc="0" normalizeH="0" baseline="0" noProof="0" dirty="0">
                <a:ln>
                  <a:noFill/>
                </a:ln>
                <a:solidFill>
                  <a:prstClr val="black"/>
                </a:solidFill>
                <a:effectLst/>
                <a:uLnTx/>
                <a:uFillTx/>
                <a:latin typeface="標楷體" panose="03000509000000000000" pitchFamily="65" charset="-120"/>
                <a:ea typeface="標楷體" panose="03000509000000000000" pitchFamily="65" charset="-120"/>
                <a:cs typeface="Times New Roman" panose="02020603050405020304" pitchFamily="18" charset="0"/>
              </a:rPr>
              <a:t>請根據第三段，分析文帝生氣的原因。</a:t>
            </a:r>
            <a:endParaRPr kumimoji="0" lang="zh-TW" altLang="en-US" sz="3600" b="0" i="0" u="none" strike="noStrike" kern="1200" cap="none" spc="0" normalizeH="0" baseline="0" noProof="0" dirty="0">
              <a:ln>
                <a:noFill/>
              </a:ln>
              <a:solidFill>
                <a:prstClr val="black"/>
              </a:solidFill>
              <a:effectLst/>
              <a:uLnTx/>
              <a:uFillTx/>
              <a:latin typeface="Arial" panose="020B0604020202020204" pitchFamily="34" charset="0"/>
              <a:ea typeface="新細明體" panose="02020500000000000000" pitchFamily="18" charset="-120"/>
              <a:cs typeface="+mn-cs"/>
            </a:endParaRPr>
          </a:p>
        </p:txBody>
      </p:sp>
      <p:graphicFrame>
        <p:nvGraphicFramePr>
          <p:cNvPr id="5" name="表格 4">
            <a:extLst>
              <a:ext uri="{FF2B5EF4-FFF2-40B4-BE49-F238E27FC236}">
                <a16:creationId xmlns:a16="http://schemas.microsoft.com/office/drawing/2014/main" id="{57B75851-E6C0-D92B-3F52-9F317AA7720F}"/>
              </a:ext>
            </a:extLst>
          </p:cNvPr>
          <p:cNvGraphicFramePr>
            <a:graphicFrameLocks noGrp="1"/>
          </p:cNvGraphicFramePr>
          <p:nvPr>
            <p:extLst>
              <p:ext uri="{D42A27DB-BD31-4B8C-83A1-F6EECF244321}">
                <p14:modId xmlns:p14="http://schemas.microsoft.com/office/powerpoint/2010/main" val="1621849900"/>
              </p:ext>
            </p:extLst>
          </p:nvPr>
        </p:nvGraphicFramePr>
        <p:xfrm>
          <a:off x="1293588" y="2575176"/>
          <a:ext cx="9604823" cy="3749684"/>
        </p:xfrm>
        <a:graphic>
          <a:graphicData uri="http://schemas.openxmlformats.org/drawingml/2006/table">
            <a:tbl>
              <a:tblPr firstRow="1" firstCol="1" lastRow="1" lastCol="1" bandRow="1" bandCol="1"/>
              <a:tblGrid>
                <a:gridCol w="1400865">
                  <a:extLst>
                    <a:ext uri="{9D8B030D-6E8A-4147-A177-3AD203B41FA5}">
                      <a16:colId xmlns:a16="http://schemas.microsoft.com/office/drawing/2014/main" val="2057267203"/>
                    </a:ext>
                  </a:extLst>
                </a:gridCol>
                <a:gridCol w="8203958">
                  <a:extLst>
                    <a:ext uri="{9D8B030D-6E8A-4147-A177-3AD203B41FA5}">
                      <a16:colId xmlns:a16="http://schemas.microsoft.com/office/drawing/2014/main" val="225744750"/>
                    </a:ext>
                  </a:extLst>
                </a:gridCol>
              </a:tblGrid>
              <a:tr h="724061">
                <a:tc>
                  <a:txBody>
                    <a:bodyPr/>
                    <a:lstStyle/>
                    <a:p>
                      <a:pPr algn="ctr"/>
                      <a:r>
                        <a:rPr lang="zh-TW" sz="2800" kern="100" dirty="0">
                          <a:solidFill>
                            <a:srgbClr val="000000"/>
                          </a:solidFill>
                          <a:effectLst/>
                          <a:latin typeface="Calibri" panose="020F0502020204030204" pitchFamily="34" charset="0"/>
                          <a:ea typeface="標楷體" panose="03000509000000000000" pitchFamily="65" charset="-120"/>
                          <a:cs typeface="Times New Roman" panose="02020603050405020304" pitchFamily="18" charset="0"/>
                        </a:rPr>
                        <a:t>因　為</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algn="just"/>
                      <a:r>
                        <a:rPr lang="zh-TW" sz="2800" kern="100" dirty="0">
                          <a:effectLst/>
                          <a:latin typeface="Calibri" panose="020F0502020204030204" pitchFamily="34" charset="0"/>
                          <a:ea typeface="標楷體" panose="03000509000000000000" pitchFamily="65" charset="-120"/>
                          <a:cs typeface="Times New Roman" panose="02020603050405020304" pitchFamily="18" charset="0"/>
                        </a:rPr>
                        <a:t>縣人驚動到</a:t>
                      </a:r>
                      <a:r>
                        <a:rPr lang="zh-TW" sz="2800" u="sng" kern="100" dirty="0">
                          <a:effectLst/>
                          <a:latin typeface="Calibri" panose="020F0502020204030204" pitchFamily="34" charset="0"/>
                          <a:ea typeface="標楷體" panose="03000509000000000000" pitchFamily="65" charset="-120"/>
                          <a:cs typeface="Times New Roman" panose="02020603050405020304" pitchFamily="18" charset="0"/>
                        </a:rPr>
                        <a:t>文帝</a:t>
                      </a:r>
                      <a:r>
                        <a:rPr lang="zh-TW" sz="2800" kern="100" dirty="0">
                          <a:effectLst/>
                          <a:latin typeface="Calibri" panose="020F0502020204030204" pitchFamily="34" charset="0"/>
                          <a:ea typeface="標楷體" panose="03000509000000000000" pitchFamily="65" charset="-120"/>
                          <a:cs typeface="Times New Roman" panose="02020603050405020304" pitchFamily="18" charset="0"/>
                        </a:rPr>
                        <a:t>的馬，就會（　　</a:t>
                      </a:r>
                      <a:r>
                        <a:rPr lang="zh-TW" sz="2800" kern="100" dirty="0">
                          <a:solidFill>
                            <a:srgbClr val="FFFFFF"/>
                          </a:solidFill>
                          <a:effectLst/>
                          <a:latin typeface="Calibri" panose="020F0502020204030204" pitchFamily="34" charset="0"/>
                          <a:ea typeface="標楷體" panose="03000509000000000000" pitchFamily="65" charset="-120"/>
                          <a:cs typeface="Times New Roman" panose="02020603050405020304" pitchFamily="18" charset="0"/>
                        </a:rPr>
                        <a:t>害</a:t>
                      </a:r>
                      <a:r>
                        <a:rPr lang="zh-TW" sz="2800" u="sng" kern="100" dirty="0">
                          <a:solidFill>
                            <a:srgbClr val="FFFFFF"/>
                          </a:solidFill>
                          <a:effectLst/>
                          <a:latin typeface="Calibri" panose="020F0502020204030204" pitchFamily="34" charset="0"/>
                          <a:ea typeface="標楷體" panose="03000509000000000000" pitchFamily="65" charset="-120"/>
                          <a:cs typeface="Times New Roman" panose="02020603050405020304" pitchFamily="18" charset="0"/>
                        </a:rPr>
                        <a:t>文帝</a:t>
                      </a:r>
                      <a:r>
                        <a:rPr lang="zh-TW" sz="2800" kern="100" dirty="0">
                          <a:solidFill>
                            <a:srgbClr val="FFFFFF"/>
                          </a:solidFill>
                          <a:effectLst/>
                          <a:latin typeface="Calibri" panose="020F0502020204030204" pitchFamily="34" charset="0"/>
                          <a:ea typeface="標楷體" panose="03000509000000000000" pitchFamily="65" charset="-120"/>
                          <a:cs typeface="Times New Roman" panose="02020603050405020304" pitchFamily="18" charset="0"/>
                        </a:rPr>
                        <a:t>受傷</a:t>
                      </a:r>
                      <a:r>
                        <a:rPr lang="zh-TW" sz="2800" kern="100" dirty="0">
                          <a:effectLst/>
                          <a:latin typeface="Calibri" panose="020F0502020204030204" pitchFamily="34" charset="0"/>
                          <a:ea typeface="標楷體" panose="03000509000000000000" pitchFamily="65" charset="-120"/>
                          <a:cs typeface="Times New Roman" panose="02020603050405020304" pitchFamily="18" charset="0"/>
                        </a:rPr>
                        <a:t>　　）</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42331754"/>
                  </a:ext>
                </a:extLst>
              </a:tr>
              <a:tr h="724061">
                <a:tc>
                  <a:txBody>
                    <a:bodyPr/>
                    <a:lstStyle/>
                    <a:p>
                      <a:pPr algn="ctr"/>
                      <a:r>
                        <a:rPr lang="zh-TW" sz="2800" kern="100">
                          <a:solidFill>
                            <a:srgbClr val="000000"/>
                          </a:solidFill>
                          <a:effectLst/>
                          <a:latin typeface="Calibri" panose="020F0502020204030204" pitchFamily="34" charset="0"/>
                          <a:ea typeface="標楷體" panose="03000509000000000000" pitchFamily="65" charset="-120"/>
                          <a:cs typeface="Times New Roman" panose="02020603050405020304" pitchFamily="18" charset="0"/>
                        </a:rPr>
                        <a:t>幸　好</a:t>
                      </a:r>
                      <a:endParaRPr lang="zh-TW" sz="28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algn="just"/>
                      <a:r>
                        <a:rPr lang="zh-TW" sz="2800" u="sng" kern="100" dirty="0">
                          <a:effectLst/>
                          <a:latin typeface="Calibri" panose="020F0502020204030204" pitchFamily="34" charset="0"/>
                          <a:ea typeface="標楷體" panose="03000509000000000000" pitchFamily="65" charset="-120"/>
                          <a:cs typeface="Times New Roman" panose="02020603050405020304" pitchFamily="18" charset="0"/>
                        </a:rPr>
                        <a:t>文帝</a:t>
                      </a:r>
                      <a:r>
                        <a:rPr lang="zh-TW" sz="2800" kern="100" dirty="0">
                          <a:effectLst/>
                          <a:latin typeface="Calibri" panose="020F0502020204030204" pitchFamily="34" charset="0"/>
                          <a:ea typeface="標楷體" panose="03000509000000000000" pitchFamily="65" charset="-120"/>
                          <a:cs typeface="Times New Roman" panose="02020603050405020304" pitchFamily="18" charset="0"/>
                        </a:rPr>
                        <a:t>的馬（　　</a:t>
                      </a:r>
                      <a:r>
                        <a:rPr lang="zh-TW" sz="2800" kern="100" dirty="0">
                          <a:solidFill>
                            <a:srgbClr val="FFFFFF"/>
                          </a:solidFill>
                          <a:effectLst/>
                          <a:latin typeface="Calibri" panose="020F0502020204030204" pitchFamily="34" charset="0"/>
                          <a:ea typeface="標楷體" panose="03000509000000000000" pitchFamily="65" charset="-120"/>
                          <a:cs typeface="Times New Roman" panose="02020603050405020304" pitchFamily="18" charset="0"/>
                        </a:rPr>
                        <a:t>性情溫順，反應不大</a:t>
                      </a:r>
                      <a:r>
                        <a:rPr lang="zh-TW" sz="2800" kern="100" dirty="0">
                          <a:effectLst/>
                          <a:latin typeface="Calibri" panose="020F0502020204030204" pitchFamily="34" charset="0"/>
                          <a:ea typeface="標楷體" panose="03000509000000000000" pitchFamily="65" charset="-120"/>
                          <a:cs typeface="Times New Roman" panose="02020603050405020304" pitchFamily="18" charset="0"/>
                        </a:rPr>
                        <a:t>　　），</a:t>
                      </a:r>
                      <a:r>
                        <a:rPr lang="zh-TW" sz="2800" u="sng" kern="100" dirty="0">
                          <a:effectLst/>
                          <a:latin typeface="Calibri" panose="020F0502020204030204" pitchFamily="34" charset="0"/>
                          <a:ea typeface="標楷體" panose="03000509000000000000" pitchFamily="65" charset="-120"/>
                          <a:cs typeface="Times New Roman" panose="02020603050405020304" pitchFamily="18" charset="0"/>
                        </a:rPr>
                        <a:t>文帝</a:t>
                      </a:r>
                      <a:r>
                        <a:rPr lang="zh-TW" sz="2800" kern="100" dirty="0">
                          <a:effectLst/>
                          <a:latin typeface="Calibri" panose="020F0502020204030204" pitchFamily="34" charset="0"/>
                          <a:ea typeface="標楷體" panose="03000509000000000000" pitchFamily="65" charset="-120"/>
                          <a:cs typeface="Times New Roman" panose="02020603050405020304" pitchFamily="18" charset="0"/>
                        </a:rPr>
                        <a:t>才沒有受傷</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86009244"/>
                  </a:ext>
                </a:extLst>
              </a:tr>
              <a:tr h="724061">
                <a:tc>
                  <a:txBody>
                    <a:bodyPr/>
                    <a:lstStyle/>
                    <a:p>
                      <a:pPr algn="ctr"/>
                      <a:r>
                        <a:rPr lang="zh-TW" sz="2800" kern="100">
                          <a:solidFill>
                            <a:srgbClr val="000000"/>
                          </a:solidFill>
                          <a:effectLst/>
                          <a:latin typeface="Calibri" panose="020F0502020204030204" pitchFamily="34" charset="0"/>
                          <a:ea typeface="標楷體" panose="03000509000000000000" pitchFamily="65" charset="-120"/>
                          <a:cs typeface="Times New Roman" panose="02020603050405020304" pitchFamily="18" charset="0"/>
                        </a:rPr>
                        <a:t>假　設</a:t>
                      </a:r>
                      <a:endParaRPr lang="zh-TW" sz="28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algn="just"/>
                      <a:r>
                        <a:rPr lang="zh-TW" sz="2800" kern="100" dirty="0">
                          <a:effectLst/>
                          <a:latin typeface="Calibri" panose="020F0502020204030204" pitchFamily="34" charset="0"/>
                          <a:ea typeface="標楷體" panose="03000509000000000000" pitchFamily="65" charset="-120"/>
                          <a:cs typeface="Times New Roman" panose="02020603050405020304" pitchFamily="18" charset="0"/>
                        </a:rPr>
                        <a:t>換做別的馬，（　　</a:t>
                      </a:r>
                      <a:r>
                        <a:rPr lang="zh-TW" sz="2800" u="sng" kern="100" dirty="0">
                          <a:solidFill>
                            <a:srgbClr val="FFFFFF"/>
                          </a:solidFill>
                          <a:effectLst/>
                          <a:latin typeface="Calibri" panose="020F0502020204030204" pitchFamily="34" charset="0"/>
                          <a:ea typeface="標楷體" panose="03000509000000000000" pitchFamily="65" charset="-120"/>
                          <a:cs typeface="Times New Roman" panose="02020603050405020304" pitchFamily="18" charset="0"/>
                        </a:rPr>
                        <a:t>文帝</a:t>
                      </a:r>
                      <a:r>
                        <a:rPr lang="zh-TW" sz="2800" kern="100" dirty="0">
                          <a:solidFill>
                            <a:srgbClr val="FFFFFF"/>
                          </a:solidFill>
                          <a:effectLst/>
                          <a:latin typeface="Calibri" panose="020F0502020204030204" pitchFamily="34" charset="0"/>
                          <a:ea typeface="標楷體" panose="03000509000000000000" pitchFamily="65" charset="-120"/>
                          <a:cs typeface="Times New Roman" panose="02020603050405020304" pitchFamily="18" charset="0"/>
                        </a:rPr>
                        <a:t>就會受傷了</a:t>
                      </a:r>
                      <a:r>
                        <a:rPr lang="zh-TW" sz="2800" kern="100" dirty="0">
                          <a:effectLst/>
                          <a:latin typeface="Calibri" panose="020F0502020204030204" pitchFamily="34" charset="0"/>
                          <a:ea typeface="標楷體" panose="03000509000000000000" pitchFamily="65" charset="-120"/>
                          <a:cs typeface="Times New Roman" panose="02020603050405020304" pitchFamily="18" charset="0"/>
                        </a:rPr>
                        <a:t>　　）</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26163124"/>
                  </a:ext>
                </a:extLst>
              </a:tr>
              <a:tr h="724061">
                <a:tc>
                  <a:txBody>
                    <a:bodyPr/>
                    <a:lstStyle/>
                    <a:p>
                      <a:pPr algn="ctr"/>
                      <a:r>
                        <a:rPr lang="zh-TW" sz="2800" kern="100">
                          <a:solidFill>
                            <a:srgbClr val="000000"/>
                          </a:solidFill>
                          <a:effectLst/>
                          <a:latin typeface="Calibri" panose="020F0502020204030204" pitchFamily="34" charset="0"/>
                          <a:ea typeface="標楷體" panose="03000509000000000000" pitchFamily="65" charset="-120"/>
                          <a:cs typeface="Times New Roman" panose="02020603050405020304" pitchFamily="18" charset="0"/>
                        </a:rPr>
                        <a:t>但　是</a:t>
                      </a:r>
                      <a:endParaRPr lang="zh-TW" sz="28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algn="just"/>
                      <a:r>
                        <a:rPr lang="zh-TW" sz="2800" u="sng" kern="100" dirty="0">
                          <a:effectLst/>
                          <a:latin typeface="Calibri" panose="020F0502020204030204" pitchFamily="34" charset="0"/>
                          <a:ea typeface="標楷體" panose="03000509000000000000" pitchFamily="65" charset="-120"/>
                          <a:cs typeface="Times New Roman" panose="02020603050405020304" pitchFamily="18" charset="0"/>
                        </a:rPr>
                        <a:t>張釋之</a:t>
                      </a:r>
                      <a:r>
                        <a:rPr lang="zh-TW" sz="2800" kern="100" dirty="0">
                          <a:effectLst/>
                          <a:latin typeface="Calibri" panose="020F0502020204030204" pitchFamily="34" charset="0"/>
                          <a:ea typeface="標楷體" panose="03000509000000000000" pitchFamily="65" charset="-120"/>
                          <a:cs typeface="Times New Roman" panose="02020603050405020304" pitchFamily="18" charset="0"/>
                        </a:rPr>
                        <a:t>（</a:t>
                      </a:r>
                      <a:r>
                        <a:rPr lang="zh-TW" sz="2800" kern="100" dirty="0">
                          <a:solidFill>
                            <a:srgbClr val="FFFFFF"/>
                          </a:solidFill>
                          <a:effectLst/>
                          <a:latin typeface="Calibri" panose="020F0502020204030204" pitchFamily="34" charset="0"/>
                          <a:ea typeface="標楷體" panose="03000509000000000000" pitchFamily="65" charset="-120"/>
                          <a:cs typeface="Times New Roman" panose="02020603050405020304" pitchFamily="18" charset="0"/>
                        </a:rPr>
                        <a:t>竟然只判</a:t>
                      </a:r>
                      <a:r>
                        <a:rPr lang="en-US" sz="2800" kern="100" dirty="0">
                          <a:solidFill>
                            <a:srgbClr val="FFFFFF"/>
                          </a:solidFill>
                          <a:effectLst/>
                          <a:latin typeface="Calibri" panose="020F0502020204030204" pitchFamily="34" charset="0"/>
                          <a:ea typeface="標楷體" panose="03000509000000000000" pitchFamily="65" charset="-120"/>
                          <a:cs typeface="Times New Roman" panose="02020603050405020304" pitchFamily="18" charset="0"/>
                        </a:rPr>
                        <a:t>    </a:t>
                      </a:r>
                      <a:r>
                        <a:rPr lang="zh-TW" sz="2800" kern="100" dirty="0">
                          <a:solidFill>
                            <a:srgbClr val="FFFFFF"/>
                          </a:solidFill>
                          <a:effectLst/>
                          <a:latin typeface="Calibri" panose="020F0502020204030204" pitchFamily="34" charset="0"/>
                          <a:ea typeface="標楷體" panose="03000509000000000000" pitchFamily="65" charset="-120"/>
                          <a:cs typeface="Times New Roman" panose="02020603050405020304" pitchFamily="18" charset="0"/>
                        </a:rPr>
                        <a:t>他罰金</a:t>
                      </a:r>
                      <a:r>
                        <a:rPr lang="zh-TW" sz="2800" kern="100" dirty="0">
                          <a:effectLst/>
                          <a:latin typeface="Calibri" panose="020F0502020204030204" pitchFamily="34" charset="0"/>
                          <a:ea typeface="標楷體" panose="03000509000000000000" pitchFamily="65" charset="-120"/>
                          <a:cs typeface="Times New Roman" panose="02020603050405020304" pitchFamily="18" charset="0"/>
                        </a:rPr>
                        <a:t>）</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64911949"/>
                  </a:ext>
                </a:extLst>
              </a:tr>
              <a:tr h="724061">
                <a:tc>
                  <a:txBody>
                    <a:bodyPr/>
                    <a:lstStyle/>
                    <a:p>
                      <a:pPr algn="ctr"/>
                      <a:r>
                        <a:rPr lang="zh-TW" sz="2800" kern="100">
                          <a:solidFill>
                            <a:srgbClr val="000000"/>
                          </a:solidFill>
                          <a:effectLst/>
                          <a:latin typeface="Calibri" panose="020F0502020204030204" pitchFamily="34" charset="0"/>
                          <a:ea typeface="標楷體" panose="03000509000000000000" pitchFamily="65" charset="-120"/>
                          <a:cs typeface="Times New Roman" panose="02020603050405020304" pitchFamily="18" charset="0"/>
                        </a:rPr>
                        <a:t>所　以</a:t>
                      </a:r>
                      <a:endParaRPr lang="zh-TW" sz="28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8CCE4"/>
                    </a:solidFill>
                  </a:tcPr>
                </a:tc>
                <a:tc>
                  <a:txBody>
                    <a:bodyPr/>
                    <a:lstStyle/>
                    <a:p>
                      <a:pPr algn="just"/>
                      <a:r>
                        <a:rPr lang="zh-TW" sz="2800" kern="100" dirty="0">
                          <a:effectLst/>
                          <a:latin typeface="Calibri" panose="020F0502020204030204" pitchFamily="34" charset="0"/>
                          <a:ea typeface="標楷體" panose="03000509000000000000" pitchFamily="65" charset="-120"/>
                          <a:cs typeface="Times New Roman" panose="02020603050405020304" pitchFamily="18" charset="0"/>
                        </a:rPr>
                        <a:t>（</a:t>
                      </a:r>
                      <a:r>
                        <a:rPr lang="zh-TW" sz="2800" kern="100" dirty="0">
                          <a:solidFill>
                            <a:srgbClr val="FFFFFF"/>
                          </a:solidFill>
                          <a:effectLst/>
                          <a:latin typeface="Calibri" panose="020F0502020204030204" pitchFamily="34" charset="0"/>
                          <a:ea typeface="標楷體" panose="03000509000000000000" pitchFamily="65" charset="-120"/>
                          <a:cs typeface="Times New Roman" panose="02020603050405020304" pitchFamily="18" charset="0"/>
                        </a:rPr>
                        <a:t>這樣的判決太　　輕　　了</a:t>
                      </a:r>
                      <a:r>
                        <a:rPr lang="zh-TW" sz="2800" kern="100" dirty="0">
                          <a:effectLst/>
                          <a:latin typeface="Calibri" panose="020F0502020204030204" pitchFamily="34" charset="0"/>
                          <a:ea typeface="標楷體" panose="03000509000000000000" pitchFamily="65" charset="-120"/>
                          <a:cs typeface="Times New Roman" panose="02020603050405020304" pitchFamily="18" charset="0"/>
                        </a:rPr>
                        <a:t>）</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12070260"/>
                  </a:ext>
                </a:extLst>
              </a:tr>
            </a:tbl>
          </a:graphicData>
        </a:graphic>
      </p:graphicFrame>
    </p:spTree>
    <p:extLst>
      <p:ext uri="{BB962C8B-B14F-4D97-AF65-F5344CB8AC3E}">
        <p14:creationId xmlns:p14="http://schemas.microsoft.com/office/powerpoint/2010/main" val="382536819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3" name="內容版面配置區 2">
            <a:extLst>
              <a:ext uri="{FF2B5EF4-FFF2-40B4-BE49-F238E27FC236}">
                <a16:creationId xmlns:a16="http://schemas.microsoft.com/office/drawing/2014/main" id="{627989D8-FC5E-B444-07D4-DB742CF21D6D}"/>
              </a:ext>
            </a:extLst>
          </p:cNvPr>
          <p:cNvSpPr>
            <a:spLocks noGrp="1"/>
          </p:cNvSpPr>
          <p:nvPr>
            <p:ph idx="1"/>
          </p:nvPr>
        </p:nvSpPr>
        <p:spPr>
          <a:xfrm>
            <a:off x="838200" y="1626074"/>
            <a:ext cx="10515600" cy="4514750"/>
          </a:xfrm>
          <a:solidFill>
            <a:schemeClr val="bg1"/>
          </a:solidFill>
          <a:ln w="38100">
            <a:solidFill>
              <a:schemeClr val="accent4">
                <a:lumMod val="50000"/>
              </a:schemeClr>
            </a:solidFill>
            <a:prstDash val="dash"/>
          </a:ln>
        </p:spPr>
        <p:txBody>
          <a:bodyPr>
            <a:normAutofit/>
          </a:bodyPr>
          <a:lstStyle/>
          <a:p>
            <a:pPr marL="0" marR="0" lvl="0" indent="0" algn="l"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zh-TW" altLang="en-US" sz="3600" i="0" u="none" strike="noStrike" kern="0" cap="none" spc="0" normalizeH="0" baseline="0" noProof="0" dirty="0">
                <a:ln>
                  <a:noFill/>
                </a:ln>
                <a:solidFill>
                  <a:srgbClr val="000000"/>
                </a:solidFill>
                <a:effectLst/>
                <a:uLnTx/>
                <a:uFillTx/>
                <a:latin typeface="標楷體" panose="03000509000000000000" pitchFamily="65" charset="-120"/>
                <a:ea typeface="標楷體" panose="03000509000000000000" pitchFamily="65" charset="-120"/>
                <a:cs typeface="Arial" panose="020B0604020202020204" pitchFamily="34" charset="0"/>
              </a:rPr>
              <a:t>釋之曰：「法者</a:t>
            </a:r>
            <a:r>
              <a:rPr kumimoji="0" lang="zh-TW" altLang="en-US" sz="3600" i="0" u="none" strike="noStrike" kern="0" cap="none" spc="0" normalizeH="0" baseline="0" noProof="0" dirty="0">
                <a:ln>
                  <a:noFill/>
                </a:ln>
                <a:effectLst/>
                <a:uLnTx/>
                <a:uFillTx/>
                <a:latin typeface="標楷體" panose="03000509000000000000" pitchFamily="65" charset="-120"/>
                <a:ea typeface="標楷體" panose="03000509000000000000" pitchFamily="65" charset="-120"/>
                <a:cs typeface="Arial" panose="020B0604020202020204" pitchFamily="34" charset="0"/>
              </a:rPr>
              <a:t>，</a:t>
            </a:r>
            <a:r>
              <a:rPr kumimoji="0" lang="zh-TW" altLang="en-US" sz="3600" i="0" u="none" strike="noStrike" kern="0" cap="none" spc="0" normalizeH="0" baseline="0" noProof="0" dirty="0">
                <a:ln>
                  <a:noFill/>
                </a:ln>
                <a:solidFill>
                  <a:srgbClr val="000000"/>
                </a:solidFill>
                <a:effectLst/>
                <a:uLnTx/>
                <a:uFillTx/>
                <a:latin typeface="標楷體" panose="03000509000000000000" pitchFamily="65" charset="-120"/>
                <a:ea typeface="標楷體" panose="03000509000000000000" pitchFamily="65" charset="-120"/>
                <a:cs typeface="Arial" panose="020B0604020202020204" pitchFamily="34" charset="0"/>
              </a:rPr>
              <a:t>天子所與天下公共也。今法如此而更重之，是法不信於民也。且方其時，上使立誅之則已。今既下廷尉，廷尉</a:t>
            </a:r>
            <a:r>
              <a:rPr kumimoji="0" lang="zh-TW" altLang="en-US" sz="3600" i="0" u="none" strike="noStrike" kern="0" cap="none" spc="0" normalizeH="0" baseline="0" noProof="0" dirty="0">
                <a:ln>
                  <a:noFill/>
                </a:ln>
                <a:effectLst/>
                <a:uLnTx/>
                <a:uFillTx/>
                <a:latin typeface="標楷體" panose="03000509000000000000" pitchFamily="65" charset="-120"/>
                <a:ea typeface="標楷體" panose="03000509000000000000" pitchFamily="65" charset="-120"/>
                <a:cs typeface="Arial" panose="020B0604020202020204" pitchFamily="34" charset="0"/>
              </a:rPr>
              <a:t>，</a:t>
            </a:r>
            <a:r>
              <a:rPr kumimoji="0" lang="zh-TW" altLang="en-US" sz="3600" i="0" u="none" strike="noStrike" kern="0" cap="none" spc="0" normalizeH="0" baseline="0" noProof="0" dirty="0">
                <a:ln>
                  <a:noFill/>
                </a:ln>
                <a:solidFill>
                  <a:srgbClr val="000000"/>
                </a:solidFill>
                <a:effectLst/>
                <a:uLnTx/>
                <a:uFillTx/>
                <a:latin typeface="標楷體" panose="03000509000000000000" pitchFamily="65" charset="-120"/>
                <a:ea typeface="標楷體" panose="03000509000000000000" pitchFamily="65" charset="-120"/>
                <a:cs typeface="Arial" panose="020B0604020202020204" pitchFamily="34" charset="0"/>
              </a:rPr>
              <a:t>天下之平也，一傾而天下用法皆為輕重，民安所錯其手足？唯陛下察之。」</a:t>
            </a:r>
          </a:p>
        </p:txBody>
      </p:sp>
      <p:sp>
        <p:nvSpPr>
          <p:cNvPr id="4" name="矩形: 圓角 3">
            <a:extLst>
              <a:ext uri="{FF2B5EF4-FFF2-40B4-BE49-F238E27FC236}">
                <a16:creationId xmlns:a16="http://schemas.microsoft.com/office/drawing/2014/main" id="{CE9EBB8A-688E-2DAE-D8FB-66BFCD44B9FA}"/>
              </a:ext>
            </a:extLst>
          </p:cNvPr>
          <p:cNvSpPr/>
          <p:nvPr/>
        </p:nvSpPr>
        <p:spPr>
          <a:xfrm>
            <a:off x="672353" y="262872"/>
            <a:ext cx="10681447" cy="832597"/>
          </a:xfrm>
          <a:prstGeom prst="roundRect">
            <a:avLst/>
          </a:prstGeom>
          <a:solidFill>
            <a:schemeClr val="bg1"/>
          </a:solidFill>
          <a:ln w="2857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dirty="0">
              <a:ln>
                <a:noFill/>
              </a:ln>
              <a:solidFill>
                <a:prstClr val="white"/>
              </a:solidFill>
              <a:effectLst/>
              <a:uLnTx/>
              <a:uFillTx/>
              <a:latin typeface="Calibri"/>
              <a:ea typeface="新細明體" panose="02020500000000000000" pitchFamily="18" charset="-120"/>
              <a:cs typeface="+mn-cs"/>
            </a:endParaRPr>
          </a:p>
        </p:txBody>
      </p:sp>
      <p:sp>
        <p:nvSpPr>
          <p:cNvPr id="2" name="標題 1">
            <a:extLst>
              <a:ext uri="{FF2B5EF4-FFF2-40B4-BE49-F238E27FC236}">
                <a16:creationId xmlns:a16="http://schemas.microsoft.com/office/drawing/2014/main" id="{05049A8A-DC27-D012-B5BE-22714390D813}"/>
              </a:ext>
            </a:extLst>
          </p:cNvPr>
          <p:cNvSpPr>
            <a:spLocks noGrp="1"/>
          </p:cNvSpPr>
          <p:nvPr>
            <p:ph type="title"/>
          </p:nvPr>
        </p:nvSpPr>
        <p:spPr>
          <a:xfrm>
            <a:off x="838200" y="262872"/>
            <a:ext cx="10515600" cy="941239"/>
          </a:xfrm>
        </p:spPr>
        <p:txBody>
          <a:bodyPr>
            <a:normAutofit fontScale="90000"/>
          </a:bodyPr>
          <a:lstStyle/>
          <a:p>
            <a:pPr lvl="0">
              <a:lnSpc>
                <a:spcPct val="100000"/>
              </a:lnSpc>
            </a:pPr>
            <a:r>
              <a:rPr lang="zh-TW" altLang="en-US" sz="4000" b="1"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高潮：</a:t>
            </a:r>
            <a:r>
              <a:rPr lang="en-US" altLang="zh-TW" sz="3100" b="1" kern="0" dirty="0">
                <a:solidFill>
                  <a:srgbClr val="000000"/>
                </a:solidFill>
                <a:ea typeface="微軟正黑體" panose="020B0604030504040204" pitchFamily="34" charset="-120"/>
                <a:cs typeface="Arial" panose="020B0604020202020204" pitchFamily="34" charset="0"/>
              </a:rPr>
              <a:t>2-2</a:t>
            </a:r>
            <a:r>
              <a:rPr lang="zh-TW" altLang="en-US" sz="3100" b="1" kern="0" dirty="0">
                <a:solidFill>
                  <a:srgbClr val="000000"/>
                </a:solidFill>
                <a:ea typeface="微軟正黑體" panose="020B0604030504040204" pitchFamily="34" charset="-120"/>
                <a:cs typeface="Arial" panose="020B0604020202020204" pitchFamily="34" charset="0"/>
              </a:rPr>
              <a:t>面對文帝的憤怒，身為「廷尉」，他的想法是什麼？</a:t>
            </a:r>
            <a:endParaRPr lang="zh-TW" altLang="en-US" sz="3600" b="1"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endParaRPr>
          </a:p>
        </p:txBody>
      </p:sp>
    </p:spTree>
    <p:extLst>
      <p:ext uri="{BB962C8B-B14F-4D97-AF65-F5344CB8AC3E}">
        <p14:creationId xmlns:p14="http://schemas.microsoft.com/office/powerpoint/2010/main" val="228401841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3" name="內容版面配置區 2">
            <a:extLst>
              <a:ext uri="{FF2B5EF4-FFF2-40B4-BE49-F238E27FC236}">
                <a16:creationId xmlns:a16="http://schemas.microsoft.com/office/drawing/2014/main" id="{627989D8-FC5E-B444-07D4-DB742CF21D6D}"/>
              </a:ext>
            </a:extLst>
          </p:cNvPr>
          <p:cNvSpPr>
            <a:spLocks noGrp="1"/>
          </p:cNvSpPr>
          <p:nvPr>
            <p:ph idx="1"/>
          </p:nvPr>
        </p:nvSpPr>
        <p:spPr>
          <a:xfrm>
            <a:off x="838200" y="1626074"/>
            <a:ext cx="10515600" cy="4514750"/>
          </a:xfrm>
          <a:solidFill>
            <a:schemeClr val="bg1"/>
          </a:solidFill>
          <a:ln w="38100">
            <a:solidFill>
              <a:schemeClr val="accent4">
                <a:lumMod val="50000"/>
              </a:schemeClr>
            </a:solidFill>
            <a:prstDash val="dash"/>
          </a:ln>
        </p:spPr>
        <p:txBody>
          <a:bodyPr>
            <a:normAutofit/>
          </a:bodyPr>
          <a:lstStyle/>
          <a:p>
            <a:pPr marL="0" marR="0" lvl="0" indent="0" algn="l"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zh-TW" altLang="en-US" sz="3600" i="0" u="none" strike="noStrike" kern="0" cap="none" spc="0" normalizeH="0" baseline="0" noProof="0" dirty="0">
                <a:ln>
                  <a:noFill/>
                </a:ln>
                <a:solidFill>
                  <a:srgbClr val="000000"/>
                </a:solidFill>
                <a:effectLst/>
                <a:uLnTx/>
                <a:uFillTx/>
                <a:latin typeface="標楷體" panose="03000509000000000000" pitchFamily="65" charset="-120"/>
                <a:ea typeface="標楷體" panose="03000509000000000000" pitchFamily="65" charset="-120"/>
                <a:cs typeface="Arial" panose="020B0604020202020204" pitchFamily="34" charset="0"/>
              </a:rPr>
              <a:t>釋之曰：「法者</a:t>
            </a:r>
            <a:r>
              <a:rPr kumimoji="0" lang="zh-TW" altLang="en-US" sz="3600" i="0" u="none" strike="noStrike" kern="0" cap="none" spc="0" normalizeH="0" baseline="0" noProof="0" dirty="0">
                <a:ln>
                  <a:noFill/>
                </a:ln>
                <a:effectLst/>
                <a:uLnTx/>
                <a:uFillTx/>
                <a:latin typeface="標楷體" panose="03000509000000000000" pitchFamily="65" charset="-120"/>
                <a:ea typeface="標楷體" panose="03000509000000000000" pitchFamily="65" charset="-120"/>
                <a:cs typeface="Arial" panose="020B0604020202020204" pitchFamily="34" charset="0"/>
              </a:rPr>
              <a:t>，</a:t>
            </a:r>
            <a:r>
              <a:rPr kumimoji="0" lang="zh-TW" altLang="en-US" sz="3600" i="0" u="none" strike="noStrike" kern="0" cap="none" spc="0" normalizeH="0" baseline="0" noProof="0" dirty="0">
                <a:ln>
                  <a:noFill/>
                </a:ln>
                <a:solidFill>
                  <a:srgbClr val="000000"/>
                </a:solidFill>
                <a:effectLst/>
                <a:uLnTx/>
                <a:uFillTx/>
                <a:latin typeface="標楷體" panose="03000509000000000000" pitchFamily="65" charset="-120"/>
                <a:ea typeface="標楷體" panose="03000509000000000000" pitchFamily="65" charset="-120"/>
                <a:cs typeface="Arial" panose="020B0604020202020204" pitchFamily="34" charset="0"/>
              </a:rPr>
              <a:t>天子所與天下公共也。今法如此而更重之，是法不信於民也。且方其時，上使立誅之則已。今既下廷尉，廷尉</a:t>
            </a:r>
            <a:r>
              <a:rPr kumimoji="0" lang="zh-TW" altLang="en-US" sz="3600" i="0" u="none" strike="noStrike" kern="0" cap="none" spc="0" normalizeH="0" baseline="0" noProof="0" dirty="0">
                <a:ln>
                  <a:noFill/>
                </a:ln>
                <a:effectLst/>
                <a:uLnTx/>
                <a:uFillTx/>
                <a:latin typeface="標楷體" panose="03000509000000000000" pitchFamily="65" charset="-120"/>
                <a:ea typeface="標楷體" panose="03000509000000000000" pitchFamily="65" charset="-120"/>
                <a:cs typeface="Arial" panose="020B0604020202020204" pitchFamily="34" charset="0"/>
              </a:rPr>
              <a:t>，</a:t>
            </a:r>
            <a:r>
              <a:rPr kumimoji="0" lang="zh-TW" altLang="en-US" sz="3600" i="0" u="none" strike="noStrike" kern="0" cap="none" spc="0" normalizeH="0" baseline="0" noProof="0" dirty="0">
                <a:ln>
                  <a:noFill/>
                </a:ln>
                <a:solidFill>
                  <a:srgbClr val="000000"/>
                </a:solidFill>
                <a:effectLst/>
                <a:uLnTx/>
                <a:uFillTx/>
                <a:latin typeface="標楷體" panose="03000509000000000000" pitchFamily="65" charset="-120"/>
                <a:ea typeface="標楷體" panose="03000509000000000000" pitchFamily="65" charset="-120"/>
                <a:cs typeface="Arial" panose="020B0604020202020204" pitchFamily="34" charset="0"/>
              </a:rPr>
              <a:t>天下之平也，一傾而天下用法皆為輕重，民安所錯其手足？</a:t>
            </a:r>
            <a:endParaRPr kumimoji="0" lang="en-US" altLang="zh-TW" sz="3600" i="0" u="none" strike="noStrike" kern="0" cap="none" spc="0" normalizeH="0" baseline="0" noProof="0" dirty="0">
              <a:ln>
                <a:noFill/>
              </a:ln>
              <a:solidFill>
                <a:srgbClr val="000000"/>
              </a:solidFill>
              <a:effectLst/>
              <a:uLnTx/>
              <a:uFillTx/>
              <a:latin typeface="標楷體" panose="03000509000000000000" pitchFamily="65" charset="-120"/>
              <a:ea typeface="標楷體" panose="03000509000000000000" pitchFamily="65" charset="-120"/>
              <a:cs typeface="Arial" panose="020B0604020202020204" pitchFamily="34" charset="0"/>
            </a:endParaRPr>
          </a:p>
          <a:p>
            <a:pPr marL="0" marR="0" lvl="0" indent="0" algn="l"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zh-TW" altLang="en-US" sz="3600" i="0" u="none" strike="noStrike" kern="0" cap="none" spc="0" normalizeH="0" baseline="0" noProof="0" dirty="0">
                <a:ln>
                  <a:noFill/>
                </a:ln>
                <a:solidFill>
                  <a:srgbClr val="000000"/>
                </a:solidFill>
                <a:effectLst/>
                <a:uLnTx/>
                <a:uFillTx/>
                <a:latin typeface="標楷體" panose="03000509000000000000" pitchFamily="65" charset="-120"/>
                <a:ea typeface="標楷體" panose="03000509000000000000" pitchFamily="65" charset="-120"/>
                <a:cs typeface="Arial" panose="020B0604020202020204" pitchFamily="34" charset="0"/>
              </a:rPr>
              <a:t>唯陛下察之。」</a:t>
            </a:r>
          </a:p>
        </p:txBody>
      </p:sp>
      <p:sp>
        <p:nvSpPr>
          <p:cNvPr id="4" name="矩形: 圓角 3">
            <a:extLst>
              <a:ext uri="{FF2B5EF4-FFF2-40B4-BE49-F238E27FC236}">
                <a16:creationId xmlns:a16="http://schemas.microsoft.com/office/drawing/2014/main" id="{CE9EBB8A-688E-2DAE-D8FB-66BFCD44B9FA}"/>
              </a:ext>
            </a:extLst>
          </p:cNvPr>
          <p:cNvSpPr/>
          <p:nvPr/>
        </p:nvSpPr>
        <p:spPr>
          <a:xfrm>
            <a:off x="672353" y="262872"/>
            <a:ext cx="10681447" cy="832597"/>
          </a:xfrm>
          <a:prstGeom prst="roundRect">
            <a:avLst/>
          </a:prstGeom>
          <a:solidFill>
            <a:schemeClr val="bg1"/>
          </a:solidFill>
          <a:ln w="2857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dirty="0">
              <a:ln>
                <a:noFill/>
              </a:ln>
              <a:solidFill>
                <a:prstClr val="white"/>
              </a:solidFill>
              <a:effectLst/>
              <a:uLnTx/>
              <a:uFillTx/>
              <a:latin typeface="Calibri"/>
              <a:ea typeface="新細明體" panose="02020500000000000000" pitchFamily="18" charset="-120"/>
              <a:cs typeface="+mn-cs"/>
            </a:endParaRPr>
          </a:p>
        </p:txBody>
      </p:sp>
      <p:sp>
        <p:nvSpPr>
          <p:cNvPr id="2" name="標題 1">
            <a:extLst>
              <a:ext uri="{FF2B5EF4-FFF2-40B4-BE49-F238E27FC236}">
                <a16:creationId xmlns:a16="http://schemas.microsoft.com/office/drawing/2014/main" id="{05049A8A-DC27-D012-B5BE-22714390D813}"/>
              </a:ext>
            </a:extLst>
          </p:cNvPr>
          <p:cNvSpPr>
            <a:spLocks noGrp="1"/>
          </p:cNvSpPr>
          <p:nvPr>
            <p:ph type="title"/>
          </p:nvPr>
        </p:nvSpPr>
        <p:spPr>
          <a:xfrm>
            <a:off x="838200" y="262872"/>
            <a:ext cx="10515600" cy="941239"/>
          </a:xfrm>
        </p:spPr>
        <p:txBody>
          <a:bodyPr>
            <a:normAutofit fontScale="90000"/>
          </a:bodyPr>
          <a:lstStyle/>
          <a:p>
            <a:pPr lvl="0">
              <a:lnSpc>
                <a:spcPct val="100000"/>
              </a:lnSpc>
            </a:pPr>
            <a:r>
              <a:rPr lang="zh-TW" altLang="en-US" sz="4000" b="1"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高潮：</a:t>
            </a:r>
            <a:r>
              <a:rPr lang="en-US" altLang="zh-TW" sz="3100" b="1" kern="0" dirty="0">
                <a:solidFill>
                  <a:srgbClr val="000000"/>
                </a:solidFill>
                <a:ea typeface="微軟正黑體" panose="020B0604030504040204" pitchFamily="34" charset="-120"/>
                <a:cs typeface="Arial" panose="020B0604020202020204" pitchFamily="34" charset="0"/>
              </a:rPr>
              <a:t>2-2</a:t>
            </a:r>
            <a:r>
              <a:rPr lang="zh-TW" altLang="en-US" sz="3100" b="1" kern="0" dirty="0">
                <a:solidFill>
                  <a:srgbClr val="000000"/>
                </a:solidFill>
                <a:ea typeface="微軟正黑體" panose="020B0604030504040204" pitchFamily="34" charset="-120"/>
                <a:cs typeface="Arial" panose="020B0604020202020204" pitchFamily="34" charset="0"/>
              </a:rPr>
              <a:t>面對文帝的憤怒，身為「廷尉」，他的想法是什麼？</a:t>
            </a:r>
            <a:endParaRPr lang="zh-TW" altLang="en-US" sz="3600" b="1"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endParaRPr>
          </a:p>
        </p:txBody>
      </p:sp>
      <p:sp>
        <p:nvSpPr>
          <p:cNvPr id="5" name="矩形 4">
            <a:extLst>
              <a:ext uri="{FF2B5EF4-FFF2-40B4-BE49-F238E27FC236}">
                <a16:creationId xmlns:a16="http://schemas.microsoft.com/office/drawing/2014/main" id="{EA5FFB2D-0992-BA20-221A-046735DBA77C}"/>
              </a:ext>
            </a:extLst>
          </p:cNvPr>
          <p:cNvSpPr/>
          <p:nvPr/>
        </p:nvSpPr>
        <p:spPr>
          <a:xfrm>
            <a:off x="3236259" y="1891553"/>
            <a:ext cx="7915835" cy="519953"/>
          </a:xfrm>
          <a:prstGeom prst="rect">
            <a:avLst/>
          </a:prstGeom>
          <a:solidFill>
            <a:schemeClr val="accent5">
              <a:lumMod val="60000"/>
              <a:lumOff val="40000"/>
              <a:alpha val="56078"/>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6" name="矩形 5">
            <a:extLst>
              <a:ext uri="{FF2B5EF4-FFF2-40B4-BE49-F238E27FC236}">
                <a16:creationId xmlns:a16="http://schemas.microsoft.com/office/drawing/2014/main" id="{DEE3242B-3C41-20B6-F73D-B30DE5C7C1A6}"/>
              </a:ext>
            </a:extLst>
          </p:cNvPr>
          <p:cNvSpPr/>
          <p:nvPr/>
        </p:nvSpPr>
        <p:spPr>
          <a:xfrm>
            <a:off x="894230" y="2676985"/>
            <a:ext cx="5930153" cy="519953"/>
          </a:xfrm>
          <a:prstGeom prst="rect">
            <a:avLst/>
          </a:prstGeom>
          <a:solidFill>
            <a:schemeClr val="accent5">
              <a:lumMod val="60000"/>
              <a:lumOff val="40000"/>
              <a:alpha val="56078"/>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7" name="矩形 6">
            <a:extLst>
              <a:ext uri="{FF2B5EF4-FFF2-40B4-BE49-F238E27FC236}">
                <a16:creationId xmlns:a16="http://schemas.microsoft.com/office/drawing/2014/main" id="{4ED53118-B2B2-202A-B307-CD1159E1B52C}"/>
              </a:ext>
            </a:extLst>
          </p:cNvPr>
          <p:cNvSpPr/>
          <p:nvPr/>
        </p:nvSpPr>
        <p:spPr>
          <a:xfrm>
            <a:off x="5504329" y="3508749"/>
            <a:ext cx="5567083" cy="519953"/>
          </a:xfrm>
          <a:prstGeom prst="rect">
            <a:avLst/>
          </a:prstGeom>
          <a:solidFill>
            <a:schemeClr val="accent5">
              <a:lumMod val="60000"/>
              <a:lumOff val="40000"/>
              <a:alpha val="56078"/>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8" name="矩形 7">
            <a:extLst>
              <a:ext uri="{FF2B5EF4-FFF2-40B4-BE49-F238E27FC236}">
                <a16:creationId xmlns:a16="http://schemas.microsoft.com/office/drawing/2014/main" id="{AD46A005-578B-811C-7C5D-A33DA584CAFA}"/>
              </a:ext>
            </a:extLst>
          </p:cNvPr>
          <p:cNvSpPr/>
          <p:nvPr/>
        </p:nvSpPr>
        <p:spPr>
          <a:xfrm>
            <a:off x="950259" y="4420487"/>
            <a:ext cx="7691717" cy="519953"/>
          </a:xfrm>
          <a:prstGeom prst="rect">
            <a:avLst/>
          </a:prstGeom>
          <a:solidFill>
            <a:schemeClr val="accent5">
              <a:lumMod val="60000"/>
              <a:lumOff val="40000"/>
              <a:alpha val="56078"/>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10" name="文字方塊 9">
            <a:extLst>
              <a:ext uri="{FF2B5EF4-FFF2-40B4-BE49-F238E27FC236}">
                <a16:creationId xmlns:a16="http://schemas.microsoft.com/office/drawing/2014/main" id="{C85B7A94-199D-BFA3-3E2E-75BB1D01B7F4}"/>
              </a:ext>
            </a:extLst>
          </p:cNvPr>
          <p:cNvSpPr txBox="1"/>
          <p:nvPr/>
        </p:nvSpPr>
        <p:spPr>
          <a:xfrm>
            <a:off x="103094" y="1569757"/>
            <a:ext cx="569259" cy="1938992"/>
          </a:xfrm>
          <a:prstGeom prst="rect">
            <a:avLst/>
          </a:prstGeom>
          <a:solidFill>
            <a:schemeClr val="accent5">
              <a:lumMod val="60000"/>
              <a:lumOff val="40000"/>
            </a:schemeClr>
          </a:solidFill>
        </p:spPr>
        <p:txBody>
          <a:bodyPr wrap="square" rtlCol="0">
            <a:spAutoFit/>
          </a:bodyPr>
          <a:lstStyle/>
          <a:p>
            <a:r>
              <a:rPr lang="zh-TW" altLang="en-US" sz="2400" b="1" dirty="0">
                <a:solidFill>
                  <a:schemeClr val="accent5">
                    <a:lumMod val="50000"/>
                  </a:schemeClr>
                </a:solidFill>
                <a:latin typeface="微軟正黑體" panose="020B0604030504040204" pitchFamily="34" charset="-120"/>
                <a:ea typeface="微軟正黑體" panose="020B0604030504040204" pitchFamily="34" charset="-120"/>
              </a:rPr>
              <a:t>法律的重要</a:t>
            </a:r>
          </a:p>
        </p:txBody>
      </p:sp>
      <p:sp>
        <p:nvSpPr>
          <p:cNvPr id="11" name="矩形 10">
            <a:extLst>
              <a:ext uri="{FF2B5EF4-FFF2-40B4-BE49-F238E27FC236}">
                <a16:creationId xmlns:a16="http://schemas.microsoft.com/office/drawing/2014/main" id="{FCE6CE6C-9527-1A5B-73AE-D65CD87A945D}"/>
              </a:ext>
            </a:extLst>
          </p:cNvPr>
          <p:cNvSpPr/>
          <p:nvPr/>
        </p:nvSpPr>
        <p:spPr>
          <a:xfrm>
            <a:off x="6880413" y="2700151"/>
            <a:ext cx="4271682" cy="519953"/>
          </a:xfrm>
          <a:prstGeom prst="rect">
            <a:avLst/>
          </a:prstGeom>
          <a:solidFill>
            <a:srgbClr val="F193DD">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12" name="矩形 11">
            <a:extLst>
              <a:ext uri="{FF2B5EF4-FFF2-40B4-BE49-F238E27FC236}">
                <a16:creationId xmlns:a16="http://schemas.microsoft.com/office/drawing/2014/main" id="{10672602-0101-ED85-03AE-73C19892F3DD}"/>
              </a:ext>
            </a:extLst>
          </p:cNvPr>
          <p:cNvSpPr/>
          <p:nvPr/>
        </p:nvSpPr>
        <p:spPr>
          <a:xfrm>
            <a:off x="950259" y="3537153"/>
            <a:ext cx="4271682" cy="519953"/>
          </a:xfrm>
          <a:prstGeom prst="rect">
            <a:avLst/>
          </a:prstGeom>
          <a:solidFill>
            <a:srgbClr val="F193DD">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13" name="矩形 12">
            <a:extLst>
              <a:ext uri="{FF2B5EF4-FFF2-40B4-BE49-F238E27FC236}">
                <a16:creationId xmlns:a16="http://schemas.microsoft.com/office/drawing/2014/main" id="{A2D70E0F-17D1-9E04-CB8B-625D45AD01B2}"/>
              </a:ext>
            </a:extLst>
          </p:cNvPr>
          <p:cNvSpPr/>
          <p:nvPr/>
        </p:nvSpPr>
        <p:spPr>
          <a:xfrm>
            <a:off x="894230" y="5303821"/>
            <a:ext cx="2761129" cy="519953"/>
          </a:xfrm>
          <a:prstGeom prst="rect">
            <a:avLst/>
          </a:prstGeom>
          <a:solidFill>
            <a:srgbClr val="F193DD">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14" name="文字方塊 13">
            <a:extLst>
              <a:ext uri="{FF2B5EF4-FFF2-40B4-BE49-F238E27FC236}">
                <a16:creationId xmlns:a16="http://schemas.microsoft.com/office/drawing/2014/main" id="{F5708A5C-2212-C038-B2D5-3ADDCAEF8566}"/>
              </a:ext>
            </a:extLst>
          </p:cNvPr>
          <p:cNvSpPr txBox="1"/>
          <p:nvPr/>
        </p:nvSpPr>
        <p:spPr>
          <a:xfrm>
            <a:off x="11465859" y="2676985"/>
            <a:ext cx="569259" cy="1569660"/>
          </a:xfrm>
          <a:prstGeom prst="rect">
            <a:avLst/>
          </a:prstGeom>
          <a:solidFill>
            <a:srgbClr val="F193DD"/>
          </a:solidFill>
        </p:spPr>
        <p:txBody>
          <a:bodyPr wrap="square" rtlCol="0">
            <a:spAutoFit/>
          </a:bodyPr>
          <a:lstStyle/>
          <a:p>
            <a:r>
              <a:rPr lang="zh-TW" altLang="en-US" sz="2400" b="1" dirty="0">
                <a:solidFill>
                  <a:srgbClr val="C00000"/>
                </a:solidFill>
                <a:latin typeface="微軟正黑體" panose="020B0604030504040204" pitchFamily="34" charset="-120"/>
                <a:ea typeface="微軟正黑體" panose="020B0604030504040204" pitchFamily="34" charset="-120"/>
              </a:rPr>
              <a:t>皇帝權力</a:t>
            </a:r>
          </a:p>
        </p:txBody>
      </p:sp>
    </p:spTree>
    <p:extLst>
      <p:ext uri="{BB962C8B-B14F-4D97-AF65-F5344CB8AC3E}">
        <p14:creationId xmlns:p14="http://schemas.microsoft.com/office/powerpoint/2010/main" val="38856975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10" grpId="0" animBg="1"/>
      <p:bldP spid="11" grpId="0" animBg="1"/>
      <p:bldP spid="12" grpId="0" animBg="1"/>
      <p:bldP spid="13" grpId="0" animBg="1"/>
      <p:bldP spid="1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3" name="內容版面配置區 2">
            <a:extLst>
              <a:ext uri="{FF2B5EF4-FFF2-40B4-BE49-F238E27FC236}">
                <a16:creationId xmlns:a16="http://schemas.microsoft.com/office/drawing/2014/main" id="{627989D8-FC5E-B444-07D4-DB742CF21D6D}"/>
              </a:ext>
            </a:extLst>
          </p:cNvPr>
          <p:cNvSpPr>
            <a:spLocks noGrp="1"/>
          </p:cNvSpPr>
          <p:nvPr>
            <p:ph idx="1"/>
          </p:nvPr>
        </p:nvSpPr>
        <p:spPr>
          <a:xfrm>
            <a:off x="838200" y="1626074"/>
            <a:ext cx="10515600" cy="4514750"/>
          </a:xfrm>
          <a:solidFill>
            <a:schemeClr val="bg1"/>
          </a:solidFill>
          <a:ln w="38100">
            <a:solidFill>
              <a:schemeClr val="accent4">
                <a:lumMod val="50000"/>
              </a:schemeClr>
            </a:solidFill>
            <a:prstDash val="dash"/>
          </a:ln>
        </p:spPr>
        <p:txBody>
          <a:bodyPr>
            <a:normAutofit/>
          </a:bodyPr>
          <a:lstStyle/>
          <a:p>
            <a:pPr>
              <a:lnSpc>
                <a:spcPct val="150000"/>
              </a:lnSpc>
              <a:defRPr/>
            </a:pPr>
            <a:r>
              <a:rPr kumimoji="0" lang="zh-TW" altLang="en-US" sz="3600" i="0" u="none" strike="noStrike" kern="0" cap="none" spc="0" normalizeH="0" baseline="0" noProof="0" dirty="0">
                <a:ln>
                  <a:noFill/>
                </a:ln>
                <a:solidFill>
                  <a:srgbClr val="000000"/>
                </a:solidFill>
                <a:effectLst/>
                <a:uLnTx/>
                <a:uFillTx/>
                <a:latin typeface="標楷體" panose="03000509000000000000" pitchFamily="65" charset="-120"/>
                <a:ea typeface="標楷體" panose="03000509000000000000" pitchFamily="65" charset="-120"/>
                <a:cs typeface="Arial" panose="020B0604020202020204" pitchFamily="34" charset="0"/>
              </a:rPr>
              <a:t>寫作業很重要</a:t>
            </a:r>
            <a:endParaRPr kumimoji="0" lang="en-US" altLang="zh-TW" sz="3600" i="0" u="none" strike="noStrike" kern="0" cap="none" spc="0" normalizeH="0" baseline="0" noProof="0" dirty="0">
              <a:ln>
                <a:noFill/>
              </a:ln>
              <a:solidFill>
                <a:srgbClr val="000000"/>
              </a:solidFill>
              <a:effectLst/>
              <a:uLnTx/>
              <a:uFillTx/>
              <a:latin typeface="標楷體" panose="03000509000000000000" pitchFamily="65" charset="-120"/>
              <a:ea typeface="標楷體" panose="03000509000000000000" pitchFamily="65" charset="-120"/>
              <a:cs typeface="Arial" panose="020B0604020202020204" pitchFamily="34" charset="0"/>
            </a:endParaRPr>
          </a:p>
          <a:p>
            <a:pPr marL="0" indent="0">
              <a:lnSpc>
                <a:spcPct val="150000"/>
              </a:lnSpc>
              <a:buNone/>
              <a:defRPr/>
            </a:pPr>
            <a:endParaRPr kumimoji="0" lang="en-US" altLang="zh-TW" sz="3600" i="0" u="none" strike="noStrike" kern="0" cap="none" spc="0" normalizeH="0" baseline="0" noProof="0" dirty="0">
              <a:ln>
                <a:noFill/>
              </a:ln>
              <a:solidFill>
                <a:srgbClr val="000000"/>
              </a:solidFill>
              <a:effectLst/>
              <a:uLnTx/>
              <a:uFillTx/>
              <a:latin typeface="標楷體" panose="03000509000000000000" pitchFamily="65" charset="-120"/>
              <a:ea typeface="標楷體" panose="03000509000000000000" pitchFamily="65" charset="-120"/>
              <a:cs typeface="Arial" panose="020B0604020202020204" pitchFamily="34" charset="0"/>
            </a:endParaRPr>
          </a:p>
          <a:p>
            <a:pPr>
              <a:lnSpc>
                <a:spcPct val="150000"/>
              </a:lnSpc>
              <a:defRPr/>
            </a:pPr>
            <a:r>
              <a:rPr lang="zh-TW" altLang="en-US" sz="3600" kern="0" dirty="0">
                <a:solidFill>
                  <a:srgbClr val="000000"/>
                </a:solidFill>
                <a:latin typeface="標楷體" panose="03000509000000000000" pitchFamily="65" charset="-120"/>
                <a:ea typeface="標楷體" panose="03000509000000000000" pitchFamily="65" charset="-120"/>
                <a:cs typeface="Arial" panose="020B0604020202020204" pitchFamily="34" charset="0"/>
              </a:rPr>
              <a:t>寫作業很重要。</a:t>
            </a:r>
            <a:endParaRPr kumimoji="0" lang="zh-TW" altLang="en-US" sz="3600" i="0" u="none" strike="noStrike" kern="0" cap="none" spc="0" normalizeH="0" baseline="0" noProof="0" dirty="0">
              <a:ln>
                <a:noFill/>
              </a:ln>
              <a:solidFill>
                <a:srgbClr val="000000"/>
              </a:solidFill>
              <a:effectLst/>
              <a:uLnTx/>
              <a:uFillTx/>
              <a:latin typeface="標楷體" panose="03000509000000000000" pitchFamily="65" charset="-120"/>
              <a:ea typeface="標楷體" panose="03000509000000000000" pitchFamily="65" charset="-120"/>
              <a:cs typeface="Arial" panose="020B0604020202020204" pitchFamily="34" charset="0"/>
            </a:endParaRPr>
          </a:p>
        </p:txBody>
      </p:sp>
      <p:sp>
        <p:nvSpPr>
          <p:cNvPr id="4" name="矩形: 圓角 3">
            <a:extLst>
              <a:ext uri="{FF2B5EF4-FFF2-40B4-BE49-F238E27FC236}">
                <a16:creationId xmlns:a16="http://schemas.microsoft.com/office/drawing/2014/main" id="{CE9EBB8A-688E-2DAE-D8FB-66BFCD44B9FA}"/>
              </a:ext>
            </a:extLst>
          </p:cNvPr>
          <p:cNvSpPr/>
          <p:nvPr/>
        </p:nvSpPr>
        <p:spPr>
          <a:xfrm>
            <a:off x="672353" y="262872"/>
            <a:ext cx="10681447" cy="832597"/>
          </a:xfrm>
          <a:prstGeom prst="roundRect">
            <a:avLst/>
          </a:prstGeom>
          <a:solidFill>
            <a:schemeClr val="bg1"/>
          </a:solidFill>
          <a:ln w="2857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dirty="0">
              <a:ln>
                <a:noFill/>
              </a:ln>
              <a:solidFill>
                <a:prstClr val="white"/>
              </a:solidFill>
              <a:effectLst/>
              <a:uLnTx/>
              <a:uFillTx/>
              <a:latin typeface="Calibri"/>
              <a:ea typeface="新細明體" panose="02020500000000000000" pitchFamily="18" charset="-120"/>
              <a:cs typeface="+mn-cs"/>
            </a:endParaRPr>
          </a:p>
        </p:txBody>
      </p:sp>
      <p:sp>
        <p:nvSpPr>
          <p:cNvPr id="2" name="標題 1">
            <a:extLst>
              <a:ext uri="{FF2B5EF4-FFF2-40B4-BE49-F238E27FC236}">
                <a16:creationId xmlns:a16="http://schemas.microsoft.com/office/drawing/2014/main" id="{05049A8A-DC27-D012-B5BE-22714390D813}"/>
              </a:ext>
            </a:extLst>
          </p:cNvPr>
          <p:cNvSpPr>
            <a:spLocks noGrp="1"/>
          </p:cNvSpPr>
          <p:nvPr>
            <p:ph type="title"/>
          </p:nvPr>
        </p:nvSpPr>
        <p:spPr>
          <a:xfrm>
            <a:off x="838200" y="262872"/>
            <a:ext cx="10515600" cy="941239"/>
          </a:xfrm>
        </p:spPr>
        <p:txBody>
          <a:bodyPr>
            <a:normAutofit/>
          </a:bodyPr>
          <a:lstStyle/>
          <a:p>
            <a:pPr lvl="0">
              <a:lnSpc>
                <a:spcPct val="100000"/>
              </a:lnSpc>
            </a:pPr>
            <a:r>
              <a:rPr lang="zh-TW" altLang="en-US" sz="3600" b="1"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國文老師常說</a:t>
            </a:r>
            <a:r>
              <a:rPr lang="en-US" altLang="zh-TW" sz="3600" b="1"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a:t>
            </a:r>
            <a:endParaRPr lang="zh-TW" altLang="en-US" sz="3600" b="1"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endParaRPr>
          </a:p>
        </p:txBody>
      </p:sp>
      <p:sp>
        <p:nvSpPr>
          <p:cNvPr id="5" name="文字方塊 4">
            <a:extLst>
              <a:ext uri="{FF2B5EF4-FFF2-40B4-BE49-F238E27FC236}">
                <a16:creationId xmlns:a16="http://schemas.microsoft.com/office/drawing/2014/main" id="{F2F0EB1D-08DD-593F-2F74-862F63DE64CA}"/>
              </a:ext>
            </a:extLst>
          </p:cNvPr>
          <p:cNvSpPr txBox="1"/>
          <p:nvPr/>
        </p:nvSpPr>
        <p:spPr>
          <a:xfrm>
            <a:off x="4258235" y="3537415"/>
            <a:ext cx="6624918" cy="825932"/>
          </a:xfrm>
          <a:prstGeom prst="rect">
            <a:avLst/>
          </a:prstGeom>
          <a:noFill/>
        </p:spPr>
        <p:txBody>
          <a:bodyPr wrap="square" rtlCol="0">
            <a:spAutoFit/>
          </a:bodyPr>
          <a:lstStyle/>
          <a:p>
            <a:pPr marR="0" lvl="0" algn="l" defTabSz="914400" rtl="0" eaLnBrk="1" fontAlgn="auto" latinLnBrk="0" hangingPunct="1">
              <a:lnSpc>
                <a:spcPct val="150000"/>
              </a:lnSpc>
              <a:spcBef>
                <a:spcPts val="1000"/>
              </a:spcBef>
              <a:spcAft>
                <a:spcPts val="0"/>
              </a:spcAft>
              <a:buClrTx/>
              <a:buSzTx/>
              <a:tabLst/>
              <a:defRPr/>
            </a:pPr>
            <a:r>
              <a:rPr kumimoji="0" lang="zh-TW" altLang="en-US" sz="3600" b="0" i="0" u="none" strike="noStrike" kern="0" cap="none" spc="0" normalizeH="0" baseline="0" noProof="0" dirty="0">
                <a:ln>
                  <a:noFill/>
                </a:ln>
                <a:solidFill>
                  <a:srgbClr val="000000"/>
                </a:solidFill>
                <a:effectLst/>
                <a:uLnTx/>
                <a:uFillTx/>
                <a:latin typeface="標楷體" panose="03000509000000000000" pitchFamily="65" charset="-120"/>
                <a:ea typeface="標楷體" panose="03000509000000000000" pitchFamily="65" charset="-120"/>
                <a:cs typeface="Arial" panose="020B0604020202020204" pitchFamily="34" charset="0"/>
              </a:rPr>
              <a:t>如果沒做到，送你一課</a:t>
            </a:r>
            <a:r>
              <a:rPr kumimoji="0" lang="zh-TW" altLang="en-US" sz="3600" b="0" i="0" u="sng" strike="noStrike" kern="0" cap="none" spc="0" normalizeH="0" baseline="0" noProof="0" dirty="0">
                <a:ln>
                  <a:noFill/>
                </a:ln>
                <a:solidFill>
                  <a:srgbClr val="000000"/>
                </a:solidFill>
                <a:effectLst/>
                <a:uLnTx/>
                <a:uFillTx/>
                <a:latin typeface="標楷體" panose="03000509000000000000" pitchFamily="65" charset="-120"/>
                <a:ea typeface="標楷體" panose="03000509000000000000" pitchFamily="65" charset="-120"/>
                <a:cs typeface="Arial" panose="020B0604020202020204" pitchFamily="34" charset="0"/>
              </a:rPr>
              <a:t>康橋</a:t>
            </a:r>
            <a:r>
              <a:rPr kumimoji="0" lang="zh-TW" altLang="en-US" sz="3600" b="0" i="0" u="none" strike="noStrike" kern="0" cap="none" spc="0" normalizeH="0" baseline="0" noProof="0" dirty="0">
                <a:ln>
                  <a:noFill/>
                </a:ln>
                <a:solidFill>
                  <a:srgbClr val="000000"/>
                </a:solidFill>
                <a:effectLst/>
                <a:uLnTx/>
                <a:uFillTx/>
                <a:latin typeface="標楷體" panose="03000509000000000000" pitchFamily="65" charset="-120"/>
                <a:ea typeface="標楷體" panose="03000509000000000000" pitchFamily="65" charset="-120"/>
                <a:cs typeface="Arial" panose="020B0604020202020204" pitchFamily="34" charset="0"/>
              </a:rPr>
              <a:t>。</a:t>
            </a:r>
            <a:endParaRPr kumimoji="0" lang="en-US" altLang="zh-TW" sz="3600" b="0" i="0" u="none" strike="noStrike" kern="0" cap="none" spc="0" normalizeH="0" baseline="0" noProof="0" dirty="0">
              <a:ln>
                <a:noFill/>
              </a:ln>
              <a:solidFill>
                <a:srgbClr val="000000"/>
              </a:solidFill>
              <a:effectLst/>
              <a:uLnTx/>
              <a:uFillTx/>
              <a:latin typeface="標楷體" panose="03000509000000000000" pitchFamily="65" charset="-120"/>
              <a:ea typeface="標楷體" panose="03000509000000000000" pitchFamily="65" charset="-120"/>
              <a:cs typeface="Arial" panose="020B0604020202020204" pitchFamily="34" charset="0"/>
            </a:endParaRPr>
          </a:p>
        </p:txBody>
      </p:sp>
      <p:sp>
        <p:nvSpPr>
          <p:cNvPr id="6" name="文字方塊 5">
            <a:extLst>
              <a:ext uri="{FF2B5EF4-FFF2-40B4-BE49-F238E27FC236}">
                <a16:creationId xmlns:a16="http://schemas.microsoft.com/office/drawing/2014/main" id="{70F5F5B4-68AF-A38D-61FA-F7B1535E5356}"/>
              </a:ext>
            </a:extLst>
          </p:cNvPr>
          <p:cNvSpPr txBox="1"/>
          <p:nvPr/>
        </p:nvSpPr>
        <p:spPr>
          <a:xfrm>
            <a:off x="1837765" y="4363347"/>
            <a:ext cx="986117" cy="523220"/>
          </a:xfrm>
          <a:prstGeom prst="rect">
            <a:avLst/>
          </a:prstGeom>
          <a:solidFill>
            <a:srgbClr val="92D050"/>
          </a:solidFill>
        </p:spPr>
        <p:txBody>
          <a:bodyPr wrap="square" rtlCol="0">
            <a:spAutoFit/>
          </a:bodyPr>
          <a:lstStyle/>
          <a:p>
            <a:r>
              <a:rPr lang="zh-TW" altLang="en-US" sz="2800" b="1" dirty="0">
                <a:latin typeface="微軟正黑體" panose="020B0604030504040204" pitchFamily="34" charset="-120"/>
                <a:ea typeface="微軟正黑體" panose="020B0604030504040204" pitchFamily="34" charset="-120"/>
              </a:rPr>
              <a:t>觀點</a:t>
            </a:r>
          </a:p>
        </p:txBody>
      </p:sp>
      <p:sp>
        <p:nvSpPr>
          <p:cNvPr id="7" name="文字方塊 6">
            <a:extLst>
              <a:ext uri="{FF2B5EF4-FFF2-40B4-BE49-F238E27FC236}">
                <a16:creationId xmlns:a16="http://schemas.microsoft.com/office/drawing/2014/main" id="{D441C9BB-38B6-AAD1-E6CB-2B64E1F43B4C}"/>
              </a:ext>
            </a:extLst>
          </p:cNvPr>
          <p:cNvSpPr txBox="1"/>
          <p:nvPr/>
        </p:nvSpPr>
        <p:spPr>
          <a:xfrm>
            <a:off x="5026959" y="4363347"/>
            <a:ext cx="986117" cy="523220"/>
          </a:xfrm>
          <a:prstGeom prst="rect">
            <a:avLst/>
          </a:prstGeom>
          <a:solidFill>
            <a:srgbClr val="FFC000"/>
          </a:solidFill>
        </p:spPr>
        <p:txBody>
          <a:bodyPr wrap="square" rtlCol="0">
            <a:spAutoFit/>
          </a:bodyPr>
          <a:lstStyle/>
          <a:p>
            <a:r>
              <a:rPr lang="zh-TW" altLang="en-US" sz="2800" b="1" dirty="0">
                <a:latin typeface="微軟正黑體" panose="020B0604030504040204" pitchFamily="34" charset="-120"/>
                <a:ea typeface="微軟正黑體" panose="020B0604030504040204" pitchFamily="34" charset="-120"/>
              </a:rPr>
              <a:t>假設</a:t>
            </a:r>
          </a:p>
        </p:txBody>
      </p:sp>
      <p:sp>
        <p:nvSpPr>
          <p:cNvPr id="8" name="文字方塊 7">
            <a:extLst>
              <a:ext uri="{FF2B5EF4-FFF2-40B4-BE49-F238E27FC236}">
                <a16:creationId xmlns:a16="http://schemas.microsoft.com/office/drawing/2014/main" id="{0995C9AA-A234-87C5-32FD-9F4FDFF60AF5}"/>
              </a:ext>
            </a:extLst>
          </p:cNvPr>
          <p:cNvSpPr txBox="1"/>
          <p:nvPr/>
        </p:nvSpPr>
        <p:spPr>
          <a:xfrm>
            <a:off x="8068236" y="4363347"/>
            <a:ext cx="986117" cy="523220"/>
          </a:xfrm>
          <a:prstGeom prst="rect">
            <a:avLst/>
          </a:prstGeom>
          <a:solidFill>
            <a:srgbClr val="C00000">
              <a:alpha val="72941"/>
            </a:srgbClr>
          </a:solidFill>
        </p:spPr>
        <p:txBody>
          <a:bodyPr wrap="square" rtlCol="0">
            <a:spAutoFit/>
          </a:bodyPr>
          <a:lstStyle/>
          <a:p>
            <a:r>
              <a:rPr lang="zh-TW" altLang="en-US" sz="2800" b="1" dirty="0">
                <a:latin typeface="微軟正黑體" panose="020B0604030504040204" pitchFamily="34" charset="-120"/>
                <a:ea typeface="微軟正黑體" panose="020B0604030504040204" pitchFamily="34" charset="-120"/>
              </a:rPr>
              <a:t>結果</a:t>
            </a:r>
          </a:p>
        </p:txBody>
      </p:sp>
    </p:spTree>
    <p:extLst>
      <p:ext uri="{BB962C8B-B14F-4D97-AF65-F5344CB8AC3E}">
        <p14:creationId xmlns:p14="http://schemas.microsoft.com/office/powerpoint/2010/main" val="2300598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8"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3" name="內容版面配置區 2">
            <a:extLst>
              <a:ext uri="{FF2B5EF4-FFF2-40B4-BE49-F238E27FC236}">
                <a16:creationId xmlns:a16="http://schemas.microsoft.com/office/drawing/2014/main" id="{627989D8-FC5E-B444-07D4-DB742CF21D6D}"/>
              </a:ext>
            </a:extLst>
          </p:cNvPr>
          <p:cNvSpPr>
            <a:spLocks noGrp="1"/>
          </p:cNvSpPr>
          <p:nvPr>
            <p:ph idx="1"/>
          </p:nvPr>
        </p:nvSpPr>
        <p:spPr>
          <a:xfrm>
            <a:off x="753036" y="1820985"/>
            <a:ext cx="10515600" cy="4709081"/>
          </a:xfrm>
          <a:solidFill>
            <a:schemeClr val="bg1"/>
          </a:solidFill>
          <a:ln w="38100">
            <a:solidFill>
              <a:schemeClr val="accent4">
                <a:lumMod val="50000"/>
              </a:schemeClr>
            </a:solidFill>
            <a:prstDash val="dash"/>
          </a:ln>
        </p:spPr>
        <p:txBody>
          <a:bodyPr>
            <a:normAutofit/>
          </a:bodyPr>
          <a:lstStyle/>
          <a:p>
            <a:pPr>
              <a:lnSpc>
                <a:spcPct val="200000"/>
              </a:lnSpc>
              <a:spcBef>
                <a:spcPts val="0"/>
              </a:spcBef>
              <a:defRPr/>
            </a:pPr>
            <a:r>
              <a:rPr kumimoji="0" lang="zh-TW" altLang="en-US" sz="3600" i="0" u="none" strike="noStrike" kern="0" cap="none" spc="0" normalizeH="0" baseline="0" noProof="0" dirty="0">
                <a:ln>
                  <a:noFill/>
                </a:ln>
                <a:solidFill>
                  <a:srgbClr val="000000"/>
                </a:solidFill>
                <a:effectLst/>
                <a:uLnTx/>
                <a:uFillTx/>
                <a:latin typeface="標楷體" panose="03000509000000000000" pitchFamily="65" charset="-120"/>
                <a:ea typeface="標楷體" panose="03000509000000000000" pitchFamily="65" charset="-120"/>
                <a:cs typeface="Arial" panose="020B0604020202020204" pitchFamily="34" charset="0"/>
              </a:rPr>
              <a:t>法者</a:t>
            </a:r>
            <a:r>
              <a:rPr kumimoji="0" lang="zh-TW" altLang="en-US" sz="3600" i="0" u="none" strike="noStrike" kern="0" cap="none" spc="0" normalizeH="0" baseline="0" noProof="0" dirty="0">
                <a:ln>
                  <a:noFill/>
                </a:ln>
                <a:effectLst/>
                <a:uLnTx/>
                <a:uFillTx/>
                <a:latin typeface="標楷體" panose="03000509000000000000" pitchFamily="65" charset="-120"/>
                <a:ea typeface="標楷體" panose="03000509000000000000" pitchFamily="65" charset="-120"/>
                <a:cs typeface="Arial" panose="020B0604020202020204" pitchFamily="34" charset="0"/>
              </a:rPr>
              <a:t>，</a:t>
            </a:r>
            <a:r>
              <a:rPr kumimoji="0" lang="zh-TW" altLang="en-US" sz="3600" i="0" u="none" strike="noStrike" kern="0" cap="none" spc="0" normalizeH="0" baseline="0" noProof="0" dirty="0">
                <a:ln>
                  <a:noFill/>
                </a:ln>
                <a:solidFill>
                  <a:srgbClr val="000000"/>
                </a:solidFill>
                <a:effectLst/>
                <a:uLnTx/>
                <a:uFillTx/>
                <a:latin typeface="標楷體" panose="03000509000000000000" pitchFamily="65" charset="-120"/>
                <a:ea typeface="標楷體" panose="03000509000000000000" pitchFamily="65" charset="-120"/>
                <a:cs typeface="Arial" panose="020B0604020202020204" pitchFamily="34" charset="0"/>
              </a:rPr>
              <a:t>天子所與天下公共也。今法如此而更重之，是法不信於民也。</a:t>
            </a:r>
            <a:endParaRPr kumimoji="0" lang="en-US" altLang="zh-TW" sz="3600" i="0" u="none" strike="noStrike" kern="0" cap="none" spc="0" normalizeH="0" baseline="0" noProof="0" dirty="0">
              <a:ln>
                <a:noFill/>
              </a:ln>
              <a:solidFill>
                <a:srgbClr val="000000"/>
              </a:solidFill>
              <a:effectLst/>
              <a:uLnTx/>
              <a:uFillTx/>
              <a:latin typeface="標楷體" panose="03000509000000000000" pitchFamily="65" charset="-120"/>
              <a:ea typeface="標楷體" panose="03000509000000000000" pitchFamily="65" charset="-120"/>
              <a:cs typeface="Arial" panose="020B0604020202020204" pitchFamily="34" charset="0"/>
            </a:endParaRPr>
          </a:p>
          <a:p>
            <a:pPr>
              <a:lnSpc>
                <a:spcPct val="200000"/>
              </a:lnSpc>
              <a:defRPr/>
            </a:pPr>
            <a:r>
              <a:rPr kumimoji="0" lang="zh-TW" altLang="en-US" sz="3600" i="0" u="none" strike="noStrike" kern="0" cap="none" spc="0" normalizeH="0" baseline="0" noProof="0" dirty="0">
                <a:ln>
                  <a:noFill/>
                </a:ln>
                <a:solidFill>
                  <a:srgbClr val="000000"/>
                </a:solidFill>
                <a:effectLst/>
                <a:uLnTx/>
                <a:uFillTx/>
                <a:latin typeface="標楷體" panose="03000509000000000000" pitchFamily="65" charset="-120"/>
                <a:ea typeface="標楷體" panose="03000509000000000000" pitchFamily="65" charset="-120"/>
                <a:cs typeface="Arial" panose="020B0604020202020204" pitchFamily="34" charset="0"/>
              </a:rPr>
              <a:t>廷尉</a:t>
            </a:r>
            <a:r>
              <a:rPr kumimoji="0" lang="zh-TW" altLang="en-US" sz="3600" i="0" u="none" strike="noStrike" kern="0" cap="none" spc="0" normalizeH="0" baseline="0" noProof="0" dirty="0">
                <a:ln>
                  <a:noFill/>
                </a:ln>
                <a:effectLst/>
                <a:uLnTx/>
                <a:uFillTx/>
                <a:latin typeface="標楷體" panose="03000509000000000000" pitchFamily="65" charset="-120"/>
                <a:ea typeface="標楷體" panose="03000509000000000000" pitchFamily="65" charset="-120"/>
                <a:cs typeface="Arial" panose="020B0604020202020204" pitchFamily="34" charset="0"/>
              </a:rPr>
              <a:t>，</a:t>
            </a:r>
            <a:r>
              <a:rPr kumimoji="0" lang="zh-TW" altLang="en-US" sz="3600" i="0" u="none" strike="noStrike" kern="0" cap="none" spc="0" normalizeH="0" baseline="0" noProof="0" dirty="0">
                <a:ln>
                  <a:noFill/>
                </a:ln>
                <a:solidFill>
                  <a:srgbClr val="000000"/>
                </a:solidFill>
                <a:effectLst/>
                <a:uLnTx/>
                <a:uFillTx/>
                <a:latin typeface="標楷體" panose="03000509000000000000" pitchFamily="65" charset="-120"/>
                <a:ea typeface="標楷體" panose="03000509000000000000" pitchFamily="65" charset="-120"/>
                <a:cs typeface="Arial" panose="020B0604020202020204" pitchFamily="34" charset="0"/>
              </a:rPr>
              <a:t>天下之平也，一傾而天下用法皆為輕重，</a:t>
            </a:r>
            <a:endParaRPr kumimoji="0" lang="en-US" altLang="zh-TW" sz="3600" i="0" u="none" strike="noStrike" kern="0" cap="none" spc="0" normalizeH="0" baseline="0" noProof="0" dirty="0">
              <a:ln>
                <a:noFill/>
              </a:ln>
              <a:solidFill>
                <a:srgbClr val="000000"/>
              </a:solidFill>
              <a:effectLst/>
              <a:uLnTx/>
              <a:uFillTx/>
              <a:latin typeface="標楷體" panose="03000509000000000000" pitchFamily="65" charset="-120"/>
              <a:ea typeface="標楷體" panose="03000509000000000000" pitchFamily="65" charset="-120"/>
              <a:cs typeface="Arial" panose="020B0604020202020204" pitchFamily="34" charset="0"/>
            </a:endParaRPr>
          </a:p>
          <a:p>
            <a:pPr marL="0" marR="0" lvl="0" indent="0" algn="l" defTabSz="914400" rtl="0" eaLnBrk="1" fontAlgn="auto" latinLnBrk="0" hangingPunct="1">
              <a:lnSpc>
                <a:spcPct val="200000"/>
              </a:lnSpc>
              <a:spcBef>
                <a:spcPts val="1000"/>
              </a:spcBef>
              <a:spcAft>
                <a:spcPts val="0"/>
              </a:spcAft>
              <a:buClrTx/>
              <a:buSzTx/>
              <a:buFont typeface="Arial" panose="020B0604020202020204" pitchFamily="34" charset="0"/>
              <a:buNone/>
              <a:tabLst/>
              <a:defRPr/>
            </a:pPr>
            <a:r>
              <a:rPr kumimoji="0" lang="zh-TW" altLang="en-US" sz="3600" i="0" u="none" strike="noStrike" kern="0" cap="none" spc="0" normalizeH="0" baseline="0" noProof="0" dirty="0">
                <a:ln>
                  <a:noFill/>
                </a:ln>
                <a:solidFill>
                  <a:srgbClr val="000000"/>
                </a:solidFill>
                <a:effectLst/>
                <a:uLnTx/>
                <a:uFillTx/>
                <a:latin typeface="標楷體" panose="03000509000000000000" pitchFamily="65" charset="-120"/>
                <a:ea typeface="標楷體" panose="03000509000000000000" pitchFamily="65" charset="-120"/>
                <a:cs typeface="Arial" panose="020B0604020202020204" pitchFamily="34" charset="0"/>
              </a:rPr>
              <a:t>民安所錯其手足？</a:t>
            </a:r>
          </a:p>
        </p:txBody>
      </p:sp>
      <p:sp>
        <p:nvSpPr>
          <p:cNvPr id="4" name="矩形: 圓角 3">
            <a:extLst>
              <a:ext uri="{FF2B5EF4-FFF2-40B4-BE49-F238E27FC236}">
                <a16:creationId xmlns:a16="http://schemas.microsoft.com/office/drawing/2014/main" id="{CE9EBB8A-688E-2DAE-D8FB-66BFCD44B9FA}"/>
              </a:ext>
            </a:extLst>
          </p:cNvPr>
          <p:cNvSpPr/>
          <p:nvPr/>
        </p:nvSpPr>
        <p:spPr>
          <a:xfrm>
            <a:off x="672353" y="290298"/>
            <a:ext cx="10681447" cy="1252565"/>
          </a:xfrm>
          <a:prstGeom prst="roundRect">
            <a:avLst/>
          </a:prstGeom>
          <a:solidFill>
            <a:schemeClr val="bg1"/>
          </a:solidFill>
          <a:ln w="2857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dirty="0">
              <a:ln>
                <a:noFill/>
              </a:ln>
              <a:solidFill>
                <a:prstClr val="white"/>
              </a:solidFill>
              <a:effectLst/>
              <a:uLnTx/>
              <a:uFillTx/>
              <a:latin typeface="Calibri"/>
              <a:ea typeface="新細明體" panose="02020500000000000000" pitchFamily="18" charset="-120"/>
              <a:cs typeface="+mn-cs"/>
            </a:endParaRPr>
          </a:p>
        </p:txBody>
      </p:sp>
      <p:sp>
        <p:nvSpPr>
          <p:cNvPr id="2" name="標題 1">
            <a:extLst>
              <a:ext uri="{FF2B5EF4-FFF2-40B4-BE49-F238E27FC236}">
                <a16:creationId xmlns:a16="http://schemas.microsoft.com/office/drawing/2014/main" id="{05049A8A-DC27-D012-B5BE-22714390D813}"/>
              </a:ext>
            </a:extLst>
          </p:cNvPr>
          <p:cNvSpPr>
            <a:spLocks noGrp="1"/>
          </p:cNvSpPr>
          <p:nvPr>
            <p:ph type="title"/>
          </p:nvPr>
        </p:nvSpPr>
        <p:spPr>
          <a:xfrm>
            <a:off x="838200" y="235976"/>
            <a:ext cx="10515600" cy="941239"/>
          </a:xfrm>
        </p:spPr>
        <p:txBody>
          <a:bodyPr>
            <a:normAutofit fontScale="90000"/>
          </a:bodyPr>
          <a:lstStyle/>
          <a:p>
            <a:pPr lvl="0">
              <a:lnSpc>
                <a:spcPct val="100000"/>
              </a:lnSpc>
            </a:pPr>
            <a:r>
              <a:rPr lang="zh-TW" altLang="en-US" sz="4000" b="1"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高潮：</a:t>
            </a:r>
            <a:r>
              <a:rPr lang="en-US" altLang="zh-TW" sz="3100" b="1" kern="0" dirty="0">
                <a:solidFill>
                  <a:srgbClr val="000000"/>
                </a:solidFill>
                <a:ea typeface="微軟正黑體" panose="020B0604030504040204" pitchFamily="34" charset="-120"/>
                <a:cs typeface="Arial" panose="020B0604020202020204" pitchFamily="34" charset="0"/>
              </a:rPr>
              <a:t>2-2</a:t>
            </a:r>
            <a:r>
              <a:rPr lang="zh-TW" altLang="en-US" sz="3100" b="1" kern="0" dirty="0">
                <a:solidFill>
                  <a:srgbClr val="000000"/>
                </a:solidFill>
                <a:ea typeface="微軟正黑體" panose="020B0604030504040204" pitchFamily="34" charset="-120"/>
                <a:cs typeface="Arial" panose="020B0604020202020204" pitchFamily="34" charset="0"/>
              </a:rPr>
              <a:t>面對文帝的憤怒，身為「廷尉」，他的想法是什麼？</a:t>
            </a:r>
            <a:endParaRPr lang="zh-TW" altLang="en-US" sz="3600" b="1"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endParaRPr>
          </a:p>
        </p:txBody>
      </p:sp>
      <p:sp>
        <p:nvSpPr>
          <p:cNvPr id="5" name="文字方塊 4">
            <a:extLst>
              <a:ext uri="{FF2B5EF4-FFF2-40B4-BE49-F238E27FC236}">
                <a16:creationId xmlns:a16="http://schemas.microsoft.com/office/drawing/2014/main" id="{BAFEDA9B-03E6-E226-3570-D84898A4F362}"/>
              </a:ext>
            </a:extLst>
          </p:cNvPr>
          <p:cNvSpPr txBox="1"/>
          <p:nvPr/>
        </p:nvSpPr>
        <p:spPr>
          <a:xfrm>
            <a:off x="4724400" y="969927"/>
            <a:ext cx="1201268" cy="523220"/>
          </a:xfrm>
          <a:prstGeom prst="rect">
            <a:avLst/>
          </a:prstGeom>
          <a:solidFill>
            <a:srgbClr val="92D050"/>
          </a:solidFill>
        </p:spPr>
        <p:txBody>
          <a:bodyPr wrap="square" rtlCol="0">
            <a:spAutoFit/>
          </a:bodyPr>
          <a:lstStyle/>
          <a:p>
            <a:r>
              <a:rPr lang="en-US" altLang="zh-TW" sz="2800" b="1" dirty="0">
                <a:latin typeface="微軟正黑體" panose="020B0604030504040204" pitchFamily="34" charset="-120"/>
                <a:ea typeface="微軟正黑體" panose="020B0604030504040204" pitchFamily="34" charset="-120"/>
              </a:rPr>
              <a:t>A</a:t>
            </a:r>
            <a:r>
              <a:rPr lang="zh-TW" altLang="en-US" sz="2800" b="1" dirty="0">
                <a:latin typeface="微軟正黑體" panose="020B0604030504040204" pitchFamily="34" charset="-120"/>
                <a:ea typeface="微軟正黑體" panose="020B0604030504040204" pitchFamily="34" charset="-120"/>
              </a:rPr>
              <a:t>觀點</a:t>
            </a:r>
          </a:p>
        </p:txBody>
      </p:sp>
      <p:sp>
        <p:nvSpPr>
          <p:cNvPr id="6" name="文字方塊 5">
            <a:extLst>
              <a:ext uri="{FF2B5EF4-FFF2-40B4-BE49-F238E27FC236}">
                <a16:creationId xmlns:a16="http://schemas.microsoft.com/office/drawing/2014/main" id="{55B97AC7-AD58-FDE1-F8B4-B66637AAE3B3}"/>
              </a:ext>
            </a:extLst>
          </p:cNvPr>
          <p:cNvSpPr txBox="1"/>
          <p:nvPr/>
        </p:nvSpPr>
        <p:spPr>
          <a:xfrm>
            <a:off x="6252880" y="969927"/>
            <a:ext cx="1201268" cy="523220"/>
          </a:xfrm>
          <a:prstGeom prst="rect">
            <a:avLst/>
          </a:prstGeom>
          <a:solidFill>
            <a:srgbClr val="FFC000"/>
          </a:solidFill>
        </p:spPr>
        <p:txBody>
          <a:bodyPr wrap="square" rtlCol="0">
            <a:spAutoFit/>
          </a:bodyPr>
          <a:lstStyle/>
          <a:p>
            <a:r>
              <a:rPr lang="en-US" altLang="zh-TW" sz="2800" b="1" dirty="0">
                <a:latin typeface="微軟正黑體" panose="020B0604030504040204" pitchFamily="34" charset="-120"/>
                <a:ea typeface="微軟正黑體" panose="020B0604030504040204" pitchFamily="34" charset="-120"/>
              </a:rPr>
              <a:t>B</a:t>
            </a:r>
            <a:r>
              <a:rPr lang="zh-TW" altLang="en-US" sz="2800" b="1" dirty="0">
                <a:latin typeface="微軟正黑體" panose="020B0604030504040204" pitchFamily="34" charset="-120"/>
                <a:ea typeface="微軟正黑體" panose="020B0604030504040204" pitchFamily="34" charset="-120"/>
              </a:rPr>
              <a:t>假設</a:t>
            </a:r>
          </a:p>
        </p:txBody>
      </p:sp>
      <p:sp>
        <p:nvSpPr>
          <p:cNvPr id="7" name="文字方塊 6">
            <a:extLst>
              <a:ext uri="{FF2B5EF4-FFF2-40B4-BE49-F238E27FC236}">
                <a16:creationId xmlns:a16="http://schemas.microsoft.com/office/drawing/2014/main" id="{22E10FCA-9137-84EE-DB95-FDFF43725EF7}"/>
              </a:ext>
            </a:extLst>
          </p:cNvPr>
          <p:cNvSpPr txBox="1"/>
          <p:nvPr/>
        </p:nvSpPr>
        <p:spPr>
          <a:xfrm>
            <a:off x="7781360" y="969927"/>
            <a:ext cx="1201268" cy="523220"/>
          </a:xfrm>
          <a:prstGeom prst="rect">
            <a:avLst/>
          </a:prstGeom>
          <a:solidFill>
            <a:srgbClr val="C00000">
              <a:alpha val="72941"/>
            </a:srgbClr>
          </a:solidFill>
        </p:spPr>
        <p:txBody>
          <a:bodyPr wrap="square" rtlCol="0">
            <a:spAutoFit/>
          </a:bodyPr>
          <a:lstStyle/>
          <a:p>
            <a:r>
              <a:rPr lang="en-US" altLang="zh-TW" sz="2800" b="1" dirty="0">
                <a:latin typeface="微軟正黑體" panose="020B0604030504040204" pitchFamily="34" charset="-120"/>
                <a:ea typeface="微軟正黑體" panose="020B0604030504040204" pitchFamily="34" charset="-120"/>
              </a:rPr>
              <a:t>C</a:t>
            </a:r>
            <a:r>
              <a:rPr lang="zh-TW" altLang="en-US" sz="2800" b="1" dirty="0">
                <a:latin typeface="微軟正黑體" panose="020B0604030504040204" pitchFamily="34" charset="-120"/>
                <a:ea typeface="微軟正黑體" panose="020B0604030504040204" pitchFamily="34" charset="-120"/>
              </a:rPr>
              <a:t>結果</a:t>
            </a:r>
          </a:p>
        </p:txBody>
      </p:sp>
      <p:sp>
        <p:nvSpPr>
          <p:cNvPr id="10" name="文字方塊 9">
            <a:extLst>
              <a:ext uri="{FF2B5EF4-FFF2-40B4-BE49-F238E27FC236}">
                <a16:creationId xmlns:a16="http://schemas.microsoft.com/office/drawing/2014/main" id="{6FE7C7B1-CEB0-CA55-3BF4-84C9D352D12B}"/>
              </a:ext>
            </a:extLst>
          </p:cNvPr>
          <p:cNvSpPr txBox="1"/>
          <p:nvPr/>
        </p:nvSpPr>
        <p:spPr>
          <a:xfrm>
            <a:off x="1025414" y="950920"/>
            <a:ext cx="2048435" cy="523220"/>
          </a:xfrm>
          <a:prstGeom prst="rect">
            <a:avLst/>
          </a:prstGeom>
          <a:solidFill>
            <a:schemeClr val="accent5">
              <a:lumMod val="60000"/>
              <a:lumOff val="40000"/>
            </a:schemeClr>
          </a:solidFill>
        </p:spPr>
        <p:txBody>
          <a:bodyPr wrap="square" rtlCol="0">
            <a:spAutoFit/>
          </a:bodyPr>
          <a:lstStyle/>
          <a:p>
            <a:r>
              <a:rPr lang="zh-TW" altLang="en-US" sz="2800" b="1" dirty="0">
                <a:solidFill>
                  <a:schemeClr val="accent5">
                    <a:lumMod val="50000"/>
                  </a:schemeClr>
                </a:solidFill>
                <a:latin typeface="微軟正黑體" panose="020B0604030504040204" pitchFamily="34" charset="-120"/>
                <a:ea typeface="微軟正黑體" panose="020B0604030504040204" pitchFamily="34" charset="-120"/>
              </a:rPr>
              <a:t>法律的重要</a:t>
            </a:r>
          </a:p>
        </p:txBody>
      </p:sp>
      <p:cxnSp>
        <p:nvCxnSpPr>
          <p:cNvPr id="12" name="直線接點 11">
            <a:extLst>
              <a:ext uri="{FF2B5EF4-FFF2-40B4-BE49-F238E27FC236}">
                <a16:creationId xmlns:a16="http://schemas.microsoft.com/office/drawing/2014/main" id="{685FC834-F041-D4B8-E8C4-EDAD3375D26C}"/>
              </a:ext>
            </a:extLst>
          </p:cNvPr>
          <p:cNvCxnSpPr/>
          <p:nvPr/>
        </p:nvCxnSpPr>
        <p:spPr>
          <a:xfrm>
            <a:off x="905435" y="2832847"/>
            <a:ext cx="5665694" cy="0"/>
          </a:xfrm>
          <a:prstGeom prst="line">
            <a:avLst/>
          </a:prstGeom>
          <a:ln w="57150">
            <a:solidFill>
              <a:srgbClr val="92D050"/>
            </a:solidFill>
          </a:ln>
        </p:spPr>
        <p:style>
          <a:lnRef idx="1">
            <a:schemeClr val="accent1"/>
          </a:lnRef>
          <a:fillRef idx="0">
            <a:schemeClr val="accent1"/>
          </a:fillRef>
          <a:effectRef idx="0">
            <a:schemeClr val="accent1"/>
          </a:effectRef>
          <a:fontRef idx="minor">
            <a:schemeClr val="tx1"/>
          </a:fontRef>
        </p:style>
      </p:cxnSp>
      <p:sp>
        <p:nvSpPr>
          <p:cNvPr id="13" name="文字方塊 12">
            <a:extLst>
              <a:ext uri="{FF2B5EF4-FFF2-40B4-BE49-F238E27FC236}">
                <a16:creationId xmlns:a16="http://schemas.microsoft.com/office/drawing/2014/main" id="{85C3AE2D-C805-2A29-4894-E080F4FEBCFD}"/>
              </a:ext>
            </a:extLst>
          </p:cNvPr>
          <p:cNvSpPr txBox="1"/>
          <p:nvPr/>
        </p:nvSpPr>
        <p:spPr>
          <a:xfrm>
            <a:off x="2698376" y="1803696"/>
            <a:ext cx="1201268" cy="523220"/>
          </a:xfrm>
          <a:prstGeom prst="rect">
            <a:avLst/>
          </a:prstGeom>
          <a:solidFill>
            <a:srgbClr val="92D050"/>
          </a:solidFill>
        </p:spPr>
        <p:txBody>
          <a:bodyPr wrap="square" rtlCol="0">
            <a:spAutoFit/>
          </a:bodyPr>
          <a:lstStyle/>
          <a:p>
            <a:r>
              <a:rPr lang="en-US" altLang="zh-TW" sz="2800" b="1" dirty="0">
                <a:latin typeface="微軟正黑體" panose="020B0604030504040204" pitchFamily="34" charset="-120"/>
                <a:ea typeface="微軟正黑體" panose="020B0604030504040204" pitchFamily="34" charset="-120"/>
              </a:rPr>
              <a:t>A</a:t>
            </a:r>
            <a:r>
              <a:rPr lang="zh-TW" altLang="en-US" sz="2800" b="1" dirty="0">
                <a:latin typeface="微軟正黑體" panose="020B0604030504040204" pitchFamily="34" charset="-120"/>
                <a:ea typeface="微軟正黑體" panose="020B0604030504040204" pitchFamily="34" charset="-120"/>
              </a:rPr>
              <a:t>觀點</a:t>
            </a:r>
          </a:p>
        </p:txBody>
      </p:sp>
      <p:cxnSp>
        <p:nvCxnSpPr>
          <p:cNvPr id="14" name="直線接點 13">
            <a:extLst>
              <a:ext uri="{FF2B5EF4-FFF2-40B4-BE49-F238E27FC236}">
                <a16:creationId xmlns:a16="http://schemas.microsoft.com/office/drawing/2014/main" id="{305CFB6D-1BBF-61C0-1ABD-D4B429DABD66}"/>
              </a:ext>
            </a:extLst>
          </p:cNvPr>
          <p:cNvCxnSpPr>
            <a:cxnSpLocks/>
          </p:cNvCxnSpPr>
          <p:nvPr/>
        </p:nvCxnSpPr>
        <p:spPr>
          <a:xfrm>
            <a:off x="6795247" y="2832847"/>
            <a:ext cx="3827929" cy="0"/>
          </a:xfrm>
          <a:prstGeom prst="line">
            <a:avLst/>
          </a:prstGeom>
          <a:ln w="57150">
            <a:solidFill>
              <a:srgbClr val="FFC000"/>
            </a:solidFill>
          </a:ln>
        </p:spPr>
        <p:style>
          <a:lnRef idx="1">
            <a:schemeClr val="accent1"/>
          </a:lnRef>
          <a:fillRef idx="0">
            <a:schemeClr val="accent1"/>
          </a:fillRef>
          <a:effectRef idx="0">
            <a:schemeClr val="accent1"/>
          </a:effectRef>
          <a:fontRef idx="minor">
            <a:schemeClr val="tx1"/>
          </a:fontRef>
        </p:style>
      </p:cxnSp>
      <p:sp>
        <p:nvSpPr>
          <p:cNvPr id="16" name="文字方塊 15">
            <a:extLst>
              <a:ext uri="{FF2B5EF4-FFF2-40B4-BE49-F238E27FC236}">
                <a16:creationId xmlns:a16="http://schemas.microsoft.com/office/drawing/2014/main" id="{57AD5366-57FC-19C6-2EC3-D4EE2E25978D}"/>
              </a:ext>
            </a:extLst>
          </p:cNvPr>
          <p:cNvSpPr txBox="1"/>
          <p:nvPr/>
        </p:nvSpPr>
        <p:spPr>
          <a:xfrm>
            <a:off x="8108577" y="1820985"/>
            <a:ext cx="1201268" cy="523220"/>
          </a:xfrm>
          <a:prstGeom prst="rect">
            <a:avLst/>
          </a:prstGeom>
          <a:solidFill>
            <a:srgbClr val="FFC000"/>
          </a:solidFill>
        </p:spPr>
        <p:txBody>
          <a:bodyPr wrap="square" rtlCol="0">
            <a:spAutoFit/>
          </a:bodyPr>
          <a:lstStyle/>
          <a:p>
            <a:r>
              <a:rPr lang="en-US" altLang="zh-TW" sz="2800" b="1" dirty="0">
                <a:latin typeface="微軟正黑體" panose="020B0604030504040204" pitchFamily="34" charset="-120"/>
                <a:ea typeface="微軟正黑體" panose="020B0604030504040204" pitchFamily="34" charset="-120"/>
              </a:rPr>
              <a:t>B</a:t>
            </a:r>
            <a:r>
              <a:rPr lang="zh-TW" altLang="en-US" sz="2800" b="1" dirty="0">
                <a:latin typeface="微軟正黑體" panose="020B0604030504040204" pitchFamily="34" charset="-120"/>
                <a:ea typeface="微軟正黑體" panose="020B0604030504040204" pitchFamily="34" charset="-120"/>
              </a:rPr>
              <a:t>假設</a:t>
            </a:r>
          </a:p>
        </p:txBody>
      </p:sp>
      <p:cxnSp>
        <p:nvCxnSpPr>
          <p:cNvPr id="17" name="直線接點 16">
            <a:extLst>
              <a:ext uri="{FF2B5EF4-FFF2-40B4-BE49-F238E27FC236}">
                <a16:creationId xmlns:a16="http://schemas.microsoft.com/office/drawing/2014/main" id="{8CC687C5-5CF7-93F8-528C-41475A737202}"/>
              </a:ext>
            </a:extLst>
          </p:cNvPr>
          <p:cNvCxnSpPr>
            <a:cxnSpLocks/>
          </p:cNvCxnSpPr>
          <p:nvPr/>
        </p:nvCxnSpPr>
        <p:spPr>
          <a:xfrm>
            <a:off x="838200" y="3935506"/>
            <a:ext cx="3485028" cy="0"/>
          </a:xfrm>
          <a:prstGeom prst="line">
            <a:avLst/>
          </a:prstGeom>
          <a:ln w="57150">
            <a:solidFill>
              <a:srgbClr val="D14545"/>
            </a:solidFill>
          </a:ln>
        </p:spPr>
        <p:style>
          <a:lnRef idx="1">
            <a:schemeClr val="accent1"/>
          </a:lnRef>
          <a:fillRef idx="0">
            <a:schemeClr val="accent1"/>
          </a:fillRef>
          <a:effectRef idx="0">
            <a:schemeClr val="accent1"/>
          </a:effectRef>
          <a:fontRef idx="minor">
            <a:schemeClr val="tx1"/>
          </a:fontRef>
        </p:style>
      </p:cxnSp>
      <p:sp>
        <p:nvSpPr>
          <p:cNvPr id="19" name="文字方塊 18">
            <a:extLst>
              <a:ext uri="{FF2B5EF4-FFF2-40B4-BE49-F238E27FC236}">
                <a16:creationId xmlns:a16="http://schemas.microsoft.com/office/drawing/2014/main" id="{FBB5B6BA-0085-8D85-54D6-DE43ABAE1129}"/>
              </a:ext>
            </a:extLst>
          </p:cNvPr>
          <p:cNvSpPr txBox="1"/>
          <p:nvPr/>
        </p:nvSpPr>
        <p:spPr>
          <a:xfrm>
            <a:off x="1748113" y="2934938"/>
            <a:ext cx="1201268" cy="523220"/>
          </a:xfrm>
          <a:prstGeom prst="rect">
            <a:avLst/>
          </a:prstGeom>
          <a:solidFill>
            <a:srgbClr val="C00000">
              <a:alpha val="72941"/>
            </a:srgbClr>
          </a:solidFill>
        </p:spPr>
        <p:txBody>
          <a:bodyPr wrap="square" rtlCol="0">
            <a:spAutoFit/>
          </a:bodyPr>
          <a:lstStyle/>
          <a:p>
            <a:r>
              <a:rPr lang="en-US" altLang="zh-TW" sz="2800" b="1" dirty="0">
                <a:latin typeface="微軟正黑體" panose="020B0604030504040204" pitchFamily="34" charset="-120"/>
                <a:ea typeface="微軟正黑體" panose="020B0604030504040204" pitchFamily="34" charset="-120"/>
              </a:rPr>
              <a:t>C</a:t>
            </a:r>
            <a:r>
              <a:rPr lang="zh-TW" altLang="en-US" sz="2800" b="1" dirty="0">
                <a:latin typeface="微軟正黑體" panose="020B0604030504040204" pitchFamily="34" charset="-120"/>
                <a:ea typeface="微軟正黑體" panose="020B0604030504040204" pitchFamily="34" charset="-120"/>
              </a:rPr>
              <a:t>結果</a:t>
            </a:r>
          </a:p>
        </p:txBody>
      </p:sp>
      <p:cxnSp>
        <p:nvCxnSpPr>
          <p:cNvPr id="15" name="直線接點 14">
            <a:extLst>
              <a:ext uri="{FF2B5EF4-FFF2-40B4-BE49-F238E27FC236}">
                <a16:creationId xmlns:a16="http://schemas.microsoft.com/office/drawing/2014/main" id="{48C7E058-1C14-40DC-98E0-A32A3B2FAAD7}"/>
              </a:ext>
            </a:extLst>
          </p:cNvPr>
          <p:cNvCxnSpPr>
            <a:cxnSpLocks/>
          </p:cNvCxnSpPr>
          <p:nvPr/>
        </p:nvCxnSpPr>
        <p:spPr>
          <a:xfrm>
            <a:off x="905435" y="5121865"/>
            <a:ext cx="4010597" cy="0"/>
          </a:xfrm>
          <a:prstGeom prst="line">
            <a:avLst/>
          </a:prstGeom>
          <a:ln w="57150">
            <a:solidFill>
              <a:srgbClr val="92D050"/>
            </a:solidFill>
          </a:ln>
        </p:spPr>
        <p:style>
          <a:lnRef idx="1">
            <a:schemeClr val="accent1"/>
          </a:lnRef>
          <a:fillRef idx="0">
            <a:schemeClr val="accent1"/>
          </a:fillRef>
          <a:effectRef idx="0">
            <a:schemeClr val="accent1"/>
          </a:effectRef>
          <a:fontRef idx="minor">
            <a:schemeClr val="tx1"/>
          </a:fontRef>
        </p:style>
      </p:cxnSp>
      <p:sp>
        <p:nvSpPr>
          <p:cNvPr id="20" name="文字方塊 19">
            <a:extLst>
              <a:ext uri="{FF2B5EF4-FFF2-40B4-BE49-F238E27FC236}">
                <a16:creationId xmlns:a16="http://schemas.microsoft.com/office/drawing/2014/main" id="{C4B8530A-A70D-4D2E-83DE-FD8B0CB81F8D}"/>
              </a:ext>
            </a:extLst>
          </p:cNvPr>
          <p:cNvSpPr txBox="1"/>
          <p:nvPr/>
        </p:nvSpPr>
        <p:spPr>
          <a:xfrm>
            <a:off x="2049631" y="4158237"/>
            <a:ext cx="1201268" cy="523220"/>
          </a:xfrm>
          <a:prstGeom prst="rect">
            <a:avLst/>
          </a:prstGeom>
          <a:solidFill>
            <a:srgbClr val="92D050"/>
          </a:solidFill>
        </p:spPr>
        <p:txBody>
          <a:bodyPr wrap="square" rtlCol="0">
            <a:spAutoFit/>
          </a:bodyPr>
          <a:lstStyle/>
          <a:p>
            <a:r>
              <a:rPr lang="en-US" altLang="zh-TW" sz="2800" b="1" dirty="0">
                <a:latin typeface="微軟正黑體" panose="020B0604030504040204" pitchFamily="34" charset="-120"/>
                <a:ea typeface="微軟正黑體" panose="020B0604030504040204" pitchFamily="34" charset="-120"/>
              </a:rPr>
              <a:t>A</a:t>
            </a:r>
            <a:r>
              <a:rPr lang="zh-TW" altLang="en-US" sz="2800" b="1" dirty="0">
                <a:latin typeface="微軟正黑體" panose="020B0604030504040204" pitchFamily="34" charset="-120"/>
                <a:ea typeface="微軟正黑體" panose="020B0604030504040204" pitchFamily="34" charset="-120"/>
              </a:rPr>
              <a:t>觀點</a:t>
            </a:r>
          </a:p>
        </p:txBody>
      </p:sp>
      <p:cxnSp>
        <p:nvCxnSpPr>
          <p:cNvPr id="21" name="直線接點 20">
            <a:extLst>
              <a:ext uri="{FF2B5EF4-FFF2-40B4-BE49-F238E27FC236}">
                <a16:creationId xmlns:a16="http://schemas.microsoft.com/office/drawing/2014/main" id="{AD133A81-91E1-4FCB-9E46-26F24D9B6387}"/>
              </a:ext>
            </a:extLst>
          </p:cNvPr>
          <p:cNvCxnSpPr>
            <a:cxnSpLocks/>
          </p:cNvCxnSpPr>
          <p:nvPr/>
        </p:nvCxnSpPr>
        <p:spPr>
          <a:xfrm>
            <a:off x="5305905" y="5121865"/>
            <a:ext cx="4915457" cy="0"/>
          </a:xfrm>
          <a:prstGeom prst="line">
            <a:avLst/>
          </a:prstGeom>
          <a:ln w="57150">
            <a:solidFill>
              <a:srgbClr val="FFC000"/>
            </a:solidFill>
          </a:ln>
        </p:spPr>
        <p:style>
          <a:lnRef idx="1">
            <a:schemeClr val="accent1"/>
          </a:lnRef>
          <a:fillRef idx="0">
            <a:schemeClr val="accent1"/>
          </a:fillRef>
          <a:effectRef idx="0">
            <a:schemeClr val="accent1"/>
          </a:effectRef>
          <a:fontRef idx="minor">
            <a:schemeClr val="tx1"/>
          </a:fontRef>
        </p:style>
      </p:cxnSp>
      <p:sp>
        <p:nvSpPr>
          <p:cNvPr id="22" name="文字方塊 21">
            <a:extLst>
              <a:ext uri="{FF2B5EF4-FFF2-40B4-BE49-F238E27FC236}">
                <a16:creationId xmlns:a16="http://schemas.microsoft.com/office/drawing/2014/main" id="{0CE2AF33-F9A7-4BE6-910C-1E6C35056D5A}"/>
              </a:ext>
            </a:extLst>
          </p:cNvPr>
          <p:cNvSpPr txBox="1"/>
          <p:nvPr/>
        </p:nvSpPr>
        <p:spPr>
          <a:xfrm>
            <a:off x="7180726" y="4110002"/>
            <a:ext cx="1201268" cy="523220"/>
          </a:xfrm>
          <a:prstGeom prst="rect">
            <a:avLst/>
          </a:prstGeom>
          <a:solidFill>
            <a:srgbClr val="FFC000"/>
          </a:solidFill>
        </p:spPr>
        <p:txBody>
          <a:bodyPr wrap="square" rtlCol="0">
            <a:spAutoFit/>
          </a:bodyPr>
          <a:lstStyle/>
          <a:p>
            <a:r>
              <a:rPr lang="en-US" altLang="zh-TW" sz="2800" b="1" dirty="0">
                <a:latin typeface="微軟正黑體" panose="020B0604030504040204" pitchFamily="34" charset="-120"/>
                <a:ea typeface="微軟正黑體" panose="020B0604030504040204" pitchFamily="34" charset="-120"/>
              </a:rPr>
              <a:t>B</a:t>
            </a:r>
            <a:r>
              <a:rPr lang="zh-TW" altLang="en-US" sz="2800" b="1" dirty="0">
                <a:latin typeface="微軟正黑體" panose="020B0604030504040204" pitchFamily="34" charset="-120"/>
                <a:ea typeface="微軟正黑體" panose="020B0604030504040204" pitchFamily="34" charset="-120"/>
              </a:rPr>
              <a:t>假設</a:t>
            </a:r>
          </a:p>
        </p:txBody>
      </p:sp>
      <p:cxnSp>
        <p:nvCxnSpPr>
          <p:cNvPr id="23" name="直線接點 22">
            <a:extLst>
              <a:ext uri="{FF2B5EF4-FFF2-40B4-BE49-F238E27FC236}">
                <a16:creationId xmlns:a16="http://schemas.microsoft.com/office/drawing/2014/main" id="{F667C519-4DEB-45EA-924A-FE1BEB45F079}"/>
              </a:ext>
            </a:extLst>
          </p:cNvPr>
          <p:cNvCxnSpPr>
            <a:cxnSpLocks/>
          </p:cNvCxnSpPr>
          <p:nvPr/>
        </p:nvCxnSpPr>
        <p:spPr>
          <a:xfrm>
            <a:off x="838200" y="6296951"/>
            <a:ext cx="3485028" cy="0"/>
          </a:xfrm>
          <a:prstGeom prst="line">
            <a:avLst/>
          </a:prstGeom>
          <a:ln w="57150">
            <a:solidFill>
              <a:srgbClr val="D14545"/>
            </a:solidFill>
          </a:ln>
        </p:spPr>
        <p:style>
          <a:lnRef idx="1">
            <a:schemeClr val="accent1"/>
          </a:lnRef>
          <a:fillRef idx="0">
            <a:schemeClr val="accent1"/>
          </a:fillRef>
          <a:effectRef idx="0">
            <a:schemeClr val="accent1"/>
          </a:effectRef>
          <a:fontRef idx="minor">
            <a:schemeClr val="tx1"/>
          </a:fontRef>
        </p:style>
      </p:cxnSp>
      <p:sp>
        <p:nvSpPr>
          <p:cNvPr id="24" name="文字方塊 23">
            <a:extLst>
              <a:ext uri="{FF2B5EF4-FFF2-40B4-BE49-F238E27FC236}">
                <a16:creationId xmlns:a16="http://schemas.microsoft.com/office/drawing/2014/main" id="{B46928BF-CBC5-4B74-A77E-864DE4682BC8}"/>
              </a:ext>
            </a:extLst>
          </p:cNvPr>
          <p:cNvSpPr txBox="1"/>
          <p:nvPr/>
        </p:nvSpPr>
        <p:spPr>
          <a:xfrm>
            <a:off x="1748113" y="5383860"/>
            <a:ext cx="1201268" cy="523220"/>
          </a:xfrm>
          <a:prstGeom prst="rect">
            <a:avLst/>
          </a:prstGeom>
          <a:solidFill>
            <a:srgbClr val="C00000">
              <a:alpha val="72941"/>
            </a:srgbClr>
          </a:solidFill>
        </p:spPr>
        <p:txBody>
          <a:bodyPr wrap="square" rtlCol="0">
            <a:spAutoFit/>
          </a:bodyPr>
          <a:lstStyle/>
          <a:p>
            <a:r>
              <a:rPr lang="en-US" altLang="zh-TW" sz="2800" b="1" dirty="0">
                <a:latin typeface="微軟正黑體" panose="020B0604030504040204" pitchFamily="34" charset="-120"/>
                <a:ea typeface="微軟正黑體" panose="020B0604030504040204" pitchFamily="34" charset="-120"/>
              </a:rPr>
              <a:t>C</a:t>
            </a:r>
            <a:r>
              <a:rPr lang="zh-TW" altLang="en-US" sz="2800" b="1" dirty="0">
                <a:latin typeface="微軟正黑體" panose="020B0604030504040204" pitchFamily="34" charset="-120"/>
                <a:ea typeface="微軟正黑體" panose="020B0604030504040204" pitchFamily="34" charset="-120"/>
              </a:rPr>
              <a:t>結果</a:t>
            </a:r>
          </a:p>
        </p:txBody>
      </p:sp>
    </p:spTree>
    <p:extLst>
      <p:ext uri="{BB962C8B-B14F-4D97-AF65-F5344CB8AC3E}">
        <p14:creationId xmlns:p14="http://schemas.microsoft.com/office/powerpoint/2010/main" val="2665536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9"/>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5"/>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0"/>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21"/>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2"/>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23"/>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6" grpId="0" animBg="1"/>
      <p:bldP spid="19" grpId="0" animBg="1"/>
      <p:bldP spid="20" grpId="0" animBg="1"/>
      <p:bldP spid="22" grpId="0" animBg="1"/>
      <p:bldP spid="2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3" name="內容版面配置區 2">
            <a:extLst>
              <a:ext uri="{FF2B5EF4-FFF2-40B4-BE49-F238E27FC236}">
                <a16:creationId xmlns:a16="http://schemas.microsoft.com/office/drawing/2014/main" id="{627989D8-FC5E-B444-07D4-DB742CF21D6D}"/>
              </a:ext>
            </a:extLst>
          </p:cNvPr>
          <p:cNvSpPr>
            <a:spLocks noGrp="1"/>
          </p:cNvSpPr>
          <p:nvPr>
            <p:ph idx="1"/>
          </p:nvPr>
        </p:nvSpPr>
        <p:spPr>
          <a:xfrm>
            <a:off x="838200" y="1267485"/>
            <a:ext cx="10515600" cy="5400015"/>
          </a:xfrm>
          <a:solidFill>
            <a:schemeClr val="bg1"/>
          </a:solidFill>
          <a:ln w="38100">
            <a:solidFill>
              <a:schemeClr val="accent4">
                <a:lumMod val="50000"/>
              </a:schemeClr>
            </a:solidFill>
            <a:prstDash val="dash"/>
          </a:ln>
        </p:spPr>
        <p:txBody>
          <a:bodyPr>
            <a:normAutofit/>
          </a:bodyPr>
          <a:lstStyle/>
          <a:p>
            <a:pPr marL="0" lvl="0" indent="0">
              <a:lnSpc>
                <a:spcPct val="150000"/>
              </a:lnSpc>
              <a:buNone/>
            </a:pPr>
            <a:endParaRPr lang="en-US" altLang="zh-TW" sz="3200"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endParaRPr>
          </a:p>
          <a:p>
            <a:pPr marL="0" lvl="0" indent="0">
              <a:lnSpc>
                <a:spcPct val="150000"/>
              </a:lnSpc>
              <a:buNone/>
            </a:pPr>
            <a:endParaRPr lang="en-US" altLang="zh-TW" sz="32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endParaRPr>
          </a:p>
        </p:txBody>
      </p:sp>
      <p:sp>
        <p:nvSpPr>
          <p:cNvPr id="4" name="矩形: 圓角 3">
            <a:extLst>
              <a:ext uri="{FF2B5EF4-FFF2-40B4-BE49-F238E27FC236}">
                <a16:creationId xmlns:a16="http://schemas.microsoft.com/office/drawing/2014/main" id="{CE9EBB8A-688E-2DAE-D8FB-66BFCD44B9FA}"/>
              </a:ext>
            </a:extLst>
          </p:cNvPr>
          <p:cNvSpPr/>
          <p:nvPr/>
        </p:nvSpPr>
        <p:spPr>
          <a:xfrm>
            <a:off x="672353" y="262872"/>
            <a:ext cx="10681447" cy="832597"/>
          </a:xfrm>
          <a:prstGeom prst="roundRect">
            <a:avLst/>
          </a:prstGeom>
          <a:solidFill>
            <a:schemeClr val="bg1"/>
          </a:solidFill>
          <a:ln w="2857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dirty="0">
              <a:ln>
                <a:noFill/>
              </a:ln>
              <a:solidFill>
                <a:prstClr val="white"/>
              </a:solidFill>
              <a:effectLst/>
              <a:uLnTx/>
              <a:uFillTx/>
              <a:latin typeface="Calibri"/>
              <a:ea typeface="新細明體" panose="02020500000000000000" pitchFamily="18" charset="-120"/>
              <a:cs typeface="+mn-cs"/>
            </a:endParaRPr>
          </a:p>
        </p:txBody>
      </p:sp>
      <p:sp>
        <p:nvSpPr>
          <p:cNvPr id="2" name="標題 1">
            <a:extLst>
              <a:ext uri="{FF2B5EF4-FFF2-40B4-BE49-F238E27FC236}">
                <a16:creationId xmlns:a16="http://schemas.microsoft.com/office/drawing/2014/main" id="{05049A8A-DC27-D012-B5BE-22714390D813}"/>
              </a:ext>
            </a:extLst>
          </p:cNvPr>
          <p:cNvSpPr>
            <a:spLocks noGrp="1"/>
          </p:cNvSpPr>
          <p:nvPr>
            <p:ph type="title"/>
          </p:nvPr>
        </p:nvSpPr>
        <p:spPr>
          <a:xfrm>
            <a:off x="838200" y="262872"/>
            <a:ext cx="10515600" cy="941239"/>
          </a:xfrm>
        </p:spPr>
        <p:txBody>
          <a:bodyPr>
            <a:normAutofit fontScale="90000"/>
          </a:bodyPr>
          <a:lstStyle/>
          <a:p>
            <a:pPr lvl="0">
              <a:lnSpc>
                <a:spcPct val="100000"/>
              </a:lnSpc>
            </a:pPr>
            <a:r>
              <a:rPr lang="zh-TW" altLang="en-US" sz="4000" b="1"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高潮：</a:t>
            </a:r>
            <a:r>
              <a:rPr lang="en-US" altLang="zh-TW" sz="3100" b="1" kern="0" dirty="0">
                <a:solidFill>
                  <a:srgbClr val="000000"/>
                </a:solidFill>
                <a:ea typeface="微軟正黑體" panose="020B0604030504040204" pitchFamily="34" charset="-120"/>
                <a:cs typeface="Arial" panose="020B0604020202020204" pitchFamily="34" charset="0"/>
              </a:rPr>
              <a:t>2-2</a:t>
            </a:r>
            <a:r>
              <a:rPr lang="zh-TW" altLang="en-US" sz="3100" b="1" kern="0" dirty="0">
                <a:solidFill>
                  <a:srgbClr val="000000"/>
                </a:solidFill>
                <a:ea typeface="微軟正黑體" panose="020B0604030504040204" pitchFamily="34" charset="-120"/>
                <a:cs typeface="Arial" panose="020B0604020202020204" pitchFamily="34" charset="0"/>
              </a:rPr>
              <a:t>面對文帝的憤怒，身為「廷尉」，他的想法是什麼？</a:t>
            </a:r>
            <a:endParaRPr lang="zh-TW" altLang="en-US" sz="3600" b="1"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endParaRPr>
          </a:p>
        </p:txBody>
      </p:sp>
      <p:graphicFrame>
        <p:nvGraphicFramePr>
          <p:cNvPr id="6" name="表格 5">
            <a:extLst>
              <a:ext uri="{FF2B5EF4-FFF2-40B4-BE49-F238E27FC236}">
                <a16:creationId xmlns:a16="http://schemas.microsoft.com/office/drawing/2014/main" id="{EA85E7C3-BF5E-4FA8-AED7-45A011CCB614}"/>
              </a:ext>
            </a:extLst>
          </p:cNvPr>
          <p:cNvGraphicFramePr>
            <a:graphicFrameLocks noGrp="1"/>
          </p:cNvGraphicFramePr>
          <p:nvPr>
            <p:extLst>
              <p:ext uri="{D42A27DB-BD31-4B8C-83A1-F6EECF244321}">
                <p14:modId xmlns:p14="http://schemas.microsoft.com/office/powerpoint/2010/main" val="1790032333"/>
              </p:ext>
            </p:extLst>
          </p:nvPr>
        </p:nvGraphicFramePr>
        <p:xfrm>
          <a:off x="1176361" y="1551800"/>
          <a:ext cx="9839278" cy="4453254"/>
        </p:xfrm>
        <a:graphic>
          <a:graphicData uri="http://schemas.openxmlformats.org/drawingml/2006/table">
            <a:tbl>
              <a:tblPr firstRow="1" firstCol="1" lastRow="1" lastCol="1" bandRow="1" bandCol="1"/>
              <a:tblGrid>
                <a:gridCol w="1575447">
                  <a:extLst>
                    <a:ext uri="{9D8B030D-6E8A-4147-A177-3AD203B41FA5}">
                      <a16:colId xmlns:a16="http://schemas.microsoft.com/office/drawing/2014/main" val="2012093117"/>
                    </a:ext>
                  </a:extLst>
                </a:gridCol>
                <a:gridCol w="3196319">
                  <a:extLst>
                    <a:ext uri="{9D8B030D-6E8A-4147-A177-3AD203B41FA5}">
                      <a16:colId xmlns:a16="http://schemas.microsoft.com/office/drawing/2014/main" val="3705350733"/>
                    </a:ext>
                  </a:extLst>
                </a:gridCol>
                <a:gridCol w="5067512">
                  <a:extLst>
                    <a:ext uri="{9D8B030D-6E8A-4147-A177-3AD203B41FA5}">
                      <a16:colId xmlns:a16="http://schemas.microsoft.com/office/drawing/2014/main" val="2545229410"/>
                    </a:ext>
                  </a:extLst>
                </a:gridCol>
              </a:tblGrid>
              <a:tr h="666299">
                <a:tc>
                  <a:txBody>
                    <a:bodyPr/>
                    <a:lstStyle/>
                    <a:p>
                      <a:pPr algn="ctr">
                        <a:spcAft>
                          <a:spcPts val="0"/>
                        </a:spcAft>
                        <a:tabLst>
                          <a:tab pos="571500" algn="l"/>
                          <a:tab pos="920115" algn="ctr"/>
                        </a:tabLst>
                      </a:pPr>
                      <a:r>
                        <a:rPr lang="en-US" sz="2000" b="1" kern="100" dirty="0">
                          <a:effectLst/>
                          <a:latin typeface="標楷體" panose="03000509000000000000" pitchFamily="65" charset="-120"/>
                          <a:ea typeface="新細明體" panose="02020500000000000000" pitchFamily="18" charset="-120"/>
                          <a:cs typeface="Times New Roman" panose="02020603050405020304" pitchFamily="18" charset="0"/>
                        </a:rPr>
                        <a:t>2-2-1</a:t>
                      </a:r>
                      <a:r>
                        <a:rPr lang="zh-TW" sz="2000" b="1" kern="100" dirty="0">
                          <a:effectLst/>
                          <a:latin typeface="Calibri" panose="020F0502020204030204" pitchFamily="34" charset="0"/>
                          <a:ea typeface="標楷體" panose="03000509000000000000" pitchFamily="65" charset="-120"/>
                          <a:cs typeface="Times New Roman" panose="02020603050405020304" pitchFamily="18" charset="0"/>
                        </a:rPr>
                        <a:t>廷尉執法的價值</a:t>
                      </a:r>
                      <a:endParaRPr lang="zh-TW" sz="20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algn="ctr">
                        <a:spcAft>
                          <a:spcPts val="0"/>
                        </a:spcAft>
                        <a:tabLst>
                          <a:tab pos="571500" algn="l"/>
                          <a:tab pos="920115" algn="ctr"/>
                        </a:tabLst>
                      </a:pPr>
                      <a:r>
                        <a:rPr lang="zh-TW" sz="2000" kern="100" dirty="0">
                          <a:effectLst/>
                          <a:latin typeface="Calibri" panose="020F0502020204030204" pitchFamily="34" charset="0"/>
                          <a:ea typeface="標楷體" panose="03000509000000000000" pitchFamily="65" charset="-120"/>
                          <a:cs typeface="Times New Roman" panose="02020603050405020304" pitchFamily="18" charset="0"/>
                        </a:rPr>
                        <a:t>陳述文句</a:t>
                      </a:r>
                      <a:endParaRPr lang="zh-TW" sz="20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algn="ctr">
                        <a:spcAft>
                          <a:spcPts val="0"/>
                        </a:spcAft>
                      </a:pPr>
                      <a:r>
                        <a:rPr lang="zh-TW" sz="2000" kern="100" dirty="0">
                          <a:effectLst/>
                          <a:latin typeface="Calibri" panose="020F0502020204030204" pitchFamily="34" charset="0"/>
                          <a:ea typeface="標楷體" panose="03000509000000000000" pitchFamily="65" charset="-120"/>
                          <a:cs typeface="Times New Roman" panose="02020603050405020304" pitchFamily="18" charset="0"/>
                        </a:rPr>
                        <a:t>推論所言涵義</a:t>
                      </a:r>
                      <a:endParaRPr lang="zh-TW" sz="20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721653560"/>
                  </a:ext>
                </a:extLst>
              </a:tr>
              <a:tr h="2547837">
                <a:tc>
                  <a:txBody>
                    <a:bodyPr/>
                    <a:lstStyle/>
                    <a:p>
                      <a:pPr algn="ctr">
                        <a:lnSpc>
                          <a:spcPct val="150000"/>
                        </a:lnSpc>
                        <a:spcAft>
                          <a:spcPts val="0"/>
                        </a:spcAft>
                      </a:pPr>
                      <a:r>
                        <a:rPr lang="zh-TW" sz="2800" b="1" kern="100" dirty="0">
                          <a:solidFill>
                            <a:srgbClr val="C00000"/>
                          </a:solidFill>
                          <a:effectLst/>
                          <a:latin typeface="Calibri" panose="020F0502020204030204" pitchFamily="34" charset="0"/>
                          <a:ea typeface="標楷體" panose="03000509000000000000" pitchFamily="65" charset="-120"/>
                          <a:cs typeface="Times New Roman" panose="02020603050405020304" pitchFamily="18" charset="0"/>
                        </a:rPr>
                        <a:t>觀點</a:t>
                      </a:r>
                      <a:r>
                        <a:rPr lang="zh-TW" sz="2800" kern="0" dirty="0">
                          <a:solidFill>
                            <a:srgbClr val="C00000"/>
                          </a:solidFill>
                          <a:effectLst/>
                          <a:latin typeface="Calibri" panose="020F0502020204030204" pitchFamily="34" charset="0"/>
                          <a:ea typeface="Yu Gothic UI" panose="020B0500000000000000" pitchFamily="34" charset="-128"/>
                          <a:cs typeface="MS Mincho" panose="02020609040205080304" pitchFamily="49" charset="-128"/>
                        </a:rPr>
                        <a:t>➀</a:t>
                      </a:r>
                      <a:endParaRPr lang="zh-TW" sz="2800" kern="100" dirty="0">
                        <a:solidFill>
                          <a:srgbClr val="C00000"/>
                        </a:solidFill>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pPr>
                      <a:r>
                        <a:rPr lang="zh-TW" sz="2800" kern="100" dirty="0">
                          <a:effectLst/>
                          <a:latin typeface="Calibri" panose="020F0502020204030204" pitchFamily="34" charset="0"/>
                          <a:ea typeface="標楷體" panose="03000509000000000000" pitchFamily="65" charset="-120"/>
                          <a:cs typeface="Times New Roman" panose="02020603050405020304" pitchFamily="18" charset="0"/>
                        </a:rPr>
                        <a:t>法者，</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algn="l">
                        <a:lnSpc>
                          <a:spcPct val="150000"/>
                        </a:lnSpc>
                        <a:spcAft>
                          <a:spcPts val="0"/>
                        </a:spcAft>
                      </a:pPr>
                      <a:r>
                        <a:rPr lang="zh-TW" sz="2800" kern="100" dirty="0">
                          <a:effectLst/>
                          <a:latin typeface="Calibri" panose="020F0502020204030204" pitchFamily="34" charset="0"/>
                          <a:ea typeface="標楷體" panose="03000509000000000000" pitchFamily="65" charset="-120"/>
                          <a:cs typeface="Times New Roman" panose="02020603050405020304" pitchFamily="18" charset="0"/>
                        </a:rPr>
                        <a:t>天子所與天下公共也。</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pPr>
                      <a:r>
                        <a:rPr lang="zh-TW" sz="2800" kern="100" dirty="0">
                          <a:solidFill>
                            <a:srgbClr val="000000"/>
                          </a:solidFill>
                          <a:effectLst/>
                          <a:latin typeface="Calibri" panose="020F0502020204030204" pitchFamily="34" charset="0"/>
                          <a:ea typeface="標楷體" panose="03000509000000000000" pitchFamily="65" charset="-120"/>
                          <a:cs typeface="Times New Roman" panose="02020603050405020304" pitchFamily="18" charset="0"/>
                        </a:rPr>
                        <a:t>從【</a:t>
                      </a:r>
                      <a:r>
                        <a:rPr lang="en-US" sz="2800" kern="100" dirty="0">
                          <a:solidFill>
                            <a:srgbClr val="000000"/>
                          </a:solidFill>
                          <a:effectLst/>
                          <a:latin typeface="Calibri" panose="020F0502020204030204" pitchFamily="34" charset="0"/>
                          <a:ea typeface="標楷體" panose="03000509000000000000" pitchFamily="65" charset="-120"/>
                          <a:cs typeface="Times New Roman" panose="02020603050405020304" pitchFamily="18" charset="0"/>
                        </a:rPr>
                        <a:t>      </a:t>
                      </a:r>
                      <a:r>
                        <a:rPr lang="zh-TW" sz="2800" kern="100" dirty="0">
                          <a:solidFill>
                            <a:srgbClr val="000000"/>
                          </a:solidFill>
                          <a:effectLst/>
                          <a:latin typeface="Calibri" panose="020F0502020204030204" pitchFamily="34" charset="0"/>
                          <a:ea typeface="標楷體" panose="03000509000000000000" pitchFamily="65" charset="-120"/>
                          <a:cs typeface="Times New Roman" panose="02020603050405020304" pitchFamily="18" charset="0"/>
                        </a:rPr>
                        <a:t>】面向而言，</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algn="l">
                        <a:lnSpc>
                          <a:spcPct val="150000"/>
                        </a:lnSpc>
                        <a:spcAft>
                          <a:spcPts val="0"/>
                        </a:spcAft>
                      </a:pPr>
                      <a:r>
                        <a:rPr lang="zh-TW" sz="2800" kern="100" dirty="0">
                          <a:solidFill>
                            <a:srgbClr val="000000"/>
                          </a:solidFill>
                          <a:effectLst/>
                          <a:latin typeface="Calibri" panose="020F0502020204030204" pitchFamily="34" charset="0"/>
                          <a:ea typeface="標楷體" panose="03000509000000000000" pitchFamily="65" charset="-120"/>
                          <a:cs typeface="Times New Roman" panose="02020603050405020304" pitchFamily="18" charset="0"/>
                        </a:rPr>
                        <a:t>無論</a:t>
                      </a:r>
                      <a:r>
                        <a:rPr lang="en-US" sz="2800" kern="100" dirty="0">
                          <a:solidFill>
                            <a:srgbClr val="000000"/>
                          </a:solidFill>
                          <a:effectLst/>
                          <a:latin typeface="Calibri" panose="020F0502020204030204" pitchFamily="34" charset="0"/>
                          <a:ea typeface="標楷體" panose="03000509000000000000" pitchFamily="65" charset="-120"/>
                          <a:cs typeface="Times New Roman" panose="02020603050405020304" pitchFamily="18" charset="0"/>
                        </a:rPr>
                        <a:t>___________________</a:t>
                      </a:r>
                      <a:r>
                        <a:rPr lang="zh-TW" sz="2800" kern="100" dirty="0">
                          <a:solidFill>
                            <a:srgbClr val="000000"/>
                          </a:solidFill>
                          <a:effectLst/>
                          <a:latin typeface="Calibri" panose="020F0502020204030204" pitchFamily="34" charset="0"/>
                          <a:ea typeface="標楷體" panose="03000509000000000000" pitchFamily="65" charset="-120"/>
                          <a:cs typeface="Times New Roman" panose="02020603050405020304" pitchFamily="18" charset="0"/>
                        </a:rPr>
                        <a:t>，均應遵守「</a:t>
                      </a:r>
                      <a:r>
                        <a:rPr lang="en-US" sz="2800" kern="100" dirty="0">
                          <a:solidFill>
                            <a:srgbClr val="000000"/>
                          </a:solidFill>
                          <a:effectLst/>
                          <a:latin typeface="Calibri" panose="020F0502020204030204" pitchFamily="34" charset="0"/>
                          <a:ea typeface="標楷體" panose="03000509000000000000" pitchFamily="65" charset="-120"/>
                          <a:cs typeface="Times New Roman" panose="02020603050405020304" pitchFamily="18" charset="0"/>
                        </a:rPr>
                        <a:t>        </a:t>
                      </a:r>
                      <a:r>
                        <a:rPr lang="zh-TW" sz="2800" kern="100" dirty="0">
                          <a:solidFill>
                            <a:srgbClr val="000000"/>
                          </a:solidFill>
                          <a:effectLst/>
                          <a:latin typeface="Calibri" panose="020F0502020204030204" pitchFamily="34" charset="0"/>
                          <a:ea typeface="標楷體" panose="03000509000000000000" pitchFamily="65" charset="-120"/>
                          <a:cs typeface="Times New Roman" panose="02020603050405020304" pitchFamily="18" charset="0"/>
                        </a:rPr>
                        <a:t>」。</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algn="l">
                        <a:lnSpc>
                          <a:spcPct val="150000"/>
                        </a:lnSpc>
                        <a:spcAft>
                          <a:spcPts val="0"/>
                        </a:spcAft>
                      </a:pPr>
                      <a:r>
                        <a:rPr lang="zh-TW" sz="2800" kern="100" dirty="0">
                          <a:solidFill>
                            <a:srgbClr val="000000"/>
                          </a:solidFill>
                          <a:effectLst/>
                          <a:latin typeface="Calibri" panose="020F0502020204030204" pitchFamily="34" charset="0"/>
                          <a:ea typeface="標楷體" panose="03000509000000000000" pitchFamily="65" charset="-120"/>
                          <a:cs typeface="Times New Roman" panose="02020603050405020304" pitchFamily="18" charset="0"/>
                        </a:rPr>
                        <a:t>→強調法律的</a:t>
                      </a:r>
                      <a:r>
                        <a:rPr lang="en-US" sz="2800" kern="100" dirty="0">
                          <a:solidFill>
                            <a:srgbClr val="000000"/>
                          </a:solidFill>
                          <a:effectLst/>
                          <a:latin typeface="Calibri" panose="020F0502020204030204" pitchFamily="34" charset="0"/>
                          <a:ea typeface="標楷體" panose="03000509000000000000" pitchFamily="65" charset="-120"/>
                          <a:cs typeface="Times New Roman" panose="02020603050405020304" pitchFamily="18" charset="0"/>
                        </a:rPr>
                        <a:t>(          )          </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18701352"/>
                  </a:ext>
                </a:extLst>
              </a:tr>
              <a:tr h="595778">
                <a:tc>
                  <a:txBody>
                    <a:bodyPr/>
                    <a:lstStyle/>
                    <a:p>
                      <a:pPr algn="ctr">
                        <a:lnSpc>
                          <a:spcPct val="150000"/>
                        </a:lnSpc>
                        <a:spcAft>
                          <a:spcPts val="0"/>
                        </a:spcAft>
                      </a:pPr>
                      <a:r>
                        <a:rPr lang="zh-TW" sz="2800" kern="100">
                          <a:effectLst/>
                          <a:latin typeface="Calibri" panose="020F0502020204030204" pitchFamily="34" charset="0"/>
                          <a:ea typeface="標楷體" panose="03000509000000000000" pitchFamily="65" charset="-120"/>
                          <a:cs typeface="Times New Roman" panose="02020603050405020304" pitchFamily="18" charset="0"/>
                        </a:rPr>
                        <a:t>假設</a:t>
                      </a:r>
                      <a:endParaRPr lang="zh-TW" sz="28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pPr>
                      <a:r>
                        <a:rPr lang="zh-TW" sz="2800" kern="100">
                          <a:effectLst/>
                          <a:latin typeface="Calibri" panose="020F0502020204030204" pitchFamily="34" charset="0"/>
                          <a:ea typeface="標楷體" panose="03000509000000000000" pitchFamily="65" charset="-120"/>
                          <a:cs typeface="Times New Roman" panose="02020603050405020304" pitchFamily="18" charset="0"/>
                        </a:rPr>
                        <a:t>今法如此而更重之，</a:t>
                      </a:r>
                      <a:endParaRPr lang="zh-TW" sz="28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l">
                        <a:lnSpc>
                          <a:spcPct val="150000"/>
                        </a:lnSpc>
                        <a:spcAft>
                          <a:spcPts val="0"/>
                        </a:spcAft>
                      </a:pPr>
                      <a:r>
                        <a:rPr lang="zh-TW" sz="2800" kern="100" dirty="0">
                          <a:solidFill>
                            <a:srgbClr val="000000"/>
                          </a:solidFill>
                          <a:effectLst/>
                          <a:latin typeface="Calibri" panose="020F0502020204030204" pitchFamily="34" charset="0"/>
                          <a:ea typeface="標楷體" panose="03000509000000000000" pitchFamily="65" charset="-120"/>
                          <a:cs typeface="Times New Roman" panose="02020603050405020304" pitchFamily="18" charset="0"/>
                        </a:rPr>
                        <a:t>如果因人改法、廢法，</a:t>
                      </a:r>
                      <a:r>
                        <a:rPr lang="en-US" sz="2800" kern="100" dirty="0">
                          <a:solidFill>
                            <a:srgbClr val="000000"/>
                          </a:solidFill>
                          <a:effectLst/>
                          <a:latin typeface="Calibri" panose="020F0502020204030204" pitchFamily="34" charset="0"/>
                          <a:ea typeface="標楷體" panose="03000509000000000000" pitchFamily="65" charset="-120"/>
                          <a:cs typeface="Times New Roman" panose="02020603050405020304" pitchFamily="18" charset="0"/>
                        </a:rPr>
                        <a:t>(       )</a:t>
                      </a:r>
                      <a:r>
                        <a:rPr lang="zh-TW" sz="2800" kern="100" dirty="0">
                          <a:solidFill>
                            <a:srgbClr val="000000"/>
                          </a:solidFill>
                          <a:effectLst/>
                          <a:latin typeface="Calibri" panose="020F0502020204030204" pitchFamily="34" charset="0"/>
                          <a:ea typeface="標楷體" panose="03000509000000000000" pitchFamily="65" charset="-120"/>
                          <a:cs typeface="Times New Roman" panose="02020603050405020304" pitchFamily="18" charset="0"/>
                        </a:rPr>
                        <a:t>將不會相信</a:t>
                      </a:r>
                      <a:r>
                        <a:rPr lang="en-US" sz="2800" kern="100" dirty="0">
                          <a:solidFill>
                            <a:srgbClr val="000000"/>
                          </a:solidFill>
                          <a:effectLst/>
                          <a:latin typeface="Calibri" panose="020F0502020204030204" pitchFamily="34" charset="0"/>
                          <a:ea typeface="標楷體" panose="03000509000000000000" pitchFamily="65" charset="-120"/>
                          <a:cs typeface="Times New Roman" panose="02020603050405020304" pitchFamily="18" charset="0"/>
                        </a:rPr>
                        <a:t>(       )</a:t>
                      </a:r>
                      <a:r>
                        <a:rPr lang="zh-TW" sz="2800" kern="100" dirty="0">
                          <a:solidFill>
                            <a:srgbClr val="000000"/>
                          </a:solidFill>
                          <a:effectLst/>
                          <a:latin typeface="Calibri" panose="020F0502020204030204" pitchFamily="34" charset="0"/>
                          <a:ea typeface="標楷體" panose="03000509000000000000" pitchFamily="65" charset="-120"/>
                          <a:cs typeface="Times New Roman" panose="02020603050405020304" pitchFamily="18" charset="0"/>
                        </a:rPr>
                        <a:t>。</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77931579"/>
                  </a:ext>
                </a:extLst>
              </a:tr>
              <a:tr h="643340">
                <a:tc>
                  <a:txBody>
                    <a:bodyPr/>
                    <a:lstStyle/>
                    <a:p>
                      <a:pPr algn="ctr">
                        <a:lnSpc>
                          <a:spcPct val="150000"/>
                        </a:lnSpc>
                        <a:spcAft>
                          <a:spcPts val="0"/>
                        </a:spcAft>
                      </a:pPr>
                      <a:r>
                        <a:rPr lang="zh-TW" sz="2800" kern="100">
                          <a:effectLst/>
                          <a:latin typeface="Calibri" panose="020F0502020204030204" pitchFamily="34" charset="0"/>
                          <a:ea typeface="標楷體" panose="03000509000000000000" pitchFamily="65" charset="-120"/>
                          <a:cs typeface="Times New Roman" panose="02020603050405020304" pitchFamily="18" charset="0"/>
                        </a:rPr>
                        <a:t>結果</a:t>
                      </a:r>
                      <a:endParaRPr lang="zh-TW" sz="28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a:lnSpc>
                          <a:spcPct val="150000"/>
                        </a:lnSpc>
                        <a:spcAft>
                          <a:spcPts val="0"/>
                        </a:spcAft>
                      </a:pPr>
                      <a:r>
                        <a:rPr lang="zh-TW" sz="2800" kern="100" dirty="0">
                          <a:effectLst/>
                          <a:latin typeface="Calibri" panose="020F0502020204030204" pitchFamily="34" charset="0"/>
                          <a:ea typeface="標楷體" panose="03000509000000000000" pitchFamily="65" charset="-120"/>
                          <a:cs typeface="Times New Roman" panose="02020603050405020304" pitchFamily="18" charset="0"/>
                        </a:rPr>
                        <a:t>是法不信於民也。</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vMerge="1">
                  <a:txBody>
                    <a:bodyPr/>
                    <a:lstStyle/>
                    <a:p>
                      <a:endParaRPr lang="zh-TW" altLang="en-US"/>
                    </a:p>
                  </a:txBody>
                  <a:tcPr/>
                </a:tc>
                <a:extLst>
                  <a:ext uri="{0D108BD9-81ED-4DB2-BD59-A6C34878D82A}">
                    <a16:rowId xmlns:a16="http://schemas.microsoft.com/office/drawing/2014/main" val="4008202577"/>
                  </a:ext>
                </a:extLst>
              </a:tr>
            </a:tbl>
          </a:graphicData>
        </a:graphic>
      </p:graphicFrame>
      <p:sp>
        <p:nvSpPr>
          <p:cNvPr id="5" name="文字方塊 4">
            <a:extLst>
              <a:ext uri="{FF2B5EF4-FFF2-40B4-BE49-F238E27FC236}">
                <a16:creationId xmlns:a16="http://schemas.microsoft.com/office/drawing/2014/main" id="{A9D18431-2456-ED46-A723-45F6445231CB}"/>
              </a:ext>
            </a:extLst>
          </p:cNvPr>
          <p:cNvSpPr txBox="1"/>
          <p:nvPr/>
        </p:nvSpPr>
        <p:spPr>
          <a:xfrm>
            <a:off x="6565182" y="2407334"/>
            <a:ext cx="896293" cy="461665"/>
          </a:xfrm>
          <a:prstGeom prst="rect">
            <a:avLst/>
          </a:prstGeom>
          <a:noFill/>
        </p:spPr>
        <p:txBody>
          <a:bodyPr wrap="square" rtlCol="0">
            <a:spAutoFit/>
          </a:bodyPr>
          <a:lstStyle/>
          <a:p>
            <a:r>
              <a:rPr lang="zh-TW" altLang="en-US" sz="2400" b="1" dirty="0">
                <a:solidFill>
                  <a:srgbClr val="C00000"/>
                </a:solidFill>
                <a:latin typeface="微軟正黑體" panose="020B0604030504040204" pitchFamily="34" charset="-120"/>
                <a:ea typeface="微軟正黑體" panose="020B0604030504040204" pitchFamily="34" charset="-120"/>
              </a:rPr>
              <a:t>法律</a:t>
            </a:r>
          </a:p>
        </p:txBody>
      </p:sp>
      <p:sp>
        <p:nvSpPr>
          <p:cNvPr id="7" name="文字方塊 6">
            <a:extLst>
              <a:ext uri="{FF2B5EF4-FFF2-40B4-BE49-F238E27FC236}">
                <a16:creationId xmlns:a16="http://schemas.microsoft.com/office/drawing/2014/main" id="{56113111-85D4-3CDA-DFDE-6A334F8E0DE3}"/>
              </a:ext>
            </a:extLst>
          </p:cNvPr>
          <p:cNvSpPr txBox="1"/>
          <p:nvPr/>
        </p:nvSpPr>
        <p:spPr>
          <a:xfrm>
            <a:off x="6708618" y="2969389"/>
            <a:ext cx="1736136" cy="461665"/>
          </a:xfrm>
          <a:prstGeom prst="rect">
            <a:avLst/>
          </a:prstGeom>
          <a:noFill/>
        </p:spPr>
        <p:txBody>
          <a:bodyPr wrap="square" rtlCol="0">
            <a:spAutoFit/>
          </a:bodyPr>
          <a:lstStyle/>
          <a:p>
            <a:r>
              <a:rPr lang="zh-TW" altLang="en-US" sz="2400" b="1" dirty="0">
                <a:solidFill>
                  <a:srgbClr val="C00000"/>
                </a:solidFill>
                <a:latin typeface="微軟正黑體" panose="020B0604030504040204" pitchFamily="34" charset="-120"/>
                <a:ea typeface="微軟正黑體" panose="020B0604030504040204" pitchFamily="34" charset="-120"/>
              </a:rPr>
              <a:t>天子或人民</a:t>
            </a:r>
          </a:p>
        </p:txBody>
      </p:sp>
      <p:sp>
        <p:nvSpPr>
          <p:cNvPr id="8" name="文字方塊 7">
            <a:extLst>
              <a:ext uri="{FF2B5EF4-FFF2-40B4-BE49-F238E27FC236}">
                <a16:creationId xmlns:a16="http://schemas.microsoft.com/office/drawing/2014/main" id="{84C6FDA5-D515-10A8-6F56-B6CF8FFFAF7E}"/>
              </a:ext>
            </a:extLst>
          </p:cNvPr>
          <p:cNvSpPr txBox="1"/>
          <p:nvPr/>
        </p:nvSpPr>
        <p:spPr>
          <a:xfrm>
            <a:off x="7291323" y="3694333"/>
            <a:ext cx="896293" cy="461665"/>
          </a:xfrm>
          <a:prstGeom prst="rect">
            <a:avLst/>
          </a:prstGeom>
          <a:noFill/>
        </p:spPr>
        <p:txBody>
          <a:bodyPr wrap="square" rtlCol="0">
            <a:spAutoFit/>
          </a:bodyPr>
          <a:lstStyle/>
          <a:p>
            <a:r>
              <a:rPr lang="zh-TW" altLang="en-US" sz="2400" b="1" dirty="0">
                <a:solidFill>
                  <a:srgbClr val="C00000"/>
                </a:solidFill>
                <a:latin typeface="微軟正黑體" panose="020B0604030504040204" pitchFamily="34" charset="-120"/>
                <a:ea typeface="微軟正黑體" panose="020B0604030504040204" pitchFamily="34" charset="-120"/>
              </a:rPr>
              <a:t>法律</a:t>
            </a:r>
          </a:p>
        </p:txBody>
      </p:sp>
      <p:sp>
        <p:nvSpPr>
          <p:cNvPr id="9" name="文字方塊 8">
            <a:extLst>
              <a:ext uri="{FF2B5EF4-FFF2-40B4-BE49-F238E27FC236}">
                <a16:creationId xmlns:a16="http://schemas.microsoft.com/office/drawing/2014/main" id="{D8C9B442-348E-60BB-AB28-6972981E390C}"/>
              </a:ext>
            </a:extLst>
          </p:cNvPr>
          <p:cNvSpPr txBox="1"/>
          <p:nvPr/>
        </p:nvSpPr>
        <p:spPr>
          <a:xfrm>
            <a:off x="8250369" y="4256388"/>
            <a:ext cx="896293" cy="461665"/>
          </a:xfrm>
          <a:prstGeom prst="rect">
            <a:avLst/>
          </a:prstGeom>
          <a:noFill/>
        </p:spPr>
        <p:txBody>
          <a:bodyPr wrap="square" rtlCol="0">
            <a:spAutoFit/>
          </a:bodyPr>
          <a:lstStyle/>
          <a:p>
            <a:r>
              <a:rPr lang="zh-TW" altLang="en-US" sz="2400" b="1" dirty="0">
                <a:solidFill>
                  <a:srgbClr val="C00000"/>
                </a:solidFill>
                <a:latin typeface="微軟正黑體" panose="020B0604030504040204" pitchFamily="34" charset="-120"/>
                <a:ea typeface="微軟正黑體" panose="020B0604030504040204" pitchFamily="34" charset="-120"/>
              </a:rPr>
              <a:t>平等</a:t>
            </a:r>
          </a:p>
        </p:txBody>
      </p:sp>
      <p:sp>
        <p:nvSpPr>
          <p:cNvPr id="11" name="文字方塊 10">
            <a:extLst>
              <a:ext uri="{FF2B5EF4-FFF2-40B4-BE49-F238E27FC236}">
                <a16:creationId xmlns:a16="http://schemas.microsoft.com/office/drawing/2014/main" id="{5BD48BFD-26C2-143A-997F-8F699874C737}"/>
              </a:ext>
            </a:extLst>
          </p:cNvPr>
          <p:cNvSpPr txBox="1"/>
          <p:nvPr/>
        </p:nvSpPr>
        <p:spPr>
          <a:xfrm>
            <a:off x="8830824" y="3556559"/>
            <a:ext cx="3643637" cy="461665"/>
          </a:xfrm>
          <a:prstGeom prst="rect">
            <a:avLst/>
          </a:prstGeom>
          <a:noFill/>
        </p:spPr>
        <p:txBody>
          <a:bodyPr wrap="square" rtlCol="0">
            <a:spAutoFit/>
          </a:bodyPr>
          <a:lstStyle/>
          <a:p>
            <a:r>
              <a:rPr lang="zh-TW" altLang="en-US" sz="2400" b="1" dirty="0">
                <a:solidFill>
                  <a:srgbClr val="C00000"/>
                </a:solidFill>
                <a:latin typeface="標楷體" panose="03000509000000000000" pitchFamily="65" charset="-120"/>
                <a:ea typeface="標楷體" panose="03000509000000000000" pitchFamily="65" charset="-120"/>
              </a:rPr>
              <a:t>★</a:t>
            </a:r>
            <a:r>
              <a:rPr lang="zh-TW" altLang="en-US" sz="2400" b="1" dirty="0">
                <a:solidFill>
                  <a:srgbClr val="C00000"/>
                </a:solidFill>
                <a:latin typeface="微軟正黑體" panose="020B0604030504040204" pitchFamily="34" charset="-120"/>
                <a:ea typeface="微軟正黑體" panose="020B0604030504040204" pitchFamily="34" charset="-120"/>
              </a:rPr>
              <a:t>法律之前，人人平等</a:t>
            </a:r>
          </a:p>
        </p:txBody>
      </p:sp>
      <p:sp>
        <p:nvSpPr>
          <p:cNvPr id="12" name="文字方塊 11">
            <a:extLst>
              <a:ext uri="{FF2B5EF4-FFF2-40B4-BE49-F238E27FC236}">
                <a16:creationId xmlns:a16="http://schemas.microsoft.com/office/drawing/2014/main" id="{C292927F-3B09-0592-04D8-12266FBFF9D5}"/>
              </a:ext>
            </a:extLst>
          </p:cNvPr>
          <p:cNvSpPr txBox="1"/>
          <p:nvPr/>
        </p:nvSpPr>
        <p:spPr>
          <a:xfrm>
            <a:off x="8830824" y="3979113"/>
            <a:ext cx="3643637" cy="461665"/>
          </a:xfrm>
          <a:prstGeom prst="rect">
            <a:avLst/>
          </a:prstGeom>
          <a:noFill/>
        </p:spPr>
        <p:txBody>
          <a:bodyPr wrap="square" rtlCol="0">
            <a:spAutoFit/>
          </a:bodyPr>
          <a:lstStyle/>
          <a:p>
            <a:r>
              <a:rPr lang="zh-TW" altLang="en-US" sz="2400" b="1" dirty="0">
                <a:solidFill>
                  <a:srgbClr val="C00000"/>
                </a:solidFill>
                <a:latin typeface="標楷體" panose="03000509000000000000" pitchFamily="65" charset="-120"/>
                <a:ea typeface="標楷體" panose="03000509000000000000" pitchFamily="65" charset="-120"/>
              </a:rPr>
              <a:t>★</a:t>
            </a:r>
            <a:r>
              <a:rPr lang="zh-TW" altLang="en-US" sz="2400" b="1" dirty="0">
                <a:solidFill>
                  <a:srgbClr val="C00000"/>
                </a:solidFill>
                <a:latin typeface="微軟正黑體" panose="020B0604030504040204" pitchFamily="34" charset="-120"/>
                <a:ea typeface="微軟正黑體" panose="020B0604030504040204" pitchFamily="34" charset="-120"/>
              </a:rPr>
              <a:t>天子犯法與庶民同罪</a:t>
            </a:r>
          </a:p>
        </p:txBody>
      </p:sp>
      <p:sp>
        <p:nvSpPr>
          <p:cNvPr id="14" name="文字方塊 13">
            <a:extLst>
              <a:ext uri="{FF2B5EF4-FFF2-40B4-BE49-F238E27FC236}">
                <a16:creationId xmlns:a16="http://schemas.microsoft.com/office/drawing/2014/main" id="{7E206FE4-1302-E511-B705-AB650DAB2F4D}"/>
              </a:ext>
            </a:extLst>
          </p:cNvPr>
          <p:cNvSpPr txBox="1"/>
          <p:nvPr/>
        </p:nvSpPr>
        <p:spPr>
          <a:xfrm>
            <a:off x="9568358" y="4900752"/>
            <a:ext cx="896293" cy="461665"/>
          </a:xfrm>
          <a:prstGeom prst="rect">
            <a:avLst/>
          </a:prstGeom>
          <a:noFill/>
        </p:spPr>
        <p:txBody>
          <a:bodyPr wrap="square" rtlCol="0">
            <a:spAutoFit/>
          </a:bodyPr>
          <a:lstStyle/>
          <a:p>
            <a:r>
              <a:rPr lang="zh-TW" altLang="en-US" sz="2400" b="1" dirty="0">
                <a:solidFill>
                  <a:srgbClr val="C00000"/>
                </a:solidFill>
                <a:latin typeface="微軟正黑體" panose="020B0604030504040204" pitchFamily="34" charset="-120"/>
                <a:ea typeface="微軟正黑體" panose="020B0604030504040204" pitchFamily="34" charset="-120"/>
              </a:rPr>
              <a:t>人民</a:t>
            </a:r>
          </a:p>
        </p:txBody>
      </p:sp>
      <p:sp>
        <p:nvSpPr>
          <p:cNvPr id="15" name="文字方塊 14">
            <a:extLst>
              <a:ext uri="{FF2B5EF4-FFF2-40B4-BE49-F238E27FC236}">
                <a16:creationId xmlns:a16="http://schemas.microsoft.com/office/drawing/2014/main" id="{98570073-A106-1D61-19D5-80357765CB29}"/>
              </a:ext>
            </a:extLst>
          </p:cNvPr>
          <p:cNvSpPr txBox="1"/>
          <p:nvPr/>
        </p:nvSpPr>
        <p:spPr>
          <a:xfrm>
            <a:off x="7419669" y="5543387"/>
            <a:ext cx="830700" cy="461665"/>
          </a:xfrm>
          <a:prstGeom prst="rect">
            <a:avLst/>
          </a:prstGeom>
          <a:noFill/>
        </p:spPr>
        <p:txBody>
          <a:bodyPr wrap="square" rtlCol="0">
            <a:spAutoFit/>
          </a:bodyPr>
          <a:lstStyle/>
          <a:p>
            <a:r>
              <a:rPr lang="zh-TW" altLang="en-US" sz="2400" b="1" dirty="0">
                <a:solidFill>
                  <a:srgbClr val="C00000"/>
                </a:solidFill>
                <a:latin typeface="微軟正黑體" panose="020B0604030504040204" pitchFamily="34" charset="-120"/>
                <a:ea typeface="微軟正黑體" panose="020B0604030504040204" pitchFamily="34" charset="-120"/>
              </a:rPr>
              <a:t>法律</a:t>
            </a:r>
          </a:p>
        </p:txBody>
      </p:sp>
      <p:sp>
        <p:nvSpPr>
          <p:cNvPr id="16" name="文字方塊 15">
            <a:extLst>
              <a:ext uri="{FF2B5EF4-FFF2-40B4-BE49-F238E27FC236}">
                <a16:creationId xmlns:a16="http://schemas.microsoft.com/office/drawing/2014/main" id="{B922ABD9-4C29-4908-B3B1-01E305B539A5}"/>
              </a:ext>
            </a:extLst>
          </p:cNvPr>
          <p:cNvSpPr txBox="1"/>
          <p:nvPr/>
        </p:nvSpPr>
        <p:spPr>
          <a:xfrm>
            <a:off x="1025414" y="1005875"/>
            <a:ext cx="2048435" cy="523220"/>
          </a:xfrm>
          <a:prstGeom prst="rect">
            <a:avLst/>
          </a:prstGeom>
          <a:solidFill>
            <a:schemeClr val="accent5">
              <a:lumMod val="60000"/>
              <a:lumOff val="40000"/>
            </a:schemeClr>
          </a:solidFill>
        </p:spPr>
        <p:txBody>
          <a:bodyPr wrap="square" rtlCol="0">
            <a:spAutoFit/>
          </a:bodyPr>
          <a:lstStyle/>
          <a:p>
            <a:r>
              <a:rPr lang="zh-TW" altLang="en-US" sz="2800" b="1" dirty="0">
                <a:solidFill>
                  <a:schemeClr val="accent5">
                    <a:lumMod val="50000"/>
                  </a:schemeClr>
                </a:solidFill>
                <a:latin typeface="微軟正黑體" panose="020B0604030504040204" pitchFamily="34" charset="-120"/>
                <a:ea typeface="微軟正黑體" panose="020B0604030504040204" pitchFamily="34" charset="-120"/>
              </a:rPr>
              <a:t>法律的重要</a:t>
            </a:r>
          </a:p>
        </p:txBody>
      </p:sp>
    </p:spTree>
    <p:extLst>
      <p:ext uri="{BB962C8B-B14F-4D97-AF65-F5344CB8AC3E}">
        <p14:creationId xmlns:p14="http://schemas.microsoft.com/office/powerpoint/2010/main" val="35409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P spid="9" grpId="0"/>
      <p:bldP spid="11" grpId="0"/>
      <p:bldP spid="12" grpId="0"/>
      <p:bldP spid="14" grpId="0"/>
      <p:bldP spid="15" grpId="0"/>
    </p:bld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3" name="內容版面配置區 2">
            <a:extLst>
              <a:ext uri="{FF2B5EF4-FFF2-40B4-BE49-F238E27FC236}">
                <a16:creationId xmlns:a16="http://schemas.microsoft.com/office/drawing/2014/main" id="{627989D8-FC5E-B444-07D4-DB742CF21D6D}"/>
              </a:ext>
            </a:extLst>
          </p:cNvPr>
          <p:cNvSpPr>
            <a:spLocks noGrp="1"/>
          </p:cNvSpPr>
          <p:nvPr>
            <p:ph idx="1"/>
          </p:nvPr>
        </p:nvSpPr>
        <p:spPr>
          <a:xfrm>
            <a:off x="838200" y="1267485"/>
            <a:ext cx="10515600" cy="5400015"/>
          </a:xfrm>
          <a:solidFill>
            <a:schemeClr val="bg1"/>
          </a:solidFill>
          <a:ln w="38100">
            <a:solidFill>
              <a:schemeClr val="accent4">
                <a:lumMod val="50000"/>
              </a:schemeClr>
            </a:solidFill>
            <a:prstDash val="dash"/>
          </a:ln>
        </p:spPr>
        <p:txBody>
          <a:bodyPr>
            <a:normAutofit/>
          </a:bodyPr>
          <a:lstStyle/>
          <a:p>
            <a:pPr marL="0" lvl="0" indent="0">
              <a:lnSpc>
                <a:spcPct val="150000"/>
              </a:lnSpc>
              <a:buNone/>
            </a:pPr>
            <a:endParaRPr lang="en-US" altLang="zh-TW" sz="3200"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endParaRPr>
          </a:p>
          <a:p>
            <a:pPr marL="0" lvl="0" indent="0">
              <a:lnSpc>
                <a:spcPct val="150000"/>
              </a:lnSpc>
              <a:buNone/>
            </a:pPr>
            <a:endParaRPr lang="en-US" altLang="zh-TW" sz="32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endParaRPr>
          </a:p>
        </p:txBody>
      </p:sp>
      <p:sp>
        <p:nvSpPr>
          <p:cNvPr id="4" name="矩形: 圓角 3">
            <a:extLst>
              <a:ext uri="{FF2B5EF4-FFF2-40B4-BE49-F238E27FC236}">
                <a16:creationId xmlns:a16="http://schemas.microsoft.com/office/drawing/2014/main" id="{CE9EBB8A-688E-2DAE-D8FB-66BFCD44B9FA}"/>
              </a:ext>
            </a:extLst>
          </p:cNvPr>
          <p:cNvSpPr/>
          <p:nvPr/>
        </p:nvSpPr>
        <p:spPr>
          <a:xfrm>
            <a:off x="672353" y="262872"/>
            <a:ext cx="10681447" cy="832597"/>
          </a:xfrm>
          <a:prstGeom prst="roundRect">
            <a:avLst/>
          </a:prstGeom>
          <a:solidFill>
            <a:schemeClr val="bg1"/>
          </a:solidFill>
          <a:ln w="2857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dirty="0">
              <a:ln>
                <a:noFill/>
              </a:ln>
              <a:solidFill>
                <a:prstClr val="white"/>
              </a:solidFill>
              <a:effectLst/>
              <a:uLnTx/>
              <a:uFillTx/>
              <a:latin typeface="Calibri"/>
              <a:ea typeface="新細明體" panose="02020500000000000000" pitchFamily="18" charset="-120"/>
              <a:cs typeface="+mn-cs"/>
            </a:endParaRPr>
          </a:p>
        </p:txBody>
      </p:sp>
      <p:sp>
        <p:nvSpPr>
          <p:cNvPr id="2" name="標題 1">
            <a:extLst>
              <a:ext uri="{FF2B5EF4-FFF2-40B4-BE49-F238E27FC236}">
                <a16:creationId xmlns:a16="http://schemas.microsoft.com/office/drawing/2014/main" id="{05049A8A-DC27-D012-B5BE-22714390D813}"/>
              </a:ext>
            </a:extLst>
          </p:cNvPr>
          <p:cNvSpPr>
            <a:spLocks noGrp="1"/>
          </p:cNvSpPr>
          <p:nvPr>
            <p:ph type="title"/>
          </p:nvPr>
        </p:nvSpPr>
        <p:spPr>
          <a:xfrm>
            <a:off x="838200" y="262872"/>
            <a:ext cx="10515600" cy="941239"/>
          </a:xfrm>
        </p:spPr>
        <p:txBody>
          <a:bodyPr>
            <a:normAutofit fontScale="90000"/>
          </a:bodyPr>
          <a:lstStyle/>
          <a:p>
            <a:pPr lvl="0">
              <a:lnSpc>
                <a:spcPct val="100000"/>
              </a:lnSpc>
            </a:pPr>
            <a:r>
              <a:rPr lang="zh-TW" altLang="en-US" sz="4000" b="1"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高潮：</a:t>
            </a:r>
            <a:r>
              <a:rPr lang="en-US" altLang="zh-TW" sz="3100" b="1" kern="0" dirty="0">
                <a:solidFill>
                  <a:srgbClr val="000000"/>
                </a:solidFill>
                <a:ea typeface="微軟正黑體" panose="020B0604030504040204" pitchFamily="34" charset="-120"/>
                <a:cs typeface="Arial" panose="020B0604020202020204" pitchFamily="34" charset="0"/>
              </a:rPr>
              <a:t>2-2</a:t>
            </a:r>
            <a:r>
              <a:rPr lang="zh-TW" altLang="en-US" sz="3100" b="1" kern="0" dirty="0">
                <a:solidFill>
                  <a:srgbClr val="000000"/>
                </a:solidFill>
                <a:ea typeface="微軟正黑體" panose="020B0604030504040204" pitchFamily="34" charset="-120"/>
                <a:cs typeface="Arial" panose="020B0604020202020204" pitchFamily="34" charset="0"/>
              </a:rPr>
              <a:t>面對文帝的憤怒，身為「廷尉」，他的想法是什麼？</a:t>
            </a:r>
            <a:endParaRPr lang="zh-TW" altLang="en-US" sz="3600" b="1"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endParaRPr>
          </a:p>
        </p:txBody>
      </p:sp>
      <p:graphicFrame>
        <p:nvGraphicFramePr>
          <p:cNvPr id="6" name="表格 5">
            <a:extLst>
              <a:ext uri="{FF2B5EF4-FFF2-40B4-BE49-F238E27FC236}">
                <a16:creationId xmlns:a16="http://schemas.microsoft.com/office/drawing/2014/main" id="{EA85E7C3-BF5E-4FA8-AED7-45A011CCB614}"/>
              </a:ext>
            </a:extLst>
          </p:cNvPr>
          <p:cNvGraphicFramePr>
            <a:graphicFrameLocks noGrp="1"/>
          </p:cNvGraphicFramePr>
          <p:nvPr>
            <p:extLst>
              <p:ext uri="{D42A27DB-BD31-4B8C-83A1-F6EECF244321}">
                <p14:modId xmlns:p14="http://schemas.microsoft.com/office/powerpoint/2010/main" val="355521045"/>
              </p:ext>
            </p:extLst>
          </p:nvPr>
        </p:nvGraphicFramePr>
        <p:xfrm>
          <a:off x="1176361" y="1642335"/>
          <a:ext cx="9839278" cy="4313936"/>
        </p:xfrm>
        <a:graphic>
          <a:graphicData uri="http://schemas.openxmlformats.org/drawingml/2006/table">
            <a:tbl>
              <a:tblPr firstRow="1" firstCol="1" lastRow="1" lastCol="1" bandRow="1" bandCol="1"/>
              <a:tblGrid>
                <a:gridCol w="1575447">
                  <a:extLst>
                    <a:ext uri="{9D8B030D-6E8A-4147-A177-3AD203B41FA5}">
                      <a16:colId xmlns:a16="http://schemas.microsoft.com/office/drawing/2014/main" val="2012093117"/>
                    </a:ext>
                  </a:extLst>
                </a:gridCol>
                <a:gridCol w="2617994">
                  <a:extLst>
                    <a:ext uri="{9D8B030D-6E8A-4147-A177-3AD203B41FA5}">
                      <a16:colId xmlns:a16="http://schemas.microsoft.com/office/drawing/2014/main" val="3705350733"/>
                    </a:ext>
                  </a:extLst>
                </a:gridCol>
                <a:gridCol w="5645837">
                  <a:extLst>
                    <a:ext uri="{9D8B030D-6E8A-4147-A177-3AD203B41FA5}">
                      <a16:colId xmlns:a16="http://schemas.microsoft.com/office/drawing/2014/main" val="2545229410"/>
                    </a:ext>
                  </a:extLst>
                </a:gridCol>
              </a:tblGrid>
              <a:tr h="538812">
                <a:tc>
                  <a:txBody>
                    <a:bodyPr/>
                    <a:lstStyle/>
                    <a:p>
                      <a:pPr algn="ctr">
                        <a:spcAft>
                          <a:spcPts val="0"/>
                        </a:spcAft>
                        <a:tabLst>
                          <a:tab pos="571500" algn="l"/>
                          <a:tab pos="920115" algn="ctr"/>
                        </a:tabLst>
                      </a:pPr>
                      <a:r>
                        <a:rPr lang="en-US" sz="2000" b="1" kern="100" dirty="0">
                          <a:effectLst/>
                          <a:latin typeface="標楷體" panose="03000509000000000000" pitchFamily="65" charset="-120"/>
                          <a:ea typeface="新細明體" panose="02020500000000000000" pitchFamily="18" charset="-120"/>
                          <a:cs typeface="Times New Roman" panose="02020603050405020304" pitchFamily="18" charset="0"/>
                        </a:rPr>
                        <a:t>2-2-1</a:t>
                      </a:r>
                      <a:r>
                        <a:rPr lang="zh-TW" sz="2000" b="1" kern="100" dirty="0">
                          <a:effectLst/>
                          <a:latin typeface="Calibri" panose="020F0502020204030204" pitchFamily="34" charset="0"/>
                          <a:ea typeface="標楷體" panose="03000509000000000000" pitchFamily="65" charset="-120"/>
                          <a:cs typeface="Times New Roman" panose="02020603050405020304" pitchFamily="18" charset="0"/>
                        </a:rPr>
                        <a:t>廷尉執法的價值</a:t>
                      </a:r>
                      <a:endParaRPr lang="zh-TW" sz="20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algn="ctr">
                        <a:spcAft>
                          <a:spcPts val="0"/>
                        </a:spcAft>
                        <a:tabLst>
                          <a:tab pos="571500" algn="l"/>
                          <a:tab pos="920115" algn="ctr"/>
                        </a:tabLst>
                      </a:pPr>
                      <a:r>
                        <a:rPr lang="zh-TW" sz="2000" kern="100" dirty="0">
                          <a:effectLst/>
                          <a:latin typeface="Calibri" panose="020F0502020204030204" pitchFamily="34" charset="0"/>
                          <a:ea typeface="標楷體" panose="03000509000000000000" pitchFamily="65" charset="-120"/>
                          <a:cs typeface="Times New Roman" panose="02020603050405020304" pitchFamily="18" charset="0"/>
                        </a:rPr>
                        <a:t>陳述文句</a:t>
                      </a:r>
                      <a:endParaRPr lang="zh-TW" sz="20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algn="ctr">
                        <a:spcAft>
                          <a:spcPts val="0"/>
                        </a:spcAft>
                      </a:pPr>
                      <a:r>
                        <a:rPr lang="zh-TW" sz="2000" kern="100" dirty="0">
                          <a:effectLst/>
                          <a:latin typeface="Calibri" panose="020F0502020204030204" pitchFamily="34" charset="0"/>
                          <a:ea typeface="標楷體" panose="03000509000000000000" pitchFamily="65" charset="-120"/>
                          <a:cs typeface="Times New Roman" panose="02020603050405020304" pitchFamily="18" charset="0"/>
                        </a:rPr>
                        <a:t>推論所言涵義</a:t>
                      </a:r>
                      <a:endParaRPr lang="zh-TW" sz="20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721653560"/>
                  </a:ext>
                </a:extLst>
              </a:tr>
              <a:tr h="846571">
                <a:tc>
                  <a:txBody>
                    <a:bodyPr/>
                    <a:lstStyle/>
                    <a:p>
                      <a:pPr algn="ctr">
                        <a:lnSpc>
                          <a:spcPct val="150000"/>
                        </a:lnSpc>
                        <a:spcAft>
                          <a:spcPts val="0"/>
                        </a:spcAft>
                      </a:pPr>
                      <a:r>
                        <a:rPr lang="zh-TW" sz="2800" b="1" kern="100" dirty="0">
                          <a:solidFill>
                            <a:srgbClr val="C00000"/>
                          </a:solidFill>
                          <a:effectLst/>
                          <a:latin typeface="Calibri" panose="020F0502020204030204" pitchFamily="34" charset="0"/>
                          <a:ea typeface="標楷體" panose="03000509000000000000" pitchFamily="65" charset="-120"/>
                          <a:cs typeface="Times New Roman" panose="02020603050405020304" pitchFamily="18" charset="0"/>
                        </a:rPr>
                        <a:t>觀點</a:t>
                      </a:r>
                      <a:r>
                        <a:rPr lang="zh-TW" sz="2800" kern="0" dirty="0">
                          <a:solidFill>
                            <a:srgbClr val="C00000"/>
                          </a:solidFill>
                          <a:effectLst/>
                          <a:latin typeface="Calibri" panose="020F0502020204030204" pitchFamily="34" charset="0"/>
                          <a:ea typeface="Yu Gothic UI" panose="020B0500000000000000" pitchFamily="34" charset="-128"/>
                          <a:cs typeface="MS Mincho" panose="02020609040205080304" pitchFamily="49" charset="-128"/>
                        </a:rPr>
                        <a:t>➁</a:t>
                      </a:r>
                      <a:endParaRPr lang="zh-TW" sz="2800" kern="100" dirty="0">
                        <a:solidFill>
                          <a:srgbClr val="C00000"/>
                        </a:solidFill>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pPr>
                      <a:r>
                        <a:rPr lang="zh-TW" sz="2800" kern="100" dirty="0">
                          <a:effectLst/>
                          <a:latin typeface="Calibri" panose="020F0502020204030204" pitchFamily="34" charset="0"/>
                          <a:ea typeface="標楷體" panose="03000509000000000000" pitchFamily="65" charset="-120"/>
                          <a:cs typeface="Times New Roman" panose="02020603050405020304" pitchFamily="18" charset="0"/>
                        </a:rPr>
                        <a:t>廷尉，天下之平也，</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l">
                        <a:lnSpc>
                          <a:spcPct val="150000"/>
                        </a:lnSpc>
                        <a:spcAft>
                          <a:spcPts val="0"/>
                        </a:spcAft>
                      </a:pPr>
                      <a:r>
                        <a:rPr lang="zh-TW" sz="2800" kern="100" dirty="0">
                          <a:solidFill>
                            <a:srgbClr val="000000"/>
                          </a:solidFill>
                          <a:effectLst/>
                          <a:latin typeface="Calibri" panose="020F0502020204030204" pitchFamily="34" charset="0"/>
                          <a:ea typeface="標楷體" panose="03000509000000000000" pitchFamily="65" charset="-120"/>
                          <a:cs typeface="Times New Roman" panose="02020603050405020304" pitchFamily="18" charset="0"/>
                        </a:rPr>
                        <a:t>從【</a:t>
                      </a:r>
                      <a:r>
                        <a:rPr lang="en-US" sz="2800" kern="100" dirty="0">
                          <a:solidFill>
                            <a:srgbClr val="000000"/>
                          </a:solidFill>
                          <a:effectLst/>
                          <a:latin typeface="Calibri" panose="020F0502020204030204" pitchFamily="34" charset="0"/>
                          <a:ea typeface="標楷體" panose="03000509000000000000" pitchFamily="65" charset="-120"/>
                          <a:cs typeface="Times New Roman" panose="02020603050405020304" pitchFamily="18" charset="0"/>
                        </a:rPr>
                        <a:t>      </a:t>
                      </a:r>
                      <a:r>
                        <a:rPr lang="zh-TW" sz="2800" kern="100" dirty="0">
                          <a:solidFill>
                            <a:srgbClr val="000000"/>
                          </a:solidFill>
                          <a:effectLst/>
                          <a:latin typeface="Calibri" panose="020F0502020204030204" pitchFamily="34" charset="0"/>
                          <a:ea typeface="標楷體" panose="03000509000000000000" pitchFamily="65" charset="-120"/>
                          <a:cs typeface="Times New Roman" panose="02020603050405020304" pitchFamily="18" charset="0"/>
                        </a:rPr>
                        <a:t>】面向而言，</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algn="l">
                        <a:lnSpc>
                          <a:spcPct val="150000"/>
                        </a:lnSpc>
                        <a:spcAft>
                          <a:spcPts val="0"/>
                        </a:spcAft>
                      </a:pPr>
                      <a:r>
                        <a:rPr lang="zh-TW" sz="2800" kern="100" dirty="0">
                          <a:solidFill>
                            <a:srgbClr val="000000"/>
                          </a:solidFill>
                          <a:effectLst/>
                          <a:latin typeface="Calibri" panose="020F0502020204030204" pitchFamily="34" charset="0"/>
                          <a:ea typeface="標楷體" panose="03000509000000000000" pitchFamily="65" charset="-120"/>
                          <a:cs typeface="Times New Roman" panose="02020603050405020304" pitchFamily="18" charset="0"/>
                        </a:rPr>
                        <a:t>司法獨立，「</a:t>
                      </a:r>
                      <a:r>
                        <a:rPr lang="en-US" sz="2800" kern="100" dirty="0">
                          <a:solidFill>
                            <a:srgbClr val="000000"/>
                          </a:solidFill>
                          <a:effectLst/>
                          <a:latin typeface="Calibri" panose="020F0502020204030204" pitchFamily="34" charset="0"/>
                          <a:ea typeface="標楷體" panose="03000509000000000000" pitchFamily="65" charset="-120"/>
                          <a:cs typeface="Times New Roman" panose="02020603050405020304" pitchFamily="18" charset="0"/>
                        </a:rPr>
                        <a:t>        </a:t>
                      </a:r>
                      <a:r>
                        <a:rPr lang="zh-TW" sz="2800" kern="100" dirty="0">
                          <a:solidFill>
                            <a:srgbClr val="000000"/>
                          </a:solidFill>
                          <a:effectLst/>
                          <a:latin typeface="Calibri" panose="020F0502020204030204" pitchFamily="34" charset="0"/>
                          <a:ea typeface="標楷體" panose="03000509000000000000" pitchFamily="65" charset="-120"/>
                          <a:cs typeface="Times New Roman" panose="02020603050405020304" pitchFamily="18" charset="0"/>
                        </a:rPr>
                        <a:t>」應當公正，不可偏袒任何一方。</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algn="l">
                        <a:lnSpc>
                          <a:spcPct val="150000"/>
                        </a:lnSpc>
                        <a:spcAft>
                          <a:spcPts val="0"/>
                        </a:spcAft>
                      </a:pPr>
                      <a:r>
                        <a:rPr lang="zh-TW" sz="2800" kern="100" dirty="0">
                          <a:solidFill>
                            <a:srgbClr val="000000"/>
                          </a:solidFill>
                          <a:effectLst/>
                          <a:latin typeface="Calibri" panose="020F0502020204030204" pitchFamily="34" charset="0"/>
                          <a:ea typeface="標楷體" panose="03000509000000000000" pitchFamily="65" charset="-120"/>
                          <a:cs typeface="Times New Roman" panose="02020603050405020304" pitchFamily="18" charset="0"/>
                        </a:rPr>
                        <a:t>→強調法律的</a:t>
                      </a:r>
                      <a:r>
                        <a:rPr lang="en-US" sz="2800" kern="100" dirty="0">
                          <a:solidFill>
                            <a:srgbClr val="000000"/>
                          </a:solidFill>
                          <a:effectLst/>
                          <a:latin typeface="Calibri" panose="020F0502020204030204" pitchFamily="34" charset="0"/>
                          <a:ea typeface="標楷體" panose="03000509000000000000" pitchFamily="65" charset="-120"/>
                          <a:cs typeface="Times New Roman" panose="02020603050405020304" pitchFamily="18" charset="0"/>
                        </a:rPr>
                        <a:t>(          )</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84638611"/>
                  </a:ext>
                </a:extLst>
              </a:tr>
              <a:tr h="683805">
                <a:tc>
                  <a:txBody>
                    <a:bodyPr/>
                    <a:lstStyle/>
                    <a:p>
                      <a:pPr algn="ctr">
                        <a:lnSpc>
                          <a:spcPct val="150000"/>
                        </a:lnSpc>
                        <a:spcAft>
                          <a:spcPts val="0"/>
                        </a:spcAft>
                      </a:pPr>
                      <a:r>
                        <a:rPr lang="zh-TW" sz="2800" kern="100">
                          <a:effectLst/>
                          <a:latin typeface="Calibri" panose="020F0502020204030204" pitchFamily="34" charset="0"/>
                          <a:ea typeface="標楷體" panose="03000509000000000000" pitchFamily="65" charset="-120"/>
                          <a:cs typeface="Times New Roman" panose="02020603050405020304" pitchFamily="18" charset="0"/>
                        </a:rPr>
                        <a:t>假設</a:t>
                      </a:r>
                      <a:endParaRPr lang="zh-TW" sz="28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pPr>
                      <a:r>
                        <a:rPr lang="zh-TW" sz="2800" kern="100" dirty="0">
                          <a:effectLst/>
                          <a:latin typeface="Calibri" panose="020F0502020204030204" pitchFamily="34" charset="0"/>
                          <a:ea typeface="標楷體" panose="03000509000000000000" pitchFamily="65" charset="-120"/>
                          <a:cs typeface="Times New Roman" panose="02020603050405020304" pitchFamily="18" charset="0"/>
                        </a:rPr>
                        <a:t>一傾而天下用法皆為輕重</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zh-TW" altLang="en-US"/>
                    </a:p>
                  </a:txBody>
                  <a:tcPr/>
                </a:tc>
                <a:extLst>
                  <a:ext uri="{0D108BD9-81ED-4DB2-BD59-A6C34878D82A}">
                    <a16:rowId xmlns:a16="http://schemas.microsoft.com/office/drawing/2014/main" val="2271015731"/>
                  </a:ext>
                </a:extLst>
              </a:tr>
              <a:tr h="765282">
                <a:tc>
                  <a:txBody>
                    <a:bodyPr/>
                    <a:lstStyle/>
                    <a:p>
                      <a:pPr algn="ctr">
                        <a:lnSpc>
                          <a:spcPct val="150000"/>
                        </a:lnSpc>
                        <a:spcAft>
                          <a:spcPts val="0"/>
                        </a:spcAft>
                      </a:pPr>
                      <a:r>
                        <a:rPr lang="zh-TW" sz="2800" kern="100">
                          <a:effectLst/>
                          <a:latin typeface="Calibri" panose="020F0502020204030204" pitchFamily="34" charset="0"/>
                          <a:ea typeface="標楷體" panose="03000509000000000000" pitchFamily="65" charset="-120"/>
                          <a:cs typeface="Times New Roman" panose="02020603050405020304" pitchFamily="18" charset="0"/>
                        </a:rPr>
                        <a:t>結果</a:t>
                      </a:r>
                      <a:endParaRPr lang="zh-TW" sz="28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pPr>
                      <a:r>
                        <a:rPr lang="zh-TW" sz="2800" kern="100">
                          <a:effectLst/>
                          <a:latin typeface="Calibri" panose="020F0502020204030204" pitchFamily="34" charset="0"/>
                          <a:ea typeface="標楷體" panose="03000509000000000000" pitchFamily="65" charset="-120"/>
                          <a:cs typeface="Times New Roman" panose="02020603050405020304" pitchFamily="18" charset="0"/>
                        </a:rPr>
                        <a:t>民安所錯其手足？</a:t>
                      </a:r>
                      <a:endParaRPr lang="zh-TW" sz="28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pPr>
                      <a:r>
                        <a:rPr lang="zh-TW" sz="2800" kern="100" dirty="0">
                          <a:solidFill>
                            <a:srgbClr val="000000"/>
                          </a:solidFill>
                          <a:effectLst/>
                          <a:latin typeface="Calibri" panose="020F0502020204030204" pitchFamily="34" charset="0"/>
                          <a:ea typeface="標楷體" panose="03000509000000000000" pitchFamily="65" charset="-120"/>
                          <a:cs typeface="Times New Roman" panose="02020603050405020304" pitchFamily="18" charset="0"/>
                        </a:rPr>
                        <a:t>否則人民無法信賴廷尉的</a:t>
                      </a:r>
                      <a:r>
                        <a:rPr lang="en-US" sz="2800" kern="100" dirty="0">
                          <a:solidFill>
                            <a:srgbClr val="000000"/>
                          </a:solidFill>
                          <a:effectLst/>
                          <a:latin typeface="Calibri" panose="020F0502020204030204" pitchFamily="34" charset="0"/>
                          <a:ea typeface="標楷體" panose="03000509000000000000" pitchFamily="65" charset="-120"/>
                          <a:cs typeface="Times New Roman" panose="02020603050405020304" pitchFamily="18" charset="0"/>
                        </a:rPr>
                        <a:t>(       )</a:t>
                      </a:r>
                      <a:r>
                        <a:rPr lang="zh-TW" sz="2800" kern="100" dirty="0">
                          <a:solidFill>
                            <a:srgbClr val="000000"/>
                          </a:solidFill>
                          <a:effectLst/>
                          <a:latin typeface="Calibri" panose="020F0502020204030204" pitchFamily="34" charset="0"/>
                          <a:ea typeface="標楷體" panose="03000509000000000000" pitchFamily="65" charset="-120"/>
                          <a:cs typeface="Times New Roman" panose="02020603050405020304" pitchFamily="18" charset="0"/>
                        </a:rPr>
                        <a:t>，不知道可以依據什麼原則行事。</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59936128"/>
                  </a:ext>
                </a:extLst>
              </a:tr>
            </a:tbl>
          </a:graphicData>
        </a:graphic>
      </p:graphicFrame>
      <p:sp>
        <p:nvSpPr>
          <p:cNvPr id="5" name="文字方塊 4">
            <a:extLst>
              <a:ext uri="{FF2B5EF4-FFF2-40B4-BE49-F238E27FC236}">
                <a16:creationId xmlns:a16="http://schemas.microsoft.com/office/drawing/2014/main" id="{4CD64D05-10EF-A351-E40E-B973AD8E471F}"/>
              </a:ext>
            </a:extLst>
          </p:cNvPr>
          <p:cNvSpPr txBox="1"/>
          <p:nvPr/>
        </p:nvSpPr>
        <p:spPr>
          <a:xfrm>
            <a:off x="6013076" y="2362510"/>
            <a:ext cx="896293" cy="461665"/>
          </a:xfrm>
          <a:prstGeom prst="rect">
            <a:avLst/>
          </a:prstGeom>
          <a:noFill/>
        </p:spPr>
        <p:txBody>
          <a:bodyPr wrap="square" rtlCol="0">
            <a:spAutoFit/>
          </a:bodyPr>
          <a:lstStyle/>
          <a:p>
            <a:r>
              <a:rPr lang="zh-TW" altLang="en-US" sz="2400" b="1" dirty="0">
                <a:solidFill>
                  <a:srgbClr val="C00000"/>
                </a:solidFill>
                <a:latin typeface="微軟正黑體" panose="020B0604030504040204" pitchFamily="34" charset="-120"/>
                <a:ea typeface="微軟正黑體" panose="020B0604030504040204" pitchFamily="34" charset="-120"/>
              </a:rPr>
              <a:t>執法</a:t>
            </a:r>
          </a:p>
        </p:txBody>
      </p:sp>
      <p:sp>
        <p:nvSpPr>
          <p:cNvPr id="7" name="文字方塊 6">
            <a:extLst>
              <a:ext uri="{FF2B5EF4-FFF2-40B4-BE49-F238E27FC236}">
                <a16:creationId xmlns:a16="http://schemas.microsoft.com/office/drawing/2014/main" id="{C339951B-8EE5-AECB-EDAF-22D2476204AF}"/>
              </a:ext>
            </a:extLst>
          </p:cNvPr>
          <p:cNvSpPr txBox="1"/>
          <p:nvPr/>
        </p:nvSpPr>
        <p:spPr>
          <a:xfrm>
            <a:off x="7662582" y="4271992"/>
            <a:ext cx="896293" cy="461665"/>
          </a:xfrm>
          <a:prstGeom prst="rect">
            <a:avLst/>
          </a:prstGeom>
          <a:noFill/>
        </p:spPr>
        <p:txBody>
          <a:bodyPr wrap="square" rtlCol="0">
            <a:spAutoFit/>
          </a:bodyPr>
          <a:lstStyle/>
          <a:p>
            <a:r>
              <a:rPr lang="zh-TW" altLang="en-US" sz="2400" b="1" dirty="0">
                <a:solidFill>
                  <a:srgbClr val="C00000"/>
                </a:solidFill>
                <a:latin typeface="微軟正黑體" panose="020B0604030504040204" pitchFamily="34" charset="-120"/>
                <a:ea typeface="微軟正黑體" panose="020B0604030504040204" pitchFamily="34" charset="-120"/>
              </a:rPr>
              <a:t>公正</a:t>
            </a:r>
          </a:p>
        </p:txBody>
      </p:sp>
      <p:sp>
        <p:nvSpPr>
          <p:cNvPr id="8" name="文字方塊 7">
            <a:extLst>
              <a:ext uri="{FF2B5EF4-FFF2-40B4-BE49-F238E27FC236}">
                <a16:creationId xmlns:a16="http://schemas.microsoft.com/office/drawing/2014/main" id="{A744FDB7-83D3-308D-0760-8F2B360469C1}"/>
              </a:ext>
            </a:extLst>
          </p:cNvPr>
          <p:cNvSpPr txBox="1"/>
          <p:nvPr/>
        </p:nvSpPr>
        <p:spPr>
          <a:xfrm>
            <a:off x="7492253" y="3049378"/>
            <a:ext cx="896293" cy="461665"/>
          </a:xfrm>
          <a:prstGeom prst="rect">
            <a:avLst/>
          </a:prstGeom>
          <a:noFill/>
        </p:spPr>
        <p:txBody>
          <a:bodyPr wrap="square" rtlCol="0">
            <a:spAutoFit/>
          </a:bodyPr>
          <a:lstStyle/>
          <a:p>
            <a:r>
              <a:rPr lang="zh-TW" altLang="en-US" sz="2400" b="1" dirty="0">
                <a:solidFill>
                  <a:srgbClr val="C00000"/>
                </a:solidFill>
                <a:latin typeface="微軟正黑體" panose="020B0604030504040204" pitchFamily="34" charset="-120"/>
                <a:ea typeface="微軟正黑體" panose="020B0604030504040204" pitchFamily="34" charset="-120"/>
              </a:rPr>
              <a:t>廷尉</a:t>
            </a:r>
          </a:p>
        </p:txBody>
      </p:sp>
      <p:sp>
        <p:nvSpPr>
          <p:cNvPr id="9" name="文字方塊 8">
            <a:extLst>
              <a:ext uri="{FF2B5EF4-FFF2-40B4-BE49-F238E27FC236}">
                <a16:creationId xmlns:a16="http://schemas.microsoft.com/office/drawing/2014/main" id="{B6FBE149-C486-1BE5-7335-DBE203FDB9FC}"/>
              </a:ext>
            </a:extLst>
          </p:cNvPr>
          <p:cNvSpPr txBox="1"/>
          <p:nvPr/>
        </p:nvSpPr>
        <p:spPr>
          <a:xfrm>
            <a:off x="8685548" y="3511043"/>
            <a:ext cx="3643637" cy="461665"/>
          </a:xfrm>
          <a:prstGeom prst="rect">
            <a:avLst/>
          </a:prstGeom>
          <a:noFill/>
        </p:spPr>
        <p:txBody>
          <a:bodyPr wrap="square" rtlCol="0">
            <a:spAutoFit/>
          </a:bodyPr>
          <a:lstStyle/>
          <a:p>
            <a:r>
              <a:rPr lang="zh-TW" altLang="en-US" sz="2400" b="1" dirty="0">
                <a:solidFill>
                  <a:srgbClr val="C00000"/>
                </a:solidFill>
                <a:latin typeface="標楷體" panose="03000509000000000000" pitchFamily="65" charset="-120"/>
                <a:ea typeface="標楷體" panose="03000509000000000000" pitchFamily="65" charset="-120"/>
              </a:rPr>
              <a:t>★</a:t>
            </a:r>
            <a:r>
              <a:rPr lang="zh-TW" altLang="en-US" sz="2400" b="1" dirty="0">
                <a:solidFill>
                  <a:srgbClr val="C00000"/>
                </a:solidFill>
                <a:latin typeface="微軟正黑體" panose="020B0604030504040204" pitchFamily="34" charset="-120"/>
                <a:ea typeface="微軟正黑體" panose="020B0604030504040204" pitchFamily="34" charset="-120"/>
              </a:rPr>
              <a:t>以身作則</a:t>
            </a:r>
          </a:p>
        </p:txBody>
      </p:sp>
      <p:sp>
        <p:nvSpPr>
          <p:cNvPr id="10" name="文字方塊 9">
            <a:extLst>
              <a:ext uri="{FF2B5EF4-FFF2-40B4-BE49-F238E27FC236}">
                <a16:creationId xmlns:a16="http://schemas.microsoft.com/office/drawing/2014/main" id="{5FC93630-CEE4-B8B1-FCDF-A7357F0E81F0}"/>
              </a:ext>
            </a:extLst>
          </p:cNvPr>
          <p:cNvSpPr txBox="1"/>
          <p:nvPr/>
        </p:nvSpPr>
        <p:spPr>
          <a:xfrm>
            <a:off x="8685548" y="3967492"/>
            <a:ext cx="3643637" cy="461665"/>
          </a:xfrm>
          <a:prstGeom prst="rect">
            <a:avLst/>
          </a:prstGeom>
          <a:noFill/>
        </p:spPr>
        <p:txBody>
          <a:bodyPr wrap="square" rtlCol="0">
            <a:spAutoFit/>
          </a:bodyPr>
          <a:lstStyle/>
          <a:p>
            <a:r>
              <a:rPr lang="zh-TW" altLang="en-US" sz="2400" b="1" dirty="0">
                <a:solidFill>
                  <a:srgbClr val="C00000"/>
                </a:solidFill>
                <a:latin typeface="標楷體" panose="03000509000000000000" pitchFamily="65" charset="-120"/>
                <a:ea typeface="標楷體" panose="03000509000000000000" pitchFamily="65" charset="-120"/>
              </a:rPr>
              <a:t>★</a:t>
            </a:r>
            <a:r>
              <a:rPr lang="zh-TW" altLang="en-US" sz="2400" b="1" dirty="0">
                <a:solidFill>
                  <a:srgbClr val="C00000"/>
                </a:solidFill>
                <a:latin typeface="微軟正黑體" panose="020B0604030504040204" pitchFamily="34" charset="-120"/>
                <a:ea typeface="微軟正黑體" panose="020B0604030504040204" pitchFamily="34" charset="-120"/>
              </a:rPr>
              <a:t>依法判決</a:t>
            </a:r>
          </a:p>
        </p:txBody>
      </p:sp>
      <p:sp>
        <p:nvSpPr>
          <p:cNvPr id="11" name="文字方塊 10">
            <a:extLst>
              <a:ext uri="{FF2B5EF4-FFF2-40B4-BE49-F238E27FC236}">
                <a16:creationId xmlns:a16="http://schemas.microsoft.com/office/drawing/2014/main" id="{A506AA65-FE37-73D2-21DF-F3C5012A51AD}"/>
              </a:ext>
            </a:extLst>
          </p:cNvPr>
          <p:cNvSpPr txBox="1"/>
          <p:nvPr/>
        </p:nvSpPr>
        <p:spPr>
          <a:xfrm>
            <a:off x="9338982" y="4892282"/>
            <a:ext cx="896293" cy="461665"/>
          </a:xfrm>
          <a:prstGeom prst="rect">
            <a:avLst/>
          </a:prstGeom>
          <a:noFill/>
        </p:spPr>
        <p:txBody>
          <a:bodyPr wrap="square" rtlCol="0">
            <a:spAutoFit/>
          </a:bodyPr>
          <a:lstStyle/>
          <a:p>
            <a:r>
              <a:rPr lang="zh-TW" altLang="en-US" sz="2400" b="1" dirty="0">
                <a:solidFill>
                  <a:srgbClr val="C00000"/>
                </a:solidFill>
                <a:latin typeface="微軟正黑體" panose="020B0604030504040204" pitchFamily="34" charset="-120"/>
                <a:ea typeface="微軟正黑體" panose="020B0604030504040204" pitchFamily="34" charset="-120"/>
              </a:rPr>
              <a:t>判決</a:t>
            </a:r>
          </a:p>
        </p:txBody>
      </p:sp>
      <p:sp>
        <p:nvSpPr>
          <p:cNvPr id="12" name="文字方塊 11">
            <a:extLst>
              <a:ext uri="{FF2B5EF4-FFF2-40B4-BE49-F238E27FC236}">
                <a16:creationId xmlns:a16="http://schemas.microsoft.com/office/drawing/2014/main" id="{54E75266-AB51-42BB-8197-3382BF79F5F3}"/>
              </a:ext>
            </a:extLst>
          </p:cNvPr>
          <p:cNvSpPr txBox="1"/>
          <p:nvPr/>
        </p:nvSpPr>
        <p:spPr>
          <a:xfrm>
            <a:off x="1016361" y="1119115"/>
            <a:ext cx="2048435" cy="523220"/>
          </a:xfrm>
          <a:prstGeom prst="rect">
            <a:avLst/>
          </a:prstGeom>
          <a:solidFill>
            <a:schemeClr val="accent5">
              <a:lumMod val="60000"/>
              <a:lumOff val="40000"/>
            </a:schemeClr>
          </a:solidFill>
        </p:spPr>
        <p:txBody>
          <a:bodyPr wrap="square" rtlCol="0">
            <a:spAutoFit/>
          </a:bodyPr>
          <a:lstStyle/>
          <a:p>
            <a:r>
              <a:rPr lang="zh-TW" altLang="en-US" sz="2800" b="1" dirty="0">
                <a:solidFill>
                  <a:schemeClr val="accent5">
                    <a:lumMod val="50000"/>
                  </a:schemeClr>
                </a:solidFill>
                <a:latin typeface="微軟正黑體" panose="020B0604030504040204" pitchFamily="34" charset="-120"/>
                <a:ea typeface="微軟正黑體" panose="020B0604030504040204" pitchFamily="34" charset="-120"/>
              </a:rPr>
              <a:t>法律的重要</a:t>
            </a:r>
          </a:p>
        </p:txBody>
      </p:sp>
    </p:spTree>
    <p:extLst>
      <p:ext uri="{BB962C8B-B14F-4D97-AF65-F5344CB8AC3E}">
        <p14:creationId xmlns:p14="http://schemas.microsoft.com/office/powerpoint/2010/main" val="3163478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P spid="9" grpId="0"/>
      <p:bldP spid="10" grpId="0"/>
      <p:bldP spid="11"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內容版面配置區 5">
            <a:extLst>
              <a:ext uri="{FF2B5EF4-FFF2-40B4-BE49-F238E27FC236}">
                <a16:creationId xmlns:a16="http://schemas.microsoft.com/office/drawing/2014/main" id="{9917E3B9-6839-4F52-8D20-6185AB1E29BC}"/>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920331" y="211215"/>
            <a:ext cx="4351338" cy="4351338"/>
          </a:xfrm>
        </p:spPr>
      </p:pic>
      <p:sp>
        <p:nvSpPr>
          <p:cNvPr id="7" name="文字方塊 6">
            <a:extLst>
              <a:ext uri="{FF2B5EF4-FFF2-40B4-BE49-F238E27FC236}">
                <a16:creationId xmlns:a16="http://schemas.microsoft.com/office/drawing/2014/main" id="{961DD75E-0F7F-453C-B653-4AA256BA878C}"/>
              </a:ext>
            </a:extLst>
          </p:cNvPr>
          <p:cNvSpPr txBox="1"/>
          <p:nvPr/>
        </p:nvSpPr>
        <p:spPr>
          <a:xfrm>
            <a:off x="1303700" y="4635374"/>
            <a:ext cx="10411486" cy="1815882"/>
          </a:xfrm>
          <a:prstGeom prst="rect">
            <a:avLst/>
          </a:prstGeom>
          <a:noFill/>
        </p:spPr>
        <p:txBody>
          <a:bodyPr wrap="square" rtlCol="0">
            <a:spAutoFit/>
          </a:bodyPr>
          <a:lstStyle/>
          <a:p>
            <a:r>
              <a:rPr lang="en-US" altLang="zh-TW" sz="2800" b="1" dirty="0">
                <a:latin typeface="微軟正黑體" panose="020B0604030504040204" pitchFamily="34" charset="-120"/>
                <a:ea typeface="微軟正黑體" panose="020B0604030504040204" pitchFamily="34" charset="-120"/>
              </a:rPr>
              <a:t>816</a:t>
            </a:r>
            <a:r>
              <a:rPr lang="zh-TW" altLang="en-US" sz="2800" b="1" dirty="0">
                <a:latin typeface="微軟正黑體" panose="020B0604030504040204" pitchFamily="34" charset="-120"/>
                <a:ea typeface="微軟正黑體" panose="020B0604030504040204" pitchFamily="34" charset="-120"/>
              </a:rPr>
              <a:t>釋之</a:t>
            </a:r>
            <a:r>
              <a:rPr lang="en-US" altLang="zh-TW" sz="2800" b="1" dirty="0">
                <a:latin typeface="微軟正黑體" panose="020B0604030504040204" pitchFamily="34" charset="-120"/>
                <a:ea typeface="微軟正黑體" panose="020B0604030504040204" pitchFamily="34" charset="-120"/>
              </a:rPr>
              <a:t>PADLET</a:t>
            </a:r>
          </a:p>
          <a:p>
            <a:r>
              <a:rPr lang="en-US" altLang="zh-TW" sz="2800" b="1" dirty="0">
                <a:latin typeface="微軟正黑體" panose="020B0604030504040204" pitchFamily="34" charset="-120"/>
                <a:ea typeface="微軟正黑體" panose="020B0604030504040204" pitchFamily="34" charset="-120"/>
                <a:hlinkClick r:id="rId4"/>
              </a:rPr>
              <a:t>https://</a:t>
            </a:r>
            <a:r>
              <a:rPr lang="en-US" altLang="zh-TW" sz="2800" b="1" dirty="0" err="1">
                <a:latin typeface="微軟正黑體" panose="020B0604030504040204" pitchFamily="34" charset="-120"/>
                <a:ea typeface="微軟正黑體" panose="020B0604030504040204" pitchFamily="34" charset="-120"/>
                <a:hlinkClick r:id="rId4"/>
              </a:rPr>
              <a:t>padlet.com</a:t>
            </a:r>
            <a:r>
              <a:rPr lang="en-US" altLang="zh-TW" sz="2800" b="1" dirty="0">
                <a:latin typeface="微軟正黑體" panose="020B0604030504040204" pitchFamily="34" charset="-120"/>
                <a:ea typeface="微軟正黑體" panose="020B0604030504040204" pitchFamily="34" charset="-120"/>
                <a:hlinkClick r:id="rId4"/>
              </a:rPr>
              <a:t>/</a:t>
            </a:r>
            <a:r>
              <a:rPr lang="en-US" altLang="zh-TW" sz="2800" b="1" dirty="0" err="1">
                <a:latin typeface="微軟正黑體" panose="020B0604030504040204" pitchFamily="34" charset="-120"/>
                <a:ea typeface="微軟正黑體" panose="020B0604030504040204" pitchFamily="34" charset="-120"/>
                <a:hlinkClick r:id="rId4"/>
              </a:rPr>
              <a:t>gm2004</a:t>
            </a:r>
            <a:r>
              <a:rPr lang="en-US" altLang="zh-TW" sz="2800" b="1" dirty="0">
                <a:latin typeface="微軟正黑體" panose="020B0604030504040204" pitchFamily="34" charset="-120"/>
                <a:ea typeface="微軟正黑體" panose="020B0604030504040204" pitchFamily="34" charset="-120"/>
                <a:hlinkClick r:id="rId4"/>
              </a:rPr>
              <a:t>/816-</a:t>
            </a:r>
            <a:r>
              <a:rPr lang="en-US" altLang="zh-TW" sz="2800" b="1" dirty="0" err="1">
                <a:latin typeface="微軟正黑體" panose="020B0604030504040204" pitchFamily="34" charset="-120"/>
                <a:ea typeface="微軟正黑體" panose="020B0604030504040204" pitchFamily="34" charset="-120"/>
                <a:hlinkClick r:id="rId4"/>
              </a:rPr>
              <a:t>oglrdc636sg3bw3r</a:t>
            </a:r>
            <a:endParaRPr lang="en-US" altLang="zh-TW" sz="2800" b="1" dirty="0">
              <a:latin typeface="微軟正黑體" panose="020B0604030504040204" pitchFamily="34" charset="-120"/>
              <a:ea typeface="微軟正黑體" panose="020B0604030504040204" pitchFamily="34" charset="-120"/>
            </a:endParaRPr>
          </a:p>
          <a:p>
            <a:r>
              <a:rPr lang="en-US" altLang="zh-TW" sz="2800" b="1" dirty="0">
                <a:latin typeface="微軟正黑體" panose="020B0604030504040204" pitchFamily="34" charset="-120"/>
                <a:ea typeface="微軟正黑體" panose="020B0604030504040204" pitchFamily="34" charset="-120"/>
                <a:hlinkClick r:id="rId5"/>
              </a:rPr>
              <a:t>https://</a:t>
            </a:r>
            <a:r>
              <a:rPr lang="en-US" altLang="zh-TW" sz="2800" b="1" dirty="0" err="1">
                <a:latin typeface="微軟正黑體" panose="020B0604030504040204" pitchFamily="34" charset="-120"/>
                <a:ea typeface="微軟正黑體" panose="020B0604030504040204" pitchFamily="34" charset="-120"/>
                <a:hlinkClick r:id="rId5"/>
              </a:rPr>
              <a:t>www.mentimeter.com</a:t>
            </a:r>
            <a:r>
              <a:rPr lang="en-US" altLang="zh-TW" sz="2800" b="1" dirty="0">
                <a:latin typeface="微軟正黑體" panose="020B0604030504040204" pitchFamily="34" charset="-120"/>
                <a:ea typeface="微軟正黑體" panose="020B0604030504040204" pitchFamily="34" charset="-120"/>
                <a:hlinkClick r:id="rId5"/>
              </a:rPr>
              <a:t>/app/presentation/</a:t>
            </a:r>
            <a:r>
              <a:rPr lang="en-US" altLang="zh-TW" sz="2800" b="1" dirty="0" err="1">
                <a:latin typeface="微軟正黑體" panose="020B0604030504040204" pitchFamily="34" charset="-120"/>
                <a:ea typeface="微軟正黑體" panose="020B0604030504040204" pitchFamily="34" charset="-120"/>
                <a:hlinkClick r:id="rId5"/>
              </a:rPr>
              <a:t>al7tizawi9v7r7zqmtm4561pkpd2mkpn</a:t>
            </a:r>
            <a:r>
              <a:rPr lang="en-US" altLang="zh-TW" sz="2800" b="1" dirty="0">
                <a:latin typeface="微軟正黑體" panose="020B0604030504040204" pitchFamily="34" charset="-120"/>
                <a:ea typeface="微軟正黑體" panose="020B0604030504040204" pitchFamily="34" charset="-120"/>
                <a:hlinkClick r:id="rId5"/>
              </a:rPr>
              <a:t>/</a:t>
            </a:r>
            <a:r>
              <a:rPr lang="en-US" altLang="zh-TW" sz="2800" b="1" dirty="0" err="1">
                <a:latin typeface="微軟正黑體" panose="020B0604030504040204" pitchFamily="34" charset="-120"/>
                <a:ea typeface="微軟正黑體" panose="020B0604030504040204" pitchFamily="34" charset="-120"/>
                <a:hlinkClick r:id="rId5"/>
              </a:rPr>
              <a:t>kjcq7mpwco4c</a:t>
            </a:r>
            <a:r>
              <a:rPr lang="en-US" altLang="zh-TW" sz="2800" b="1" dirty="0">
                <a:latin typeface="微軟正黑體" panose="020B0604030504040204" pitchFamily="34" charset="-120"/>
                <a:ea typeface="微軟正黑體" panose="020B0604030504040204" pitchFamily="34" charset="-120"/>
                <a:hlinkClick r:id="rId5"/>
              </a:rPr>
              <a:t>/edit</a:t>
            </a:r>
            <a:endParaRPr lang="zh-TW" altLang="en-US" sz="2800" b="1" dirty="0">
              <a:latin typeface="微軟正黑體" panose="020B0604030504040204" pitchFamily="34" charset="-120"/>
              <a:ea typeface="微軟正黑體" panose="020B0604030504040204" pitchFamily="34" charset="-120"/>
            </a:endParaRPr>
          </a:p>
        </p:txBody>
      </p:sp>
    </p:spTree>
    <p:custDataLst>
      <p:tags r:id="rId1"/>
    </p:custDataLst>
    <p:extLst>
      <p:ext uri="{BB962C8B-B14F-4D97-AF65-F5344CB8AC3E}">
        <p14:creationId xmlns:p14="http://schemas.microsoft.com/office/powerpoint/2010/main" val="30214280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3" name="內容版面配置區 2">
            <a:extLst>
              <a:ext uri="{FF2B5EF4-FFF2-40B4-BE49-F238E27FC236}">
                <a16:creationId xmlns:a16="http://schemas.microsoft.com/office/drawing/2014/main" id="{627989D8-FC5E-B444-07D4-DB742CF21D6D}"/>
              </a:ext>
            </a:extLst>
          </p:cNvPr>
          <p:cNvSpPr>
            <a:spLocks noGrp="1"/>
          </p:cNvSpPr>
          <p:nvPr>
            <p:ph idx="1"/>
          </p:nvPr>
        </p:nvSpPr>
        <p:spPr>
          <a:xfrm>
            <a:off x="753036" y="1820985"/>
            <a:ext cx="10515600" cy="4709081"/>
          </a:xfrm>
          <a:solidFill>
            <a:schemeClr val="bg1"/>
          </a:solidFill>
          <a:ln w="38100">
            <a:solidFill>
              <a:schemeClr val="accent4">
                <a:lumMod val="50000"/>
              </a:schemeClr>
            </a:solidFill>
            <a:prstDash val="dash"/>
          </a:ln>
        </p:spPr>
        <p:txBody>
          <a:bodyPr>
            <a:normAutofit/>
          </a:bodyPr>
          <a:lstStyle/>
          <a:p>
            <a:pPr>
              <a:lnSpc>
                <a:spcPct val="200000"/>
              </a:lnSpc>
              <a:spcBef>
                <a:spcPts val="0"/>
              </a:spcBef>
              <a:defRPr/>
            </a:pPr>
            <a:r>
              <a:rPr kumimoji="0" lang="zh-TW" altLang="en-US" sz="3600" i="0" u="none" strike="noStrike" kern="0" cap="none" spc="0" normalizeH="0" baseline="0" noProof="0" dirty="0">
                <a:ln>
                  <a:noFill/>
                </a:ln>
                <a:solidFill>
                  <a:srgbClr val="000000"/>
                </a:solidFill>
                <a:effectLst/>
                <a:uLnTx/>
                <a:uFillTx/>
                <a:latin typeface="標楷體" panose="03000509000000000000" pitchFamily="65" charset="-120"/>
                <a:ea typeface="標楷體" panose="03000509000000000000" pitchFamily="65" charset="-120"/>
                <a:cs typeface="Arial" panose="020B0604020202020204" pitchFamily="34" charset="0"/>
              </a:rPr>
              <a:t>法者</a:t>
            </a:r>
            <a:r>
              <a:rPr kumimoji="0" lang="zh-TW" altLang="en-US" sz="3600" i="0" u="none" strike="noStrike" kern="0" cap="none" spc="0" normalizeH="0" baseline="0" noProof="0" dirty="0">
                <a:ln>
                  <a:noFill/>
                </a:ln>
                <a:effectLst/>
                <a:uLnTx/>
                <a:uFillTx/>
                <a:latin typeface="標楷體" panose="03000509000000000000" pitchFamily="65" charset="-120"/>
                <a:ea typeface="標楷體" panose="03000509000000000000" pitchFamily="65" charset="-120"/>
                <a:cs typeface="Arial" panose="020B0604020202020204" pitchFamily="34" charset="0"/>
              </a:rPr>
              <a:t>，</a:t>
            </a:r>
            <a:r>
              <a:rPr kumimoji="0" lang="zh-TW" altLang="en-US" sz="3600" i="0" u="none" strike="noStrike" kern="0" cap="none" spc="0" normalizeH="0" baseline="0" noProof="0" dirty="0">
                <a:ln>
                  <a:noFill/>
                </a:ln>
                <a:solidFill>
                  <a:srgbClr val="000000"/>
                </a:solidFill>
                <a:effectLst/>
                <a:uLnTx/>
                <a:uFillTx/>
                <a:latin typeface="標楷體" panose="03000509000000000000" pitchFamily="65" charset="-120"/>
                <a:ea typeface="標楷體" panose="03000509000000000000" pitchFamily="65" charset="-120"/>
                <a:cs typeface="Arial" panose="020B0604020202020204" pitchFamily="34" charset="0"/>
              </a:rPr>
              <a:t>天子所與天下公共也。今法如此而更重之，是法不信於民也。</a:t>
            </a:r>
            <a:endParaRPr kumimoji="0" lang="en-US" altLang="zh-TW" sz="3600" i="0" u="none" strike="noStrike" kern="0" cap="none" spc="0" normalizeH="0" baseline="0" noProof="0" dirty="0">
              <a:ln>
                <a:noFill/>
              </a:ln>
              <a:solidFill>
                <a:srgbClr val="000000"/>
              </a:solidFill>
              <a:effectLst/>
              <a:uLnTx/>
              <a:uFillTx/>
              <a:latin typeface="標楷體" panose="03000509000000000000" pitchFamily="65" charset="-120"/>
              <a:ea typeface="標楷體" panose="03000509000000000000" pitchFamily="65" charset="-120"/>
              <a:cs typeface="Arial" panose="020B0604020202020204" pitchFamily="34" charset="0"/>
            </a:endParaRPr>
          </a:p>
          <a:p>
            <a:pPr>
              <a:lnSpc>
                <a:spcPct val="200000"/>
              </a:lnSpc>
              <a:defRPr/>
            </a:pPr>
            <a:r>
              <a:rPr kumimoji="0" lang="zh-TW" altLang="en-US" sz="3600" i="0" u="none" strike="noStrike" kern="0" cap="none" spc="0" normalizeH="0" baseline="0" noProof="0" dirty="0">
                <a:ln>
                  <a:noFill/>
                </a:ln>
                <a:solidFill>
                  <a:srgbClr val="000000"/>
                </a:solidFill>
                <a:effectLst/>
                <a:uLnTx/>
                <a:uFillTx/>
                <a:latin typeface="標楷體" panose="03000509000000000000" pitchFamily="65" charset="-120"/>
                <a:ea typeface="標楷體" panose="03000509000000000000" pitchFamily="65" charset="-120"/>
                <a:cs typeface="Arial" panose="020B0604020202020204" pitchFamily="34" charset="0"/>
              </a:rPr>
              <a:t>廷尉</a:t>
            </a:r>
            <a:r>
              <a:rPr kumimoji="0" lang="zh-TW" altLang="en-US" sz="3600" i="0" u="none" strike="noStrike" kern="0" cap="none" spc="0" normalizeH="0" baseline="0" noProof="0" dirty="0">
                <a:ln>
                  <a:noFill/>
                </a:ln>
                <a:effectLst/>
                <a:uLnTx/>
                <a:uFillTx/>
                <a:latin typeface="標楷體" panose="03000509000000000000" pitchFamily="65" charset="-120"/>
                <a:ea typeface="標楷體" panose="03000509000000000000" pitchFamily="65" charset="-120"/>
                <a:cs typeface="Arial" panose="020B0604020202020204" pitchFamily="34" charset="0"/>
              </a:rPr>
              <a:t>，</a:t>
            </a:r>
            <a:r>
              <a:rPr kumimoji="0" lang="zh-TW" altLang="en-US" sz="3600" i="0" u="none" strike="noStrike" kern="0" cap="none" spc="0" normalizeH="0" baseline="0" noProof="0" dirty="0">
                <a:ln>
                  <a:noFill/>
                </a:ln>
                <a:solidFill>
                  <a:srgbClr val="000000"/>
                </a:solidFill>
                <a:effectLst/>
                <a:uLnTx/>
                <a:uFillTx/>
                <a:latin typeface="標楷體" panose="03000509000000000000" pitchFamily="65" charset="-120"/>
                <a:ea typeface="標楷體" panose="03000509000000000000" pitchFamily="65" charset="-120"/>
                <a:cs typeface="Arial" panose="020B0604020202020204" pitchFamily="34" charset="0"/>
              </a:rPr>
              <a:t>天下之平也，一傾而天下用法皆為輕重，</a:t>
            </a:r>
            <a:endParaRPr kumimoji="0" lang="en-US" altLang="zh-TW" sz="3600" i="0" u="none" strike="noStrike" kern="0" cap="none" spc="0" normalizeH="0" baseline="0" noProof="0" dirty="0">
              <a:ln>
                <a:noFill/>
              </a:ln>
              <a:solidFill>
                <a:srgbClr val="000000"/>
              </a:solidFill>
              <a:effectLst/>
              <a:uLnTx/>
              <a:uFillTx/>
              <a:latin typeface="標楷體" panose="03000509000000000000" pitchFamily="65" charset="-120"/>
              <a:ea typeface="標楷體" panose="03000509000000000000" pitchFamily="65" charset="-120"/>
              <a:cs typeface="Arial" panose="020B0604020202020204" pitchFamily="34" charset="0"/>
            </a:endParaRPr>
          </a:p>
          <a:p>
            <a:pPr marL="0" marR="0" lvl="0" indent="0" algn="l" defTabSz="914400" rtl="0" eaLnBrk="1" fontAlgn="auto" latinLnBrk="0" hangingPunct="1">
              <a:lnSpc>
                <a:spcPct val="200000"/>
              </a:lnSpc>
              <a:spcBef>
                <a:spcPts val="1000"/>
              </a:spcBef>
              <a:spcAft>
                <a:spcPts val="0"/>
              </a:spcAft>
              <a:buClrTx/>
              <a:buSzTx/>
              <a:buFont typeface="Arial" panose="020B0604020202020204" pitchFamily="34" charset="0"/>
              <a:buNone/>
              <a:tabLst/>
              <a:defRPr/>
            </a:pPr>
            <a:r>
              <a:rPr kumimoji="0" lang="zh-TW" altLang="en-US" sz="3600" i="0" u="none" strike="noStrike" kern="0" cap="none" spc="0" normalizeH="0" baseline="0" noProof="0" dirty="0">
                <a:ln>
                  <a:noFill/>
                </a:ln>
                <a:solidFill>
                  <a:srgbClr val="000000"/>
                </a:solidFill>
                <a:effectLst/>
                <a:uLnTx/>
                <a:uFillTx/>
                <a:latin typeface="標楷體" panose="03000509000000000000" pitchFamily="65" charset="-120"/>
                <a:ea typeface="標楷體" panose="03000509000000000000" pitchFamily="65" charset="-120"/>
                <a:cs typeface="Arial" panose="020B0604020202020204" pitchFamily="34" charset="0"/>
              </a:rPr>
              <a:t>民安所錯其手足？</a:t>
            </a:r>
          </a:p>
        </p:txBody>
      </p:sp>
      <p:sp>
        <p:nvSpPr>
          <p:cNvPr id="4" name="矩形: 圓角 3">
            <a:extLst>
              <a:ext uri="{FF2B5EF4-FFF2-40B4-BE49-F238E27FC236}">
                <a16:creationId xmlns:a16="http://schemas.microsoft.com/office/drawing/2014/main" id="{CE9EBB8A-688E-2DAE-D8FB-66BFCD44B9FA}"/>
              </a:ext>
            </a:extLst>
          </p:cNvPr>
          <p:cNvSpPr/>
          <p:nvPr/>
        </p:nvSpPr>
        <p:spPr>
          <a:xfrm>
            <a:off x="672353" y="290298"/>
            <a:ext cx="10681447" cy="1252565"/>
          </a:xfrm>
          <a:prstGeom prst="roundRect">
            <a:avLst/>
          </a:prstGeom>
          <a:solidFill>
            <a:schemeClr val="bg1"/>
          </a:solidFill>
          <a:ln w="2857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dirty="0">
              <a:ln>
                <a:noFill/>
              </a:ln>
              <a:solidFill>
                <a:prstClr val="white"/>
              </a:solidFill>
              <a:effectLst/>
              <a:uLnTx/>
              <a:uFillTx/>
              <a:latin typeface="Calibri"/>
              <a:ea typeface="新細明體" panose="02020500000000000000" pitchFamily="18" charset="-120"/>
              <a:cs typeface="+mn-cs"/>
            </a:endParaRPr>
          </a:p>
        </p:txBody>
      </p:sp>
      <p:sp>
        <p:nvSpPr>
          <p:cNvPr id="2" name="標題 1">
            <a:extLst>
              <a:ext uri="{FF2B5EF4-FFF2-40B4-BE49-F238E27FC236}">
                <a16:creationId xmlns:a16="http://schemas.microsoft.com/office/drawing/2014/main" id="{05049A8A-DC27-D012-B5BE-22714390D813}"/>
              </a:ext>
            </a:extLst>
          </p:cNvPr>
          <p:cNvSpPr>
            <a:spLocks noGrp="1"/>
          </p:cNvSpPr>
          <p:nvPr>
            <p:ph type="title"/>
          </p:nvPr>
        </p:nvSpPr>
        <p:spPr>
          <a:xfrm>
            <a:off x="838200" y="235976"/>
            <a:ext cx="10515600" cy="941239"/>
          </a:xfrm>
        </p:spPr>
        <p:txBody>
          <a:bodyPr>
            <a:normAutofit fontScale="90000"/>
          </a:bodyPr>
          <a:lstStyle/>
          <a:p>
            <a:pPr lvl="0">
              <a:lnSpc>
                <a:spcPct val="100000"/>
              </a:lnSpc>
            </a:pPr>
            <a:r>
              <a:rPr lang="zh-TW" altLang="en-US" sz="4000" b="1"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高潮：</a:t>
            </a:r>
            <a:r>
              <a:rPr lang="en-US" altLang="zh-TW" sz="3100" b="1" kern="0" dirty="0">
                <a:solidFill>
                  <a:srgbClr val="000000"/>
                </a:solidFill>
                <a:ea typeface="微軟正黑體" panose="020B0604030504040204" pitchFamily="34" charset="-120"/>
                <a:cs typeface="Arial" panose="020B0604020202020204" pitchFamily="34" charset="0"/>
              </a:rPr>
              <a:t>2-2</a:t>
            </a:r>
            <a:r>
              <a:rPr lang="zh-TW" altLang="en-US" sz="3100" b="1" kern="0" dirty="0">
                <a:solidFill>
                  <a:srgbClr val="000000"/>
                </a:solidFill>
                <a:ea typeface="微軟正黑體" panose="020B0604030504040204" pitchFamily="34" charset="-120"/>
                <a:cs typeface="Arial" panose="020B0604020202020204" pitchFamily="34" charset="0"/>
              </a:rPr>
              <a:t>面對文帝的憤怒，身為「廷尉」，他的想法是什麼？</a:t>
            </a:r>
            <a:endParaRPr lang="zh-TW" altLang="en-US" sz="3600" b="1"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endParaRPr>
          </a:p>
        </p:txBody>
      </p:sp>
      <p:sp>
        <p:nvSpPr>
          <p:cNvPr id="10" name="文字方塊 9">
            <a:extLst>
              <a:ext uri="{FF2B5EF4-FFF2-40B4-BE49-F238E27FC236}">
                <a16:creationId xmlns:a16="http://schemas.microsoft.com/office/drawing/2014/main" id="{6FE7C7B1-CEB0-CA55-3BF4-84C9D352D12B}"/>
              </a:ext>
            </a:extLst>
          </p:cNvPr>
          <p:cNvSpPr txBox="1"/>
          <p:nvPr/>
        </p:nvSpPr>
        <p:spPr>
          <a:xfrm>
            <a:off x="1025414" y="950920"/>
            <a:ext cx="2048435" cy="523220"/>
          </a:xfrm>
          <a:prstGeom prst="rect">
            <a:avLst/>
          </a:prstGeom>
          <a:solidFill>
            <a:schemeClr val="accent5">
              <a:lumMod val="60000"/>
              <a:lumOff val="40000"/>
            </a:schemeClr>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2800" b="1" i="0" u="none" strike="noStrike" kern="1200" cap="none" spc="0" normalizeH="0" baseline="0" noProof="0" dirty="0">
                <a:ln>
                  <a:noFill/>
                </a:ln>
                <a:solidFill>
                  <a:srgbClr val="5B9BD5">
                    <a:lumMod val="50000"/>
                  </a:srgbClr>
                </a:solidFill>
                <a:effectLst/>
                <a:uLnTx/>
                <a:uFillTx/>
                <a:latin typeface="微軟正黑體" panose="020B0604030504040204" pitchFamily="34" charset="-120"/>
                <a:ea typeface="微軟正黑體" panose="020B0604030504040204" pitchFamily="34" charset="-120"/>
                <a:cs typeface="+mn-cs"/>
              </a:rPr>
              <a:t>法律的重要</a:t>
            </a:r>
          </a:p>
        </p:txBody>
      </p:sp>
      <p:cxnSp>
        <p:nvCxnSpPr>
          <p:cNvPr id="12" name="直線接點 11">
            <a:extLst>
              <a:ext uri="{FF2B5EF4-FFF2-40B4-BE49-F238E27FC236}">
                <a16:creationId xmlns:a16="http://schemas.microsoft.com/office/drawing/2014/main" id="{685FC834-F041-D4B8-E8C4-EDAD3375D26C}"/>
              </a:ext>
            </a:extLst>
          </p:cNvPr>
          <p:cNvCxnSpPr/>
          <p:nvPr/>
        </p:nvCxnSpPr>
        <p:spPr>
          <a:xfrm>
            <a:off x="905435" y="2832847"/>
            <a:ext cx="5665694" cy="0"/>
          </a:xfrm>
          <a:prstGeom prst="line">
            <a:avLst/>
          </a:prstGeom>
          <a:ln w="57150">
            <a:solidFill>
              <a:srgbClr val="92D050"/>
            </a:solidFill>
          </a:ln>
        </p:spPr>
        <p:style>
          <a:lnRef idx="1">
            <a:schemeClr val="accent1"/>
          </a:lnRef>
          <a:fillRef idx="0">
            <a:schemeClr val="accent1"/>
          </a:fillRef>
          <a:effectRef idx="0">
            <a:schemeClr val="accent1"/>
          </a:effectRef>
          <a:fontRef idx="minor">
            <a:schemeClr val="tx1"/>
          </a:fontRef>
        </p:style>
      </p:cxnSp>
      <p:sp>
        <p:nvSpPr>
          <p:cNvPr id="13" name="文字方塊 12">
            <a:extLst>
              <a:ext uri="{FF2B5EF4-FFF2-40B4-BE49-F238E27FC236}">
                <a16:creationId xmlns:a16="http://schemas.microsoft.com/office/drawing/2014/main" id="{85C3AE2D-C805-2A29-4894-E080F4FEBCFD}"/>
              </a:ext>
            </a:extLst>
          </p:cNvPr>
          <p:cNvSpPr txBox="1"/>
          <p:nvPr/>
        </p:nvSpPr>
        <p:spPr>
          <a:xfrm>
            <a:off x="2698376" y="1803696"/>
            <a:ext cx="1201268" cy="523220"/>
          </a:xfrm>
          <a:prstGeom prst="rect">
            <a:avLst/>
          </a:prstGeom>
          <a:solidFill>
            <a:srgbClr val="92D05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2800" b="1"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A</a:t>
            </a:r>
            <a:r>
              <a:rPr kumimoji="0" lang="zh-TW" altLang="en-US" sz="2800" b="1"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觀點</a:t>
            </a:r>
          </a:p>
        </p:txBody>
      </p:sp>
      <p:cxnSp>
        <p:nvCxnSpPr>
          <p:cNvPr id="14" name="直線接點 13">
            <a:extLst>
              <a:ext uri="{FF2B5EF4-FFF2-40B4-BE49-F238E27FC236}">
                <a16:creationId xmlns:a16="http://schemas.microsoft.com/office/drawing/2014/main" id="{305CFB6D-1BBF-61C0-1ABD-D4B429DABD66}"/>
              </a:ext>
            </a:extLst>
          </p:cNvPr>
          <p:cNvCxnSpPr>
            <a:cxnSpLocks/>
          </p:cNvCxnSpPr>
          <p:nvPr/>
        </p:nvCxnSpPr>
        <p:spPr>
          <a:xfrm>
            <a:off x="6795247" y="2832847"/>
            <a:ext cx="3827929" cy="0"/>
          </a:xfrm>
          <a:prstGeom prst="line">
            <a:avLst/>
          </a:prstGeom>
          <a:ln w="57150">
            <a:solidFill>
              <a:srgbClr val="FFC000"/>
            </a:solidFill>
          </a:ln>
        </p:spPr>
        <p:style>
          <a:lnRef idx="1">
            <a:schemeClr val="accent1"/>
          </a:lnRef>
          <a:fillRef idx="0">
            <a:schemeClr val="accent1"/>
          </a:fillRef>
          <a:effectRef idx="0">
            <a:schemeClr val="accent1"/>
          </a:effectRef>
          <a:fontRef idx="minor">
            <a:schemeClr val="tx1"/>
          </a:fontRef>
        </p:style>
      </p:cxnSp>
      <p:sp>
        <p:nvSpPr>
          <p:cNvPr id="16" name="文字方塊 15">
            <a:extLst>
              <a:ext uri="{FF2B5EF4-FFF2-40B4-BE49-F238E27FC236}">
                <a16:creationId xmlns:a16="http://schemas.microsoft.com/office/drawing/2014/main" id="{57AD5366-57FC-19C6-2EC3-D4EE2E25978D}"/>
              </a:ext>
            </a:extLst>
          </p:cNvPr>
          <p:cNvSpPr txBox="1"/>
          <p:nvPr/>
        </p:nvSpPr>
        <p:spPr>
          <a:xfrm>
            <a:off x="8108577" y="1820985"/>
            <a:ext cx="1201268" cy="523220"/>
          </a:xfrm>
          <a:prstGeom prst="rect">
            <a:avLst/>
          </a:prstGeom>
          <a:solidFill>
            <a:srgbClr val="FFC00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2800" b="1"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B</a:t>
            </a:r>
            <a:r>
              <a:rPr kumimoji="0" lang="zh-TW" altLang="en-US" sz="2800" b="1"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假設</a:t>
            </a:r>
          </a:p>
        </p:txBody>
      </p:sp>
      <p:cxnSp>
        <p:nvCxnSpPr>
          <p:cNvPr id="17" name="直線接點 16">
            <a:extLst>
              <a:ext uri="{FF2B5EF4-FFF2-40B4-BE49-F238E27FC236}">
                <a16:creationId xmlns:a16="http://schemas.microsoft.com/office/drawing/2014/main" id="{8CC687C5-5CF7-93F8-528C-41475A737202}"/>
              </a:ext>
            </a:extLst>
          </p:cNvPr>
          <p:cNvCxnSpPr>
            <a:cxnSpLocks/>
          </p:cNvCxnSpPr>
          <p:nvPr/>
        </p:nvCxnSpPr>
        <p:spPr>
          <a:xfrm>
            <a:off x="838200" y="3935506"/>
            <a:ext cx="3485028" cy="0"/>
          </a:xfrm>
          <a:prstGeom prst="line">
            <a:avLst/>
          </a:prstGeom>
          <a:ln w="57150">
            <a:solidFill>
              <a:srgbClr val="D14545"/>
            </a:solidFill>
          </a:ln>
        </p:spPr>
        <p:style>
          <a:lnRef idx="1">
            <a:schemeClr val="accent1"/>
          </a:lnRef>
          <a:fillRef idx="0">
            <a:schemeClr val="accent1"/>
          </a:fillRef>
          <a:effectRef idx="0">
            <a:schemeClr val="accent1"/>
          </a:effectRef>
          <a:fontRef idx="minor">
            <a:schemeClr val="tx1"/>
          </a:fontRef>
        </p:style>
      </p:cxnSp>
      <p:sp>
        <p:nvSpPr>
          <p:cNvPr id="19" name="文字方塊 18">
            <a:extLst>
              <a:ext uri="{FF2B5EF4-FFF2-40B4-BE49-F238E27FC236}">
                <a16:creationId xmlns:a16="http://schemas.microsoft.com/office/drawing/2014/main" id="{FBB5B6BA-0085-8D85-54D6-DE43ABAE1129}"/>
              </a:ext>
            </a:extLst>
          </p:cNvPr>
          <p:cNvSpPr txBox="1"/>
          <p:nvPr/>
        </p:nvSpPr>
        <p:spPr>
          <a:xfrm>
            <a:off x="1748113" y="2934938"/>
            <a:ext cx="1201268" cy="523220"/>
          </a:xfrm>
          <a:prstGeom prst="rect">
            <a:avLst/>
          </a:prstGeom>
          <a:solidFill>
            <a:srgbClr val="C00000">
              <a:alpha val="72941"/>
            </a:srgbClr>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2800" b="1"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C</a:t>
            </a:r>
            <a:r>
              <a:rPr kumimoji="0" lang="zh-TW" altLang="en-US" sz="2800" b="1"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結果</a:t>
            </a:r>
          </a:p>
        </p:txBody>
      </p:sp>
      <p:cxnSp>
        <p:nvCxnSpPr>
          <p:cNvPr id="15" name="直線接點 14">
            <a:extLst>
              <a:ext uri="{FF2B5EF4-FFF2-40B4-BE49-F238E27FC236}">
                <a16:creationId xmlns:a16="http://schemas.microsoft.com/office/drawing/2014/main" id="{48C7E058-1C14-40DC-98E0-A32A3B2FAAD7}"/>
              </a:ext>
            </a:extLst>
          </p:cNvPr>
          <p:cNvCxnSpPr>
            <a:cxnSpLocks/>
          </p:cNvCxnSpPr>
          <p:nvPr/>
        </p:nvCxnSpPr>
        <p:spPr>
          <a:xfrm>
            <a:off x="905435" y="5121865"/>
            <a:ext cx="4010597" cy="0"/>
          </a:xfrm>
          <a:prstGeom prst="line">
            <a:avLst/>
          </a:prstGeom>
          <a:ln w="57150">
            <a:solidFill>
              <a:srgbClr val="92D050"/>
            </a:solidFill>
          </a:ln>
        </p:spPr>
        <p:style>
          <a:lnRef idx="1">
            <a:schemeClr val="accent1"/>
          </a:lnRef>
          <a:fillRef idx="0">
            <a:schemeClr val="accent1"/>
          </a:fillRef>
          <a:effectRef idx="0">
            <a:schemeClr val="accent1"/>
          </a:effectRef>
          <a:fontRef idx="minor">
            <a:schemeClr val="tx1"/>
          </a:fontRef>
        </p:style>
      </p:cxnSp>
      <p:sp>
        <p:nvSpPr>
          <p:cNvPr id="20" name="文字方塊 19">
            <a:extLst>
              <a:ext uri="{FF2B5EF4-FFF2-40B4-BE49-F238E27FC236}">
                <a16:creationId xmlns:a16="http://schemas.microsoft.com/office/drawing/2014/main" id="{C4B8530A-A70D-4D2E-83DE-FD8B0CB81F8D}"/>
              </a:ext>
            </a:extLst>
          </p:cNvPr>
          <p:cNvSpPr txBox="1"/>
          <p:nvPr/>
        </p:nvSpPr>
        <p:spPr>
          <a:xfrm>
            <a:off x="2049631" y="4158237"/>
            <a:ext cx="1201268" cy="523220"/>
          </a:xfrm>
          <a:prstGeom prst="rect">
            <a:avLst/>
          </a:prstGeom>
          <a:solidFill>
            <a:srgbClr val="92D05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2800" b="1"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A</a:t>
            </a:r>
            <a:r>
              <a:rPr kumimoji="0" lang="zh-TW" altLang="en-US" sz="2800" b="1"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觀點</a:t>
            </a:r>
          </a:p>
        </p:txBody>
      </p:sp>
      <p:cxnSp>
        <p:nvCxnSpPr>
          <p:cNvPr id="21" name="直線接點 20">
            <a:extLst>
              <a:ext uri="{FF2B5EF4-FFF2-40B4-BE49-F238E27FC236}">
                <a16:creationId xmlns:a16="http://schemas.microsoft.com/office/drawing/2014/main" id="{AD133A81-91E1-4FCB-9E46-26F24D9B6387}"/>
              </a:ext>
            </a:extLst>
          </p:cNvPr>
          <p:cNvCxnSpPr>
            <a:cxnSpLocks/>
          </p:cNvCxnSpPr>
          <p:nvPr/>
        </p:nvCxnSpPr>
        <p:spPr>
          <a:xfrm>
            <a:off x="5305905" y="5121865"/>
            <a:ext cx="4915457" cy="0"/>
          </a:xfrm>
          <a:prstGeom prst="line">
            <a:avLst/>
          </a:prstGeom>
          <a:ln w="57150">
            <a:solidFill>
              <a:srgbClr val="FFC000"/>
            </a:solidFill>
          </a:ln>
        </p:spPr>
        <p:style>
          <a:lnRef idx="1">
            <a:schemeClr val="accent1"/>
          </a:lnRef>
          <a:fillRef idx="0">
            <a:schemeClr val="accent1"/>
          </a:fillRef>
          <a:effectRef idx="0">
            <a:schemeClr val="accent1"/>
          </a:effectRef>
          <a:fontRef idx="minor">
            <a:schemeClr val="tx1"/>
          </a:fontRef>
        </p:style>
      </p:cxnSp>
      <p:sp>
        <p:nvSpPr>
          <p:cNvPr id="22" name="文字方塊 21">
            <a:extLst>
              <a:ext uri="{FF2B5EF4-FFF2-40B4-BE49-F238E27FC236}">
                <a16:creationId xmlns:a16="http://schemas.microsoft.com/office/drawing/2014/main" id="{0CE2AF33-F9A7-4BE6-910C-1E6C35056D5A}"/>
              </a:ext>
            </a:extLst>
          </p:cNvPr>
          <p:cNvSpPr txBox="1"/>
          <p:nvPr/>
        </p:nvSpPr>
        <p:spPr>
          <a:xfrm>
            <a:off x="7180726" y="4110002"/>
            <a:ext cx="1201268" cy="523220"/>
          </a:xfrm>
          <a:prstGeom prst="rect">
            <a:avLst/>
          </a:prstGeom>
          <a:solidFill>
            <a:srgbClr val="FFC00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2800" b="1"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B</a:t>
            </a:r>
            <a:r>
              <a:rPr kumimoji="0" lang="zh-TW" altLang="en-US" sz="2800" b="1"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假設</a:t>
            </a:r>
          </a:p>
        </p:txBody>
      </p:sp>
      <p:cxnSp>
        <p:nvCxnSpPr>
          <p:cNvPr id="23" name="直線接點 22">
            <a:extLst>
              <a:ext uri="{FF2B5EF4-FFF2-40B4-BE49-F238E27FC236}">
                <a16:creationId xmlns:a16="http://schemas.microsoft.com/office/drawing/2014/main" id="{F667C519-4DEB-45EA-924A-FE1BEB45F079}"/>
              </a:ext>
            </a:extLst>
          </p:cNvPr>
          <p:cNvCxnSpPr>
            <a:cxnSpLocks/>
          </p:cNvCxnSpPr>
          <p:nvPr/>
        </p:nvCxnSpPr>
        <p:spPr>
          <a:xfrm>
            <a:off x="838200" y="6296951"/>
            <a:ext cx="3485028" cy="0"/>
          </a:xfrm>
          <a:prstGeom prst="line">
            <a:avLst/>
          </a:prstGeom>
          <a:ln w="57150">
            <a:solidFill>
              <a:srgbClr val="D14545"/>
            </a:solidFill>
          </a:ln>
        </p:spPr>
        <p:style>
          <a:lnRef idx="1">
            <a:schemeClr val="accent1"/>
          </a:lnRef>
          <a:fillRef idx="0">
            <a:schemeClr val="accent1"/>
          </a:fillRef>
          <a:effectRef idx="0">
            <a:schemeClr val="accent1"/>
          </a:effectRef>
          <a:fontRef idx="minor">
            <a:schemeClr val="tx1"/>
          </a:fontRef>
        </p:style>
      </p:cxnSp>
      <p:sp>
        <p:nvSpPr>
          <p:cNvPr id="24" name="文字方塊 23">
            <a:extLst>
              <a:ext uri="{FF2B5EF4-FFF2-40B4-BE49-F238E27FC236}">
                <a16:creationId xmlns:a16="http://schemas.microsoft.com/office/drawing/2014/main" id="{B46928BF-CBC5-4B74-A77E-864DE4682BC8}"/>
              </a:ext>
            </a:extLst>
          </p:cNvPr>
          <p:cNvSpPr txBox="1"/>
          <p:nvPr/>
        </p:nvSpPr>
        <p:spPr>
          <a:xfrm>
            <a:off x="1748113" y="5383860"/>
            <a:ext cx="1201268" cy="523220"/>
          </a:xfrm>
          <a:prstGeom prst="rect">
            <a:avLst/>
          </a:prstGeom>
          <a:solidFill>
            <a:srgbClr val="C00000">
              <a:alpha val="72941"/>
            </a:srgbClr>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2800" b="1"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C</a:t>
            </a:r>
            <a:r>
              <a:rPr kumimoji="0" lang="zh-TW" altLang="en-US" sz="2800" b="1"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n-cs"/>
              </a:rPr>
              <a:t>結果</a:t>
            </a:r>
          </a:p>
        </p:txBody>
      </p:sp>
    </p:spTree>
    <p:extLst>
      <p:ext uri="{BB962C8B-B14F-4D97-AF65-F5344CB8AC3E}">
        <p14:creationId xmlns:p14="http://schemas.microsoft.com/office/powerpoint/2010/main" val="91750871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3" name="內容版面配置區 2">
            <a:extLst>
              <a:ext uri="{FF2B5EF4-FFF2-40B4-BE49-F238E27FC236}">
                <a16:creationId xmlns:a16="http://schemas.microsoft.com/office/drawing/2014/main" id="{627989D8-FC5E-B444-07D4-DB742CF21D6D}"/>
              </a:ext>
            </a:extLst>
          </p:cNvPr>
          <p:cNvSpPr>
            <a:spLocks noGrp="1"/>
          </p:cNvSpPr>
          <p:nvPr>
            <p:ph idx="1"/>
          </p:nvPr>
        </p:nvSpPr>
        <p:spPr>
          <a:xfrm>
            <a:off x="755276" y="1082878"/>
            <a:ext cx="10515600" cy="5590515"/>
          </a:xfrm>
          <a:solidFill>
            <a:schemeClr val="bg1"/>
          </a:solidFill>
          <a:ln w="38100">
            <a:solidFill>
              <a:schemeClr val="accent4">
                <a:lumMod val="50000"/>
              </a:schemeClr>
            </a:solidFill>
            <a:prstDash val="dash"/>
          </a:ln>
        </p:spPr>
        <p:txBody>
          <a:bodyPr>
            <a:normAutofit/>
          </a:bodyPr>
          <a:lstStyle/>
          <a:p>
            <a:pPr marL="0" lvl="0" indent="0">
              <a:lnSpc>
                <a:spcPct val="150000"/>
              </a:lnSpc>
              <a:buNone/>
            </a:pPr>
            <a:endParaRPr lang="en-US" altLang="zh-TW" sz="3200"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endParaRPr>
          </a:p>
          <a:p>
            <a:pPr marL="0" lvl="0" indent="0">
              <a:lnSpc>
                <a:spcPct val="150000"/>
              </a:lnSpc>
              <a:buNone/>
            </a:pPr>
            <a:endParaRPr lang="en-US" altLang="zh-TW" sz="32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endParaRPr>
          </a:p>
        </p:txBody>
      </p:sp>
      <p:sp>
        <p:nvSpPr>
          <p:cNvPr id="4" name="矩形: 圓角 3">
            <a:extLst>
              <a:ext uri="{FF2B5EF4-FFF2-40B4-BE49-F238E27FC236}">
                <a16:creationId xmlns:a16="http://schemas.microsoft.com/office/drawing/2014/main" id="{CE9EBB8A-688E-2DAE-D8FB-66BFCD44B9FA}"/>
              </a:ext>
            </a:extLst>
          </p:cNvPr>
          <p:cNvSpPr/>
          <p:nvPr/>
        </p:nvSpPr>
        <p:spPr>
          <a:xfrm>
            <a:off x="672353" y="59806"/>
            <a:ext cx="10681447" cy="832597"/>
          </a:xfrm>
          <a:prstGeom prst="roundRect">
            <a:avLst/>
          </a:prstGeom>
          <a:solidFill>
            <a:schemeClr val="bg1"/>
          </a:solidFill>
          <a:ln w="2857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dirty="0">
              <a:ln>
                <a:noFill/>
              </a:ln>
              <a:solidFill>
                <a:prstClr val="white"/>
              </a:solidFill>
              <a:effectLst/>
              <a:uLnTx/>
              <a:uFillTx/>
              <a:latin typeface="Calibri"/>
              <a:ea typeface="新細明體" panose="02020500000000000000" pitchFamily="18" charset="-120"/>
              <a:cs typeface="+mn-cs"/>
            </a:endParaRPr>
          </a:p>
        </p:txBody>
      </p:sp>
      <p:sp>
        <p:nvSpPr>
          <p:cNvPr id="2" name="標題 1">
            <a:extLst>
              <a:ext uri="{FF2B5EF4-FFF2-40B4-BE49-F238E27FC236}">
                <a16:creationId xmlns:a16="http://schemas.microsoft.com/office/drawing/2014/main" id="{05049A8A-DC27-D012-B5BE-22714390D813}"/>
              </a:ext>
            </a:extLst>
          </p:cNvPr>
          <p:cNvSpPr>
            <a:spLocks noGrp="1"/>
          </p:cNvSpPr>
          <p:nvPr>
            <p:ph type="title"/>
          </p:nvPr>
        </p:nvSpPr>
        <p:spPr>
          <a:xfrm>
            <a:off x="838200" y="0"/>
            <a:ext cx="10515600" cy="941239"/>
          </a:xfrm>
        </p:spPr>
        <p:txBody>
          <a:bodyPr>
            <a:normAutofit fontScale="90000"/>
          </a:bodyPr>
          <a:lstStyle/>
          <a:p>
            <a:pPr lvl="0">
              <a:lnSpc>
                <a:spcPct val="100000"/>
              </a:lnSpc>
            </a:pPr>
            <a:r>
              <a:rPr lang="zh-TW" altLang="en-US" sz="4000" b="1"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高潮：</a:t>
            </a:r>
            <a:r>
              <a:rPr lang="en-US" altLang="zh-TW" sz="3100" b="1" kern="0" dirty="0">
                <a:solidFill>
                  <a:srgbClr val="000000"/>
                </a:solidFill>
                <a:ea typeface="微軟正黑體" panose="020B0604030504040204" pitchFamily="34" charset="-120"/>
                <a:cs typeface="Arial" panose="020B0604020202020204" pitchFamily="34" charset="0"/>
              </a:rPr>
              <a:t>2-2</a:t>
            </a:r>
            <a:r>
              <a:rPr lang="zh-TW" altLang="en-US" sz="3100" b="1" kern="0" dirty="0">
                <a:solidFill>
                  <a:srgbClr val="000000"/>
                </a:solidFill>
                <a:ea typeface="微軟正黑體" panose="020B0604030504040204" pitchFamily="34" charset="-120"/>
                <a:cs typeface="Arial" panose="020B0604020202020204" pitchFamily="34" charset="0"/>
              </a:rPr>
              <a:t>面對文帝的憤怒，身為「廷尉」，他的想法是什麼？</a:t>
            </a:r>
            <a:endParaRPr lang="zh-TW" altLang="en-US" sz="3600" b="1"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endParaRPr>
          </a:p>
        </p:txBody>
      </p:sp>
      <p:graphicFrame>
        <p:nvGraphicFramePr>
          <p:cNvPr id="5" name="表格 4">
            <a:extLst>
              <a:ext uri="{FF2B5EF4-FFF2-40B4-BE49-F238E27FC236}">
                <a16:creationId xmlns:a16="http://schemas.microsoft.com/office/drawing/2014/main" id="{FE3ECB1D-36FE-F67C-CD16-C85822EE5A13}"/>
              </a:ext>
            </a:extLst>
          </p:cNvPr>
          <p:cNvGraphicFramePr>
            <a:graphicFrameLocks noGrp="1"/>
          </p:cNvGraphicFramePr>
          <p:nvPr>
            <p:extLst>
              <p:ext uri="{D42A27DB-BD31-4B8C-83A1-F6EECF244321}">
                <p14:modId xmlns:p14="http://schemas.microsoft.com/office/powerpoint/2010/main" val="130179937"/>
              </p:ext>
            </p:extLst>
          </p:nvPr>
        </p:nvGraphicFramePr>
        <p:xfrm>
          <a:off x="1095934" y="1175934"/>
          <a:ext cx="9834283" cy="5269689"/>
        </p:xfrm>
        <a:graphic>
          <a:graphicData uri="http://schemas.openxmlformats.org/drawingml/2006/table">
            <a:tbl>
              <a:tblPr firstRow="1" firstCol="1" lastRow="1" lastCol="1" bandRow="1" bandCol="1"/>
              <a:tblGrid>
                <a:gridCol w="1506071">
                  <a:extLst>
                    <a:ext uri="{9D8B030D-6E8A-4147-A177-3AD203B41FA5}">
                      <a16:colId xmlns:a16="http://schemas.microsoft.com/office/drawing/2014/main" val="2489225004"/>
                    </a:ext>
                  </a:extLst>
                </a:gridCol>
                <a:gridCol w="2373407">
                  <a:extLst>
                    <a:ext uri="{9D8B030D-6E8A-4147-A177-3AD203B41FA5}">
                      <a16:colId xmlns:a16="http://schemas.microsoft.com/office/drawing/2014/main" val="1173175493"/>
                    </a:ext>
                  </a:extLst>
                </a:gridCol>
                <a:gridCol w="5954805">
                  <a:extLst>
                    <a:ext uri="{9D8B030D-6E8A-4147-A177-3AD203B41FA5}">
                      <a16:colId xmlns:a16="http://schemas.microsoft.com/office/drawing/2014/main" val="3107270014"/>
                    </a:ext>
                  </a:extLst>
                </a:gridCol>
              </a:tblGrid>
              <a:tr h="653028">
                <a:tc>
                  <a:txBody>
                    <a:bodyPr/>
                    <a:lstStyle/>
                    <a:p>
                      <a:pPr algn="l">
                        <a:tabLst>
                          <a:tab pos="571500" algn="l"/>
                          <a:tab pos="920115" algn="ctr"/>
                        </a:tabLst>
                      </a:pPr>
                      <a:r>
                        <a:rPr lang="en-US" sz="1800" b="1" kern="100" dirty="0">
                          <a:solidFill>
                            <a:srgbClr val="000000"/>
                          </a:solidFill>
                          <a:effectLst/>
                          <a:latin typeface="標楷體" panose="03000509000000000000" pitchFamily="65" charset="-120"/>
                          <a:ea typeface="新細明體" panose="02020500000000000000" pitchFamily="18" charset="-120"/>
                          <a:cs typeface="Times New Roman" panose="02020603050405020304" pitchFamily="18" charset="0"/>
                        </a:rPr>
                        <a:t>2-2-2</a:t>
                      </a:r>
                      <a:r>
                        <a:rPr lang="zh-TW" sz="1800" b="1" kern="100" dirty="0">
                          <a:solidFill>
                            <a:srgbClr val="000000"/>
                          </a:solidFill>
                          <a:effectLst/>
                          <a:latin typeface="Calibri" panose="020F0502020204030204" pitchFamily="34" charset="0"/>
                          <a:ea typeface="標楷體" panose="03000509000000000000" pitchFamily="65" charset="-120"/>
                          <a:cs typeface="Times New Roman" panose="02020603050405020304" pitchFamily="18" charset="0"/>
                        </a:rPr>
                        <a:t>對皇帝權勢的認同</a:t>
                      </a:r>
                      <a:endParaRPr lang="zh-TW" sz="1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algn="ctr">
                        <a:tabLst>
                          <a:tab pos="571500" algn="l"/>
                          <a:tab pos="920115" algn="ctr"/>
                        </a:tabLst>
                      </a:pPr>
                      <a:r>
                        <a:rPr lang="zh-TW" sz="2000" kern="100" dirty="0">
                          <a:solidFill>
                            <a:srgbClr val="000000"/>
                          </a:solidFill>
                          <a:effectLst/>
                          <a:latin typeface="Calibri" panose="020F0502020204030204" pitchFamily="34" charset="0"/>
                          <a:ea typeface="標楷體" panose="03000509000000000000" pitchFamily="65" charset="-120"/>
                          <a:cs typeface="Times New Roman" panose="02020603050405020304" pitchFamily="18" charset="0"/>
                        </a:rPr>
                        <a:t>陳述文句</a:t>
                      </a:r>
                      <a:endParaRPr lang="zh-TW" sz="20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algn="ctr"/>
                      <a:r>
                        <a:rPr lang="zh-TW" sz="2000" kern="100" dirty="0">
                          <a:solidFill>
                            <a:srgbClr val="000000"/>
                          </a:solidFill>
                          <a:effectLst/>
                          <a:latin typeface="Calibri" panose="020F0502020204030204" pitchFamily="34" charset="0"/>
                          <a:ea typeface="標楷體" panose="03000509000000000000" pitchFamily="65" charset="-120"/>
                          <a:cs typeface="Times New Roman" panose="02020603050405020304" pitchFamily="18" charset="0"/>
                        </a:rPr>
                        <a:t>推論涵義</a:t>
                      </a:r>
                      <a:endParaRPr lang="zh-TW" sz="20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365281820"/>
                  </a:ext>
                </a:extLst>
              </a:tr>
              <a:tr h="1157180">
                <a:tc>
                  <a:txBody>
                    <a:bodyPr/>
                    <a:lstStyle/>
                    <a:p>
                      <a:pPr algn="ctr">
                        <a:lnSpc>
                          <a:spcPct val="150000"/>
                        </a:lnSpc>
                      </a:pPr>
                      <a:r>
                        <a:rPr lang="zh-TW" sz="2400" kern="100" dirty="0">
                          <a:effectLst/>
                          <a:latin typeface="Calibri" panose="020F0502020204030204" pitchFamily="34" charset="0"/>
                          <a:ea typeface="標楷體" panose="03000509000000000000" pitchFamily="65" charset="-120"/>
                          <a:cs typeface="Times New Roman" panose="02020603050405020304" pitchFamily="18" charset="0"/>
                        </a:rPr>
                        <a:t>假設</a:t>
                      </a:r>
                      <a:endParaRPr lang="zh-TW" sz="24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pPr>
                      <a:r>
                        <a:rPr lang="zh-TW" sz="2400" kern="100" dirty="0">
                          <a:effectLst/>
                          <a:latin typeface="Calibri" panose="020F0502020204030204" pitchFamily="34" charset="0"/>
                          <a:ea typeface="標楷體" panose="03000509000000000000" pitchFamily="65" charset="-120"/>
                          <a:cs typeface="Times New Roman" panose="02020603050405020304" pitchFamily="18" charset="0"/>
                        </a:rPr>
                        <a:t>且方其時， </a:t>
                      </a:r>
                      <a:endParaRPr lang="zh-TW" sz="2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algn="l">
                        <a:lnSpc>
                          <a:spcPct val="150000"/>
                        </a:lnSpc>
                      </a:pPr>
                      <a:r>
                        <a:rPr lang="zh-TW" sz="2400" kern="100" dirty="0">
                          <a:effectLst/>
                          <a:latin typeface="Calibri" panose="020F0502020204030204" pitchFamily="34" charset="0"/>
                          <a:ea typeface="標楷體" panose="03000509000000000000" pitchFamily="65" charset="-120"/>
                          <a:cs typeface="Times New Roman" panose="02020603050405020304" pitchFamily="18" charset="0"/>
                        </a:rPr>
                        <a:t>上使立誅之則已。</a:t>
                      </a:r>
                      <a:endParaRPr lang="zh-TW" sz="24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pPr>
                      <a:r>
                        <a:rPr lang="zh-TW" sz="2400" kern="100" dirty="0">
                          <a:solidFill>
                            <a:srgbClr val="000000"/>
                          </a:solidFill>
                          <a:effectLst/>
                          <a:latin typeface="Calibri" panose="020F0502020204030204" pitchFamily="34" charset="0"/>
                          <a:ea typeface="標楷體" panose="03000509000000000000" pitchFamily="65" charset="-120"/>
                          <a:cs typeface="Times New Roman" panose="02020603050405020304" pitchFamily="18" charset="0"/>
                        </a:rPr>
                        <a:t>代表皇帝的權力【</a:t>
                      </a:r>
                      <a:r>
                        <a:rPr lang="en-US" sz="2400" kern="100" dirty="0">
                          <a:solidFill>
                            <a:srgbClr val="000000"/>
                          </a:solidFill>
                          <a:effectLst/>
                          <a:latin typeface="Segoe UI Symbol" panose="020B0502040204020203" pitchFamily="34" charset="0"/>
                          <a:ea typeface="標楷體" panose="03000509000000000000" pitchFamily="65" charset="-120"/>
                          <a:cs typeface="Segoe UI Symbol" panose="020B0502040204020203" pitchFamily="34" charset="0"/>
                        </a:rPr>
                        <a:t>☐</a:t>
                      </a:r>
                      <a:r>
                        <a:rPr lang="zh-TW" sz="2400" kern="100" dirty="0">
                          <a:solidFill>
                            <a:srgbClr val="000000"/>
                          </a:solidFill>
                          <a:effectLst/>
                          <a:latin typeface="Calibri" panose="020F0502020204030204" pitchFamily="34" charset="0"/>
                          <a:ea typeface="標楷體" panose="03000509000000000000" pitchFamily="65" charset="-120"/>
                          <a:cs typeface="Times New Roman" panose="02020603050405020304" pitchFamily="18" charset="0"/>
                        </a:rPr>
                        <a:t>高於</a:t>
                      </a:r>
                      <a:r>
                        <a:rPr lang="en-US" sz="2400" kern="100" dirty="0">
                          <a:solidFill>
                            <a:srgbClr val="000000"/>
                          </a:solidFill>
                          <a:effectLst/>
                          <a:latin typeface="Segoe UI Symbol" panose="020B0502040204020203" pitchFamily="34" charset="0"/>
                          <a:ea typeface="標楷體" panose="03000509000000000000" pitchFamily="65" charset="-120"/>
                          <a:cs typeface="Segoe UI Symbol" panose="020B0502040204020203" pitchFamily="34" charset="0"/>
                        </a:rPr>
                        <a:t>☐</a:t>
                      </a:r>
                      <a:r>
                        <a:rPr lang="zh-TW" sz="2400" kern="100" dirty="0">
                          <a:solidFill>
                            <a:srgbClr val="000000"/>
                          </a:solidFill>
                          <a:effectLst/>
                          <a:latin typeface="Calibri" panose="020F0502020204030204" pitchFamily="34" charset="0"/>
                          <a:ea typeface="標楷體" panose="03000509000000000000" pitchFamily="65" charset="-120"/>
                          <a:cs typeface="Times New Roman" panose="02020603050405020304" pitchFamily="18" charset="0"/>
                        </a:rPr>
                        <a:t>低於】法律的權力</a:t>
                      </a:r>
                      <a:endParaRPr lang="zh-TW" sz="2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algn="l">
                        <a:lnSpc>
                          <a:spcPct val="100000"/>
                        </a:lnSpc>
                      </a:pPr>
                      <a:r>
                        <a:rPr lang="zh-TW" sz="2400" kern="100" dirty="0">
                          <a:solidFill>
                            <a:srgbClr val="000000"/>
                          </a:solidFill>
                          <a:effectLst/>
                          <a:latin typeface="Calibri" panose="020F0502020204030204" pitchFamily="34" charset="0"/>
                          <a:ea typeface="標楷體" panose="03000509000000000000" pitchFamily="65" charset="-120"/>
                          <a:cs typeface="Times New Roman" panose="02020603050405020304" pitchFamily="18" charset="0"/>
                        </a:rPr>
                        <a:t>→同意</a:t>
                      </a:r>
                      <a:r>
                        <a:rPr lang="en-US" sz="2400" kern="100" dirty="0">
                          <a:solidFill>
                            <a:srgbClr val="000000"/>
                          </a:solidFill>
                          <a:effectLst/>
                          <a:latin typeface="Calibri" panose="020F0502020204030204" pitchFamily="34" charset="0"/>
                          <a:ea typeface="標楷體" panose="03000509000000000000" pitchFamily="65" charset="-120"/>
                          <a:cs typeface="Times New Roman" panose="02020603050405020304" pitchFamily="18" charset="0"/>
                        </a:rPr>
                        <a:t>(       )</a:t>
                      </a:r>
                      <a:r>
                        <a:rPr lang="zh-TW" sz="2400" kern="100" dirty="0">
                          <a:solidFill>
                            <a:srgbClr val="000000"/>
                          </a:solidFill>
                          <a:effectLst/>
                          <a:latin typeface="Calibri" panose="020F0502020204030204" pitchFamily="34" charset="0"/>
                          <a:ea typeface="標楷體" panose="03000509000000000000" pitchFamily="65" charset="-120"/>
                          <a:cs typeface="Times New Roman" panose="02020603050405020304" pitchFamily="18" charset="0"/>
                        </a:rPr>
                        <a:t>對犯罪嫌疑人有生殺予奪的權力</a:t>
                      </a:r>
                      <a:endParaRPr lang="zh-TW" sz="24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26277735"/>
                  </a:ext>
                </a:extLst>
              </a:tr>
              <a:tr h="2472136">
                <a:tc>
                  <a:txBody>
                    <a:bodyPr/>
                    <a:lstStyle/>
                    <a:p>
                      <a:pPr algn="ctr">
                        <a:lnSpc>
                          <a:spcPct val="150000"/>
                        </a:lnSpc>
                      </a:pPr>
                      <a:r>
                        <a:rPr lang="zh-TW" sz="2400" kern="100">
                          <a:effectLst/>
                          <a:latin typeface="Calibri" panose="020F0502020204030204" pitchFamily="34" charset="0"/>
                          <a:ea typeface="標楷體" panose="03000509000000000000" pitchFamily="65" charset="-120"/>
                          <a:cs typeface="Times New Roman" panose="02020603050405020304" pitchFamily="18" charset="0"/>
                        </a:rPr>
                        <a:t>事實</a:t>
                      </a:r>
                      <a:endParaRPr lang="zh-TW" sz="24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pPr>
                      <a:r>
                        <a:rPr lang="zh-TW" sz="2400" kern="100" dirty="0">
                          <a:effectLst/>
                          <a:latin typeface="Calibri" panose="020F0502020204030204" pitchFamily="34" charset="0"/>
                          <a:ea typeface="標楷體" panose="03000509000000000000" pitchFamily="65" charset="-120"/>
                          <a:cs typeface="Times New Roman" panose="02020603050405020304" pitchFamily="18" charset="0"/>
                        </a:rPr>
                        <a:t>今既下廷尉</a:t>
                      </a:r>
                      <a:endParaRPr lang="zh-TW" sz="24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pPr>
                      <a:r>
                        <a:rPr lang="zh-TW" sz="2400" kern="100" dirty="0">
                          <a:solidFill>
                            <a:srgbClr val="000000"/>
                          </a:solidFill>
                          <a:effectLst/>
                          <a:latin typeface="Calibri" panose="020F0502020204030204" pitchFamily="34" charset="0"/>
                          <a:ea typeface="標楷體" panose="03000509000000000000" pitchFamily="65" charset="-120"/>
                          <a:cs typeface="Times New Roman" panose="02020603050405020304" pitchFamily="18" charset="0"/>
                        </a:rPr>
                        <a:t>代表皇帝放棄【</a:t>
                      </a:r>
                      <a:r>
                        <a:rPr lang="en-US" sz="2400" kern="100" dirty="0">
                          <a:solidFill>
                            <a:srgbClr val="000000"/>
                          </a:solidFill>
                          <a:effectLst/>
                          <a:latin typeface="Segoe UI Symbol" panose="020B0502040204020203" pitchFamily="34" charset="0"/>
                          <a:ea typeface="標楷體" panose="03000509000000000000" pitchFamily="65" charset="-120"/>
                          <a:cs typeface="Segoe UI Symbol" panose="020B0502040204020203" pitchFamily="34" charset="0"/>
                        </a:rPr>
                        <a:t>☐</a:t>
                      </a:r>
                      <a:r>
                        <a:rPr lang="zh-TW" sz="2400" kern="100" dirty="0">
                          <a:solidFill>
                            <a:srgbClr val="000000"/>
                          </a:solidFill>
                          <a:effectLst/>
                          <a:latin typeface="Calibri" panose="020F0502020204030204" pitchFamily="34" charset="0"/>
                          <a:ea typeface="標楷體" panose="03000509000000000000" pitchFamily="65" charset="-120"/>
                          <a:cs typeface="Times New Roman" panose="02020603050405020304" pitchFamily="18" charset="0"/>
                        </a:rPr>
                        <a:t>法律的權力 </a:t>
                      </a:r>
                      <a:r>
                        <a:rPr lang="en-US" sz="2400" kern="100" dirty="0">
                          <a:solidFill>
                            <a:srgbClr val="000000"/>
                          </a:solidFill>
                          <a:effectLst/>
                          <a:latin typeface="Segoe UI Symbol" panose="020B0502040204020203" pitchFamily="34" charset="0"/>
                          <a:ea typeface="標楷體" panose="03000509000000000000" pitchFamily="65" charset="-120"/>
                          <a:cs typeface="Segoe UI Symbol" panose="020B0502040204020203" pitchFamily="34" charset="0"/>
                        </a:rPr>
                        <a:t>☐</a:t>
                      </a:r>
                      <a:r>
                        <a:rPr lang="zh-TW" sz="2400" kern="100" dirty="0">
                          <a:solidFill>
                            <a:srgbClr val="000000"/>
                          </a:solidFill>
                          <a:effectLst/>
                          <a:latin typeface="Calibri" panose="020F0502020204030204" pitchFamily="34" charset="0"/>
                          <a:ea typeface="標楷體" panose="03000509000000000000" pitchFamily="65" charset="-120"/>
                          <a:cs typeface="Times New Roman" panose="02020603050405020304" pitchFamily="18" charset="0"/>
                        </a:rPr>
                        <a:t>皇帝的權力】，</a:t>
                      </a:r>
                      <a:endParaRPr lang="zh-TW" sz="2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algn="l">
                        <a:lnSpc>
                          <a:spcPct val="100000"/>
                        </a:lnSpc>
                      </a:pPr>
                      <a:r>
                        <a:rPr lang="en-US" sz="2400" kern="100" dirty="0">
                          <a:solidFill>
                            <a:srgbClr val="000000"/>
                          </a:solidFill>
                          <a:effectLst/>
                          <a:latin typeface="標楷體" panose="03000509000000000000" pitchFamily="65" charset="-120"/>
                          <a:ea typeface="新細明體" panose="02020500000000000000" pitchFamily="18" charset="-120"/>
                          <a:cs typeface="Times New Roman" panose="02020603050405020304" pitchFamily="18" charset="0"/>
                        </a:rPr>
                        <a:t>    </a:t>
                      </a:r>
                      <a:r>
                        <a:rPr lang="zh-TW" sz="2400" kern="100" dirty="0">
                          <a:solidFill>
                            <a:srgbClr val="000000"/>
                          </a:solidFill>
                          <a:effectLst/>
                          <a:latin typeface="Calibri" panose="020F0502020204030204" pitchFamily="34" charset="0"/>
                          <a:ea typeface="標楷體" panose="03000509000000000000" pitchFamily="65" charset="-120"/>
                          <a:cs typeface="Times New Roman" panose="02020603050405020304" pitchFamily="18" charset="0"/>
                        </a:rPr>
                        <a:t>選擇尊重【</a:t>
                      </a:r>
                      <a:r>
                        <a:rPr lang="en-US" sz="2400" kern="100" dirty="0">
                          <a:solidFill>
                            <a:srgbClr val="000000"/>
                          </a:solidFill>
                          <a:effectLst/>
                          <a:latin typeface="Segoe UI Symbol" panose="020B0502040204020203" pitchFamily="34" charset="0"/>
                          <a:ea typeface="標楷體" panose="03000509000000000000" pitchFamily="65" charset="-120"/>
                          <a:cs typeface="Segoe UI Symbol" panose="020B0502040204020203" pitchFamily="34" charset="0"/>
                        </a:rPr>
                        <a:t>☐</a:t>
                      </a:r>
                      <a:r>
                        <a:rPr lang="zh-TW" sz="2400" kern="100" dirty="0">
                          <a:solidFill>
                            <a:srgbClr val="000000"/>
                          </a:solidFill>
                          <a:effectLst/>
                          <a:latin typeface="Calibri" panose="020F0502020204030204" pitchFamily="34" charset="0"/>
                          <a:ea typeface="標楷體" panose="03000509000000000000" pitchFamily="65" charset="-120"/>
                          <a:cs typeface="Times New Roman" panose="02020603050405020304" pitchFamily="18" charset="0"/>
                        </a:rPr>
                        <a:t>法律的權力 </a:t>
                      </a:r>
                      <a:r>
                        <a:rPr lang="en-US" sz="2400" kern="100" dirty="0">
                          <a:solidFill>
                            <a:srgbClr val="000000"/>
                          </a:solidFill>
                          <a:effectLst/>
                          <a:latin typeface="Segoe UI Symbol" panose="020B0502040204020203" pitchFamily="34" charset="0"/>
                          <a:ea typeface="標楷體" panose="03000509000000000000" pitchFamily="65" charset="-120"/>
                          <a:cs typeface="Segoe UI Symbol" panose="020B0502040204020203" pitchFamily="34" charset="0"/>
                        </a:rPr>
                        <a:t>☐</a:t>
                      </a:r>
                      <a:r>
                        <a:rPr lang="zh-TW" sz="2400" kern="100" dirty="0">
                          <a:solidFill>
                            <a:srgbClr val="000000"/>
                          </a:solidFill>
                          <a:effectLst/>
                          <a:latin typeface="Calibri" panose="020F0502020204030204" pitchFamily="34" charset="0"/>
                          <a:ea typeface="標楷體" panose="03000509000000000000" pitchFamily="65" charset="-120"/>
                          <a:cs typeface="Times New Roman" panose="02020603050405020304" pitchFamily="18" charset="0"/>
                        </a:rPr>
                        <a:t>皇帝的權力】。</a:t>
                      </a:r>
                      <a:endParaRPr lang="zh-TW" sz="24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algn="l">
                        <a:lnSpc>
                          <a:spcPct val="100000"/>
                        </a:lnSpc>
                      </a:pPr>
                      <a:r>
                        <a:rPr lang="zh-TW" sz="2400" kern="100" dirty="0">
                          <a:solidFill>
                            <a:srgbClr val="000000"/>
                          </a:solidFill>
                          <a:effectLst/>
                          <a:latin typeface="Calibri" panose="020F0502020204030204" pitchFamily="34" charset="0"/>
                          <a:ea typeface="標楷體" panose="03000509000000000000" pitchFamily="65" charset="-120"/>
                          <a:cs typeface="Times New Roman" panose="02020603050405020304" pitchFamily="18" charset="0"/>
                        </a:rPr>
                        <a:t>→強調皇上既然未在當下誅殺犯蹕者，而是交付廷尉，顯現其是位遵守</a:t>
                      </a:r>
                      <a:r>
                        <a:rPr lang="en-US" sz="2400" kern="100" dirty="0">
                          <a:solidFill>
                            <a:srgbClr val="000000"/>
                          </a:solidFill>
                          <a:effectLst/>
                          <a:latin typeface="Calibri" panose="020F0502020204030204" pitchFamily="34" charset="0"/>
                          <a:ea typeface="標楷體" panose="03000509000000000000" pitchFamily="65" charset="-120"/>
                          <a:cs typeface="Times New Roman" panose="02020603050405020304" pitchFamily="18" charset="0"/>
                        </a:rPr>
                        <a:t>(       )</a:t>
                      </a:r>
                      <a:r>
                        <a:rPr lang="zh-TW" sz="2400" kern="100" dirty="0">
                          <a:solidFill>
                            <a:srgbClr val="000000"/>
                          </a:solidFill>
                          <a:effectLst/>
                          <a:latin typeface="Calibri" panose="020F0502020204030204" pitchFamily="34" charset="0"/>
                          <a:ea typeface="標楷體" panose="03000509000000000000" pitchFamily="65" charset="-120"/>
                          <a:cs typeface="Times New Roman" panose="02020603050405020304" pitchFamily="18" charset="0"/>
                        </a:rPr>
                        <a:t>的君主。</a:t>
                      </a:r>
                      <a:endParaRPr lang="zh-TW" sz="24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73930288"/>
                  </a:ext>
                </a:extLst>
              </a:tr>
              <a:tr h="987345">
                <a:tc>
                  <a:txBody>
                    <a:bodyPr/>
                    <a:lstStyle/>
                    <a:p>
                      <a:pPr algn="ctr">
                        <a:lnSpc>
                          <a:spcPct val="150000"/>
                        </a:lnSpc>
                      </a:pPr>
                      <a:endParaRPr lang="zh-TW" sz="24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pPr>
                      <a:r>
                        <a:rPr lang="zh-TW" sz="2800" b="1" kern="100" dirty="0">
                          <a:solidFill>
                            <a:srgbClr val="C00000"/>
                          </a:solidFill>
                          <a:effectLst/>
                          <a:latin typeface="Calibri" panose="020F0502020204030204" pitchFamily="34" charset="0"/>
                          <a:ea typeface="標楷體" panose="03000509000000000000" pitchFamily="65" charset="-120"/>
                          <a:cs typeface="Times New Roman" panose="02020603050405020304" pitchFamily="18" charset="0"/>
                        </a:rPr>
                        <a:t>唯陛下察之</a:t>
                      </a:r>
                      <a:endParaRPr lang="zh-TW" sz="2800" b="1" kern="100" dirty="0">
                        <a:solidFill>
                          <a:srgbClr val="C00000"/>
                        </a:solidFill>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endParaRPr lang="zh-TW" sz="2400" kern="100" dirty="0">
                        <a:effectLst/>
                        <a:latin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23131149"/>
                  </a:ext>
                </a:extLst>
              </a:tr>
            </a:tbl>
          </a:graphicData>
        </a:graphic>
      </p:graphicFrame>
      <p:sp>
        <p:nvSpPr>
          <p:cNvPr id="6" name="文字方塊 5">
            <a:extLst>
              <a:ext uri="{FF2B5EF4-FFF2-40B4-BE49-F238E27FC236}">
                <a16:creationId xmlns:a16="http://schemas.microsoft.com/office/drawing/2014/main" id="{7B986206-742A-F9C2-478B-AE27D046EBAD}"/>
              </a:ext>
            </a:extLst>
          </p:cNvPr>
          <p:cNvSpPr txBox="1"/>
          <p:nvPr/>
        </p:nvSpPr>
        <p:spPr>
          <a:xfrm>
            <a:off x="1095934" y="685989"/>
            <a:ext cx="1488141" cy="461665"/>
          </a:xfrm>
          <a:prstGeom prst="rect">
            <a:avLst/>
          </a:prstGeom>
          <a:solidFill>
            <a:srgbClr val="F193DD"/>
          </a:solidFill>
        </p:spPr>
        <p:txBody>
          <a:bodyPr wrap="square" rtlCol="0">
            <a:spAutoFit/>
          </a:bodyPr>
          <a:lstStyle/>
          <a:p>
            <a:r>
              <a:rPr lang="zh-TW" altLang="en-US" sz="2400" b="1" dirty="0">
                <a:solidFill>
                  <a:srgbClr val="C00000"/>
                </a:solidFill>
                <a:latin typeface="微軟正黑體" panose="020B0604030504040204" pitchFamily="34" charset="-120"/>
                <a:ea typeface="微軟正黑體" panose="020B0604030504040204" pitchFamily="34" charset="-120"/>
              </a:rPr>
              <a:t>皇帝權力</a:t>
            </a:r>
          </a:p>
        </p:txBody>
      </p:sp>
      <p:sp>
        <p:nvSpPr>
          <p:cNvPr id="7" name="文字方塊 6">
            <a:extLst>
              <a:ext uri="{FF2B5EF4-FFF2-40B4-BE49-F238E27FC236}">
                <a16:creationId xmlns:a16="http://schemas.microsoft.com/office/drawing/2014/main" id="{AFE7144A-C957-272B-4347-4538EE4D3F91}"/>
              </a:ext>
            </a:extLst>
          </p:cNvPr>
          <p:cNvSpPr txBox="1"/>
          <p:nvPr/>
        </p:nvSpPr>
        <p:spPr>
          <a:xfrm>
            <a:off x="1374958" y="2161792"/>
            <a:ext cx="930089" cy="523220"/>
          </a:xfrm>
          <a:prstGeom prst="rect">
            <a:avLst/>
          </a:prstGeom>
          <a:solidFill>
            <a:srgbClr val="FFC000"/>
          </a:solidFill>
        </p:spPr>
        <p:txBody>
          <a:bodyPr wrap="square" rtlCol="0">
            <a:spAutoFit/>
          </a:bodyPr>
          <a:lstStyle/>
          <a:p>
            <a:r>
              <a:rPr lang="zh-TW" altLang="en-US" sz="2800" b="1" dirty="0">
                <a:latin typeface="微軟正黑體" panose="020B0604030504040204" pitchFamily="34" charset="-120"/>
                <a:ea typeface="微軟正黑體" panose="020B0604030504040204" pitchFamily="34" charset="-120"/>
              </a:rPr>
              <a:t>假設</a:t>
            </a:r>
          </a:p>
        </p:txBody>
      </p:sp>
      <p:sp>
        <p:nvSpPr>
          <p:cNvPr id="8" name="文字方塊 7">
            <a:extLst>
              <a:ext uri="{FF2B5EF4-FFF2-40B4-BE49-F238E27FC236}">
                <a16:creationId xmlns:a16="http://schemas.microsoft.com/office/drawing/2014/main" id="{8AB6AB16-047E-0C10-76B8-657B7A294267}"/>
              </a:ext>
            </a:extLst>
          </p:cNvPr>
          <p:cNvSpPr txBox="1"/>
          <p:nvPr/>
        </p:nvSpPr>
        <p:spPr>
          <a:xfrm>
            <a:off x="1377197" y="3982069"/>
            <a:ext cx="930089" cy="523220"/>
          </a:xfrm>
          <a:prstGeom prst="rect">
            <a:avLst/>
          </a:prstGeom>
          <a:solidFill>
            <a:srgbClr val="92D050"/>
          </a:solidFill>
        </p:spPr>
        <p:txBody>
          <a:bodyPr wrap="square" rtlCol="0">
            <a:spAutoFit/>
          </a:bodyPr>
          <a:lstStyle/>
          <a:p>
            <a:r>
              <a:rPr lang="zh-TW" altLang="en-US" sz="2800" b="1" dirty="0">
                <a:latin typeface="微軟正黑體" panose="020B0604030504040204" pitchFamily="34" charset="-120"/>
                <a:ea typeface="微軟正黑體" panose="020B0604030504040204" pitchFamily="34" charset="-120"/>
              </a:rPr>
              <a:t>事實</a:t>
            </a:r>
          </a:p>
        </p:txBody>
      </p:sp>
      <p:sp>
        <p:nvSpPr>
          <p:cNvPr id="9" name="文字方塊 8">
            <a:extLst>
              <a:ext uri="{FF2B5EF4-FFF2-40B4-BE49-F238E27FC236}">
                <a16:creationId xmlns:a16="http://schemas.microsoft.com/office/drawing/2014/main" id="{765B3E27-3674-FB41-1223-10CE332AAD94}"/>
              </a:ext>
            </a:extLst>
          </p:cNvPr>
          <p:cNvSpPr txBox="1"/>
          <p:nvPr/>
        </p:nvSpPr>
        <p:spPr>
          <a:xfrm>
            <a:off x="1374958" y="5774678"/>
            <a:ext cx="930089" cy="523220"/>
          </a:xfrm>
          <a:prstGeom prst="rect">
            <a:avLst/>
          </a:prstGeom>
          <a:solidFill>
            <a:srgbClr val="C00000">
              <a:alpha val="72941"/>
            </a:srgbClr>
          </a:solidFill>
        </p:spPr>
        <p:txBody>
          <a:bodyPr wrap="square" rtlCol="0">
            <a:spAutoFit/>
          </a:bodyPr>
          <a:lstStyle/>
          <a:p>
            <a:r>
              <a:rPr lang="zh-TW" altLang="en-US" sz="2800" b="1" dirty="0">
                <a:latin typeface="微軟正黑體" panose="020B0604030504040204" pitchFamily="34" charset="-120"/>
                <a:ea typeface="微軟正黑體" panose="020B0604030504040204" pitchFamily="34" charset="-120"/>
              </a:rPr>
              <a:t>結語</a:t>
            </a:r>
          </a:p>
        </p:txBody>
      </p:sp>
      <p:sp>
        <p:nvSpPr>
          <p:cNvPr id="10" name="文字方塊 9">
            <a:extLst>
              <a:ext uri="{FF2B5EF4-FFF2-40B4-BE49-F238E27FC236}">
                <a16:creationId xmlns:a16="http://schemas.microsoft.com/office/drawing/2014/main" id="{9583AEB3-7350-4C9D-AA24-66C2377D0305}"/>
              </a:ext>
            </a:extLst>
          </p:cNvPr>
          <p:cNvSpPr txBox="1"/>
          <p:nvPr/>
        </p:nvSpPr>
        <p:spPr>
          <a:xfrm>
            <a:off x="4925085" y="5451233"/>
            <a:ext cx="462632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2400" b="0" i="0" u="none" strike="noStrike" kern="1200" cap="none" spc="0" normalizeH="0" baseline="0" noProof="0" dirty="0">
                <a:ln>
                  <a:noFill/>
                </a:ln>
                <a:solidFill>
                  <a:prstClr val="black"/>
                </a:solidFill>
                <a:effectLst/>
                <a:uLnTx/>
                <a:uFillTx/>
                <a:latin typeface="新細明體" panose="02020500000000000000" pitchFamily="18" charset="-120"/>
                <a:ea typeface="新細明體" panose="02020500000000000000" pitchFamily="18" charset="-120"/>
                <a:cs typeface="+mn-cs"/>
              </a:rPr>
              <a:t>(</a:t>
            </a:r>
            <a:r>
              <a:rPr kumimoji="0" lang="zh-TW" altLang="en-US" sz="2400" b="0" i="0" u="none" strike="noStrike" kern="1200" cap="none" spc="0" normalizeH="0" baseline="0" noProof="0" dirty="0">
                <a:ln>
                  <a:noFill/>
                </a:ln>
                <a:solidFill>
                  <a:prstClr val="black"/>
                </a:solidFill>
                <a:effectLst/>
                <a:uLnTx/>
                <a:uFillTx/>
                <a:latin typeface="新細明體" panose="02020500000000000000" pitchFamily="18" charset="-120"/>
                <a:ea typeface="新細明體" panose="02020500000000000000" pitchFamily="18" charset="-120"/>
                <a:cs typeface="+mn-cs"/>
              </a:rPr>
              <a:t>提示：對皇帝的態度、氛圍</a:t>
            </a:r>
            <a:r>
              <a:rPr kumimoji="0" lang="en-US" altLang="zh-TW" sz="2400" b="0" i="0" u="none" strike="noStrike" kern="1200" cap="none" spc="0" normalizeH="0" baseline="0" noProof="0" dirty="0">
                <a:ln>
                  <a:noFill/>
                </a:ln>
                <a:solidFill>
                  <a:prstClr val="black"/>
                </a:solidFill>
                <a:effectLst/>
                <a:uLnTx/>
                <a:uFillTx/>
                <a:latin typeface="新細明體" panose="02020500000000000000" pitchFamily="18" charset="-120"/>
                <a:ea typeface="新細明體" panose="02020500000000000000" pitchFamily="18" charset="-120"/>
                <a:cs typeface="+mn-cs"/>
              </a:rPr>
              <a:t>)</a:t>
            </a:r>
            <a:endParaRPr kumimoji="0" lang="zh-TW" altLang="en-US" sz="2400" b="0" i="0" u="none" strike="noStrike" kern="1200" cap="none" spc="0" normalizeH="0" baseline="0" noProof="0" dirty="0">
              <a:ln>
                <a:noFill/>
              </a:ln>
              <a:solidFill>
                <a:prstClr val="black"/>
              </a:solidFill>
              <a:effectLst/>
              <a:uLnTx/>
              <a:uFillTx/>
              <a:latin typeface="新細明體" panose="02020500000000000000" pitchFamily="18" charset="-120"/>
              <a:ea typeface="新細明體" panose="02020500000000000000" pitchFamily="18" charset="-120"/>
              <a:cs typeface="+mn-cs"/>
            </a:endParaRPr>
          </a:p>
        </p:txBody>
      </p:sp>
    </p:spTree>
    <p:extLst>
      <p:ext uri="{BB962C8B-B14F-4D97-AF65-F5344CB8AC3E}">
        <p14:creationId xmlns:p14="http://schemas.microsoft.com/office/powerpoint/2010/main" val="159106662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3" name="內容版面配置區 2">
            <a:extLst>
              <a:ext uri="{FF2B5EF4-FFF2-40B4-BE49-F238E27FC236}">
                <a16:creationId xmlns:a16="http://schemas.microsoft.com/office/drawing/2014/main" id="{627989D8-FC5E-B444-07D4-DB742CF21D6D}"/>
              </a:ext>
            </a:extLst>
          </p:cNvPr>
          <p:cNvSpPr>
            <a:spLocks noGrp="1"/>
          </p:cNvSpPr>
          <p:nvPr>
            <p:ph idx="1"/>
          </p:nvPr>
        </p:nvSpPr>
        <p:spPr>
          <a:xfrm>
            <a:off x="838200" y="1771650"/>
            <a:ext cx="10515600" cy="4895850"/>
          </a:xfrm>
          <a:solidFill>
            <a:schemeClr val="bg1"/>
          </a:solidFill>
          <a:ln w="38100">
            <a:solidFill>
              <a:schemeClr val="accent4">
                <a:lumMod val="50000"/>
              </a:schemeClr>
            </a:solidFill>
            <a:prstDash val="dash"/>
          </a:ln>
        </p:spPr>
        <p:txBody>
          <a:bodyPr>
            <a:normAutofit/>
          </a:bodyPr>
          <a:lstStyle/>
          <a:p>
            <a:pPr marL="0" lvl="0" indent="0">
              <a:lnSpc>
                <a:spcPct val="150000"/>
              </a:lnSpc>
              <a:buNone/>
            </a:pPr>
            <a:endParaRPr lang="en-US" altLang="zh-TW" sz="3200"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endParaRPr>
          </a:p>
          <a:p>
            <a:pPr marL="0" lvl="0" indent="0">
              <a:lnSpc>
                <a:spcPct val="150000"/>
              </a:lnSpc>
              <a:buNone/>
            </a:pPr>
            <a:endParaRPr lang="en-US" altLang="zh-TW" sz="32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endParaRPr>
          </a:p>
        </p:txBody>
      </p:sp>
      <p:sp>
        <p:nvSpPr>
          <p:cNvPr id="4" name="矩形: 圓角 3">
            <a:extLst>
              <a:ext uri="{FF2B5EF4-FFF2-40B4-BE49-F238E27FC236}">
                <a16:creationId xmlns:a16="http://schemas.microsoft.com/office/drawing/2014/main" id="{CE9EBB8A-688E-2DAE-D8FB-66BFCD44B9FA}"/>
              </a:ext>
            </a:extLst>
          </p:cNvPr>
          <p:cNvSpPr/>
          <p:nvPr/>
        </p:nvSpPr>
        <p:spPr>
          <a:xfrm>
            <a:off x="672353" y="262872"/>
            <a:ext cx="10681447" cy="1325563"/>
          </a:xfrm>
          <a:prstGeom prst="roundRect">
            <a:avLst/>
          </a:prstGeom>
          <a:solidFill>
            <a:schemeClr val="bg1"/>
          </a:solidFill>
          <a:ln w="2857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dirty="0">
              <a:ln>
                <a:noFill/>
              </a:ln>
              <a:solidFill>
                <a:prstClr val="white"/>
              </a:solidFill>
              <a:effectLst/>
              <a:uLnTx/>
              <a:uFillTx/>
              <a:latin typeface="Calibri"/>
              <a:ea typeface="新細明體" panose="02020500000000000000" pitchFamily="18" charset="-120"/>
              <a:cs typeface="+mn-cs"/>
            </a:endParaRPr>
          </a:p>
        </p:txBody>
      </p:sp>
      <p:sp>
        <p:nvSpPr>
          <p:cNvPr id="2" name="標題 1">
            <a:extLst>
              <a:ext uri="{FF2B5EF4-FFF2-40B4-BE49-F238E27FC236}">
                <a16:creationId xmlns:a16="http://schemas.microsoft.com/office/drawing/2014/main" id="{05049A8A-DC27-D012-B5BE-22714390D813}"/>
              </a:ext>
            </a:extLst>
          </p:cNvPr>
          <p:cNvSpPr>
            <a:spLocks noGrp="1"/>
          </p:cNvSpPr>
          <p:nvPr>
            <p:ph type="title"/>
          </p:nvPr>
        </p:nvSpPr>
        <p:spPr>
          <a:xfrm>
            <a:off x="838200" y="262872"/>
            <a:ext cx="10515600" cy="1325563"/>
          </a:xfrm>
        </p:spPr>
        <p:txBody>
          <a:bodyPr>
            <a:normAutofit/>
          </a:bodyPr>
          <a:lstStyle/>
          <a:p>
            <a:pPr marL="0" lvl="0" indent="0">
              <a:lnSpc>
                <a:spcPct val="100000"/>
              </a:lnSpc>
              <a:buNone/>
            </a:pPr>
            <a:r>
              <a:rPr lang="zh-TW" altLang="en-US" sz="4000" b="1"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結局：</a:t>
            </a:r>
            <a:r>
              <a:rPr lang="zh-TW" altLang="en-US" sz="4000" b="1" kern="0" dirty="0">
                <a:solidFill>
                  <a:srgbClr val="000000"/>
                </a:solidFill>
                <a:effectLst/>
                <a:ea typeface="微軟正黑體" panose="020B0604030504040204" pitchFamily="34" charset="-120"/>
                <a:cs typeface="Arial" panose="020B0604020202020204" pitchFamily="34" charset="0"/>
              </a:rPr>
              <a:t>文帝認同張釋之的判決。</a:t>
            </a:r>
            <a:endParaRPr lang="zh-TW" altLang="en-US" sz="4000" b="1"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endParaRPr>
          </a:p>
        </p:txBody>
      </p:sp>
      <p:sp>
        <p:nvSpPr>
          <p:cNvPr id="7" name="Rectangle 1">
            <a:extLst>
              <a:ext uri="{FF2B5EF4-FFF2-40B4-BE49-F238E27FC236}">
                <a16:creationId xmlns:a16="http://schemas.microsoft.com/office/drawing/2014/main" id="{F0B4CB4B-B30C-DBE3-2BBF-E3D36A022AA7}"/>
              </a:ext>
            </a:extLst>
          </p:cNvPr>
          <p:cNvSpPr>
            <a:spLocks noChangeArrowheads="1"/>
          </p:cNvSpPr>
          <p:nvPr/>
        </p:nvSpPr>
        <p:spPr bwMode="auto">
          <a:xfrm>
            <a:off x="959746" y="1928845"/>
            <a:ext cx="9648795"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zh-TW" sz="3600" b="0" i="0" u="none" strike="noStrike" kern="1200" cap="none" spc="0" normalizeH="0" baseline="0" noProof="0" dirty="0">
                <a:ln>
                  <a:noFill/>
                </a:ln>
                <a:solidFill>
                  <a:prstClr val="black"/>
                </a:solidFill>
                <a:effectLst/>
                <a:uLnTx/>
                <a:uFillTx/>
                <a:latin typeface="標楷體" panose="03000509000000000000" pitchFamily="65" charset="-120"/>
                <a:ea typeface="標楷體" panose="03000509000000000000" pitchFamily="65" charset="-120"/>
                <a:cs typeface="Times New Roman" panose="02020603050405020304" pitchFamily="18" charset="0"/>
              </a:rPr>
              <a:t>3-1</a:t>
            </a:r>
            <a:r>
              <a:rPr kumimoji="0" lang="zh-TW" altLang="en-US" sz="3600" b="0" i="0" u="none" strike="noStrike" kern="1200" cap="none" spc="0" normalizeH="0" baseline="0" noProof="0" dirty="0">
                <a:ln>
                  <a:noFill/>
                </a:ln>
                <a:solidFill>
                  <a:prstClr val="black"/>
                </a:solidFill>
                <a:effectLst/>
                <a:uLnTx/>
                <a:uFillTx/>
                <a:latin typeface="標楷體" panose="03000509000000000000" pitchFamily="65" charset="-120"/>
                <a:ea typeface="標楷體" panose="03000509000000000000" pitchFamily="65" charset="-120"/>
                <a:cs typeface="Times New Roman" panose="02020603050405020304" pitchFamily="18" charset="0"/>
              </a:rPr>
              <a:t>最後為什麼</a:t>
            </a:r>
            <a:r>
              <a:rPr kumimoji="0" lang="zh-TW" altLang="en-US" sz="3600" b="0" i="0" u="sng" strike="noStrike" kern="1200" cap="none" spc="0" normalizeH="0" baseline="0" noProof="0" dirty="0">
                <a:ln>
                  <a:noFill/>
                </a:ln>
                <a:solidFill>
                  <a:prstClr val="black"/>
                </a:solidFill>
                <a:effectLst/>
                <a:uLnTx/>
                <a:uFillTx/>
                <a:latin typeface="標楷體" panose="03000509000000000000" pitchFamily="65" charset="-120"/>
                <a:ea typeface="標楷體" panose="03000509000000000000" pitchFamily="65" charset="-120"/>
                <a:cs typeface="Times New Roman" panose="02020603050405020304" pitchFamily="18" charset="0"/>
              </a:rPr>
              <a:t>漢文帝</a:t>
            </a:r>
            <a:r>
              <a:rPr kumimoji="0" lang="zh-TW" altLang="en-US" sz="3600" b="0" i="0" u="none" strike="noStrike" kern="1200" cap="none" spc="0" normalizeH="0" baseline="0" noProof="0" dirty="0">
                <a:ln>
                  <a:noFill/>
                </a:ln>
                <a:solidFill>
                  <a:prstClr val="black"/>
                </a:solidFill>
                <a:effectLst/>
                <a:uLnTx/>
                <a:uFillTx/>
                <a:latin typeface="標楷體" panose="03000509000000000000" pitchFamily="65" charset="-120"/>
                <a:ea typeface="標楷體" panose="03000509000000000000" pitchFamily="65" charset="-120"/>
                <a:cs typeface="Times New Roman" panose="02020603050405020304" pitchFamily="18" charset="0"/>
              </a:rPr>
              <a:t>想了這麼久才接受判決？</a:t>
            </a:r>
            <a:endParaRPr kumimoji="0" lang="zh-TW" altLang="en-US" sz="3600" b="0" i="0" u="none" strike="noStrike" kern="1200" cap="none" spc="0" normalizeH="0" baseline="0" noProof="0" dirty="0">
              <a:ln>
                <a:noFill/>
              </a:ln>
              <a:solidFill>
                <a:prstClr val="black"/>
              </a:solidFill>
              <a:effectLst/>
              <a:uLnTx/>
              <a:uFillTx/>
              <a:latin typeface="Arial" panose="020B0604020202020204" pitchFamily="34" charset="0"/>
              <a:ea typeface="新細明體" panose="02020500000000000000" pitchFamily="18" charset="-120"/>
              <a:cs typeface="+mn-cs"/>
            </a:endParaRPr>
          </a:p>
        </p:txBody>
      </p:sp>
    </p:spTree>
    <p:extLst>
      <p:ext uri="{BB962C8B-B14F-4D97-AF65-F5344CB8AC3E}">
        <p14:creationId xmlns:p14="http://schemas.microsoft.com/office/powerpoint/2010/main" val="95153420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54A28031-4B34-431A-AC99-9FF7803B30C5}"/>
              </a:ext>
            </a:extLst>
          </p:cNvPr>
          <p:cNvSpPr>
            <a:spLocks noGrp="1"/>
          </p:cNvSpPr>
          <p:nvPr>
            <p:ph type="ctrTitle"/>
          </p:nvPr>
        </p:nvSpPr>
        <p:spPr>
          <a:xfrm>
            <a:off x="-1" y="2298700"/>
            <a:ext cx="11057468" cy="2630901"/>
          </a:xfrm>
          <a:solidFill>
            <a:srgbClr val="F193DD"/>
          </a:solidFill>
        </p:spPr>
        <p:txBody>
          <a:bodyPr anchor="ctr">
            <a:normAutofit fontScale="90000"/>
          </a:bodyPr>
          <a:lstStyle/>
          <a:p>
            <a:pPr algn="l">
              <a:lnSpc>
                <a:spcPct val="100000"/>
              </a:lnSpc>
            </a:pPr>
            <a:br>
              <a:rPr lang="en-US" altLang="zh-TW" sz="9600" dirty="0">
                <a:latin typeface="微軟正黑體" panose="020B0604030504040204" pitchFamily="34" charset="-120"/>
                <a:ea typeface="微軟正黑體" panose="020B0604030504040204" pitchFamily="34" charset="-120"/>
              </a:rPr>
            </a:br>
            <a:r>
              <a:rPr lang="zh-TW" altLang="en-US" sz="9600" dirty="0">
                <a:latin typeface="微軟正黑體" panose="020B0604030504040204" pitchFamily="34" charset="-120"/>
                <a:ea typeface="微軟正黑體" panose="020B0604030504040204" pitchFamily="34" charset="-120"/>
              </a:rPr>
              <a:t>　</a:t>
            </a:r>
            <a:r>
              <a:rPr lang="zh-TW" altLang="en-US" sz="8000" b="1" dirty="0">
                <a:latin typeface="微軟正黑體" panose="020B0604030504040204" pitchFamily="34" charset="-120"/>
                <a:ea typeface="微軟正黑體" panose="020B0604030504040204" pitchFamily="34" charset="-120"/>
              </a:rPr>
              <a:t>全文統整</a:t>
            </a:r>
            <a:br>
              <a:rPr lang="en-US" altLang="zh-TW" sz="9600" dirty="0">
                <a:latin typeface="微軟正黑體" panose="020B0604030504040204" pitchFamily="34" charset="-120"/>
                <a:ea typeface="微軟正黑體" panose="020B0604030504040204" pitchFamily="34" charset="-120"/>
              </a:rPr>
            </a:br>
            <a:endParaRPr lang="zh-TW" altLang="en-US" sz="9600" dirty="0">
              <a:latin typeface="微軟正黑體" panose="020B0604030504040204" pitchFamily="34" charset="-120"/>
              <a:ea typeface="微軟正黑體" panose="020B0604030504040204" pitchFamily="34" charset="-120"/>
            </a:endParaRPr>
          </a:p>
        </p:txBody>
      </p:sp>
      <p:sp>
        <p:nvSpPr>
          <p:cNvPr id="4" name="標題 1">
            <a:extLst>
              <a:ext uri="{FF2B5EF4-FFF2-40B4-BE49-F238E27FC236}">
                <a16:creationId xmlns:a16="http://schemas.microsoft.com/office/drawing/2014/main" id="{54A28031-4B34-431A-AC99-9FF7803B30C5}"/>
              </a:ext>
            </a:extLst>
          </p:cNvPr>
          <p:cNvSpPr txBox="1">
            <a:spLocks/>
          </p:cNvSpPr>
          <p:nvPr/>
        </p:nvSpPr>
        <p:spPr>
          <a:xfrm>
            <a:off x="11328400" y="2311400"/>
            <a:ext cx="863600" cy="2658534"/>
          </a:xfrm>
          <a:prstGeom prst="rect">
            <a:avLst/>
          </a:prstGeom>
          <a:solidFill>
            <a:schemeClr val="bg1">
              <a:lumMod val="85000"/>
              <a:alpha val="67059"/>
            </a:schemeClr>
          </a:solidFill>
        </p:spPr>
        <p:txBody>
          <a:bodyPr vert="horz" lIns="91440" tIns="45720" rIns="91440" bIns="4572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zh-TW" altLang="en-US" sz="44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j-cs"/>
            </a:endParaRPr>
          </a:p>
        </p:txBody>
      </p:sp>
      <p:sp>
        <p:nvSpPr>
          <p:cNvPr id="12" name="AutoShape 14"/>
          <p:cNvSpPr>
            <a:spLocks noChangeAspect="1" noChangeArrowheads="1" noTextEdit="1"/>
          </p:cNvSpPr>
          <p:nvPr/>
        </p:nvSpPr>
        <p:spPr bwMode="auto">
          <a:xfrm>
            <a:off x="7351714" y="4019550"/>
            <a:ext cx="3359150" cy="2395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a:ln>
                <a:noFill/>
              </a:ln>
              <a:solidFill>
                <a:prstClr val="black"/>
              </a:solidFill>
              <a:effectLst/>
              <a:uLnTx/>
              <a:uFillTx/>
              <a:latin typeface="Calibri"/>
              <a:ea typeface="新細明體" panose="02020500000000000000" pitchFamily="18" charset="-120"/>
              <a:cs typeface="+mn-cs"/>
            </a:endParaRPr>
          </a:p>
        </p:txBody>
      </p:sp>
      <p:sp>
        <p:nvSpPr>
          <p:cNvPr id="13" name="Freeform 16"/>
          <p:cNvSpPr>
            <a:spLocks noEditPoints="1"/>
          </p:cNvSpPr>
          <p:nvPr/>
        </p:nvSpPr>
        <p:spPr bwMode="auto">
          <a:xfrm>
            <a:off x="8040054" y="3234258"/>
            <a:ext cx="3351213" cy="2392362"/>
          </a:xfrm>
          <a:custGeom>
            <a:avLst/>
            <a:gdLst>
              <a:gd name="T0" fmla="*/ 4690 w 5750"/>
              <a:gd name="T1" fmla="*/ 3202 h 4104"/>
              <a:gd name="T2" fmla="*/ 4747 w 5750"/>
              <a:gd name="T3" fmla="*/ 3200 h 4104"/>
              <a:gd name="T4" fmla="*/ 4772 w 5750"/>
              <a:gd name="T5" fmla="*/ 3200 h 4104"/>
              <a:gd name="T6" fmla="*/ 5041 w 5750"/>
              <a:gd name="T7" fmla="*/ 2872 h 4104"/>
              <a:gd name="T8" fmla="*/ 5021 w 5750"/>
              <a:gd name="T9" fmla="*/ 2696 h 4104"/>
              <a:gd name="T10" fmla="*/ 5020 w 5750"/>
              <a:gd name="T11" fmla="*/ 2689 h 4104"/>
              <a:gd name="T12" fmla="*/ 5020 w 5750"/>
              <a:gd name="T13" fmla="*/ 2684 h 4104"/>
              <a:gd name="T14" fmla="*/ 4433 w 5750"/>
              <a:gd name="T15" fmla="*/ 2847 h 4104"/>
              <a:gd name="T16" fmla="*/ 5091 w 5750"/>
              <a:gd name="T17" fmla="*/ 2679 h 4104"/>
              <a:gd name="T18" fmla="*/ 5093 w 5750"/>
              <a:gd name="T19" fmla="*/ 2696 h 4104"/>
              <a:gd name="T20" fmla="*/ 5289 w 5750"/>
              <a:gd name="T21" fmla="*/ 2757 h 4104"/>
              <a:gd name="T22" fmla="*/ 4994 w 5750"/>
              <a:gd name="T23" fmla="*/ 2386 h 4104"/>
              <a:gd name="T24" fmla="*/ 4387 w 5750"/>
              <a:gd name="T25" fmla="*/ 2591 h 4104"/>
              <a:gd name="T26" fmla="*/ 3732 w 5750"/>
              <a:gd name="T27" fmla="*/ 955 h 4104"/>
              <a:gd name="T28" fmla="*/ 2899 w 5750"/>
              <a:gd name="T29" fmla="*/ 119 h 4104"/>
              <a:gd name="T30" fmla="*/ 3966 w 5750"/>
              <a:gd name="T31" fmla="*/ 105 h 4104"/>
              <a:gd name="T32" fmla="*/ 3908 w 5750"/>
              <a:gd name="T33" fmla="*/ 533 h 4104"/>
              <a:gd name="T34" fmla="*/ 4656 w 5750"/>
              <a:gd name="T35" fmla="*/ 1257 h 4104"/>
              <a:gd name="T36" fmla="*/ 4886 w 5750"/>
              <a:gd name="T37" fmla="*/ 1315 h 4104"/>
              <a:gd name="T38" fmla="*/ 4881 w 5750"/>
              <a:gd name="T39" fmla="*/ 1321 h 4104"/>
              <a:gd name="T40" fmla="*/ 4875 w 5750"/>
              <a:gd name="T41" fmla="*/ 1325 h 4104"/>
              <a:gd name="T42" fmla="*/ 4867 w 5750"/>
              <a:gd name="T43" fmla="*/ 1329 h 4104"/>
              <a:gd name="T44" fmla="*/ 4859 w 5750"/>
              <a:gd name="T45" fmla="*/ 1330 h 4104"/>
              <a:gd name="T46" fmla="*/ 4851 w 5750"/>
              <a:gd name="T47" fmla="*/ 1330 h 4104"/>
              <a:gd name="T48" fmla="*/ 4843 w 5750"/>
              <a:gd name="T49" fmla="*/ 1327 h 4104"/>
              <a:gd name="T50" fmla="*/ 4837 w 5750"/>
              <a:gd name="T51" fmla="*/ 1323 h 4104"/>
              <a:gd name="T52" fmla="*/ 4831 w 5750"/>
              <a:gd name="T53" fmla="*/ 1318 h 4104"/>
              <a:gd name="T54" fmla="*/ 4827 w 5750"/>
              <a:gd name="T55" fmla="*/ 1312 h 4104"/>
              <a:gd name="T56" fmla="*/ 5183 w 5750"/>
              <a:gd name="T57" fmla="*/ 1102 h 4104"/>
              <a:gd name="T58" fmla="*/ 5178 w 5750"/>
              <a:gd name="T59" fmla="*/ 1109 h 4104"/>
              <a:gd name="T60" fmla="*/ 5172 w 5750"/>
              <a:gd name="T61" fmla="*/ 1113 h 4104"/>
              <a:gd name="T62" fmla="*/ 5165 w 5750"/>
              <a:gd name="T63" fmla="*/ 1117 h 4104"/>
              <a:gd name="T64" fmla="*/ 5157 w 5750"/>
              <a:gd name="T65" fmla="*/ 1119 h 4104"/>
              <a:gd name="T66" fmla="*/ 5149 w 5750"/>
              <a:gd name="T67" fmla="*/ 1119 h 4104"/>
              <a:gd name="T68" fmla="*/ 5141 w 5750"/>
              <a:gd name="T69" fmla="*/ 1117 h 4104"/>
              <a:gd name="T70" fmla="*/ 5134 w 5750"/>
              <a:gd name="T71" fmla="*/ 1114 h 4104"/>
              <a:gd name="T72" fmla="*/ 5128 w 5750"/>
              <a:gd name="T73" fmla="*/ 1109 h 4104"/>
              <a:gd name="T74" fmla="*/ 5123 w 5750"/>
              <a:gd name="T75" fmla="*/ 1103 h 4104"/>
              <a:gd name="T76" fmla="*/ 1809 w 5750"/>
              <a:gd name="T77" fmla="*/ 366 h 4104"/>
              <a:gd name="T78" fmla="*/ 1055 w 5750"/>
              <a:gd name="T79" fmla="*/ 801 h 4104"/>
              <a:gd name="T80" fmla="*/ 1628 w 5750"/>
              <a:gd name="T81" fmla="*/ 242 h 4104"/>
              <a:gd name="T82" fmla="*/ 1232 w 5750"/>
              <a:gd name="T83" fmla="*/ 928 h 4104"/>
              <a:gd name="T84" fmla="*/ 1254 w 5750"/>
              <a:gd name="T85" fmla="*/ 230 h 4104"/>
              <a:gd name="T86" fmla="*/ 3586 w 5750"/>
              <a:gd name="T87" fmla="*/ 3764 h 4104"/>
              <a:gd name="T88" fmla="*/ 2961 w 5750"/>
              <a:gd name="T89" fmla="*/ 4036 h 4104"/>
              <a:gd name="T90" fmla="*/ 606 w 5750"/>
              <a:gd name="T91" fmla="*/ 3484 h 4104"/>
              <a:gd name="T92" fmla="*/ 1649 w 5750"/>
              <a:gd name="T93" fmla="*/ 2062 h 4104"/>
              <a:gd name="T94" fmla="*/ 2038 w 5750"/>
              <a:gd name="T95" fmla="*/ 1847 h 4104"/>
              <a:gd name="T96" fmla="*/ 2632 w 5750"/>
              <a:gd name="T97" fmla="*/ 3009 h 4104"/>
              <a:gd name="T98" fmla="*/ 4339 w 5750"/>
              <a:gd name="T99" fmla="*/ 2929 h 4104"/>
              <a:gd name="T100" fmla="*/ 4329 w 5750"/>
              <a:gd name="T101" fmla="*/ 2927 h 4104"/>
              <a:gd name="T102" fmla="*/ 4322 w 5750"/>
              <a:gd name="T103" fmla="*/ 2923 h 4104"/>
              <a:gd name="T104" fmla="*/ 4317 w 5750"/>
              <a:gd name="T105" fmla="*/ 2919 h 4104"/>
              <a:gd name="T106" fmla="*/ 4313 w 5750"/>
              <a:gd name="T107" fmla="*/ 2914 h 4104"/>
              <a:gd name="T108" fmla="*/ 4310 w 5750"/>
              <a:gd name="T109" fmla="*/ 2909 h 4104"/>
              <a:gd name="T110" fmla="*/ 4309 w 5750"/>
              <a:gd name="T111" fmla="*/ 2904 h 4104"/>
              <a:gd name="T112" fmla="*/ 4308 w 5750"/>
              <a:gd name="T113" fmla="*/ 2899 h 4104"/>
              <a:gd name="T114" fmla="*/ 4308 w 5750"/>
              <a:gd name="T115" fmla="*/ 2893 h 4104"/>
              <a:gd name="T116" fmla="*/ 4310 w 5750"/>
              <a:gd name="T117" fmla="*/ 2885 h 4104"/>
              <a:gd name="T118" fmla="*/ 2751 w 5750"/>
              <a:gd name="T119" fmla="*/ 628 h 4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750" h="4104">
                <a:moveTo>
                  <a:pt x="1464" y="226"/>
                </a:moveTo>
                <a:cubicBezTo>
                  <a:pt x="1547" y="226"/>
                  <a:pt x="1622" y="260"/>
                  <a:pt x="1676" y="314"/>
                </a:cubicBezTo>
                <a:lnTo>
                  <a:pt x="1678" y="316"/>
                </a:lnTo>
                <a:cubicBezTo>
                  <a:pt x="1731" y="370"/>
                  <a:pt x="1764" y="444"/>
                  <a:pt x="1764" y="526"/>
                </a:cubicBezTo>
                <a:cubicBezTo>
                  <a:pt x="1764" y="609"/>
                  <a:pt x="1730" y="684"/>
                  <a:pt x="1676" y="738"/>
                </a:cubicBezTo>
                <a:lnTo>
                  <a:pt x="1674" y="740"/>
                </a:lnTo>
                <a:cubicBezTo>
                  <a:pt x="1620" y="793"/>
                  <a:pt x="1545" y="826"/>
                  <a:pt x="1464" y="826"/>
                </a:cubicBezTo>
                <a:cubicBezTo>
                  <a:pt x="1381" y="826"/>
                  <a:pt x="1306" y="792"/>
                  <a:pt x="1252" y="738"/>
                </a:cubicBezTo>
                <a:cubicBezTo>
                  <a:pt x="1198" y="683"/>
                  <a:pt x="1164" y="609"/>
                  <a:pt x="1164" y="526"/>
                </a:cubicBezTo>
                <a:cubicBezTo>
                  <a:pt x="1164" y="443"/>
                  <a:pt x="1198" y="368"/>
                  <a:pt x="1252" y="314"/>
                </a:cubicBezTo>
                <a:cubicBezTo>
                  <a:pt x="1306" y="260"/>
                  <a:pt x="1381" y="226"/>
                  <a:pt x="1464" y="226"/>
                </a:cubicBezTo>
                <a:moveTo>
                  <a:pt x="4775" y="3421"/>
                </a:moveTo>
                <a:lnTo>
                  <a:pt x="4775" y="3267"/>
                </a:lnTo>
                <a:lnTo>
                  <a:pt x="4704" y="3268"/>
                </a:lnTo>
                <a:lnTo>
                  <a:pt x="4704" y="3421"/>
                </a:lnTo>
                <a:lnTo>
                  <a:pt x="4775" y="3421"/>
                </a:lnTo>
                <a:close/>
                <a:moveTo>
                  <a:pt x="4685" y="3203"/>
                </a:moveTo>
                <a:cubicBezTo>
                  <a:pt x="4687" y="3203"/>
                  <a:pt x="4689" y="3202"/>
                  <a:pt x="4690" y="3202"/>
                </a:cubicBezTo>
                <a:cubicBezTo>
                  <a:pt x="4699" y="3202"/>
                  <a:pt x="4709" y="3201"/>
                  <a:pt x="4718" y="3201"/>
                </a:cubicBezTo>
                <a:lnTo>
                  <a:pt x="4719" y="3201"/>
                </a:lnTo>
                <a:lnTo>
                  <a:pt x="4719" y="3201"/>
                </a:lnTo>
                <a:lnTo>
                  <a:pt x="4730" y="3200"/>
                </a:lnTo>
                <a:lnTo>
                  <a:pt x="4732" y="3200"/>
                </a:lnTo>
                <a:lnTo>
                  <a:pt x="4732" y="3200"/>
                </a:lnTo>
                <a:lnTo>
                  <a:pt x="4733" y="3200"/>
                </a:lnTo>
                <a:lnTo>
                  <a:pt x="4735" y="3200"/>
                </a:lnTo>
                <a:lnTo>
                  <a:pt x="4736" y="3200"/>
                </a:lnTo>
                <a:lnTo>
                  <a:pt x="4738" y="3200"/>
                </a:lnTo>
                <a:lnTo>
                  <a:pt x="4739" y="3200"/>
                </a:lnTo>
                <a:lnTo>
                  <a:pt x="4740" y="3200"/>
                </a:lnTo>
                <a:lnTo>
                  <a:pt x="4741" y="3200"/>
                </a:lnTo>
                <a:lnTo>
                  <a:pt x="4743" y="3200"/>
                </a:lnTo>
                <a:lnTo>
                  <a:pt x="4744" y="3200"/>
                </a:lnTo>
                <a:lnTo>
                  <a:pt x="4746" y="3200"/>
                </a:lnTo>
                <a:lnTo>
                  <a:pt x="4746" y="3200"/>
                </a:lnTo>
                <a:lnTo>
                  <a:pt x="4747" y="3200"/>
                </a:lnTo>
                <a:lnTo>
                  <a:pt x="4749" y="3200"/>
                </a:lnTo>
                <a:lnTo>
                  <a:pt x="4751" y="3200"/>
                </a:lnTo>
                <a:lnTo>
                  <a:pt x="4752" y="3200"/>
                </a:lnTo>
                <a:lnTo>
                  <a:pt x="4752" y="3200"/>
                </a:lnTo>
                <a:lnTo>
                  <a:pt x="4754" y="3200"/>
                </a:lnTo>
                <a:lnTo>
                  <a:pt x="4755" y="3200"/>
                </a:lnTo>
                <a:lnTo>
                  <a:pt x="4757" y="3200"/>
                </a:lnTo>
                <a:lnTo>
                  <a:pt x="4758" y="3200"/>
                </a:lnTo>
                <a:lnTo>
                  <a:pt x="4759" y="3200"/>
                </a:lnTo>
                <a:lnTo>
                  <a:pt x="4760" y="3200"/>
                </a:lnTo>
                <a:lnTo>
                  <a:pt x="4762" y="3200"/>
                </a:lnTo>
                <a:lnTo>
                  <a:pt x="4763" y="3200"/>
                </a:lnTo>
                <a:lnTo>
                  <a:pt x="4766" y="3200"/>
                </a:lnTo>
                <a:lnTo>
                  <a:pt x="4768" y="3200"/>
                </a:lnTo>
                <a:lnTo>
                  <a:pt x="4769" y="3200"/>
                </a:lnTo>
                <a:lnTo>
                  <a:pt x="4771" y="3200"/>
                </a:lnTo>
                <a:lnTo>
                  <a:pt x="4772" y="3200"/>
                </a:lnTo>
                <a:lnTo>
                  <a:pt x="4772" y="3200"/>
                </a:lnTo>
                <a:lnTo>
                  <a:pt x="4776" y="3200"/>
                </a:lnTo>
                <a:lnTo>
                  <a:pt x="4777" y="3200"/>
                </a:lnTo>
                <a:lnTo>
                  <a:pt x="4779" y="3200"/>
                </a:lnTo>
                <a:lnTo>
                  <a:pt x="4779" y="3200"/>
                </a:lnTo>
                <a:lnTo>
                  <a:pt x="4780" y="3200"/>
                </a:lnTo>
                <a:lnTo>
                  <a:pt x="4782" y="3200"/>
                </a:lnTo>
                <a:lnTo>
                  <a:pt x="4783" y="3200"/>
                </a:lnTo>
                <a:lnTo>
                  <a:pt x="4785" y="3200"/>
                </a:lnTo>
                <a:lnTo>
                  <a:pt x="4785" y="3200"/>
                </a:lnTo>
                <a:lnTo>
                  <a:pt x="4787" y="3200"/>
                </a:lnTo>
                <a:lnTo>
                  <a:pt x="4788" y="3201"/>
                </a:lnTo>
                <a:lnTo>
                  <a:pt x="4790" y="3201"/>
                </a:lnTo>
                <a:lnTo>
                  <a:pt x="4791" y="3201"/>
                </a:lnTo>
                <a:cubicBezTo>
                  <a:pt x="4914" y="3205"/>
                  <a:pt x="5037" y="3236"/>
                  <a:pt x="5160" y="3297"/>
                </a:cubicBezTo>
                <a:lnTo>
                  <a:pt x="5082" y="3103"/>
                </a:lnTo>
                <a:cubicBezTo>
                  <a:pt x="5078" y="3094"/>
                  <a:pt x="5078" y="3083"/>
                  <a:pt x="5082" y="3073"/>
                </a:cubicBezTo>
                <a:cubicBezTo>
                  <a:pt x="5089" y="3061"/>
                  <a:pt x="5102" y="3054"/>
                  <a:pt x="5115" y="3055"/>
                </a:cubicBezTo>
                <a:lnTo>
                  <a:pt x="5041" y="2872"/>
                </a:lnTo>
                <a:cubicBezTo>
                  <a:pt x="5038" y="2863"/>
                  <a:pt x="5038" y="2853"/>
                  <a:pt x="5042" y="2844"/>
                </a:cubicBezTo>
                <a:cubicBezTo>
                  <a:pt x="5048" y="2832"/>
                  <a:pt x="5061" y="2825"/>
                  <a:pt x="5073" y="2826"/>
                </a:cubicBezTo>
                <a:lnTo>
                  <a:pt x="5022" y="2700"/>
                </a:lnTo>
                <a:lnTo>
                  <a:pt x="5022" y="2700"/>
                </a:lnTo>
                <a:lnTo>
                  <a:pt x="5022" y="2700"/>
                </a:lnTo>
                <a:lnTo>
                  <a:pt x="5022" y="2699"/>
                </a:lnTo>
                <a:lnTo>
                  <a:pt x="5022" y="2699"/>
                </a:lnTo>
                <a:lnTo>
                  <a:pt x="5022" y="2699"/>
                </a:lnTo>
                <a:lnTo>
                  <a:pt x="5022" y="2699"/>
                </a:lnTo>
                <a:lnTo>
                  <a:pt x="5022" y="2698"/>
                </a:lnTo>
                <a:lnTo>
                  <a:pt x="5021" y="2698"/>
                </a:lnTo>
                <a:lnTo>
                  <a:pt x="5021" y="2697"/>
                </a:lnTo>
                <a:lnTo>
                  <a:pt x="5021" y="2697"/>
                </a:lnTo>
                <a:lnTo>
                  <a:pt x="5021" y="2697"/>
                </a:lnTo>
                <a:lnTo>
                  <a:pt x="5021" y="2697"/>
                </a:lnTo>
                <a:lnTo>
                  <a:pt x="5021" y="2696"/>
                </a:lnTo>
                <a:lnTo>
                  <a:pt x="5021" y="2696"/>
                </a:lnTo>
                <a:lnTo>
                  <a:pt x="5021" y="2696"/>
                </a:lnTo>
                <a:lnTo>
                  <a:pt x="5021" y="2696"/>
                </a:lnTo>
                <a:lnTo>
                  <a:pt x="5021" y="2695"/>
                </a:lnTo>
                <a:lnTo>
                  <a:pt x="5021" y="2695"/>
                </a:lnTo>
                <a:lnTo>
                  <a:pt x="5021" y="2695"/>
                </a:lnTo>
                <a:lnTo>
                  <a:pt x="5021" y="2694"/>
                </a:lnTo>
                <a:lnTo>
                  <a:pt x="5020" y="2694"/>
                </a:lnTo>
                <a:lnTo>
                  <a:pt x="5020" y="2694"/>
                </a:lnTo>
                <a:lnTo>
                  <a:pt x="5020" y="2693"/>
                </a:lnTo>
                <a:lnTo>
                  <a:pt x="5020" y="2692"/>
                </a:lnTo>
                <a:lnTo>
                  <a:pt x="5020" y="2692"/>
                </a:lnTo>
                <a:lnTo>
                  <a:pt x="5020" y="2691"/>
                </a:lnTo>
                <a:lnTo>
                  <a:pt x="5020" y="2691"/>
                </a:lnTo>
                <a:lnTo>
                  <a:pt x="5020" y="2690"/>
                </a:lnTo>
                <a:lnTo>
                  <a:pt x="5020" y="2690"/>
                </a:lnTo>
                <a:lnTo>
                  <a:pt x="5020" y="2690"/>
                </a:lnTo>
                <a:lnTo>
                  <a:pt x="5020" y="2689"/>
                </a:lnTo>
                <a:lnTo>
                  <a:pt x="5020" y="2689"/>
                </a:lnTo>
                <a:lnTo>
                  <a:pt x="5020" y="2689"/>
                </a:lnTo>
                <a:lnTo>
                  <a:pt x="5020" y="2688"/>
                </a:lnTo>
                <a:lnTo>
                  <a:pt x="5020" y="2688"/>
                </a:lnTo>
                <a:lnTo>
                  <a:pt x="5020" y="2688"/>
                </a:lnTo>
                <a:lnTo>
                  <a:pt x="5020" y="2688"/>
                </a:lnTo>
                <a:lnTo>
                  <a:pt x="5020" y="2687"/>
                </a:lnTo>
                <a:lnTo>
                  <a:pt x="5020" y="2687"/>
                </a:lnTo>
                <a:lnTo>
                  <a:pt x="5020" y="2687"/>
                </a:lnTo>
                <a:lnTo>
                  <a:pt x="5020" y="2687"/>
                </a:lnTo>
                <a:lnTo>
                  <a:pt x="5020" y="2686"/>
                </a:lnTo>
                <a:lnTo>
                  <a:pt x="5020" y="2686"/>
                </a:lnTo>
                <a:lnTo>
                  <a:pt x="5020" y="2686"/>
                </a:lnTo>
                <a:lnTo>
                  <a:pt x="5020" y="2686"/>
                </a:lnTo>
                <a:lnTo>
                  <a:pt x="5020" y="2685"/>
                </a:lnTo>
                <a:lnTo>
                  <a:pt x="5020" y="2685"/>
                </a:lnTo>
                <a:lnTo>
                  <a:pt x="5020" y="2685"/>
                </a:lnTo>
                <a:lnTo>
                  <a:pt x="5020" y="2684"/>
                </a:lnTo>
                <a:lnTo>
                  <a:pt x="5020" y="2684"/>
                </a:lnTo>
                <a:lnTo>
                  <a:pt x="5020" y="2684"/>
                </a:lnTo>
                <a:lnTo>
                  <a:pt x="5020" y="2683"/>
                </a:lnTo>
                <a:lnTo>
                  <a:pt x="5020" y="2683"/>
                </a:lnTo>
                <a:lnTo>
                  <a:pt x="4945" y="2497"/>
                </a:lnTo>
                <a:cubicBezTo>
                  <a:pt x="4808" y="2439"/>
                  <a:pt x="4786" y="2368"/>
                  <a:pt x="4750" y="2250"/>
                </a:cubicBezTo>
                <a:lnTo>
                  <a:pt x="4741" y="2222"/>
                </a:lnTo>
                <a:lnTo>
                  <a:pt x="4731" y="2256"/>
                </a:lnTo>
                <a:cubicBezTo>
                  <a:pt x="4695" y="2374"/>
                  <a:pt x="4677" y="2431"/>
                  <a:pt x="4534" y="2497"/>
                </a:cubicBezTo>
                <a:lnTo>
                  <a:pt x="4459" y="2684"/>
                </a:lnTo>
                <a:cubicBezTo>
                  <a:pt x="4460" y="2689"/>
                  <a:pt x="4459" y="2695"/>
                  <a:pt x="4457" y="2701"/>
                </a:cubicBezTo>
                <a:lnTo>
                  <a:pt x="4404" y="2831"/>
                </a:lnTo>
                <a:cubicBezTo>
                  <a:pt x="4409" y="2831"/>
                  <a:pt x="4413" y="2832"/>
                  <a:pt x="4417" y="2834"/>
                </a:cubicBezTo>
                <a:cubicBezTo>
                  <a:pt x="4422" y="2836"/>
                  <a:pt x="4427" y="2839"/>
                  <a:pt x="4430" y="2842"/>
                </a:cubicBezTo>
                <a:lnTo>
                  <a:pt x="4430" y="2843"/>
                </a:lnTo>
                <a:lnTo>
                  <a:pt x="4433" y="2846"/>
                </a:lnTo>
                <a:lnTo>
                  <a:pt x="4433" y="2846"/>
                </a:lnTo>
                <a:lnTo>
                  <a:pt x="4433" y="2846"/>
                </a:lnTo>
                <a:lnTo>
                  <a:pt x="4433" y="2847"/>
                </a:lnTo>
                <a:lnTo>
                  <a:pt x="4433" y="2847"/>
                </a:lnTo>
                <a:lnTo>
                  <a:pt x="4434" y="2849"/>
                </a:lnTo>
                <a:lnTo>
                  <a:pt x="4434" y="2849"/>
                </a:lnTo>
                <a:lnTo>
                  <a:pt x="4435" y="2849"/>
                </a:lnTo>
                <a:cubicBezTo>
                  <a:pt x="4436" y="2851"/>
                  <a:pt x="4436" y="2853"/>
                  <a:pt x="4437" y="2856"/>
                </a:cubicBezTo>
                <a:lnTo>
                  <a:pt x="4437" y="2856"/>
                </a:lnTo>
                <a:lnTo>
                  <a:pt x="4438" y="2858"/>
                </a:lnTo>
                <a:lnTo>
                  <a:pt x="4438" y="2858"/>
                </a:lnTo>
                <a:cubicBezTo>
                  <a:pt x="4439" y="2865"/>
                  <a:pt x="4439" y="2871"/>
                  <a:pt x="4436" y="2878"/>
                </a:cubicBezTo>
                <a:lnTo>
                  <a:pt x="4362" y="3061"/>
                </a:lnTo>
                <a:cubicBezTo>
                  <a:pt x="4367" y="3061"/>
                  <a:pt x="4372" y="3062"/>
                  <a:pt x="4377" y="3064"/>
                </a:cubicBezTo>
                <a:cubicBezTo>
                  <a:pt x="4385" y="3067"/>
                  <a:pt x="4390" y="3072"/>
                  <a:pt x="4394" y="3079"/>
                </a:cubicBezTo>
                <a:lnTo>
                  <a:pt x="4394" y="3079"/>
                </a:lnTo>
                <a:cubicBezTo>
                  <a:pt x="4399" y="3087"/>
                  <a:pt x="4400" y="3098"/>
                  <a:pt x="4396" y="3107"/>
                </a:cubicBezTo>
                <a:lnTo>
                  <a:pt x="4378" y="3152"/>
                </a:lnTo>
                <a:lnTo>
                  <a:pt x="4377" y="3153"/>
                </a:lnTo>
                <a:lnTo>
                  <a:pt x="4316" y="3304"/>
                </a:lnTo>
                <a:cubicBezTo>
                  <a:pt x="4439" y="3248"/>
                  <a:pt x="4562" y="3213"/>
                  <a:pt x="4685" y="3203"/>
                </a:cubicBezTo>
                <a:close/>
                <a:moveTo>
                  <a:pt x="5091" y="2679"/>
                </a:moveTo>
                <a:lnTo>
                  <a:pt x="5091" y="2679"/>
                </a:lnTo>
                <a:lnTo>
                  <a:pt x="5092" y="2679"/>
                </a:lnTo>
                <a:lnTo>
                  <a:pt x="5092" y="2679"/>
                </a:lnTo>
                <a:lnTo>
                  <a:pt x="5092" y="2680"/>
                </a:lnTo>
                <a:lnTo>
                  <a:pt x="5092" y="2680"/>
                </a:lnTo>
                <a:lnTo>
                  <a:pt x="5092" y="2680"/>
                </a:lnTo>
                <a:lnTo>
                  <a:pt x="5092" y="2680"/>
                </a:lnTo>
                <a:lnTo>
                  <a:pt x="5092" y="2681"/>
                </a:lnTo>
                <a:lnTo>
                  <a:pt x="5092" y="2681"/>
                </a:lnTo>
                <a:lnTo>
                  <a:pt x="5092" y="2681"/>
                </a:lnTo>
                <a:lnTo>
                  <a:pt x="5092" y="2682"/>
                </a:lnTo>
                <a:lnTo>
                  <a:pt x="5093" y="2683"/>
                </a:lnTo>
                <a:lnTo>
                  <a:pt x="5093" y="2683"/>
                </a:lnTo>
                <a:lnTo>
                  <a:pt x="5093" y="2683"/>
                </a:lnTo>
                <a:lnTo>
                  <a:pt x="5093" y="2684"/>
                </a:lnTo>
                <a:lnTo>
                  <a:pt x="5093" y="2684"/>
                </a:lnTo>
                <a:lnTo>
                  <a:pt x="5093" y="2685"/>
                </a:lnTo>
                <a:cubicBezTo>
                  <a:pt x="5094" y="2689"/>
                  <a:pt x="5094" y="2692"/>
                  <a:pt x="5093" y="2696"/>
                </a:cubicBezTo>
                <a:lnTo>
                  <a:pt x="5128" y="2782"/>
                </a:lnTo>
                <a:cubicBezTo>
                  <a:pt x="5177" y="2770"/>
                  <a:pt x="5227" y="2762"/>
                  <a:pt x="5276" y="2758"/>
                </a:cubicBezTo>
                <a:lnTo>
                  <a:pt x="5276" y="2758"/>
                </a:lnTo>
                <a:lnTo>
                  <a:pt x="5277" y="2758"/>
                </a:lnTo>
                <a:lnTo>
                  <a:pt x="5277" y="2758"/>
                </a:lnTo>
                <a:lnTo>
                  <a:pt x="5278" y="2758"/>
                </a:lnTo>
                <a:lnTo>
                  <a:pt x="5279" y="2758"/>
                </a:lnTo>
                <a:lnTo>
                  <a:pt x="5280" y="2758"/>
                </a:lnTo>
                <a:lnTo>
                  <a:pt x="5281" y="2758"/>
                </a:lnTo>
                <a:lnTo>
                  <a:pt x="5282" y="2758"/>
                </a:lnTo>
                <a:lnTo>
                  <a:pt x="5282" y="2758"/>
                </a:lnTo>
                <a:lnTo>
                  <a:pt x="5284" y="2758"/>
                </a:lnTo>
                <a:lnTo>
                  <a:pt x="5285" y="2758"/>
                </a:lnTo>
                <a:lnTo>
                  <a:pt x="5286" y="2758"/>
                </a:lnTo>
                <a:lnTo>
                  <a:pt x="5287" y="2758"/>
                </a:lnTo>
                <a:lnTo>
                  <a:pt x="5287" y="2758"/>
                </a:lnTo>
                <a:lnTo>
                  <a:pt x="5288" y="2757"/>
                </a:lnTo>
                <a:lnTo>
                  <a:pt x="5289" y="2757"/>
                </a:lnTo>
                <a:cubicBezTo>
                  <a:pt x="5348" y="2753"/>
                  <a:pt x="5407" y="2755"/>
                  <a:pt x="5467" y="2764"/>
                </a:cubicBezTo>
                <a:cubicBezTo>
                  <a:pt x="5562" y="2777"/>
                  <a:pt x="5656" y="2806"/>
                  <a:pt x="5750" y="2853"/>
                </a:cubicBezTo>
                <a:lnTo>
                  <a:pt x="5671" y="2659"/>
                </a:lnTo>
                <a:cubicBezTo>
                  <a:pt x="5667" y="2649"/>
                  <a:pt x="5667" y="2639"/>
                  <a:pt x="5672" y="2629"/>
                </a:cubicBezTo>
                <a:cubicBezTo>
                  <a:pt x="5678" y="2616"/>
                  <a:pt x="5692" y="2610"/>
                  <a:pt x="5705" y="2611"/>
                </a:cubicBezTo>
                <a:lnTo>
                  <a:pt x="5631" y="2427"/>
                </a:lnTo>
                <a:cubicBezTo>
                  <a:pt x="5627" y="2419"/>
                  <a:pt x="5627" y="2409"/>
                  <a:pt x="5632" y="2400"/>
                </a:cubicBezTo>
                <a:cubicBezTo>
                  <a:pt x="5638" y="2388"/>
                  <a:pt x="5650" y="2381"/>
                  <a:pt x="5663" y="2381"/>
                </a:cubicBezTo>
                <a:lnTo>
                  <a:pt x="5612" y="2256"/>
                </a:lnTo>
                <a:cubicBezTo>
                  <a:pt x="5610" y="2250"/>
                  <a:pt x="5609" y="2244"/>
                  <a:pt x="5610" y="2238"/>
                </a:cubicBezTo>
                <a:lnTo>
                  <a:pt x="5535" y="2053"/>
                </a:lnTo>
                <a:cubicBezTo>
                  <a:pt x="5398" y="1994"/>
                  <a:pt x="5376" y="1923"/>
                  <a:pt x="5340" y="1805"/>
                </a:cubicBezTo>
                <a:lnTo>
                  <a:pt x="5331" y="1777"/>
                </a:lnTo>
                <a:lnTo>
                  <a:pt x="5321" y="1812"/>
                </a:lnTo>
                <a:cubicBezTo>
                  <a:pt x="5284" y="1929"/>
                  <a:pt x="5267" y="1986"/>
                  <a:pt x="5124" y="2052"/>
                </a:cubicBezTo>
                <a:lnTo>
                  <a:pt x="5048" y="2239"/>
                </a:lnTo>
                <a:cubicBezTo>
                  <a:pt x="5049" y="2245"/>
                  <a:pt x="5049" y="2251"/>
                  <a:pt x="5046" y="2256"/>
                </a:cubicBezTo>
                <a:lnTo>
                  <a:pt x="4994" y="2386"/>
                </a:lnTo>
                <a:cubicBezTo>
                  <a:pt x="4998" y="2386"/>
                  <a:pt x="5003" y="2387"/>
                  <a:pt x="5007" y="2389"/>
                </a:cubicBezTo>
                <a:cubicBezTo>
                  <a:pt x="5024" y="2396"/>
                  <a:pt x="5032" y="2415"/>
                  <a:pt x="5026" y="2433"/>
                </a:cubicBezTo>
                <a:lnTo>
                  <a:pt x="5009" y="2475"/>
                </a:lnTo>
                <a:lnTo>
                  <a:pt x="5091" y="2679"/>
                </a:lnTo>
                <a:close/>
                <a:moveTo>
                  <a:pt x="5365" y="2823"/>
                </a:moveTo>
                <a:lnTo>
                  <a:pt x="5352" y="2823"/>
                </a:lnTo>
                <a:lnTo>
                  <a:pt x="5305" y="2823"/>
                </a:lnTo>
                <a:lnTo>
                  <a:pt x="5294" y="2824"/>
                </a:lnTo>
                <a:lnTo>
                  <a:pt x="5294" y="2977"/>
                </a:lnTo>
                <a:lnTo>
                  <a:pt x="5365" y="2977"/>
                </a:lnTo>
                <a:lnTo>
                  <a:pt x="5365" y="2823"/>
                </a:lnTo>
                <a:close/>
                <a:moveTo>
                  <a:pt x="3412" y="1314"/>
                </a:moveTo>
                <a:cubicBezTo>
                  <a:pt x="3435" y="1375"/>
                  <a:pt x="3460" y="1450"/>
                  <a:pt x="3490" y="1549"/>
                </a:cubicBezTo>
                <a:cubicBezTo>
                  <a:pt x="3536" y="1686"/>
                  <a:pt x="3596" y="1787"/>
                  <a:pt x="3674" y="1870"/>
                </a:cubicBezTo>
                <a:cubicBezTo>
                  <a:pt x="3752" y="1954"/>
                  <a:pt x="3850" y="2022"/>
                  <a:pt x="3971" y="2092"/>
                </a:cubicBezTo>
                <a:cubicBezTo>
                  <a:pt x="4064" y="2146"/>
                  <a:pt x="4146" y="2203"/>
                  <a:pt x="4213" y="2274"/>
                </a:cubicBezTo>
                <a:cubicBezTo>
                  <a:pt x="4280" y="2345"/>
                  <a:pt x="4331" y="2431"/>
                  <a:pt x="4362" y="2540"/>
                </a:cubicBezTo>
                <a:cubicBezTo>
                  <a:pt x="4365" y="2551"/>
                  <a:pt x="4374" y="2569"/>
                  <a:pt x="4387" y="2591"/>
                </a:cubicBezTo>
                <a:cubicBezTo>
                  <a:pt x="4393" y="2602"/>
                  <a:pt x="4401" y="2615"/>
                  <a:pt x="4409" y="2627"/>
                </a:cubicBezTo>
                <a:lnTo>
                  <a:pt x="4477" y="2459"/>
                </a:lnTo>
                <a:cubicBezTo>
                  <a:pt x="4480" y="2450"/>
                  <a:pt x="4487" y="2444"/>
                  <a:pt x="4495" y="2441"/>
                </a:cubicBezTo>
                <a:cubicBezTo>
                  <a:pt x="4573" y="2406"/>
                  <a:pt x="4608" y="2375"/>
                  <a:pt x="4631" y="2332"/>
                </a:cubicBezTo>
                <a:lnTo>
                  <a:pt x="4627" y="2324"/>
                </a:lnTo>
                <a:cubicBezTo>
                  <a:pt x="4624" y="2316"/>
                  <a:pt x="4621" y="2308"/>
                  <a:pt x="4620" y="2302"/>
                </a:cubicBezTo>
                <a:cubicBezTo>
                  <a:pt x="4604" y="2234"/>
                  <a:pt x="4577" y="2182"/>
                  <a:pt x="4543" y="2139"/>
                </a:cubicBezTo>
                <a:cubicBezTo>
                  <a:pt x="4507" y="2095"/>
                  <a:pt x="4462" y="2059"/>
                  <a:pt x="4411" y="2023"/>
                </a:cubicBezTo>
                <a:cubicBezTo>
                  <a:pt x="4336" y="1972"/>
                  <a:pt x="4275" y="1922"/>
                  <a:pt x="4225" y="1859"/>
                </a:cubicBezTo>
                <a:lnTo>
                  <a:pt x="4223" y="1857"/>
                </a:lnTo>
                <a:cubicBezTo>
                  <a:pt x="4172" y="1793"/>
                  <a:pt x="4133" y="1716"/>
                  <a:pt x="4104" y="1613"/>
                </a:cubicBezTo>
                <a:lnTo>
                  <a:pt x="4103" y="1612"/>
                </a:lnTo>
                <a:cubicBezTo>
                  <a:pt x="4041" y="1370"/>
                  <a:pt x="4021" y="1341"/>
                  <a:pt x="3926" y="1202"/>
                </a:cubicBezTo>
                <a:lnTo>
                  <a:pt x="3860" y="1107"/>
                </a:lnTo>
                <a:cubicBezTo>
                  <a:pt x="3848" y="1088"/>
                  <a:pt x="3839" y="1072"/>
                  <a:pt x="3831" y="1056"/>
                </a:cubicBezTo>
                <a:cubicBezTo>
                  <a:pt x="3818" y="1031"/>
                  <a:pt x="3807" y="1011"/>
                  <a:pt x="3784" y="999"/>
                </a:cubicBezTo>
                <a:cubicBezTo>
                  <a:pt x="3762" y="987"/>
                  <a:pt x="3747" y="972"/>
                  <a:pt x="3736" y="960"/>
                </a:cubicBezTo>
                <a:lnTo>
                  <a:pt x="3732" y="955"/>
                </a:lnTo>
                <a:lnTo>
                  <a:pt x="3729" y="959"/>
                </a:lnTo>
                <a:cubicBezTo>
                  <a:pt x="3717" y="972"/>
                  <a:pt x="3709" y="982"/>
                  <a:pt x="3703" y="989"/>
                </a:cubicBezTo>
                <a:lnTo>
                  <a:pt x="3703" y="990"/>
                </a:lnTo>
                <a:cubicBezTo>
                  <a:pt x="3695" y="999"/>
                  <a:pt x="3691" y="1004"/>
                  <a:pt x="3684" y="1009"/>
                </a:cubicBezTo>
                <a:cubicBezTo>
                  <a:pt x="3676" y="1015"/>
                  <a:pt x="3670" y="1017"/>
                  <a:pt x="3657" y="1020"/>
                </a:cubicBezTo>
                <a:lnTo>
                  <a:pt x="3633" y="1028"/>
                </a:lnTo>
                <a:cubicBezTo>
                  <a:pt x="3575" y="1055"/>
                  <a:pt x="3535" y="1125"/>
                  <a:pt x="3497" y="1190"/>
                </a:cubicBezTo>
                <a:cubicBezTo>
                  <a:pt x="3470" y="1237"/>
                  <a:pt x="3444" y="1282"/>
                  <a:pt x="3412" y="1314"/>
                </a:cubicBezTo>
                <a:close/>
                <a:moveTo>
                  <a:pt x="3326" y="51"/>
                </a:moveTo>
                <a:lnTo>
                  <a:pt x="3188" y="51"/>
                </a:lnTo>
                <a:cubicBezTo>
                  <a:pt x="3184" y="51"/>
                  <a:pt x="3180" y="52"/>
                  <a:pt x="3177" y="54"/>
                </a:cubicBezTo>
                <a:lnTo>
                  <a:pt x="3176" y="56"/>
                </a:lnTo>
                <a:cubicBezTo>
                  <a:pt x="3173" y="59"/>
                  <a:pt x="3171" y="63"/>
                  <a:pt x="3171" y="67"/>
                </a:cubicBezTo>
                <a:lnTo>
                  <a:pt x="3171" y="70"/>
                </a:lnTo>
                <a:cubicBezTo>
                  <a:pt x="3172" y="73"/>
                  <a:pt x="3173" y="77"/>
                  <a:pt x="3173" y="81"/>
                </a:cubicBezTo>
                <a:cubicBezTo>
                  <a:pt x="3173" y="99"/>
                  <a:pt x="3158" y="114"/>
                  <a:pt x="3139" y="114"/>
                </a:cubicBezTo>
                <a:lnTo>
                  <a:pt x="2911" y="114"/>
                </a:lnTo>
                <a:cubicBezTo>
                  <a:pt x="2906" y="114"/>
                  <a:pt x="2902" y="116"/>
                  <a:pt x="2899" y="119"/>
                </a:cubicBezTo>
                <a:cubicBezTo>
                  <a:pt x="2896" y="122"/>
                  <a:pt x="2894" y="127"/>
                  <a:pt x="2894" y="131"/>
                </a:cubicBezTo>
                <a:cubicBezTo>
                  <a:pt x="2894" y="136"/>
                  <a:pt x="2896" y="140"/>
                  <a:pt x="2899" y="143"/>
                </a:cubicBezTo>
                <a:cubicBezTo>
                  <a:pt x="2902" y="146"/>
                  <a:pt x="2907" y="148"/>
                  <a:pt x="2911" y="148"/>
                </a:cubicBezTo>
                <a:lnTo>
                  <a:pt x="3281" y="148"/>
                </a:lnTo>
                <a:cubicBezTo>
                  <a:pt x="3286" y="148"/>
                  <a:pt x="3290" y="146"/>
                  <a:pt x="3293" y="143"/>
                </a:cubicBezTo>
                <a:cubicBezTo>
                  <a:pt x="3296" y="140"/>
                  <a:pt x="3298" y="136"/>
                  <a:pt x="3298" y="131"/>
                </a:cubicBezTo>
                <a:lnTo>
                  <a:pt x="3297" y="128"/>
                </a:lnTo>
                <a:cubicBezTo>
                  <a:pt x="3297" y="125"/>
                  <a:pt x="3296" y="121"/>
                  <a:pt x="3296" y="118"/>
                </a:cubicBezTo>
                <a:cubicBezTo>
                  <a:pt x="3296" y="99"/>
                  <a:pt x="3311" y="84"/>
                  <a:pt x="3330" y="84"/>
                </a:cubicBezTo>
                <a:lnTo>
                  <a:pt x="3534" y="84"/>
                </a:lnTo>
                <a:cubicBezTo>
                  <a:pt x="3552" y="84"/>
                  <a:pt x="3567" y="99"/>
                  <a:pt x="3568" y="117"/>
                </a:cubicBezTo>
                <a:cubicBezTo>
                  <a:pt x="3568" y="122"/>
                  <a:pt x="3570" y="126"/>
                  <a:pt x="3573" y="129"/>
                </a:cubicBezTo>
                <a:cubicBezTo>
                  <a:pt x="3576" y="131"/>
                  <a:pt x="3580" y="133"/>
                  <a:pt x="3585" y="133"/>
                </a:cubicBezTo>
                <a:lnTo>
                  <a:pt x="3955" y="133"/>
                </a:lnTo>
                <a:cubicBezTo>
                  <a:pt x="3959" y="133"/>
                  <a:pt x="3962" y="132"/>
                  <a:pt x="3965" y="130"/>
                </a:cubicBezTo>
                <a:lnTo>
                  <a:pt x="3966" y="128"/>
                </a:lnTo>
                <a:cubicBezTo>
                  <a:pt x="3969" y="125"/>
                  <a:pt x="3971" y="121"/>
                  <a:pt x="3971" y="117"/>
                </a:cubicBezTo>
                <a:cubicBezTo>
                  <a:pt x="3971" y="112"/>
                  <a:pt x="3969" y="108"/>
                  <a:pt x="3966" y="105"/>
                </a:cubicBezTo>
                <a:cubicBezTo>
                  <a:pt x="3963" y="102"/>
                  <a:pt x="3959" y="100"/>
                  <a:pt x="3955" y="100"/>
                </a:cubicBezTo>
                <a:lnTo>
                  <a:pt x="3759" y="100"/>
                </a:lnTo>
                <a:cubicBezTo>
                  <a:pt x="3743" y="100"/>
                  <a:pt x="3729" y="89"/>
                  <a:pt x="3726" y="74"/>
                </a:cubicBezTo>
                <a:cubicBezTo>
                  <a:pt x="3721" y="56"/>
                  <a:pt x="3733" y="37"/>
                  <a:pt x="3751" y="33"/>
                </a:cubicBezTo>
                <a:cubicBezTo>
                  <a:pt x="3755" y="32"/>
                  <a:pt x="3758" y="30"/>
                  <a:pt x="3760" y="27"/>
                </a:cubicBezTo>
                <a:cubicBezTo>
                  <a:pt x="3762" y="24"/>
                  <a:pt x="3764" y="21"/>
                  <a:pt x="3764" y="17"/>
                </a:cubicBezTo>
                <a:cubicBezTo>
                  <a:pt x="3764" y="12"/>
                  <a:pt x="3762" y="8"/>
                  <a:pt x="3759" y="5"/>
                </a:cubicBezTo>
                <a:cubicBezTo>
                  <a:pt x="3756" y="2"/>
                  <a:pt x="3752" y="0"/>
                  <a:pt x="3747" y="0"/>
                </a:cubicBezTo>
                <a:lnTo>
                  <a:pt x="3377" y="0"/>
                </a:lnTo>
                <a:cubicBezTo>
                  <a:pt x="3372" y="0"/>
                  <a:pt x="3368" y="2"/>
                  <a:pt x="3365" y="5"/>
                </a:cubicBezTo>
                <a:cubicBezTo>
                  <a:pt x="3362" y="8"/>
                  <a:pt x="3360" y="12"/>
                  <a:pt x="3360" y="16"/>
                </a:cubicBezTo>
                <a:lnTo>
                  <a:pt x="3360" y="17"/>
                </a:lnTo>
                <a:cubicBezTo>
                  <a:pt x="3360" y="35"/>
                  <a:pt x="3345" y="51"/>
                  <a:pt x="3326" y="51"/>
                </a:cubicBezTo>
                <a:close/>
                <a:moveTo>
                  <a:pt x="4346" y="492"/>
                </a:moveTo>
                <a:lnTo>
                  <a:pt x="3932" y="492"/>
                </a:lnTo>
                <a:cubicBezTo>
                  <a:pt x="3924" y="492"/>
                  <a:pt x="3917" y="495"/>
                  <a:pt x="3913" y="500"/>
                </a:cubicBezTo>
                <a:cubicBezTo>
                  <a:pt x="3907" y="505"/>
                  <a:pt x="3904" y="512"/>
                  <a:pt x="3904" y="519"/>
                </a:cubicBezTo>
                <a:cubicBezTo>
                  <a:pt x="3904" y="524"/>
                  <a:pt x="3906" y="529"/>
                  <a:pt x="3908" y="533"/>
                </a:cubicBezTo>
                <a:lnTo>
                  <a:pt x="3712" y="533"/>
                </a:lnTo>
                <a:cubicBezTo>
                  <a:pt x="3704" y="533"/>
                  <a:pt x="3697" y="536"/>
                  <a:pt x="3692" y="541"/>
                </a:cubicBezTo>
                <a:cubicBezTo>
                  <a:pt x="3687" y="546"/>
                  <a:pt x="3684" y="553"/>
                  <a:pt x="3684" y="561"/>
                </a:cubicBezTo>
                <a:cubicBezTo>
                  <a:pt x="3684" y="569"/>
                  <a:pt x="3687" y="576"/>
                  <a:pt x="3692" y="581"/>
                </a:cubicBezTo>
                <a:cubicBezTo>
                  <a:pt x="3697" y="586"/>
                  <a:pt x="3704" y="589"/>
                  <a:pt x="3712" y="589"/>
                </a:cubicBezTo>
                <a:lnTo>
                  <a:pt x="4125" y="589"/>
                </a:lnTo>
                <a:cubicBezTo>
                  <a:pt x="4133" y="589"/>
                  <a:pt x="4140" y="586"/>
                  <a:pt x="4145" y="581"/>
                </a:cubicBezTo>
                <a:cubicBezTo>
                  <a:pt x="4150" y="576"/>
                  <a:pt x="4153" y="569"/>
                  <a:pt x="4153" y="561"/>
                </a:cubicBezTo>
                <a:cubicBezTo>
                  <a:pt x="4153" y="556"/>
                  <a:pt x="4152" y="551"/>
                  <a:pt x="4150" y="547"/>
                </a:cubicBezTo>
                <a:lnTo>
                  <a:pt x="4346" y="547"/>
                </a:lnTo>
                <a:cubicBezTo>
                  <a:pt x="4354" y="547"/>
                  <a:pt x="4361" y="544"/>
                  <a:pt x="4366" y="539"/>
                </a:cubicBezTo>
                <a:cubicBezTo>
                  <a:pt x="4371" y="534"/>
                  <a:pt x="4374" y="527"/>
                  <a:pt x="4374" y="519"/>
                </a:cubicBezTo>
                <a:cubicBezTo>
                  <a:pt x="4374" y="512"/>
                  <a:pt x="4371" y="505"/>
                  <a:pt x="4366" y="500"/>
                </a:cubicBezTo>
                <a:cubicBezTo>
                  <a:pt x="4361" y="495"/>
                  <a:pt x="4354" y="492"/>
                  <a:pt x="4346" y="492"/>
                </a:cubicBezTo>
                <a:close/>
                <a:moveTo>
                  <a:pt x="4826" y="1311"/>
                </a:moveTo>
                <a:cubicBezTo>
                  <a:pt x="4803" y="1264"/>
                  <a:pt x="4685" y="1321"/>
                  <a:pt x="4685" y="1321"/>
                </a:cubicBezTo>
                <a:cubicBezTo>
                  <a:pt x="4667" y="1329"/>
                  <a:pt x="4647" y="1321"/>
                  <a:pt x="4639" y="1304"/>
                </a:cubicBezTo>
                <a:cubicBezTo>
                  <a:pt x="4631" y="1286"/>
                  <a:pt x="4639" y="1265"/>
                  <a:pt x="4656" y="1257"/>
                </a:cubicBezTo>
                <a:cubicBezTo>
                  <a:pt x="4657" y="1257"/>
                  <a:pt x="4785" y="1192"/>
                  <a:pt x="4858" y="1242"/>
                </a:cubicBezTo>
                <a:cubicBezTo>
                  <a:pt x="4930" y="1192"/>
                  <a:pt x="5059" y="1257"/>
                  <a:pt x="5059" y="1257"/>
                </a:cubicBezTo>
                <a:cubicBezTo>
                  <a:pt x="5077" y="1265"/>
                  <a:pt x="5085" y="1286"/>
                  <a:pt x="5077" y="1304"/>
                </a:cubicBezTo>
                <a:cubicBezTo>
                  <a:pt x="5069" y="1321"/>
                  <a:pt x="5048" y="1329"/>
                  <a:pt x="5030" y="1321"/>
                </a:cubicBezTo>
                <a:cubicBezTo>
                  <a:pt x="5030" y="1321"/>
                  <a:pt x="4913" y="1264"/>
                  <a:pt x="4889" y="1311"/>
                </a:cubicBezTo>
                <a:lnTo>
                  <a:pt x="4889" y="1311"/>
                </a:lnTo>
                <a:lnTo>
                  <a:pt x="4889" y="1311"/>
                </a:lnTo>
                <a:lnTo>
                  <a:pt x="4889" y="1311"/>
                </a:lnTo>
                <a:lnTo>
                  <a:pt x="4888" y="1312"/>
                </a:lnTo>
                <a:lnTo>
                  <a:pt x="4888" y="1312"/>
                </a:lnTo>
                <a:lnTo>
                  <a:pt x="4888" y="1313"/>
                </a:lnTo>
                <a:lnTo>
                  <a:pt x="4888" y="1313"/>
                </a:lnTo>
                <a:lnTo>
                  <a:pt x="4887" y="1314"/>
                </a:lnTo>
                <a:lnTo>
                  <a:pt x="4887" y="1314"/>
                </a:lnTo>
                <a:lnTo>
                  <a:pt x="4887" y="1314"/>
                </a:lnTo>
                <a:lnTo>
                  <a:pt x="4887" y="1314"/>
                </a:lnTo>
                <a:lnTo>
                  <a:pt x="4886" y="1315"/>
                </a:lnTo>
                <a:lnTo>
                  <a:pt x="4886" y="1315"/>
                </a:lnTo>
                <a:lnTo>
                  <a:pt x="4886" y="1316"/>
                </a:lnTo>
                <a:lnTo>
                  <a:pt x="4886" y="1316"/>
                </a:lnTo>
                <a:lnTo>
                  <a:pt x="4885" y="1316"/>
                </a:lnTo>
                <a:lnTo>
                  <a:pt x="4885" y="1317"/>
                </a:lnTo>
                <a:lnTo>
                  <a:pt x="4885" y="1317"/>
                </a:lnTo>
                <a:lnTo>
                  <a:pt x="4885" y="1317"/>
                </a:lnTo>
                <a:lnTo>
                  <a:pt x="4884" y="1318"/>
                </a:lnTo>
                <a:lnTo>
                  <a:pt x="4884" y="1318"/>
                </a:lnTo>
                <a:lnTo>
                  <a:pt x="4884" y="1319"/>
                </a:lnTo>
                <a:lnTo>
                  <a:pt x="4884" y="1319"/>
                </a:lnTo>
                <a:lnTo>
                  <a:pt x="4883" y="1319"/>
                </a:lnTo>
                <a:lnTo>
                  <a:pt x="4883" y="1319"/>
                </a:lnTo>
                <a:lnTo>
                  <a:pt x="4883" y="1320"/>
                </a:lnTo>
                <a:lnTo>
                  <a:pt x="4882" y="1320"/>
                </a:lnTo>
                <a:lnTo>
                  <a:pt x="4882" y="1320"/>
                </a:lnTo>
                <a:lnTo>
                  <a:pt x="4882" y="1320"/>
                </a:lnTo>
                <a:lnTo>
                  <a:pt x="4881" y="1321"/>
                </a:lnTo>
                <a:lnTo>
                  <a:pt x="4881" y="1321"/>
                </a:lnTo>
                <a:lnTo>
                  <a:pt x="4881" y="1322"/>
                </a:lnTo>
                <a:lnTo>
                  <a:pt x="4881" y="1322"/>
                </a:lnTo>
                <a:lnTo>
                  <a:pt x="4880" y="1322"/>
                </a:lnTo>
                <a:lnTo>
                  <a:pt x="4880" y="1322"/>
                </a:lnTo>
                <a:lnTo>
                  <a:pt x="4879" y="1323"/>
                </a:lnTo>
                <a:lnTo>
                  <a:pt x="4879" y="1323"/>
                </a:lnTo>
                <a:lnTo>
                  <a:pt x="4879" y="1323"/>
                </a:lnTo>
                <a:lnTo>
                  <a:pt x="4879" y="1323"/>
                </a:lnTo>
                <a:lnTo>
                  <a:pt x="4878" y="1323"/>
                </a:lnTo>
                <a:lnTo>
                  <a:pt x="4878" y="1324"/>
                </a:lnTo>
                <a:lnTo>
                  <a:pt x="4877" y="1324"/>
                </a:lnTo>
                <a:lnTo>
                  <a:pt x="4877" y="1324"/>
                </a:lnTo>
                <a:lnTo>
                  <a:pt x="4876" y="1325"/>
                </a:lnTo>
                <a:lnTo>
                  <a:pt x="4876" y="1325"/>
                </a:lnTo>
                <a:lnTo>
                  <a:pt x="4876" y="1325"/>
                </a:lnTo>
                <a:lnTo>
                  <a:pt x="4876" y="1325"/>
                </a:lnTo>
                <a:lnTo>
                  <a:pt x="4875" y="1325"/>
                </a:lnTo>
                <a:lnTo>
                  <a:pt x="4875" y="1325"/>
                </a:lnTo>
                <a:lnTo>
                  <a:pt x="4874" y="1326"/>
                </a:lnTo>
                <a:lnTo>
                  <a:pt x="4874" y="1326"/>
                </a:lnTo>
                <a:lnTo>
                  <a:pt x="4873" y="1326"/>
                </a:lnTo>
                <a:lnTo>
                  <a:pt x="4873" y="1326"/>
                </a:lnTo>
                <a:lnTo>
                  <a:pt x="4873" y="1327"/>
                </a:lnTo>
                <a:lnTo>
                  <a:pt x="4872" y="1327"/>
                </a:lnTo>
                <a:lnTo>
                  <a:pt x="4872" y="1327"/>
                </a:lnTo>
                <a:lnTo>
                  <a:pt x="4872" y="1327"/>
                </a:lnTo>
                <a:lnTo>
                  <a:pt x="4871" y="1327"/>
                </a:lnTo>
                <a:lnTo>
                  <a:pt x="4871" y="1327"/>
                </a:lnTo>
                <a:lnTo>
                  <a:pt x="4870" y="1328"/>
                </a:lnTo>
                <a:lnTo>
                  <a:pt x="4870" y="1328"/>
                </a:lnTo>
                <a:lnTo>
                  <a:pt x="4870" y="1328"/>
                </a:lnTo>
                <a:lnTo>
                  <a:pt x="4868" y="1328"/>
                </a:lnTo>
                <a:lnTo>
                  <a:pt x="4868" y="1328"/>
                </a:lnTo>
                <a:lnTo>
                  <a:pt x="4867" y="1329"/>
                </a:lnTo>
                <a:lnTo>
                  <a:pt x="4867" y="1329"/>
                </a:lnTo>
                <a:lnTo>
                  <a:pt x="4867" y="1329"/>
                </a:lnTo>
                <a:lnTo>
                  <a:pt x="4866" y="1329"/>
                </a:lnTo>
                <a:lnTo>
                  <a:pt x="4866" y="1329"/>
                </a:lnTo>
                <a:lnTo>
                  <a:pt x="4866" y="1329"/>
                </a:lnTo>
                <a:lnTo>
                  <a:pt x="4865" y="1329"/>
                </a:lnTo>
                <a:lnTo>
                  <a:pt x="4865" y="1329"/>
                </a:lnTo>
                <a:lnTo>
                  <a:pt x="4864" y="1329"/>
                </a:lnTo>
                <a:lnTo>
                  <a:pt x="4864" y="1329"/>
                </a:lnTo>
                <a:lnTo>
                  <a:pt x="4863" y="1329"/>
                </a:lnTo>
                <a:lnTo>
                  <a:pt x="4863" y="1329"/>
                </a:lnTo>
                <a:lnTo>
                  <a:pt x="4862" y="1330"/>
                </a:lnTo>
                <a:lnTo>
                  <a:pt x="4862" y="1330"/>
                </a:lnTo>
                <a:lnTo>
                  <a:pt x="4862" y="1330"/>
                </a:lnTo>
                <a:lnTo>
                  <a:pt x="4861" y="1330"/>
                </a:lnTo>
                <a:lnTo>
                  <a:pt x="4861" y="1330"/>
                </a:lnTo>
                <a:lnTo>
                  <a:pt x="4861" y="1330"/>
                </a:lnTo>
                <a:lnTo>
                  <a:pt x="4860" y="1330"/>
                </a:lnTo>
                <a:lnTo>
                  <a:pt x="4860" y="1330"/>
                </a:lnTo>
                <a:lnTo>
                  <a:pt x="4859" y="1330"/>
                </a:lnTo>
                <a:lnTo>
                  <a:pt x="4859" y="1330"/>
                </a:lnTo>
                <a:lnTo>
                  <a:pt x="4858" y="1330"/>
                </a:lnTo>
                <a:lnTo>
                  <a:pt x="4858" y="1330"/>
                </a:lnTo>
                <a:lnTo>
                  <a:pt x="4857" y="1330"/>
                </a:lnTo>
                <a:lnTo>
                  <a:pt x="4857" y="1330"/>
                </a:lnTo>
                <a:lnTo>
                  <a:pt x="4856" y="1330"/>
                </a:lnTo>
                <a:lnTo>
                  <a:pt x="4856" y="1330"/>
                </a:lnTo>
                <a:lnTo>
                  <a:pt x="4856" y="1330"/>
                </a:lnTo>
                <a:lnTo>
                  <a:pt x="4855" y="1330"/>
                </a:lnTo>
                <a:lnTo>
                  <a:pt x="4855" y="1330"/>
                </a:lnTo>
                <a:lnTo>
                  <a:pt x="4854" y="1330"/>
                </a:lnTo>
                <a:lnTo>
                  <a:pt x="4854" y="1330"/>
                </a:lnTo>
                <a:lnTo>
                  <a:pt x="4854" y="1330"/>
                </a:lnTo>
                <a:lnTo>
                  <a:pt x="4853" y="1330"/>
                </a:lnTo>
                <a:lnTo>
                  <a:pt x="4853" y="1330"/>
                </a:lnTo>
                <a:lnTo>
                  <a:pt x="4852" y="1330"/>
                </a:lnTo>
                <a:lnTo>
                  <a:pt x="4852" y="1330"/>
                </a:lnTo>
                <a:lnTo>
                  <a:pt x="4851" y="1330"/>
                </a:lnTo>
                <a:lnTo>
                  <a:pt x="4851" y="1330"/>
                </a:lnTo>
                <a:lnTo>
                  <a:pt x="4851" y="1329"/>
                </a:lnTo>
                <a:lnTo>
                  <a:pt x="4850" y="1329"/>
                </a:lnTo>
                <a:lnTo>
                  <a:pt x="4850" y="1329"/>
                </a:lnTo>
                <a:lnTo>
                  <a:pt x="4850" y="1329"/>
                </a:lnTo>
                <a:lnTo>
                  <a:pt x="4849" y="1329"/>
                </a:lnTo>
                <a:lnTo>
                  <a:pt x="4849" y="1329"/>
                </a:lnTo>
                <a:lnTo>
                  <a:pt x="4848" y="1329"/>
                </a:lnTo>
                <a:lnTo>
                  <a:pt x="4848" y="1329"/>
                </a:lnTo>
                <a:lnTo>
                  <a:pt x="4847" y="1328"/>
                </a:lnTo>
                <a:lnTo>
                  <a:pt x="4847" y="1328"/>
                </a:lnTo>
                <a:lnTo>
                  <a:pt x="4846" y="1328"/>
                </a:lnTo>
                <a:lnTo>
                  <a:pt x="4845" y="1328"/>
                </a:lnTo>
                <a:lnTo>
                  <a:pt x="4845" y="1328"/>
                </a:lnTo>
                <a:lnTo>
                  <a:pt x="4844" y="1327"/>
                </a:lnTo>
                <a:lnTo>
                  <a:pt x="4844" y="1327"/>
                </a:lnTo>
                <a:lnTo>
                  <a:pt x="4844" y="1327"/>
                </a:lnTo>
                <a:lnTo>
                  <a:pt x="4843" y="1327"/>
                </a:lnTo>
                <a:lnTo>
                  <a:pt x="4843" y="1327"/>
                </a:lnTo>
                <a:lnTo>
                  <a:pt x="4843" y="1327"/>
                </a:lnTo>
                <a:lnTo>
                  <a:pt x="4842" y="1326"/>
                </a:lnTo>
                <a:lnTo>
                  <a:pt x="4842" y="1326"/>
                </a:lnTo>
                <a:lnTo>
                  <a:pt x="4841" y="1326"/>
                </a:lnTo>
                <a:lnTo>
                  <a:pt x="4841" y="1326"/>
                </a:lnTo>
                <a:lnTo>
                  <a:pt x="4840" y="1326"/>
                </a:lnTo>
                <a:lnTo>
                  <a:pt x="4840" y="1326"/>
                </a:lnTo>
                <a:lnTo>
                  <a:pt x="4840" y="1325"/>
                </a:lnTo>
                <a:lnTo>
                  <a:pt x="4840" y="1325"/>
                </a:lnTo>
                <a:lnTo>
                  <a:pt x="4839" y="1325"/>
                </a:lnTo>
                <a:lnTo>
                  <a:pt x="4839" y="1325"/>
                </a:lnTo>
                <a:lnTo>
                  <a:pt x="4838" y="1324"/>
                </a:lnTo>
                <a:lnTo>
                  <a:pt x="4838" y="1324"/>
                </a:lnTo>
                <a:lnTo>
                  <a:pt x="4837" y="1324"/>
                </a:lnTo>
                <a:lnTo>
                  <a:pt x="4837" y="1324"/>
                </a:lnTo>
                <a:lnTo>
                  <a:pt x="4837" y="1323"/>
                </a:lnTo>
                <a:lnTo>
                  <a:pt x="4837" y="1323"/>
                </a:lnTo>
                <a:lnTo>
                  <a:pt x="4836" y="1323"/>
                </a:lnTo>
                <a:lnTo>
                  <a:pt x="4836" y="1323"/>
                </a:lnTo>
                <a:lnTo>
                  <a:pt x="4835" y="1322"/>
                </a:lnTo>
                <a:lnTo>
                  <a:pt x="4835" y="1322"/>
                </a:lnTo>
                <a:lnTo>
                  <a:pt x="4835" y="1322"/>
                </a:lnTo>
                <a:lnTo>
                  <a:pt x="4834" y="1322"/>
                </a:lnTo>
                <a:lnTo>
                  <a:pt x="4834" y="1321"/>
                </a:lnTo>
                <a:lnTo>
                  <a:pt x="4834" y="1321"/>
                </a:lnTo>
                <a:lnTo>
                  <a:pt x="4833" y="1321"/>
                </a:lnTo>
                <a:lnTo>
                  <a:pt x="4833" y="1320"/>
                </a:lnTo>
                <a:lnTo>
                  <a:pt x="4833" y="1320"/>
                </a:lnTo>
                <a:lnTo>
                  <a:pt x="4833" y="1320"/>
                </a:lnTo>
                <a:lnTo>
                  <a:pt x="4832" y="1319"/>
                </a:lnTo>
                <a:lnTo>
                  <a:pt x="4832" y="1319"/>
                </a:lnTo>
                <a:lnTo>
                  <a:pt x="4832" y="1319"/>
                </a:lnTo>
                <a:lnTo>
                  <a:pt x="4831" y="1319"/>
                </a:lnTo>
                <a:lnTo>
                  <a:pt x="4831" y="1318"/>
                </a:lnTo>
                <a:lnTo>
                  <a:pt x="4831" y="1318"/>
                </a:lnTo>
                <a:lnTo>
                  <a:pt x="4831" y="1317"/>
                </a:lnTo>
                <a:lnTo>
                  <a:pt x="4830" y="1317"/>
                </a:lnTo>
                <a:lnTo>
                  <a:pt x="4830" y="1317"/>
                </a:lnTo>
                <a:lnTo>
                  <a:pt x="4830" y="1316"/>
                </a:lnTo>
                <a:lnTo>
                  <a:pt x="4829" y="1316"/>
                </a:lnTo>
                <a:lnTo>
                  <a:pt x="4829" y="1316"/>
                </a:lnTo>
                <a:lnTo>
                  <a:pt x="4829" y="1315"/>
                </a:lnTo>
                <a:lnTo>
                  <a:pt x="4829" y="1315"/>
                </a:lnTo>
                <a:lnTo>
                  <a:pt x="4828" y="1315"/>
                </a:lnTo>
                <a:lnTo>
                  <a:pt x="4828" y="1315"/>
                </a:lnTo>
                <a:lnTo>
                  <a:pt x="4828" y="1314"/>
                </a:lnTo>
                <a:lnTo>
                  <a:pt x="4828" y="1314"/>
                </a:lnTo>
                <a:lnTo>
                  <a:pt x="4827" y="1313"/>
                </a:lnTo>
                <a:lnTo>
                  <a:pt x="4827" y="1313"/>
                </a:lnTo>
                <a:lnTo>
                  <a:pt x="4827" y="1312"/>
                </a:lnTo>
                <a:lnTo>
                  <a:pt x="4827" y="1312"/>
                </a:lnTo>
                <a:lnTo>
                  <a:pt x="4827" y="1312"/>
                </a:lnTo>
                <a:lnTo>
                  <a:pt x="4827" y="1312"/>
                </a:lnTo>
                <a:lnTo>
                  <a:pt x="4826" y="1311"/>
                </a:lnTo>
                <a:lnTo>
                  <a:pt x="4826" y="1311"/>
                </a:lnTo>
                <a:close/>
                <a:moveTo>
                  <a:pt x="5121" y="1100"/>
                </a:moveTo>
                <a:cubicBezTo>
                  <a:pt x="5098" y="1053"/>
                  <a:pt x="4981" y="1110"/>
                  <a:pt x="4980" y="1111"/>
                </a:cubicBezTo>
                <a:cubicBezTo>
                  <a:pt x="4963" y="1119"/>
                  <a:pt x="4942" y="1111"/>
                  <a:pt x="4934" y="1093"/>
                </a:cubicBezTo>
                <a:cubicBezTo>
                  <a:pt x="4926" y="1075"/>
                  <a:pt x="4934" y="1054"/>
                  <a:pt x="4951" y="1046"/>
                </a:cubicBezTo>
                <a:cubicBezTo>
                  <a:pt x="4952" y="1046"/>
                  <a:pt x="5080" y="981"/>
                  <a:pt x="5153" y="1031"/>
                </a:cubicBezTo>
                <a:cubicBezTo>
                  <a:pt x="5225" y="981"/>
                  <a:pt x="5354" y="1046"/>
                  <a:pt x="5354" y="1046"/>
                </a:cubicBezTo>
                <a:cubicBezTo>
                  <a:pt x="5372" y="1054"/>
                  <a:pt x="5380" y="1075"/>
                  <a:pt x="5372" y="1093"/>
                </a:cubicBezTo>
                <a:cubicBezTo>
                  <a:pt x="5364" y="1111"/>
                  <a:pt x="5343" y="1119"/>
                  <a:pt x="5325" y="1111"/>
                </a:cubicBezTo>
                <a:cubicBezTo>
                  <a:pt x="5325" y="1110"/>
                  <a:pt x="5208" y="1053"/>
                  <a:pt x="5184" y="1100"/>
                </a:cubicBezTo>
                <a:lnTo>
                  <a:pt x="5184" y="1100"/>
                </a:lnTo>
                <a:lnTo>
                  <a:pt x="5184" y="1101"/>
                </a:lnTo>
                <a:lnTo>
                  <a:pt x="5184" y="1101"/>
                </a:lnTo>
                <a:lnTo>
                  <a:pt x="5184" y="1101"/>
                </a:lnTo>
                <a:lnTo>
                  <a:pt x="5184" y="1101"/>
                </a:lnTo>
                <a:lnTo>
                  <a:pt x="5183" y="1102"/>
                </a:lnTo>
                <a:lnTo>
                  <a:pt x="5183" y="1102"/>
                </a:lnTo>
                <a:lnTo>
                  <a:pt x="5183" y="1103"/>
                </a:lnTo>
                <a:lnTo>
                  <a:pt x="5183" y="1103"/>
                </a:lnTo>
                <a:lnTo>
                  <a:pt x="5182" y="1104"/>
                </a:lnTo>
                <a:lnTo>
                  <a:pt x="5182" y="1104"/>
                </a:lnTo>
                <a:lnTo>
                  <a:pt x="5182" y="1104"/>
                </a:lnTo>
                <a:lnTo>
                  <a:pt x="5182" y="1105"/>
                </a:lnTo>
                <a:lnTo>
                  <a:pt x="5181" y="1105"/>
                </a:lnTo>
                <a:lnTo>
                  <a:pt x="5181" y="1105"/>
                </a:lnTo>
                <a:lnTo>
                  <a:pt x="5181" y="1106"/>
                </a:lnTo>
                <a:lnTo>
                  <a:pt x="5181" y="1106"/>
                </a:lnTo>
                <a:lnTo>
                  <a:pt x="5180" y="1106"/>
                </a:lnTo>
                <a:lnTo>
                  <a:pt x="5180" y="1106"/>
                </a:lnTo>
                <a:lnTo>
                  <a:pt x="5180" y="1107"/>
                </a:lnTo>
                <a:lnTo>
                  <a:pt x="5179" y="1107"/>
                </a:lnTo>
                <a:lnTo>
                  <a:pt x="5179" y="1108"/>
                </a:lnTo>
                <a:lnTo>
                  <a:pt x="5179" y="1108"/>
                </a:lnTo>
                <a:lnTo>
                  <a:pt x="5178" y="1108"/>
                </a:lnTo>
                <a:lnTo>
                  <a:pt x="5178" y="1109"/>
                </a:lnTo>
                <a:lnTo>
                  <a:pt x="5178" y="1109"/>
                </a:lnTo>
                <a:lnTo>
                  <a:pt x="5178" y="1109"/>
                </a:lnTo>
                <a:lnTo>
                  <a:pt x="5177" y="1109"/>
                </a:lnTo>
                <a:lnTo>
                  <a:pt x="5177" y="1110"/>
                </a:lnTo>
                <a:lnTo>
                  <a:pt x="5177" y="1110"/>
                </a:lnTo>
                <a:lnTo>
                  <a:pt x="5176" y="1110"/>
                </a:lnTo>
                <a:lnTo>
                  <a:pt x="5176" y="1111"/>
                </a:lnTo>
                <a:lnTo>
                  <a:pt x="5176" y="1111"/>
                </a:lnTo>
                <a:lnTo>
                  <a:pt x="5175" y="1111"/>
                </a:lnTo>
                <a:lnTo>
                  <a:pt x="5175" y="1111"/>
                </a:lnTo>
                <a:lnTo>
                  <a:pt x="5175" y="1112"/>
                </a:lnTo>
                <a:lnTo>
                  <a:pt x="5174" y="1112"/>
                </a:lnTo>
                <a:lnTo>
                  <a:pt x="5174" y="1112"/>
                </a:lnTo>
                <a:lnTo>
                  <a:pt x="5174" y="1112"/>
                </a:lnTo>
                <a:lnTo>
                  <a:pt x="5173" y="1113"/>
                </a:lnTo>
                <a:lnTo>
                  <a:pt x="5173" y="1113"/>
                </a:lnTo>
                <a:lnTo>
                  <a:pt x="5173" y="1113"/>
                </a:lnTo>
                <a:lnTo>
                  <a:pt x="5172" y="1113"/>
                </a:lnTo>
                <a:lnTo>
                  <a:pt x="5172" y="1114"/>
                </a:lnTo>
                <a:lnTo>
                  <a:pt x="5172" y="1114"/>
                </a:lnTo>
                <a:lnTo>
                  <a:pt x="5171" y="1114"/>
                </a:lnTo>
                <a:lnTo>
                  <a:pt x="5171" y="1114"/>
                </a:lnTo>
                <a:lnTo>
                  <a:pt x="5170" y="1115"/>
                </a:lnTo>
                <a:lnTo>
                  <a:pt x="5170" y="1115"/>
                </a:lnTo>
                <a:lnTo>
                  <a:pt x="5170" y="1115"/>
                </a:lnTo>
                <a:lnTo>
                  <a:pt x="5169" y="1115"/>
                </a:lnTo>
                <a:lnTo>
                  <a:pt x="5169" y="1115"/>
                </a:lnTo>
                <a:lnTo>
                  <a:pt x="5169" y="1116"/>
                </a:lnTo>
                <a:lnTo>
                  <a:pt x="5168" y="1116"/>
                </a:lnTo>
                <a:lnTo>
                  <a:pt x="5168" y="1116"/>
                </a:lnTo>
                <a:lnTo>
                  <a:pt x="5167" y="1116"/>
                </a:lnTo>
                <a:lnTo>
                  <a:pt x="5167" y="1116"/>
                </a:lnTo>
                <a:lnTo>
                  <a:pt x="5166" y="1117"/>
                </a:lnTo>
                <a:lnTo>
                  <a:pt x="5166" y="1117"/>
                </a:lnTo>
                <a:lnTo>
                  <a:pt x="5166" y="1117"/>
                </a:lnTo>
                <a:lnTo>
                  <a:pt x="5165" y="1117"/>
                </a:lnTo>
                <a:lnTo>
                  <a:pt x="5165" y="1117"/>
                </a:lnTo>
                <a:lnTo>
                  <a:pt x="5164" y="1118"/>
                </a:lnTo>
                <a:lnTo>
                  <a:pt x="5163" y="1118"/>
                </a:lnTo>
                <a:lnTo>
                  <a:pt x="5163" y="1118"/>
                </a:lnTo>
                <a:lnTo>
                  <a:pt x="5162" y="1118"/>
                </a:lnTo>
                <a:lnTo>
                  <a:pt x="5162" y="1118"/>
                </a:lnTo>
                <a:lnTo>
                  <a:pt x="5162" y="1118"/>
                </a:lnTo>
                <a:lnTo>
                  <a:pt x="5161" y="1118"/>
                </a:lnTo>
                <a:lnTo>
                  <a:pt x="5161" y="1118"/>
                </a:lnTo>
                <a:lnTo>
                  <a:pt x="5160" y="1118"/>
                </a:lnTo>
                <a:lnTo>
                  <a:pt x="5160" y="1118"/>
                </a:lnTo>
                <a:lnTo>
                  <a:pt x="5159" y="1119"/>
                </a:lnTo>
                <a:lnTo>
                  <a:pt x="5159" y="1119"/>
                </a:lnTo>
                <a:lnTo>
                  <a:pt x="5158" y="1119"/>
                </a:lnTo>
                <a:lnTo>
                  <a:pt x="5158" y="1119"/>
                </a:lnTo>
                <a:lnTo>
                  <a:pt x="5158" y="1119"/>
                </a:lnTo>
                <a:lnTo>
                  <a:pt x="5157" y="1119"/>
                </a:lnTo>
                <a:lnTo>
                  <a:pt x="5157" y="1119"/>
                </a:lnTo>
                <a:lnTo>
                  <a:pt x="5157" y="1119"/>
                </a:lnTo>
                <a:lnTo>
                  <a:pt x="5156" y="1119"/>
                </a:lnTo>
                <a:lnTo>
                  <a:pt x="5156" y="1119"/>
                </a:lnTo>
                <a:lnTo>
                  <a:pt x="5155" y="1119"/>
                </a:lnTo>
                <a:lnTo>
                  <a:pt x="5155" y="1119"/>
                </a:lnTo>
                <a:lnTo>
                  <a:pt x="5154" y="1119"/>
                </a:lnTo>
                <a:lnTo>
                  <a:pt x="5154" y="1119"/>
                </a:lnTo>
                <a:lnTo>
                  <a:pt x="5153" y="1119"/>
                </a:lnTo>
                <a:lnTo>
                  <a:pt x="5153" y="1119"/>
                </a:lnTo>
                <a:lnTo>
                  <a:pt x="5152" y="1119"/>
                </a:lnTo>
                <a:lnTo>
                  <a:pt x="5152" y="1119"/>
                </a:lnTo>
                <a:lnTo>
                  <a:pt x="5152" y="1119"/>
                </a:lnTo>
                <a:lnTo>
                  <a:pt x="5152" y="1119"/>
                </a:lnTo>
                <a:lnTo>
                  <a:pt x="5151" y="1119"/>
                </a:lnTo>
                <a:lnTo>
                  <a:pt x="5151" y="1119"/>
                </a:lnTo>
                <a:lnTo>
                  <a:pt x="5150" y="1119"/>
                </a:lnTo>
                <a:lnTo>
                  <a:pt x="5150" y="1119"/>
                </a:lnTo>
                <a:lnTo>
                  <a:pt x="5149" y="1119"/>
                </a:lnTo>
                <a:lnTo>
                  <a:pt x="5149" y="1119"/>
                </a:lnTo>
                <a:lnTo>
                  <a:pt x="5148" y="1119"/>
                </a:lnTo>
                <a:lnTo>
                  <a:pt x="5148" y="1119"/>
                </a:lnTo>
                <a:lnTo>
                  <a:pt x="5147" y="1119"/>
                </a:lnTo>
                <a:lnTo>
                  <a:pt x="5147" y="1119"/>
                </a:lnTo>
                <a:lnTo>
                  <a:pt x="5147" y="1119"/>
                </a:lnTo>
                <a:lnTo>
                  <a:pt x="5146" y="1119"/>
                </a:lnTo>
                <a:lnTo>
                  <a:pt x="5146" y="1118"/>
                </a:lnTo>
                <a:lnTo>
                  <a:pt x="5146" y="1118"/>
                </a:lnTo>
                <a:lnTo>
                  <a:pt x="5145" y="1118"/>
                </a:lnTo>
                <a:lnTo>
                  <a:pt x="5145" y="1118"/>
                </a:lnTo>
                <a:lnTo>
                  <a:pt x="5144" y="1118"/>
                </a:lnTo>
                <a:lnTo>
                  <a:pt x="5144" y="1118"/>
                </a:lnTo>
                <a:lnTo>
                  <a:pt x="5143" y="1118"/>
                </a:lnTo>
                <a:lnTo>
                  <a:pt x="5143" y="1118"/>
                </a:lnTo>
                <a:lnTo>
                  <a:pt x="5143" y="1118"/>
                </a:lnTo>
                <a:lnTo>
                  <a:pt x="5142" y="1118"/>
                </a:lnTo>
                <a:lnTo>
                  <a:pt x="5141" y="1117"/>
                </a:lnTo>
                <a:lnTo>
                  <a:pt x="5141" y="1117"/>
                </a:lnTo>
                <a:lnTo>
                  <a:pt x="5140" y="1117"/>
                </a:lnTo>
                <a:lnTo>
                  <a:pt x="5140" y="1117"/>
                </a:lnTo>
                <a:lnTo>
                  <a:pt x="5139" y="1117"/>
                </a:lnTo>
                <a:lnTo>
                  <a:pt x="5139" y="1116"/>
                </a:lnTo>
                <a:lnTo>
                  <a:pt x="5139" y="1116"/>
                </a:lnTo>
                <a:lnTo>
                  <a:pt x="5138" y="1116"/>
                </a:lnTo>
                <a:lnTo>
                  <a:pt x="5138" y="1116"/>
                </a:lnTo>
                <a:lnTo>
                  <a:pt x="5137" y="1116"/>
                </a:lnTo>
                <a:lnTo>
                  <a:pt x="5137" y="1115"/>
                </a:lnTo>
                <a:lnTo>
                  <a:pt x="5136" y="1115"/>
                </a:lnTo>
                <a:lnTo>
                  <a:pt x="5136" y="1115"/>
                </a:lnTo>
                <a:lnTo>
                  <a:pt x="5136" y="1115"/>
                </a:lnTo>
                <a:lnTo>
                  <a:pt x="5136" y="1115"/>
                </a:lnTo>
                <a:lnTo>
                  <a:pt x="5135" y="1114"/>
                </a:lnTo>
                <a:lnTo>
                  <a:pt x="5135" y="1114"/>
                </a:lnTo>
                <a:lnTo>
                  <a:pt x="5134" y="1114"/>
                </a:lnTo>
                <a:lnTo>
                  <a:pt x="5134" y="1114"/>
                </a:lnTo>
                <a:lnTo>
                  <a:pt x="5133" y="1113"/>
                </a:lnTo>
                <a:lnTo>
                  <a:pt x="5133" y="1113"/>
                </a:lnTo>
                <a:lnTo>
                  <a:pt x="5133" y="1113"/>
                </a:lnTo>
                <a:lnTo>
                  <a:pt x="5133" y="1113"/>
                </a:lnTo>
                <a:lnTo>
                  <a:pt x="5132" y="1112"/>
                </a:lnTo>
                <a:lnTo>
                  <a:pt x="5132" y="1112"/>
                </a:lnTo>
                <a:lnTo>
                  <a:pt x="5131" y="1112"/>
                </a:lnTo>
                <a:lnTo>
                  <a:pt x="5131" y="1112"/>
                </a:lnTo>
                <a:lnTo>
                  <a:pt x="5131" y="1111"/>
                </a:lnTo>
                <a:lnTo>
                  <a:pt x="5130" y="1111"/>
                </a:lnTo>
                <a:lnTo>
                  <a:pt x="5130" y="1111"/>
                </a:lnTo>
                <a:lnTo>
                  <a:pt x="5130" y="1111"/>
                </a:lnTo>
                <a:lnTo>
                  <a:pt x="5129" y="1110"/>
                </a:lnTo>
                <a:lnTo>
                  <a:pt x="5129" y="1110"/>
                </a:lnTo>
                <a:lnTo>
                  <a:pt x="5129" y="1110"/>
                </a:lnTo>
                <a:lnTo>
                  <a:pt x="5128" y="1109"/>
                </a:lnTo>
                <a:lnTo>
                  <a:pt x="5128" y="1109"/>
                </a:lnTo>
                <a:lnTo>
                  <a:pt x="5128" y="1109"/>
                </a:lnTo>
                <a:lnTo>
                  <a:pt x="5127" y="1109"/>
                </a:lnTo>
                <a:lnTo>
                  <a:pt x="5127" y="1108"/>
                </a:lnTo>
                <a:lnTo>
                  <a:pt x="5127" y="1108"/>
                </a:lnTo>
                <a:lnTo>
                  <a:pt x="5127" y="1108"/>
                </a:lnTo>
                <a:lnTo>
                  <a:pt x="5126" y="1107"/>
                </a:lnTo>
                <a:lnTo>
                  <a:pt x="5126" y="1107"/>
                </a:lnTo>
                <a:lnTo>
                  <a:pt x="5126" y="1106"/>
                </a:lnTo>
                <a:lnTo>
                  <a:pt x="5126" y="1106"/>
                </a:lnTo>
                <a:lnTo>
                  <a:pt x="5125" y="1106"/>
                </a:lnTo>
                <a:lnTo>
                  <a:pt x="5125" y="1106"/>
                </a:lnTo>
                <a:lnTo>
                  <a:pt x="5125" y="1105"/>
                </a:lnTo>
                <a:lnTo>
                  <a:pt x="5125" y="1105"/>
                </a:lnTo>
                <a:lnTo>
                  <a:pt x="5124" y="1105"/>
                </a:lnTo>
                <a:lnTo>
                  <a:pt x="5124" y="1104"/>
                </a:lnTo>
                <a:lnTo>
                  <a:pt x="5124" y="1104"/>
                </a:lnTo>
                <a:lnTo>
                  <a:pt x="5124" y="1104"/>
                </a:lnTo>
                <a:lnTo>
                  <a:pt x="5123" y="1103"/>
                </a:lnTo>
                <a:lnTo>
                  <a:pt x="5123" y="1103"/>
                </a:lnTo>
                <a:lnTo>
                  <a:pt x="5123" y="1102"/>
                </a:lnTo>
                <a:lnTo>
                  <a:pt x="5123" y="1102"/>
                </a:lnTo>
                <a:lnTo>
                  <a:pt x="5122" y="1101"/>
                </a:lnTo>
                <a:lnTo>
                  <a:pt x="5122" y="1101"/>
                </a:lnTo>
                <a:lnTo>
                  <a:pt x="5122" y="1101"/>
                </a:lnTo>
                <a:lnTo>
                  <a:pt x="5122" y="1101"/>
                </a:lnTo>
                <a:lnTo>
                  <a:pt x="5121" y="1100"/>
                </a:lnTo>
                <a:close/>
                <a:moveTo>
                  <a:pt x="1430" y="34"/>
                </a:moveTo>
                <a:cubicBezTo>
                  <a:pt x="1430" y="16"/>
                  <a:pt x="1445" y="0"/>
                  <a:pt x="1464" y="0"/>
                </a:cubicBezTo>
                <a:cubicBezTo>
                  <a:pt x="1483" y="0"/>
                  <a:pt x="1498" y="16"/>
                  <a:pt x="1498" y="34"/>
                </a:cubicBezTo>
                <a:lnTo>
                  <a:pt x="1498" y="147"/>
                </a:lnTo>
                <a:cubicBezTo>
                  <a:pt x="1498" y="166"/>
                  <a:pt x="1483" y="181"/>
                  <a:pt x="1464" y="181"/>
                </a:cubicBezTo>
                <a:cubicBezTo>
                  <a:pt x="1445" y="181"/>
                  <a:pt x="1430" y="166"/>
                  <a:pt x="1430" y="147"/>
                </a:cubicBezTo>
                <a:lnTo>
                  <a:pt x="1430" y="34"/>
                </a:lnTo>
                <a:close/>
                <a:moveTo>
                  <a:pt x="1873" y="251"/>
                </a:moveTo>
                <a:cubicBezTo>
                  <a:pt x="1889" y="242"/>
                  <a:pt x="1910" y="247"/>
                  <a:pt x="1919" y="263"/>
                </a:cubicBezTo>
                <a:cubicBezTo>
                  <a:pt x="1928" y="279"/>
                  <a:pt x="1923" y="300"/>
                  <a:pt x="1907" y="309"/>
                </a:cubicBezTo>
                <a:lnTo>
                  <a:pt x="1809" y="366"/>
                </a:lnTo>
                <a:cubicBezTo>
                  <a:pt x="1792" y="375"/>
                  <a:pt x="1772" y="370"/>
                  <a:pt x="1762" y="353"/>
                </a:cubicBezTo>
                <a:cubicBezTo>
                  <a:pt x="1753" y="338"/>
                  <a:pt x="1759" y="317"/>
                  <a:pt x="1775" y="308"/>
                </a:cubicBezTo>
                <a:lnTo>
                  <a:pt x="1873" y="251"/>
                </a:lnTo>
                <a:close/>
                <a:moveTo>
                  <a:pt x="1907" y="743"/>
                </a:moveTo>
                <a:cubicBezTo>
                  <a:pt x="1923" y="752"/>
                  <a:pt x="1928" y="773"/>
                  <a:pt x="1919" y="789"/>
                </a:cubicBezTo>
                <a:cubicBezTo>
                  <a:pt x="1910" y="805"/>
                  <a:pt x="1889" y="810"/>
                  <a:pt x="1873" y="801"/>
                </a:cubicBezTo>
                <a:lnTo>
                  <a:pt x="1775" y="744"/>
                </a:lnTo>
                <a:cubicBezTo>
                  <a:pt x="1759" y="735"/>
                  <a:pt x="1753" y="714"/>
                  <a:pt x="1762" y="698"/>
                </a:cubicBezTo>
                <a:cubicBezTo>
                  <a:pt x="1772" y="682"/>
                  <a:pt x="1792" y="677"/>
                  <a:pt x="1809" y="686"/>
                </a:cubicBezTo>
                <a:lnTo>
                  <a:pt x="1907" y="743"/>
                </a:lnTo>
                <a:close/>
                <a:moveTo>
                  <a:pt x="1498" y="1018"/>
                </a:moveTo>
                <a:cubicBezTo>
                  <a:pt x="1498" y="1036"/>
                  <a:pt x="1483" y="1051"/>
                  <a:pt x="1464" y="1051"/>
                </a:cubicBezTo>
                <a:cubicBezTo>
                  <a:pt x="1445" y="1051"/>
                  <a:pt x="1430" y="1036"/>
                  <a:pt x="1430" y="1018"/>
                </a:cubicBezTo>
                <a:lnTo>
                  <a:pt x="1430" y="905"/>
                </a:lnTo>
                <a:cubicBezTo>
                  <a:pt x="1430" y="886"/>
                  <a:pt x="1445" y="871"/>
                  <a:pt x="1464" y="871"/>
                </a:cubicBezTo>
                <a:cubicBezTo>
                  <a:pt x="1483" y="871"/>
                  <a:pt x="1498" y="886"/>
                  <a:pt x="1498" y="905"/>
                </a:cubicBezTo>
                <a:lnTo>
                  <a:pt x="1498" y="1018"/>
                </a:lnTo>
                <a:close/>
                <a:moveTo>
                  <a:pt x="1055" y="801"/>
                </a:moveTo>
                <a:cubicBezTo>
                  <a:pt x="1039" y="810"/>
                  <a:pt x="1018" y="805"/>
                  <a:pt x="1009" y="789"/>
                </a:cubicBezTo>
                <a:cubicBezTo>
                  <a:pt x="999" y="773"/>
                  <a:pt x="1005" y="752"/>
                  <a:pt x="1021" y="743"/>
                </a:cubicBezTo>
                <a:lnTo>
                  <a:pt x="1119" y="686"/>
                </a:lnTo>
                <a:cubicBezTo>
                  <a:pt x="1135" y="677"/>
                  <a:pt x="1156" y="682"/>
                  <a:pt x="1165" y="698"/>
                </a:cubicBezTo>
                <a:cubicBezTo>
                  <a:pt x="1174" y="714"/>
                  <a:pt x="1169" y="735"/>
                  <a:pt x="1153" y="744"/>
                </a:cubicBezTo>
                <a:lnTo>
                  <a:pt x="1055" y="801"/>
                </a:lnTo>
                <a:close/>
                <a:moveTo>
                  <a:pt x="1021" y="309"/>
                </a:moveTo>
                <a:cubicBezTo>
                  <a:pt x="1005" y="300"/>
                  <a:pt x="999" y="279"/>
                  <a:pt x="1009" y="263"/>
                </a:cubicBezTo>
                <a:cubicBezTo>
                  <a:pt x="1018" y="247"/>
                  <a:pt x="1039" y="242"/>
                  <a:pt x="1055" y="251"/>
                </a:cubicBezTo>
                <a:lnTo>
                  <a:pt x="1153" y="308"/>
                </a:lnTo>
                <a:cubicBezTo>
                  <a:pt x="1169" y="317"/>
                  <a:pt x="1174" y="338"/>
                  <a:pt x="1165" y="353"/>
                </a:cubicBezTo>
                <a:cubicBezTo>
                  <a:pt x="1156" y="370"/>
                  <a:pt x="1135" y="375"/>
                  <a:pt x="1119" y="366"/>
                </a:cubicBezTo>
                <a:lnTo>
                  <a:pt x="1021" y="309"/>
                </a:lnTo>
                <a:close/>
                <a:moveTo>
                  <a:pt x="1650" y="136"/>
                </a:moveTo>
                <a:cubicBezTo>
                  <a:pt x="1659" y="120"/>
                  <a:pt x="1680" y="115"/>
                  <a:pt x="1696" y="124"/>
                </a:cubicBezTo>
                <a:cubicBezTo>
                  <a:pt x="1712" y="134"/>
                  <a:pt x="1717" y="154"/>
                  <a:pt x="1708" y="170"/>
                </a:cubicBezTo>
                <a:lnTo>
                  <a:pt x="1673" y="230"/>
                </a:lnTo>
                <a:cubicBezTo>
                  <a:pt x="1664" y="246"/>
                  <a:pt x="1643" y="252"/>
                  <a:pt x="1628" y="242"/>
                </a:cubicBezTo>
                <a:cubicBezTo>
                  <a:pt x="1611" y="233"/>
                  <a:pt x="1606" y="213"/>
                  <a:pt x="1615" y="196"/>
                </a:cubicBezTo>
                <a:lnTo>
                  <a:pt x="1650" y="136"/>
                </a:lnTo>
                <a:close/>
                <a:moveTo>
                  <a:pt x="1894" y="492"/>
                </a:moveTo>
                <a:cubicBezTo>
                  <a:pt x="1913" y="492"/>
                  <a:pt x="1928" y="507"/>
                  <a:pt x="1928" y="526"/>
                </a:cubicBezTo>
                <a:cubicBezTo>
                  <a:pt x="1928" y="545"/>
                  <a:pt x="1913" y="560"/>
                  <a:pt x="1894" y="560"/>
                </a:cubicBezTo>
                <a:lnTo>
                  <a:pt x="1825" y="560"/>
                </a:lnTo>
                <a:cubicBezTo>
                  <a:pt x="1806" y="560"/>
                  <a:pt x="1791" y="545"/>
                  <a:pt x="1791" y="526"/>
                </a:cubicBezTo>
                <a:cubicBezTo>
                  <a:pt x="1791" y="507"/>
                  <a:pt x="1806" y="492"/>
                  <a:pt x="1825" y="492"/>
                </a:cubicBezTo>
                <a:lnTo>
                  <a:pt x="1894" y="492"/>
                </a:lnTo>
                <a:close/>
                <a:moveTo>
                  <a:pt x="1708" y="882"/>
                </a:moveTo>
                <a:cubicBezTo>
                  <a:pt x="1717" y="898"/>
                  <a:pt x="1712" y="918"/>
                  <a:pt x="1696" y="928"/>
                </a:cubicBezTo>
                <a:cubicBezTo>
                  <a:pt x="1680" y="937"/>
                  <a:pt x="1659" y="931"/>
                  <a:pt x="1650" y="915"/>
                </a:cubicBezTo>
                <a:lnTo>
                  <a:pt x="1615" y="856"/>
                </a:lnTo>
                <a:cubicBezTo>
                  <a:pt x="1606" y="839"/>
                  <a:pt x="1611" y="819"/>
                  <a:pt x="1628" y="809"/>
                </a:cubicBezTo>
                <a:cubicBezTo>
                  <a:pt x="1643" y="800"/>
                  <a:pt x="1664" y="806"/>
                  <a:pt x="1673" y="822"/>
                </a:cubicBezTo>
                <a:lnTo>
                  <a:pt x="1708" y="882"/>
                </a:lnTo>
                <a:close/>
                <a:moveTo>
                  <a:pt x="1278" y="915"/>
                </a:moveTo>
                <a:cubicBezTo>
                  <a:pt x="1269" y="931"/>
                  <a:pt x="1248" y="937"/>
                  <a:pt x="1232" y="928"/>
                </a:cubicBezTo>
                <a:cubicBezTo>
                  <a:pt x="1216" y="918"/>
                  <a:pt x="1210" y="898"/>
                  <a:pt x="1220" y="882"/>
                </a:cubicBezTo>
                <a:lnTo>
                  <a:pt x="1254" y="822"/>
                </a:lnTo>
                <a:cubicBezTo>
                  <a:pt x="1263" y="806"/>
                  <a:pt x="1284" y="800"/>
                  <a:pt x="1300" y="809"/>
                </a:cubicBezTo>
                <a:cubicBezTo>
                  <a:pt x="1316" y="819"/>
                  <a:pt x="1322" y="839"/>
                  <a:pt x="1313" y="856"/>
                </a:cubicBezTo>
                <a:lnTo>
                  <a:pt x="1278" y="915"/>
                </a:lnTo>
                <a:close/>
                <a:moveTo>
                  <a:pt x="1034" y="560"/>
                </a:moveTo>
                <a:cubicBezTo>
                  <a:pt x="1015" y="560"/>
                  <a:pt x="1000" y="545"/>
                  <a:pt x="1000" y="526"/>
                </a:cubicBezTo>
                <a:cubicBezTo>
                  <a:pt x="1000" y="507"/>
                  <a:pt x="1015" y="492"/>
                  <a:pt x="1034" y="492"/>
                </a:cubicBezTo>
                <a:lnTo>
                  <a:pt x="1103" y="492"/>
                </a:lnTo>
                <a:cubicBezTo>
                  <a:pt x="1121" y="492"/>
                  <a:pt x="1137" y="507"/>
                  <a:pt x="1137" y="526"/>
                </a:cubicBezTo>
                <a:cubicBezTo>
                  <a:pt x="1137" y="545"/>
                  <a:pt x="1121" y="560"/>
                  <a:pt x="1103" y="560"/>
                </a:cubicBezTo>
                <a:lnTo>
                  <a:pt x="1034" y="560"/>
                </a:lnTo>
                <a:close/>
                <a:moveTo>
                  <a:pt x="1220" y="170"/>
                </a:moveTo>
                <a:cubicBezTo>
                  <a:pt x="1210" y="154"/>
                  <a:pt x="1216" y="134"/>
                  <a:pt x="1232" y="124"/>
                </a:cubicBezTo>
                <a:cubicBezTo>
                  <a:pt x="1248" y="115"/>
                  <a:pt x="1269" y="120"/>
                  <a:pt x="1278" y="136"/>
                </a:cubicBezTo>
                <a:lnTo>
                  <a:pt x="1313" y="196"/>
                </a:lnTo>
                <a:cubicBezTo>
                  <a:pt x="1322" y="213"/>
                  <a:pt x="1316" y="233"/>
                  <a:pt x="1300" y="242"/>
                </a:cubicBezTo>
                <a:cubicBezTo>
                  <a:pt x="1284" y="252"/>
                  <a:pt x="1263" y="246"/>
                  <a:pt x="1254" y="230"/>
                </a:cubicBezTo>
                <a:lnTo>
                  <a:pt x="1220" y="170"/>
                </a:lnTo>
                <a:close/>
                <a:moveTo>
                  <a:pt x="3552" y="3500"/>
                </a:moveTo>
                <a:cubicBezTo>
                  <a:pt x="3533" y="3500"/>
                  <a:pt x="3518" y="3484"/>
                  <a:pt x="3518" y="3466"/>
                </a:cubicBezTo>
                <a:cubicBezTo>
                  <a:pt x="3518" y="3447"/>
                  <a:pt x="3533" y="3432"/>
                  <a:pt x="3552" y="3432"/>
                </a:cubicBezTo>
                <a:lnTo>
                  <a:pt x="3846" y="3432"/>
                </a:lnTo>
                <a:cubicBezTo>
                  <a:pt x="3865" y="3432"/>
                  <a:pt x="3880" y="3447"/>
                  <a:pt x="3880" y="3466"/>
                </a:cubicBezTo>
                <a:cubicBezTo>
                  <a:pt x="3880" y="3484"/>
                  <a:pt x="3865" y="3500"/>
                  <a:pt x="3846" y="3500"/>
                </a:cubicBezTo>
                <a:lnTo>
                  <a:pt x="3552" y="3500"/>
                </a:lnTo>
                <a:close/>
                <a:moveTo>
                  <a:pt x="5486" y="3630"/>
                </a:moveTo>
                <a:cubicBezTo>
                  <a:pt x="5505" y="3630"/>
                  <a:pt x="5520" y="3645"/>
                  <a:pt x="5520" y="3664"/>
                </a:cubicBezTo>
                <a:cubicBezTo>
                  <a:pt x="5520" y="3683"/>
                  <a:pt x="5505" y="3698"/>
                  <a:pt x="5486" y="3698"/>
                </a:cubicBezTo>
                <a:lnTo>
                  <a:pt x="4272" y="3698"/>
                </a:lnTo>
                <a:cubicBezTo>
                  <a:pt x="4253" y="3698"/>
                  <a:pt x="4238" y="3683"/>
                  <a:pt x="4238" y="3664"/>
                </a:cubicBezTo>
                <a:cubicBezTo>
                  <a:pt x="4238" y="3645"/>
                  <a:pt x="4253" y="3630"/>
                  <a:pt x="4272" y="3630"/>
                </a:cubicBezTo>
                <a:lnTo>
                  <a:pt x="5486" y="3630"/>
                </a:lnTo>
                <a:close/>
                <a:moveTo>
                  <a:pt x="3586" y="3696"/>
                </a:moveTo>
                <a:cubicBezTo>
                  <a:pt x="3604" y="3696"/>
                  <a:pt x="3620" y="3711"/>
                  <a:pt x="3620" y="3730"/>
                </a:cubicBezTo>
                <a:cubicBezTo>
                  <a:pt x="3620" y="3749"/>
                  <a:pt x="3604" y="3764"/>
                  <a:pt x="3586" y="3764"/>
                </a:cubicBezTo>
                <a:lnTo>
                  <a:pt x="3059" y="3764"/>
                </a:lnTo>
                <a:cubicBezTo>
                  <a:pt x="3040" y="3764"/>
                  <a:pt x="3025" y="3749"/>
                  <a:pt x="3025" y="3730"/>
                </a:cubicBezTo>
                <a:cubicBezTo>
                  <a:pt x="3025" y="3711"/>
                  <a:pt x="3040" y="3696"/>
                  <a:pt x="3059" y="3696"/>
                </a:cubicBezTo>
                <a:lnTo>
                  <a:pt x="3586" y="3696"/>
                </a:lnTo>
                <a:close/>
                <a:moveTo>
                  <a:pt x="4546" y="3829"/>
                </a:moveTo>
                <a:cubicBezTo>
                  <a:pt x="4565" y="3829"/>
                  <a:pt x="4580" y="3845"/>
                  <a:pt x="4580" y="3863"/>
                </a:cubicBezTo>
                <a:cubicBezTo>
                  <a:pt x="4580" y="3882"/>
                  <a:pt x="4565" y="3897"/>
                  <a:pt x="4546" y="3897"/>
                </a:cubicBezTo>
                <a:lnTo>
                  <a:pt x="3427" y="3897"/>
                </a:lnTo>
                <a:cubicBezTo>
                  <a:pt x="3408" y="3897"/>
                  <a:pt x="3393" y="3882"/>
                  <a:pt x="3393" y="3863"/>
                </a:cubicBezTo>
                <a:cubicBezTo>
                  <a:pt x="3393" y="3845"/>
                  <a:pt x="3408" y="3829"/>
                  <a:pt x="3427" y="3829"/>
                </a:cubicBezTo>
                <a:lnTo>
                  <a:pt x="4546" y="3829"/>
                </a:lnTo>
                <a:close/>
                <a:moveTo>
                  <a:pt x="2961" y="4036"/>
                </a:moveTo>
                <a:cubicBezTo>
                  <a:pt x="2980" y="4036"/>
                  <a:pt x="2995" y="4051"/>
                  <a:pt x="2995" y="4070"/>
                </a:cubicBezTo>
                <a:cubicBezTo>
                  <a:pt x="2995" y="4089"/>
                  <a:pt x="2980" y="4104"/>
                  <a:pt x="2961" y="4104"/>
                </a:cubicBezTo>
                <a:lnTo>
                  <a:pt x="2434" y="4104"/>
                </a:lnTo>
                <a:cubicBezTo>
                  <a:pt x="2415" y="4104"/>
                  <a:pt x="2400" y="4089"/>
                  <a:pt x="2400" y="4070"/>
                </a:cubicBezTo>
                <a:cubicBezTo>
                  <a:pt x="2400" y="4051"/>
                  <a:pt x="2415" y="4036"/>
                  <a:pt x="2434" y="4036"/>
                </a:cubicBezTo>
                <a:lnTo>
                  <a:pt x="2961" y="4036"/>
                </a:lnTo>
                <a:close/>
                <a:moveTo>
                  <a:pt x="1858" y="3472"/>
                </a:moveTo>
                <a:cubicBezTo>
                  <a:pt x="1877" y="3472"/>
                  <a:pt x="1892" y="3487"/>
                  <a:pt x="1892" y="3505"/>
                </a:cubicBezTo>
                <a:cubicBezTo>
                  <a:pt x="1892" y="3524"/>
                  <a:pt x="1877" y="3539"/>
                  <a:pt x="1858" y="3539"/>
                </a:cubicBezTo>
                <a:lnTo>
                  <a:pt x="1602" y="3539"/>
                </a:lnTo>
                <a:cubicBezTo>
                  <a:pt x="1583" y="3539"/>
                  <a:pt x="1568" y="3524"/>
                  <a:pt x="1568" y="3505"/>
                </a:cubicBezTo>
                <a:cubicBezTo>
                  <a:pt x="1568" y="3487"/>
                  <a:pt x="1583" y="3472"/>
                  <a:pt x="1602" y="3472"/>
                </a:cubicBezTo>
                <a:lnTo>
                  <a:pt x="1858" y="3472"/>
                </a:lnTo>
                <a:close/>
                <a:moveTo>
                  <a:pt x="2739" y="3568"/>
                </a:moveTo>
                <a:cubicBezTo>
                  <a:pt x="2757" y="3568"/>
                  <a:pt x="2773" y="3583"/>
                  <a:pt x="2773" y="3602"/>
                </a:cubicBezTo>
                <a:cubicBezTo>
                  <a:pt x="2773" y="3621"/>
                  <a:pt x="2757" y="3636"/>
                  <a:pt x="2739" y="3636"/>
                </a:cubicBezTo>
                <a:lnTo>
                  <a:pt x="2537" y="3636"/>
                </a:lnTo>
                <a:cubicBezTo>
                  <a:pt x="2519" y="3636"/>
                  <a:pt x="2504" y="3621"/>
                  <a:pt x="2504" y="3602"/>
                </a:cubicBezTo>
                <a:cubicBezTo>
                  <a:pt x="2504" y="3583"/>
                  <a:pt x="2519" y="3568"/>
                  <a:pt x="2537" y="3568"/>
                </a:cubicBezTo>
                <a:lnTo>
                  <a:pt x="2739" y="3568"/>
                </a:lnTo>
                <a:close/>
                <a:moveTo>
                  <a:pt x="1164" y="3416"/>
                </a:moveTo>
                <a:cubicBezTo>
                  <a:pt x="1182" y="3416"/>
                  <a:pt x="1197" y="3431"/>
                  <a:pt x="1197" y="3450"/>
                </a:cubicBezTo>
                <a:cubicBezTo>
                  <a:pt x="1197" y="3468"/>
                  <a:pt x="1182" y="3484"/>
                  <a:pt x="1164" y="3484"/>
                </a:cubicBezTo>
                <a:lnTo>
                  <a:pt x="606" y="3484"/>
                </a:lnTo>
                <a:cubicBezTo>
                  <a:pt x="587" y="3484"/>
                  <a:pt x="572" y="3468"/>
                  <a:pt x="572" y="3450"/>
                </a:cubicBezTo>
                <a:cubicBezTo>
                  <a:pt x="572" y="3431"/>
                  <a:pt x="587" y="3416"/>
                  <a:pt x="606" y="3416"/>
                </a:cubicBezTo>
                <a:lnTo>
                  <a:pt x="1164" y="3416"/>
                </a:lnTo>
                <a:close/>
                <a:moveTo>
                  <a:pt x="1387" y="3785"/>
                </a:moveTo>
                <a:cubicBezTo>
                  <a:pt x="1406" y="3785"/>
                  <a:pt x="1421" y="3800"/>
                  <a:pt x="1421" y="3819"/>
                </a:cubicBezTo>
                <a:cubicBezTo>
                  <a:pt x="1421" y="3837"/>
                  <a:pt x="1406" y="3853"/>
                  <a:pt x="1387" y="3853"/>
                </a:cubicBezTo>
                <a:lnTo>
                  <a:pt x="34" y="3853"/>
                </a:lnTo>
                <a:cubicBezTo>
                  <a:pt x="15" y="3853"/>
                  <a:pt x="0" y="3837"/>
                  <a:pt x="0" y="3819"/>
                </a:cubicBezTo>
                <a:cubicBezTo>
                  <a:pt x="0" y="3800"/>
                  <a:pt x="15" y="3785"/>
                  <a:pt x="34" y="3785"/>
                </a:cubicBezTo>
                <a:lnTo>
                  <a:pt x="1387" y="3785"/>
                </a:lnTo>
                <a:close/>
                <a:moveTo>
                  <a:pt x="591" y="2602"/>
                </a:moveTo>
                <a:cubicBezTo>
                  <a:pt x="485" y="2875"/>
                  <a:pt x="456" y="2914"/>
                  <a:pt x="284" y="3103"/>
                </a:cubicBezTo>
                <a:lnTo>
                  <a:pt x="481" y="3103"/>
                </a:lnTo>
                <a:cubicBezTo>
                  <a:pt x="567" y="2977"/>
                  <a:pt x="678" y="2901"/>
                  <a:pt x="793" y="2822"/>
                </a:cubicBezTo>
                <a:cubicBezTo>
                  <a:pt x="904" y="2746"/>
                  <a:pt x="1019" y="2666"/>
                  <a:pt x="1116" y="2536"/>
                </a:cubicBezTo>
                <a:cubicBezTo>
                  <a:pt x="1135" y="2510"/>
                  <a:pt x="1185" y="2486"/>
                  <a:pt x="1239" y="2461"/>
                </a:cubicBezTo>
                <a:cubicBezTo>
                  <a:pt x="1301" y="2431"/>
                  <a:pt x="1369" y="2398"/>
                  <a:pt x="1377" y="2377"/>
                </a:cubicBezTo>
                <a:cubicBezTo>
                  <a:pt x="1436" y="2205"/>
                  <a:pt x="1535" y="2139"/>
                  <a:pt x="1649" y="2062"/>
                </a:cubicBezTo>
                <a:cubicBezTo>
                  <a:pt x="1700" y="2028"/>
                  <a:pt x="1754" y="1991"/>
                  <a:pt x="1808" y="1942"/>
                </a:cubicBezTo>
                <a:cubicBezTo>
                  <a:pt x="1837" y="1915"/>
                  <a:pt x="1854" y="1896"/>
                  <a:pt x="1867" y="1882"/>
                </a:cubicBezTo>
                <a:lnTo>
                  <a:pt x="1869" y="1880"/>
                </a:lnTo>
                <a:cubicBezTo>
                  <a:pt x="1902" y="1844"/>
                  <a:pt x="1911" y="1836"/>
                  <a:pt x="2008" y="1787"/>
                </a:cubicBezTo>
                <a:cubicBezTo>
                  <a:pt x="2072" y="1754"/>
                  <a:pt x="2124" y="1679"/>
                  <a:pt x="2178" y="1599"/>
                </a:cubicBezTo>
                <a:cubicBezTo>
                  <a:pt x="2249" y="1493"/>
                  <a:pt x="2325" y="1381"/>
                  <a:pt x="2449" y="1333"/>
                </a:cubicBezTo>
                <a:lnTo>
                  <a:pt x="2498" y="1319"/>
                </a:lnTo>
                <a:cubicBezTo>
                  <a:pt x="2511" y="1316"/>
                  <a:pt x="2517" y="1315"/>
                  <a:pt x="2519" y="1314"/>
                </a:cubicBezTo>
                <a:cubicBezTo>
                  <a:pt x="2521" y="1312"/>
                  <a:pt x="2526" y="1308"/>
                  <a:pt x="2533" y="1300"/>
                </a:cubicBezTo>
                <a:cubicBezTo>
                  <a:pt x="2543" y="1290"/>
                  <a:pt x="2558" y="1275"/>
                  <a:pt x="2581" y="1253"/>
                </a:cubicBezTo>
                <a:cubicBezTo>
                  <a:pt x="2594" y="1240"/>
                  <a:pt x="2616" y="1241"/>
                  <a:pt x="2628" y="1254"/>
                </a:cubicBezTo>
                <a:cubicBezTo>
                  <a:pt x="2641" y="1268"/>
                  <a:pt x="2641" y="1289"/>
                  <a:pt x="2627" y="1302"/>
                </a:cubicBezTo>
                <a:cubicBezTo>
                  <a:pt x="2604" y="1324"/>
                  <a:pt x="2591" y="1337"/>
                  <a:pt x="2582" y="1347"/>
                </a:cubicBezTo>
                <a:cubicBezTo>
                  <a:pt x="2570" y="1359"/>
                  <a:pt x="2564" y="1365"/>
                  <a:pt x="2554" y="1371"/>
                </a:cubicBezTo>
                <a:cubicBezTo>
                  <a:pt x="2543" y="1378"/>
                  <a:pt x="2534" y="1380"/>
                  <a:pt x="2515" y="1385"/>
                </a:cubicBezTo>
                <a:lnTo>
                  <a:pt x="2473" y="1396"/>
                </a:lnTo>
                <a:cubicBezTo>
                  <a:pt x="2369" y="1437"/>
                  <a:pt x="2299" y="1540"/>
                  <a:pt x="2233" y="1637"/>
                </a:cubicBezTo>
                <a:cubicBezTo>
                  <a:pt x="2174" y="1724"/>
                  <a:pt x="2118" y="1807"/>
                  <a:pt x="2038" y="1847"/>
                </a:cubicBezTo>
                <a:cubicBezTo>
                  <a:pt x="1952" y="1891"/>
                  <a:pt x="1945" y="1898"/>
                  <a:pt x="1918" y="1926"/>
                </a:cubicBezTo>
                <a:lnTo>
                  <a:pt x="1916" y="1928"/>
                </a:lnTo>
                <a:cubicBezTo>
                  <a:pt x="1903" y="1942"/>
                  <a:pt x="1885" y="1962"/>
                  <a:pt x="1854" y="1991"/>
                </a:cubicBezTo>
                <a:lnTo>
                  <a:pt x="1853" y="1992"/>
                </a:lnTo>
                <a:cubicBezTo>
                  <a:pt x="1795" y="2045"/>
                  <a:pt x="1739" y="2083"/>
                  <a:pt x="1686" y="2118"/>
                </a:cubicBezTo>
                <a:cubicBezTo>
                  <a:pt x="1582" y="2188"/>
                  <a:pt x="1492" y="2248"/>
                  <a:pt x="1440" y="2399"/>
                </a:cubicBezTo>
                <a:cubicBezTo>
                  <a:pt x="1424" y="2447"/>
                  <a:pt x="1342" y="2486"/>
                  <a:pt x="1268" y="2522"/>
                </a:cubicBezTo>
                <a:cubicBezTo>
                  <a:pt x="1222" y="2544"/>
                  <a:pt x="1179" y="2564"/>
                  <a:pt x="1170" y="2576"/>
                </a:cubicBezTo>
                <a:cubicBezTo>
                  <a:pt x="1067" y="2716"/>
                  <a:pt x="946" y="2798"/>
                  <a:pt x="831" y="2878"/>
                </a:cubicBezTo>
                <a:cubicBezTo>
                  <a:pt x="733" y="2945"/>
                  <a:pt x="638" y="3010"/>
                  <a:pt x="563" y="3105"/>
                </a:cubicBezTo>
                <a:cubicBezTo>
                  <a:pt x="585" y="3106"/>
                  <a:pt x="605" y="3107"/>
                  <a:pt x="626" y="3109"/>
                </a:cubicBezTo>
                <a:cubicBezTo>
                  <a:pt x="671" y="3113"/>
                  <a:pt x="715" y="3120"/>
                  <a:pt x="764" y="3131"/>
                </a:cubicBezTo>
                <a:cubicBezTo>
                  <a:pt x="868" y="3156"/>
                  <a:pt x="943" y="3170"/>
                  <a:pt x="1017" y="3174"/>
                </a:cubicBezTo>
                <a:cubicBezTo>
                  <a:pt x="1091" y="3178"/>
                  <a:pt x="1167" y="3172"/>
                  <a:pt x="1273" y="3155"/>
                </a:cubicBezTo>
                <a:lnTo>
                  <a:pt x="1319" y="3148"/>
                </a:lnTo>
                <a:cubicBezTo>
                  <a:pt x="1564" y="3109"/>
                  <a:pt x="1706" y="3087"/>
                  <a:pt x="1971" y="3093"/>
                </a:cubicBezTo>
                <a:cubicBezTo>
                  <a:pt x="2106" y="3096"/>
                  <a:pt x="2206" y="3093"/>
                  <a:pt x="2305" y="3079"/>
                </a:cubicBezTo>
                <a:cubicBezTo>
                  <a:pt x="2403" y="3067"/>
                  <a:pt x="2500" y="3044"/>
                  <a:pt x="2632" y="3009"/>
                </a:cubicBezTo>
                <a:cubicBezTo>
                  <a:pt x="3101" y="2879"/>
                  <a:pt x="3232" y="2936"/>
                  <a:pt x="3393" y="3005"/>
                </a:cubicBezTo>
                <a:cubicBezTo>
                  <a:pt x="3494" y="3049"/>
                  <a:pt x="3608" y="3098"/>
                  <a:pt x="3839" y="3103"/>
                </a:cubicBezTo>
                <a:cubicBezTo>
                  <a:pt x="3922" y="3105"/>
                  <a:pt x="4006" y="3106"/>
                  <a:pt x="4091" y="3106"/>
                </a:cubicBezTo>
                <a:lnTo>
                  <a:pt x="4271" y="3106"/>
                </a:lnTo>
                <a:lnTo>
                  <a:pt x="4342" y="2930"/>
                </a:lnTo>
                <a:lnTo>
                  <a:pt x="4342" y="2930"/>
                </a:lnTo>
                <a:lnTo>
                  <a:pt x="4342" y="2930"/>
                </a:lnTo>
                <a:lnTo>
                  <a:pt x="4341" y="2930"/>
                </a:lnTo>
                <a:lnTo>
                  <a:pt x="4341" y="2930"/>
                </a:lnTo>
                <a:lnTo>
                  <a:pt x="4341" y="2930"/>
                </a:lnTo>
                <a:lnTo>
                  <a:pt x="4341" y="2930"/>
                </a:lnTo>
                <a:lnTo>
                  <a:pt x="4341" y="2930"/>
                </a:lnTo>
                <a:lnTo>
                  <a:pt x="4340" y="2930"/>
                </a:lnTo>
                <a:lnTo>
                  <a:pt x="4340" y="2929"/>
                </a:lnTo>
                <a:lnTo>
                  <a:pt x="4340" y="2929"/>
                </a:lnTo>
                <a:lnTo>
                  <a:pt x="4339" y="2929"/>
                </a:lnTo>
                <a:lnTo>
                  <a:pt x="4339" y="2929"/>
                </a:lnTo>
                <a:lnTo>
                  <a:pt x="4339" y="2929"/>
                </a:lnTo>
                <a:lnTo>
                  <a:pt x="4338" y="2929"/>
                </a:lnTo>
                <a:lnTo>
                  <a:pt x="4338" y="2929"/>
                </a:lnTo>
                <a:lnTo>
                  <a:pt x="4338" y="2929"/>
                </a:lnTo>
                <a:lnTo>
                  <a:pt x="4338" y="2929"/>
                </a:lnTo>
                <a:lnTo>
                  <a:pt x="4337" y="2929"/>
                </a:lnTo>
                <a:lnTo>
                  <a:pt x="4337" y="2929"/>
                </a:lnTo>
                <a:lnTo>
                  <a:pt x="4336" y="2929"/>
                </a:lnTo>
                <a:lnTo>
                  <a:pt x="4336" y="2929"/>
                </a:lnTo>
                <a:lnTo>
                  <a:pt x="4334" y="2929"/>
                </a:lnTo>
                <a:lnTo>
                  <a:pt x="4334" y="2929"/>
                </a:lnTo>
                <a:lnTo>
                  <a:pt x="4334" y="2929"/>
                </a:lnTo>
                <a:lnTo>
                  <a:pt x="4334" y="2928"/>
                </a:lnTo>
                <a:lnTo>
                  <a:pt x="4331" y="2928"/>
                </a:lnTo>
                <a:lnTo>
                  <a:pt x="4331" y="2928"/>
                </a:lnTo>
                <a:lnTo>
                  <a:pt x="4329" y="2927"/>
                </a:lnTo>
                <a:lnTo>
                  <a:pt x="4329" y="2927"/>
                </a:lnTo>
                <a:lnTo>
                  <a:pt x="4329" y="2927"/>
                </a:lnTo>
                <a:lnTo>
                  <a:pt x="4329" y="2927"/>
                </a:lnTo>
                <a:lnTo>
                  <a:pt x="4328" y="2927"/>
                </a:lnTo>
                <a:lnTo>
                  <a:pt x="4327" y="2926"/>
                </a:lnTo>
                <a:lnTo>
                  <a:pt x="4327" y="2926"/>
                </a:lnTo>
                <a:lnTo>
                  <a:pt x="4326" y="2926"/>
                </a:lnTo>
                <a:lnTo>
                  <a:pt x="4326" y="2926"/>
                </a:lnTo>
                <a:lnTo>
                  <a:pt x="4326" y="2925"/>
                </a:lnTo>
                <a:lnTo>
                  <a:pt x="4325" y="2925"/>
                </a:lnTo>
                <a:lnTo>
                  <a:pt x="4325" y="2925"/>
                </a:lnTo>
                <a:lnTo>
                  <a:pt x="4325" y="2925"/>
                </a:lnTo>
                <a:lnTo>
                  <a:pt x="4324" y="2925"/>
                </a:lnTo>
                <a:lnTo>
                  <a:pt x="4324" y="2925"/>
                </a:lnTo>
                <a:lnTo>
                  <a:pt x="4324" y="2924"/>
                </a:lnTo>
                <a:lnTo>
                  <a:pt x="4324" y="2924"/>
                </a:lnTo>
                <a:lnTo>
                  <a:pt x="4323" y="2924"/>
                </a:lnTo>
                <a:lnTo>
                  <a:pt x="4323" y="2924"/>
                </a:lnTo>
                <a:lnTo>
                  <a:pt x="4323" y="2924"/>
                </a:lnTo>
                <a:lnTo>
                  <a:pt x="4322" y="2923"/>
                </a:lnTo>
                <a:lnTo>
                  <a:pt x="4322" y="2923"/>
                </a:lnTo>
                <a:lnTo>
                  <a:pt x="4321" y="2923"/>
                </a:lnTo>
                <a:lnTo>
                  <a:pt x="4321" y="2922"/>
                </a:lnTo>
                <a:lnTo>
                  <a:pt x="4321" y="2922"/>
                </a:lnTo>
                <a:lnTo>
                  <a:pt x="4321" y="2922"/>
                </a:lnTo>
                <a:lnTo>
                  <a:pt x="4320" y="2922"/>
                </a:lnTo>
                <a:lnTo>
                  <a:pt x="4320" y="2922"/>
                </a:lnTo>
                <a:lnTo>
                  <a:pt x="4320" y="2921"/>
                </a:lnTo>
                <a:lnTo>
                  <a:pt x="4320" y="2921"/>
                </a:lnTo>
                <a:lnTo>
                  <a:pt x="4319" y="2921"/>
                </a:lnTo>
                <a:lnTo>
                  <a:pt x="4319" y="2921"/>
                </a:lnTo>
                <a:lnTo>
                  <a:pt x="4319" y="2921"/>
                </a:lnTo>
                <a:lnTo>
                  <a:pt x="4318" y="2920"/>
                </a:lnTo>
                <a:lnTo>
                  <a:pt x="4318" y="2920"/>
                </a:lnTo>
                <a:lnTo>
                  <a:pt x="4318" y="2920"/>
                </a:lnTo>
                <a:lnTo>
                  <a:pt x="4318" y="2920"/>
                </a:lnTo>
                <a:lnTo>
                  <a:pt x="4318" y="2919"/>
                </a:lnTo>
                <a:lnTo>
                  <a:pt x="4317" y="2919"/>
                </a:lnTo>
                <a:lnTo>
                  <a:pt x="4317" y="2919"/>
                </a:lnTo>
                <a:lnTo>
                  <a:pt x="4317" y="2919"/>
                </a:lnTo>
                <a:lnTo>
                  <a:pt x="4317" y="2918"/>
                </a:lnTo>
                <a:lnTo>
                  <a:pt x="4316" y="2918"/>
                </a:lnTo>
                <a:lnTo>
                  <a:pt x="4316" y="2918"/>
                </a:lnTo>
                <a:lnTo>
                  <a:pt x="4316" y="2917"/>
                </a:lnTo>
                <a:lnTo>
                  <a:pt x="4315" y="2917"/>
                </a:lnTo>
                <a:lnTo>
                  <a:pt x="4315" y="2917"/>
                </a:lnTo>
                <a:lnTo>
                  <a:pt x="4315" y="2917"/>
                </a:lnTo>
                <a:lnTo>
                  <a:pt x="4315" y="2916"/>
                </a:lnTo>
                <a:lnTo>
                  <a:pt x="4315" y="2916"/>
                </a:lnTo>
                <a:lnTo>
                  <a:pt x="4314" y="2916"/>
                </a:lnTo>
                <a:lnTo>
                  <a:pt x="4314" y="2915"/>
                </a:lnTo>
                <a:lnTo>
                  <a:pt x="4314" y="2915"/>
                </a:lnTo>
                <a:lnTo>
                  <a:pt x="4314" y="2915"/>
                </a:lnTo>
                <a:lnTo>
                  <a:pt x="4314" y="2915"/>
                </a:lnTo>
                <a:lnTo>
                  <a:pt x="4313" y="2914"/>
                </a:lnTo>
                <a:lnTo>
                  <a:pt x="4313" y="2914"/>
                </a:lnTo>
                <a:lnTo>
                  <a:pt x="4313" y="2914"/>
                </a:lnTo>
                <a:lnTo>
                  <a:pt x="4313" y="2914"/>
                </a:lnTo>
                <a:lnTo>
                  <a:pt x="4313" y="2913"/>
                </a:lnTo>
                <a:lnTo>
                  <a:pt x="4312" y="2913"/>
                </a:lnTo>
                <a:lnTo>
                  <a:pt x="4312" y="2912"/>
                </a:lnTo>
                <a:lnTo>
                  <a:pt x="4312" y="2912"/>
                </a:lnTo>
                <a:lnTo>
                  <a:pt x="4312" y="2912"/>
                </a:lnTo>
                <a:lnTo>
                  <a:pt x="4312" y="2912"/>
                </a:lnTo>
                <a:lnTo>
                  <a:pt x="4312" y="2911"/>
                </a:lnTo>
                <a:lnTo>
                  <a:pt x="4312" y="2911"/>
                </a:lnTo>
                <a:lnTo>
                  <a:pt x="4311" y="2911"/>
                </a:lnTo>
                <a:lnTo>
                  <a:pt x="4311" y="2911"/>
                </a:lnTo>
                <a:lnTo>
                  <a:pt x="4311" y="2910"/>
                </a:lnTo>
                <a:lnTo>
                  <a:pt x="4311" y="2910"/>
                </a:lnTo>
                <a:lnTo>
                  <a:pt x="4311" y="2910"/>
                </a:lnTo>
                <a:lnTo>
                  <a:pt x="4311" y="2909"/>
                </a:lnTo>
                <a:lnTo>
                  <a:pt x="4311" y="2909"/>
                </a:lnTo>
                <a:lnTo>
                  <a:pt x="4311" y="2909"/>
                </a:lnTo>
                <a:lnTo>
                  <a:pt x="4310" y="2909"/>
                </a:lnTo>
                <a:lnTo>
                  <a:pt x="4310" y="2908"/>
                </a:lnTo>
                <a:lnTo>
                  <a:pt x="4310" y="2908"/>
                </a:lnTo>
                <a:lnTo>
                  <a:pt x="4310" y="2908"/>
                </a:lnTo>
                <a:lnTo>
                  <a:pt x="4310" y="2908"/>
                </a:lnTo>
                <a:lnTo>
                  <a:pt x="4310" y="2907"/>
                </a:lnTo>
                <a:lnTo>
                  <a:pt x="4310" y="2907"/>
                </a:lnTo>
                <a:lnTo>
                  <a:pt x="4310" y="2907"/>
                </a:lnTo>
                <a:lnTo>
                  <a:pt x="4310" y="2906"/>
                </a:lnTo>
                <a:lnTo>
                  <a:pt x="4310" y="2906"/>
                </a:lnTo>
                <a:lnTo>
                  <a:pt x="4310" y="2906"/>
                </a:lnTo>
                <a:lnTo>
                  <a:pt x="4309" y="2906"/>
                </a:lnTo>
                <a:lnTo>
                  <a:pt x="4309" y="2905"/>
                </a:lnTo>
                <a:lnTo>
                  <a:pt x="4309" y="2905"/>
                </a:lnTo>
                <a:lnTo>
                  <a:pt x="4309" y="2905"/>
                </a:lnTo>
                <a:lnTo>
                  <a:pt x="4309" y="2905"/>
                </a:lnTo>
                <a:lnTo>
                  <a:pt x="4309" y="2904"/>
                </a:lnTo>
                <a:lnTo>
                  <a:pt x="4309" y="2904"/>
                </a:lnTo>
                <a:lnTo>
                  <a:pt x="4309" y="2904"/>
                </a:lnTo>
                <a:lnTo>
                  <a:pt x="4309" y="2903"/>
                </a:lnTo>
                <a:lnTo>
                  <a:pt x="4309" y="2903"/>
                </a:lnTo>
                <a:lnTo>
                  <a:pt x="4309" y="2903"/>
                </a:lnTo>
                <a:lnTo>
                  <a:pt x="4308" y="2902"/>
                </a:lnTo>
                <a:lnTo>
                  <a:pt x="4308" y="2902"/>
                </a:lnTo>
                <a:lnTo>
                  <a:pt x="4308" y="2902"/>
                </a:lnTo>
                <a:lnTo>
                  <a:pt x="4308" y="2902"/>
                </a:lnTo>
                <a:lnTo>
                  <a:pt x="4308" y="2902"/>
                </a:lnTo>
                <a:lnTo>
                  <a:pt x="4308" y="2901"/>
                </a:lnTo>
                <a:lnTo>
                  <a:pt x="4308" y="2901"/>
                </a:lnTo>
                <a:lnTo>
                  <a:pt x="4308" y="2901"/>
                </a:lnTo>
                <a:lnTo>
                  <a:pt x="4308" y="2900"/>
                </a:lnTo>
                <a:lnTo>
                  <a:pt x="4308" y="2900"/>
                </a:lnTo>
                <a:lnTo>
                  <a:pt x="4308" y="2900"/>
                </a:lnTo>
                <a:lnTo>
                  <a:pt x="4308" y="2899"/>
                </a:lnTo>
                <a:lnTo>
                  <a:pt x="4308" y="2899"/>
                </a:lnTo>
                <a:lnTo>
                  <a:pt x="4308" y="2899"/>
                </a:lnTo>
                <a:lnTo>
                  <a:pt x="4308" y="2899"/>
                </a:lnTo>
                <a:lnTo>
                  <a:pt x="4308" y="2898"/>
                </a:lnTo>
                <a:lnTo>
                  <a:pt x="4308" y="2898"/>
                </a:lnTo>
                <a:lnTo>
                  <a:pt x="4308" y="2898"/>
                </a:lnTo>
                <a:lnTo>
                  <a:pt x="4308" y="2897"/>
                </a:lnTo>
                <a:lnTo>
                  <a:pt x="4308" y="2897"/>
                </a:lnTo>
                <a:lnTo>
                  <a:pt x="4308" y="2897"/>
                </a:lnTo>
                <a:lnTo>
                  <a:pt x="4308" y="2897"/>
                </a:lnTo>
                <a:lnTo>
                  <a:pt x="4308" y="2896"/>
                </a:lnTo>
                <a:lnTo>
                  <a:pt x="4308" y="2896"/>
                </a:lnTo>
                <a:lnTo>
                  <a:pt x="4308" y="2896"/>
                </a:lnTo>
                <a:lnTo>
                  <a:pt x="4308" y="2895"/>
                </a:lnTo>
                <a:lnTo>
                  <a:pt x="4308" y="2895"/>
                </a:lnTo>
                <a:lnTo>
                  <a:pt x="4308" y="2895"/>
                </a:lnTo>
                <a:lnTo>
                  <a:pt x="4308" y="2894"/>
                </a:lnTo>
                <a:lnTo>
                  <a:pt x="4308" y="2894"/>
                </a:lnTo>
                <a:lnTo>
                  <a:pt x="4308" y="2894"/>
                </a:lnTo>
                <a:lnTo>
                  <a:pt x="4308" y="2894"/>
                </a:lnTo>
                <a:lnTo>
                  <a:pt x="4308" y="2893"/>
                </a:lnTo>
                <a:lnTo>
                  <a:pt x="4308" y="2893"/>
                </a:lnTo>
                <a:lnTo>
                  <a:pt x="4308" y="2893"/>
                </a:lnTo>
                <a:lnTo>
                  <a:pt x="4308" y="2893"/>
                </a:lnTo>
                <a:lnTo>
                  <a:pt x="4308" y="2892"/>
                </a:lnTo>
                <a:lnTo>
                  <a:pt x="4308" y="2892"/>
                </a:lnTo>
                <a:lnTo>
                  <a:pt x="4308" y="2892"/>
                </a:lnTo>
                <a:lnTo>
                  <a:pt x="4308" y="2891"/>
                </a:lnTo>
                <a:lnTo>
                  <a:pt x="4308" y="2890"/>
                </a:lnTo>
                <a:lnTo>
                  <a:pt x="4308" y="2890"/>
                </a:lnTo>
                <a:lnTo>
                  <a:pt x="4308" y="2890"/>
                </a:lnTo>
                <a:lnTo>
                  <a:pt x="4309" y="2890"/>
                </a:lnTo>
                <a:lnTo>
                  <a:pt x="4309" y="2889"/>
                </a:lnTo>
                <a:lnTo>
                  <a:pt x="4309" y="2887"/>
                </a:lnTo>
                <a:lnTo>
                  <a:pt x="4309" y="2887"/>
                </a:lnTo>
                <a:lnTo>
                  <a:pt x="4309" y="2887"/>
                </a:lnTo>
                <a:lnTo>
                  <a:pt x="4310" y="2886"/>
                </a:lnTo>
                <a:lnTo>
                  <a:pt x="4310" y="2885"/>
                </a:lnTo>
                <a:lnTo>
                  <a:pt x="4310" y="2885"/>
                </a:lnTo>
                <a:lnTo>
                  <a:pt x="4310" y="2885"/>
                </a:lnTo>
                <a:lnTo>
                  <a:pt x="4310" y="2884"/>
                </a:lnTo>
                <a:lnTo>
                  <a:pt x="4310" y="2884"/>
                </a:lnTo>
                <a:lnTo>
                  <a:pt x="4310" y="2884"/>
                </a:lnTo>
                <a:lnTo>
                  <a:pt x="4381" y="2708"/>
                </a:lnTo>
                <a:cubicBezTo>
                  <a:pt x="4362" y="2679"/>
                  <a:pt x="4343" y="2651"/>
                  <a:pt x="4329" y="2626"/>
                </a:cubicBezTo>
                <a:cubicBezTo>
                  <a:pt x="4313" y="2599"/>
                  <a:pt x="4301" y="2575"/>
                  <a:pt x="4297" y="2559"/>
                </a:cubicBezTo>
                <a:cubicBezTo>
                  <a:pt x="4270" y="2460"/>
                  <a:pt x="4224" y="2384"/>
                  <a:pt x="4164" y="2320"/>
                </a:cubicBezTo>
                <a:cubicBezTo>
                  <a:pt x="4102" y="2255"/>
                  <a:pt x="4025" y="2202"/>
                  <a:pt x="3937" y="2151"/>
                </a:cubicBezTo>
                <a:cubicBezTo>
                  <a:pt x="3811" y="2078"/>
                  <a:pt x="3709" y="2006"/>
                  <a:pt x="3625" y="1917"/>
                </a:cubicBezTo>
                <a:cubicBezTo>
                  <a:pt x="3540" y="1826"/>
                  <a:pt x="3476" y="1718"/>
                  <a:pt x="3426" y="1571"/>
                </a:cubicBezTo>
                <a:lnTo>
                  <a:pt x="3426" y="1570"/>
                </a:lnTo>
                <a:cubicBezTo>
                  <a:pt x="3320" y="1221"/>
                  <a:pt x="3286" y="1180"/>
                  <a:pt x="3123" y="980"/>
                </a:cubicBezTo>
                <a:cubicBezTo>
                  <a:pt x="3093" y="943"/>
                  <a:pt x="3059" y="900"/>
                  <a:pt x="3013" y="843"/>
                </a:cubicBezTo>
                <a:cubicBezTo>
                  <a:pt x="2992" y="816"/>
                  <a:pt x="2978" y="793"/>
                  <a:pt x="2965" y="772"/>
                </a:cubicBezTo>
                <a:cubicBezTo>
                  <a:pt x="2941" y="733"/>
                  <a:pt x="2922" y="702"/>
                  <a:pt x="2876" y="682"/>
                </a:cubicBezTo>
                <a:cubicBezTo>
                  <a:pt x="2842" y="666"/>
                  <a:pt x="2820" y="647"/>
                  <a:pt x="2801" y="630"/>
                </a:cubicBezTo>
                <a:cubicBezTo>
                  <a:pt x="2785" y="616"/>
                  <a:pt x="2775" y="607"/>
                  <a:pt x="2751" y="628"/>
                </a:cubicBezTo>
                <a:cubicBezTo>
                  <a:pt x="2729" y="650"/>
                  <a:pt x="2715" y="664"/>
                  <a:pt x="2706" y="673"/>
                </a:cubicBezTo>
                <a:cubicBezTo>
                  <a:pt x="2694" y="686"/>
                  <a:pt x="2688" y="692"/>
                  <a:pt x="2679" y="698"/>
                </a:cubicBezTo>
                <a:cubicBezTo>
                  <a:pt x="2667" y="705"/>
                  <a:pt x="2658" y="707"/>
                  <a:pt x="2639" y="712"/>
                </a:cubicBezTo>
                <a:lnTo>
                  <a:pt x="2597" y="723"/>
                </a:lnTo>
                <a:cubicBezTo>
                  <a:pt x="2493" y="764"/>
                  <a:pt x="2423" y="867"/>
                  <a:pt x="2358" y="963"/>
                </a:cubicBezTo>
                <a:cubicBezTo>
                  <a:pt x="2299" y="1051"/>
                  <a:pt x="2242" y="1134"/>
                  <a:pt x="2163" y="1174"/>
                </a:cubicBezTo>
                <a:cubicBezTo>
                  <a:pt x="2075" y="1219"/>
                  <a:pt x="2069" y="1224"/>
                  <a:pt x="2041" y="1255"/>
                </a:cubicBezTo>
                <a:cubicBezTo>
                  <a:pt x="2027" y="1269"/>
                  <a:pt x="2009" y="1289"/>
                  <a:pt x="1979" y="1318"/>
                </a:cubicBezTo>
                <a:lnTo>
                  <a:pt x="1978" y="1319"/>
                </a:lnTo>
                <a:cubicBezTo>
                  <a:pt x="1920" y="1372"/>
                  <a:pt x="1863" y="1409"/>
                  <a:pt x="1811" y="1445"/>
                </a:cubicBezTo>
                <a:cubicBezTo>
                  <a:pt x="1707" y="1514"/>
                  <a:pt x="1617" y="1575"/>
                  <a:pt x="1565" y="1725"/>
                </a:cubicBezTo>
                <a:cubicBezTo>
                  <a:pt x="1548" y="1774"/>
                  <a:pt x="1467" y="1813"/>
                  <a:pt x="1393" y="1848"/>
                </a:cubicBezTo>
                <a:cubicBezTo>
                  <a:pt x="1346" y="1870"/>
                  <a:pt x="1303" y="1891"/>
                  <a:pt x="1294" y="1903"/>
                </a:cubicBezTo>
                <a:cubicBezTo>
                  <a:pt x="1191" y="2042"/>
                  <a:pt x="1071" y="2125"/>
                  <a:pt x="955" y="2204"/>
                </a:cubicBezTo>
                <a:cubicBezTo>
                  <a:pt x="809" y="2304"/>
                  <a:pt x="670" y="2399"/>
                  <a:pt x="591" y="2602"/>
                </a:cubicBezTo>
                <a:close/>
              </a:path>
            </a:pathLst>
          </a:custGeom>
          <a:solidFill>
            <a:srgbClr val="D14545"/>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dirty="0">
              <a:ln>
                <a:noFill/>
              </a:ln>
              <a:solidFill>
                <a:prstClr val="black"/>
              </a:solidFill>
              <a:effectLst/>
              <a:uLnTx/>
              <a:uFillTx/>
              <a:latin typeface="Calibri"/>
              <a:ea typeface="新細明體" panose="02020500000000000000" pitchFamily="18" charset="-120"/>
              <a:cs typeface="+mn-cs"/>
            </a:endParaRPr>
          </a:p>
        </p:txBody>
      </p:sp>
    </p:spTree>
    <p:extLst>
      <p:ext uri="{BB962C8B-B14F-4D97-AF65-F5344CB8AC3E}">
        <p14:creationId xmlns:p14="http://schemas.microsoft.com/office/powerpoint/2010/main" val="13707958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F193DD">
            <a:alpha val="40000"/>
          </a:srgbClr>
        </a:solidFill>
        <a:effectLst/>
      </p:bgPr>
    </p:bg>
    <p:spTree>
      <p:nvGrpSpPr>
        <p:cNvPr id="1" name=""/>
        <p:cNvGrpSpPr/>
        <p:nvPr/>
      </p:nvGrpSpPr>
      <p:grpSpPr>
        <a:xfrm>
          <a:off x="0" y="0"/>
          <a:ext cx="0" cy="0"/>
          <a:chOff x="0" y="0"/>
          <a:chExt cx="0" cy="0"/>
        </a:xfrm>
      </p:grpSpPr>
      <p:sp>
        <p:nvSpPr>
          <p:cNvPr id="4" name="矩形: 圓角 3">
            <a:extLst>
              <a:ext uri="{FF2B5EF4-FFF2-40B4-BE49-F238E27FC236}">
                <a16:creationId xmlns:a16="http://schemas.microsoft.com/office/drawing/2014/main" id="{CE9EBB8A-688E-2DAE-D8FB-66BFCD44B9FA}"/>
              </a:ext>
            </a:extLst>
          </p:cNvPr>
          <p:cNvSpPr/>
          <p:nvPr/>
        </p:nvSpPr>
        <p:spPr>
          <a:xfrm>
            <a:off x="672353" y="262873"/>
            <a:ext cx="10681447" cy="1028046"/>
          </a:xfrm>
          <a:prstGeom prst="roundRect">
            <a:avLst/>
          </a:prstGeom>
          <a:solidFill>
            <a:schemeClr val="bg1"/>
          </a:solidFill>
          <a:ln w="2857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dirty="0">
              <a:ln>
                <a:noFill/>
              </a:ln>
              <a:solidFill>
                <a:prstClr val="white"/>
              </a:solidFill>
              <a:effectLst/>
              <a:uLnTx/>
              <a:uFillTx/>
              <a:latin typeface="Calibri"/>
              <a:ea typeface="新細明體" panose="02020500000000000000" pitchFamily="18" charset="-120"/>
              <a:cs typeface="+mn-cs"/>
            </a:endParaRPr>
          </a:p>
        </p:txBody>
      </p:sp>
      <p:sp>
        <p:nvSpPr>
          <p:cNvPr id="2" name="標題 1">
            <a:extLst>
              <a:ext uri="{FF2B5EF4-FFF2-40B4-BE49-F238E27FC236}">
                <a16:creationId xmlns:a16="http://schemas.microsoft.com/office/drawing/2014/main" id="{05049A8A-DC27-D012-B5BE-22714390D813}"/>
              </a:ext>
            </a:extLst>
          </p:cNvPr>
          <p:cNvSpPr>
            <a:spLocks noGrp="1"/>
          </p:cNvSpPr>
          <p:nvPr>
            <p:ph type="title"/>
          </p:nvPr>
        </p:nvSpPr>
        <p:spPr>
          <a:xfrm>
            <a:off x="838200" y="114114"/>
            <a:ext cx="10515600" cy="1325563"/>
          </a:xfrm>
        </p:spPr>
        <p:txBody>
          <a:bodyPr>
            <a:normAutofit/>
          </a:bodyPr>
          <a:lstStyle/>
          <a:p>
            <a:pPr marL="0" lvl="0" indent="0">
              <a:lnSpc>
                <a:spcPct val="100000"/>
              </a:lnSpc>
              <a:buNone/>
            </a:pPr>
            <a:r>
              <a:rPr lang="zh-TW" altLang="en-US" sz="4000" b="1"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四之一：人物語氣、情緒、形象分析</a:t>
            </a:r>
          </a:p>
        </p:txBody>
      </p:sp>
      <p:graphicFrame>
        <p:nvGraphicFramePr>
          <p:cNvPr id="5" name="表格 4">
            <a:extLst>
              <a:ext uri="{FF2B5EF4-FFF2-40B4-BE49-F238E27FC236}">
                <a16:creationId xmlns:a16="http://schemas.microsoft.com/office/drawing/2014/main" id="{177FC5E0-3C71-AE14-2C02-A9A2E8990CCA}"/>
              </a:ext>
            </a:extLst>
          </p:cNvPr>
          <p:cNvGraphicFramePr>
            <a:graphicFrameLocks noGrp="1"/>
          </p:cNvGraphicFramePr>
          <p:nvPr>
            <p:extLst>
              <p:ext uri="{D42A27DB-BD31-4B8C-83A1-F6EECF244321}">
                <p14:modId xmlns:p14="http://schemas.microsoft.com/office/powerpoint/2010/main" val="1976471931"/>
              </p:ext>
            </p:extLst>
          </p:nvPr>
        </p:nvGraphicFramePr>
        <p:xfrm>
          <a:off x="1233453" y="1409142"/>
          <a:ext cx="9559245" cy="5290497"/>
        </p:xfrm>
        <a:graphic>
          <a:graphicData uri="http://schemas.openxmlformats.org/drawingml/2006/table">
            <a:tbl>
              <a:tblPr firstRow="1" firstCol="1" bandRow="1"/>
              <a:tblGrid>
                <a:gridCol w="1125786">
                  <a:extLst>
                    <a:ext uri="{9D8B030D-6E8A-4147-A177-3AD203B41FA5}">
                      <a16:colId xmlns:a16="http://schemas.microsoft.com/office/drawing/2014/main" val="3064276697"/>
                    </a:ext>
                  </a:extLst>
                </a:gridCol>
                <a:gridCol w="2875560">
                  <a:extLst>
                    <a:ext uri="{9D8B030D-6E8A-4147-A177-3AD203B41FA5}">
                      <a16:colId xmlns:a16="http://schemas.microsoft.com/office/drawing/2014/main" val="276535140"/>
                    </a:ext>
                  </a:extLst>
                </a:gridCol>
                <a:gridCol w="1852633">
                  <a:extLst>
                    <a:ext uri="{9D8B030D-6E8A-4147-A177-3AD203B41FA5}">
                      <a16:colId xmlns:a16="http://schemas.microsoft.com/office/drawing/2014/main" val="1299639663"/>
                    </a:ext>
                  </a:extLst>
                </a:gridCol>
                <a:gridCol w="1852633">
                  <a:extLst>
                    <a:ext uri="{9D8B030D-6E8A-4147-A177-3AD203B41FA5}">
                      <a16:colId xmlns:a16="http://schemas.microsoft.com/office/drawing/2014/main" val="1079984294"/>
                    </a:ext>
                  </a:extLst>
                </a:gridCol>
                <a:gridCol w="1852633">
                  <a:extLst>
                    <a:ext uri="{9D8B030D-6E8A-4147-A177-3AD203B41FA5}">
                      <a16:colId xmlns:a16="http://schemas.microsoft.com/office/drawing/2014/main" val="2823327684"/>
                    </a:ext>
                  </a:extLst>
                </a:gridCol>
              </a:tblGrid>
              <a:tr h="210466">
                <a:tc>
                  <a:txBody>
                    <a:bodyPr/>
                    <a:lstStyle/>
                    <a:p>
                      <a:pPr algn="ctr">
                        <a:spcBef>
                          <a:spcPts val="300"/>
                        </a:spcBef>
                        <a:spcAft>
                          <a:spcPts val="300"/>
                        </a:spcAft>
                        <a:tabLst>
                          <a:tab pos="6096000" algn="r"/>
                        </a:tabLst>
                      </a:pPr>
                      <a:r>
                        <a:rPr lang="zh-TW" sz="2400" kern="100"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人　物</a:t>
                      </a:r>
                      <a:endParaRPr lang="zh-TW" sz="24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tc>
                  <a:txBody>
                    <a:bodyPr/>
                    <a:lstStyle/>
                    <a:p>
                      <a:pPr algn="ctr">
                        <a:spcBef>
                          <a:spcPts val="300"/>
                        </a:spcBef>
                        <a:spcAft>
                          <a:spcPts val="300"/>
                        </a:spcAft>
                        <a:tabLst>
                          <a:tab pos="6096000" algn="r"/>
                        </a:tabLst>
                      </a:pPr>
                      <a:r>
                        <a:rPr lang="zh-TW" sz="2800" kern="100"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說話內容</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tc>
                  <a:txBody>
                    <a:bodyPr/>
                    <a:lstStyle/>
                    <a:p>
                      <a:pPr algn="ctr">
                        <a:spcBef>
                          <a:spcPts val="300"/>
                        </a:spcBef>
                        <a:spcAft>
                          <a:spcPts val="300"/>
                        </a:spcAft>
                        <a:tabLst>
                          <a:tab pos="6096000" algn="r"/>
                        </a:tabLst>
                      </a:pPr>
                      <a:r>
                        <a:rPr lang="zh-TW" sz="2800" kern="100"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語　氣</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tc>
                  <a:txBody>
                    <a:bodyPr/>
                    <a:lstStyle/>
                    <a:p>
                      <a:pPr algn="ctr">
                        <a:spcBef>
                          <a:spcPts val="300"/>
                        </a:spcBef>
                        <a:spcAft>
                          <a:spcPts val="300"/>
                        </a:spcAft>
                        <a:tabLst>
                          <a:tab pos="6096000" algn="r"/>
                        </a:tabLst>
                      </a:pPr>
                      <a:r>
                        <a:rPr lang="zh-TW" sz="2800" kern="100"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情　緒</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tc>
                  <a:txBody>
                    <a:bodyPr/>
                    <a:lstStyle/>
                    <a:p>
                      <a:pPr algn="ctr">
                        <a:spcBef>
                          <a:spcPts val="300"/>
                        </a:spcBef>
                        <a:spcAft>
                          <a:spcPts val="300"/>
                        </a:spcAft>
                        <a:tabLst>
                          <a:tab pos="6096000" algn="r"/>
                        </a:tabLst>
                      </a:pPr>
                      <a:r>
                        <a:rPr lang="zh-TW" sz="2800" kern="100"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形　象</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503888099"/>
                  </a:ext>
                </a:extLst>
              </a:tr>
              <a:tr h="886442">
                <a:tc>
                  <a:txBody>
                    <a:bodyPr/>
                    <a:lstStyle/>
                    <a:p>
                      <a:pPr algn="ctr">
                        <a:spcBef>
                          <a:spcPts val="300"/>
                        </a:spcBef>
                        <a:spcAft>
                          <a:spcPts val="300"/>
                        </a:spcAft>
                      </a:pPr>
                      <a:r>
                        <a:rPr lang="zh-TW" sz="2400" kern="100"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縣　人</a:t>
                      </a:r>
                      <a:endParaRPr lang="zh-TW" sz="24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75000"/>
                      </a:schemeClr>
                    </a:solidFill>
                  </a:tcPr>
                </a:tc>
                <a:tc>
                  <a:txBody>
                    <a:bodyPr/>
                    <a:lstStyle/>
                    <a:p>
                      <a:pPr algn="just">
                        <a:spcBef>
                          <a:spcPts val="300"/>
                        </a:spcBef>
                        <a:spcAft>
                          <a:spcPts val="300"/>
                        </a:spcAft>
                      </a:pPr>
                      <a:r>
                        <a:rPr lang="zh-TW" sz="2800" kern="100" dirty="0">
                          <a:effectLst/>
                          <a:latin typeface="Times New Roman" panose="02020603050405020304" pitchFamily="18" charset="0"/>
                          <a:ea typeface="標楷體" panose="03000509000000000000" pitchFamily="65" charset="-120"/>
                          <a:cs typeface="Times New Roman" panose="02020603050405020304" pitchFamily="18" charset="0"/>
                        </a:rPr>
                        <a:t>縣人來……即走耳。</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just">
                        <a:spcBef>
                          <a:spcPts val="240"/>
                        </a:spcBef>
                        <a:spcAft>
                          <a:spcPts val="240"/>
                        </a:spcAft>
                      </a:pPr>
                      <a:r>
                        <a:rPr lang="zh-TW" sz="2800" kern="100" dirty="0">
                          <a:solidFill>
                            <a:srgbClr val="FFFFFF"/>
                          </a:solidFill>
                          <a:effectLst/>
                          <a:latin typeface="Times New Roman" panose="02020603050405020304" pitchFamily="18" charset="0"/>
                          <a:ea typeface="標楷體" panose="03000509000000000000" pitchFamily="65" charset="-120"/>
                          <a:cs typeface="Times New Roman" panose="02020603050405020304" pitchFamily="18" charset="0"/>
                        </a:rPr>
                        <a:t>惶</a:t>
                      </a:r>
                      <a:r>
                        <a:rPr lang="zh-TW" sz="2800" b="1" kern="100" dirty="0">
                          <a:solidFill>
                            <a:srgbClr val="FFFFFF"/>
                          </a:solidFill>
                          <a:effectLst/>
                          <a:latin typeface="Times New Roman" panose="02020603050405020304" pitchFamily="18" charset="0"/>
                          <a:ea typeface="標楷體" panose="03000509000000000000" pitchFamily="65" charset="-120"/>
                          <a:cs typeface="Times New Roman" panose="02020603050405020304" pitchFamily="18" charset="0"/>
                        </a:rPr>
                        <a:t>恐語</a:t>
                      </a:r>
                      <a:r>
                        <a:rPr lang="zh-TW" sz="2800" kern="100" dirty="0">
                          <a:solidFill>
                            <a:srgbClr val="FFFFFF"/>
                          </a:solidFill>
                          <a:effectLst/>
                          <a:latin typeface="Times New Roman" panose="02020603050405020304" pitchFamily="18" charset="0"/>
                          <a:ea typeface="標楷體" panose="03000509000000000000" pitchFamily="65" charset="-120"/>
                          <a:cs typeface="Times New Roman" panose="02020603050405020304" pitchFamily="18" charset="0"/>
                        </a:rPr>
                        <a:t>氣</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just">
                        <a:spcBef>
                          <a:spcPts val="240"/>
                        </a:spcBef>
                        <a:spcAft>
                          <a:spcPts val="240"/>
                        </a:spcAft>
                      </a:pPr>
                      <a:r>
                        <a:rPr lang="zh-TW" sz="2800" kern="100">
                          <a:solidFill>
                            <a:srgbClr val="FFFFFF"/>
                          </a:solidFill>
                          <a:effectLst/>
                          <a:latin typeface="Times New Roman" panose="02020603050405020304" pitchFamily="18" charset="0"/>
                          <a:ea typeface="標楷體" panose="03000509000000000000" pitchFamily="65" charset="-120"/>
                          <a:cs typeface="Times New Roman" panose="02020603050405020304" pitchFamily="18" charset="0"/>
                        </a:rPr>
                        <a:t>緊張害怕</a:t>
                      </a:r>
                      <a:endParaRPr lang="zh-TW" sz="28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just">
                        <a:spcBef>
                          <a:spcPts val="240"/>
                        </a:spcBef>
                        <a:spcAft>
                          <a:spcPts val="240"/>
                        </a:spcAft>
                      </a:pPr>
                      <a:r>
                        <a:rPr lang="zh-TW" sz="2800" kern="100">
                          <a:solidFill>
                            <a:srgbClr val="FFFFFF"/>
                          </a:solidFill>
                          <a:effectLst/>
                          <a:latin typeface="Times New Roman" panose="02020603050405020304" pitchFamily="18" charset="0"/>
                          <a:ea typeface="標楷體" panose="03000509000000000000" pitchFamily="65" charset="-120"/>
                          <a:cs typeface="Times New Roman" panose="02020603050405020304" pitchFamily="18" charset="0"/>
                        </a:rPr>
                        <a:t>無心犯過的市井小民</a:t>
                      </a:r>
                      <a:endParaRPr lang="zh-TW" sz="28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36473839"/>
                  </a:ext>
                </a:extLst>
              </a:tr>
              <a:tr h="762940">
                <a:tc rowSpan="2">
                  <a:txBody>
                    <a:bodyPr/>
                    <a:lstStyle/>
                    <a:p>
                      <a:pPr algn="ctr">
                        <a:spcBef>
                          <a:spcPts val="300"/>
                        </a:spcBef>
                        <a:spcAft>
                          <a:spcPts val="300"/>
                        </a:spcAft>
                      </a:pPr>
                      <a:r>
                        <a:rPr lang="zh-TW" sz="2400" kern="100"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文　帝</a:t>
                      </a:r>
                      <a:endParaRPr lang="zh-TW" sz="24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75000"/>
                      </a:schemeClr>
                    </a:solidFill>
                  </a:tcPr>
                </a:tc>
                <a:tc>
                  <a:txBody>
                    <a:bodyPr/>
                    <a:lstStyle/>
                    <a:p>
                      <a:pPr marL="201295" indent="-201295" algn="just">
                        <a:spcBef>
                          <a:spcPts val="300"/>
                        </a:spcBef>
                        <a:spcAft>
                          <a:spcPts val="300"/>
                        </a:spcAft>
                      </a:pPr>
                      <a:r>
                        <a:rPr lang="en-US" sz="2800" kern="100" dirty="0">
                          <a:effectLst/>
                          <a:latin typeface="Times New Roman" panose="02020603050405020304" pitchFamily="18" charset="0"/>
                          <a:ea typeface="標楷體" panose="03000509000000000000" pitchFamily="65" charset="-120"/>
                          <a:cs typeface="Times New Roman" panose="02020603050405020304" pitchFamily="18" charset="0"/>
                        </a:rPr>
                        <a:t>(1)</a:t>
                      </a:r>
                      <a:r>
                        <a:rPr lang="zh-TW" sz="2800" kern="100" dirty="0">
                          <a:effectLst/>
                          <a:latin typeface="Times New Roman" panose="02020603050405020304" pitchFamily="18" charset="0"/>
                          <a:ea typeface="標楷體" panose="03000509000000000000" pitchFamily="65" charset="-120"/>
                          <a:cs typeface="Times New Roman" panose="02020603050405020304" pitchFamily="18" charset="0"/>
                        </a:rPr>
                        <a:t>此人……乃當之罰金！</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Bef>
                          <a:spcPts val="240"/>
                        </a:spcBef>
                        <a:spcAft>
                          <a:spcPts val="240"/>
                        </a:spcAft>
                      </a:pPr>
                      <a:r>
                        <a:rPr lang="zh-TW" sz="2800" kern="100" dirty="0">
                          <a:solidFill>
                            <a:srgbClr val="FF00FF"/>
                          </a:solidFill>
                          <a:effectLst/>
                          <a:latin typeface="Times New Roman" panose="02020603050405020304" pitchFamily="18" charset="0"/>
                          <a:ea typeface="標楷體" panose="03000509000000000000" pitchFamily="65" charset="-120"/>
                          <a:cs typeface="Times New Roman" panose="02020603050405020304" pitchFamily="18" charset="0"/>
                        </a:rPr>
                        <a:t>憤怒語氣</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Bef>
                          <a:spcPts val="240"/>
                        </a:spcBef>
                        <a:spcAft>
                          <a:spcPts val="240"/>
                        </a:spcAft>
                      </a:pPr>
                      <a:r>
                        <a:rPr lang="zh-TW" sz="2800" kern="100" dirty="0">
                          <a:solidFill>
                            <a:srgbClr val="FF00FF"/>
                          </a:solidFill>
                          <a:effectLst/>
                          <a:latin typeface="Times New Roman" panose="02020603050405020304" pitchFamily="18" charset="0"/>
                          <a:ea typeface="標楷體" panose="03000509000000000000" pitchFamily="65" charset="-120"/>
                          <a:cs typeface="Times New Roman" panose="02020603050405020304" pitchFamily="18" charset="0"/>
                        </a:rPr>
                        <a:t>不滿大怒</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just">
                        <a:spcBef>
                          <a:spcPts val="240"/>
                        </a:spcBef>
                        <a:spcAft>
                          <a:spcPts val="240"/>
                        </a:spcAft>
                      </a:pPr>
                      <a:r>
                        <a:rPr lang="zh-TW" sz="2800" kern="100">
                          <a:solidFill>
                            <a:srgbClr val="FFFFFF"/>
                          </a:solidFill>
                          <a:effectLst/>
                          <a:latin typeface="Times New Roman" panose="02020603050405020304" pitchFamily="18" charset="0"/>
                          <a:ea typeface="標楷體" panose="03000509000000000000" pitchFamily="65" charset="-120"/>
                          <a:cs typeface="Times New Roman" panose="02020603050405020304" pitchFamily="18" charset="0"/>
                        </a:rPr>
                        <a:t>唯我獨尊</a:t>
                      </a:r>
                      <a:endParaRPr lang="zh-TW" sz="28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96343740"/>
                  </a:ext>
                </a:extLst>
              </a:tr>
              <a:tr h="947097">
                <a:tc vMerge="1">
                  <a:txBody>
                    <a:bodyPr/>
                    <a:lstStyle/>
                    <a:p>
                      <a:endParaRPr lang="zh-TW" altLang="en-US"/>
                    </a:p>
                  </a:txBody>
                  <a:tcPr/>
                </a:tc>
                <a:tc>
                  <a:txBody>
                    <a:bodyPr/>
                    <a:lstStyle/>
                    <a:p>
                      <a:pPr algn="just">
                        <a:spcBef>
                          <a:spcPts val="300"/>
                        </a:spcBef>
                        <a:spcAft>
                          <a:spcPts val="300"/>
                        </a:spcAft>
                      </a:pPr>
                      <a:r>
                        <a:rPr lang="en-US" sz="2800" kern="100" dirty="0">
                          <a:effectLst/>
                          <a:latin typeface="Times New Roman" panose="02020603050405020304" pitchFamily="18" charset="0"/>
                          <a:ea typeface="標楷體" panose="03000509000000000000" pitchFamily="65" charset="-120"/>
                          <a:cs typeface="Times New Roman" panose="02020603050405020304" pitchFamily="18" charset="0"/>
                        </a:rPr>
                        <a:t>(2)</a:t>
                      </a:r>
                      <a:r>
                        <a:rPr lang="zh-TW" sz="2800" kern="100" dirty="0">
                          <a:effectLst/>
                          <a:latin typeface="Times New Roman" panose="02020603050405020304" pitchFamily="18" charset="0"/>
                          <a:ea typeface="標楷體" panose="03000509000000000000" pitchFamily="65" charset="-120"/>
                          <a:cs typeface="Times New Roman" panose="02020603050405020304" pitchFamily="18" charset="0"/>
                        </a:rPr>
                        <a:t>廷尉當是也。</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l"/>
                      <a:endParaRPr lang="zh-TW" sz="2800" kern="100">
                        <a:effectLst/>
                        <a:latin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just">
                        <a:spcBef>
                          <a:spcPts val="240"/>
                        </a:spcBef>
                        <a:spcAft>
                          <a:spcPts val="240"/>
                        </a:spcAft>
                      </a:pPr>
                      <a:r>
                        <a:rPr lang="en-US" sz="2800" kern="100" dirty="0">
                          <a:solidFill>
                            <a:srgbClr val="FF00FF"/>
                          </a:solidFill>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just">
                        <a:spcBef>
                          <a:spcPts val="240"/>
                        </a:spcBef>
                        <a:spcAft>
                          <a:spcPts val="240"/>
                        </a:spcAft>
                      </a:pPr>
                      <a:r>
                        <a:rPr lang="en-US" sz="2800" kern="100">
                          <a:solidFill>
                            <a:srgbClr val="FF00FF"/>
                          </a:solidFill>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sz="28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402738118"/>
                  </a:ext>
                </a:extLst>
              </a:tr>
              <a:tr h="1689575">
                <a:tc>
                  <a:txBody>
                    <a:bodyPr/>
                    <a:lstStyle/>
                    <a:p>
                      <a:pPr algn="ctr">
                        <a:spcBef>
                          <a:spcPts val="300"/>
                        </a:spcBef>
                        <a:spcAft>
                          <a:spcPts val="300"/>
                        </a:spcAft>
                      </a:pPr>
                      <a:r>
                        <a:rPr lang="zh-TW" sz="2400" kern="100"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張釋之</a:t>
                      </a:r>
                      <a:endParaRPr lang="zh-TW" sz="24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75000"/>
                      </a:schemeClr>
                    </a:solidFill>
                  </a:tcPr>
                </a:tc>
                <a:tc>
                  <a:txBody>
                    <a:bodyPr/>
                    <a:lstStyle/>
                    <a:p>
                      <a:pPr marL="182880" indent="-182880" algn="just">
                        <a:spcBef>
                          <a:spcPts val="300"/>
                        </a:spcBef>
                        <a:spcAft>
                          <a:spcPts val="300"/>
                        </a:spcAft>
                      </a:pPr>
                      <a:r>
                        <a:rPr lang="en-US" sz="2800" kern="100" dirty="0">
                          <a:effectLst/>
                          <a:latin typeface="Times New Roman" panose="02020603050405020304" pitchFamily="18" charset="0"/>
                          <a:ea typeface="標楷體" panose="03000509000000000000" pitchFamily="65" charset="-120"/>
                          <a:cs typeface="Times New Roman" panose="02020603050405020304" pitchFamily="18" charset="0"/>
                        </a:rPr>
                        <a:t>(1)</a:t>
                      </a:r>
                      <a:r>
                        <a:rPr lang="zh-TW" sz="2800" kern="100" dirty="0">
                          <a:effectLst/>
                          <a:latin typeface="Times New Roman" panose="02020603050405020304" pitchFamily="18" charset="0"/>
                          <a:ea typeface="標楷體" panose="03000509000000000000" pitchFamily="65" charset="-120"/>
                          <a:cs typeface="Times New Roman" panose="02020603050405020304" pitchFamily="18" charset="0"/>
                        </a:rPr>
                        <a:t>一人犯蹕，當罰金。</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marL="201295" indent="-201295" algn="just">
                        <a:spcBef>
                          <a:spcPts val="300"/>
                        </a:spcBef>
                        <a:spcAft>
                          <a:spcPts val="300"/>
                        </a:spcAft>
                      </a:pPr>
                      <a:r>
                        <a:rPr lang="en-US" sz="2800" kern="100" dirty="0">
                          <a:effectLst/>
                          <a:latin typeface="Times New Roman" panose="02020603050405020304" pitchFamily="18" charset="0"/>
                          <a:ea typeface="標楷體" panose="03000509000000000000" pitchFamily="65" charset="-120"/>
                          <a:cs typeface="Times New Roman" panose="02020603050405020304" pitchFamily="18" charset="0"/>
                        </a:rPr>
                        <a:t>(2)</a:t>
                      </a:r>
                      <a:r>
                        <a:rPr lang="zh-TW" sz="2800" kern="100" dirty="0">
                          <a:effectLst/>
                          <a:latin typeface="Times New Roman" panose="02020603050405020304" pitchFamily="18" charset="0"/>
                          <a:ea typeface="標楷體" panose="03000509000000000000" pitchFamily="65" charset="-120"/>
                          <a:cs typeface="Times New Roman" panose="02020603050405020304" pitchFamily="18" charset="0"/>
                        </a:rPr>
                        <a:t>法者……唯陛下察之。</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182880" indent="-182880" algn="just">
                        <a:spcBef>
                          <a:spcPts val="240"/>
                        </a:spcBef>
                        <a:spcAft>
                          <a:spcPts val="240"/>
                        </a:spcAft>
                      </a:pPr>
                      <a:r>
                        <a:rPr lang="en-US" sz="2800" kern="100" dirty="0">
                          <a:solidFill>
                            <a:srgbClr val="FF00FF"/>
                          </a:solidFill>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just">
                        <a:spcBef>
                          <a:spcPts val="240"/>
                        </a:spcBef>
                        <a:spcAft>
                          <a:spcPts val="240"/>
                        </a:spcAft>
                      </a:pPr>
                      <a:r>
                        <a:rPr lang="en-US" sz="2800" kern="100" dirty="0">
                          <a:solidFill>
                            <a:srgbClr val="FF00FF"/>
                          </a:solidFill>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just">
                        <a:spcBef>
                          <a:spcPts val="240"/>
                        </a:spcBef>
                        <a:spcAft>
                          <a:spcPts val="240"/>
                        </a:spcAft>
                      </a:pPr>
                      <a:r>
                        <a:rPr lang="en-US" sz="2800" kern="100" dirty="0">
                          <a:solidFill>
                            <a:srgbClr val="FF00FF"/>
                          </a:solidFill>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925674573"/>
                  </a:ext>
                </a:extLst>
              </a:tr>
            </a:tbl>
          </a:graphicData>
        </a:graphic>
      </p:graphicFrame>
      <p:sp>
        <p:nvSpPr>
          <p:cNvPr id="8" name="矩形 7">
            <a:extLst>
              <a:ext uri="{FF2B5EF4-FFF2-40B4-BE49-F238E27FC236}">
                <a16:creationId xmlns:a16="http://schemas.microsoft.com/office/drawing/2014/main" id="{12CCB9C0-3A15-B6D9-79A9-DF805E51A2A7}"/>
              </a:ext>
            </a:extLst>
          </p:cNvPr>
          <p:cNvSpPr/>
          <p:nvPr/>
        </p:nvSpPr>
        <p:spPr>
          <a:xfrm>
            <a:off x="5199529" y="1371600"/>
            <a:ext cx="3774142" cy="5289176"/>
          </a:xfrm>
          <a:prstGeom prst="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254107043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0">
  <p:cSld>
    <p:bg>
      <p:bgPr>
        <a:solidFill>
          <a:srgbClr val="F193DD">
            <a:alpha val="40000"/>
          </a:srgbClr>
        </a:solidFill>
        <a:effectLst/>
      </p:bgPr>
    </p:bg>
    <p:spTree>
      <p:nvGrpSpPr>
        <p:cNvPr id="1" name=""/>
        <p:cNvGrpSpPr/>
        <p:nvPr/>
      </p:nvGrpSpPr>
      <p:grpSpPr>
        <a:xfrm>
          <a:off x="0" y="0"/>
          <a:ext cx="0" cy="0"/>
          <a:chOff x="0" y="0"/>
          <a:chExt cx="0" cy="0"/>
        </a:xfrm>
      </p:grpSpPr>
      <p:sp>
        <p:nvSpPr>
          <p:cNvPr id="4" name="矩形: 圓角 3">
            <a:extLst>
              <a:ext uri="{FF2B5EF4-FFF2-40B4-BE49-F238E27FC236}">
                <a16:creationId xmlns:a16="http://schemas.microsoft.com/office/drawing/2014/main" id="{CE9EBB8A-688E-2DAE-D8FB-66BFCD44B9FA}"/>
              </a:ext>
            </a:extLst>
          </p:cNvPr>
          <p:cNvSpPr/>
          <p:nvPr/>
        </p:nvSpPr>
        <p:spPr>
          <a:xfrm>
            <a:off x="672353" y="262873"/>
            <a:ext cx="10681447" cy="1028046"/>
          </a:xfrm>
          <a:prstGeom prst="roundRect">
            <a:avLst/>
          </a:prstGeom>
          <a:solidFill>
            <a:schemeClr val="bg1"/>
          </a:solidFill>
          <a:ln w="2857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dirty="0">
              <a:ln>
                <a:noFill/>
              </a:ln>
              <a:solidFill>
                <a:prstClr val="white"/>
              </a:solidFill>
              <a:effectLst/>
              <a:uLnTx/>
              <a:uFillTx/>
              <a:latin typeface="Calibri"/>
              <a:ea typeface="新細明體" panose="02020500000000000000" pitchFamily="18" charset="-120"/>
              <a:cs typeface="+mn-cs"/>
            </a:endParaRPr>
          </a:p>
        </p:txBody>
      </p:sp>
      <p:sp>
        <p:nvSpPr>
          <p:cNvPr id="2" name="標題 1">
            <a:extLst>
              <a:ext uri="{FF2B5EF4-FFF2-40B4-BE49-F238E27FC236}">
                <a16:creationId xmlns:a16="http://schemas.microsoft.com/office/drawing/2014/main" id="{05049A8A-DC27-D012-B5BE-22714390D813}"/>
              </a:ext>
            </a:extLst>
          </p:cNvPr>
          <p:cNvSpPr>
            <a:spLocks noGrp="1"/>
          </p:cNvSpPr>
          <p:nvPr>
            <p:ph type="title"/>
          </p:nvPr>
        </p:nvSpPr>
        <p:spPr>
          <a:xfrm>
            <a:off x="838200" y="114114"/>
            <a:ext cx="10515600" cy="1325563"/>
          </a:xfrm>
        </p:spPr>
        <p:txBody>
          <a:bodyPr>
            <a:normAutofit/>
          </a:bodyPr>
          <a:lstStyle/>
          <a:p>
            <a:pPr marL="0" lvl="0" indent="0">
              <a:lnSpc>
                <a:spcPct val="100000"/>
              </a:lnSpc>
              <a:buNone/>
            </a:pPr>
            <a:r>
              <a:rPr lang="zh-TW" altLang="en-US" sz="4000" b="1"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角色扮演說明</a:t>
            </a:r>
          </a:p>
        </p:txBody>
      </p:sp>
      <p:sp>
        <p:nvSpPr>
          <p:cNvPr id="3" name="內容版面配置區 2">
            <a:extLst>
              <a:ext uri="{FF2B5EF4-FFF2-40B4-BE49-F238E27FC236}">
                <a16:creationId xmlns:a16="http://schemas.microsoft.com/office/drawing/2014/main" id="{B08761BC-FAB8-6205-9E6F-A3A8B2C2E9F8}"/>
              </a:ext>
            </a:extLst>
          </p:cNvPr>
          <p:cNvSpPr>
            <a:spLocks noGrp="1"/>
          </p:cNvSpPr>
          <p:nvPr>
            <p:ph idx="1"/>
          </p:nvPr>
        </p:nvSpPr>
        <p:spPr>
          <a:xfrm>
            <a:off x="672353" y="1699277"/>
            <a:ext cx="10515600" cy="4895850"/>
          </a:xfrm>
          <a:solidFill>
            <a:schemeClr val="bg1"/>
          </a:solidFill>
          <a:ln w="38100">
            <a:solidFill>
              <a:schemeClr val="accent4">
                <a:lumMod val="50000"/>
              </a:schemeClr>
            </a:solidFill>
            <a:prstDash val="dash"/>
          </a:ln>
        </p:spPr>
        <p:txBody>
          <a:bodyPr>
            <a:normAutofit/>
          </a:bodyPr>
          <a:lstStyle/>
          <a:p>
            <a:pPr>
              <a:lnSpc>
                <a:spcPct val="100000"/>
              </a:lnSpc>
            </a:pPr>
            <a:r>
              <a:rPr lang="zh-TW" altLang="en-US" sz="3200"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工作分配：張釋</a:t>
            </a:r>
            <a:r>
              <a:rPr lang="zh-TW" altLang="en-US" sz="32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之、縣人、文帝、旁白</a:t>
            </a:r>
            <a:r>
              <a:rPr lang="en-US" altLang="zh-TW" sz="32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AKA</a:t>
            </a:r>
            <a:r>
              <a:rPr lang="zh-TW" altLang="en-US" sz="32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控時、</a:t>
            </a:r>
            <a:endParaRPr lang="en-US" altLang="zh-TW" sz="32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endParaRPr>
          </a:p>
          <a:p>
            <a:pPr marL="0" indent="0">
              <a:lnSpc>
                <a:spcPct val="100000"/>
              </a:lnSpc>
              <a:buNone/>
            </a:pPr>
            <a:r>
              <a:rPr lang="zh-TW" altLang="en-US" sz="32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                      馬</a:t>
            </a:r>
            <a:r>
              <a:rPr lang="en-US" altLang="zh-TW" sz="32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AKA</a:t>
            </a:r>
            <a:r>
              <a:rPr lang="zh-TW" altLang="en-US" sz="32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紀錄</a:t>
            </a:r>
            <a:endParaRPr lang="en-US" altLang="zh-TW" sz="32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endParaRPr>
          </a:p>
          <a:p>
            <a:pPr>
              <a:lnSpc>
                <a:spcPct val="100000"/>
              </a:lnSpc>
            </a:pPr>
            <a:r>
              <a:rPr lang="zh-TW" altLang="en-US" sz="32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討論過程，模擬角色語氣與情緒，並完成學習單</a:t>
            </a:r>
            <a:endParaRPr lang="en-US" altLang="zh-TW" sz="32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endParaRPr>
          </a:p>
          <a:p>
            <a:pPr marL="0" indent="0">
              <a:lnSpc>
                <a:spcPct val="100000"/>
              </a:lnSpc>
              <a:buNone/>
            </a:pPr>
            <a:endParaRPr lang="en-US" altLang="zh-TW" sz="32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endParaRPr>
          </a:p>
          <a:p>
            <a:pPr>
              <a:lnSpc>
                <a:spcPct val="100000"/>
              </a:lnSpc>
            </a:pPr>
            <a:r>
              <a:rPr lang="zh-TW" altLang="en-US" sz="32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上台表演</a:t>
            </a:r>
            <a:endParaRPr lang="en-US" altLang="zh-TW" sz="32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endParaRPr>
          </a:p>
          <a:p>
            <a:pPr>
              <a:lnSpc>
                <a:spcPct val="100000"/>
              </a:lnSpc>
            </a:pPr>
            <a:endParaRPr lang="en-US" altLang="zh-TW" sz="32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endParaRPr>
          </a:p>
          <a:p>
            <a:pPr>
              <a:lnSpc>
                <a:spcPct val="100000"/>
              </a:lnSpc>
            </a:pPr>
            <a:endParaRPr lang="en-US" altLang="zh-TW" sz="32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endParaRPr>
          </a:p>
        </p:txBody>
      </p:sp>
    </p:spTree>
    <p:extLst>
      <p:ext uri="{BB962C8B-B14F-4D97-AF65-F5344CB8AC3E}">
        <p14:creationId xmlns:p14="http://schemas.microsoft.com/office/powerpoint/2010/main" val="83053796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0">
  <p:cSld>
    <p:bg>
      <p:bgPr>
        <a:solidFill>
          <a:srgbClr val="F193DD">
            <a:alpha val="40000"/>
          </a:srgbClr>
        </a:solidFill>
        <a:effectLst/>
      </p:bgPr>
    </p:bg>
    <p:spTree>
      <p:nvGrpSpPr>
        <p:cNvPr id="1" name=""/>
        <p:cNvGrpSpPr/>
        <p:nvPr/>
      </p:nvGrpSpPr>
      <p:grpSpPr>
        <a:xfrm>
          <a:off x="0" y="0"/>
          <a:ext cx="0" cy="0"/>
          <a:chOff x="0" y="0"/>
          <a:chExt cx="0" cy="0"/>
        </a:xfrm>
      </p:grpSpPr>
      <p:sp>
        <p:nvSpPr>
          <p:cNvPr id="4" name="矩形: 圓角 3">
            <a:extLst>
              <a:ext uri="{FF2B5EF4-FFF2-40B4-BE49-F238E27FC236}">
                <a16:creationId xmlns:a16="http://schemas.microsoft.com/office/drawing/2014/main" id="{CE9EBB8A-688E-2DAE-D8FB-66BFCD44B9FA}"/>
              </a:ext>
            </a:extLst>
          </p:cNvPr>
          <p:cNvSpPr/>
          <p:nvPr/>
        </p:nvSpPr>
        <p:spPr>
          <a:xfrm>
            <a:off x="672353" y="262873"/>
            <a:ext cx="10681447" cy="1028046"/>
          </a:xfrm>
          <a:prstGeom prst="roundRect">
            <a:avLst/>
          </a:prstGeom>
          <a:solidFill>
            <a:schemeClr val="bg1"/>
          </a:solidFill>
          <a:ln w="2857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dirty="0">
              <a:ln>
                <a:noFill/>
              </a:ln>
              <a:solidFill>
                <a:prstClr val="white"/>
              </a:solidFill>
              <a:effectLst/>
              <a:uLnTx/>
              <a:uFillTx/>
              <a:latin typeface="Calibri"/>
              <a:ea typeface="新細明體" panose="02020500000000000000" pitchFamily="18" charset="-120"/>
              <a:cs typeface="+mn-cs"/>
            </a:endParaRPr>
          </a:p>
        </p:txBody>
      </p:sp>
      <p:sp>
        <p:nvSpPr>
          <p:cNvPr id="2" name="標題 1">
            <a:extLst>
              <a:ext uri="{FF2B5EF4-FFF2-40B4-BE49-F238E27FC236}">
                <a16:creationId xmlns:a16="http://schemas.microsoft.com/office/drawing/2014/main" id="{05049A8A-DC27-D012-B5BE-22714390D813}"/>
              </a:ext>
            </a:extLst>
          </p:cNvPr>
          <p:cNvSpPr>
            <a:spLocks noGrp="1"/>
          </p:cNvSpPr>
          <p:nvPr>
            <p:ph type="title"/>
          </p:nvPr>
        </p:nvSpPr>
        <p:spPr>
          <a:xfrm>
            <a:off x="838200" y="114114"/>
            <a:ext cx="10515600" cy="1325563"/>
          </a:xfrm>
        </p:spPr>
        <p:txBody>
          <a:bodyPr>
            <a:normAutofit/>
          </a:bodyPr>
          <a:lstStyle/>
          <a:p>
            <a:pPr marL="0" lvl="0" indent="0">
              <a:lnSpc>
                <a:spcPct val="100000"/>
              </a:lnSpc>
              <a:buNone/>
            </a:pPr>
            <a:r>
              <a:rPr lang="zh-TW" altLang="en-US" sz="4000" b="1"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角色扮演</a:t>
            </a:r>
            <a:r>
              <a:rPr lang="en-US" altLang="zh-TW" sz="4000" b="1"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_</a:t>
            </a:r>
            <a:r>
              <a:rPr lang="zh-TW" altLang="en-US" sz="4000" b="1"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注意事項</a:t>
            </a:r>
          </a:p>
        </p:txBody>
      </p:sp>
      <p:sp>
        <p:nvSpPr>
          <p:cNvPr id="3" name="內容版面配置區 2">
            <a:extLst>
              <a:ext uri="{FF2B5EF4-FFF2-40B4-BE49-F238E27FC236}">
                <a16:creationId xmlns:a16="http://schemas.microsoft.com/office/drawing/2014/main" id="{B08761BC-FAB8-6205-9E6F-A3A8B2C2E9F8}"/>
              </a:ext>
            </a:extLst>
          </p:cNvPr>
          <p:cNvSpPr>
            <a:spLocks noGrp="1"/>
          </p:cNvSpPr>
          <p:nvPr>
            <p:ph idx="1"/>
          </p:nvPr>
        </p:nvSpPr>
        <p:spPr>
          <a:xfrm>
            <a:off x="672353" y="1699277"/>
            <a:ext cx="10515600" cy="4895850"/>
          </a:xfrm>
          <a:solidFill>
            <a:schemeClr val="bg1"/>
          </a:solidFill>
          <a:ln w="38100">
            <a:solidFill>
              <a:schemeClr val="accent4">
                <a:lumMod val="50000"/>
              </a:schemeClr>
            </a:solidFill>
            <a:prstDash val="dash"/>
          </a:ln>
        </p:spPr>
        <p:txBody>
          <a:bodyPr>
            <a:normAutofit/>
          </a:bodyPr>
          <a:lstStyle/>
          <a:p>
            <a:pPr>
              <a:lnSpc>
                <a:spcPct val="150000"/>
              </a:lnSpc>
            </a:pPr>
            <a:r>
              <a:rPr lang="zh-TW" altLang="en-US" sz="32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先自我介紹</a:t>
            </a:r>
            <a:r>
              <a:rPr lang="en-US" altLang="zh-TW" sz="32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a:t>
            </a:r>
            <a:r>
              <a:rPr lang="zh-TW" altLang="en-US" sz="32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我扮演</a:t>
            </a:r>
            <a:r>
              <a:rPr lang="en-US" altLang="zh-TW" sz="32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a:t>
            </a:r>
          </a:p>
          <a:p>
            <a:pPr>
              <a:lnSpc>
                <a:spcPct val="150000"/>
              </a:lnSpc>
            </a:pPr>
            <a:r>
              <a:rPr lang="zh-TW" altLang="en-US" sz="32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角色之間要依據課文內容有互動</a:t>
            </a:r>
            <a:r>
              <a:rPr lang="en-US" altLang="zh-TW" sz="32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a:t>
            </a:r>
            <a:r>
              <a:rPr lang="zh-TW" altLang="en-US" sz="32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看著對方講話</a:t>
            </a:r>
            <a:r>
              <a:rPr lang="en-US" altLang="zh-TW" sz="32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a:t>
            </a:r>
          </a:p>
          <a:p>
            <a:pPr>
              <a:lnSpc>
                <a:spcPct val="150000"/>
              </a:lnSpc>
            </a:pPr>
            <a:r>
              <a:rPr lang="zh-TW" altLang="en-US" sz="32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模擬角色的情緒與口吻</a:t>
            </a:r>
            <a:endParaRPr lang="en-US" altLang="zh-TW" sz="32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endParaRPr>
          </a:p>
          <a:p>
            <a:pPr>
              <a:lnSpc>
                <a:spcPct val="150000"/>
              </a:lnSpc>
            </a:pPr>
            <a:r>
              <a:rPr lang="zh-TW" altLang="en-US" sz="32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音量要大聲</a:t>
            </a:r>
            <a:endParaRPr lang="en-US" altLang="zh-TW" sz="32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endParaRPr>
          </a:p>
          <a:p>
            <a:pPr marL="0" indent="0">
              <a:lnSpc>
                <a:spcPct val="100000"/>
              </a:lnSpc>
              <a:buNone/>
            </a:pPr>
            <a:endParaRPr lang="en-US" altLang="zh-TW" sz="32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endParaRPr>
          </a:p>
          <a:p>
            <a:pPr>
              <a:lnSpc>
                <a:spcPct val="100000"/>
              </a:lnSpc>
            </a:pPr>
            <a:endParaRPr lang="en-US" altLang="zh-TW" sz="32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endParaRPr>
          </a:p>
        </p:txBody>
      </p:sp>
    </p:spTree>
    <p:extLst>
      <p:ext uri="{BB962C8B-B14F-4D97-AF65-F5344CB8AC3E}">
        <p14:creationId xmlns:p14="http://schemas.microsoft.com/office/powerpoint/2010/main" val="326630571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F193DD">
            <a:alpha val="40000"/>
          </a:srgbClr>
        </a:solidFill>
        <a:effectLst/>
      </p:bgPr>
    </p:bg>
    <p:spTree>
      <p:nvGrpSpPr>
        <p:cNvPr id="1" name=""/>
        <p:cNvGrpSpPr/>
        <p:nvPr/>
      </p:nvGrpSpPr>
      <p:grpSpPr>
        <a:xfrm>
          <a:off x="0" y="0"/>
          <a:ext cx="0" cy="0"/>
          <a:chOff x="0" y="0"/>
          <a:chExt cx="0" cy="0"/>
        </a:xfrm>
      </p:grpSpPr>
      <p:sp>
        <p:nvSpPr>
          <p:cNvPr id="4" name="矩形: 圓角 3">
            <a:extLst>
              <a:ext uri="{FF2B5EF4-FFF2-40B4-BE49-F238E27FC236}">
                <a16:creationId xmlns:a16="http://schemas.microsoft.com/office/drawing/2014/main" id="{CE9EBB8A-688E-2DAE-D8FB-66BFCD44B9FA}"/>
              </a:ext>
            </a:extLst>
          </p:cNvPr>
          <p:cNvSpPr/>
          <p:nvPr/>
        </p:nvSpPr>
        <p:spPr>
          <a:xfrm>
            <a:off x="672353" y="262873"/>
            <a:ext cx="10681447" cy="1028046"/>
          </a:xfrm>
          <a:prstGeom prst="roundRect">
            <a:avLst/>
          </a:prstGeom>
          <a:solidFill>
            <a:schemeClr val="bg1"/>
          </a:solidFill>
          <a:ln w="2857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dirty="0">
              <a:ln>
                <a:noFill/>
              </a:ln>
              <a:solidFill>
                <a:prstClr val="white"/>
              </a:solidFill>
              <a:effectLst/>
              <a:uLnTx/>
              <a:uFillTx/>
              <a:latin typeface="Calibri"/>
              <a:ea typeface="新細明體" panose="02020500000000000000" pitchFamily="18" charset="-120"/>
              <a:cs typeface="+mn-cs"/>
            </a:endParaRPr>
          </a:p>
        </p:txBody>
      </p:sp>
      <p:sp>
        <p:nvSpPr>
          <p:cNvPr id="2" name="標題 1">
            <a:extLst>
              <a:ext uri="{FF2B5EF4-FFF2-40B4-BE49-F238E27FC236}">
                <a16:creationId xmlns:a16="http://schemas.microsoft.com/office/drawing/2014/main" id="{05049A8A-DC27-D012-B5BE-22714390D813}"/>
              </a:ext>
            </a:extLst>
          </p:cNvPr>
          <p:cNvSpPr>
            <a:spLocks noGrp="1"/>
          </p:cNvSpPr>
          <p:nvPr>
            <p:ph type="title"/>
          </p:nvPr>
        </p:nvSpPr>
        <p:spPr>
          <a:xfrm>
            <a:off x="838200" y="114114"/>
            <a:ext cx="10515600" cy="1325563"/>
          </a:xfrm>
        </p:spPr>
        <p:txBody>
          <a:bodyPr>
            <a:normAutofit/>
          </a:bodyPr>
          <a:lstStyle/>
          <a:p>
            <a:pPr marL="0" lvl="0" indent="0">
              <a:lnSpc>
                <a:spcPct val="100000"/>
              </a:lnSpc>
              <a:buNone/>
            </a:pPr>
            <a:r>
              <a:rPr lang="zh-TW" altLang="en-US" sz="4000" b="1"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人物語氣、情緒、形象分析</a:t>
            </a:r>
          </a:p>
        </p:txBody>
      </p:sp>
      <p:graphicFrame>
        <p:nvGraphicFramePr>
          <p:cNvPr id="5" name="表格 4">
            <a:extLst>
              <a:ext uri="{FF2B5EF4-FFF2-40B4-BE49-F238E27FC236}">
                <a16:creationId xmlns:a16="http://schemas.microsoft.com/office/drawing/2014/main" id="{177FC5E0-3C71-AE14-2C02-A9A2E8990CCA}"/>
              </a:ext>
            </a:extLst>
          </p:cNvPr>
          <p:cNvGraphicFramePr>
            <a:graphicFrameLocks noGrp="1"/>
          </p:cNvGraphicFramePr>
          <p:nvPr>
            <p:extLst>
              <p:ext uri="{D42A27DB-BD31-4B8C-83A1-F6EECF244321}">
                <p14:modId xmlns:p14="http://schemas.microsoft.com/office/powerpoint/2010/main" val="895185988"/>
              </p:ext>
            </p:extLst>
          </p:nvPr>
        </p:nvGraphicFramePr>
        <p:xfrm>
          <a:off x="1233453" y="1409142"/>
          <a:ext cx="9559245" cy="5367969"/>
        </p:xfrm>
        <a:graphic>
          <a:graphicData uri="http://schemas.openxmlformats.org/drawingml/2006/table">
            <a:tbl>
              <a:tblPr firstRow="1" firstCol="1" bandRow="1"/>
              <a:tblGrid>
                <a:gridCol w="1125786">
                  <a:extLst>
                    <a:ext uri="{9D8B030D-6E8A-4147-A177-3AD203B41FA5}">
                      <a16:colId xmlns:a16="http://schemas.microsoft.com/office/drawing/2014/main" val="3064276697"/>
                    </a:ext>
                  </a:extLst>
                </a:gridCol>
                <a:gridCol w="2875560">
                  <a:extLst>
                    <a:ext uri="{9D8B030D-6E8A-4147-A177-3AD203B41FA5}">
                      <a16:colId xmlns:a16="http://schemas.microsoft.com/office/drawing/2014/main" val="276535140"/>
                    </a:ext>
                  </a:extLst>
                </a:gridCol>
                <a:gridCol w="1852633">
                  <a:extLst>
                    <a:ext uri="{9D8B030D-6E8A-4147-A177-3AD203B41FA5}">
                      <a16:colId xmlns:a16="http://schemas.microsoft.com/office/drawing/2014/main" val="1299639663"/>
                    </a:ext>
                  </a:extLst>
                </a:gridCol>
                <a:gridCol w="1852633">
                  <a:extLst>
                    <a:ext uri="{9D8B030D-6E8A-4147-A177-3AD203B41FA5}">
                      <a16:colId xmlns:a16="http://schemas.microsoft.com/office/drawing/2014/main" val="1079984294"/>
                    </a:ext>
                  </a:extLst>
                </a:gridCol>
                <a:gridCol w="1852633">
                  <a:extLst>
                    <a:ext uri="{9D8B030D-6E8A-4147-A177-3AD203B41FA5}">
                      <a16:colId xmlns:a16="http://schemas.microsoft.com/office/drawing/2014/main" val="2823327684"/>
                    </a:ext>
                  </a:extLst>
                </a:gridCol>
              </a:tblGrid>
              <a:tr h="210466">
                <a:tc>
                  <a:txBody>
                    <a:bodyPr/>
                    <a:lstStyle/>
                    <a:p>
                      <a:pPr algn="ctr">
                        <a:spcBef>
                          <a:spcPts val="300"/>
                        </a:spcBef>
                        <a:spcAft>
                          <a:spcPts val="300"/>
                        </a:spcAft>
                        <a:tabLst>
                          <a:tab pos="6096000" algn="r"/>
                        </a:tabLst>
                      </a:pPr>
                      <a:r>
                        <a:rPr lang="zh-TW" sz="2400" kern="100"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人　物</a:t>
                      </a:r>
                      <a:endParaRPr lang="zh-TW" sz="24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tc>
                  <a:txBody>
                    <a:bodyPr/>
                    <a:lstStyle/>
                    <a:p>
                      <a:pPr algn="ctr">
                        <a:spcBef>
                          <a:spcPts val="300"/>
                        </a:spcBef>
                        <a:spcAft>
                          <a:spcPts val="300"/>
                        </a:spcAft>
                        <a:tabLst>
                          <a:tab pos="6096000" algn="r"/>
                        </a:tabLst>
                      </a:pPr>
                      <a:r>
                        <a:rPr lang="zh-TW" sz="2800" kern="100"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說話內容</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tc>
                  <a:txBody>
                    <a:bodyPr/>
                    <a:lstStyle/>
                    <a:p>
                      <a:pPr algn="ctr">
                        <a:spcBef>
                          <a:spcPts val="300"/>
                        </a:spcBef>
                        <a:spcAft>
                          <a:spcPts val="300"/>
                        </a:spcAft>
                        <a:tabLst>
                          <a:tab pos="6096000" algn="r"/>
                        </a:tabLst>
                      </a:pPr>
                      <a:r>
                        <a:rPr lang="zh-TW" sz="2800" kern="100"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語　氣</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tc>
                  <a:txBody>
                    <a:bodyPr/>
                    <a:lstStyle/>
                    <a:p>
                      <a:pPr algn="ctr">
                        <a:spcBef>
                          <a:spcPts val="300"/>
                        </a:spcBef>
                        <a:spcAft>
                          <a:spcPts val="300"/>
                        </a:spcAft>
                        <a:tabLst>
                          <a:tab pos="6096000" algn="r"/>
                        </a:tabLst>
                      </a:pPr>
                      <a:r>
                        <a:rPr lang="zh-TW" sz="2800" kern="100"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情　緒</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tc>
                  <a:txBody>
                    <a:bodyPr/>
                    <a:lstStyle/>
                    <a:p>
                      <a:pPr algn="ctr">
                        <a:spcBef>
                          <a:spcPts val="300"/>
                        </a:spcBef>
                        <a:spcAft>
                          <a:spcPts val="300"/>
                        </a:spcAft>
                        <a:tabLst>
                          <a:tab pos="6096000" algn="r"/>
                        </a:tabLst>
                      </a:pPr>
                      <a:r>
                        <a:rPr lang="zh-TW" sz="2800" kern="100"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形　象</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503888099"/>
                  </a:ext>
                </a:extLst>
              </a:tr>
              <a:tr h="886442">
                <a:tc>
                  <a:txBody>
                    <a:bodyPr/>
                    <a:lstStyle/>
                    <a:p>
                      <a:pPr algn="ctr">
                        <a:spcBef>
                          <a:spcPts val="300"/>
                        </a:spcBef>
                        <a:spcAft>
                          <a:spcPts val="300"/>
                        </a:spcAft>
                      </a:pPr>
                      <a:r>
                        <a:rPr lang="zh-TW" sz="2400" kern="100"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縣　人</a:t>
                      </a:r>
                      <a:endParaRPr lang="zh-TW" sz="24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75000"/>
                      </a:schemeClr>
                    </a:solidFill>
                  </a:tcPr>
                </a:tc>
                <a:tc>
                  <a:txBody>
                    <a:bodyPr/>
                    <a:lstStyle/>
                    <a:p>
                      <a:pPr algn="just">
                        <a:spcBef>
                          <a:spcPts val="300"/>
                        </a:spcBef>
                        <a:spcAft>
                          <a:spcPts val="300"/>
                        </a:spcAft>
                      </a:pPr>
                      <a:r>
                        <a:rPr lang="zh-TW" sz="2800" kern="100" dirty="0">
                          <a:effectLst/>
                          <a:latin typeface="Times New Roman" panose="02020603050405020304" pitchFamily="18" charset="0"/>
                          <a:ea typeface="標楷體" panose="03000509000000000000" pitchFamily="65" charset="-120"/>
                          <a:cs typeface="Times New Roman" panose="02020603050405020304" pitchFamily="18" charset="0"/>
                        </a:rPr>
                        <a:t>縣人來……即走耳。</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just">
                        <a:spcBef>
                          <a:spcPts val="240"/>
                        </a:spcBef>
                        <a:spcAft>
                          <a:spcPts val="240"/>
                        </a:spcAft>
                      </a:pPr>
                      <a:r>
                        <a:rPr lang="zh-TW" sz="2800" kern="100" dirty="0">
                          <a:solidFill>
                            <a:srgbClr val="FFFFFF"/>
                          </a:solidFill>
                          <a:effectLst/>
                          <a:latin typeface="Times New Roman" panose="02020603050405020304" pitchFamily="18" charset="0"/>
                          <a:ea typeface="標楷體" panose="03000509000000000000" pitchFamily="65" charset="-120"/>
                          <a:cs typeface="Times New Roman" panose="02020603050405020304" pitchFamily="18" charset="0"/>
                        </a:rPr>
                        <a:t>惶</a:t>
                      </a:r>
                      <a:r>
                        <a:rPr lang="zh-TW" sz="2800" b="1" kern="100" dirty="0">
                          <a:solidFill>
                            <a:srgbClr val="FFFFFF"/>
                          </a:solidFill>
                          <a:effectLst/>
                          <a:latin typeface="Times New Roman" panose="02020603050405020304" pitchFamily="18" charset="0"/>
                          <a:ea typeface="標楷體" panose="03000509000000000000" pitchFamily="65" charset="-120"/>
                          <a:cs typeface="Times New Roman" panose="02020603050405020304" pitchFamily="18" charset="0"/>
                        </a:rPr>
                        <a:t>恐語</a:t>
                      </a:r>
                      <a:r>
                        <a:rPr lang="zh-TW" sz="2800" kern="100" dirty="0">
                          <a:solidFill>
                            <a:srgbClr val="FFFFFF"/>
                          </a:solidFill>
                          <a:effectLst/>
                          <a:latin typeface="Times New Roman" panose="02020603050405020304" pitchFamily="18" charset="0"/>
                          <a:ea typeface="標楷體" panose="03000509000000000000" pitchFamily="65" charset="-120"/>
                          <a:cs typeface="Times New Roman" panose="02020603050405020304" pitchFamily="18" charset="0"/>
                        </a:rPr>
                        <a:t>氣</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just">
                        <a:spcBef>
                          <a:spcPts val="240"/>
                        </a:spcBef>
                        <a:spcAft>
                          <a:spcPts val="240"/>
                        </a:spcAft>
                      </a:pPr>
                      <a:r>
                        <a:rPr lang="zh-TW" sz="2800" kern="100">
                          <a:solidFill>
                            <a:srgbClr val="FFFFFF"/>
                          </a:solidFill>
                          <a:effectLst/>
                          <a:latin typeface="Times New Roman" panose="02020603050405020304" pitchFamily="18" charset="0"/>
                          <a:ea typeface="標楷體" panose="03000509000000000000" pitchFamily="65" charset="-120"/>
                          <a:cs typeface="Times New Roman" panose="02020603050405020304" pitchFamily="18" charset="0"/>
                        </a:rPr>
                        <a:t>緊張害怕</a:t>
                      </a:r>
                      <a:endParaRPr lang="zh-TW" sz="28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just">
                        <a:spcBef>
                          <a:spcPts val="240"/>
                        </a:spcBef>
                        <a:spcAft>
                          <a:spcPts val="240"/>
                        </a:spcAft>
                      </a:pPr>
                      <a:r>
                        <a:rPr lang="zh-TW" sz="2800" kern="100">
                          <a:solidFill>
                            <a:srgbClr val="FFFFFF"/>
                          </a:solidFill>
                          <a:effectLst/>
                          <a:latin typeface="Times New Roman" panose="02020603050405020304" pitchFamily="18" charset="0"/>
                          <a:ea typeface="標楷體" panose="03000509000000000000" pitchFamily="65" charset="-120"/>
                          <a:cs typeface="Times New Roman" panose="02020603050405020304" pitchFamily="18" charset="0"/>
                        </a:rPr>
                        <a:t>無心犯過的市井小民</a:t>
                      </a:r>
                      <a:endParaRPr lang="zh-TW" sz="28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36473839"/>
                  </a:ext>
                </a:extLst>
              </a:tr>
              <a:tr h="930912">
                <a:tc rowSpan="2">
                  <a:txBody>
                    <a:bodyPr/>
                    <a:lstStyle/>
                    <a:p>
                      <a:pPr algn="ctr">
                        <a:spcBef>
                          <a:spcPts val="300"/>
                        </a:spcBef>
                        <a:spcAft>
                          <a:spcPts val="300"/>
                        </a:spcAft>
                      </a:pPr>
                      <a:r>
                        <a:rPr lang="zh-TW" sz="2400" kern="100"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文　帝</a:t>
                      </a:r>
                      <a:endParaRPr lang="zh-TW" sz="24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75000"/>
                      </a:schemeClr>
                    </a:solidFill>
                  </a:tcPr>
                </a:tc>
                <a:tc>
                  <a:txBody>
                    <a:bodyPr/>
                    <a:lstStyle/>
                    <a:p>
                      <a:pPr marL="201295" indent="-201295" algn="just">
                        <a:spcBef>
                          <a:spcPts val="300"/>
                        </a:spcBef>
                        <a:spcAft>
                          <a:spcPts val="300"/>
                        </a:spcAft>
                      </a:pPr>
                      <a:r>
                        <a:rPr lang="en-US" sz="2800" kern="100" dirty="0">
                          <a:effectLst/>
                          <a:latin typeface="Times New Roman" panose="02020603050405020304" pitchFamily="18" charset="0"/>
                          <a:ea typeface="標楷體" panose="03000509000000000000" pitchFamily="65" charset="-120"/>
                          <a:cs typeface="Times New Roman" panose="02020603050405020304" pitchFamily="18" charset="0"/>
                        </a:rPr>
                        <a:t>(1)</a:t>
                      </a:r>
                      <a:r>
                        <a:rPr lang="zh-TW" sz="2800" kern="100" dirty="0">
                          <a:effectLst/>
                          <a:latin typeface="Times New Roman" panose="02020603050405020304" pitchFamily="18" charset="0"/>
                          <a:ea typeface="標楷體" panose="03000509000000000000" pitchFamily="65" charset="-120"/>
                          <a:cs typeface="Times New Roman" panose="02020603050405020304" pitchFamily="18" charset="0"/>
                        </a:rPr>
                        <a:t>此人……乃當之罰金！</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Bef>
                          <a:spcPts val="240"/>
                        </a:spcBef>
                        <a:spcAft>
                          <a:spcPts val="240"/>
                        </a:spcAft>
                      </a:pPr>
                      <a:r>
                        <a:rPr lang="zh-TW" sz="2800" kern="100" dirty="0">
                          <a:solidFill>
                            <a:srgbClr val="FF00FF"/>
                          </a:solidFill>
                          <a:effectLst/>
                          <a:latin typeface="Times New Roman" panose="02020603050405020304" pitchFamily="18" charset="0"/>
                          <a:ea typeface="標楷體" panose="03000509000000000000" pitchFamily="65" charset="-120"/>
                          <a:cs typeface="Times New Roman" panose="02020603050405020304" pitchFamily="18" charset="0"/>
                        </a:rPr>
                        <a:t>憤怒語氣</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spcBef>
                          <a:spcPts val="240"/>
                        </a:spcBef>
                        <a:spcAft>
                          <a:spcPts val="240"/>
                        </a:spcAft>
                      </a:pPr>
                      <a:r>
                        <a:rPr lang="zh-TW" sz="2800" kern="100" dirty="0">
                          <a:solidFill>
                            <a:srgbClr val="FF00FF"/>
                          </a:solidFill>
                          <a:effectLst/>
                          <a:latin typeface="Times New Roman" panose="02020603050405020304" pitchFamily="18" charset="0"/>
                          <a:ea typeface="標楷體" panose="03000509000000000000" pitchFamily="65" charset="-120"/>
                          <a:cs typeface="Times New Roman" panose="02020603050405020304" pitchFamily="18" charset="0"/>
                        </a:rPr>
                        <a:t>不滿大怒</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just">
                        <a:spcBef>
                          <a:spcPts val="240"/>
                        </a:spcBef>
                        <a:spcAft>
                          <a:spcPts val="240"/>
                        </a:spcAft>
                      </a:pPr>
                      <a:r>
                        <a:rPr lang="zh-TW" sz="2800" kern="100">
                          <a:solidFill>
                            <a:srgbClr val="FFFFFF"/>
                          </a:solidFill>
                          <a:effectLst/>
                          <a:latin typeface="Times New Roman" panose="02020603050405020304" pitchFamily="18" charset="0"/>
                          <a:ea typeface="標楷體" panose="03000509000000000000" pitchFamily="65" charset="-120"/>
                          <a:cs typeface="Times New Roman" panose="02020603050405020304" pitchFamily="18" charset="0"/>
                        </a:rPr>
                        <a:t>唯我獨尊</a:t>
                      </a:r>
                      <a:endParaRPr lang="zh-TW" sz="28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96343740"/>
                  </a:ext>
                </a:extLst>
              </a:tr>
              <a:tr h="947097">
                <a:tc vMerge="1">
                  <a:txBody>
                    <a:bodyPr/>
                    <a:lstStyle/>
                    <a:p>
                      <a:endParaRPr lang="zh-TW" altLang="en-US"/>
                    </a:p>
                  </a:txBody>
                  <a:tcPr/>
                </a:tc>
                <a:tc>
                  <a:txBody>
                    <a:bodyPr/>
                    <a:lstStyle/>
                    <a:p>
                      <a:pPr algn="just">
                        <a:spcBef>
                          <a:spcPts val="300"/>
                        </a:spcBef>
                        <a:spcAft>
                          <a:spcPts val="300"/>
                        </a:spcAft>
                      </a:pPr>
                      <a:r>
                        <a:rPr lang="en-US" sz="2800" kern="100" dirty="0">
                          <a:effectLst/>
                          <a:latin typeface="Times New Roman" panose="02020603050405020304" pitchFamily="18" charset="0"/>
                          <a:ea typeface="標楷體" panose="03000509000000000000" pitchFamily="65" charset="-120"/>
                          <a:cs typeface="Times New Roman" panose="02020603050405020304" pitchFamily="18" charset="0"/>
                        </a:rPr>
                        <a:t>(2)</a:t>
                      </a:r>
                      <a:r>
                        <a:rPr lang="zh-TW" sz="2800" kern="100" dirty="0">
                          <a:effectLst/>
                          <a:latin typeface="Times New Roman" panose="02020603050405020304" pitchFamily="18" charset="0"/>
                          <a:ea typeface="標楷體" panose="03000509000000000000" pitchFamily="65" charset="-120"/>
                          <a:cs typeface="Times New Roman" panose="02020603050405020304" pitchFamily="18" charset="0"/>
                        </a:rPr>
                        <a:t>廷尉當是也。</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l"/>
                      <a:endParaRPr lang="zh-TW" sz="2800" kern="100">
                        <a:effectLst/>
                        <a:latin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just">
                        <a:spcBef>
                          <a:spcPts val="240"/>
                        </a:spcBef>
                        <a:spcAft>
                          <a:spcPts val="240"/>
                        </a:spcAft>
                      </a:pPr>
                      <a:r>
                        <a:rPr lang="en-US" sz="2800" kern="100" dirty="0">
                          <a:solidFill>
                            <a:srgbClr val="FF00FF"/>
                          </a:solidFill>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just">
                        <a:spcBef>
                          <a:spcPts val="240"/>
                        </a:spcBef>
                        <a:spcAft>
                          <a:spcPts val="240"/>
                        </a:spcAft>
                      </a:pPr>
                      <a:r>
                        <a:rPr lang="en-US" sz="2800" kern="100">
                          <a:solidFill>
                            <a:srgbClr val="FF00FF"/>
                          </a:solidFill>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sz="28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402738118"/>
                  </a:ext>
                </a:extLst>
              </a:tr>
              <a:tr h="1689575">
                <a:tc>
                  <a:txBody>
                    <a:bodyPr/>
                    <a:lstStyle/>
                    <a:p>
                      <a:pPr algn="ctr">
                        <a:spcBef>
                          <a:spcPts val="300"/>
                        </a:spcBef>
                        <a:spcAft>
                          <a:spcPts val="300"/>
                        </a:spcAft>
                      </a:pPr>
                      <a:r>
                        <a:rPr lang="zh-TW" sz="2400" kern="100" dirty="0">
                          <a:solidFill>
                            <a:srgbClr val="000000"/>
                          </a:solidFill>
                          <a:effectLst/>
                          <a:latin typeface="Times New Roman" panose="02020603050405020304" pitchFamily="18" charset="0"/>
                          <a:ea typeface="標楷體" panose="03000509000000000000" pitchFamily="65" charset="-120"/>
                          <a:cs typeface="Times New Roman" panose="02020603050405020304" pitchFamily="18" charset="0"/>
                        </a:rPr>
                        <a:t>張釋之</a:t>
                      </a:r>
                      <a:endParaRPr lang="zh-TW" sz="24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75000"/>
                      </a:schemeClr>
                    </a:solidFill>
                  </a:tcPr>
                </a:tc>
                <a:tc>
                  <a:txBody>
                    <a:bodyPr/>
                    <a:lstStyle/>
                    <a:p>
                      <a:pPr marL="182880" indent="-182880" algn="just">
                        <a:spcBef>
                          <a:spcPts val="300"/>
                        </a:spcBef>
                        <a:spcAft>
                          <a:spcPts val="300"/>
                        </a:spcAft>
                      </a:pPr>
                      <a:r>
                        <a:rPr lang="en-US" sz="2800" kern="100" dirty="0">
                          <a:effectLst/>
                          <a:latin typeface="Times New Roman" panose="02020603050405020304" pitchFamily="18" charset="0"/>
                          <a:ea typeface="標楷體" panose="03000509000000000000" pitchFamily="65" charset="-120"/>
                          <a:cs typeface="Times New Roman" panose="02020603050405020304" pitchFamily="18" charset="0"/>
                        </a:rPr>
                        <a:t>(1)</a:t>
                      </a:r>
                      <a:r>
                        <a:rPr lang="zh-TW" sz="2800" kern="100" dirty="0">
                          <a:effectLst/>
                          <a:latin typeface="Times New Roman" panose="02020603050405020304" pitchFamily="18" charset="0"/>
                          <a:ea typeface="標楷體" panose="03000509000000000000" pitchFamily="65" charset="-120"/>
                          <a:cs typeface="Times New Roman" panose="02020603050405020304" pitchFamily="18" charset="0"/>
                        </a:rPr>
                        <a:t>一人犯蹕，當罰金。</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marL="201295" indent="-201295" algn="just">
                        <a:spcBef>
                          <a:spcPts val="300"/>
                        </a:spcBef>
                        <a:spcAft>
                          <a:spcPts val="300"/>
                        </a:spcAft>
                      </a:pPr>
                      <a:r>
                        <a:rPr lang="en-US" sz="2800" kern="100" dirty="0">
                          <a:effectLst/>
                          <a:latin typeface="Times New Roman" panose="02020603050405020304" pitchFamily="18" charset="0"/>
                          <a:ea typeface="標楷體" panose="03000509000000000000" pitchFamily="65" charset="-120"/>
                          <a:cs typeface="Times New Roman" panose="02020603050405020304" pitchFamily="18" charset="0"/>
                        </a:rPr>
                        <a:t>(2)</a:t>
                      </a:r>
                      <a:r>
                        <a:rPr lang="zh-TW" sz="2800" kern="100" dirty="0">
                          <a:effectLst/>
                          <a:latin typeface="Times New Roman" panose="02020603050405020304" pitchFamily="18" charset="0"/>
                          <a:ea typeface="標楷體" panose="03000509000000000000" pitchFamily="65" charset="-120"/>
                          <a:cs typeface="Times New Roman" panose="02020603050405020304" pitchFamily="18" charset="0"/>
                        </a:rPr>
                        <a:t>法者……唯陛下察之。</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182880" indent="-182880" algn="just">
                        <a:spcBef>
                          <a:spcPts val="240"/>
                        </a:spcBef>
                        <a:spcAft>
                          <a:spcPts val="240"/>
                        </a:spcAft>
                      </a:pPr>
                      <a:r>
                        <a:rPr lang="en-US" sz="2800" kern="100" dirty="0">
                          <a:solidFill>
                            <a:srgbClr val="FF00FF"/>
                          </a:solidFill>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just">
                        <a:spcBef>
                          <a:spcPts val="240"/>
                        </a:spcBef>
                        <a:spcAft>
                          <a:spcPts val="240"/>
                        </a:spcAft>
                      </a:pPr>
                      <a:r>
                        <a:rPr lang="en-US" sz="2800" kern="100" dirty="0">
                          <a:solidFill>
                            <a:srgbClr val="FF00FF"/>
                          </a:solidFill>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just">
                        <a:spcBef>
                          <a:spcPts val="240"/>
                        </a:spcBef>
                        <a:spcAft>
                          <a:spcPts val="240"/>
                        </a:spcAft>
                      </a:pPr>
                      <a:r>
                        <a:rPr lang="en-US" sz="2800" kern="100" dirty="0">
                          <a:solidFill>
                            <a:srgbClr val="FF00FF"/>
                          </a:solidFill>
                          <a:effectLst/>
                          <a:latin typeface="Times New Roman" panose="02020603050405020304" pitchFamily="18" charset="0"/>
                          <a:ea typeface="標楷體" panose="03000509000000000000" pitchFamily="65" charset="-120"/>
                          <a:cs typeface="Times New Roman" panose="02020603050405020304" pitchFamily="18" charset="0"/>
                        </a:rPr>
                        <a:t> </a:t>
                      </a:r>
                      <a:endParaRPr lang="zh-TW" sz="28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925674573"/>
                  </a:ext>
                </a:extLst>
              </a:tr>
            </a:tbl>
          </a:graphicData>
        </a:graphic>
      </p:graphicFrame>
    </p:spTree>
    <p:extLst>
      <p:ext uri="{BB962C8B-B14F-4D97-AF65-F5344CB8AC3E}">
        <p14:creationId xmlns:p14="http://schemas.microsoft.com/office/powerpoint/2010/main" val="61283889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54A28031-4B34-431A-AC99-9FF7803B30C5}"/>
              </a:ext>
            </a:extLst>
          </p:cNvPr>
          <p:cNvSpPr>
            <a:spLocks noGrp="1"/>
          </p:cNvSpPr>
          <p:nvPr>
            <p:ph type="ctrTitle"/>
          </p:nvPr>
        </p:nvSpPr>
        <p:spPr>
          <a:xfrm>
            <a:off x="-1" y="2298700"/>
            <a:ext cx="11057468" cy="2630901"/>
          </a:xfrm>
          <a:solidFill>
            <a:schemeClr val="accent2">
              <a:lumMod val="20000"/>
              <a:lumOff val="80000"/>
            </a:schemeClr>
          </a:solidFill>
        </p:spPr>
        <p:txBody>
          <a:bodyPr anchor="ctr">
            <a:normAutofit fontScale="90000"/>
          </a:bodyPr>
          <a:lstStyle/>
          <a:p>
            <a:pPr algn="l">
              <a:lnSpc>
                <a:spcPct val="100000"/>
              </a:lnSpc>
            </a:pPr>
            <a:br>
              <a:rPr lang="en-US" altLang="zh-TW" sz="9600" dirty="0">
                <a:latin typeface="微軟正黑體" panose="020B0604030504040204" pitchFamily="34" charset="-120"/>
                <a:ea typeface="微軟正黑體" panose="020B0604030504040204" pitchFamily="34" charset="-120"/>
              </a:rPr>
            </a:br>
            <a:r>
              <a:rPr lang="zh-TW" altLang="en-US" sz="9600" dirty="0">
                <a:latin typeface="微軟正黑體" panose="020B0604030504040204" pitchFamily="34" charset="-120"/>
                <a:ea typeface="微軟正黑體" panose="020B0604030504040204" pitchFamily="34" charset="-120"/>
              </a:rPr>
              <a:t>　</a:t>
            </a:r>
            <a:r>
              <a:rPr lang="zh-TW" altLang="en-US" sz="8000" b="1" dirty="0">
                <a:latin typeface="微軟正黑體" panose="020B0604030504040204" pitchFamily="34" charset="-120"/>
                <a:ea typeface="微軟正黑體" panose="020B0604030504040204" pitchFamily="34" charset="-120"/>
              </a:rPr>
              <a:t>主題閱讀</a:t>
            </a:r>
            <a:br>
              <a:rPr lang="en-US" altLang="zh-TW" sz="9600" dirty="0">
                <a:latin typeface="微軟正黑體" panose="020B0604030504040204" pitchFamily="34" charset="-120"/>
                <a:ea typeface="微軟正黑體" panose="020B0604030504040204" pitchFamily="34" charset="-120"/>
              </a:rPr>
            </a:br>
            <a:endParaRPr lang="zh-TW" altLang="en-US" sz="9600" dirty="0">
              <a:latin typeface="微軟正黑體" panose="020B0604030504040204" pitchFamily="34" charset="-120"/>
              <a:ea typeface="微軟正黑體" panose="020B0604030504040204" pitchFamily="34" charset="-120"/>
            </a:endParaRPr>
          </a:p>
        </p:txBody>
      </p:sp>
      <p:sp>
        <p:nvSpPr>
          <p:cNvPr id="4" name="標題 1">
            <a:extLst>
              <a:ext uri="{FF2B5EF4-FFF2-40B4-BE49-F238E27FC236}">
                <a16:creationId xmlns:a16="http://schemas.microsoft.com/office/drawing/2014/main" id="{54A28031-4B34-431A-AC99-9FF7803B30C5}"/>
              </a:ext>
            </a:extLst>
          </p:cNvPr>
          <p:cNvSpPr txBox="1">
            <a:spLocks/>
          </p:cNvSpPr>
          <p:nvPr/>
        </p:nvSpPr>
        <p:spPr>
          <a:xfrm>
            <a:off x="11328400" y="2311400"/>
            <a:ext cx="863600" cy="2658534"/>
          </a:xfrm>
          <a:prstGeom prst="rect">
            <a:avLst/>
          </a:prstGeom>
          <a:solidFill>
            <a:schemeClr val="bg1">
              <a:lumMod val="85000"/>
              <a:alpha val="67059"/>
            </a:schemeClr>
          </a:solidFill>
        </p:spPr>
        <p:txBody>
          <a:bodyPr vert="horz" lIns="91440" tIns="45720" rIns="91440" bIns="4572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zh-TW" altLang="en-US" sz="4400" b="0" i="0" u="none" strike="noStrike" kern="1200" cap="none" spc="0" normalizeH="0" baseline="0" noProof="0" dirty="0">
              <a:ln>
                <a:noFill/>
              </a:ln>
              <a:solidFill>
                <a:prstClr val="black"/>
              </a:solidFill>
              <a:effectLst/>
              <a:uLnTx/>
              <a:uFillTx/>
              <a:latin typeface="微軟正黑體" panose="020B0604030504040204" pitchFamily="34" charset="-120"/>
              <a:ea typeface="微軟正黑體" panose="020B0604030504040204" pitchFamily="34" charset="-120"/>
              <a:cs typeface="+mj-cs"/>
            </a:endParaRPr>
          </a:p>
        </p:txBody>
      </p:sp>
      <p:sp>
        <p:nvSpPr>
          <p:cNvPr id="12" name="AutoShape 14"/>
          <p:cNvSpPr>
            <a:spLocks noChangeAspect="1" noChangeArrowheads="1" noTextEdit="1"/>
          </p:cNvSpPr>
          <p:nvPr/>
        </p:nvSpPr>
        <p:spPr bwMode="auto">
          <a:xfrm>
            <a:off x="7351714" y="4019550"/>
            <a:ext cx="3359150" cy="2395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a:ln>
                <a:noFill/>
              </a:ln>
              <a:solidFill>
                <a:prstClr val="black"/>
              </a:solidFill>
              <a:effectLst/>
              <a:uLnTx/>
              <a:uFillTx/>
              <a:latin typeface="Calibri"/>
              <a:ea typeface="新細明體" panose="02020500000000000000" pitchFamily="18" charset="-120"/>
              <a:cs typeface="+mn-cs"/>
            </a:endParaRPr>
          </a:p>
        </p:txBody>
      </p:sp>
      <p:sp>
        <p:nvSpPr>
          <p:cNvPr id="13" name="Freeform 16"/>
          <p:cNvSpPr>
            <a:spLocks noEditPoints="1"/>
          </p:cNvSpPr>
          <p:nvPr/>
        </p:nvSpPr>
        <p:spPr bwMode="auto">
          <a:xfrm>
            <a:off x="8040054" y="3234258"/>
            <a:ext cx="3351213" cy="2392362"/>
          </a:xfrm>
          <a:custGeom>
            <a:avLst/>
            <a:gdLst>
              <a:gd name="T0" fmla="*/ 4690 w 5750"/>
              <a:gd name="T1" fmla="*/ 3202 h 4104"/>
              <a:gd name="T2" fmla="*/ 4747 w 5750"/>
              <a:gd name="T3" fmla="*/ 3200 h 4104"/>
              <a:gd name="T4" fmla="*/ 4772 w 5750"/>
              <a:gd name="T5" fmla="*/ 3200 h 4104"/>
              <a:gd name="T6" fmla="*/ 5041 w 5750"/>
              <a:gd name="T7" fmla="*/ 2872 h 4104"/>
              <a:gd name="T8" fmla="*/ 5021 w 5750"/>
              <a:gd name="T9" fmla="*/ 2696 h 4104"/>
              <a:gd name="T10" fmla="*/ 5020 w 5750"/>
              <a:gd name="T11" fmla="*/ 2689 h 4104"/>
              <a:gd name="T12" fmla="*/ 5020 w 5750"/>
              <a:gd name="T13" fmla="*/ 2684 h 4104"/>
              <a:gd name="T14" fmla="*/ 4433 w 5750"/>
              <a:gd name="T15" fmla="*/ 2847 h 4104"/>
              <a:gd name="T16" fmla="*/ 5091 w 5750"/>
              <a:gd name="T17" fmla="*/ 2679 h 4104"/>
              <a:gd name="T18" fmla="*/ 5093 w 5750"/>
              <a:gd name="T19" fmla="*/ 2696 h 4104"/>
              <a:gd name="T20" fmla="*/ 5289 w 5750"/>
              <a:gd name="T21" fmla="*/ 2757 h 4104"/>
              <a:gd name="T22" fmla="*/ 4994 w 5750"/>
              <a:gd name="T23" fmla="*/ 2386 h 4104"/>
              <a:gd name="T24" fmla="*/ 4387 w 5750"/>
              <a:gd name="T25" fmla="*/ 2591 h 4104"/>
              <a:gd name="T26" fmla="*/ 3732 w 5750"/>
              <a:gd name="T27" fmla="*/ 955 h 4104"/>
              <a:gd name="T28" fmla="*/ 2899 w 5750"/>
              <a:gd name="T29" fmla="*/ 119 h 4104"/>
              <a:gd name="T30" fmla="*/ 3966 w 5750"/>
              <a:gd name="T31" fmla="*/ 105 h 4104"/>
              <a:gd name="T32" fmla="*/ 3908 w 5750"/>
              <a:gd name="T33" fmla="*/ 533 h 4104"/>
              <a:gd name="T34" fmla="*/ 4656 w 5750"/>
              <a:gd name="T35" fmla="*/ 1257 h 4104"/>
              <a:gd name="T36" fmla="*/ 4886 w 5750"/>
              <a:gd name="T37" fmla="*/ 1315 h 4104"/>
              <a:gd name="T38" fmla="*/ 4881 w 5750"/>
              <a:gd name="T39" fmla="*/ 1321 h 4104"/>
              <a:gd name="T40" fmla="*/ 4875 w 5750"/>
              <a:gd name="T41" fmla="*/ 1325 h 4104"/>
              <a:gd name="T42" fmla="*/ 4867 w 5750"/>
              <a:gd name="T43" fmla="*/ 1329 h 4104"/>
              <a:gd name="T44" fmla="*/ 4859 w 5750"/>
              <a:gd name="T45" fmla="*/ 1330 h 4104"/>
              <a:gd name="T46" fmla="*/ 4851 w 5750"/>
              <a:gd name="T47" fmla="*/ 1330 h 4104"/>
              <a:gd name="T48" fmla="*/ 4843 w 5750"/>
              <a:gd name="T49" fmla="*/ 1327 h 4104"/>
              <a:gd name="T50" fmla="*/ 4837 w 5750"/>
              <a:gd name="T51" fmla="*/ 1323 h 4104"/>
              <a:gd name="T52" fmla="*/ 4831 w 5750"/>
              <a:gd name="T53" fmla="*/ 1318 h 4104"/>
              <a:gd name="T54" fmla="*/ 4827 w 5750"/>
              <a:gd name="T55" fmla="*/ 1312 h 4104"/>
              <a:gd name="T56" fmla="*/ 5183 w 5750"/>
              <a:gd name="T57" fmla="*/ 1102 h 4104"/>
              <a:gd name="T58" fmla="*/ 5178 w 5750"/>
              <a:gd name="T59" fmla="*/ 1109 h 4104"/>
              <a:gd name="T60" fmla="*/ 5172 w 5750"/>
              <a:gd name="T61" fmla="*/ 1113 h 4104"/>
              <a:gd name="T62" fmla="*/ 5165 w 5750"/>
              <a:gd name="T63" fmla="*/ 1117 h 4104"/>
              <a:gd name="T64" fmla="*/ 5157 w 5750"/>
              <a:gd name="T65" fmla="*/ 1119 h 4104"/>
              <a:gd name="T66" fmla="*/ 5149 w 5750"/>
              <a:gd name="T67" fmla="*/ 1119 h 4104"/>
              <a:gd name="T68" fmla="*/ 5141 w 5750"/>
              <a:gd name="T69" fmla="*/ 1117 h 4104"/>
              <a:gd name="T70" fmla="*/ 5134 w 5750"/>
              <a:gd name="T71" fmla="*/ 1114 h 4104"/>
              <a:gd name="T72" fmla="*/ 5128 w 5750"/>
              <a:gd name="T73" fmla="*/ 1109 h 4104"/>
              <a:gd name="T74" fmla="*/ 5123 w 5750"/>
              <a:gd name="T75" fmla="*/ 1103 h 4104"/>
              <a:gd name="T76" fmla="*/ 1809 w 5750"/>
              <a:gd name="T77" fmla="*/ 366 h 4104"/>
              <a:gd name="T78" fmla="*/ 1055 w 5750"/>
              <a:gd name="T79" fmla="*/ 801 h 4104"/>
              <a:gd name="T80" fmla="*/ 1628 w 5750"/>
              <a:gd name="T81" fmla="*/ 242 h 4104"/>
              <a:gd name="T82" fmla="*/ 1232 w 5750"/>
              <a:gd name="T83" fmla="*/ 928 h 4104"/>
              <a:gd name="T84" fmla="*/ 1254 w 5750"/>
              <a:gd name="T85" fmla="*/ 230 h 4104"/>
              <a:gd name="T86" fmla="*/ 3586 w 5750"/>
              <a:gd name="T87" fmla="*/ 3764 h 4104"/>
              <a:gd name="T88" fmla="*/ 2961 w 5750"/>
              <a:gd name="T89" fmla="*/ 4036 h 4104"/>
              <a:gd name="T90" fmla="*/ 606 w 5750"/>
              <a:gd name="T91" fmla="*/ 3484 h 4104"/>
              <a:gd name="T92" fmla="*/ 1649 w 5750"/>
              <a:gd name="T93" fmla="*/ 2062 h 4104"/>
              <a:gd name="T94" fmla="*/ 2038 w 5750"/>
              <a:gd name="T95" fmla="*/ 1847 h 4104"/>
              <a:gd name="T96" fmla="*/ 2632 w 5750"/>
              <a:gd name="T97" fmla="*/ 3009 h 4104"/>
              <a:gd name="T98" fmla="*/ 4339 w 5750"/>
              <a:gd name="T99" fmla="*/ 2929 h 4104"/>
              <a:gd name="T100" fmla="*/ 4329 w 5750"/>
              <a:gd name="T101" fmla="*/ 2927 h 4104"/>
              <a:gd name="T102" fmla="*/ 4322 w 5750"/>
              <a:gd name="T103" fmla="*/ 2923 h 4104"/>
              <a:gd name="T104" fmla="*/ 4317 w 5750"/>
              <a:gd name="T105" fmla="*/ 2919 h 4104"/>
              <a:gd name="T106" fmla="*/ 4313 w 5750"/>
              <a:gd name="T107" fmla="*/ 2914 h 4104"/>
              <a:gd name="T108" fmla="*/ 4310 w 5750"/>
              <a:gd name="T109" fmla="*/ 2909 h 4104"/>
              <a:gd name="T110" fmla="*/ 4309 w 5750"/>
              <a:gd name="T111" fmla="*/ 2904 h 4104"/>
              <a:gd name="T112" fmla="*/ 4308 w 5750"/>
              <a:gd name="T113" fmla="*/ 2899 h 4104"/>
              <a:gd name="T114" fmla="*/ 4308 w 5750"/>
              <a:gd name="T115" fmla="*/ 2893 h 4104"/>
              <a:gd name="T116" fmla="*/ 4310 w 5750"/>
              <a:gd name="T117" fmla="*/ 2885 h 4104"/>
              <a:gd name="T118" fmla="*/ 2751 w 5750"/>
              <a:gd name="T119" fmla="*/ 628 h 4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750" h="4104">
                <a:moveTo>
                  <a:pt x="1464" y="226"/>
                </a:moveTo>
                <a:cubicBezTo>
                  <a:pt x="1547" y="226"/>
                  <a:pt x="1622" y="260"/>
                  <a:pt x="1676" y="314"/>
                </a:cubicBezTo>
                <a:lnTo>
                  <a:pt x="1678" y="316"/>
                </a:lnTo>
                <a:cubicBezTo>
                  <a:pt x="1731" y="370"/>
                  <a:pt x="1764" y="444"/>
                  <a:pt x="1764" y="526"/>
                </a:cubicBezTo>
                <a:cubicBezTo>
                  <a:pt x="1764" y="609"/>
                  <a:pt x="1730" y="684"/>
                  <a:pt x="1676" y="738"/>
                </a:cubicBezTo>
                <a:lnTo>
                  <a:pt x="1674" y="740"/>
                </a:lnTo>
                <a:cubicBezTo>
                  <a:pt x="1620" y="793"/>
                  <a:pt x="1545" y="826"/>
                  <a:pt x="1464" y="826"/>
                </a:cubicBezTo>
                <a:cubicBezTo>
                  <a:pt x="1381" y="826"/>
                  <a:pt x="1306" y="792"/>
                  <a:pt x="1252" y="738"/>
                </a:cubicBezTo>
                <a:cubicBezTo>
                  <a:pt x="1198" y="683"/>
                  <a:pt x="1164" y="609"/>
                  <a:pt x="1164" y="526"/>
                </a:cubicBezTo>
                <a:cubicBezTo>
                  <a:pt x="1164" y="443"/>
                  <a:pt x="1198" y="368"/>
                  <a:pt x="1252" y="314"/>
                </a:cubicBezTo>
                <a:cubicBezTo>
                  <a:pt x="1306" y="260"/>
                  <a:pt x="1381" y="226"/>
                  <a:pt x="1464" y="226"/>
                </a:cubicBezTo>
                <a:moveTo>
                  <a:pt x="4775" y="3421"/>
                </a:moveTo>
                <a:lnTo>
                  <a:pt x="4775" y="3267"/>
                </a:lnTo>
                <a:lnTo>
                  <a:pt x="4704" y="3268"/>
                </a:lnTo>
                <a:lnTo>
                  <a:pt x="4704" y="3421"/>
                </a:lnTo>
                <a:lnTo>
                  <a:pt x="4775" y="3421"/>
                </a:lnTo>
                <a:close/>
                <a:moveTo>
                  <a:pt x="4685" y="3203"/>
                </a:moveTo>
                <a:cubicBezTo>
                  <a:pt x="4687" y="3203"/>
                  <a:pt x="4689" y="3202"/>
                  <a:pt x="4690" y="3202"/>
                </a:cubicBezTo>
                <a:cubicBezTo>
                  <a:pt x="4699" y="3202"/>
                  <a:pt x="4709" y="3201"/>
                  <a:pt x="4718" y="3201"/>
                </a:cubicBezTo>
                <a:lnTo>
                  <a:pt x="4719" y="3201"/>
                </a:lnTo>
                <a:lnTo>
                  <a:pt x="4719" y="3201"/>
                </a:lnTo>
                <a:lnTo>
                  <a:pt x="4730" y="3200"/>
                </a:lnTo>
                <a:lnTo>
                  <a:pt x="4732" y="3200"/>
                </a:lnTo>
                <a:lnTo>
                  <a:pt x="4732" y="3200"/>
                </a:lnTo>
                <a:lnTo>
                  <a:pt x="4733" y="3200"/>
                </a:lnTo>
                <a:lnTo>
                  <a:pt x="4735" y="3200"/>
                </a:lnTo>
                <a:lnTo>
                  <a:pt x="4736" y="3200"/>
                </a:lnTo>
                <a:lnTo>
                  <a:pt x="4738" y="3200"/>
                </a:lnTo>
                <a:lnTo>
                  <a:pt x="4739" y="3200"/>
                </a:lnTo>
                <a:lnTo>
                  <a:pt x="4740" y="3200"/>
                </a:lnTo>
                <a:lnTo>
                  <a:pt x="4741" y="3200"/>
                </a:lnTo>
                <a:lnTo>
                  <a:pt x="4743" y="3200"/>
                </a:lnTo>
                <a:lnTo>
                  <a:pt x="4744" y="3200"/>
                </a:lnTo>
                <a:lnTo>
                  <a:pt x="4746" y="3200"/>
                </a:lnTo>
                <a:lnTo>
                  <a:pt x="4746" y="3200"/>
                </a:lnTo>
                <a:lnTo>
                  <a:pt x="4747" y="3200"/>
                </a:lnTo>
                <a:lnTo>
                  <a:pt x="4749" y="3200"/>
                </a:lnTo>
                <a:lnTo>
                  <a:pt x="4751" y="3200"/>
                </a:lnTo>
                <a:lnTo>
                  <a:pt x="4752" y="3200"/>
                </a:lnTo>
                <a:lnTo>
                  <a:pt x="4752" y="3200"/>
                </a:lnTo>
                <a:lnTo>
                  <a:pt x="4754" y="3200"/>
                </a:lnTo>
                <a:lnTo>
                  <a:pt x="4755" y="3200"/>
                </a:lnTo>
                <a:lnTo>
                  <a:pt x="4757" y="3200"/>
                </a:lnTo>
                <a:lnTo>
                  <a:pt x="4758" y="3200"/>
                </a:lnTo>
                <a:lnTo>
                  <a:pt x="4759" y="3200"/>
                </a:lnTo>
                <a:lnTo>
                  <a:pt x="4760" y="3200"/>
                </a:lnTo>
                <a:lnTo>
                  <a:pt x="4762" y="3200"/>
                </a:lnTo>
                <a:lnTo>
                  <a:pt x="4763" y="3200"/>
                </a:lnTo>
                <a:lnTo>
                  <a:pt x="4766" y="3200"/>
                </a:lnTo>
                <a:lnTo>
                  <a:pt x="4768" y="3200"/>
                </a:lnTo>
                <a:lnTo>
                  <a:pt x="4769" y="3200"/>
                </a:lnTo>
                <a:lnTo>
                  <a:pt x="4771" y="3200"/>
                </a:lnTo>
                <a:lnTo>
                  <a:pt x="4772" y="3200"/>
                </a:lnTo>
                <a:lnTo>
                  <a:pt x="4772" y="3200"/>
                </a:lnTo>
                <a:lnTo>
                  <a:pt x="4776" y="3200"/>
                </a:lnTo>
                <a:lnTo>
                  <a:pt x="4777" y="3200"/>
                </a:lnTo>
                <a:lnTo>
                  <a:pt x="4779" y="3200"/>
                </a:lnTo>
                <a:lnTo>
                  <a:pt x="4779" y="3200"/>
                </a:lnTo>
                <a:lnTo>
                  <a:pt x="4780" y="3200"/>
                </a:lnTo>
                <a:lnTo>
                  <a:pt x="4782" y="3200"/>
                </a:lnTo>
                <a:lnTo>
                  <a:pt x="4783" y="3200"/>
                </a:lnTo>
                <a:lnTo>
                  <a:pt x="4785" y="3200"/>
                </a:lnTo>
                <a:lnTo>
                  <a:pt x="4785" y="3200"/>
                </a:lnTo>
                <a:lnTo>
                  <a:pt x="4787" y="3200"/>
                </a:lnTo>
                <a:lnTo>
                  <a:pt x="4788" y="3201"/>
                </a:lnTo>
                <a:lnTo>
                  <a:pt x="4790" y="3201"/>
                </a:lnTo>
                <a:lnTo>
                  <a:pt x="4791" y="3201"/>
                </a:lnTo>
                <a:cubicBezTo>
                  <a:pt x="4914" y="3205"/>
                  <a:pt x="5037" y="3236"/>
                  <a:pt x="5160" y="3297"/>
                </a:cubicBezTo>
                <a:lnTo>
                  <a:pt x="5082" y="3103"/>
                </a:lnTo>
                <a:cubicBezTo>
                  <a:pt x="5078" y="3094"/>
                  <a:pt x="5078" y="3083"/>
                  <a:pt x="5082" y="3073"/>
                </a:cubicBezTo>
                <a:cubicBezTo>
                  <a:pt x="5089" y="3061"/>
                  <a:pt x="5102" y="3054"/>
                  <a:pt x="5115" y="3055"/>
                </a:cubicBezTo>
                <a:lnTo>
                  <a:pt x="5041" y="2872"/>
                </a:lnTo>
                <a:cubicBezTo>
                  <a:pt x="5038" y="2863"/>
                  <a:pt x="5038" y="2853"/>
                  <a:pt x="5042" y="2844"/>
                </a:cubicBezTo>
                <a:cubicBezTo>
                  <a:pt x="5048" y="2832"/>
                  <a:pt x="5061" y="2825"/>
                  <a:pt x="5073" y="2826"/>
                </a:cubicBezTo>
                <a:lnTo>
                  <a:pt x="5022" y="2700"/>
                </a:lnTo>
                <a:lnTo>
                  <a:pt x="5022" y="2700"/>
                </a:lnTo>
                <a:lnTo>
                  <a:pt x="5022" y="2700"/>
                </a:lnTo>
                <a:lnTo>
                  <a:pt x="5022" y="2699"/>
                </a:lnTo>
                <a:lnTo>
                  <a:pt x="5022" y="2699"/>
                </a:lnTo>
                <a:lnTo>
                  <a:pt x="5022" y="2699"/>
                </a:lnTo>
                <a:lnTo>
                  <a:pt x="5022" y="2699"/>
                </a:lnTo>
                <a:lnTo>
                  <a:pt x="5022" y="2698"/>
                </a:lnTo>
                <a:lnTo>
                  <a:pt x="5021" y="2698"/>
                </a:lnTo>
                <a:lnTo>
                  <a:pt x="5021" y="2697"/>
                </a:lnTo>
                <a:lnTo>
                  <a:pt x="5021" y="2697"/>
                </a:lnTo>
                <a:lnTo>
                  <a:pt x="5021" y="2697"/>
                </a:lnTo>
                <a:lnTo>
                  <a:pt x="5021" y="2697"/>
                </a:lnTo>
                <a:lnTo>
                  <a:pt x="5021" y="2696"/>
                </a:lnTo>
                <a:lnTo>
                  <a:pt x="5021" y="2696"/>
                </a:lnTo>
                <a:lnTo>
                  <a:pt x="5021" y="2696"/>
                </a:lnTo>
                <a:lnTo>
                  <a:pt x="5021" y="2696"/>
                </a:lnTo>
                <a:lnTo>
                  <a:pt x="5021" y="2695"/>
                </a:lnTo>
                <a:lnTo>
                  <a:pt x="5021" y="2695"/>
                </a:lnTo>
                <a:lnTo>
                  <a:pt x="5021" y="2695"/>
                </a:lnTo>
                <a:lnTo>
                  <a:pt x="5021" y="2694"/>
                </a:lnTo>
                <a:lnTo>
                  <a:pt x="5020" y="2694"/>
                </a:lnTo>
                <a:lnTo>
                  <a:pt x="5020" y="2694"/>
                </a:lnTo>
                <a:lnTo>
                  <a:pt x="5020" y="2693"/>
                </a:lnTo>
                <a:lnTo>
                  <a:pt x="5020" y="2692"/>
                </a:lnTo>
                <a:lnTo>
                  <a:pt x="5020" y="2692"/>
                </a:lnTo>
                <a:lnTo>
                  <a:pt x="5020" y="2691"/>
                </a:lnTo>
                <a:lnTo>
                  <a:pt x="5020" y="2691"/>
                </a:lnTo>
                <a:lnTo>
                  <a:pt x="5020" y="2690"/>
                </a:lnTo>
                <a:lnTo>
                  <a:pt x="5020" y="2690"/>
                </a:lnTo>
                <a:lnTo>
                  <a:pt x="5020" y="2690"/>
                </a:lnTo>
                <a:lnTo>
                  <a:pt x="5020" y="2689"/>
                </a:lnTo>
                <a:lnTo>
                  <a:pt x="5020" y="2689"/>
                </a:lnTo>
                <a:lnTo>
                  <a:pt x="5020" y="2689"/>
                </a:lnTo>
                <a:lnTo>
                  <a:pt x="5020" y="2688"/>
                </a:lnTo>
                <a:lnTo>
                  <a:pt x="5020" y="2688"/>
                </a:lnTo>
                <a:lnTo>
                  <a:pt x="5020" y="2688"/>
                </a:lnTo>
                <a:lnTo>
                  <a:pt x="5020" y="2688"/>
                </a:lnTo>
                <a:lnTo>
                  <a:pt x="5020" y="2687"/>
                </a:lnTo>
                <a:lnTo>
                  <a:pt x="5020" y="2687"/>
                </a:lnTo>
                <a:lnTo>
                  <a:pt x="5020" y="2687"/>
                </a:lnTo>
                <a:lnTo>
                  <a:pt x="5020" y="2687"/>
                </a:lnTo>
                <a:lnTo>
                  <a:pt x="5020" y="2686"/>
                </a:lnTo>
                <a:lnTo>
                  <a:pt x="5020" y="2686"/>
                </a:lnTo>
                <a:lnTo>
                  <a:pt x="5020" y="2686"/>
                </a:lnTo>
                <a:lnTo>
                  <a:pt x="5020" y="2686"/>
                </a:lnTo>
                <a:lnTo>
                  <a:pt x="5020" y="2685"/>
                </a:lnTo>
                <a:lnTo>
                  <a:pt x="5020" y="2685"/>
                </a:lnTo>
                <a:lnTo>
                  <a:pt x="5020" y="2685"/>
                </a:lnTo>
                <a:lnTo>
                  <a:pt x="5020" y="2684"/>
                </a:lnTo>
                <a:lnTo>
                  <a:pt x="5020" y="2684"/>
                </a:lnTo>
                <a:lnTo>
                  <a:pt x="5020" y="2684"/>
                </a:lnTo>
                <a:lnTo>
                  <a:pt x="5020" y="2683"/>
                </a:lnTo>
                <a:lnTo>
                  <a:pt x="5020" y="2683"/>
                </a:lnTo>
                <a:lnTo>
                  <a:pt x="4945" y="2497"/>
                </a:lnTo>
                <a:cubicBezTo>
                  <a:pt x="4808" y="2439"/>
                  <a:pt x="4786" y="2368"/>
                  <a:pt x="4750" y="2250"/>
                </a:cubicBezTo>
                <a:lnTo>
                  <a:pt x="4741" y="2222"/>
                </a:lnTo>
                <a:lnTo>
                  <a:pt x="4731" y="2256"/>
                </a:lnTo>
                <a:cubicBezTo>
                  <a:pt x="4695" y="2374"/>
                  <a:pt x="4677" y="2431"/>
                  <a:pt x="4534" y="2497"/>
                </a:cubicBezTo>
                <a:lnTo>
                  <a:pt x="4459" y="2684"/>
                </a:lnTo>
                <a:cubicBezTo>
                  <a:pt x="4460" y="2689"/>
                  <a:pt x="4459" y="2695"/>
                  <a:pt x="4457" y="2701"/>
                </a:cubicBezTo>
                <a:lnTo>
                  <a:pt x="4404" y="2831"/>
                </a:lnTo>
                <a:cubicBezTo>
                  <a:pt x="4409" y="2831"/>
                  <a:pt x="4413" y="2832"/>
                  <a:pt x="4417" y="2834"/>
                </a:cubicBezTo>
                <a:cubicBezTo>
                  <a:pt x="4422" y="2836"/>
                  <a:pt x="4427" y="2839"/>
                  <a:pt x="4430" y="2842"/>
                </a:cubicBezTo>
                <a:lnTo>
                  <a:pt x="4430" y="2843"/>
                </a:lnTo>
                <a:lnTo>
                  <a:pt x="4433" y="2846"/>
                </a:lnTo>
                <a:lnTo>
                  <a:pt x="4433" y="2846"/>
                </a:lnTo>
                <a:lnTo>
                  <a:pt x="4433" y="2846"/>
                </a:lnTo>
                <a:lnTo>
                  <a:pt x="4433" y="2847"/>
                </a:lnTo>
                <a:lnTo>
                  <a:pt x="4433" y="2847"/>
                </a:lnTo>
                <a:lnTo>
                  <a:pt x="4434" y="2849"/>
                </a:lnTo>
                <a:lnTo>
                  <a:pt x="4434" y="2849"/>
                </a:lnTo>
                <a:lnTo>
                  <a:pt x="4435" y="2849"/>
                </a:lnTo>
                <a:cubicBezTo>
                  <a:pt x="4436" y="2851"/>
                  <a:pt x="4436" y="2853"/>
                  <a:pt x="4437" y="2856"/>
                </a:cubicBezTo>
                <a:lnTo>
                  <a:pt x="4437" y="2856"/>
                </a:lnTo>
                <a:lnTo>
                  <a:pt x="4438" y="2858"/>
                </a:lnTo>
                <a:lnTo>
                  <a:pt x="4438" y="2858"/>
                </a:lnTo>
                <a:cubicBezTo>
                  <a:pt x="4439" y="2865"/>
                  <a:pt x="4439" y="2871"/>
                  <a:pt x="4436" y="2878"/>
                </a:cubicBezTo>
                <a:lnTo>
                  <a:pt x="4362" y="3061"/>
                </a:lnTo>
                <a:cubicBezTo>
                  <a:pt x="4367" y="3061"/>
                  <a:pt x="4372" y="3062"/>
                  <a:pt x="4377" y="3064"/>
                </a:cubicBezTo>
                <a:cubicBezTo>
                  <a:pt x="4385" y="3067"/>
                  <a:pt x="4390" y="3072"/>
                  <a:pt x="4394" y="3079"/>
                </a:cubicBezTo>
                <a:lnTo>
                  <a:pt x="4394" y="3079"/>
                </a:lnTo>
                <a:cubicBezTo>
                  <a:pt x="4399" y="3087"/>
                  <a:pt x="4400" y="3098"/>
                  <a:pt x="4396" y="3107"/>
                </a:cubicBezTo>
                <a:lnTo>
                  <a:pt x="4378" y="3152"/>
                </a:lnTo>
                <a:lnTo>
                  <a:pt x="4377" y="3153"/>
                </a:lnTo>
                <a:lnTo>
                  <a:pt x="4316" y="3304"/>
                </a:lnTo>
                <a:cubicBezTo>
                  <a:pt x="4439" y="3248"/>
                  <a:pt x="4562" y="3213"/>
                  <a:pt x="4685" y="3203"/>
                </a:cubicBezTo>
                <a:close/>
                <a:moveTo>
                  <a:pt x="5091" y="2679"/>
                </a:moveTo>
                <a:lnTo>
                  <a:pt x="5091" y="2679"/>
                </a:lnTo>
                <a:lnTo>
                  <a:pt x="5092" y="2679"/>
                </a:lnTo>
                <a:lnTo>
                  <a:pt x="5092" y="2679"/>
                </a:lnTo>
                <a:lnTo>
                  <a:pt x="5092" y="2680"/>
                </a:lnTo>
                <a:lnTo>
                  <a:pt x="5092" y="2680"/>
                </a:lnTo>
                <a:lnTo>
                  <a:pt x="5092" y="2680"/>
                </a:lnTo>
                <a:lnTo>
                  <a:pt x="5092" y="2680"/>
                </a:lnTo>
                <a:lnTo>
                  <a:pt x="5092" y="2681"/>
                </a:lnTo>
                <a:lnTo>
                  <a:pt x="5092" y="2681"/>
                </a:lnTo>
                <a:lnTo>
                  <a:pt x="5092" y="2681"/>
                </a:lnTo>
                <a:lnTo>
                  <a:pt x="5092" y="2682"/>
                </a:lnTo>
                <a:lnTo>
                  <a:pt x="5093" y="2683"/>
                </a:lnTo>
                <a:lnTo>
                  <a:pt x="5093" y="2683"/>
                </a:lnTo>
                <a:lnTo>
                  <a:pt x="5093" y="2683"/>
                </a:lnTo>
                <a:lnTo>
                  <a:pt x="5093" y="2684"/>
                </a:lnTo>
                <a:lnTo>
                  <a:pt x="5093" y="2684"/>
                </a:lnTo>
                <a:lnTo>
                  <a:pt x="5093" y="2685"/>
                </a:lnTo>
                <a:cubicBezTo>
                  <a:pt x="5094" y="2689"/>
                  <a:pt x="5094" y="2692"/>
                  <a:pt x="5093" y="2696"/>
                </a:cubicBezTo>
                <a:lnTo>
                  <a:pt x="5128" y="2782"/>
                </a:lnTo>
                <a:cubicBezTo>
                  <a:pt x="5177" y="2770"/>
                  <a:pt x="5227" y="2762"/>
                  <a:pt x="5276" y="2758"/>
                </a:cubicBezTo>
                <a:lnTo>
                  <a:pt x="5276" y="2758"/>
                </a:lnTo>
                <a:lnTo>
                  <a:pt x="5277" y="2758"/>
                </a:lnTo>
                <a:lnTo>
                  <a:pt x="5277" y="2758"/>
                </a:lnTo>
                <a:lnTo>
                  <a:pt x="5278" y="2758"/>
                </a:lnTo>
                <a:lnTo>
                  <a:pt x="5279" y="2758"/>
                </a:lnTo>
                <a:lnTo>
                  <a:pt x="5280" y="2758"/>
                </a:lnTo>
                <a:lnTo>
                  <a:pt x="5281" y="2758"/>
                </a:lnTo>
                <a:lnTo>
                  <a:pt x="5282" y="2758"/>
                </a:lnTo>
                <a:lnTo>
                  <a:pt x="5282" y="2758"/>
                </a:lnTo>
                <a:lnTo>
                  <a:pt x="5284" y="2758"/>
                </a:lnTo>
                <a:lnTo>
                  <a:pt x="5285" y="2758"/>
                </a:lnTo>
                <a:lnTo>
                  <a:pt x="5286" y="2758"/>
                </a:lnTo>
                <a:lnTo>
                  <a:pt x="5287" y="2758"/>
                </a:lnTo>
                <a:lnTo>
                  <a:pt x="5287" y="2758"/>
                </a:lnTo>
                <a:lnTo>
                  <a:pt x="5288" y="2757"/>
                </a:lnTo>
                <a:lnTo>
                  <a:pt x="5289" y="2757"/>
                </a:lnTo>
                <a:cubicBezTo>
                  <a:pt x="5348" y="2753"/>
                  <a:pt x="5407" y="2755"/>
                  <a:pt x="5467" y="2764"/>
                </a:cubicBezTo>
                <a:cubicBezTo>
                  <a:pt x="5562" y="2777"/>
                  <a:pt x="5656" y="2806"/>
                  <a:pt x="5750" y="2853"/>
                </a:cubicBezTo>
                <a:lnTo>
                  <a:pt x="5671" y="2659"/>
                </a:lnTo>
                <a:cubicBezTo>
                  <a:pt x="5667" y="2649"/>
                  <a:pt x="5667" y="2639"/>
                  <a:pt x="5672" y="2629"/>
                </a:cubicBezTo>
                <a:cubicBezTo>
                  <a:pt x="5678" y="2616"/>
                  <a:pt x="5692" y="2610"/>
                  <a:pt x="5705" y="2611"/>
                </a:cubicBezTo>
                <a:lnTo>
                  <a:pt x="5631" y="2427"/>
                </a:lnTo>
                <a:cubicBezTo>
                  <a:pt x="5627" y="2419"/>
                  <a:pt x="5627" y="2409"/>
                  <a:pt x="5632" y="2400"/>
                </a:cubicBezTo>
                <a:cubicBezTo>
                  <a:pt x="5638" y="2388"/>
                  <a:pt x="5650" y="2381"/>
                  <a:pt x="5663" y="2381"/>
                </a:cubicBezTo>
                <a:lnTo>
                  <a:pt x="5612" y="2256"/>
                </a:lnTo>
                <a:cubicBezTo>
                  <a:pt x="5610" y="2250"/>
                  <a:pt x="5609" y="2244"/>
                  <a:pt x="5610" y="2238"/>
                </a:cubicBezTo>
                <a:lnTo>
                  <a:pt x="5535" y="2053"/>
                </a:lnTo>
                <a:cubicBezTo>
                  <a:pt x="5398" y="1994"/>
                  <a:pt x="5376" y="1923"/>
                  <a:pt x="5340" y="1805"/>
                </a:cubicBezTo>
                <a:lnTo>
                  <a:pt x="5331" y="1777"/>
                </a:lnTo>
                <a:lnTo>
                  <a:pt x="5321" y="1812"/>
                </a:lnTo>
                <a:cubicBezTo>
                  <a:pt x="5284" y="1929"/>
                  <a:pt x="5267" y="1986"/>
                  <a:pt x="5124" y="2052"/>
                </a:cubicBezTo>
                <a:lnTo>
                  <a:pt x="5048" y="2239"/>
                </a:lnTo>
                <a:cubicBezTo>
                  <a:pt x="5049" y="2245"/>
                  <a:pt x="5049" y="2251"/>
                  <a:pt x="5046" y="2256"/>
                </a:cubicBezTo>
                <a:lnTo>
                  <a:pt x="4994" y="2386"/>
                </a:lnTo>
                <a:cubicBezTo>
                  <a:pt x="4998" y="2386"/>
                  <a:pt x="5003" y="2387"/>
                  <a:pt x="5007" y="2389"/>
                </a:cubicBezTo>
                <a:cubicBezTo>
                  <a:pt x="5024" y="2396"/>
                  <a:pt x="5032" y="2415"/>
                  <a:pt x="5026" y="2433"/>
                </a:cubicBezTo>
                <a:lnTo>
                  <a:pt x="5009" y="2475"/>
                </a:lnTo>
                <a:lnTo>
                  <a:pt x="5091" y="2679"/>
                </a:lnTo>
                <a:close/>
                <a:moveTo>
                  <a:pt x="5365" y="2823"/>
                </a:moveTo>
                <a:lnTo>
                  <a:pt x="5352" y="2823"/>
                </a:lnTo>
                <a:lnTo>
                  <a:pt x="5305" y="2823"/>
                </a:lnTo>
                <a:lnTo>
                  <a:pt x="5294" y="2824"/>
                </a:lnTo>
                <a:lnTo>
                  <a:pt x="5294" y="2977"/>
                </a:lnTo>
                <a:lnTo>
                  <a:pt x="5365" y="2977"/>
                </a:lnTo>
                <a:lnTo>
                  <a:pt x="5365" y="2823"/>
                </a:lnTo>
                <a:close/>
                <a:moveTo>
                  <a:pt x="3412" y="1314"/>
                </a:moveTo>
                <a:cubicBezTo>
                  <a:pt x="3435" y="1375"/>
                  <a:pt x="3460" y="1450"/>
                  <a:pt x="3490" y="1549"/>
                </a:cubicBezTo>
                <a:cubicBezTo>
                  <a:pt x="3536" y="1686"/>
                  <a:pt x="3596" y="1787"/>
                  <a:pt x="3674" y="1870"/>
                </a:cubicBezTo>
                <a:cubicBezTo>
                  <a:pt x="3752" y="1954"/>
                  <a:pt x="3850" y="2022"/>
                  <a:pt x="3971" y="2092"/>
                </a:cubicBezTo>
                <a:cubicBezTo>
                  <a:pt x="4064" y="2146"/>
                  <a:pt x="4146" y="2203"/>
                  <a:pt x="4213" y="2274"/>
                </a:cubicBezTo>
                <a:cubicBezTo>
                  <a:pt x="4280" y="2345"/>
                  <a:pt x="4331" y="2431"/>
                  <a:pt x="4362" y="2540"/>
                </a:cubicBezTo>
                <a:cubicBezTo>
                  <a:pt x="4365" y="2551"/>
                  <a:pt x="4374" y="2569"/>
                  <a:pt x="4387" y="2591"/>
                </a:cubicBezTo>
                <a:cubicBezTo>
                  <a:pt x="4393" y="2602"/>
                  <a:pt x="4401" y="2615"/>
                  <a:pt x="4409" y="2627"/>
                </a:cubicBezTo>
                <a:lnTo>
                  <a:pt x="4477" y="2459"/>
                </a:lnTo>
                <a:cubicBezTo>
                  <a:pt x="4480" y="2450"/>
                  <a:pt x="4487" y="2444"/>
                  <a:pt x="4495" y="2441"/>
                </a:cubicBezTo>
                <a:cubicBezTo>
                  <a:pt x="4573" y="2406"/>
                  <a:pt x="4608" y="2375"/>
                  <a:pt x="4631" y="2332"/>
                </a:cubicBezTo>
                <a:lnTo>
                  <a:pt x="4627" y="2324"/>
                </a:lnTo>
                <a:cubicBezTo>
                  <a:pt x="4624" y="2316"/>
                  <a:pt x="4621" y="2308"/>
                  <a:pt x="4620" y="2302"/>
                </a:cubicBezTo>
                <a:cubicBezTo>
                  <a:pt x="4604" y="2234"/>
                  <a:pt x="4577" y="2182"/>
                  <a:pt x="4543" y="2139"/>
                </a:cubicBezTo>
                <a:cubicBezTo>
                  <a:pt x="4507" y="2095"/>
                  <a:pt x="4462" y="2059"/>
                  <a:pt x="4411" y="2023"/>
                </a:cubicBezTo>
                <a:cubicBezTo>
                  <a:pt x="4336" y="1972"/>
                  <a:pt x="4275" y="1922"/>
                  <a:pt x="4225" y="1859"/>
                </a:cubicBezTo>
                <a:lnTo>
                  <a:pt x="4223" y="1857"/>
                </a:lnTo>
                <a:cubicBezTo>
                  <a:pt x="4172" y="1793"/>
                  <a:pt x="4133" y="1716"/>
                  <a:pt x="4104" y="1613"/>
                </a:cubicBezTo>
                <a:lnTo>
                  <a:pt x="4103" y="1612"/>
                </a:lnTo>
                <a:cubicBezTo>
                  <a:pt x="4041" y="1370"/>
                  <a:pt x="4021" y="1341"/>
                  <a:pt x="3926" y="1202"/>
                </a:cubicBezTo>
                <a:lnTo>
                  <a:pt x="3860" y="1107"/>
                </a:lnTo>
                <a:cubicBezTo>
                  <a:pt x="3848" y="1088"/>
                  <a:pt x="3839" y="1072"/>
                  <a:pt x="3831" y="1056"/>
                </a:cubicBezTo>
                <a:cubicBezTo>
                  <a:pt x="3818" y="1031"/>
                  <a:pt x="3807" y="1011"/>
                  <a:pt x="3784" y="999"/>
                </a:cubicBezTo>
                <a:cubicBezTo>
                  <a:pt x="3762" y="987"/>
                  <a:pt x="3747" y="972"/>
                  <a:pt x="3736" y="960"/>
                </a:cubicBezTo>
                <a:lnTo>
                  <a:pt x="3732" y="955"/>
                </a:lnTo>
                <a:lnTo>
                  <a:pt x="3729" y="959"/>
                </a:lnTo>
                <a:cubicBezTo>
                  <a:pt x="3717" y="972"/>
                  <a:pt x="3709" y="982"/>
                  <a:pt x="3703" y="989"/>
                </a:cubicBezTo>
                <a:lnTo>
                  <a:pt x="3703" y="990"/>
                </a:lnTo>
                <a:cubicBezTo>
                  <a:pt x="3695" y="999"/>
                  <a:pt x="3691" y="1004"/>
                  <a:pt x="3684" y="1009"/>
                </a:cubicBezTo>
                <a:cubicBezTo>
                  <a:pt x="3676" y="1015"/>
                  <a:pt x="3670" y="1017"/>
                  <a:pt x="3657" y="1020"/>
                </a:cubicBezTo>
                <a:lnTo>
                  <a:pt x="3633" y="1028"/>
                </a:lnTo>
                <a:cubicBezTo>
                  <a:pt x="3575" y="1055"/>
                  <a:pt x="3535" y="1125"/>
                  <a:pt x="3497" y="1190"/>
                </a:cubicBezTo>
                <a:cubicBezTo>
                  <a:pt x="3470" y="1237"/>
                  <a:pt x="3444" y="1282"/>
                  <a:pt x="3412" y="1314"/>
                </a:cubicBezTo>
                <a:close/>
                <a:moveTo>
                  <a:pt x="3326" y="51"/>
                </a:moveTo>
                <a:lnTo>
                  <a:pt x="3188" y="51"/>
                </a:lnTo>
                <a:cubicBezTo>
                  <a:pt x="3184" y="51"/>
                  <a:pt x="3180" y="52"/>
                  <a:pt x="3177" y="54"/>
                </a:cubicBezTo>
                <a:lnTo>
                  <a:pt x="3176" y="56"/>
                </a:lnTo>
                <a:cubicBezTo>
                  <a:pt x="3173" y="59"/>
                  <a:pt x="3171" y="63"/>
                  <a:pt x="3171" y="67"/>
                </a:cubicBezTo>
                <a:lnTo>
                  <a:pt x="3171" y="70"/>
                </a:lnTo>
                <a:cubicBezTo>
                  <a:pt x="3172" y="73"/>
                  <a:pt x="3173" y="77"/>
                  <a:pt x="3173" y="81"/>
                </a:cubicBezTo>
                <a:cubicBezTo>
                  <a:pt x="3173" y="99"/>
                  <a:pt x="3158" y="114"/>
                  <a:pt x="3139" y="114"/>
                </a:cubicBezTo>
                <a:lnTo>
                  <a:pt x="2911" y="114"/>
                </a:lnTo>
                <a:cubicBezTo>
                  <a:pt x="2906" y="114"/>
                  <a:pt x="2902" y="116"/>
                  <a:pt x="2899" y="119"/>
                </a:cubicBezTo>
                <a:cubicBezTo>
                  <a:pt x="2896" y="122"/>
                  <a:pt x="2894" y="127"/>
                  <a:pt x="2894" y="131"/>
                </a:cubicBezTo>
                <a:cubicBezTo>
                  <a:pt x="2894" y="136"/>
                  <a:pt x="2896" y="140"/>
                  <a:pt x="2899" y="143"/>
                </a:cubicBezTo>
                <a:cubicBezTo>
                  <a:pt x="2902" y="146"/>
                  <a:pt x="2907" y="148"/>
                  <a:pt x="2911" y="148"/>
                </a:cubicBezTo>
                <a:lnTo>
                  <a:pt x="3281" y="148"/>
                </a:lnTo>
                <a:cubicBezTo>
                  <a:pt x="3286" y="148"/>
                  <a:pt x="3290" y="146"/>
                  <a:pt x="3293" y="143"/>
                </a:cubicBezTo>
                <a:cubicBezTo>
                  <a:pt x="3296" y="140"/>
                  <a:pt x="3298" y="136"/>
                  <a:pt x="3298" y="131"/>
                </a:cubicBezTo>
                <a:lnTo>
                  <a:pt x="3297" y="128"/>
                </a:lnTo>
                <a:cubicBezTo>
                  <a:pt x="3297" y="125"/>
                  <a:pt x="3296" y="121"/>
                  <a:pt x="3296" y="118"/>
                </a:cubicBezTo>
                <a:cubicBezTo>
                  <a:pt x="3296" y="99"/>
                  <a:pt x="3311" y="84"/>
                  <a:pt x="3330" y="84"/>
                </a:cubicBezTo>
                <a:lnTo>
                  <a:pt x="3534" y="84"/>
                </a:lnTo>
                <a:cubicBezTo>
                  <a:pt x="3552" y="84"/>
                  <a:pt x="3567" y="99"/>
                  <a:pt x="3568" y="117"/>
                </a:cubicBezTo>
                <a:cubicBezTo>
                  <a:pt x="3568" y="122"/>
                  <a:pt x="3570" y="126"/>
                  <a:pt x="3573" y="129"/>
                </a:cubicBezTo>
                <a:cubicBezTo>
                  <a:pt x="3576" y="131"/>
                  <a:pt x="3580" y="133"/>
                  <a:pt x="3585" y="133"/>
                </a:cubicBezTo>
                <a:lnTo>
                  <a:pt x="3955" y="133"/>
                </a:lnTo>
                <a:cubicBezTo>
                  <a:pt x="3959" y="133"/>
                  <a:pt x="3962" y="132"/>
                  <a:pt x="3965" y="130"/>
                </a:cubicBezTo>
                <a:lnTo>
                  <a:pt x="3966" y="128"/>
                </a:lnTo>
                <a:cubicBezTo>
                  <a:pt x="3969" y="125"/>
                  <a:pt x="3971" y="121"/>
                  <a:pt x="3971" y="117"/>
                </a:cubicBezTo>
                <a:cubicBezTo>
                  <a:pt x="3971" y="112"/>
                  <a:pt x="3969" y="108"/>
                  <a:pt x="3966" y="105"/>
                </a:cubicBezTo>
                <a:cubicBezTo>
                  <a:pt x="3963" y="102"/>
                  <a:pt x="3959" y="100"/>
                  <a:pt x="3955" y="100"/>
                </a:cubicBezTo>
                <a:lnTo>
                  <a:pt x="3759" y="100"/>
                </a:lnTo>
                <a:cubicBezTo>
                  <a:pt x="3743" y="100"/>
                  <a:pt x="3729" y="89"/>
                  <a:pt x="3726" y="74"/>
                </a:cubicBezTo>
                <a:cubicBezTo>
                  <a:pt x="3721" y="56"/>
                  <a:pt x="3733" y="37"/>
                  <a:pt x="3751" y="33"/>
                </a:cubicBezTo>
                <a:cubicBezTo>
                  <a:pt x="3755" y="32"/>
                  <a:pt x="3758" y="30"/>
                  <a:pt x="3760" y="27"/>
                </a:cubicBezTo>
                <a:cubicBezTo>
                  <a:pt x="3762" y="24"/>
                  <a:pt x="3764" y="21"/>
                  <a:pt x="3764" y="17"/>
                </a:cubicBezTo>
                <a:cubicBezTo>
                  <a:pt x="3764" y="12"/>
                  <a:pt x="3762" y="8"/>
                  <a:pt x="3759" y="5"/>
                </a:cubicBezTo>
                <a:cubicBezTo>
                  <a:pt x="3756" y="2"/>
                  <a:pt x="3752" y="0"/>
                  <a:pt x="3747" y="0"/>
                </a:cubicBezTo>
                <a:lnTo>
                  <a:pt x="3377" y="0"/>
                </a:lnTo>
                <a:cubicBezTo>
                  <a:pt x="3372" y="0"/>
                  <a:pt x="3368" y="2"/>
                  <a:pt x="3365" y="5"/>
                </a:cubicBezTo>
                <a:cubicBezTo>
                  <a:pt x="3362" y="8"/>
                  <a:pt x="3360" y="12"/>
                  <a:pt x="3360" y="16"/>
                </a:cubicBezTo>
                <a:lnTo>
                  <a:pt x="3360" y="17"/>
                </a:lnTo>
                <a:cubicBezTo>
                  <a:pt x="3360" y="35"/>
                  <a:pt x="3345" y="51"/>
                  <a:pt x="3326" y="51"/>
                </a:cubicBezTo>
                <a:close/>
                <a:moveTo>
                  <a:pt x="4346" y="492"/>
                </a:moveTo>
                <a:lnTo>
                  <a:pt x="3932" y="492"/>
                </a:lnTo>
                <a:cubicBezTo>
                  <a:pt x="3924" y="492"/>
                  <a:pt x="3917" y="495"/>
                  <a:pt x="3913" y="500"/>
                </a:cubicBezTo>
                <a:cubicBezTo>
                  <a:pt x="3907" y="505"/>
                  <a:pt x="3904" y="512"/>
                  <a:pt x="3904" y="519"/>
                </a:cubicBezTo>
                <a:cubicBezTo>
                  <a:pt x="3904" y="524"/>
                  <a:pt x="3906" y="529"/>
                  <a:pt x="3908" y="533"/>
                </a:cubicBezTo>
                <a:lnTo>
                  <a:pt x="3712" y="533"/>
                </a:lnTo>
                <a:cubicBezTo>
                  <a:pt x="3704" y="533"/>
                  <a:pt x="3697" y="536"/>
                  <a:pt x="3692" y="541"/>
                </a:cubicBezTo>
                <a:cubicBezTo>
                  <a:pt x="3687" y="546"/>
                  <a:pt x="3684" y="553"/>
                  <a:pt x="3684" y="561"/>
                </a:cubicBezTo>
                <a:cubicBezTo>
                  <a:pt x="3684" y="569"/>
                  <a:pt x="3687" y="576"/>
                  <a:pt x="3692" y="581"/>
                </a:cubicBezTo>
                <a:cubicBezTo>
                  <a:pt x="3697" y="586"/>
                  <a:pt x="3704" y="589"/>
                  <a:pt x="3712" y="589"/>
                </a:cubicBezTo>
                <a:lnTo>
                  <a:pt x="4125" y="589"/>
                </a:lnTo>
                <a:cubicBezTo>
                  <a:pt x="4133" y="589"/>
                  <a:pt x="4140" y="586"/>
                  <a:pt x="4145" y="581"/>
                </a:cubicBezTo>
                <a:cubicBezTo>
                  <a:pt x="4150" y="576"/>
                  <a:pt x="4153" y="569"/>
                  <a:pt x="4153" y="561"/>
                </a:cubicBezTo>
                <a:cubicBezTo>
                  <a:pt x="4153" y="556"/>
                  <a:pt x="4152" y="551"/>
                  <a:pt x="4150" y="547"/>
                </a:cubicBezTo>
                <a:lnTo>
                  <a:pt x="4346" y="547"/>
                </a:lnTo>
                <a:cubicBezTo>
                  <a:pt x="4354" y="547"/>
                  <a:pt x="4361" y="544"/>
                  <a:pt x="4366" y="539"/>
                </a:cubicBezTo>
                <a:cubicBezTo>
                  <a:pt x="4371" y="534"/>
                  <a:pt x="4374" y="527"/>
                  <a:pt x="4374" y="519"/>
                </a:cubicBezTo>
                <a:cubicBezTo>
                  <a:pt x="4374" y="512"/>
                  <a:pt x="4371" y="505"/>
                  <a:pt x="4366" y="500"/>
                </a:cubicBezTo>
                <a:cubicBezTo>
                  <a:pt x="4361" y="495"/>
                  <a:pt x="4354" y="492"/>
                  <a:pt x="4346" y="492"/>
                </a:cubicBezTo>
                <a:close/>
                <a:moveTo>
                  <a:pt x="4826" y="1311"/>
                </a:moveTo>
                <a:cubicBezTo>
                  <a:pt x="4803" y="1264"/>
                  <a:pt x="4685" y="1321"/>
                  <a:pt x="4685" y="1321"/>
                </a:cubicBezTo>
                <a:cubicBezTo>
                  <a:pt x="4667" y="1329"/>
                  <a:pt x="4647" y="1321"/>
                  <a:pt x="4639" y="1304"/>
                </a:cubicBezTo>
                <a:cubicBezTo>
                  <a:pt x="4631" y="1286"/>
                  <a:pt x="4639" y="1265"/>
                  <a:pt x="4656" y="1257"/>
                </a:cubicBezTo>
                <a:cubicBezTo>
                  <a:pt x="4657" y="1257"/>
                  <a:pt x="4785" y="1192"/>
                  <a:pt x="4858" y="1242"/>
                </a:cubicBezTo>
                <a:cubicBezTo>
                  <a:pt x="4930" y="1192"/>
                  <a:pt x="5059" y="1257"/>
                  <a:pt x="5059" y="1257"/>
                </a:cubicBezTo>
                <a:cubicBezTo>
                  <a:pt x="5077" y="1265"/>
                  <a:pt x="5085" y="1286"/>
                  <a:pt x="5077" y="1304"/>
                </a:cubicBezTo>
                <a:cubicBezTo>
                  <a:pt x="5069" y="1321"/>
                  <a:pt x="5048" y="1329"/>
                  <a:pt x="5030" y="1321"/>
                </a:cubicBezTo>
                <a:cubicBezTo>
                  <a:pt x="5030" y="1321"/>
                  <a:pt x="4913" y="1264"/>
                  <a:pt x="4889" y="1311"/>
                </a:cubicBezTo>
                <a:lnTo>
                  <a:pt x="4889" y="1311"/>
                </a:lnTo>
                <a:lnTo>
                  <a:pt x="4889" y="1311"/>
                </a:lnTo>
                <a:lnTo>
                  <a:pt x="4889" y="1311"/>
                </a:lnTo>
                <a:lnTo>
                  <a:pt x="4888" y="1312"/>
                </a:lnTo>
                <a:lnTo>
                  <a:pt x="4888" y="1312"/>
                </a:lnTo>
                <a:lnTo>
                  <a:pt x="4888" y="1313"/>
                </a:lnTo>
                <a:lnTo>
                  <a:pt x="4888" y="1313"/>
                </a:lnTo>
                <a:lnTo>
                  <a:pt x="4887" y="1314"/>
                </a:lnTo>
                <a:lnTo>
                  <a:pt x="4887" y="1314"/>
                </a:lnTo>
                <a:lnTo>
                  <a:pt x="4887" y="1314"/>
                </a:lnTo>
                <a:lnTo>
                  <a:pt x="4887" y="1314"/>
                </a:lnTo>
                <a:lnTo>
                  <a:pt x="4886" y="1315"/>
                </a:lnTo>
                <a:lnTo>
                  <a:pt x="4886" y="1315"/>
                </a:lnTo>
                <a:lnTo>
                  <a:pt x="4886" y="1316"/>
                </a:lnTo>
                <a:lnTo>
                  <a:pt x="4886" y="1316"/>
                </a:lnTo>
                <a:lnTo>
                  <a:pt x="4885" y="1316"/>
                </a:lnTo>
                <a:lnTo>
                  <a:pt x="4885" y="1317"/>
                </a:lnTo>
                <a:lnTo>
                  <a:pt x="4885" y="1317"/>
                </a:lnTo>
                <a:lnTo>
                  <a:pt x="4885" y="1317"/>
                </a:lnTo>
                <a:lnTo>
                  <a:pt x="4884" y="1318"/>
                </a:lnTo>
                <a:lnTo>
                  <a:pt x="4884" y="1318"/>
                </a:lnTo>
                <a:lnTo>
                  <a:pt x="4884" y="1319"/>
                </a:lnTo>
                <a:lnTo>
                  <a:pt x="4884" y="1319"/>
                </a:lnTo>
                <a:lnTo>
                  <a:pt x="4883" y="1319"/>
                </a:lnTo>
                <a:lnTo>
                  <a:pt x="4883" y="1319"/>
                </a:lnTo>
                <a:lnTo>
                  <a:pt x="4883" y="1320"/>
                </a:lnTo>
                <a:lnTo>
                  <a:pt x="4882" y="1320"/>
                </a:lnTo>
                <a:lnTo>
                  <a:pt x="4882" y="1320"/>
                </a:lnTo>
                <a:lnTo>
                  <a:pt x="4882" y="1320"/>
                </a:lnTo>
                <a:lnTo>
                  <a:pt x="4881" y="1321"/>
                </a:lnTo>
                <a:lnTo>
                  <a:pt x="4881" y="1321"/>
                </a:lnTo>
                <a:lnTo>
                  <a:pt x="4881" y="1322"/>
                </a:lnTo>
                <a:lnTo>
                  <a:pt x="4881" y="1322"/>
                </a:lnTo>
                <a:lnTo>
                  <a:pt x="4880" y="1322"/>
                </a:lnTo>
                <a:lnTo>
                  <a:pt x="4880" y="1322"/>
                </a:lnTo>
                <a:lnTo>
                  <a:pt x="4879" y="1323"/>
                </a:lnTo>
                <a:lnTo>
                  <a:pt x="4879" y="1323"/>
                </a:lnTo>
                <a:lnTo>
                  <a:pt x="4879" y="1323"/>
                </a:lnTo>
                <a:lnTo>
                  <a:pt x="4879" y="1323"/>
                </a:lnTo>
                <a:lnTo>
                  <a:pt x="4878" y="1323"/>
                </a:lnTo>
                <a:lnTo>
                  <a:pt x="4878" y="1324"/>
                </a:lnTo>
                <a:lnTo>
                  <a:pt x="4877" y="1324"/>
                </a:lnTo>
                <a:lnTo>
                  <a:pt x="4877" y="1324"/>
                </a:lnTo>
                <a:lnTo>
                  <a:pt x="4876" y="1325"/>
                </a:lnTo>
                <a:lnTo>
                  <a:pt x="4876" y="1325"/>
                </a:lnTo>
                <a:lnTo>
                  <a:pt x="4876" y="1325"/>
                </a:lnTo>
                <a:lnTo>
                  <a:pt x="4876" y="1325"/>
                </a:lnTo>
                <a:lnTo>
                  <a:pt x="4875" y="1325"/>
                </a:lnTo>
                <a:lnTo>
                  <a:pt x="4875" y="1325"/>
                </a:lnTo>
                <a:lnTo>
                  <a:pt x="4874" y="1326"/>
                </a:lnTo>
                <a:lnTo>
                  <a:pt x="4874" y="1326"/>
                </a:lnTo>
                <a:lnTo>
                  <a:pt x="4873" y="1326"/>
                </a:lnTo>
                <a:lnTo>
                  <a:pt x="4873" y="1326"/>
                </a:lnTo>
                <a:lnTo>
                  <a:pt x="4873" y="1327"/>
                </a:lnTo>
                <a:lnTo>
                  <a:pt x="4872" y="1327"/>
                </a:lnTo>
                <a:lnTo>
                  <a:pt x="4872" y="1327"/>
                </a:lnTo>
                <a:lnTo>
                  <a:pt x="4872" y="1327"/>
                </a:lnTo>
                <a:lnTo>
                  <a:pt x="4871" y="1327"/>
                </a:lnTo>
                <a:lnTo>
                  <a:pt x="4871" y="1327"/>
                </a:lnTo>
                <a:lnTo>
                  <a:pt x="4870" y="1328"/>
                </a:lnTo>
                <a:lnTo>
                  <a:pt x="4870" y="1328"/>
                </a:lnTo>
                <a:lnTo>
                  <a:pt x="4870" y="1328"/>
                </a:lnTo>
                <a:lnTo>
                  <a:pt x="4868" y="1328"/>
                </a:lnTo>
                <a:lnTo>
                  <a:pt x="4868" y="1328"/>
                </a:lnTo>
                <a:lnTo>
                  <a:pt x="4867" y="1329"/>
                </a:lnTo>
                <a:lnTo>
                  <a:pt x="4867" y="1329"/>
                </a:lnTo>
                <a:lnTo>
                  <a:pt x="4867" y="1329"/>
                </a:lnTo>
                <a:lnTo>
                  <a:pt x="4866" y="1329"/>
                </a:lnTo>
                <a:lnTo>
                  <a:pt x="4866" y="1329"/>
                </a:lnTo>
                <a:lnTo>
                  <a:pt x="4866" y="1329"/>
                </a:lnTo>
                <a:lnTo>
                  <a:pt x="4865" y="1329"/>
                </a:lnTo>
                <a:lnTo>
                  <a:pt x="4865" y="1329"/>
                </a:lnTo>
                <a:lnTo>
                  <a:pt x="4864" y="1329"/>
                </a:lnTo>
                <a:lnTo>
                  <a:pt x="4864" y="1329"/>
                </a:lnTo>
                <a:lnTo>
                  <a:pt x="4863" y="1329"/>
                </a:lnTo>
                <a:lnTo>
                  <a:pt x="4863" y="1329"/>
                </a:lnTo>
                <a:lnTo>
                  <a:pt x="4862" y="1330"/>
                </a:lnTo>
                <a:lnTo>
                  <a:pt x="4862" y="1330"/>
                </a:lnTo>
                <a:lnTo>
                  <a:pt x="4862" y="1330"/>
                </a:lnTo>
                <a:lnTo>
                  <a:pt x="4861" y="1330"/>
                </a:lnTo>
                <a:lnTo>
                  <a:pt x="4861" y="1330"/>
                </a:lnTo>
                <a:lnTo>
                  <a:pt x="4861" y="1330"/>
                </a:lnTo>
                <a:lnTo>
                  <a:pt x="4860" y="1330"/>
                </a:lnTo>
                <a:lnTo>
                  <a:pt x="4860" y="1330"/>
                </a:lnTo>
                <a:lnTo>
                  <a:pt x="4859" y="1330"/>
                </a:lnTo>
                <a:lnTo>
                  <a:pt x="4859" y="1330"/>
                </a:lnTo>
                <a:lnTo>
                  <a:pt x="4858" y="1330"/>
                </a:lnTo>
                <a:lnTo>
                  <a:pt x="4858" y="1330"/>
                </a:lnTo>
                <a:lnTo>
                  <a:pt x="4857" y="1330"/>
                </a:lnTo>
                <a:lnTo>
                  <a:pt x="4857" y="1330"/>
                </a:lnTo>
                <a:lnTo>
                  <a:pt x="4856" y="1330"/>
                </a:lnTo>
                <a:lnTo>
                  <a:pt x="4856" y="1330"/>
                </a:lnTo>
                <a:lnTo>
                  <a:pt x="4856" y="1330"/>
                </a:lnTo>
                <a:lnTo>
                  <a:pt x="4855" y="1330"/>
                </a:lnTo>
                <a:lnTo>
                  <a:pt x="4855" y="1330"/>
                </a:lnTo>
                <a:lnTo>
                  <a:pt x="4854" y="1330"/>
                </a:lnTo>
                <a:lnTo>
                  <a:pt x="4854" y="1330"/>
                </a:lnTo>
                <a:lnTo>
                  <a:pt x="4854" y="1330"/>
                </a:lnTo>
                <a:lnTo>
                  <a:pt x="4853" y="1330"/>
                </a:lnTo>
                <a:lnTo>
                  <a:pt x="4853" y="1330"/>
                </a:lnTo>
                <a:lnTo>
                  <a:pt x="4852" y="1330"/>
                </a:lnTo>
                <a:lnTo>
                  <a:pt x="4852" y="1330"/>
                </a:lnTo>
                <a:lnTo>
                  <a:pt x="4851" y="1330"/>
                </a:lnTo>
                <a:lnTo>
                  <a:pt x="4851" y="1330"/>
                </a:lnTo>
                <a:lnTo>
                  <a:pt x="4851" y="1329"/>
                </a:lnTo>
                <a:lnTo>
                  <a:pt x="4850" y="1329"/>
                </a:lnTo>
                <a:lnTo>
                  <a:pt x="4850" y="1329"/>
                </a:lnTo>
                <a:lnTo>
                  <a:pt x="4850" y="1329"/>
                </a:lnTo>
                <a:lnTo>
                  <a:pt x="4849" y="1329"/>
                </a:lnTo>
                <a:lnTo>
                  <a:pt x="4849" y="1329"/>
                </a:lnTo>
                <a:lnTo>
                  <a:pt x="4848" y="1329"/>
                </a:lnTo>
                <a:lnTo>
                  <a:pt x="4848" y="1329"/>
                </a:lnTo>
                <a:lnTo>
                  <a:pt x="4847" y="1328"/>
                </a:lnTo>
                <a:lnTo>
                  <a:pt x="4847" y="1328"/>
                </a:lnTo>
                <a:lnTo>
                  <a:pt x="4846" y="1328"/>
                </a:lnTo>
                <a:lnTo>
                  <a:pt x="4845" y="1328"/>
                </a:lnTo>
                <a:lnTo>
                  <a:pt x="4845" y="1328"/>
                </a:lnTo>
                <a:lnTo>
                  <a:pt x="4844" y="1327"/>
                </a:lnTo>
                <a:lnTo>
                  <a:pt x="4844" y="1327"/>
                </a:lnTo>
                <a:lnTo>
                  <a:pt x="4844" y="1327"/>
                </a:lnTo>
                <a:lnTo>
                  <a:pt x="4843" y="1327"/>
                </a:lnTo>
                <a:lnTo>
                  <a:pt x="4843" y="1327"/>
                </a:lnTo>
                <a:lnTo>
                  <a:pt x="4843" y="1327"/>
                </a:lnTo>
                <a:lnTo>
                  <a:pt x="4842" y="1326"/>
                </a:lnTo>
                <a:lnTo>
                  <a:pt x="4842" y="1326"/>
                </a:lnTo>
                <a:lnTo>
                  <a:pt x="4841" y="1326"/>
                </a:lnTo>
                <a:lnTo>
                  <a:pt x="4841" y="1326"/>
                </a:lnTo>
                <a:lnTo>
                  <a:pt x="4840" y="1326"/>
                </a:lnTo>
                <a:lnTo>
                  <a:pt x="4840" y="1326"/>
                </a:lnTo>
                <a:lnTo>
                  <a:pt x="4840" y="1325"/>
                </a:lnTo>
                <a:lnTo>
                  <a:pt x="4840" y="1325"/>
                </a:lnTo>
                <a:lnTo>
                  <a:pt x="4839" y="1325"/>
                </a:lnTo>
                <a:lnTo>
                  <a:pt x="4839" y="1325"/>
                </a:lnTo>
                <a:lnTo>
                  <a:pt x="4838" y="1324"/>
                </a:lnTo>
                <a:lnTo>
                  <a:pt x="4838" y="1324"/>
                </a:lnTo>
                <a:lnTo>
                  <a:pt x="4837" y="1324"/>
                </a:lnTo>
                <a:lnTo>
                  <a:pt x="4837" y="1324"/>
                </a:lnTo>
                <a:lnTo>
                  <a:pt x="4837" y="1323"/>
                </a:lnTo>
                <a:lnTo>
                  <a:pt x="4837" y="1323"/>
                </a:lnTo>
                <a:lnTo>
                  <a:pt x="4836" y="1323"/>
                </a:lnTo>
                <a:lnTo>
                  <a:pt x="4836" y="1323"/>
                </a:lnTo>
                <a:lnTo>
                  <a:pt x="4835" y="1322"/>
                </a:lnTo>
                <a:lnTo>
                  <a:pt x="4835" y="1322"/>
                </a:lnTo>
                <a:lnTo>
                  <a:pt x="4835" y="1322"/>
                </a:lnTo>
                <a:lnTo>
                  <a:pt x="4834" y="1322"/>
                </a:lnTo>
                <a:lnTo>
                  <a:pt x="4834" y="1321"/>
                </a:lnTo>
                <a:lnTo>
                  <a:pt x="4834" y="1321"/>
                </a:lnTo>
                <a:lnTo>
                  <a:pt x="4833" y="1321"/>
                </a:lnTo>
                <a:lnTo>
                  <a:pt x="4833" y="1320"/>
                </a:lnTo>
                <a:lnTo>
                  <a:pt x="4833" y="1320"/>
                </a:lnTo>
                <a:lnTo>
                  <a:pt x="4833" y="1320"/>
                </a:lnTo>
                <a:lnTo>
                  <a:pt x="4832" y="1319"/>
                </a:lnTo>
                <a:lnTo>
                  <a:pt x="4832" y="1319"/>
                </a:lnTo>
                <a:lnTo>
                  <a:pt x="4832" y="1319"/>
                </a:lnTo>
                <a:lnTo>
                  <a:pt x="4831" y="1319"/>
                </a:lnTo>
                <a:lnTo>
                  <a:pt x="4831" y="1318"/>
                </a:lnTo>
                <a:lnTo>
                  <a:pt x="4831" y="1318"/>
                </a:lnTo>
                <a:lnTo>
                  <a:pt x="4831" y="1317"/>
                </a:lnTo>
                <a:lnTo>
                  <a:pt x="4830" y="1317"/>
                </a:lnTo>
                <a:lnTo>
                  <a:pt x="4830" y="1317"/>
                </a:lnTo>
                <a:lnTo>
                  <a:pt x="4830" y="1316"/>
                </a:lnTo>
                <a:lnTo>
                  <a:pt x="4829" y="1316"/>
                </a:lnTo>
                <a:lnTo>
                  <a:pt x="4829" y="1316"/>
                </a:lnTo>
                <a:lnTo>
                  <a:pt x="4829" y="1315"/>
                </a:lnTo>
                <a:lnTo>
                  <a:pt x="4829" y="1315"/>
                </a:lnTo>
                <a:lnTo>
                  <a:pt x="4828" y="1315"/>
                </a:lnTo>
                <a:lnTo>
                  <a:pt x="4828" y="1315"/>
                </a:lnTo>
                <a:lnTo>
                  <a:pt x="4828" y="1314"/>
                </a:lnTo>
                <a:lnTo>
                  <a:pt x="4828" y="1314"/>
                </a:lnTo>
                <a:lnTo>
                  <a:pt x="4827" y="1313"/>
                </a:lnTo>
                <a:lnTo>
                  <a:pt x="4827" y="1313"/>
                </a:lnTo>
                <a:lnTo>
                  <a:pt x="4827" y="1312"/>
                </a:lnTo>
                <a:lnTo>
                  <a:pt x="4827" y="1312"/>
                </a:lnTo>
                <a:lnTo>
                  <a:pt x="4827" y="1312"/>
                </a:lnTo>
                <a:lnTo>
                  <a:pt x="4827" y="1312"/>
                </a:lnTo>
                <a:lnTo>
                  <a:pt x="4826" y="1311"/>
                </a:lnTo>
                <a:lnTo>
                  <a:pt x="4826" y="1311"/>
                </a:lnTo>
                <a:close/>
                <a:moveTo>
                  <a:pt x="5121" y="1100"/>
                </a:moveTo>
                <a:cubicBezTo>
                  <a:pt x="5098" y="1053"/>
                  <a:pt x="4981" y="1110"/>
                  <a:pt x="4980" y="1111"/>
                </a:cubicBezTo>
                <a:cubicBezTo>
                  <a:pt x="4963" y="1119"/>
                  <a:pt x="4942" y="1111"/>
                  <a:pt x="4934" y="1093"/>
                </a:cubicBezTo>
                <a:cubicBezTo>
                  <a:pt x="4926" y="1075"/>
                  <a:pt x="4934" y="1054"/>
                  <a:pt x="4951" y="1046"/>
                </a:cubicBezTo>
                <a:cubicBezTo>
                  <a:pt x="4952" y="1046"/>
                  <a:pt x="5080" y="981"/>
                  <a:pt x="5153" y="1031"/>
                </a:cubicBezTo>
                <a:cubicBezTo>
                  <a:pt x="5225" y="981"/>
                  <a:pt x="5354" y="1046"/>
                  <a:pt x="5354" y="1046"/>
                </a:cubicBezTo>
                <a:cubicBezTo>
                  <a:pt x="5372" y="1054"/>
                  <a:pt x="5380" y="1075"/>
                  <a:pt x="5372" y="1093"/>
                </a:cubicBezTo>
                <a:cubicBezTo>
                  <a:pt x="5364" y="1111"/>
                  <a:pt x="5343" y="1119"/>
                  <a:pt x="5325" y="1111"/>
                </a:cubicBezTo>
                <a:cubicBezTo>
                  <a:pt x="5325" y="1110"/>
                  <a:pt x="5208" y="1053"/>
                  <a:pt x="5184" y="1100"/>
                </a:cubicBezTo>
                <a:lnTo>
                  <a:pt x="5184" y="1100"/>
                </a:lnTo>
                <a:lnTo>
                  <a:pt x="5184" y="1101"/>
                </a:lnTo>
                <a:lnTo>
                  <a:pt x="5184" y="1101"/>
                </a:lnTo>
                <a:lnTo>
                  <a:pt x="5184" y="1101"/>
                </a:lnTo>
                <a:lnTo>
                  <a:pt x="5184" y="1101"/>
                </a:lnTo>
                <a:lnTo>
                  <a:pt x="5183" y="1102"/>
                </a:lnTo>
                <a:lnTo>
                  <a:pt x="5183" y="1102"/>
                </a:lnTo>
                <a:lnTo>
                  <a:pt x="5183" y="1103"/>
                </a:lnTo>
                <a:lnTo>
                  <a:pt x="5183" y="1103"/>
                </a:lnTo>
                <a:lnTo>
                  <a:pt x="5182" y="1104"/>
                </a:lnTo>
                <a:lnTo>
                  <a:pt x="5182" y="1104"/>
                </a:lnTo>
                <a:lnTo>
                  <a:pt x="5182" y="1104"/>
                </a:lnTo>
                <a:lnTo>
                  <a:pt x="5182" y="1105"/>
                </a:lnTo>
                <a:lnTo>
                  <a:pt x="5181" y="1105"/>
                </a:lnTo>
                <a:lnTo>
                  <a:pt x="5181" y="1105"/>
                </a:lnTo>
                <a:lnTo>
                  <a:pt x="5181" y="1106"/>
                </a:lnTo>
                <a:lnTo>
                  <a:pt x="5181" y="1106"/>
                </a:lnTo>
                <a:lnTo>
                  <a:pt x="5180" y="1106"/>
                </a:lnTo>
                <a:lnTo>
                  <a:pt x="5180" y="1106"/>
                </a:lnTo>
                <a:lnTo>
                  <a:pt x="5180" y="1107"/>
                </a:lnTo>
                <a:lnTo>
                  <a:pt x="5179" y="1107"/>
                </a:lnTo>
                <a:lnTo>
                  <a:pt x="5179" y="1108"/>
                </a:lnTo>
                <a:lnTo>
                  <a:pt x="5179" y="1108"/>
                </a:lnTo>
                <a:lnTo>
                  <a:pt x="5178" y="1108"/>
                </a:lnTo>
                <a:lnTo>
                  <a:pt x="5178" y="1109"/>
                </a:lnTo>
                <a:lnTo>
                  <a:pt x="5178" y="1109"/>
                </a:lnTo>
                <a:lnTo>
                  <a:pt x="5178" y="1109"/>
                </a:lnTo>
                <a:lnTo>
                  <a:pt x="5177" y="1109"/>
                </a:lnTo>
                <a:lnTo>
                  <a:pt x="5177" y="1110"/>
                </a:lnTo>
                <a:lnTo>
                  <a:pt x="5177" y="1110"/>
                </a:lnTo>
                <a:lnTo>
                  <a:pt x="5176" y="1110"/>
                </a:lnTo>
                <a:lnTo>
                  <a:pt x="5176" y="1111"/>
                </a:lnTo>
                <a:lnTo>
                  <a:pt x="5176" y="1111"/>
                </a:lnTo>
                <a:lnTo>
                  <a:pt x="5175" y="1111"/>
                </a:lnTo>
                <a:lnTo>
                  <a:pt x="5175" y="1111"/>
                </a:lnTo>
                <a:lnTo>
                  <a:pt x="5175" y="1112"/>
                </a:lnTo>
                <a:lnTo>
                  <a:pt x="5174" y="1112"/>
                </a:lnTo>
                <a:lnTo>
                  <a:pt x="5174" y="1112"/>
                </a:lnTo>
                <a:lnTo>
                  <a:pt x="5174" y="1112"/>
                </a:lnTo>
                <a:lnTo>
                  <a:pt x="5173" y="1113"/>
                </a:lnTo>
                <a:lnTo>
                  <a:pt x="5173" y="1113"/>
                </a:lnTo>
                <a:lnTo>
                  <a:pt x="5173" y="1113"/>
                </a:lnTo>
                <a:lnTo>
                  <a:pt x="5172" y="1113"/>
                </a:lnTo>
                <a:lnTo>
                  <a:pt x="5172" y="1114"/>
                </a:lnTo>
                <a:lnTo>
                  <a:pt x="5172" y="1114"/>
                </a:lnTo>
                <a:lnTo>
                  <a:pt x="5171" y="1114"/>
                </a:lnTo>
                <a:lnTo>
                  <a:pt x="5171" y="1114"/>
                </a:lnTo>
                <a:lnTo>
                  <a:pt x="5170" y="1115"/>
                </a:lnTo>
                <a:lnTo>
                  <a:pt x="5170" y="1115"/>
                </a:lnTo>
                <a:lnTo>
                  <a:pt x="5170" y="1115"/>
                </a:lnTo>
                <a:lnTo>
                  <a:pt x="5169" y="1115"/>
                </a:lnTo>
                <a:lnTo>
                  <a:pt x="5169" y="1115"/>
                </a:lnTo>
                <a:lnTo>
                  <a:pt x="5169" y="1116"/>
                </a:lnTo>
                <a:lnTo>
                  <a:pt x="5168" y="1116"/>
                </a:lnTo>
                <a:lnTo>
                  <a:pt x="5168" y="1116"/>
                </a:lnTo>
                <a:lnTo>
                  <a:pt x="5167" y="1116"/>
                </a:lnTo>
                <a:lnTo>
                  <a:pt x="5167" y="1116"/>
                </a:lnTo>
                <a:lnTo>
                  <a:pt x="5166" y="1117"/>
                </a:lnTo>
                <a:lnTo>
                  <a:pt x="5166" y="1117"/>
                </a:lnTo>
                <a:lnTo>
                  <a:pt x="5166" y="1117"/>
                </a:lnTo>
                <a:lnTo>
                  <a:pt x="5165" y="1117"/>
                </a:lnTo>
                <a:lnTo>
                  <a:pt x="5165" y="1117"/>
                </a:lnTo>
                <a:lnTo>
                  <a:pt x="5164" y="1118"/>
                </a:lnTo>
                <a:lnTo>
                  <a:pt x="5163" y="1118"/>
                </a:lnTo>
                <a:lnTo>
                  <a:pt x="5163" y="1118"/>
                </a:lnTo>
                <a:lnTo>
                  <a:pt x="5162" y="1118"/>
                </a:lnTo>
                <a:lnTo>
                  <a:pt x="5162" y="1118"/>
                </a:lnTo>
                <a:lnTo>
                  <a:pt x="5162" y="1118"/>
                </a:lnTo>
                <a:lnTo>
                  <a:pt x="5161" y="1118"/>
                </a:lnTo>
                <a:lnTo>
                  <a:pt x="5161" y="1118"/>
                </a:lnTo>
                <a:lnTo>
                  <a:pt x="5160" y="1118"/>
                </a:lnTo>
                <a:lnTo>
                  <a:pt x="5160" y="1118"/>
                </a:lnTo>
                <a:lnTo>
                  <a:pt x="5159" y="1119"/>
                </a:lnTo>
                <a:lnTo>
                  <a:pt x="5159" y="1119"/>
                </a:lnTo>
                <a:lnTo>
                  <a:pt x="5158" y="1119"/>
                </a:lnTo>
                <a:lnTo>
                  <a:pt x="5158" y="1119"/>
                </a:lnTo>
                <a:lnTo>
                  <a:pt x="5158" y="1119"/>
                </a:lnTo>
                <a:lnTo>
                  <a:pt x="5157" y="1119"/>
                </a:lnTo>
                <a:lnTo>
                  <a:pt x="5157" y="1119"/>
                </a:lnTo>
                <a:lnTo>
                  <a:pt x="5157" y="1119"/>
                </a:lnTo>
                <a:lnTo>
                  <a:pt x="5156" y="1119"/>
                </a:lnTo>
                <a:lnTo>
                  <a:pt x="5156" y="1119"/>
                </a:lnTo>
                <a:lnTo>
                  <a:pt x="5155" y="1119"/>
                </a:lnTo>
                <a:lnTo>
                  <a:pt x="5155" y="1119"/>
                </a:lnTo>
                <a:lnTo>
                  <a:pt x="5154" y="1119"/>
                </a:lnTo>
                <a:lnTo>
                  <a:pt x="5154" y="1119"/>
                </a:lnTo>
                <a:lnTo>
                  <a:pt x="5153" y="1119"/>
                </a:lnTo>
                <a:lnTo>
                  <a:pt x="5153" y="1119"/>
                </a:lnTo>
                <a:lnTo>
                  <a:pt x="5152" y="1119"/>
                </a:lnTo>
                <a:lnTo>
                  <a:pt x="5152" y="1119"/>
                </a:lnTo>
                <a:lnTo>
                  <a:pt x="5152" y="1119"/>
                </a:lnTo>
                <a:lnTo>
                  <a:pt x="5152" y="1119"/>
                </a:lnTo>
                <a:lnTo>
                  <a:pt x="5151" y="1119"/>
                </a:lnTo>
                <a:lnTo>
                  <a:pt x="5151" y="1119"/>
                </a:lnTo>
                <a:lnTo>
                  <a:pt x="5150" y="1119"/>
                </a:lnTo>
                <a:lnTo>
                  <a:pt x="5150" y="1119"/>
                </a:lnTo>
                <a:lnTo>
                  <a:pt x="5149" y="1119"/>
                </a:lnTo>
                <a:lnTo>
                  <a:pt x="5149" y="1119"/>
                </a:lnTo>
                <a:lnTo>
                  <a:pt x="5148" y="1119"/>
                </a:lnTo>
                <a:lnTo>
                  <a:pt x="5148" y="1119"/>
                </a:lnTo>
                <a:lnTo>
                  <a:pt x="5147" y="1119"/>
                </a:lnTo>
                <a:lnTo>
                  <a:pt x="5147" y="1119"/>
                </a:lnTo>
                <a:lnTo>
                  <a:pt x="5147" y="1119"/>
                </a:lnTo>
                <a:lnTo>
                  <a:pt x="5146" y="1119"/>
                </a:lnTo>
                <a:lnTo>
                  <a:pt x="5146" y="1118"/>
                </a:lnTo>
                <a:lnTo>
                  <a:pt x="5146" y="1118"/>
                </a:lnTo>
                <a:lnTo>
                  <a:pt x="5145" y="1118"/>
                </a:lnTo>
                <a:lnTo>
                  <a:pt x="5145" y="1118"/>
                </a:lnTo>
                <a:lnTo>
                  <a:pt x="5144" y="1118"/>
                </a:lnTo>
                <a:lnTo>
                  <a:pt x="5144" y="1118"/>
                </a:lnTo>
                <a:lnTo>
                  <a:pt x="5143" y="1118"/>
                </a:lnTo>
                <a:lnTo>
                  <a:pt x="5143" y="1118"/>
                </a:lnTo>
                <a:lnTo>
                  <a:pt x="5143" y="1118"/>
                </a:lnTo>
                <a:lnTo>
                  <a:pt x="5142" y="1118"/>
                </a:lnTo>
                <a:lnTo>
                  <a:pt x="5141" y="1117"/>
                </a:lnTo>
                <a:lnTo>
                  <a:pt x="5141" y="1117"/>
                </a:lnTo>
                <a:lnTo>
                  <a:pt x="5140" y="1117"/>
                </a:lnTo>
                <a:lnTo>
                  <a:pt x="5140" y="1117"/>
                </a:lnTo>
                <a:lnTo>
                  <a:pt x="5139" y="1117"/>
                </a:lnTo>
                <a:lnTo>
                  <a:pt x="5139" y="1116"/>
                </a:lnTo>
                <a:lnTo>
                  <a:pt x="5139" y="1116"/>
                </a:lnTo>
                <a:lnTo>
                  <a:pt x="5138" y="1116"/>
                </a:lnTo>
                <a:lnTo>
                  <a:pt x="5138" y="1116"/>
                </a:lnTo>
                <a:lnTo>
                  <a:pt x="5137" y="1116"/>
                </a:lnTo>
                <a:lnTo>
                  <a:pt x="5137" y="1115"/>
                </a:lnTo>
                <a:lnTo>
                  <a:pt x="5136" y="1115"/>
                </a:lnTo>
                <a:lnTo>
                  <a:pt x="5136" y="1115"/>
                </a:lnTo>
                <a:lnTo>
                  <a:pt x="5136" y="1115"/>
                </a:lnTo>
                <a:lnTo>
                  <a:pt x="5136" y="1115"/>
                </a:lnTo>
                <a:lnTo>
                  <a:pt x="5135" y="1114"/>
                </a:lnTo>
                <a:lnTo>
                  <a:pt x="5135" y="1114"/>
                </a:lnTo>
                <a:lnTo>
                  <a:pt x="5134" y="1114"/>
                </a:lnTo>
                <a:lnTo>
                  <a:pt x="5134" y="1114"/>
                </a:lnTo>
                <a:lnTo>
                  <a:pt x="5133" y="1113"/>
                </a:lnTo>
                <a:lnTo>
                  <a:pt x="5133" y="1113"/>
                </a:lnTo>
                <a:lnTo>
                  <a:pt x="5133" y="1113"/>
                </a:lnTo>
                <a:lnTo>
                  <a:pt x="5133" y="1113"/>
                </a:lnTo>
                <a:lnTo>
                  <a:pt x="5132" y="1112"/>
                </a:lnTo>
                <a:lnTo>
                  <a:pt x="5132" y="1112"/>
                </a:lnTo>
                <a:lnTo>
                  <a:pt x="5131" y="1112"/>
                </a:lnTo>
                <a:lnTo>
                  <a:pt x="5131" y="1112"/>
                </a:lnTo>
                <a:lnTo>
                  <a:pt x="5131" y="1111"/>
                </a:lnTo>
                <a:lnTo>
                  <a:pt x="5130" y="1111"/>
                </a:lnTo>
                <a:lnTo>
                  <a:pt x="5130" y="1111"/>
                </a:lnTo>
                <a:lnTo>
                  <a:pt x="5130" y="1111"/>
                </a:lnTo>
                <a:lnTo>
                  <a:pt x="5129" y="1110"/>
                </a:lnTo>
                <a:lnTo>
                  <a:pt x="5129" y="1110"/>
                </a:lnTo>
                <a:lnTo>
                  <a:pt x="5129" y="1110"/>
                </a:lnTo>
                <a:lnTo>
                  <a:pt x="5128" y="1109"/>
                </a:lnTo>
                <a:lnTo>
                  <a:pt x="5128" y="1109"/>
                </a:lnTo>
                <a:lnTo>
                  <a:pt x="5128" y="1109"/>
                </a:lnTo>
                <a:lnTo>
                  <a:pt x="5127" y="1109"/>
                </a:lnTo>
                <a:lnTo>
                  <a:pt x="5127" y="1108"/>
                </a:lnTo>
                <a:lnTo>
                  <a:pt x="5127" y="1108"/>
                </a:lnTo>
                <a:lnTo>
                  <a:pt x="5127" y="1108"/>
                </a:lnTo>
                <a:lnTo>
                  <a:pt x="5126" y="1107"/>
                </a:lnTo>
                <a:lnTo>
                  <a:pt x="5126" y="1107"/>
                </a:lnTo>
                <a:lnTo>
                  <a:pt x="5126" y="1106"/>
                </a:lnTo>
                <a:lnTo>
                  <a:pt x="5126" y="1106"/>
                </a:lnTo>
                <a:lnTo>
                  <a:pt x="5125" y="1106"/>
                </a:lnTo>
                <a:lnTo>
                  <a:pt x="5125" y="1106"/>
                </a:lnTo>
                <a:lnTo>
                  <a:pt x="5125" y="1105"/>
                </a:lnTo>
                <a:lnTo>
                  <a:pt x="5125" y="1105"/>
                </a:lnTo>
                <a:lnTo>
                  <a:pt x="5124" y="1105"/>
                </a:lnTo>
                <a:lnTo>
                  <a:pt x="5124" y="1104"/>
                </a:lnTo>
                <a:lnTo>
                  <a:pt x="5124" y="1104"/>
                </a:lnTo>
                <a:lnTo>
                  <a:pt x="5124" y="1104"/>
                </a:lnTo>
                <a:lnTo>
                  <a:pt x="5123" y="1103"/>
                </a:lnTo>
                <a:lnTo>
                  <a:pt x="5123" y="1103"/>
                </a:lnTo>
                <a:lnTo>
                  <a:pt x="5123" y="1102"/>
                </a:lnTo>
                <a:lnTo>
                  <a:pt x="5123" y="1102"/>
                </a:lnTo>
                <a:lnTo>
                  <a:pt x="5122" y="1101"/>
                </a:lnTo>
                <a:lnTo>
                  <a:pt x="5122" y="1101"/>
                </a:lnTo>
                <a:lnTo>
                  <a:pt x="5122" y="1101"/>
                </a:lnTo>
                <a:lnTo>
                  <a:pt x="5122" y="1101"/>
                </a:lnTo>
                <a:lnTo>
                  <a:pt x="5121" y="1100"/>
                </a:lnTo>
                <a:close/>
                <a:moveTo>
                  <a:pt x="1430" y="34"/>
                </a:moveTo>
                <a:cubicBezTo>
                  <a:pt x="1430" y="16"/>
                  <a:pt x="1445" y="0"/>
                  <a:pt x="1464" y="0"/>
                </a:cubicBezTo>
                <a:cubicBezTo>
                  <a:pt x="1483" y="0"/>
                  <a:pt x="1498" y="16"/>
                  <a:pt x="1498" y="34"/>
                </a:cubicBezTo>
                <a:lnTo>
                  <a:pt x="1498" y="147"/>
                </a:lnTo>
                <a:cubicBezTo>
                  <a:pt x="1498" y="166"/>
                  <a:pt x="1483" y="181"/>
                  <a:pt x="1464" y="181"/>
                </a:cubicBezTo>
                <a:cubicBezTo>
                  <a:pt x="1445" y="181"/>
                  <a:pt x="1430" y="166"/>
                  <a:pt x="1430" y="147"/>
                </a:cubicBezTo>
                <a:lnTo>
                  <a:pt x="1430" y="34"/>
                </a:lnTo>
                <a:close/>
                <a:moveTo>
                  <a:pt x="1873" y="251"/>
                </a:moveTo>
                <a:cubicBezTo>
                  <a:pt x="1889" y="242"/>
                  <a:pt x="1910" y="247"/>
                  <a:pt x="1919" y="263"/>
                </a:cubicBezTo>
                <a:cubicBezTo>
                  <a:pt x="1928" y="279"/>
                  <a:pt x="1923" y="300"/>
                  <a:pt x="1907" y="309"/>
                </a:cubicBezTo>
                <a:lnTo>
                  <a:pt x="1809" y="366"/>
                </a:lnTo>
                <a:cubicBezTo>
                  <a:pt x="1792" y="375"/>
                  <a:pt x="1772" y="370"/>
                  <a:pt x="1762" y="353"/>
                </a:cubicBezTo>
                <a:cubicBezTo>
                  <a:pt x="1753" y="338"/>
                  <a:pt x="1759" y="317"/>
                  <a:pt x="1775" y="308"/>
                </a:cubicBezTo>
                <a:lnTo>
                  <a:pt x="1873" y="251"/>
                </a:lnTo>
                <a:close/>
                <a:moveTo>
                  <a:pt x="1907" y="743"/>
                </a:moveTo>
                <a:cubicBezTo>
                  <a:pt x="1923" y="752"/>
                  <a:pt x="1928" y="773"/>
                  <a:pt x="1919" y="789"/>
                </a:cubicBezTo>
                <a:cubicBezTo>
                  <a:pt x="1910" y="805"/>
                  <a:pt x="1889" y="810"/>
                  <a:pt x="1873" y="801"/>
                </a:cubicBezTo>
                <a:lnTo>
                  <a:pt x="1775" y="744"/>
                </a:lnTo>
                <a:cubicBezTo>
                  <a:pt x="1759" y="735"/>
                  <a:pt x="1753" y="714"/>
                  <a:pt x="1762" y="698"/>
                </a:cubicBezTo>
                <a:cubicBezTo>
                  <a:pt x="1772" y="682"/>
                  <a:pt x="1792" y="677"/>
                  <a:pt x="1809" y="686"/>
                </a:cubicBezTo>
                <a:lnTo>
                  <a:pt x="1907" y="743"/>
                </a:lnTo>
                <a:close/>
                <a:moveTo>
                  <a:pt x="1498" y="1018"/>
                </a:moveTo>
                <a:cubicBezTo>
                  <a:pt x="1498" y="1036"/>
                  <a:pt x="1483" y="1051"/>
                  <a:pt x="1464" y="1051"/>
                </a:cubicBezTo>
                <a:cubicBezTo>
                  <a:pt x="1445" y="1051"/>
                  <a:pt x="1430" y="1036"/>
                  <a:pt x="1430" y="1018"/>
                </a:cubicBezTo>
                <a:lnTo>
                  <a:pt x="1430" y="905"/>
                </a:lnTo>
                <a:cubicBezTo>
                  <a:pt x="1430" y="886"/>
                  <a:pt x="1445" y="871"/>
                  <a:pt x="1464" y="871"/>
                </a:cubicBezTo>
                <a:cubicBezTo>
                  <a:pt x="1483" y="871"/>
                  <a:pt x="1498" y="886"/>
                  <a:pt x="1498" y="905"/>
                </a:cubicBezTo>
                <a:lnTo>
                  <a:pt x="1498" y="1018"/>
                </a:lnTo>
                <a:close/>
                <a:moveTo>
                  <a:pt x="1055" y="801"/>
                </a:moveTo>
                <a:cubicBezTo>
                  <a:pt x="1039" y="810"/>
                  <a:pt x="1018" y="805"/>
                  <a:pt x="1009" y="789"/>
                </a:cubicBezTo>
                <a:cubicBezTo>
                  <a:pt x="999" y="773"/>
                  <a:pt x="1005" y="752"/>
                  <a:pt x="1021" y="743"/>
                </a:cubicBezTo>
                <a:lnTo>
                  <a:pt x="1119" y="686"/>
                </a:lnTo>
                <a:cubicBezTo>
                  <a:pt x="1135" y="677"/>
                  <a:pt x="1156" y="682"/>
                  <a:pt x="1165" y="698"/>
                </a:cubicBezTo>
                <a:cubicBezTo>
                  <a:pt x="1174" y="714"/>
                  <a:pt x="1169" y="735"/>
                  <a:pt x="1153" y="744"/>
                </a:cubicBezTo>
                <a:lnTo>
                  <a:pt x="1055" y="801"/>
                </a:lnTo>
                <a:close/>
                <a:moveTo>
                  <a:pt x="1021" y="309"/>
                </a:moveTo>
                <a:cubicBezTo>
                  <a:pt x="1005" y="300"/>
                  <a:pt x="999" y="279"/>
                  <a:pt x="1009" y="263"/>
                </a:cubicBezTo>
                <a:cubicBezTo>
                  <a:pt x="1018" y="247"/>
                  <a:pt x="1039" y="242"/>
                  <a:pt x="1055" y="251"/>
                </a:cubicBezTo>
                <a:lnTo>
                  <a:pt x="1153" y="308"/>
                </a:lnTo>
                <a:cubicBezTo>
                  <a:pt x="1169" y="317"/>
                  <a:pt x="1174" y="338"/>
                  <a:pt x="1165" y="353"/>
                </a:cubicBezTo>
                <a:cubicBezTo>
                  <a:pt x="1156" y="370"/>
                  <a:pt x="1135" y="375"/>
                  <a:pt x="1119" y="366"/>
                </a:cubicBezTo>
                <a:lnTo>
                  <a:pt x="1021" y="309"/>
                </a:lnTo>
                <a:close/>
                <a:moveTo>
                  <a:pt x="1650" y="136"/>
                </a:moveTo>
                <a:cubicBezTo>
                  <a:pt x="1659" y="120"/>
                  <a:pt x="1680" y="115"/>
                  <a:pt x="1696" y="124"/>
                </a:cubicBezTo>
                <a:cubicBezTo>
                  <a:pt x="1712" y="134"/>
                  <a:pt x="1717" y="154"/>
                  <a:pt x="1708" y="170"/>
                </a:cubicBezTo>
                <a:lnTo>
                  <a:pt x="1673" y="230"/>
                </a:lnTo>
                <a:cubicBezTo>
                  <a:pt x="1664" y="246"/>
                  <a:pt x="1643" y="252"/>
                  <a:pt x="1628" y="242"/>
                </a:cubicBezTo>
                <a:cubicBezTo>
                  <a:pt x="1611" y="233"/>
                  <a:pt x="1606" y="213"/>
                  <a:pt x="1615" y="196"/>
                </a:cubicBezTo>
                <a:lnTo>
                  <a:pt x="1650" y="136"/>
                </a:lnTo>
                <a:close/>
                <a:moveTo>
                  <a:pt x="1894" y="492"/>
                </a:moveTo>
                <a:cubicBezTo>
                  <a:pt x="1913" y="492"/>
                  <a:pt x="1928" y="507"/>
                  <a:pt x="1928" y="526"/>
                </a:cubicBezTo>
                <a:cubicBezTo>
                  <a:pt x="1928" y="545"/>
                  <a:pt x="1913" y="560"/>
                  <a:pt x="1894" y="560"/>
                </a:cubicBezTo>
                <a:lnTo>
                  <a:pt x="1825" y="560"/>
                </a:lnTo>
                <a:cubicBezTo>
                  <a:pt x="1806" y="560"/>
                  <a:pt x="1791" y="545"/>
                  <a:pt x="1791" y="526"/>
                </a:cubicBezTo>
                <a:cubicBezTo>
                  <a:pt x="1791" y="507"/>
                  <a:pt x="1806" y="492"/>
                  <a:pt x="1825" y="492"/>
                </a:cubicBezTo>
                <a:lnTo>
                  <a:pt x="1894" y="492"/>
                </a:lnTo>
                <a:close/>
                <a:moveTo>
                  <a:pt x="1708" y="882"/>
                </a:moveTo>
                <a:cubicBezTo>
                  <a:pt x="1717" y="898"/>
                  <a:pt x="1712" y="918"/>
                  <a:pt x="1696" y="928"/>
                </a:cubicBezTo>
                <a:cubicBezTo>
                  <a:pt x="1680" y="937"/>
                  <a:pt x="1659" y="931"/>
                  <a:pt x="1650" y="915"/>
                </a:cubicBezTo>
                <a:lnTo>
                  <a:pt x="1615" y="856"/>
                </a:lnTo>
                <a:cubicBezTo>
                  <a:pt x="1606" y="839"/>
                  <a:pt x="1611" y="819"/>
                  <a:pt x="1628" y="809"/>
                </a:cubicBezTo>
                <a:cubicBezTo>
                  <a:pt x="1643" y="800"/>
                  <a:pt x="1664" y="806"/>
                  <a:pt x="1673" y="822"/>
                </a:cubicBezTo>
                <a:lnTo>
                  <a:pt x="1708" y="882"/>
                </a:lnTo>
                <a:close/>
                <a:moveTo>
                  <a:pt x="1278" y="915"/>
                </a:moveTo>
                <a:cubicBezTo>
                  <a:pt x="1269" y="931"/>
                  <a:pt x="1248" y="937"/>
                  <a:pt x="1232" y="928"/>
                </a:cubicBezTo>
                <a:cubicBezTo>
                  <a:pt x="1216" y="918"/>
                  <a:pt x="1210" y="898"/>
                  <a:pt x="1220" y="882"/>
                </a:cubicBezTo>
                <a:lnTo>
                  <a:pt x="1254" y="822"/>
                </a:lnTo>
                <a:cubicBezTo>
                  <a:pt x="1263" y="806"/>
                  <a:pt x="1284" y="800"/>
                  <a:pt x="1300" y="809"/>
                </a:cubicBezTo>
                <a:cubicBezTo>
                  <a:pt x="1316" y="819"/>
                  <a:pt x="1322" y="839"/>
                  <a:pt x="1313" y="856"/>
                </a:cubicBezTo>
                <a:lnTo>
                  <a:pt x="1278" y="915"/>
                </a:lnTo>
                <a:close/>
                <a:moveTo>
                  <a:pt x="1034" y="560"/>
                </a:moveTo>
                <a:cubicBezTo>
                  <a:pt x="1015" y="560"/>
                  <a:pt x="1000" y="545"/>
                  <a:pt x="1000" y="526"/>
                </a:cubicBezTo>
                <a:cubicBezTo>
                  <a:pt x="1000" y="507"/>
                  <a:pt x="1015" y="492"/>
                  <a:pt x="1034" y="492"/>
                </a:cubicBezTo>
                <a:lnTo>
                  <a:pt x="1103" y="492"/>
                </a:lnTo>
                <a:cubicBezTo>
                  <a:pt x="1121" y="492"/>
                  <a:pt x="1137" y="507"/>
                  <a:pt x="1137" y="526"/>
                </a:cubicBezTo>
                <a:cubicBezTo>
                  <a:pt x="1137" y="545"/>
                  <a:pt x="1121" y="560"/>
                  <a:pt x="1103" y="560"/>
                </a:cubicBezTo>
                <a:lnTo>
                  <a:pt x="1034" y="560"/>
                </a:lnTo>
                <a:close/>
                <a:moveTo>
                  <a:pt x="1220" y="170"/>
                </a:moveTo>
                <a:cubicBezTo>
                  <a:pt x="1210" y="154"/>
                  <a:pt x="1216" y="134"/>
                  <a:pt x="1232" y="124"/>
                </a:cubicBezTo>
                <a:cubicBezTo>
                  <a:pt x="1248" y="115"/>
                  <a:pt x="1269" y="120"/>
                  <a:pt x="1278" y="136"/>
                </a:cubicBezTo>
                <a:lnTo>
                  <a:pt x="1313" y="196"/>
                </a:lnTo>
                <a:cubicBezTo>
                  <a:pt x="1322" y="213"/>
                  <a:pt x="1316" y="233"/>
                  <a:pt x="1300" y="242"/>
                </a:cubicBezTo>
                <a:cubicBezTo>
                  <a:pt x="1284" y="252"/>
                  <a:pt x="1263" y="246"/>
                  <a:pt x="1254" y="230"/>
                </a:cubicBezTo>
                <a:lnTo>
                  <a:pt x="1220" y="170"/>
                </a:lnTo>
                <a:close/>
                <a:moveTo>
                  <a:pt x="3552" y="3500"/>
                </a:moveTo>
                <a:cubicBezTo>
                  <a:pt x="3533" y="3500"/>
                  <a:pt x="3518" y="3484"/>
                  <a:pt x="3518" y="3466"/>
                </a:cubicBezTo>
                <a:cubicBezTo>
                  <a:pt x="3518" y="3447"/>
                  <a:pt x="3533" y="3432"/>
                  <a:pt x="3552" y="3432"/>
                </a:cubicBezTo>
                <a:lnTo>
                  <a:pt x="3846" y="3432"/>
                </a:lnTo>
                <a:cubicBezTo>
                  <a:pt x="3865" y="3432"/>
                  <a:pt x="3880" y="3447"/>
                  <a:pt x="3880" y="3466"/>
                </a:cubicBezTo>
                <a:cubicBezTo>
                  <a:pt x="3880" y="3484"/>
                  <a:pt x="3865" y="3500"/>
                  <a:pt x="3846" y="3500"/>
                </a:cubicBezTo>
                <a:lnTo>
                  <a:pt x="3552" y="3500"/>
                </a:lnTo>
                <a:close/>
                <a:moveTo>
                  <a:pt x="5486" y="3630"/>
                </a:moveTo>
                <a:cubicBezTo>
                  <a:pt x="5505" y="3630"/>
                  <a:pt x="5520" y="3645"/>
                  <a:pt x="5520" y="3664"/>
                </a:cubicBezTo>
                <a:cubicBezTo>
                  <a:pt x="5520" y="3683"/>
                  <a:pt x="5505" y="3698"/>
                  <a:pt x="5486" y="3698"/>
                </a:cubicBezTo>
                <a:lnTo>
                  <a:pt x="4272" y="3698"/>
                </a:lnTo>
                <a:cubicBezTo>
                  <a:pt x="4253" y="3698"/>
                  <a:pt x="4238" y="3683"/>
                  <a:pt x="4238" y="3664"/>
                </a:cubicBezTo>
                <a:cubicBezTo>
                  <a:pt x="4238" y="3645"/>
                  <a:pt x="4253" y="3630"/>
                  <a:pt x="4272" y="3630"/>
                </a:cubicBezTo>
                <a:lnTo>
                  <a:pt x="5486" y="3630"/>
                </a:lnTo>
                <a:close/>
                <a:moveTo>
                  <a:pt x="3586" y="3696"/>
                </a:moveTo>
                <a:cubicBezTo>
                  <a:pt x="3604" y="3696"/>
                  <a:pt x="3620" y="3711"/>
                  <a:pt x="3620" y="3730"/>
                </a:cubicBezTo>
                <a:cubicBezTo>
                  <a:pt x="3620" y="3749"/>
                  <a:pt x="3604" y="3764"/>
                  <a:pt x="3586" y="3764"/>
                </a:cubicBezTo>
                <a:lnTo>
                  <a:pt x="3059" y="3764"/>
                </a:lnTo>
                <a:cubicBezTo>
                  <a:pt x="3040" y="3764"/>
                  <a:pt x="3025" y="3749"/>
                  <a:pt x="3025" y="3730"/>
                </a:cubicBezTo>
                <a:cubicBezTo>
                  <a:pt x="3025" y="3711"/>
                  <a:pt x="3040" y="3696"/>
                  <a:pt x="3059" y="3696"/>
                </a:cubicBezTo>
                <a:lnTo>
                  <a:pt x="3586" y="3696"/>
                </a:lnTo>
                <a:close/>
                <a:moveTo>
                  <a:pt x="4546" y="3829"/>
                </a:moveTo>
                <a:cubicBezTo>
                  <a:pt x="4565" y="3829"/>
                  <a:pt x="4580" y="3845"/>
                  <a:pt x="4580" y="3863"/>
                </a:cubicBezTo>
                <a:cubicBezTo>
                  <a:pt x="4580" y="3882"/>
                  <a:pt x="4565" y="3897"/>
                  <a:pt x="4546" y="3897"/>
                </a:cubicBezTo>
                <a:lnTo>
                  <a:pt x="3427" y="3897"/>
                </a:lnTo>
                <a:cubicBezTo>
                  <a:pt x="3408" y="3897"/>
                  <a:pt x="3393" y="3882"/>
                  <a:pt x="3393" y="3863"/>
                </a:cubicBezTo>
                <a:cubicBezTo>
                  <a:pt x="3393" y="3845"/>
                  <a:pt x="3408" y="3829"/>
                  <a:pt x="3427" y="3829"/>
                </a:cubicBezTo>
                <a:lnTo>
                  <a:pt x="4546" y="3829"/>
                </a:lnTo>
                <a:close/>
                <a:moveTo>
                  <a:pt x="2961" y="4036"/>
                </a:moveTo>
                <a:cubicBezTo>
                  <a:pt x="2980" y="4036"/>
                  <a:pt x="2995" y="4051"/>
                  <a:pt x="2995" y="4070"/>
                </a:cubicBezTo>
                <a:cubicBezTo>
                  <a:pt x="2995" y="4089"/>
                  <a:pt x="2980" y="4104"/>
                  <a:pt x="2961" y="4104"/>
                </a:cubicBezTo>
                <a:lnTo>
                  <a:pt x="2434" y="4104"/>
                </a:lnTo>
                <a:cubicBezTo>
                  <a:pt x="2415" y="4104"/>
                  <a:pt x="2400" y="4089"/>
                  <a:pt x="2400" y="4070"/>
                </a:cubicBezTo>
                <a:cubicBezTo>
                  <a:pt x="2400" y="4051"/>
                  <a:pt x="2415" y="4036"/>
                  <a:pt x="2434" y="4036"/>
                </a:cubicBezTo>
                <a:lnTo>
                  <a:pt x="2961" y="4036"/>
                </a:lnTo>
                <a:close/>
                <a:moveTo>
                  <a:pt x="1858" y="3472"/>
                </a:moveTo>
                <a:cubicBezTo>
                  <a:pt x="1877" y="3472"/>
                  <a:pt x="1892" y="3487"/>
                  <a:pt x="1892" y="3505"/>
                </a:cubicBezTo>
                <a:cubicBezTo>
                  <a:pt x="1892" y="3524"/>
                  <a:pt x="1877" y="3539"/>
                  <a:pt x="1858" y="3539"/>
                </a:cubicBezTo>
                <a:lnTo>
                  <a:pt x="1602" y="3539"/>
                </a:lnTo>
                <a:cubicBezTo>
                  <a:pt x="1583" y="3539"/>
                  <a:pt x="1568" y="3524"/>
                  <a:pt x="1568" y="3505"/>
                </a:cubicBezTo>
                <a:cubicBezTo>
                  <a:pt x="1568" y="3487"/>
                  <a:pt x="1583" y="3472"/>
                  <a:pt x="1602" y="3472"/>
                </a:cubicBezTo>
                <a:lnTo>
                  <a:pt x="1858" y="3472"/>
                </a:lnTo>
                <a:close/>
                <a:moveTo>
                  <a:pt x="2739" y="3568"/>
                </a:moveTo>
                <a:cubicBezTo>
                  <a:pt x="2757" y="3568"/>
                  <a:pt x="2773" y="3583"/>
                  <a:pt x="2773" y="3602"/>
                </a:cubicBezTo>
                <a:cubicBezTo>
                  <a:pt x="2773" y="3621"/>
                  <a:pt x="2757" y="3636"/>
                  <a:pt x="2739" y="3636"/>
                </a:cubicBezTo>
                <a:lnTo>
                  <a:pt x="2537" y="3636"/>
                </a:lnTo>
                <a:cubicBezTo>
                  <a:pt x="2519" y="3636"/>
                  <a:pt x="2504" y="3621"/>
                  <a:pt x="2504" y="3602"/>
                </a:cubicBezTo>
                <a:cubicBezTo>
                  <a:pt x="2504" y="3583"/>
                  <a:pt x="2519" y="3568"/>
                  <a:pt x="2537" y="3568"/>
                </a:cubicBezTo>
                <a:lnTo>
                  <a:pt x="2739" y="3568"/>
                </a:lnTo>
                <a:close/>
                <a:moveTo>
                  <a:pt x="1164" y="3416"/>
                </a:moveTo>
                <a:cubicBezTo>
                  <a:pt x="1182" y="3416"/>
                  <a:pt x="1197" y="3431"/>
                  <a:pt x="1197" y="3450"/>
                </a:cubicBezTo>
                <a:cubicBezTo>
                  <a:pt x="1197" y="3468"/>
                  <a:pt x="1182" y="3484"/>
                  <a:pt x="1164" y="3484"/>
                </a:cubicBezTo>
                <a:lnTo>
                  <a:pt x="606" y="3484"/>
                </a:lnTo>
                <a:cubicBezTo>
                  <a:pt x="587" y="3484"/>
                  <a:pt x="572" y="3468"/>
                  <a:pt x="572" y="3450"/>
                </a:cubicBezTo>
                <a:cubicBezTo>
                  <a:pt x="572" y="3431"/>
                  <a:pt x="587" y="3416"/>
                  <a:pt x="606" y="3416"/>
                </a:cubicBezTo>
                <a:lnTo>
                  <a:pt x="1164" y="3416"/>
                </a:lnTo>
                <a:close/>
                <a:moveTo>
                  <a:pt x="1387" y="3785"/>
                </a:moveTo>
                <a:cubicBezTo>
                  <a:pt x="1406" y="3785"/>
                  <a:pt x="1421" y="3800"/>
                  <a:pt x="1421" y="3819"/>
                </a:cubicBezTo>
                <a:cubicBezTo>
                  <a:pt x="1421" y="3837"/>
                  <a:pt x="1406" y="3853"/>
                  <a:pt x="1387" y="3853"/>
                </a:cubicBezTo>
                <a:lnTo>
                  <a:pt x="34" y="3853"/>
                </a:lnTo>
                <a:cubicBezTo>
                  <a:pt x="15" y="3853"/>
                  <a:pt x="0" y="3837"/>
                  <a:pt x="0" y="3819"/>
                </a:cubicBezTo>
                <a:cubicBezTo>
                  <a:pt x="0" y="3800"/>
                  <a:pt x="15" y="3785"/>
                  <a:pt x="34" y="3785"/>
                </a:cubicBezTo>
                <a:lnTo>
                  <a:pt x="1387" y="3785"/>
                </a:lnTo>
                <a:close/>
                <a:moveTo>
                  <a:pt x="591" y="2602"/>
                </a:moveTo>
                <a:cubicBezTo>
                  <a:pt x="485" y="2875"/>
                  <a:pt x="456" y="2914"/>
                  <a:pt x="284" y="3103"/>
                </a:cubicBezTo>
                <a:lnTo>
                  <a:pt x="481" y="3103"/>
                </a:lnTo>
                <a:cubicBezTo>
                  <a:pt x="567" y="2977"/>
                  <a:pt x="678" y="2901"/>
                  <a:pt x="793" y="2822"/>
                </a:cubicBezTo>
                <a:cubicBezTo>
                  <a:pt x="904" y="2746"/>
                  <a:pt x="1019" y="2666"/>
                  <a:pt x="1116" y="2536"/>
                </a:cubicBezTo>
                <a:cubicBezTo>
                  <a:pt x="1135" y="2510"/>
                  <a:pt x="1185" y="2486"/>
                  <a:pt x="1239" y="2461"/>
                </a:cubicBezTo>
                <a:cubicBezTo>
                  <a:pt x="1301" y="2431"/>
                  <a:pt x="1369" y="2398"/>
                  <a:pt x="1377" y="2377"/>
                </a:cubicBezTo>
                <a:cubicBezTo>
                  <a:pt x="1436" y="2205"/>
                  <a:pt x="1535" y="2139"/>
                  <a:pt x="1649" y="2062"/>
                </a:cubicBezTo>
                <a:cubicBezTo>
                  <a:pt x="1700" y="2028"/>
                  <a:pt x="1754" y="1991"/>
                  <a:pt x="1808" y="1942"/>
                </a:cubicBezTo>
                <a:cubicBezTo>
                  <a:pt x="1837" y="1915"/>
                  <a:pt x="1854" y="1896"/>
                  <a:pt x="1867" y="1882"/>
                </a:cubicBezTo>
                <a:lnTo>
                  <a:pt x="1869" y="1880"/>
                </a:lnTo>
                <a:cubicBezTo>
                  <a:pt x="1902" y="1844"/>
                  <a:pt x="1911" y="1836"/>
                  <a:pt x="2008" y="1787"/>
                </a:cubicBezTo>
                <a:cubicBezTo>
                  <a:pt x="2072" y="1754"/>
                  <a:pt x="2124" y="1679"/>
                  <a:pt x="2178" y="1599"/>
                </a:cubicBezTo>
                <a:cubicBezTo>
                  <a:pt x="2249" y="1493"/>
                  <a:pt x="2325" y="1381"/>
                  <a:pt x="2449" y="1333"/>
                </a:cubicBezTo>
                <a:lnTo>
                  <a:pt x="2498" y="1319"/>
                </a:lnTo>
                <a:cubicBezTo>
                  <a:pt x="2511" y="1316"/>
                  <a:pt x="2517" y="1315"/>
                  <a:pt x="2519" y="1314"/>
                </a:cubicBezTo>
                <a:cubicBezTo>
                  <a:pt x="2521" y="1312"/>
                  <a:pt x="2526" y="1308"/>
                  <a:pt x="2533" y="1300"/>
                </a:cubicBezTo>
                <a:cubicBezTo>
                  <a:pt x="2543" y="1290"/>
                  <a:pt x="2558" y="1275"/>
                  <a:pt x="2581" y="1253"/>
                </a:cubicBezTo>
                <a:cubicBezTo>
                  <a:pt x="2594" y="1240"/>
                  <a:pt x="2616" y="1241"/>
                  <a:pt x="2628" y="1254"/>
                </a:cubicBezTo>
                <a:cubicBezTo>
                  <a:pt x="2641" y="1268"/>
                  <a:pt x="2641" y="1289"/>
                  <a:pt x="2627" y="1302"/>
                </a:cubicBezTo>
                <a:cubicBezTo>
                  <a:pt x="2604" y="1324"/>
                  <a:pt x="2591" y="1337"/>
                  <a:pt x="2582" y="1347"/>
                </a:cubicBezTo>
                <a:cubicBezTo>
                  <a:pt x="2570" y="1359"/>
                  <a:pt x="2564" y="1365"/>
                  <a:pt x="2554" y="1371"/>
                </a:cubicBezTo>
                <a:cubicBezTo>
                  <a:pt x="2543" y="1378"/>
                  <a:pt x="2534" y="1380"/>
                  <a:pt x="2515" y="1385"/>
                </a:cubicBezTo>
                <a:lnTo>
                  <a:pt x="2473" y="1396"/>
                </a:lnTo>
                <a:cubicBezTo>
                  <a:pt x="2369" y="1437"/>
                  <a:pt x="2299" y="1540"/>
                  <a:pt x="2233" y="1637"/>
                </a:cubicBezTo>
                <a:cubicBezTo>
                  <a:pt x="2174" y="1724"/>
                  <a:pt x="2118" y="1807"/>
                  <a:pt x="2038" y="1847"/>
                </a:cubicBezTo>
                <a:cubicBezTo>
                  <a:pt x="1952" y="1891"/>
                  <a:pt x="1945" y="1898"/>
                  <a:pt x="1918" y="1926"/>
                </a:cubicBezTo>
                <a:lnTo>
                  <a:pt x="1916" y="1928"/>
                </a:lnTo>
                <a:cubicBezTo>
                  <a:pt x="1903" y="1942"/>
                  <a:pt x="1885" y="1962"/>
                  <a:pt x="1854" y="1991"/>
                </a:cubicBezTo>
                <a:lnTo>
                  <a:pt x="1853" y="1992"/>
                </a:lnTo>
                <a:cubicBezTo>
                  <a:pt x="1795" y="2045"/>
                  <a:pt x="1739" y="2083"/>
                  <a:pt x="1686" y="2118"/>
                </a:cubicBezTo>
                <a:cubicBezTo>
                  <a:pt x="1582" y="2188"/>
                  <a:pt x="1492" y="2248"/>
                  <a:pt x="1440" y="2399"/>
                </a:cubicBezTo>
                <a:cubicBezTo>
                  <a:pt x="1424" y="2447"/>
                  <a:pt x="1342" y="2486"/>
                  <a:pt x="1268" y="2522"/>
                </a:cubicBezTo>
                <a:cubicBezTo>
                  <a:pt x="1222" y="2544"/>
                  <a:pt x="1179" y="2564"/>
                  <a:pt x="1170" y="2576"/>
                </a:cubicBezTo>
                <a:cubicBezTo>
                  <a:pt x="1067" y="2716"/>
                  <a:pt x="946" y="2798"/>
                  <a:pt x="831" y="2878"/>
                </a:cubicBezTo>
                <a:cubicBezTo>
                  <a:pt x="733" y="2945"/>
                  <a:pt x="638" y="3010"/>
                  <a:pt x="563" y="3105"/>
                </a:cubicBezTo>
                <a:cubicBezTo>
                  <a:pt x="585" y="3106"/>
                  <a:pt x="605" y="3107"/>
                  <a:pt x="626" y="3109"/>
                </a:cubicBezTo>
                <a:cubicBezTo>
                  <a:pt x="671" y="3113"/>
                  <a:pt x="715" y="3120"/>
                  <a:pt x="764" y="3131"/>
                </a:cubicBezTo>
                <a:cubicBezTo>
                  <a:pt x="868" y="3156"/>
                  <a:pt x="943" y="3170"/>
                  <a:pt x="1017" y="3174"/>
                </a:cubicBezTo>
                <a:cubicBezTo>
                  <a:pt x="1091" y="3178"/>
                  <a:pt x="1167" y="3172"/>
                  <a:pt x="1273" y="3155"/>
                </a:cubicBezTo>
                <a:lnTo>
                  <a:pt x="1319" y="3148"/>
                </a:lnTo>
                <a:cubicBezTo>
                  <a:pt x="1564" y="3109"/>
                  <a:pt x="1706" y="3087"/>
                  <a:pt x="1971" y="3093"/>
                </a:cubicBezTo>
                <a:cubicBezTo>
                  <a:pt x="2106" y="3096"/>
                  <a:pt x="2206" y="3093"/>
                  <a:pt x="2305" y="3079"/>
                </a:cubicBezTo>
                <a:cubicBezTo>
                  <a:pt x="2403" y="3067"/>
                  <a:pt x="2500" y="3044"/>
                  <a:pt x="2632" y="3009"/>
                </a:cubicBezTo>
                <a:cubicBezTo>
                  <a:pt x="3101" y="2879"/>
                  <a:pt x="3232" y="2936"/>
                  <a:pt x="3393" y="3005"/>
                </a:cubicBezTo>
                <a:cubicBezTo>
                  <a:pt x="3494" y="3049"/>
                  <a:pt x="3608" y="3098"/>
                  <a:pt x="3839" y="3103"/>
                </a:cubicBezTo>
                <a:cubicBezTo>
                  <a:pt x="3922" y="3105"/>
                  <a:pt x="4006" y="3106"/>
                  <a:pt x="4091" y="3106"/>
                </a:cubicBezTo>
                <a:lnTo>
                  <a:pt x="4271" y="3106"/>
                </a:lnTo>
                <a:lnTo>
                  <a:pt x="4342" y="2930"/>
                </a:lnTo>
                <a:lnTo>
                  <a:pt x="4342" y="2930"/>
                </a:lnTo>
                <a:lnTo>
                  <a:pt x="4342" y="2930"/>
                </a:lnTo>
                <a:lnTo>
                  <a:pt x="4341" y="2930"/>
                </a:lnTo>
                <a:lnTo>
                  <a:pt x="4341" y="2930"/>
                </a:lnTo>
                <a:lnTo>
                  <a:pt x="4341" y="2930"/>
                </a:lnTo>
                <a:lnTo>
                  <a:pt x="4341" y="2930"/>
                </a:lnTo>
                <a:lnTo>
                  <a:pt x="4341" y="2930"/>
                </a:lnTo>
                <a:lnTo>
                  <a:pt x="4340" y="2930"/>
                </a:lnTo>
                <a:lnTo>
                  <a:pt x="4340" y="2929"/>
                </a:lnTo>
                <a:lnTo>
                  <a:pt x="4340" y="2929"/>
                </a:lnTo>
                <a:lnTo>
                  <a:pt x="4339" y="2929"/>
                </a:lnTo>
                <a:lnTo>
                  <a:pt x="4339" y="2929"/>
                </a:lnTo>
                <a:lnTo>
                  <a:pt x="4339" y="2929"/>
                </a:lnTo>
                <a:lnTo>
                  <a:pt x="4338" y="2929"/>
                </a:lnTo>
                <a:lnTo>
                  <a:pt x="4338" y="2929"/>
                </a:lnTo>
                <a:lnTo>
                  <a:pt x="4338" y="2929"/>
                </a:lnTo>
                <a:lnTo>
                  <a:pt x="4338" y="2929"/>
                </a:lnTo>
                <a:lnTo>
                  <a:pt x="4337" y="2929"/>
                </a:lnTo>
                <a:lnTo>
                  <a:pt x="4337" y="2929"/>
                </a:lnTo>
                <a:lnTo>
                  <a:pt x="4336" y="2929"/>
                </a:lnTo>
                <a:lnTo>
                  <a:pt x="4336" y="2929"/>
                </a:lnTo>
                <a:lnTo>
                  <a:pt x="4334" y="2929"/>
                </a:lnTo>
                <a:lnTo>
                  <a:pt x="4334" y="2929"/>
                </a:lnTo>
                <a:lnTo>
                  <a:pt x="4334" y="2929"/>
                </a:lnTo>
                <a:lnTo>
                  <a:pt x="4334" y="2928"/>
                </a:lnTo>
                <a:lnTo>
                  <a:pt x="4331" y="2928"/>
                </a:lnTo>
                <a:lnTo>
                  <a:pt x="4331" y="2928"/>
                </a:lnTo>
                <a:lnTo>
                  <a:pt x="4329" y="2927"/>
                </a:lnTo>
                <a:lnTo>
                  <a:pt x="4329" y="2927"/>
                </a:lnTo>
                <a:lnTo>
                  <a:pt x="4329" y="2927"/>
                </a:lnTo>
                <a:lnTo>
                  <a:pt x="4329" y="2927"/>
                </a:lnTo>
                <a:lnTo>
                  <a:pt x="4328" y="2927"/>
                </a:lnTo>
                <a:lnTo>
                  <a:pt x="4327" y="2926"/>
                </a:lnTo>
                <a:lnTo>
                  <a:pt x="4327" y="2926"/>
                </a:lnTo>
                <a:lnTo>
                  <a:pt x="4326" y="2926"/>
                </a:lnTo>
                <a:lnTo>
                  <a:pt x="4326" y="2926"/>
                </a:lnTo>
                <a:lnTo>
                  <a:pt x="4326" y="2925"/>
                </a:lnTo>
                <a:lnTo>
                  <a:pt x="4325" y="2925"/>
                </a:lnTo>
                <a:lnTo>
                  <a:pt x="4325" y="2925"/>
                </a:lnTo>
                <a:lnTo>
                  <a:pt x="4325" y="2925"/>
                </a:lnTo>
                <a:lnTo>
                  <a:pt x="4324" y="2925"/>
                </a:lnTo>
                <a:lnTo>
                  <a:pt x="4324" y="2925"/>
                </a:lnTo>
                <a:lnTo>
                  <a:pt x="4324" y="2924"/>
                </a:lnTo>
                <a:lnTo>
                  <a:pt x="4324" y="2924"/>
                </a:lnTo>
                <a:lnTo>
                  <a:pt x="4323" y="2924"/>
                </a:lnTo>
                <a:lnTo>
                  <a:pt x="4323" y="2924"/>
                </a:lnTo>
                <a:lnTo>
                  <a:pt x="4323" y="2924"/>
                </a:lnTo>
                <a:lnTo>
                  <a:pt x="4322" y="2923"/>
                </a:lnTo>
                <a:lnTo>
                  <a:pt x="4322" y="2923"/>
                </a:lnTo>
                <a:lnTo>
                  <a:pt x="4321" y="2923"/>
                </a:lnTo>
                <a:lnTo>
                  <a:pt x="4321" y="2922"/>
                </a:lnTo>
                <a:lnTo>
                  <a:pt x="4321" y="2922"/>
                </a:lnTo>
                <a:lnTo>
                  <a:pt x="4321" y="2922"/>
                </a:lnTo>
                <a:lnTo>
                  <a:pt x="4320" y="2922"/>
                </a:lnTo>
                <a:lnTo>
                  <a:pt x="4320" y="2922"/>
                </a:lnTo>
                <a:lnTo>
                  <a:pt x="4320" y="2921"/>
                </a:lnTo>
                <a:lnTo>
                  <a:pt x="4320" y="2921"/>
                </a:lnTo>
                <a:lnTo>
                  <a:pt x="4319" y="2921"/>
                </a:lnTo>
                <a:lnTo>
                  <a:pt x="4319" y="2921"/>
                </a:lnTo>
                <a:lnTo>
                  <a:pt x="4319" y="2921"/>
                </a:lnTo>
                <a:lnTo>
                  <a:pt x="4318" y="2920"/>
                </a:lnTo>
                <a:lnTo>
                  <a:pt x="4318" y="2920"/>
                </a:lnTo>
                <a:lnTo>
                  <a:pt x="4318" y="2920"/>
                </a:lnTo>
                <a:lnTo>
                  <a:pt x="4318" y="2920"/>
                </a:lnTo>
                <a:lnTo>
                  <a:pt x="4318" y="2919"/>
                </a:lnTo>
                <a:lnTo>
                  <a:pt x="4317" y="2919"/>
                </a:lnTo>
                <a:lnTo>
                  <a:pt x="4317" y="2919"/>
                </a:lnTo>
                <a:lnTo>
                  <a:pt x="4317" y="2919"/>
                </a:lnTo>
                <a:lnTo>
                  <a:pt x="4317" y="2918"/>
                </a:lnTo>
                <a:lnTo>
                  <a:pt x="4316" y="2918"/>
                </a:lnTo>
                <a:lnTo>
                  <a:pt x="4316" y="2918"/>
                </a:lnTo>
                <a:lnTo>
                  <a:pt x="4316" y="2917"/>
                </a:lnTo>
                <a:lnTo>
                  <a:pt x="4315" y="2917"/>
                </a:lnTo>
                <a:lnTo>
                  <a:pt x="4315" y="2917"/>
                </a:lnTo>
                <a:lnTo>
                  <a:pt x="4315" y="2917"/>
                </a:lnTo>
                <a:lnTo>
                  <a:pt x="4315" y="2916"/>
                </a:lnTo>
                <a:lnTo>
                  <a:pt x="4315" y="2916"/>
                </a:lnTo>
                <a:lnTo>
                  <a:pt x="4314" y="2916"/>
                </a:lnTo>
                <a:lnTo>
                  <a:pt x="4314" y="2915"/>
                </a:lnTo>
                <a:lnTo>
                  <a:pt x="4314" y="2915"/>
                </a:lnTo>
                <a:lnTo>
                  <a:pt x="4314" y="2915"/>
                </a:lnTo>
                <a:lnTo>
                  <a:pt x="4314" y="2915"/>
                </a:lnTo>
                <a:lnTo>
                  <a:pt x="4313" y="2914"/>
                </a:lnTo>
                <a:lnTo>
                  <a:pt x="4313" y="2914"/>
                </a:lnTo>
                <a:lnTo>
                  <a:pt x="4313" y="2914"/>
                </a:lnTo>
                <a:lnTo>
                  <a:pt x="4313" y="2914"/>
                </a:lnTo>
                <a:lnTo>
                  <a:pt x="4313" y="2913"/>
                </a:lnTo>
                <a:lnTo>
                  <a:pt x="4312" y="2913"/>
                </a:lnTo>
                <a:lnTo>
                  <a:pt x="4312" y="2912"/>
                </a:lnTo>
                <a:lnTo>
                  <a:pt x="4312" y="2912"/>
                </a:lnTo>
                <a:lnTo>
                  <a:pt x="4312" y="2912"/>
                </a:lnTo>
                <a:lnTo>
                  <a:pt x="4312" y="2912"/>
                </a:lnTo>
                <a:lnTo>
                  <a:pt x="4312" y="2911"/>
                </a:lnTo>
                <a:lnTo>
                  <a:pt x="4312" y="2911"/>
                </a:lnTo>
                <a:lnTo>
                  <a:pt x="4311" y="2911"/>
                </a:lnTo>
                <a:lnTo>
                  <a:pt x="4311" y="2911"/>
                </a:lnTo>
                <a:lnTo>
                  <a:pt x="4311" y="2910"/>
                </a:lnTo>
                <a:lnTo>
                  <a:pt x="4311" y="2910"/>
                </a:lnTo>
                <a:lnTo>
                  <a:pt x="4311" y="2910"/>
                </a:lnTo>
                <a:lnTo>
                  <a:pt x="4311" y="2909"/>
                </a:lnTo>
                <a:lnTo>
                  <a:pt x="4311" y="2909"/>
                </a:lnTo>
                <a:lnTo>
                  <a:pt x="4311" y="2909"/>
                </a:lnTo>
                <a:lnTo>
                  <a:pt x="4310" y="2909"/>
                </a:lnTo>
                <a:lnTo>
                  <a:pt x="4310" y="2908"/>
                </a:lnTo>
                <a:lnTo>
                  <a:pt x="4310" y="2908"/>
                </a:lnTo>
                <a:lnTo>
                  <a:pt x="4310" y="2908"/>
                </a:lnTo>
                <a:lnTo>
                  <a:pt x="4310" y="2908"/>
                </a:lnTo>
                <a:lnTo>
                  <a:pt x="4310" y="2907"/>
                </a:lnTo>
                <a:lnTo>
                  <a:pt x="4310" y="2907"/>
                </a:lnTo>
                <a:lnTo>
                  <a:pt x="4310" y="2907"/>
                </a:lnTo>
                <a:lnTo>
                  <a:pt x="4310" y="2906"/>
                </a:lnTo>
                <a:lnTo>
                  <a:pt x="4310" y="2906"/>
                </a:lnTo>
                <a:lnTo>
                  <a:pt x="4310" y="2906"/>
                </a:lnTo>
                <a:lnTo>
                  <a:pt x="4309" y="2906"/>
                </a:lnTo>
                <a:lnTo>
                  <a:pt x="4309" y="2905"/>
                </a:lnTo>
                <a:lnTo>
                  <a:pt x="4309" y="2905"/>
                </a:lnTo>
                <a:lnTo>
                  <a:pt x="4309" y="2905"/>
                </a:lnTo>
                <a:lnTo>
                  <a:pt x="4309" y="2905"/>
                </a:lnTo>
                <a:lnTo>
                  <a:pt x="4309" y="2904"/>
                </a:lnTo>
                <a:lnTo>
                  <a:pt x="4309" y="2904"/>
                </a:lnTo>
                <a:lnTo>
                  <a:pt x="4309" y="2904"/>
                </a:lnTo>
                <a:lnTo>
                  <a:pt x="4309" y="2903"/>
                </a:lnTo>
                <a:lnTo>
                  <a:pt x="4309" y="2903"/>
                </a:lnTo>
                <a:lnTo>
                  <a:pt x="4309" y="2903"/>
                </a:lnTo>
                <a:lnTo>
                  <a:pt x="4308" y="2902"/>
                </a:lnTo>
                <a:lnTo>
                  <a:pt x="4308" y="2902"/>
                </a:lnTo>
                <a:lnTo>
                  <a:pt x="4308" y="2902"/>
                </a:lnTo>
                <a:lnTo>
                  <a:pt x="4308" y="2902"/>
                </a:lnTo>
                <a:lnTo>
                  <a:pt x="4308" y="2902"/>
                </a:lnTo>
                <a:lnTo>
                  <a:pt x="4308" y="2901"/>
                </a:lnTo>
                <a:lnTo>
                  <a:pt x="4308" y="2901"/>
                </a:lnTo>
                <a:lnTo>
                  <a:pt x="4308" y="2901"/>
                </a:lnTo>
                <a:lnTo>
                  <a:pt x="4308" y="2900"/>
                </a:lnTo>
                <a:lnTo>
                  <a:pt x="4308" y="2900"/>
                </a:lnTo>
                <a:lnTo>
                  <a:pt x="4308" y="2900"/>
                </a:lnTo>
                <a:lnTo>
                  <a:pt x="4308" y="2899"/>
                </a:lnTo>
                <a:lnTo>
                  <a:pt x="4308" y="2899"/>
                </a:lnTo>
                <a:lnTo>
                  <a:pt x="4308" y="2899"/>
                </a:lnTo>
                <a:lnTo>
                  <a:pt x="4308" y="2899"/>
                </a:lnTo>
                <a:lnTo>
                  <a:pt x="4308" y="2898"/>
                </a:lnTo>
                <a:lnTo>
                  <a:pt x="4308" y="2898"/>
                </a:lnTo>
                <a:lnTo>
                  <a:pt x="4308" y="2898"/>
                </a:lnTo>
                <a:lnTo>
                  <a:pt x="4308" y="2897"/>
                </a:lnTo>
                <a:lnTo>
                  <a:pt x="4308" y="2897"/>
                </a:lnTo>
                <a:lnTo>
                  <a:pt x="4308" y="2897"/>
                </a:lnTo>
                <a:lnTo>
                  <a:pt x="4308" y="2897"/>
                </a:lnTo>
                <a:lnTo>
                  <a:pt x="4308" y="2896"/>
                </a:lnTo>
                <a:lnTo>
                  <a:pt x="4308" y="2896"/>
                </a:lnTo>
                <a:lnTo>
                  <a:pt x="4308" y="2896"/>
                </a:lnTo>
                <a:lnTo>
                  <a:pt x="4308" y="2895"/>
                </a:lnTo>
                <a:lnTo>
                  <a:pt x="4308" y="2895"/>
                </a:lnTo>
                <a:lnTo>
                  <a:pt x="4308" y="2895"/>
                </a:lnTo>
                <a:lnTo>
                  <a:pt x="4308" y="2894"/>
                </a:lnTo>
                <a:lnTo>
                  <a:pt x="4308" y="2894"/>
                </a:lnTo>
                <a:lnTo>
                  <a:pt x="4308" y="2894"/>
                </a:lnTo>
                <a:lnTo>
                  <a:pt x="4308" y="2894"/>
                </a:lnTo>
                <a:lnTo>
                  <a:pt x="4308" y="2893"/>
                </a:lnTo>
                <a:lnTo>
                  <a:pt x="4308" y="2893"/>
                </a:lnTo>
                <a:lnTo>
                  <a:pt x="4308" y="2893"/>
                </a:lnTo>
                <a:lnTo>
                  <a:pt x="4308" y="2893"/>
                </a:lnTo>
                <a:lnTo>
                  <a:pt x="4308" y="2892"/>
                </a:lnTo>
                <a:lnTo>
                  <a:pt x="4308" y="2892"/>
                </a:lnTo>
                <a:lnTo>
                  <a:pt x="4308" y="2892"/>
                </a:lnTo>
                <a:lnTo>
                  <a:pt x="4308" y="2891"/>
                </a:lnTo>
                <a:lnTo>
                  <a:pt x="4308" y="2890"/>
                </a:lnTo>
                <a:lnTo>
                  <a:pt x="4308" y="2890"/>
                </a:lnTo>
                <a:lnTo>
                  <a:pt x="4308" y="2890"/>
                </a:lnTo>
                <a:lnTo>
                  <a:pt x="4309" y="2890"/>
                </a:lnTo>
                <a:lnTo>
                  <a:pt x="4309" y="2889"/>
                </a:lnTo>
                <a:lnTo>
                  <a:pt x="4309" y="2887"/>
                </a:lnTo>
                <a:lnTo>
                  <a:pt x="4309" y="2887"/>
                </a:lnTo>
                <a:lnTo>
                  <a:pt x="4309" y="2887"/>
                </a:lnTo>
                <a:lnTo>
                  <a:pt x="4310" y="2886"/>
                </a:lnTo>
                <a:lnTo>
                  <a:pt x="4310" y="2885"/>
                </a:lnTo>
                <a:lnTo>
                  <a:pt x="4310" y="2885"/>
                </a:lnTo>
                <a:lnTo>
                  <a:pt x="4310" y="2885"/>
                </a:lnTo>
                <a:lnTo>
                  <a:pt x="4310" y="2884"/>
                </a:lnTo>
                <a:lnTo>
                  <a:pt x="4310" y="2884"/>
                </a:lnTo>
                <a:lnTo>
                  <a:pt x="4310" y="2884"/>
                </a:lnTo>
                <a:lnTo>
                  <a:pt x="4381" y="2708"/>
                </a:lnTo>
                <a:cubicBezTo>
                  <a:pt x="4362" y="2679"/>
                  <a:pt x="4343" y="2651"/>
                  <a:pt x="4329" y="2626"/>
                </a:cubicBezTo>
                <a:cubicBezTo>
                  <a:pt x="4313" y="2599"/>
                  <a:pt x="4301" y="2575"/>
                  <a:pt x="4297" y="2559"/>
                </a:cubicBezTo>
                <a:cubicBezTo>
                  <a:pt x="4270" y="2460"/>
                  <a:pt x="4224" y="2384"/>
                  <a:pt x="4164" y="2320"/>
                </a:cubicBezTo>
                <a:cubicBezTo>
                  <a:pt x="4102" y="2255"/>
                  <a:pt x="4025" y="2202"/>
                  <a:pt x="3937" y="2151"/>
                </a:cubicBezTo>
                <a:cubicBezTo>
                  <a:pt x="3811" y="2078"/>
                  <a:pt x="3709" y="2006"/>
                  <a:pt x="3625" y="1917"/>
                </a:cubicBezTo>
                <a:cubicBezTo>
                  <a:pt x="3540" y="1826"/>
                  <a:pt x="3476" y="1718"/>
                  <a:pt x="3426" y="1571"/>
                </a:cubicBezTo>
                <a:lnTo>
                  <a:pt x="3426" y="1570"/>
                </a:lnTo>
                <a:cubicBezTo>
                  <a:pt x="3320" y="1221"/>
                  <a:pt x="3286" y="1180"/>
                  <a:pt x="3123" y="980"/>
                </a:cubicBezTo>
                <a:cubicBezTo>
                  <a:pt x="3093" y="943"/>
                  <a:pt x="3059" y="900"/>
                  <a:pt x="3013" y="843"/>
                </a:cubicBezTo>
                <a:cubicBezTo>
                  <a:pt x="2992" y="816"/>
                  <a:pt x="2978" y="793"/>
                  <a:pt x="2965" y="772"/>
                </a:cubicBezTo>
                <a:cubicBezTo>
                  <a:pt x="2941" y="733"/>
                  <a:pt x="2922" y="702"/>
                  <a:pt x="2876" y="682"/>
                </a:cubicBezTo>
                <a:cubicBezTo>
                  <a:pt x="2842" y="666"/>
                  <a:pt x="2820" y="647"/>
                  <a:pt x="2801" y="630"/>
                </a:cubicBezTo>
                <a:cubicBezTo>
                  <a:pt x="2785" y="616"/>
                  <a:pt x="2775" y="607"/>
                  <a:pt x="2751" y="628"/>
                </a:cubicBezTo>
                <a:cubicBezTo>
                  <a:pt x="2729" y="650"/>
                  <a:pt x="2715" y="664"/>
                  <a:pt x="2706" y="673"/>
                </a:cubicBezTo>
                <a:cubicBezTo>
                  <a:pt x="2694" y="686"/>
                  <a:pt x="2688" y="692"/>
                  <a:pt x="2679" y="698"/>
                </a:cubicBezTo>
                <a:cubicBezTo>
                  <a:pt x="2667" y="705"/>
                  <a:pt x="2658" y="707"/>
                  <a:pt x="2639" y="712"/>
                </a:cubicBezTo>
                <a:lnTo>
                  <a:pt x="2597" y="723"/>
                </a:lnTo>
                <a:cubicBezTo>
                  <a:pt x="2493" y="764"/>
                  <a:pt x="2423" y="867"/>
                  <a:pt x="2358" y="963"/>
                </a:cubicBezTo>
                <a:cubicBezTo>
                  <a:pt x="2299" y="1051"/>
                  <a:pt x="2242" y="1134"/>
                  <a:pt x="2163" y="1174"/>
                </a:cubicBezTo>
                <a:cubicBezTo>
                  <a:pt x="2075" y="1219"/>
                  <a:pt x="2069" y="1224"/>
                  <a:pt x="2041" y="1255"/>
                </a:cubicBezTo>
                <a:cubicBezTo>
                  <a:pt x="2027" y="1269"/>
                  <a:pt x="2009" y="1289"/>
                  <a:pt x="1979" y="1318"/>
                </a:cubicBezTo>
                <a:lnTo>
                  <a:pt x="1978" y="1319"/>
                </a:lnTo>
                <a:cubicBezTo>
                  <a:pt x="1920" y="1372"/>
                  <a:pt x="1863" y="1409"/>
                  <a:pt x="1811" y="1445"/>
                </a:cubicBezTo>
                <a:cubicBezTo>
                  <a:pt x="1707" y="1514"/>
                  <a:pt x="1617" y="1575"/>
                  <a:pt x="1565" y="1725"/>
                </a:cubicBezTo>
                <a:cubicBezTo>
                  <a:pt x="1548" y="1774"/>
                  <a:pt x="1467" y="1813"/>
                  <a:pt x="1393" y="1848"/>
                </a:cubicBezTo>
                <a:cubicBezTo>
                  <a:pt x="1346" y="1870"/>
                  <a:pt x="1303" y="1891"/>
                  <a:pt x="1294" y="1903"/>
                </a:cubicBezTo>
                <a:cubicBezTo>
                  <a:pt x="1191" y="2042"/>
                  <a:pt x="1071" y="2125"/>
                  <a:pt x="955" y="2204"/>
                </a:cubicBezTo>
                <a:cubicBezTo>
                  <a:pt x="809" y="2304"/>
                  <a:pt x="670" y="2399"/>
                  <a:pt x="591" y="2602"/>
                </a:cubicBezTo>
                <a:close/>
              </a:path>
            </a:pathLst>
          </a:custGeom>
          <a:solidFill>
            <a:schemeClr val="accent4">
              <a:lumMod val="7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dirty="0">
              <a:ln>
                <a:noFill/>
              </a:ln>
              <a:solidFill>
                <a:prstClr val="black"/>
              </a:solidFill>
              <a:effectLst/>
              <a:uLnTx/>
              <a:uFillTx/>
              <a:latin typeface="Calibri"/>
              <a:ea typeface="新細明體" panose="02020500000000000000" pitchFamily="18" charset="-120"/>
              <a:cs typeface="+mn-cs"/>
            </a:endParaRPr>
          </a:p>
        </p:txBody>
      </p:sp>
    </p:spTree>
    <p:custDataLst>
      <p:tags r:id="rId1"/>
    </p:custDataLst>
    <p:extLst>
      <p:ext uri="{BB962C8B-B14F-4D97-AF65-F5344CB8AC3E}">
        <p14:creationId xmlns:p14="http://schemas.microsoft.com/office/powerpoint/2010/main" val="183784882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4" name="矩形: 圓角 3">
            <a:extLst>
              <a:ext uri="{FF2B5EF4-FFF2-40B4-BE49-F238E27FC236}">
                <a16:creationId xmlns:a16="http://schemas.microsoft.com/office/drawing/2014/main" id="{CE9EBB8A-688E-2DAE-D8FB-66BFCD44B9FA}"/>
              </a:ext>
            </a:extLst>
          </p:cNvPr>
          <p:cNvSpPr/>
          <p:nvPr/>
        </p:nvSpPr>
        <p:spPr>
          <a:xfrm>
            <a:off x="672353" y="187458"/>
            <a:ext cx="10681447" cy="774075"/>
          </a:xfrm>
          <a:prstGeom prst="roundRect">
            <a:avLst/>
          </a:prstGeom>
          <a:solidFill>
            <a:schemeClr val="bg1"/>
          </a:solidFill>
          <a:ln w="2857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dirty="0">
              <a:ln>
                <a:noFill/>
              </a:ln>
              <a:solidFill>
                <a:prstClr val="white"/>
              </a:solidFill>
              <a:effectLst/>
              <a:uLnTx/>
              <a:uFillTx/>
              <a:latin typeface="Calibri"/>
              <a:ea typeface="新細明體" panose="02020500000000000000" pitchFamily="18" charset="-120"/>
              <a:cs typeface="+mn-cs"/>
            </a:endParaRPr>
          </a:p>
        </p:txBody>
      </p:sp>
      <p:sp>
        <p:nvSpPr>
          <p:cNvPr id="2" name="標題 1">
            <a:extLst>
              <a:ext uri="{FF2B5EF4-FFF2-40B4-BE49-F238E27FC236}">
                <a16:creationId xmlns:a16="http://schemas.microsoft.com/office/drawing/2014/main" id="{05049A8A-DC27-D012-B5BE-22714390D813}"/>
              </a:ext>
            </a:extLst>
          </p:cNvPr>
          <p:cNvSpPr>
            <a:spLocks noGrp="1"/>
          </p:cNvSpPr>
          <p:nvPr>
            <p:ph type="title"/>
          </p:nvPr>
        </p:nvSpPr>
        <p:spPr>
          <a:xfrm>
            <a:off x="838200" y="114114"/>
            <a:ext cx="10515600" cy="1176805"/>
          </a:xfrm>
        </p:spPr>
        <p:txBody>
          <a:bodyPr>
            <a:normAutofit/>
          </a:bodyPr>
          <a:lstStyle/>
          <a:p>
            <a:pPr marL="0" lvl="0" indent="0">
              <a:lnSpc>
                <a:spcPct val="100000"/>
              </a:lnSpc>
              <a:buNone/>
            </a:pPr>
            <a:r>
              <a:rPr lang="zh-TW" altLang="en-US" sz="4000" b="1"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一、</a:t>
            </a:r>
            <a:r>
              <a:rPr lang="zh-TW" altLang="en-US" sz="4000" b="1"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漢文帝與張釋之</a:t>
            </a:r>
          </a:p>
        </p:txBody>
      </p:sp>
      <p:sp>
        <p:nvSpPr>
          <p:cNvPr id="3" name="內容版面配置區 2">
            <a:extLst>
              <a:ext uri="{FF2B5EF4-FFF2-40B4-BE49-F238E27FC236}">
                <a16:creationId xmlns:a16="http://schemas.microsoft.com/office/drawing/2014/main" id="{B08761BC-FAB8-6205-9E6F-A3A8B2C2E9F8}"/>
              </a:ext>
            </a:extLst>
          </p:cNvPr>
          <p:cNvSpPr>
            <a:spLocks noGrp="1"/>
          </p:cNvSpPr>
          <p:nvPr>
            <p:ph idx="1"/>
          </p:nvPr>
        </p:nvSpPr>
        <p:spPr>
          <a:xfrm>
            <a:off x="672353" y="1364263"/>
            <a:ext cx="10515600" cy="5230864"/>
          </a:xfrm>
          <a:solidFill>
            <a:schemeClr val="bg1"/>
          </a:solidFill>
          <a:ln w="38100">
            <a:solidFill>
              <a:schemeClr val="accent4">
                <a:lumMod val="50000"/>
              </a:schemeClr>
            </a:solidFill>
            <a:prstDash val="dash"/>
          </a:ln>
        </p:spPr>
        <p:txBody>
          <a:bodyPr>
            <a:normAutofit fontScale="85000" lnSpcReduction="20000"/>
          </a:bodyPr>
          <a:lstStyle/>
          <a:p>
            <a:pPr marL="0" indent="0">
              <a:lnSpc>
                <a:spcPct val="150000"/>
              </a:lnSpc>
              <a:spcBef>
                <a:spcPts val="600"/>
              </a:spcBef>
              <a:buNone/>
            </a:pPr>
            <a:r>
              <a:rPr lang="zh-TW" altLang="en-US"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        </a:t>
            </a:r>
            <a:r>
              <a:rPr lang="zh-TW" altLang="en-US" u="sng"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張釋之</a:t>
            </a:r>
            <a:r>
              <a:rPr lang="zh-TW" altLang="en-US"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曾經做過公車令，主要負責皇宮司馬門的警衛工作。按當時的規矩，所有人到了司馬門都應該下車，否則就是不敬。有一次，太子和</a:t>
            </a:r>
            <a:r>
              <a:rPr lang="zh-TW" altLang="en-US" u="sng"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梁</a:t>
            </a:r>
            <a:r>
              <a:rPr lang="zh-TW" altLang="en-US"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王同乘一輛車入朝，在經過司馬門</a:t>
            </a:r>
            <a:r>
              <a:rPr lang="en-US" altLang="zh-TW"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1</a:t>
            </a:r>
            <a:r>
              <a:rPr lang="zh-TW" altLang="en-US"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時兩人都不下車，馬車徑直而入。張釋之發現後追到車前，將車攔下，禁止二人進入殿門，並向皇帝奏劾二人。</a:t>
            </a:r>
            <a:r>
              <a:rPr lang="zh-TW" altLang="en-US" u="sng"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薄</a:t>
            </a:r>
            <a:r>
              <a:rPr lang="zh-TW" altLang="en-US"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太后知道後，心中不悅。</a:t>
            </a:r>
            <a:r>
              <a:rPr lang="zh-TW" altLang="en-US" u="sng"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漢文帝</a:t>
            </a:r>
            <a:r>
              <a:rPr lang="zh-TW" altLang="en-US"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在這件事情上不但沒有責怪</a:t>
            </a:r>
            <a:r>
              <a:rPr lang="zh-TW" altLang="en-US" u="sng"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張釋之</a:t>
            </a:r>
            <a:r>
              <a:rPr lang="zh-TW" altLang="en-US"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，反而自己免冠去向太后賠禮說：「是自己管教兒子不嚴，造成他們不懂規矩。」</a:t>
            </a:r>
            <a:r>
              <a:rPr lang="zh-TW" altLang="en-US" u="sng"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薄</a:t>
            </a:r>
            <a:r>
              <a:rPr lang="zh-TW" altLang="en-US"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太后也沒有別的辦法，只好派專使，拿著懿旨去赦免太子和</a:t>
            </a:r>
            <a:r>
              <a:rPr lang="zh-TW" altLang="en-US" u="sng"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梁</a:t>
            </a:r>
            <a:r>
              <a:rPr lang="zh-TW" altLang="en-US"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王，二人才得以進入殿門。通過這件事，</a:t>
            </a:r>
            <a:r>
              <a:rPr lang="zh-TW" altLang="en-US" u="sng"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漢文帝</a:t>
            </a:r>
            <a:r>
              <a:rPr lang="zh-TW" altLang="en-US"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更加欣賞</a:t>
            </a:r>
            <a:r>
              <a:rPr lang="zh-TW" altLang="en-US" u="sng"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張釋之</a:t>
            </a:r>
            <a:r>
              <a:rPr lang="zh-TW" altLang="en-US"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的膽識，立即將他升為中大夫。不久，又將他升為中郎將。不到一年，張釋之連升了四級。</a:t>
            </a:r>
            <a:endParaRPr lang="en-US" altLang="zh-TW"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endParaRPr>
          </a:p>
          <a:p>
            <a:pPr marL="0" indent="0">
              <a:lnSpc>
                <a:spcPct val="150000"/>
              </a:lnSpc>
              <a:spcBef>
                <a:spcPts val="600"/>
              </a:spcBef>
              <a:buNone/>
            </a:pPr>
            <a:r>
              <a:rPr lang="en-US" altLang="zh-TW" sz="2600" kern="0" dirty="0">
                <a:solidFill>
                  <a:srgbClr val="000000"/>
                </a:solidFill>
                <a:latin typeface="標楷體" panose="03000509000000000000" pitchFamily="65" charset="-120"/>
                <a:ea typeface="標楷體" panose="03000509000000000000" pitchFamily="65" charset="-120"/>
                <a:cs typeface="Arial" panose="020B0604020202020204" pitchFamily="34" charset="0"/>
              </a:rPr>
              <a:t>1</a:t>
            </a:r>
            <a:r>
              <a:rPr lang="zh-TW" altLang="en-US" sz="2600" kern="0" dirty="0">
                <a:solidFill>
                  <a:srgbClr val="000000"/>
                </a:solidFill>
                <a:latin typeface="標楷體" panose="03000509000000000000" pitchFamily="65" charset="-120"/>
                <a:ea typeface="標楷體" panose="03000509000000000000" pitchFamily="65" charset="-120"/>
                <a:cs typeface="Arial" panose="020B0604020202020204" pitchFamily="34" charset="0"/>
              </a:rPr>
              <a:t>司馬門：皇帝出入皇宮的專用門，漢朝時大臣出入皇宮不能走司馬門。</a:t>
            </a:r>
          </a:p>
          <a:p>
            <a:pPr marL="0" indent="0">
              <a:lnSpc>
                <a:spcPct val="100000"/>
              </a:lnSpc>
              <a:buNone/>
            </a:pPr>
            <a:endParaRPr lang="en-US" altLang="zh-TW" sz="32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endParaRPr>
          </a:p>
          <a:p>
            <a:pPr>
              <a:lnSpc>
                <a:spcPct val="100000"/>
              </a:lnSpc>
            </a:pPr>
            <a:endParaRPr lang="en-US" altLang="zh-TW" sz="32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endParaRPr>
          </a:p>
        </p:txBody>
      </p:sp>
    </p:spTree>
    <p:custDataLst>
      <p:tags r:id="rId1"/>
    </p:custDataLst>
    <p:extLst>
      <p:ext uri="{BB962C8B-B14F-4D97-AF65-F5344CB8AC3E}">
        <p14:creationId xmlns:p14="http://schemas.microsoft.com/office/powerpoint/2010/main" val="382726126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0">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4" name="矩形: 圓角 3">
            <a:extLst>
              <a:ext uri="{FF2B5EF4-FFF2-40B4-BE49-F238E27FC236}">
                <a16:creationId xmlns:a16="http://schemas.microsoft.com/office/drawing/2014/main" id="{CE9EBB8A-688E-2DAE-D8FB-66BFCD44B9FA}"/>
              </a:ext>
            </a:extLst>
          </p:cNvPr>
          <p:cNvSpPr/>
          <p:nvPr/>
        </p:nvSpPr>
        <p:spPr>
          <a:xfrm>
            <a:off x="672353" y="187458"/>
            <a:ext cx="10681447" cy="774075"/>
          </a:xfrm>
          <a:prstGeom prst="roundRect">
            <a:avLst/>
          </a:prstGeom>
          <a:solidFill>
            <a:schemeClr val="bg1"/>
          </a:solidFill>
          <a:ln w="2857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dirty="0">
              <a:ln>
                <a:noFill/>
              </a:ln>
              <a:solidFill>
                <a:prstClr val="white"/>
              </a:solidFill>
              <a:effectLst/>
              <a:uLnTx/>
              <a:uFillTx/>
              <a:latin typeface="Calibri"/>
              <a:ea typeface="新細明體" panose="02020500000000000000" pitchFamily="18" charset="-120"/>
              <a:cs typeface="+mn-cs"/>
            </a:endParaRPr>
          </a:p>
        </p:txBody>
      </p:sp>
      <p:sp>
        <p:nvSpPr>
          <p:cNvPr id="2" name="標題 1">
            <a:extLst>
              <a:ext uri="{FF2B5EF4-FFF2-40B4-BE49-F238E27FC236}">
                <a16:creationId xmlns:a16="http://schemas.microsoft.com/office/drawing/2014/main" id="{05049A8A-DC27-D012-B5BE-22714390D813}"/>
              </a:ext>
            </a:extLst>
          </p:cNvPr>
          <p:cNvSpPr>
            <a:spLocks noGrp="1"/>
          </p:cNvSpPr>
          <p:nvPr>
            <p:ph type="title"/>
          </p:nvPr>
        </p:nvSpPr>
        <p:spPr>
          <a:xfrm>
            <a:off x="838200" y="114114"/>
            <a:ext cx="10515600" cy="1176805"/>
          </a:xfrm>
        </p:spPr>
        <p:txBody>
          <a:bodyPr>
            <a:normAutofit/>
          </a:bodyPr>
          <a:lstStyle/>
          <a:p>
            <a:pPr marL="0" lvl="0" indent="0">
              <a:lnSpc>
                <a:spcPct val="100000"/>
              </a:lnSpc>
              <a:buNone/>
            </a:pPr>
            <a:r>
              <a:rPr lang="zh-TW" altLang="en-US" sz="4000" b="1"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一、</a:t>
            </a:r>
            <a:r>
              <a:rPr lang="zh-TW" altLang="en-US" sz="4000" b="1"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漢文帝與張釋之</a:t>
            </a:r>
          </a:p>
        </p:txBody>
      </p:sp>
      <p:sp>
        <p:nvSpPr>
          <p:cNvPr id="3" name="內容版面配置區 2">
            <a:extLst>
              <a:ext uri="{FF2B5EF4-FFF2-40B4-BE49-F238E27FC236}">
                <a16:creationId xmlns:a16="http://schemas.microsoft.com/office/drawing/2014/main" id="{B08761BC-FAB8-6205-9E6F-A3A8B2C2E9F8}"/>
              </a:ext>
            </a:extLst>
          </p:cNvPr>
          <p:cNvSpPr>
            <a:spLocks noGrp="1"/>
          </p:cNvSpPr>
          <p:nvPr>
            <p:ph idx="1"/>
          </p:nvPr>
        </p:nvSpPr>
        <p:spPr>
          <a:xfrm>
            <a:off x="672353" y="1364263"/>
            <a:ext cx="10515600" cy="5230864"/>
          </a:xfrm>
          <a:solidFill>
            <a:schemeClr val="bg1"/>
          </a:solidFill>
          <a:ln w="38100">
            <a:solidFill>
              <a:schemeClr val="accent4">
                <a:lumMod val="50000"/>
              </a:schemeClr>
            </a:solidFill>
            <a:prstDash val="dash"/>
          </a:ln>
        </p:spPr>
        <p:txBody>
          <a:bodyPr>
            <a:normAutofit fontScale="92500" lnSpcReduction="10000"/>
          </a:bodyPr>
          <a:lstStyle/>
          <a:p>
            <a:pPr marL="0" indent="0">
              <a:lnSpc>
                <a:spcPct val="150000"/>
              </a:lnSpc>
              <a:spcBef>
                <a:spcPts val="600"/>
              </a:spcBef>
              <a:buNone/>
            </a:pPr>
            <a:r>
              <a:rPr lang="zh-TW" altLang="en-US"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       太子和</a:t>
            </a:r>
            <a:r>
              <a:rPr lang="zh-TW" altLang="en-US" u="sng"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梁</a:t>
            </a:r>
            <a:r>
              <a:rPr lang="zh-TW" altLang="en-US"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王同乘一輛車入朝，在經過</a:t>
            </a:r>
            <a:r>
              <a:rPr lang="zh-TW" altLang="en-US" u="sng"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司馬門</a:t>
            </a:r>
            <a:r>
              <a:rPr lang="en-US" altLang="zh-TW"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1</a:t>
            </a:r>
            <a:r>
              <a:rPr lang="zh-TW" altLang="en-US"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時兩人都不下車，馬車徑直而入。</a:t>
            </a:r>
            <a:r>
              <a:rPr lang="zh-TW" altLang="en-US" u="sng"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張釋之</a:t>
            </a:r>
            <a:r>
              <a:rPr lang="zh-TW" altLang="en-US"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發現後追到車前，將車攔下，禁止二人進入殿門，並向皇帝奏劾二人：經過司馬門不下車，是大不敬。</a:t>
            </a:r>
            <a:r>
              <a:rPr lang="zh-TW" altLang="en-US" u="sng"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薄</a:t>
            </a:r>
            <a:r>
              <a:rPr lang="zh-TW" altLang="en-US"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太后知道後，心中不悅。</a:t>
            </a:r>
            <a:r>
              <a:rPr lang="zh-TW" altLang="en-US" u="sng"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漢文帝</a:t>
            </a:r>
            <a:r>
              <a:rPr lang="zh-TW" altLang="en-US"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在這件事情上不但沒有責怪張釋之，反而自己免冠去向太后賠禮說：「是自己管教兒子不嚴，造成他們不懂規矩。」</a:t>
            </a:r>
            <a:r>
              <a:rPr lang="zh-TW" altLang="en-US" u="sng"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薄</a:t>
            </a:r>
            <a:r>
              <a:rPr lang="zh-TW" altLang="en-US"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太后也沒有別的辦法，只好派專使，拿著懿旨去赦免太子和</a:t>
            </a:r>
            <a:r>
              <a:rPr lang="zh-TW" altLang="en-US" u="sng"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梁</a:t>
            </a:r>
            <a:r>
              <a:rPr lang="zh-TW" altLang="en-US"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王，二人才得以進入殿門。通過這件事，</a:t>
            </a:r>
            <a:r>
              <a:rPr lang="zh-TW" altLang="en-US" u="sng"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漢文帝</a:t>
            </a:r>
            <a:r>
              <a:rPr lang="zh-TW" altLang="en-US"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更加欣賞</a:t>
            </a:r>
            <a:r>
              <a:rPr lang="zh-TW" altLang="en-US" u="sng"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張釋之</a:t>
            </a:r>
            <a:r>
              <a:rPr lang="zh-TW" altLang="en-US"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的膽識，立即將他升為中大夫。不久，又將他升為中郎將。不到一年，張釋之連升了四級。</a:t>
            </a:r>
          </a:p>
          <a:p>
            <a:pPr marL="0" indent="0">
              <a:lnSpc>
                <a:spcPct val="100000"/>
              </a:lnSpc>
              <a:buNone/>
            </a:pPr>
            <a:r>
              <a:rPr lang="en-US" altLang="zh-TW" sz="2600" kern="0" dirty="0">
                <a:solidFill>
                  <a:srgbClr val="000000"/>
                </a:solidFill>
                <a:latin typeface="標楷體" panose="03000509000000000000" pitchFamily="65" charset="-120"/>
                <a:ea typeface="標楷體" panose="03000509000000000000" pitchFamily="65" charset="-120"/>
                <a:cs typeface="Arial" panose="020B0604020202020204" pitchFamily="34" charset="0"/>
              </a:rPr>
              <a:t>1</a:t>
            </a:r>
            <a:r>
              <a:rPr lang="zh-TW" altLang="en-US" sz="2600" kern="0" dirty="0">
                <a:solidFill>
                  <a:srgbClr val="000000"/>
                </a:solidFill>
                <a:latin typeface="標楷體" panose="03000509000000000000" pitchFamily="65" charset="-120"/>
                <a:ea typeface="標楷體" panose="03000509000000000000" pitchFamily="65" charset="-120"/>
                <a:cs typeface="Arial" panose="020B0604020202020204" pitchFamily="34" charset="0"/>
              </a:rPr>
              <a:t>司馬門：皇帝出入皇宮的專用門，漢朝時大臣出入皇宮不能走司馬門。</a:t>
            </a:r>
          </a:p>
          <a:p>
            <a:pPr marL="0" indent="0">
              <a:lnSpc>
                <a:spcPct val="100000"/>
              </a:lnSpc>
              <a:buNone/>
            </a:pPr>
            <a:endParaRPr lang="en-US" altLang="zh-TW" sz="32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endParaRPr>
          </a:p>
          <a:p>
            <a:pPr>
              <a:lnSpc>
                <a:spcPct val="100000"/>
              </a:lnSpc>
            </a:pPr>
            <a:endParaRPr lang="en-US" altLang="zh-TW" sz="32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endParaRPr>
          </a:p>
        </p:txBody>
      </p:sp>
    </p:spTree>
    <p:custDataLst>
      <p:tags r:id="rId1"/>
    </p:custDataLst>
    <p:extLst>
      <p:ext uri="{BB962C8B-B14F-4D97-AF65-F5344CB8AC3E}">
        <p14:creationId xmlns:p14="http://schemas.microsoft.com/office/powerpoint/2010/main" val="358860472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4" name="矩形: 圓角 3">
            <a:extLst>
              <a:ext uri="{FF2B5EF4-FFF2-40B4-BE49-F238E27FC236}">
                <a16:creationId xmlns:a16="http://schemas.microsoft.com/office/drawing/2014/main" id="{CE9EBB8A-688E-2DAE-D8FB-66BFCD44B9FA}"/>
              </a:ext>
            </a:extLst>
          </p:cNvPr>
          <p:cNvSpPr/>
          <p:nvPr/>
        </p:nvSpPr>
        <p:spPr>
          <a:xfrm>
            <a:off x="672353" y="187458"/>
            <a:ext cx="10681447" cy="774075"/>
          </a:xfrm>
          <a:prstGeom prst="roundRect">
            <a:avLst/>
          </a:prstGeom>
          <a:solidFill>
            <a:schemeClr val="bg1"/>
          </a:solidFill>
          <a:ln w="2857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dirty="0">
              <a:ln>
                <a:noFill/>
              </a:ln>
              <a:solidFill>
                <a:prstClr val="white"/>
              </a:solidFill>
              <a:effectLst/>
              <a:uLnTx/>
              <a:uFillTx/>
              <a:latin typeface="Calibri"/>
              <a:ea typeface="新細明體" panose="02020500000000000000" pitchFamily="18" charset="-120"/>
              <a:cs typeface="+mn-cs"/>
            </a:endParaRPr>
          </a:p>
        </p:txBody>
      </p:sp>
      <p:sp>
        <p:nvSpPr>
          <p:cNvPr id="2" name="標題 1">
            <a:extLst>
              <a:ext uri="{FF2B5EF4-FFF2-40B4-BE49-F238E27FC236}">
                <a16:creationId xmlns:a16="http://schemas.microsoft.com/office/drawing/2014/main" id="{05049A8A-DC27-D012-B5BE-22714390D813}"/>
              </a:ext>
            </a:extLst>
          </p:cNvPr>
          <p:cNvSpPr>
            <a:spLocks noGrp="1"/>
          </p:cNvSpPr>
          <p:nvPr>
            <p:ph type="title"/>
          </p:nvPr>
        </p:nvSpPr>
        <p:spPr>
          <a:xfrm>
            <a:off x="838200" y="114114"/>
            <a:ext cx="10515600" cy="1176805"/>
          </a:xfrm>
        </p:spPr>
        <p:txBody>
          <a:bodyPr>
            <a:normAutofit/>
          </a:bodyPr>
          <a:lstStyle/>
          <a:p>
            <a:pPr marL="0" lvl="0" indent="0">
              <a:lnSpc>
                <a:spcPct val="100000"/>
              </a:lnSpc>
              <a:buNone/>
            </a:pPr>
            <a:r>
              <a:rPr lang="zh-TW" altLang="en-US" sz="4000" b="1"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一、</a:t>
            </a:r>
            <a:r>
              <a:rPr lang="zh-TW" altLang="en-US" sz="4000" b="1"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漢文帝與張釋之</a:t>
            </a:r>
          </a:p>
        </p:txBody>
      </p:sp>
      <p:sp>
        <p:nvSpPr>
          <p:cNvPr id="3" name="內容版面配置區 2">
            <a:extLst>
              <a:ext uri="{FF2B5EF4-FFF2-40B4-BE49-F238E27FC236}">
                <a16:creationId xmlns:a16="http://schemas.microsoft.com/office/drawing/2014/main" id="{B08761BC-FAB8-6205-9E6F-A3A8B2C2E9F8}"/>
              </a:ext>
            </a:extLst>
          </p:cNvPr>
          <p:cNvSpPr>
            <a:spLocks noGrp="1"/>
          </p:cNvSpPr>
          <p:nvPr>
            <p:ph idx="1"/>
          </p:nvPr>
        </p:nvSpPr>
        <p:spPr>
          <a:xfrm>
            <a:off x="672353" y="1364263"/>
            <a:ext cx="10515600" cy="5230864"/>
          </a:xfrm>
          <a:solidFill>
            <a:schemeClr val="bg1"/>
          </a:solidFill>
          <a:ln w="38100">
            <a:solidFill>
              <a:schemeClr val="accent4">
                <a:lumMod val="50000"/>
              </a:schemeClr>
            </a:solidFill>
            <a:prstDash val="dash"/>
          </a:ln>
        </p:spPr>
        <p:txBody>
          <a:bodyPr>
            <a:normAutofit/>
          </a:bodyPr>
          <a:lstStyle/>
          <a:p>
            <a:pPr marL="325755" indent="0" algn="just">
              <a:lnSpc>
                <a:spcPct val="150000"/>
              </a:lnSpc>
              <a:spcBef>
                <a:spcPts val="0"/>
              </a:spcBef>
              <a:spcAft>
                <a:spcPts val="0"/>
              </a:spcAft>
              <a:buNone/>
              <a:tabLst>
                <a:tab pos="6094730" algn="r"/>
              </a:tabLst>
            </a:pPr>
            <a:r>
              <a:rPr lang="zh-TW" altLang="en-US" sz="24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  </a:t>
            </a:r>
            <a:r>
              <a:rPr lang="en-US" altLang="zh-TW" sz="2400" kern="100" dirty="0">
                <a:solidFill>
                  <a:srgbClr val="000000"/>
                </a:solidFill>
                <a:latin typeface="微軟正黑體" panose="020B0604030504040204" pitchFamily="34" charset="-120"/>
                <a:cs typeface="Times New Roman" panose="02020603050405020304" pitchFamily="18" charset="0"/>
              </a:rPr>
              <a:t>(</a:t>
            </a:r>
            <a:r>
              <a:rPr lang="zh-TW" altLang="zh-TW" sz="2400" kern="100" dirty="0">
                <a:solidFill>
                  <a:srgbClr val="000000"/>
                </a:solidFill>
                <a:latin typeface="Calibri" panose="020F0502020204030204" pitchFamily="34" charset="0"/>
                <a:ea typeface="微軟正黑體" panose="020B0604030504040204" pitchFamily="34" charset="-120"/>
                <a:cs typeface="Times New Roman" panose="02020603050405020304" pitchFamily="18" charset="0"/>
              </a:rPr>
              <a:t>一</a:t>
            </a:r>
            <a:r>
              <a:rPr lang="en-US" altLang="zh-TW" sz="2400" kern="100" dirty="0">
                <a:solidFill>
                  <a:srgbClr val="000000"/>
                </a:solidFill>
                <a:latin typeface="Calibri" panose="020F0502020204030204" pitchFamily="34" charset="0"/>
                <a:ea typeface="微軟正黑體" panose="020B0604030504040204" pitchFamily="34" charset="-120"/>
                <a:cs typeface="Times New Roman" panose="02020603050405020304" pitchFamily="18" charset="0"/>
              </a:rPr>
              <a:t>)</a:t>
            </a:r>
            <a:r>
              <a:rPr lang="zh-TW" altLang="zh-TW" sz="2400" kern="100" dirty="0">
                <a:solidFill>
                  <a:srgbClr val="000000"/>
                </a:solidFill>
                <a:latin typeface="Calibri" panose="020F0502020204030204" pitchFamily="34" charset="0"/>
                <a:ea typeface="微軟正黑體" panose="020B0604030504040204" pitchFamily="34" charset="-120"/>
                <a:cs typeface="Times New Roman" panose="02020603050405020304" pitchFamily="18" charset="0"/>
              </a:rPr>
              <a:t>根據上文，薄太后為什麼不悅呢？又漢文帝對這件事的反應為何？請將答案畫線。</a:t>
            </a:r>
            <a:endParaRPr lang="zh-TW" altLang="zh-TW" sz="2400" kern="100" dirty="0">
              <a:latin typeface="Calibri" panose="020F0502020204030204" pitchFamily="34" charset="0"/>
              <a:cs typeface="Times New Roman" panose="02020603050405020304" pitchFamily="18" charset="0"/>
            </a:endParaRPr>
          </a:p>
          <a:p>
            <a:pPr marL="325755" indent="0" algn="just">
              <a:lnSpc>
                <a:spcPct val="150000"/>
              </a:lnSpc>
              <a:spcBef>
                <a:spcPts val="0"/>
              </a:spcBef>
              <a:spcAft>
                <a:spcPts val="0"/>
              </a:spcAft>
              <a:buNone/>
              <a:tabLst>
                <a:tab pos="6094730" algn="r"/>
              </a:tabLst>
            </a:pPr>
            <a:r>
              <a:rPr lang="en-US" altLang="zh-TW" sz="2400" kern="100" dirty="0">
                <a:solidFill>
                  <a:srgbClr val="000000"/>
                </a:solidFill>
                <a:latin typeface="微軟正黑體" panose="020B0604030504040204" pitchFamily="34" charset="-120"/>
                <a:cs typeface="Times New Roman" panose="02020603050405020304" pitchFamily="18" charset="0"/>
              </a:rPr>
              <a:t>(</a:t>
            </a:r>
            <a:r>
              <a:rPr lang="zh-TW" altLang="zh-TW" sz="2400" kern="100" dirty="0">
                <a:solidFill>
                  <a:srgbClr val="000000"/>
                </a:solidFill>
                <a:latin typeface="Calibri" panose="020F0502020204030204" pitchFamily="34" charset="0"/>
                <a:ea typeface="微軟正黑體" panose="020B0604030504040204" pitchFamily="34" charset="-120"/>
                <a:cs typeface="Times New Roman" panose="02020603050405020304" pitchFamily="18" charset="0"/>
              </a:rPr>
              <a:t>二</a:t>
            </a:r>
            <a:r>
              <a:rPr lang="en-US" altLang="zh-TW" sz="2400" kern="100" dirty="0">
                <a:solidFill>
                  <a:srgbClr val="000000"/>
                </a:solidFill>
                <a:latin typeface="Calibri" panose="020F0502020204030204" pitchFamily="34" charset="0"/>
                <a:ea typeface="微軟正黑體" panose="020B0604030504040204" pitchFamily="34" charset="-120"/>
                <a:cs typeface="Times New Roman" panose="02020603050405020304" pitchFamily="18" charset="0"/>
              </a:rPr>
              <a:t>)</a:t>
            </a:r>
            <a:r>
              <a:rPr lang="zh-TW" altLang="zh-TW" sz="2400" kern="100" dirty="0">
                <a:solidFill>
                  <a:srgbClr val="000000"/>
                </a:solidFill>
                <a:latin typeface="Calibri" panose="020F0502020204030204" pitchFamily="34" charset="0"/>
                <a:ea typeface="微軟正黑體" panose="020B0604030504040204" pitchFamily="34" charset="-120"/>
                <a:cs typeface="Times New Roman" panose="02020603050405020304" pitchFamily="18" charset="0"/>
              </a:rPr>
              <a:t>根據張釋之執法與上文，可知張釋之常惹怒位高權重的</a:t>
            </a:r>
            <a:r>
              <a:rPr lang="zh-TW" altLang="zh-TW" sz="2400" u="sng" kern="100" dirty="0">
                <a:solidFill>
                  <a:srgbClr val="000000"/>
                </a:solidFill>
                <a:latin typeface="Calibri" panose="020F0502020204030204" pitchFamily="34" charset="0"/>
                <a:ea typeface="微軟正黑體" panose="020B0604030504040204" pitchFamily="34" charset="-120"/>
                <a:cs typeface="Times New Roman" panose="02020603050405020304" pitchFamily="18" charset="0"/>
              </a:rPr>
              <a:t>漢文帝</a:t>
            </a:r>
            <a:r>
              <a:rPr lang="zh-TW" altLang="zh-TW" sz="2400" kern="100" dirty="0">
                <a:solidFill>
                  <a:srgbClr val="000000"/>
                </a:solidFill>
                <a:latin typeface="Calibri" panose="020F0502020204030204" pitchFamily="34" charset="0"/>
                <a:ea typeface="微軟正黑體" panose="020B0604030504040204" pitchFamily="34" charset="-120"/>
                <a:cs typeface="Times New Roman" panose="02020603050405020304" pitchFamily="18" charset="0"/>
              </a:rPr>
              <a:t>、</a:t>
            </a:r>
            <a:r>
              <a:rPr lang="zh-TW" altLang="zh-TW" sz="2400" u="sng" kern="100" dirty="0">
                <a:solidFill>
                  <a:srgbClr val="000000"/>
                </a:solidFill>
                <a:latin typeface="Calibri" panose="020F0502020204030204" pitchFamily="34" charset="0"/>
                <a:ea typeface="微軟正黑體" panose="020B0604030504040204" pitchFamily="34" charset="-120"/>
                <a:cs typeface="Times New Roman" panose="02020603050405020304" pitchFamily="18" charset="0"/>
              </a:rPr>
              <a:t>薄</a:t>
            </a:r>
            <a:r>
              <a:rPr lang="zh-TW" altLang="zh-TW" sz="2400" kern="100" dirty="0">
                <a:solidFill>
                  <a:srgbClr val="000000"/>
                </a:solidFill>
                <a:latin typeface="Calibri" panose="020F0502020204030204" pitchFamily="34" charset="0"/>
                <a:ea typeface="微軟正黑體" panose="020B0604030504040204" pitchFamily="34" charset="-120"/>
                <a:cs typeface="Times New Roman" panose="02020603050405020304" pitchFamily="18" charset="0"/>
              </a:rPr>
              <a:t>太后，在「君要臣死，臣不得不死」的古代，讓我們替他捏了一把冷汗，請思考為什麼</a:t>
            </a:r>
            <a:r>
              <a:rPr lang="zh-TW" altLang="zh-TW" sz="2400" u="sng" kern="100" dirty="0">
                <a:solidFill>
                  <a:srgbClr val="000000"/>
                </a:solidFill>
                <a:latin typeface="Calibri" panose="020F0502020204030204" pitchFamily="34" charset="0"/>
                <a:ea typeface="微軟正黑體" panose="020B0604030504040204" pitchFamily="34" charset="-120"/>
                <a:cs typeface="Times New Roman" panose="02020603050405020304" pitchFamily="18" charset="0"/>
              </a:rPr>
              <a:t>張釋之</a:t>
            </a:r>
            <a:r>
              <a:rPr lang="zh-TW" altLang="zh-TW" sz="2400" kern="100" dirty="0">
                <a:solidFill>
                  <a:srgbClr val="000000"/>
                </a:solidFill>
                <a:latin typeface="Calibri" panose="020F0502020204030204" pitchFamily="34" charset="0"/>
                <a:ea typeface="微軟正黑體" panose="020B0604030504040204" pitchFamily="34" charset="-120"/>
                <a:cs typeface="Times New Roman" panose="02020603050405020304" pitchFamily="18" charset="0"/>
              </a:rPr>
              <a:t>能冒著生命危險直言勸諫、秉公執法呢？</a:t>
            </a:r>
            <a:endParaRPr lang="zh-TW" altLang="zh-TW" sz="2400" kern="100" dirty="0">
              <a:latin typeface="Calibri" panose="020F0502020204030204" pitchFamily="34" charset="0"/>
              <a:cs typeface="Times New Roman" panose="02020603050405020304" pitchFamily="18" charset="0"/>
            </a:endParaRPr>
          </a:p>
          <a:p>
            <a:pPr marL="0" indent="0">
              <a:lnSpc>
                <a:spcPct val="150000"/>
              </a:lnSpc>
              <a:spcBef>
                <a:spcPts val="600"/>
              </a:spcBef>
              <a:buNone/>
            </a:pPr>
            <a:endParaRPr lang="en-US" altLang="zh-TW" sz="32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endParaRPr>
          </a:p>
          <a:p>
            <a:pPr>
              <a:lnSpc>
                <a:spcPct val="100000"/>
              </a:lnSpc>
            </a:pPr>
            <a:endParaRPr lang="en-US" altLang="zh-TW" sz="32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endParaRPr>
          </a:p>
        </p:txBody>
      </p:sp>
      <p:sp>
        <p:nvSpPr>
          <p:cNvPr id="5" name="文字方塊 4">
            <a:extLst>
              <a:ext uri="{FF2B5EF4-FFF2-40B4-BE49-F238E27FC236}">
                <a16:creationId xmlns:a16="http://schemas.microsoft.com/office/drawing/2014/main" id="{1A165712-522B-4502-84FA-82B419D839B7}"/>
              </a:ext>
            </a:extLst>
          </p:cNvPr>
          <p:cNvSpPr txBox="1"/>
          <p:nvPr/>
        </p:nvSpPr>
        <p:spPr>
          <a:xfrm>
            <a:off x="1235439" y="4083112"/>
            <a:ext cx="8252592" cy="662938"/>
          </a:xfrm>
          <a:prstGeom prst="rect">
            <a:avLst/>
          </a:prstGeom>
          <a:noFill/>
        </p:spPr>
        <p:txBody>
          <a:bodyPr wrap="square" rtlCol="0">
            <a:spAutoFit/>
          </a:bodyPr>
          <a:lstStyle/>
          <a:p>
            <a:pPr>
              <a:lnSpc>
                <a:spcPct val="150000"/>
              </a:lnSpc>
            </a:pPr>
            <a:r>
              <a:rPr lang="zh-TW" altLang="en-US" sz="2800" dirty="0">
                <a:solidFill>
                  <a:srgbClr val="0070C0"/>
                </a:solidFill>
                <a:latin typeface="標楷體" panose="03000509000000000000" pitchFamily="65" charset="-120"/>
                <a:ea typeface="標楷體" panose="03000509000000000000" pitchFamily="65" charset="-120"/>
              </a:rPr>
              <a:t>兩人如何看待彼此？</a:t>
            </a:r>
            <a:endParaRPr lang="en-US" altLang="zh-TW" sz="2800" dirty="0">
              <a:solidFill>
                <a:srgbClr val="0070C0"/>
              </a:solidFill>
              <a:latin typeface="標楷體" panose="03000509000000000000" pitchFamily="65" charset="-120"/>
              <a:ea typeface="標楷體" panose="03000509000000000000" pitchFamily="65" charset="-120"/>
            </a:endParaRPr>
          </a:p>
        </p:txBody>
      </p:sp>
      <p:pic>
        <p:nvPicPr>
          <p:cNvPr id="6" name="圖片 5">
            <a:extLst>
              <a:ext uri="{FF2B5EF4-FFF2-40B4-BE49-F238E27FC236}">
                <a16:creationId xmlns:a16="http://schemas.microsoft.com/office/drawing/2014/main" id="{507A1B00-2384-4D44-964C-F8BA443FD720}"/>
              </a:ext>
            </a:extLst>
          </p:cNvPr>
          <p:cNvPicPr>
            <a:picLocks noChangeAspect="1"/>
          </p:cNvPicPr>
          <p:nvPr/>
        </p:nvPicPr>
        <p:blipFill rotWithShape="1">
          <a:blip r:embed="rId3"/>
          <a:srcRect l="24064" r="18849"/>
          <a:stretch/>
        </p:blipFill>
        <p:spPr>
          <a:xfrm>
            <a:off x="10013133" y="4762440"/>
            <a:ext cx="959668" cy="1681077"/>
          </a:xfrm>
          <a:prstGeom prst="rect">
            <a:avLst/>
          </a:prstGeom>
        </p:spPr>
      </p:pic>
    </p:spTree>
    <p:custDataLst>
      <p:tags r:id="rId1"/>
    </p:custDataLst>
    <p:extLst>
      <p:ext uri="{BB962C8B-B14F-4D97-AF65-F5344CB8AC3E}">
        <p14:creationId xmlns:p14="http://schemas.microsoft.com/office/powerpoint/2010/main" val="327196309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4" name="矩形: 圓角 3">
            <a:extLst>
              <a:ext uri="{FF2B5EF4-FFF2-40B4-BE49-F238E27FC236}">
                <a16:creationId xmlns:a16="http://schemas.microsoft.com/office/drawing/2014/main" id="{CE9EBB8A-688E-2DAE-D8FB-66BFCD44B9FA}"/>
              </a:ext>
            </a:extLst>
          </p:cNvPr>
          <p:cNvSpPr/>
          <p:nvPr/>
        </p:nvSpPr>
        <p:spPr>
          <a:xfrm>
            <a:off x="672353" y="187458"/>
            <a:ext cx="10681447" cy="774075"/>
          </a:xfrm>
          <a:prstGeom prst="roundRect">
            <a:avLst/>
          </a:prstGeom>
          <a:solidFill>
            <a:schemeClr val="bg1"/>
          </a:solidFill>
          <a:ln w="2857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dirty="0">
              <a:ln>
                <a:noFill/>
              </a:ln>
              <a:solidFill>
                <a:prstClr val="white"/>
              </a:solidFill>
              <a:effectLst/>
              <a:uLnTx/>
              <a:uFillTx/>
              <a:latin typeface="Calibri"/>
              <a:ea typeface="新細明體" panose="02020500000000000000" pitchFamily="18" charset="-120"/>
              <a:cs typeface="+mn-cs"/>
            </a:endParaRPr>
          </a:p>
        </p:txBody>
      </p:sp>
      <p:sp>
        <p:nvSpPr>
          <p:cNvPr id="2" name="標題 1">
            <a:extLst>
              <a:ext uri="{FF2B5EF4-FFF2-40B4-BE49-F238E27FC236}">
                <a16:creationId xmlns:a16="http://schemas.microsoft.com/office/drawing/2014/main" id="{05049A8A-DC27-D012-B5BE-22714390D813}"/>
              </a:ext>
            </a:extLst>
          </p:cNvPr>
          <p:cNvSpPr>
            <a:spLocks noGrp="1"/>
          </p:cNvSpPr>
          <p:nvPr>
            <p:ph type="title"/>
          </p:nvPr>
        </p:nvSpPr>
        <p:spPr>
          <a:xfrm>
            <a:off x="838200" y="114114"/>
            <a:ext cx="10515600" cy="1176805"/>
          </a:xfrm>
        </p:spPr>
        <p:txBody>
          <a:bodyPr>
            <a:normAutofit/>
          </a:bodyPr>
          <a:lstStyle/>
          <a:p>
            <a:pPr lvl="0">
              <a:lnSpc>
                <a:spcPct val="100000"/>
              </a:lnSpc>
            </a:pPr>
            <a:r>
              <a:rPr lang="zh-TW" altLang="en-US" sz="4000" b="1"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二、為什麼司馬遷要記錄張釋之的故事呢？</a:t>
            </a:r>
            <a:endParaRPr lang="zh-TW" altLang="en-US" sz="4000" b="1"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endParaRPr>
          </a:p>
        </p:txBody>
      </p:sp>
      <p:sp>
        <p:nvSpPr>
          <p:cNvPr id="6" name="內容版面配置區 2">
            <a:extLst>
              <a:ext uri="{FF2B5EF4-FFF2-40B4-BE49-F238E27FC236}">
                <a16:creationId xmlns:a16="http://schemas.microsoft.com/office/drawing/2014/main" id="{782DFE0E-A7F4-4BC8-B152-266ED702BF51}"/>
              </a:ext>
            </a:extLst>
          </p:cNvPr>
          <p:cNvSpPr>
            <a:spLocks noGrp="1"/>
          </p:cNvSpPr>
          <p:nvPr>
            <p:ph idx="1"/>
          </p:nvPr>
        </p:nvSpPr>
        <p:spPr>
          <a:xfrm>
            <a:off x="672353" y="1168924"/>
            <a:ext cx="10515600" cy="5426203"/>
          </a:xfrm>
          <a:solidFill>
            <a:schemeClr val="bg1"/>
          </a:solidFill>
          <a:ln w="38100">
            <a:solidFill>
              <a:schemeClr val="accent4">
                <a:lumMod val="50000"/>
              </a:schemeClr>
            </a:solidFill>
            <a:prstDash val="dash"/>
          </a:ln>
        </p:spPr>
        <p:txBody>
          <a:bodyPr>
            <a:normAutofit/>
          </a:bodyPr>
          <a:lstStyle/>
          <a:p>
            <a:pPr marL="0" indent="0">
              <a:lnSpc>
                <a:spcPct val="150000"/>
              </a:lnSpc>
              <a:spcBef>
                <a:spcPts val="600"/>
              </a:spcBef>
              <a:buNone/>
            </a:pPr>
            <a:r>
              <a:rPr lang="zh-TW" altLang="en-US"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       </a:t>
            </a:r>
            <a:r>
              <a:rPr lang="zh-TW" altLang="en-US" u="sng"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司馬遷  </a:t>
            </a:r>
            <a:r>
              <a:rPr lang="zh-TW" altLang="en-US"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                                         </a:t>
            </a:r>
            <a:r>
              <a:rPr lang="zh-TW" altLang="en-US" u="sng"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張釋之</a:t>
            </a:r>
            <a:endParaRPr lang="en-US" altLang="zh-TW" sz="3200" u="sng"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endParaRPr>
          </a:p>
          <a:p>
            <a:pPr marL="0" indent="0">
              <a:lnSpc>
                <a:spcPct val="100000"/>
              </a:lnSpc>
              <a:buNone/>
            </a:pPr>
            <a:endParaRPr lang="en-US" altLang="zh-TW" sz="32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endParaRPr>
          </a:p>
        </p:txBody>
      </p:sp>
      <p:cxnSp>
        <p:nvCxnSpPr>
          <p:cNvPr id="11" name="直線接點 10">
            <a:extLst>
              <a:ext uri="{FF2B5EF4-FFF2-40B4-BE49-F238E27FC236}">
                <a16:creationId xmlns:a16="http://schemas.microsoft.com/office/drawing/2014/main" id="{DF1E1B9A-63AC-411A-83FC-D23B22AC00EE}"/>
              </a:ext>
            </a:extLst>
          </p:cNvPr>
          <p:cNvCxnSpPr/>
          <p:nvPr/>
        </p:nvCxnSpPr>
        <p:spPr>
          <a:xfrm>
            <a:off x="5863472" y="1290919"/>
            <a:ext cx="0" cy="5046528"/>
          </a:xfrm>
          <a:prstGeom prst="line">
            <a:avLst/>
          </a:prstGeom>
          <a:ln w="38100"/>
        </p:spPr>
        <p:style>
          <a:lnRef idx="1">
            <a:schemeClr val="accent2"/>
          </a:lnRef>
          <a:fillRef idx="0">
            <a:schemeClr val="accent2"/>
          </a:fillRef>
          <a:effectRef idx="0">
            <a:schemeClr val="accent2"/>
          </a:effectRef>
          <a:fontRef idx="minor">
            <a:schemeClr val="tx1"/>
          </a:fontRef>
        </p:style>
      </p:cxnSp>
      <p:pic>
        <p:nvPicPr>
          <p:cNvPr id="3" name="圖片 2">
            <a:extLst>
              <a:ext uri="{FF2B5EF4-FFF2-40B4-BE49-F238E27FC236}">
                <a16:creationId xmlns:a16="http://schemas.microsoft.com/office/drawing/2014/main" id="{6EE04D60-06C2-441F-A039-B5781D020BFD}"/>
              </a:ext>
            </a:extLst>
          </p:cNvPr>
          <p:cNvPicPr>
            <a:picLocks noChangeAspect="1"/>
          </p:cNvPicPr>
          <p:nvPr/>
        </p:nvPicPr>
        <p:blipFill rotWithShape="1">
          <a:blip r:embed="rId3"/>
          <a:srcRect l="25880" t="19541" r="6956" b="1613"/>
          <a:stretch/>
        </p:blipFill>
        <p:spPr>
          <a:xfrm>
            <a:off x="5877898" y="2170540"/>
            <a:ext cx="5310055" cy="3152898"/>
          </a:xfrm>
          <a:prstGeom prst="rect">
            <a:avLst/>
          </a:prstGeom>
        </p:spPr>
      </p:pic>
      <p:pic>
        <p:nvPicPr>
          <p:cNvPr id="7" name="圖片 6">
            <a:extLst>
              <a:ext uri="{FF2B5EF4-FFF2-40B4-BE49-F238E27FC236}">
                <a16:creationId xmlns:a16="http://schemas.microsoft.com/office/drawing/2014/main" id="{46F45828-92F6-4092-AC01-795CFD184DD4}"/>
              </a:ext>
            </a:extLst>
          </p:cNvPr>
          <p:cNvPicPr>
            <a:picLocks noChangeAspect="1"/>
          </p:cNvPicPr>
          <p:nvPr/>
        </p:nvPicPr>
        <p:blipFill rotWithShape="1">
          <a:blip r:embed="rId4">
            <a:extLst>
              <a:ext uri="{28A0092B-C50C-407E-A947-70E740481C1C}">
                <a14:useLocalDpi xmlns:a14="http://schemas.microsoft.com/office/drawing/2010/main" val="0"/>
              </a:ext>
            </a:extLst>
          </a:blip>
          <a:srcRect l="10348" t="7143" r="6718" b="6850"/>
          <a:stretch/>
        </p:blipFill>
        <p:spPr>
          <a:xfrm>
            <a:off x="976965" y="4190093"/>
            <a:ext cx="4519428" cy="2305661"/>
          </a:xfrm>
          <a:prstGeom prst="rect">
            <a:avLst/>
          </a:prstGeom>
        </p:spPr>
      </p:pic>
      <p:pic>
        <p:nvPicPr>
          <p:cNvPr id="9" name="圖片 8">
            <a:extLst>
              <a:ext uri="{FF2B5EF4-FFF2-40B4-BE49-F238E27FC236}">
                <a16:creationId xmlns:a16="http://schemas.microsoft.com/office/drawing/2014/main" id="{94CA3E49-0F71-4EA5-9315-608DC0F56B28}"/>
              </a:ext>
            </a:extLst>
          </p:cNvPr>
          <p:cNvPicPr>
            <a:picLocks noChangeAspect="1"/>
          </p:cNvPicPr>
          <p:nvPr/>
        </p:nvPicPr>
        <p:blipFill rotWithShape="1">
          <a:blip r:embed="rId5">
            <a:extLst>
              <a:ext uri="{28A0092B-C50C-407E-A947-70E740481C1C}">
                <a14:useLocalDpi xmlns:a14="http://schemas.microsoft.com/office/drawing/2010/main" val="0"/>
              </a:ext>
            </a:extLst>
          </a:blip>
          <a:srcRect l="22171" t="30303" r="36200" b="25037"/>
          <a:stretch/>
        </p:blipFill>
        <p:spPr>
          <a:xfrm>
            <a:off x="992776" y="1691939"/>
            <a:ext cx="4318017" cy="2493832"/>
          </a:xfrm>
          <a:prstGeom prst="rect">
            <a:avLst/>
          </a:prstGeom>
        </p:spPr>
      </p:pic>
      <p:sp>
        <p:nvSpPr>
          <p:cNvPr id="10" name="矩形 9">
            <a:extLst>
              <a:ext uri="{FF2B5EF4-FFF2-40B4-BE49-F238E27FC236}">
                <a16:creationId xmlns:a16="http://schemas.microsoft.com/office/drawing/2014/main" id="{F00F5BAD-EC8B-4DFE-85FC-8887265AC58C}"/>
              </a:ext>
            </a:extLst>
          </p:cNvPr>
          <p:cNvSpPr/>
          <p:nvPr/>
        </p:nvSpPr>
        <p:spPr>
          <a:xfrm>
            <a:off x="3929204" y="6169495"/>
            <a:ext cx="452666" cy="326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custDataLst>
      <p:tags r:id="rId1"/>
    </p:custDataLst>
    <p:extLst>
      <p:ext uri="{BB962C8B-B14F-4D97-AF65-F5344CB8AC3E}">
        <p14:creationId xmlns:p14="http://schemas.microsoft.com/office/powerpoint/2010/main" val="2781808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4" name="矩形: 圓角 3">
            <a:extLst>
              <a:ext uri="{FF2B5EF4-FFF2-40B4-BE49-F238E27FC236}">
                <a16:creationId xmlns:a16="http://schemas.microsoft.com/office/drawing/2014/main" id="{CE9EBB8A-688E-2DAE-D8FB-66BFCD44B9FA}"/>
              </a:ext>
            </a:extLst>
          </p:cNvPr>
          <p:cNvSpPr/>
          <p:nvPr/>
        </p:nvSpPr>
        <p:spPr>
          <a:xfrm>
            <a:off x="672353" y="187458"/>
            <a:ext cx="10681447" cy="774075"/>
          </a:xfrm>
          <a:prstGeom prst="roundRect">
            <a:avLst/>
          </a:prstGeom>
          <a:solidFill>
            <a:schemeClr val="bg1"/>
          </a:solidFill>
          <a:ln w="2857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dirty="0">
              <a:ln>
                <a:noFill/>
              </a:ln>
              <a:solidFill>
                <a:prstClr val="white"/>
              </a:solidFill>
              <a:effectLst/>
              <a:uLnTx/>
              <a:uFillTx/>
              <a:latin typeface="Calibri"/>
              <a:ea typeface="新細明體" panose="02020500000000000000" pitchFamily="18" charset="-120"/>
              <a:cs typeface="+mn-cs"/>
            </a:endParaRPr>
          </a:p>
        </p:txBody>
      </p:sp>
      <p:sp>
        <p:nvSpPr>
          <p:cNvPr id="2" name="標題 1">
            <a:extLst>
              <a:ext uri="{FF2B5EF4-FFF2-40B4-BE49-F238E27FC236}">
                <a16:creationId xmlns:a16="http://schemas.microsoft.com/office/drawing/2014/main" id="{05049A8A-DC27-D012-B5BE-22714390D813}"/>
              </a:ext>
            </a:extLst>
          </p:cNvPr>
          <p:cNvSpPr>
            <a:spLocks noGrp="1"/>
          </p:cNvSpPr>
          <p:nvPr>
            <p:ph type="title"/>
          </p:nvPr>
        </p:nvSpPr>
        <p:spPr>
          <a:xfrm>
            <a:off x="838200" y="114114"/>
            <a:ext cx="10515600" cy="1176805"/>
          </a:xfrm>
        </p:spPr>
        <p:txBody>
          <a:bodyPr>
            <a:normAutofit/>
          </a:bodyPr>
          <a:lstStyle/>
          <a:p>
            <a:pPr lvl="0">
              <a:lnSpc>
                <a:spcPct val="100000"/>
              </a:lnSpc>
            </a:pPr>
            <a:r>
              <a:rPr lang="zh-TW" altLang="en-US" sz="4000" b="1"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二、為什麼司馬遷要記錄張釋之的故事呢？</a:t>
            </a:r>
            <a:endParaRPr lang="zh-TW" altLang="en-US" sz="4000" b="1"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endParaRPr>
          </a:p>
        </p:txBody>
      </p:sp>
      <p:sp>
        <p:nvSpPr>
          <p:cNvPr id="6" name="內容版面配置區 2">
            <a:extLst>
              <a:ext uri="{FF2B5EF4-FFF2-40B4-BE49-F238E27FC236}">
                <a16:creationId xmlns:a16="http://schemas.microsoft.com/office/drawing/2014/main" id="{782DFE0E-A7F4-4BC8-B152-266ED702BF51}"/>
              </a:ext>
            </a:extLst>
          </p:cNvPr>
          <p:cNvSpPr>
            <a:spLocks noGrp="1"/>
          </p:cNvSpPr>
          <p:nvPr>
            <p:ph idx="1"/>
          </p:nvPr>
        </p:nvSpPr>
        <p:spPr>
          <a:xfrm>
            <a:off x="672353" y="1168924"/>
            <a:ext cx="10515600" cy="5426203"/>
          </a:xfrm>
          <a:solidFill>
            <a:schemeClr val="bg1"/>
          </a:solidFill>
          <a:ln w="38100">
            <a:solidFill>
              <a:schemeClr val="accent4">
                <a:lumMod val="50000"/>
              </a:schemeClr>
            </a:solidFill>
            <a:prstDash val="dash"/>
          </a:ln>
        </p:spPr>
        <p:txBody>
          <a:bodyPr>
            <a:normAutofit/>
          </a:bodyPr>
          <a:lstStyle/>
          <a:p>
            <a:pPr marL="0" indent="0">
              <a:lnSpc>
                <a:spcPct val="150000"/>
              </a:lnSpc>
              <a:spcBef>
                <a:spcPts val="600"/>
              </a:spcBef>
              <a:buNone/>
            </a:pPr>
            <a:r>
              <a:rPr lang="zh-TW" altLang="en-US"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       </a:t>
            </a:r>
            <a:r>
              <a:rPr lang="zh-TW" altLang="en-US" u="sng"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司馬遷  </a:t>
            </a:r>
            <a:r>
              <a:rPr lang="zh-TW" altLang="en-US"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                                         </a:t>
            </a:r>
            <a:r>
              <a:rPr lang="zh-TW" altLang="en-US" u="sng"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張釋之</a:t>
            </a:r>
            <a:endParaRPr lang="en-US" altLang="zh-TW" sz="3200" u="sng"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endParaRPr>
          </a:p>
          <a:p>
            <a:pPr marL="0" indent="0">
              <a:lnSpc>
                <a:spcPct val="100000"/>
              </a:lnSpc>
              <a:buNone/>
            </a:pPr>
            <a:endParaRPr lang="en-US" altLang="zh-TW" sz="32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endParaRPr>
          </a:p>
        </p:txBody>
      </p:sp>
      <p:cxnSp>
        <p:nvCxnSpPr>
          <p:cNvPr id="11" name="直線接點 10">
            <a:extLst>
              <a:ext uri="{FF2B5EF4-FFF2-40B4-BE49-F238E27FC236}">
                <a16:creationId xmlns:a16="http://schemas.microsoft.com/office/drawing/2014/main" id="{DF1E1B9A-63AC-411A-83FC-D23B22AC00EE}"/>
              </a:ext>
            </a:extLst>
          </p:cNvPr>
          <p:cNvCxnSpPr/>
          <p:nvPr/>
        </p:nvCxnSpPr>
        <p:spPr>
          <a:xfrm>
            <a:off x="5863472" y="1290919"/>
            <a:ext cx="0" cy="5046528"/>
          </a:xfrm>
          <a:prstGeom prst="line">
            <a:avLst/>
          </a:prstGeom>
          <a:ln w="38100"/>
        </p:spPr>
        <p:style>
          <a:lnRef idx="1">
            <a:schemeClr val="accent2"/>
          </a:lnRef>
          <a:fillRef idx="0">
            <a:schemeClr val="accent2"/>
          </a:fillRef>
          <a:effectRef idx="0">
            <a:schemeClr val="accent2"/>
          </a:effectRef>
          <a:fontRef idx="minor">
            <a:schemeClr val="tx1"/>
          </a:fontRef>
        </p:style>
      </p:cxnSp>
      <p:pic>
        <p:nvPicPr>
          <p:cNvPr id="8" name="圖片 7">
            <a:extLst>
              <a:ext uri="{FF2B5EF4-FFF2-40B4-BE49-F238E27FC236}">
                <a16:creationId xmlns:a16="http://schemas.microsoft.com/office/drawing/2014/main" id="{0AE73921-9D25-41F8-8C19-2D08ACE44335}"/>
              </a:ext>
            </a:extLst>
          </p:cNvPr>
          <p:cNvPicPr>
            <a:picLocks noChangeAspect="1"/>
          </p:cNvPicPr>
          <p:nvPr/>
        </p:nvPicPr>
        <p:blipFill rotWithShape="1">
          <a:blip r:embed="rId3"/>
          <a:srcRect l="3485" t="12092" r="655" b="18205"/>
          <a:stretch/>
        </p:blipFill>
        <p:spPr>
          <a:xfrm>
            <a:off x="6230552" y="1835396"/>
            <a:ext cx="4682247" cy="4541490"/>
          </a:xfrm>
          <a:prstGeom prst="rect">
            <a:avLst/>
          </a:prstGeom>
        </p:spPr>
      </p:pic>
      <p:pic>
        <p:nvPicPr>
          <p:cNvPr id="10" name="圖片 9">
            <a:extLst>
              <a:ext uri="{FF2B5EF4-FFF2-40B4-BE49-F238E27FC236}">
                <a16:creationId xmlns:a16="http://schemas.microsoft.com/office/drawing/2014/main" id="{F3A87011-8E60-422B-8F9F-76E3E8AF14DF}"/>
              </a:ext>
            </a:extLst>
          </p:cNvPr>
          <p:cNvPicPr>
            <a:picLocks noChangeAspect="1"/>
          </p:cNvPicPr>
          <p:nvPr/>
        </p:nvPicPr>
        <p:blipFill rotWithShape="1">
          <a:blip r:embed="rId4">
            <a:extLst>
              <a:ext uri="{28A0092B-C50C-407E-A947-70E740481C1C}">
                <a14:useLocalDpi xmlns:a14="http://schemas.microsoft.com/office/drawing/2010/main" val="0"/>
              </a:ext>
            </a:extLst>
          </a:blip>
          <a:srcRect l="10348" t="7143" r="6718" b="6850"/>
          <a:stretch/>
        </p:blipFill>
        <p:spPr>
          <a:xfrm>
            <a:off x="976965" y="4309347"/>
            <a:ext cx="4519428" cy="2305661"/>
          </a:xfrm>
          <a:prstGeom prst="rect">
            <a:avLst/>
          </a:prstGeom>
        </p:spPr>
      </p:pic>
      <p:pic>
        <p:nvPicPr>
          <p:cNvPr id="12" name="圖片 11">
            <a:extLst>
              <a:ext uri="{FF2B5EF4-FFF2-40B4-BE49-F238E27FC236}">
                <a16:creationId xmlns:a16="http://schemas.microsoft.com/office/drawing/2014/main" id="{3D2FC0A8-BB2E-4B81-83E5-AE922A76AECA}"/>
              </a:ext>
            </a:extLst>
          </p:cNvPr>
          <p:cNvPicPr>
            <a:picLocks noChangeAspect="1"/>
          </p:cNvPicPr>
          <p:nvPr/>
        </p:nvPicPr>
        <p:blipFill rotWithShape="1">
          <a:blip r:embed="rId5">
            <a:extLst>
              <a:ext uri="{28A0092B-C50C-407E-A947-70E740481C1C}">
                <a14:useLocalDpi xmlns:a14="http://schemas.microsoft.com/office/drawing/2010/main" val="0"/>
              </a:ext>
            </a:extLst>
          </a:blip>
          <a:srcRect l="22171" t="30303" r="36200" b="25037"/>
          <a:stretch/>
        </p:blipFill>
        <p:spPr>
          <a:xfrm>
            <a:off x="976965" y="1835396"/>
            <a:ext cx="4318017" cy="2493832"/>
          </a:xfrm>
          <a:prstGeom prst="rect">
            <a:avLst/>
          </a:prstGeom>
        </p:spPr>
      </p:pic>
      <p:sp>
        <p:nvSpPr>
          <p:cNvPr id="3" name="矩形 2">
            <a:extLst>
              <a:ext uri="{FF2B5EF4-FFF2-40B4-BE49-F238E27FC236}">
                <a16:creationId xmlns:a16="http://schemas.microsoft.com/office/drawing/2014/main" id="{A28E04FB-55F7-4A4E-9DA7-5B9303186846}"/>
              </a:ext>
            </a:extLst>
          </p:cNvPr>
          <p:cNvSpPr/>
          <p:nvPr/>
        </p:nvSpPr>
        <p:spPr>
          <a:xfrm>
            <a:off x="3920150" y="6288749"/>
            <a:ext cx="452666" cy="326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custDataLst>
      <p:tags r:id="rId1"/>
    </p:custDataLst>
    <p:extLst>
      <p:ext uri="{BB962C8B-B14F-4D97-AF65-F5344CB8AC3E}">
        <p14:creationId xmlns:p14="http://schemas.microsoft.com/office/powerpoint/2010/main" val="37469192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4" name="矩形: 圓角 3">
            <a:extLst>
              <a:ext uri="{FF2B5EF4-FFF2-40B4-BE49-F238E27FC236}">
                <a16:creationId xmlns:a16="http://schemas.microsoft.com/office/drawing/2014/main" id="{CE9EBB8A-688E-2DAE-D8FB-66BFCD44B9FA}"/>
              </a:ext>
            </a:extLst>
          </p:cNvPr>
          <p:cNvSpPr/>
          <p:nvPr/>
        </p:nvSpPr>
        <p:spPr>
          <a:xfrm>
            <a:off x="672353" y="187458"/>
            <a:ext cx="10681447" cy="774075"/>
          </a:xfrm>
          <a:prstGeom prst="roundRect">
            <a:avLst/>
          </a:prstGeom>
          <a:solidFill>
            <a:schemeClr val="bg1"/>
          </a:solidFill>
          <a:ln w="2857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dirty="0">
              <a:ln>
                <a:noFill/>
              </a:ln>
              <a:solidFill>
                <a:prstClr val="white"/>
              </a:solidFill>
              <a:effectLst/>
              <a:uLnTx/>
              <a:uFillTx/>
              <a:latin typeface="Calibri"/>
              <a:ea typeface="新細明體" panose="02020500000000000000" pitchFamily="18" charset="-120"/>
              <a:cs typeface="+mn-cs"/>
            </a:endParaRPr>
          </a:p>
        </p:txBody>
      </p:sp>
      <p:sp>
        <p:nvSpPr>
          <p:cNvPr id="2" name="標題 1">
            <a:extLst>
              <a:ext uri="{FF2B5EF4-FFF2-40B4-BE49-F238E27FC236}">
                <a16:creationId xmlns:a16="http://schemas.microsoft.com/office/drawing/2014/main" id="{05049A8A-DC27-D012-B5BE-22714390D813}"/>
              </a:ext>
            </a:extLst>
          </p:cNvPr>
          <p:cNvSpPr>
            <a:spLocks noGrp="1"/>
          </p:cNvSpPr>
          <p:nvPr>
            <p:ph type="title"/>
          </p:nvPr>
        </p:nvSpPr>
        <p:spPr>
          <a:xfrm>
            <a:off x="838200" y="114114"/>
            <a:ext cx="10515600" cy="1176805"/>
          </a:xfrm>
        </p:spPr>
        <p:txBody>
          <a:bodyPr>
            <a:normAutofit/>
          </a:bodyPr>
          <a:lstStyle/>
          <a:p>
            <a:pPr lvl="0">
              <a:lnSpc>
                <a:spcPct val="100000"/>
              </a:lnSpc>
            </a:pPr>
            <a:r>
              <a:rPr lang="zh-TW" altLang="en-US" sz="4000" b="1"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二、為什麼司馬遷要記錄張釋之的故事呢？</a:t>
            </a:r>
            <a:endParaRPr lang="zh-TW" altLang="en-US" sz="4000" b="1"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endParaRPr>
          </a:p>
        </p:txBody>
      </p:sp>
      <p:sp>
        <p:nvSpPr>
          <p:cNvPr id="6" name="內容版面配置區 2">
            <a:extLst>
              <a:ext uri="{FF2B5EF4-FFF2-40B4-BE49-F238E27FC236}">
                <a16:creationId xmlns:a16="http://schemas.microsoft.com/office/drawing/2014/main" id="{782DFE0E-A7F4-4BC8-B152-266ED702BF51}"/>
              </a:ext>
            </a:extLst>
          </p:cNvPr>
          <p:cNvSpPr>
            <a:spLocks noGrp="1"/>
          </p:cNvSpPr>
          <p:nvPr>
            <p:ph idx="1"/>
          </p:nvPr>
        </p:nvSpPr>
        <p:spPr>
          <a:xfrm>
            <a:off x="672353" y="1168924"/>
            <a:ext cx="10515600" cy="5426203"/>
          </a:xfrm>
          <a:solidFill>
            <a:schemeClr val="bg1"/>
          </a:solidFill>
          <a:ln w="38100">
            <a:solidFill>
              <a:schemeClr val="accent4">
                <a:lumMod val="50000"/>
              </a:schemeClr>
            </a:solidFill>
            <a:prstDash val="dash"/>
          </a:ln>
        </p:spPr>
        <p:txBody>
          <a:bodyPr>
            <a:normAutofit/>
          </a:bodyPr>
          <a:lstStyle/>
          <a:p>
            <a:pPr marL="0" indent="0">
              <a:lnSpc>
                <a:spcPct val="150000"/>
              </a:lnSpc>
              <a:spcBef>
                <a:spcPts val="600"/>
              </a:spcBef>
              <a:buNone/>
            </a:pPr>
            <a:r>
              <a:rPr lang="zh-TW" altLang="en-US"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       </a:t>
            </a:r>
            <a:r>
              <a:rPr lang="zh-TW" altLang="en-US" u="sng"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司馬遷  </a:t>
            </a:r>
            <a:r>
              <a:rPr lang="zh-TW" altLang="en-US"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                                         </a:t>
            </a:r>
            <a:r>
              <a:rPr lang="zh-TW" altLang="en-US" u="sng"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張釋之</a:t>
            </a:r>
            <a:endParaRPr lang="en-US" altLang="zh-TW" sz="3200" u="sng"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endParaRPr>
          </a:p>
          <a:p>
            <a:pPr marL="0" indent="0">
              <a:lnSpc>
                <a:spcPct val="100000"/>
              </a:lnSpc>
              <a:buNone/>
            </a:pPr>
            <a:endParaRPr lang="en-US" altLang="zh-TW" sz="32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endParaRPr>
          </a:p>
        </p:txBody>
      </p:sp>
      <p:cxnSp>
        <p:nvCxnSpPr>
          <p:cNvPr id="11" name="直線接點 10">
            <a:extLst>
              <a:ext uri="{FF2B5EF4-FFF2-40B4-BE49-F238E27FC236}">
                <a16:creationId xmlns:a16="http://schemas.microsoft.com/office/drawing/2014/main" id="{DF1E1B9A-63AC-411A-83FC-D23B22AC00EE}"/>
              </a:ext>
            </a:extLst>
          </p:cNvPr>
          <p:cNvCxnSpPr/>
          <p:nvPr/>
        </p:nvCxnSpPr>
        <p:spPr>
          <a:xfrm>
            <a:off x="5863472" y="1290919"/>
            <a:ext cx="0" cy="5046528"/>
          </a:xfrm>
          <a:prstGeom prst="line">
            <a:avLst/>
          </a:prstGeom>
          <a:ln w="38100"/>
        </p:spPr>
        <p:style>
          <a:lnRef idx="1">
            <a:schemeClr val="accent2"/>
          </a:lnRef>
          <a:fillRef idx="0">
            <a:schemeClr val="accent2"/>
          </a:fillRef>
          <a:effectRef idx="0">
            <a:schemeClr val="accent2"/>
          </a:effectRef>
          <a:fontRef idx="minor">
            <a:schemeClr val="tx1"/>
          </a:fontRef>
        </p:style>
      </p:cxnSp>
      <p:pic>
        <p:nvPicPr>
          <p:cNvPr id="5" name="圖片 4">
            <a:extLst>
              <a:ext uri="{FF2B5EF4-FFF2-40B4-BE49-F238E27FC236}">
                <a16:creationId xmlns:a16="http://schemas.microsoft.com/office/drawing/2014/main" id="{BFB36C00-E813-482A-803F-0C2CE3D17FEE}"/>
              </a:ext>
            </a:extLst>
          </p:cNvPr>
          <p:cNvPicPr>
            <a:picLocks noChangeAspect="1"/>
          </p:cNvPicPr>
          <p:nvPr/>
        </p:nvPicPr>
        <p:blipFill rotWithShape="1">
          <a:blip r:embed="rId3"/>
          <a:srcRect t="12375" b="12260"/>
          <a:stretch/>
        </p:blipFill>
        <p:spPr>
          <a:xfrm>
            <a:off x="6201453" y="1829660"/>
            <a:ext cx="4687292" cy="4712221"/>
          </a:xfrm>
          <a:prstGeom prst="rect">
            <a:avLst/>
          </a:prstGeom>
        </p:spPr>
      </p:pic>
      <p:pic>
        <p:nvPicPr>
          <p:cNvPr id="10" name="圖片 9">
            <a:extLst>
              <a:ext uri="{FF2B5EF4-FFF2-40B4-BE49-F238E27FC236}">
                <a16:creationId xmlns:a16="http://schemas.microsoft.com/office/drawing/2014/main" id="{607F0AA4-1B93-4961-A364-3576E0A1AF66}"/>
              </a:ext>
            </a:extLst>
          </p:cNvPr>
          <p:cNvPicPr>
            <a:picLocks noChangeAspect="1"/>
          </p:cNvPicPr>
          <p:nvPr/>
        </p:nvPicPr>
        <p:blipFill rotWithShape="1">
          <a:blip r:embed="rId4">
            <a:extLst>
              <a:ext uri="{28A0092B-C50C-407E-A947-70E740481C1C}">
                <a14:useLocalDpi xmlns:a14="http://schemas.microsoft.com/office/drawing/2010/main" val="0"/>
              </a:ext>
            </a:extLst>
          </a:blip>
          <a:srcRect l="10348" t="7143" r="6718" b="6850"/>
          <a:stretch/>
        </p:blipFill>
        <p:spPr>
          <a:xfrm>
            <a:off x="976965" y="4190093"/>
            <a:ext cx="4519428" cy="2305661"/>
          </a:xfrm>
          <a:prstGeom prst="rect">
            <a:avLst/>
          </a:prstGeom>
        </p:spPr>
      </p:pic>
      <p:pic>
        <p:nvPicPr>
          <p:cNvPr id="12" name="圖片 11">
            <a:extLst>
              <a:ext uri="{FF2B5EF4-FFF2-40B4-BE49-F238E27FC236}">
                <a16:creationId xmlns:a16="http://schemas.microsoft.com/office/drawing/2014/main" id="{FE7F5A6E-EEA0-465E-915D-E15780CD45DB}"/>
              </a:ext>
            </a:extLst>
          </p:cNvPr>
          <p:cNvPicPr>
            <a:picLocks noChangeAspect="1"/>
          </p:cNvPicPr>
          <p:nvPr/>
        </p:nvPicPr>
        <p:blipFill rotWithShape="1">
          <a:blip r:embed="rId5">
            <a:extLst>
              <a:ext uri="{28A0092B-C50C-407E-A947-70E740481C1C}">
                <a14:useLocalDpi xmlns:a14="http://schemas.microsoft.com/office/drawing/2010/main" val="0"/>
              </a:ext>
            </a:extLst>
          </a:blip>
          <a:srcRect l="22171" t="30303" r="36200" b="25037"/>
          <a:stretch/>
        </p:blipFill>
        <p:spPr>
          <a:xfrm>
            <a:off x="992776" y="1691939"/>
            <a:ext cx="4318017" cy="2493832"/>
          </a:xfrm>
          <a:prstGeom prst="rect">
            <a:avLst/>
          </a:prstGeom>
        </p:spPr>
      </p:pic>
      <p:sp>
        <p:nvSpPr>
          <p:cNvPr id="13" name="矩形 12">
            <a:extLst>
              <a:ext uri="{FF2B5EF4-FFF2-40B4-BE49-F238E27FC236}">
                <a16:creationId xmlns:a16="http://schemas.microsoft.com/office/drawing/2014/main" id="{C73CF5DB-CF1A-40DC-A23E-25C0D23C0DCB}"/>
              </a:ext>
            </a:extLst>
          </p:cNvPr>
          <p:cNvSpPr/>
          <p:nvPr/>
        </p:nvSpPr>
        <p:spPr>
          <a:xfrm>
            <a:off x="3929204" y="6169495"/>
            <a:ext cx="452666" cy="326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custDataLst>
      <p:tags r:id="rId1"/>
    </p:custDataLst>
    <p:extLst>
      <p:ext uri="{BB962C8B-B14F-4D97-AF65-F5344CB8AC3E}">
        <p14:creationId xmlns:p14="http://schemas.microsoft.com/office/powerpoint/2010/main" val="4109959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4" name="矩形: 圓角 3">
            <a:extLst>
              <a:ext uri="{FF2B5EF4-FFF2-40B4-BE49-F238E27FC236}">
                <a16:creationId xmlns:a16="http://schemas.microsoft.com/office/drawing/2014/main" id="{CE9EBB8A-688E-2DAE-D8FB-66BFCD44B9FA}"/>
              </a:ext>
            </a:extLst>
          </p:cNvPr>
          <p:cNvSpPr/>
          <p:nvPr/>
        </p:nvSpPr>
        <p:spPr>
          <a:xfrm>
            <a:off x="672353" y="187458"/>
            <a:ext cx="10681447" cy="774075"/>
          </a:xfrm>
          <a:prstGeom prst="roundRect">
            <a:avLst/>
          </a:prstGeom>
          <a:solidFill>
            <a:schemeClr val="bg1"/>
          </a:solidFill>
          <a:ln w="2857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dirty="0">
              <a:ln>
                <a:noFill/>
              </a:ln>
              <a:solidFill>
                <a:prstClr val="white"/>
              </a:solidFill>
              <a:effectLst/>
              <a:uLnTx/>
              <a:uFillTx/>
              <a:latin typeface="Calibri"/>
              <a:ea typeface="新細明體" panose="02020500000000000000" pitchFamily="18" charset="-120"/>
              <a:cs typeface="+mn-cs"/>
            </a:endParaRPr>
          </a:p>
        </p:txBody>
      </p:sp>
      <p:sp>
        <p:nvSpPr>
          <p:cNvPr id="2" name="標題 1">
            <a:extLst>
              <a:ext uri="{FF2B5EF4-FFF2-40B4-BE49-F238E27FC236}">
                <a16:creationId xmlns:a16="http://schemas.microsoft.com/office/drawing/2014/main" id="{05049A8A-DC27-D012-B5BE-22714390D813}"/>
              </a:ext>
            </a:extLst>
          </p:cNvPr>
          <p:cNvSpPr>
            <a:spLocks noGrp="1"/>
          </p:cNvSpPr>
          <p:nvPr>
            <p:ph type="title"/>
          </p:nvPr>
        </p:nvSpPr>
        <p:spPr>
          <a:xfrm>
            <a:off x="838200" y="114114"/>
            <a:ext cx="10515600" cy="1176805"/>
          </a:xfrm>
        </p:spPr>
        <p:txBody>
          <a:bodyPr>
            <a:normAutofit/>
          </a:bodyPr>
          <a:lstStyle/>
          <a:p>
            <a:pPr lvl="0">
              <a:lnSpc>
                <a:spcPct val="100000"/>
              </a:lnSpc>
            </a:pPr>
            <a:r>
              <a:rPr lang="zh-TW" altLang="en-US" sz="4000" b="1"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二、為什麼司馬遷要記錄張釋之的故事呢？</a:t>
            </a:r>
            <a:endParaRPr lang="zh-TW" altLang="en-US" sz="4000" b="1"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endParaRPr>
          </a:p>
        </p:txBody>
      </p:sp>
      <p:graphicFrame>
        <p:nvGraphicFramePr>
          <p:cNvPr id="5" name="表格 4">
            <a:extLst>
              <a:ext uri="{FF2B5EF4-FFF2-40B4-BE49-F238E27FC236}">
                <a16:creationId xmlns:a16="http://schemas.microsoft.com/office/drawing/2014/main" id="{FDFE61F5-BA1D-4EBC-BF54-2B426E92F7E9}"/>
              </a:ext>
            </a:extLst>
          </p:cNvPr>
          <p:cNvGraphicFramePr>
            <a:graphicFrameLocks noGrp="1"/>
          </p:cNvGraphicFramePr>
          <p:nvPr>
            <p:extLst>
              <p:ext uri="{D42A27DB-BD31-4B8C-83A1-F6EECF244321}">
                <p14:modId xmlns:p14="http://schemas.microsoft.com/office/powerpoint/2010/main" val="800429495"/>
              </p:ext>
            </p:extLst>
          </p:nvPr>
        </p:nvGraphicFramePr>
        <p:xfrm>
          <a:off x="838200" y="1290366"/>
          <a:ext cx="10181735" cy="5348926"/>
        </p:xfrm>
        <a:graphic>
          <a:graphicData uri="http://schemas.openxmlformats.org/drawingml/2006/table">
            <a:tbl>
              <a:tblPr firstRow="1" firstCol="1" bandRow="1"/>
              <a:tblGrid>
                <a:gridCol w="2244365">
                  <a:extLst>
                    <a:ext uri="{9D8B030D-6E8A-4147-A177-3AD203B41FA5}">
                      <a16:colId xmlns:a16="http://schemas.microsoft.com/office/drawing/2014/main" val="3547489600"/>
                    </a:ext>
                  </a:extLst>
                </a:gridCol>
                <a:gridCol w="3968685">
                  <a:extLst>
                    <a:ext uri="{9D8B030D-6E8A-4147-A177-3AD203B41FA5}">
                      <a16:colId xmlns:a16="http://schemas.microsoft.com/office/drawing/2014/main" val="3509469310"/>
                    </a:ext>
                  </a:extLst>
                </a:gridCol>
                <a:gridCol w="3968685">
                  <a:extLst>
                    <a:ext uri="{9D8B030D-6E8A-4147-A177-3AD203B41FA5}">
                      <a16:colId xmlns:a16="http://schemas.microsoft.com/office/drawing/2014/main" val="1408665213"/>
                    </a:ext>
                  </a:extLst>
                </a:gridCol>
              </a:tblGrid>
              <a:tr h="373114">
                <a:tc>
                  <a:txBody>
                    <a:bodyPr/>
                    <a:lstStyle/>
                    <a:p>
                      <a:pPr algn="ctr">
                        <a:spcAft>
                          <a:spcPts val="0"/>
                        </a:spcAft>
                        <a:tabLst>
                          <a:tab pos="6094730" algn="r"/>
                        </a:tabLst>
                      </a:pPr>
                      <a:r>
                        <a:rPr lang="zh-TW" sz="2400" kern="100" dirty="0">
                          <a:effectLst/>
                          <a:latin typeface="Calibri" panose="020F0502020204030204" pitchFamily="34" charset="0"/>
                          <a:ea typeface="標楷體" panose="03000509000000000000" pitchFamily="65" charset="-120"/>
                          <a:cs typeface="Times New Roman" panose="02020603050405020304" pitchFamily="18" charset="0"/>
                        </a:rPr>
                        <a:t>人物</a:t>
                      </a:r>
                      <a:endParaRPr lang="zh-TW" sz="24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spcAft>
                          <a:spcPts val="0"/>
                        </a:spcAft>
                        <a:tabLst>
                          <a:tab pos="6094730" algn="r"/>
                        </a:tabLst>
                      </a:pPr>
                      <a:r>
                        <a:rPr lang="zh-TW" sz="2400" kern="100" dirty="0">
                          <a:effectLst/>
                          <a:latin typeface="Calibri" panose="020F0502020204030204" pitchFamily="34" charset="0"/>
                          <a:ea typeface="標楷體" panose="03000509000000000000" pitchFamily="65" charset="-120"/>
                          <a:cs typeface="Times New Roman" panose="02020603050405020304" pitchFamily="18" charset="0"/>
                        </a:rPr>
                        <a:t>張釋之</a:t>
                      </a:r>
                      <a:endParaRPr lang="zh-TW" sz="24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spcAft>
                          <a:spcPts val="0"/>
                        </a:spcAft>
                        <a:tabLst>
                          <a:tab pos="6094730" algn="r"/>
                        </a:tabLst>
                      </a:pPr>
                      <a:r>
                        <a:rPr lang="zh-TW" sz="2400" kern="100">
                          <a:effectLst/>
                          <a:latin typeface="Calibri" panose="020F0502020204030204" pitchFamily="34" charset="0"/>
                          <a:ea typeface="標楷體" panose="03000509000000000000" pitchFamily="65" charset="-120"/>
                          <a:cs typeface="Times New Roman" panose="02020603050405020304" pitchFamily="18" charset="0"/>
                        </a:rPr>
                        <a:t>司馬遷</a:t>
                      </a:r>
                      <a:endParaRPr lang="zh-TW" sz="24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2906719160"/>
                  </a:ext>
                </a:extLst>
              </a:tr>
              <a:tr h="402199">
                <a:tc>
                  <a:txBody>
                    <a:bodyPr/>
                    <a:lstStyle/>
                    <a:p>
                      <a:pPr algn="just">
                        <a:lnSpc>
                          <a:spcPct val="115000"/>
                        </a:lnSpc>
                        <a:spcBef>
                          <a:spcPts val="600"/>
                        </a:spcBef>
                        <a:spcAft>
                          <a:spcPts val="120"/>
                        </a:spcAft>
                        <a:tabLst>
                          <a:tab pos="6094730" algn="r"/>
                        </a:tabLst>
                      </a:pPr>
                      <a:r>
                        <a:rPr lang="zh-TW" sz="2400" kern="100" dirty="0">
                          <a:effectLst/>
                          <a:latin typeface="Calibri" panose="020F0502020204030204" pitchFamily="34" charset="0"/>
                          <a:ea typeface="標楷體" panose="03000509000000000000" pitchFamily="65" charset="-120"/>
                          <a:cs typeface="Times New Roman" panose="02020603050405020304" pitchFamily="18" charset="0"/>
                        </a:rPr>
                        <a:t>服侍的皇帝</a:t>
                      </a:r>
                      <a:endParaRPr lang="zh-TW" sz="24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Bef>
                          <a:spcPts val="600"/>
                        </a:spcBef>
                        <a:spcAft>
                          <a:spcPts val="120"/>
                        </a:spcAft>
                        <a:tabLst>
                          <a:tab pos="6094730" algn="r"/>
                        </a:tabLst>
                      </a:pPr>
                      <a:r>
                        <a:rPr lang="en-US" sz="2400" kern="100" dirty="0">
                          <a:effectLst/>
                          <a:latin typeface="標楷體" panose="03000509000000000000" pitchFamily="65" charset="-120"/>
                          <a:ea typeface="新細明體" panose="02020500000000000000" pitchFamily="18" charset="-120"/>
                          <a:cs typeface="Times New Roman" panose="02020603050405020304" pitchFamily="18" charset="0"/>
                        </a:rPr>
                        <a:t> </a:t>
                      </a:r>
                      <a:endParaRPr lang="zh-TW" sz="24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Bef>
                          <a:spcPts val="600"/>
                        </a:spcBef>
                        <a:spcAft>
                          <a:spcPts val="120"/>
                        </a:spcAft>
                        <a:tabLst>
                          <a:tab pos="6094730" algn="r"/>
                        </a:tabLst>
                      </a:pPr>
                      <a:r>
                        <a:rPr lang="en-US" sz="2400" kern="100" dirty="0">
                          <a:effectLst/>
                          <a:latin typeface="標楷體" panose="03000509000000000000" pitchFamily="65" charset="-120"/>
                          <a:ea typeface="新細明體" panose="02020500000000000000" pitchFamily="18" charset="-120"/>
                          <a:cs typeface="Times New Roman" panose="02020603050405020304" pitchFamily="18" charset="0"/>
                        </a:rPr>
                        <a:t> </a:t>
                      </a:r>
                      <a:endParaRPr lang="zh-TW" sz="24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890257991"/>
                  </a:ext>
                </a:extLst>
              </a:tr>
              <a:tr h="402199">
                <a:tc>
                  <a:txBody>
                    <a:bodyPr/>
                    <a:lstStyle/>
                    <a:p>
                      <a:pPr algn="just">
                        <a:lnSpc>
                          <a:spcPct val="115000"/>
                        </a:lnSpc>
                        <a:spcBef>
                          <a:spcPts val="600"/>
                        </a:spcBef>
                        <a:spcAft>
                          <a:spcPts val="120"/>
                        </a:spcAft>
                        <a:tabLst>
                          <a:tab pos="6094730" algn="r"/>
                        </a:tabLst>
                      </a:pPr>
                      <a:r>
                        <a:rPr lang="zh-TW" sz="2400" kern="100" dirty="0">
                          <a:effectLst/>
                          <a:latin typeface="Calibri" panose="020F0502020204030204" pitchFamily="34" charset="0"/>
                          <a:ea typeface="標楷體" panose="03000509000000000000" pitchFamily="65" charset="-120"/>
                          <a:cs typeface="Times New Roman" panose="02020603050405020304" pitchFamily="18" charset="0"/>
                        </a:rPr>
                        <a:t>惹怒皇帝事件</a:t>
                      </a:r>
                      <a:endParaRPr lang="zh-TW" sz="24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Bef>
                          <a:spcPts val="600"/>
                        </a:spcBef>
                        <a:spcAft>
                          <a:spcPts val="120"/>
                        </a:spcAft>
                        <a:tabLst>
                          <a:tab pos="6094730" algn="r"/>
                        </a:tabLst>
                      </a:pPr>
                      <a:r>
                        <a:rPr lang="zh-TW" sz="2400" kern="100" dirty="0">
                          <a:effectLst/>
                          <a:latin typeface="Calibri" panose="020F0502020204030204" pitchFamily="34" charset="0"/>
                          <a:ea typeface="微軟正黑體" panose="020B0604030504040204" pitchFamily="34" charset="-120"/>
                          <a:cs typeface="Times New Roman" panose="02020603050405020304" pitchFamily="18" charset="0"/>
                        </a:rPr>
                        <a:t>張釋之執法</a:t>
                      </a:r>
                      <a:endParaRPr lang="zh-TW" sz="24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Bef>
                          <a:spcPts val="600"/>
                        </a:spcBef>
                        <a:spcAft>
                          <a:spcPts val="120"/>
                        </a:spcAft>
                        <a:tabLst>
                          <a:tab pos="6094730" algn="r"/>
                        </a:tabLst>
                      </a:pPr>
                      <a:r>
                        <a:rPr lang="zh-TW" sz="2400" kern="100" dirty="0">
                          <a:effectLst/>
                          <a:latin typeface="Calibri" panose="020F0502020204030204" pitchFamily="34" charset="0"/>
                          <a:ea typeface="微軟正黑體" panose="020B0604030504040204" pitchFamily="34" charset="-120"/>
                          <a:cs typeface="Times New Roman" panose="02020603050405020304" pitchFamily="18" charset="0"/>
                        </a:rPr>
                        <a:t>李陵事件</a:t>
                      </a:r>
                      <a:endParaRPr lang="zh-TW" sz="24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4293423306"/>
                  </a:ext>
                </a:extLst>
              </a:tr>
              <a:tr h="831280">
                <a:tc>
                  <a:txBody>
                    <a:bodyPr/>
                    <a:lstStyle/>
                    <a:p>
                      <a:pPr algn="just">
                        <a:lnSpc>
                          <a:spcPct val="100000"/>
                        </a:lnSpc>
                        <a:spcBef>
                          <a:spcPts val="0"/>
                        </a:spcBef>
                        <a:spcAft>
                          <a:spcPts val="0"/>
                        </a:spcAft>
                        <a:tabLst>
                          <a:tab pos="6094730" algn="r"/>
                        </a:tabLst>
                      </a:pPr>
                      <a:r>
                        <a:rPr lang="zh-TW" sz="2400" kern="100" dirty="0">
                          <a:effectLst/>
                          <a:latin typeface="Calibri" panose="020F0502020204030204" pitchFamily="34" charset="0"/>
                          <a:ea typeface="標楷體" panose="03000509000000000000" pitchFamily="65" charset="-120"/>
                          <a:cs typeface="Times New Roman" panose="02020603050405020304" pitchFamily="18" charset="0"/>
                        </a:rPr>
                        <a:t>面對事件</a:t>
                      </a:r>
                      <a:endParaRPr lang="en-US" altLang="zh-TW" sz="2400" kern="100" dirty="0">
                        <a:effectLst/>
                        <a:latin typeface="Calibri" panose="020F0502020204030204" pitchFamily="34" charset="0"/>
                        <a:ea typeface="標楷體" panose="03000509000000000000" pitchFamily="65" charset="-120"/>
                        <a:cs typeface="Times New Roman" panose="02020603050405020304" pitchFamily="18" charset="0"/>
                      </a:endParaRPr>
                    </a:p>
                    <a:p>
                      <a:pPr algn="just">
                        <a:lnSpc>
                          <a:spcPct val="100000"/>
                        </a:lnSpc>
                        <a:spcBef>
                          <a:spcPts val="0"/>
                        </a:spcBef>
                        <a:spcAft>
                          <a:spcPts val="0"/>
                        </a:spcAft>
                        <a:tabLst>
                          <a:tab pos="6094730" algn="r"/>
                        </a:tabLst>
                      </a:pPr>
                      <a:r>
                        <a:rPr lang="zh-TW" sz="2400" kern="100" dirty="0">
                          <a:effectLst/>
                          <a:latin typeface="Calibri" panose="020F0502020204030204" pitchFamily="34" charset="0"/>
                          <a:ea typeface="標楷體" panose="03000509000000000000" pitchFamily="65" charset="-120"/>
                          <a:cs typeface="Times New Roman" panose="02020603050405020304" pitchFamily="18" charset="0"/>
                        </a:rPr>
                        <a:t>採取的行動</a:t>
                      </a:r>
                      <a:endParaRPr lang="zh-TW" sz="24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Bef>
                          <a:spcPts val="600"/>
                        </a:spcBef>
                        <a:spcAft>
                          <a:spcPts val="120"/>
                        </a:spcAft>
                        <a:tabLst>
                          <a:tab pos="6094730" algn="r"/>
                        </a:tabLst>
                      </a:pPr>
                      <a:r>
                        <a:rPr lang="en-US" sz="2400" kern="100" dirty="0">
                          <a:effectLst/>
                          <a:latin typeface="標楷體" panose="03000509000000000000" pitchFamily="65" charset="-120"/>
                          <a:ea typeface="新細明體" panose="02020500000000000000" pitchFamily="18" charset="-120"/>
                          <a:cs typeface="Times New Roman" panose="02020603050405020304" pitchFamily="18" charset="0"/>
                        </a:rPr>
                        <a:t> </a:t>
                      </a:r>
                      <a:endParaRPr lang="zh-TW" sz="24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Bef>
                          <a:spcPts val="600"/>
                        </a:spcBef>
                        <a:spcAft>
                          <a:spcPts val="120"/>
                        </a:spcAft>
                        <a:tabLst>
                          <a:tab pos="6094730" algn="r"/>
                        </a:tabLst>
                      </a:pPr>
                      <a:r>
                        <a:rPr lang="en-US" sz="2400" kern="100" dirty="0">
                          <a:effectLst/>
                          <a:latin typeface="標楷體" panose="03000509000000000000" pitchFamily="65" charset="-120"/>
                          <a:ea typeface="新細明體" panose="02020500000000000000" pitchFamily="18" charset="-120"/>
                          <a:cs typeface="Times New Roman" panose="02020603050405020304" pitchFamily="18" charset="0"/>
                        </a:rPr>
                        <a:t> </a:t>
                      </a:r>
                      <a:endParaRPr lang="zh-TW" sz="24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77603443"/>
                  </a:ext>
                </a:extLst>
              </a:tr>
              <a:tr h="594112">
                <a:tc>
                  <a:txBody>
                    <a:bodyPr/>
                    <a:lstStyle/>
                    <a:p>
                      <a:pPr algn="just">
                        <a:lnSpc>
                          <a:spcPct val="115000"/>
                        </a:lnSpc>
                        <a:spcBef>
                          <a:spcPts val="600"/>
                        </a:spcBef>
                        <a:spcAft>
                          <a:spcPts val="120"/>
                        </a:spcAft>
                        <a:tabLst>
                          <a:tab pos="6094730" algn="r"/>
                        </a:tabLst>
                      </a:pPr>
                      <a:r>
                        <a:rPr lang="zh-TW" sz="2400" kern="100">
                          <a:effectLst/>
                          <a:latin typeface="Calibri" panose="020F0502020204030204" pitchFamily="34" charset="0"/>
                          <a:ea typeface="標楷體" panose="03000509000000000000" pitchFamily="65" charset="-120"/>
                          <a:cs typeface="Times New Roman" panose="02020603050405020304" pitchFamily="18" charset="0"/>
                        </a:rPr>
                        <a:t>結果</a:t>
                      </a:r>
                      <a:endParaRPr lang="zh-TW" sz="24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Bef>
                          <a:spcPts val="600"/>
                        </a:spcBef>
                        <a:spcAft>
                          <a:spcPts val="120"/>
                        </a:spcAft>
                        <a:tabLst>
                          <a:tab pos="6094730" algn="r"/>
                        </a:tabLst>
                      </a:pPr>
                      <a:r>
                        <a:rPr lang="en-US" sz="2400" kern="100" dirty="0">
                          <a:effectLst/>
                          <a:latin typeface="標楷體" panose="03000509000000000000" pitchFamily="65" charset="-120"/>
                          <a:ea typeface="新細明體" panose="02020500000000000000" pitchFamily="18" charset="-120"/>
                          <a:cs typeface="Times New Roman" panose="02020603050405020304" pitchFamily="18" charset="0"/>
                        </a:rPr>
                        <a:t> </a:t>
                      </a:r>
                      <a:endParaRPr lang="zh-TW" sz="24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a:lnSpc>
                          <a:spcPct val="115000"/>
                        </a:lnSpc>
                        <a:spcBef>
                          <a:spcPts val="600"/>
                        </a:spcBef>
                        <a:spcAft>
                          <a:spcPts val="120"/>
                        </a:spcAft>
                        <a:tabLst>
                          <a:tab pos="6094730" algn="r"/>
                        </a:tabLst>
                      </a:pPr>
                      <a:r>
                        <a:rPr lang="en-US" sz="2400" kern="100" dirty="0">
                          <a:effectLst/>
                          <a:latin typeface="標楷體" panose="03000509000000000000" pitchFamily="65" charset="-120"/>
                          <a:ea typeface="新細明體" panose="02020500000000000000" pitchFamily="18" charset="-120"/>
                          <a:cs typeface="Times New Roman" panose="02020603050405020304" pitchFamily="18" charset="0"/>
                        </a:rPr>
                        <a:t> </a:t>
                      </a:r>
                      <a:endParaRPr lang="zh-TW" sz="24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598784689"/>
                  </a:ext>
                </a:extLst>
              </a:tr>
              <a:tr h="447206">
                <a:tc gridSpan="3">
                  <a:txBody>
                    <a:bodyPr/>
                    <a:lstStyle/>
                    <a:p>
                      <a:pPr algn="ctr">
                        <a:lnSpc>
                          <a:spcPct val="115000"/>
                        </a:lnSpc>
                        <a:spcBef>
                          <a:spcPts val="600"/>
                        </a:spcBef>
                        <a:spcAft>
                          <a:spcPts val="120"/>
                        </a:spcAft>
                        <a:tabLst>
                          <a:tab pos="6094730" algn="r"/>
                        </a:tabLst>
                      </a:pPr>
                      <a:r>
                        <a:rPr lang="zh-TW" sz="2400" kern="100" dirty="0">
                          <a:effectLst/>
                          <a:latin typeface="Calibri" panose="020F0502020204030204" pitchFamily="34" charset="0"/>
                          <a:ea typeface="標楷體" panose="03000509000000000000" pitchFamily="65" charset="-120"/>
                          <a:cs typeface="Times New Roman" panose="02020603050405020304" pitchFamily="18" charset="0"/>
                        </a:rPr>
                        <a:t>為什麼</a:t>
                      </a:r>
                      <a:r>
                        <a:rPr lang="zh-TW" sz="2400" u="sng" kern="100" dirty="0">
                          <a:effectLst/>
                          <a:latin typeface="Calibri" panose="020F0502020204030204" pitchFamily="34" charset="0"/>
                          <a:ea typeface="標楷體" panose="03000509000000000000" pitchFamily="65" charset="-120"/>
                          <a:cs typeface="Times New Roman" panose="02020603050405020304" pitchFamily="18" charset="0"/>
                        </a:rPr>
                        <a:t>司馬遷</a:t>
                      </a:r>
                      <a:r>
                        <a:rPr lang="zh-TW" sz="2400" kern="100" dirty="0">
                          <a:effectLst/>
                          <a:latin typeface="Calibri" panose="020F0502020204030204" pitchFamily="34" charset="0"/>
                          <a:ea typeface="標楷體" panose="03000509000000000000" pitchFamily="65" charset="-120"/>
                          <a:cs typeface="Times New Roman" panose="02020603050405020304" pitchFamily="18" charset="0"/>
                        </a:rPr>
                        <a:t>要記錄</a:t>
                      </a:r>
                      <a:r>
                        <a:rPr lang="zh-TW" sz="2400" u="sng" kern="100" dirty="0">
                          <a:effectLst/>
                          <a:latin typeface="Calibri" panose="020F0502020204030204" pitchFamily="34" charset="0"/>
                          <a:ea typeface="標楷體" panose="03000509000000000000" pitchFamily="65" charset="-120"/>
                          <a:cs typeface="Times New Roman" panose="02020603050405020304" pitchFamily="18" charset="0"/>
                        </a:rPr>
                        <a:t>張釋之</a:t>
                      </a:r>
                      <a:r>
                        <a:rPr lang="zh-TW" sz="2400" kern="100" dirty="0">
                          <a:effectLst/>
                          <a:latin typeface="Calibri" panose="020F0502020204030204" pitchFamily="34" charset="0"/>
                          <a:ea typeface="標楷體" panose="03000509000000000000" pitchFamily="65" charset="-120"/>
                          <a:cs typeface="Times New Roman" panose="02020603050405020304" pitchFamily="18" charset="0"/>
                        </a:rPr>
                        <a:t>的故事呢？</a:t>
                      </a:r>
                      <a:endParaRPr lang="zh-TW" sz="24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hMerge="1">
                  <a:txBody>
                    <a:bodyPr/>
                    <a:lstStyle/>
                    <a:p>
                      <a:endParaRPr lang="zh-TW" altLang="en-US"/>
                    </a:p>
                  </a:txBody>
                  <a:tcPr/>
                </a:tc>
                <a:tc hMerge="1">
                  <a:txBody>
                    <a:bodyPr/>
                    <a:lstStyle/>
                    <a:p>
                      <a:endParaRPr lang="zh-TW" altLang="en-US"/>
                    </a:p>
                  </a:txBody>
                  <a:tcPr/>
                </a:tc>
                <a:extLst>
                  <a:ext uri="{0D108BD9-81ED-4DB2-BD59-A6C34878D82A}">
                    <a16:rowId xmlns:a16="http://schemas.microsoft.com/office/drawing/2014/main" val="1881260753"/>
                  </a:ext>
                </a:extLst>
              </a:tr>
              <a:tr h="2298816">
                <a:tc gridSpan="3">
                  <a:txBody>
                    <a:bodyPr/>
                    <a:lstStyle/>
                    <a:p>
                      <a:pPr algn="ctr">
                        <a:lnSpc>
                          <a:spcPct val="115000"/>
                        </a:lnSpc>
                        <a:spcBef>
                          <a:spcPts val="600"/>
                        </a:spcBef>
                        <a:spcAft>
                          <a:spcPts val="120"/>
                        </a:spcAft>
                        <a:tabLst>
                          <a:tab pos="6094730" algn="r"/>
                        </a:tabLst>
                      </a:pPr>
                      <a:r>
                        <a:rPr lang="en-US" sz="1200" kern="100" dirty="0">
                          <a:effectLst/>
                          <a:latin typeface="標楷體" panose="03000509000000000000" pitchFamily="65" charset="-120"/>
                          <a:ea typeface="新細明體" panose="02020500000000000000" pitchFamily="18" charset="-120"/>
                          <a:cs typeface="Times New Roman" panose="02020603050405020304" pitchFamily="18" charset="0"/>
                        </a:rPr>
                        <a:t> </a:t>
                      </a:r>
                      <a:endParaRPr lang="zh-TW" sz="1200" kern="100" dirty="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hMerge="1">
                  <a:txBody>
                    <a:bodyPr/>
                    <a:lstStyle/>
                    <a:p>
                      <a:endParaRPr lang="zh-TW" altLang="en-US"/>
                    </a:p>
                  </a:txBody>
                  <a:tcPr/>
                </a:tc>
                <a:tc hMerge="1">
                  <a:txBody>
                    <a:bodyPr/>
                    <a:lstStyle/>
                    <a:p>
                      <a:endParaRPr lang="zh-TW" altLang="en-US"/>
                    </a:p>
                  </a:txBody>
                  <a:tcPr/>
                </a:tc>
                <a:extLst>
                  <a:ext uri="{0D108BD9-81ED-4DB2-BD59-A6C34878D82A}">
                    <a16:rowId xmlns:a16="http://schemas.microsoft.com/office/drawing/2014/main" val="773882917"/>
                  </a:ext>
                </a:extLst>
              </a:tr>
            </a:tbl>
          </a:graphicData>
        </a:graphic>
      </p:graphicFrame>
      <p:sp>
        <p:nvSpPr>
          <p:cNvPr id="3" name="文字方塊 2">
            <a:extLst>
              <a:ext uri="{FF2B5EF4-FFF2-40B4-BE49-F238E27FC236}">
                <a16:creationId xmlns:a16="http://schemas.microsoft.com/office/drawing/2014/main" id="{DA0CD54D-36FF-4F8D-A913-842488683F2A}"/>
              </a:ext>
            </a:extLst>
          </p:cNvPr>
          <p:cNvSpPr txBox="1"/>
          <p:nvPr/>
        </p:nvSpPr>
        <p:spPr>
          <a:xfrm>
            <a:off x="1081530" y="4381877"/>
            <a:ext cx="8252592" cy="1955600"/>
          </a:xfrm>
          <a:prstGeom prst="rect">
            <a:avLst/>
          </a:prstGeom>
          <a:noFill/>
        </p:spPr>
        <p:txBody>
          <a:bodyPr wrap="square" rtlCol="0">
            <a:spAutoFit/>
          </a:bodyPr>
          <a:lstStyle/>
          <a:p>
            <a:pPr>
              <a:lnSpc>
                <a:spcPct val="150000"/>
              </a:lnSpc>
            </a:pPr>
            <a:r>
              <a:rPr lang="zh-TW" altLang="en-US" sz="2800" dirty="0">
                <a:solidFill>
                  <a:srgbClr val="0070C0"/>
                </a:solidFill>
                <a:latin typeface="標楷體" panose="03000509000000000000" pitchFamily="65" charset="-120"/>
                <a:ea typeface="標楷體" panose="03000509000000000000" pitchFamily="65" charset="-120"/>
              </a:rPr>
              <a:t>根據</a:t>
            </a:r>
            <a:r>
              <a:rPr lang="zh-TW" altLang="en-US" sz="2800" u="sng" dirty="0">
                <a:solidFill>
                  <a:srgbClr val="0070C0"/>
                </a:solidFill>
                <a:latin typeface="標楷體" panose="03000509000000000000" pitchFamily="65" charset="-120"/>
                <a:ea typeface="標楷體" panose="03000509000000000000" pitchFamily="65" charset="-120"/>
              </a:rPr>
              <a:t>兩人的形象文字雲</a:t>
            </a:r>
            <a:r>
              <a:rPr lang="zh-TW" altLang="en-US" sz="2800" dirty="0">
                <a:solidFill>
                  <a:srgbClr val="0070C0"/>
                </a:solidFill>
                <a:latin typeface="標楷體" panose="03000509000000000000" pitchFamily="65" charset="-120"/>
                <a:ea typeface="標楷體" panose="03000509000000000000" pitchFamily="65" charset="-120"/>
              </a:rPr>
              <a:t>，可知</a:t>
            </a:r>
            <a:endParaRPr lang="en-US" altLang="zh-TW" sz="2800" dirty="0">
              <a:solidFill>
                <a:srgbClr val="0070C0"/>
              </a:solidFill>
              <a:latin typeface="標楷體" panose="03000509000000000000" pitchFamily="65" charset="-120"/>
              <a:ea typeface="標楷體" panose="03000509000000000000" pitchFamily="65" charset="-120"/>
            </a:endParaRPr>
          </a:p>
          <a:p>
            <a:pPr>
              <a:lnSpc>
                <a:spcPct val="150000"/>
              </a:lnSpc>
            </a:pPr>
            <a:r>
              <a:rPr lang="zh-TW" altLang="en-US" sz="2800" dirty="0">
                <a:solidFill>
                  <a:srgbClr val="0070C0"/>
                </a:solidFill>
                <a:latin typeface="標楷體" panose="03000509000000000000" pitchFamily="65" charset="-120"/>
                <a:ea typeface="標楷體" panose="03000509000000000000" pitchFamily="65" charset="-120"/>
              </a:rPr>
              <a:t>另外，再根據</a:t>
            </a:r>
            <a:r>
              <a:rPr lang="zh-TW" altLang="en-US" sz="2800" u="sng" dirty="0">
                <a:solidFill>
                  <a:srgbClr val="0070C0"/>
                </a:solidFill>
                <a:latin typeface="標楷體" panose="03000509000000000000" pitchFamily="65" charset="-120"/>
                <a:ea typeface="標楷體" panose="03000509000000000000" pitchFamily="65" charset="-120"/>
              </a:rPr>
              <a:t>兩人惹怒皇帝的事件</a:t>
            </a:r>
            <a:r>
              <a:rPr lang="zh-TW" altLang="en-US" sz="2800" dirty="0">
                <a:solidFill>
                  <a:srgbClr val="0070C0"/>
                </a:solidFill>
                <a:latin typeface="標楷體" panose="03000509000000000000" pitchFamily="65" charset="-120"/>
                <a:ea typeface="標楷體" panose="03000509000000000000" pitchFamily="65" charset="-120"/>
              </a:rPr>
              <a:t>，可知</a:t>
            </a:r>
            <a:endParaRPr lang="en-US" altLang="zh-TW" sz="2800" dirty="0">
              <a:solidFill>
                <a:srgbClr val="0070C0"/>
              </a:solidFill>
              <a:latin typeface="標楷體" panose="03000509000000000000" pitchFamily="65" charset="-120"/>
              <a:ea typeface="標楷體" panose="03000509000000000000" pitchFamily="65" charset="-120"/>
            </a:endParaRPr>
          </a:p>
          <a:p>
            <a:pPr>
              <a:lnSpc>
                <a:spcPct val="150000"/>
              </a:lnSpc>
            </a:pPr>
            <a:r>
              <a:rPr lang="zh-TW" altLang="en-US" sz="2800" dirty="0">
                <a:solidFill>
                  <a:srgbClr val="0070C0"/>
                </a:solidFill>
                <a:latin typeface="標楷體" panose="03000509000000000000" pitchFamily="65" charset="-120"/>
                <a:ea typeface="標楷體" panose="03000509000000000000" pitchFamily="65" charset="-120"/>
              </a:rPr>
              <a:t>最後，從</a:t>
            </a:r>
            <a:r>
              <a:rPr lang="zh-TW" altLang="en-US" sz="2800" u="sng" dirty="0">
                <a:solidFill>
                  <a:srgbClr val="0070C0"/>
                </a:solidFill>
                <a:latin typeface="標楷體" panose="03000509000000000000" pitchFamily="65" charset="-120"/>
                <a:ea typeface="標楷體" panose="03000509000000000000" pitchFamily="65" charset="-120"/>
              </a:rPr>
              <a:t>司馬遷</a:t>
            </a:r>
            <a:r>
              <a:rPr lang="zh-TW" altLang="en-US" sz="2800" dirty="0">
                <a:solidFill>
                  <a:srgbClr val="0070C0"/>
                </a:solidFill>
                <a:latin typeface="標楷體" panose="03000509000000000000" pitchFamily="65" charset="-120"/>
                <a:ea typeface="標楷體" panose="03000509000000000000" pitchFamily="65" charset="-120"/>
              </a:rPr>
              <a:t>的政治觀，可知</a:t>
            </a:r>
          </a:p>
        </p:txBody>
      </p:sp>
      <p:sp>
        <p:nvSpPr>
          <p:cNvPr id="6" name="文字方塊 5">
            <a:extLst>
              <a:ext uri="{FF2B5EF4-FFF2-40B4-BE49-F238E27FC236}">
                <a16:creationId xmlns:a16="http://schemas.microsoft.com/office/drawing/2014/main" id="{AB046D15-79DB-4699-83F7-263D5C5C29B1}"/>
              </a:ext>
            </a:extLst>
          </p:cNvPr>
          <p:cNvSpPr txBox="1"/>
          <p:nvPr/>
        </p:nvSpPr>
        <p:spPr>
          <a:xfrm>
            <a:off x="4530392" y="1502874"/>
            <a:ext cx="2965368" cy="581378"/>
          </a:xfrm>
          <a:prstGeom prst="rect">
            <a:avLst/>
          </a:prstGeom>
          <a:noFill/>
        </p:spPr>
        <p:txBody>
          <a:bodyPr wrap="square" rtlCol="0">
            <a:spAutoFit/>
          </a:bodyPr>
          <a:lstStyle/>
          <a:p>
            <a:pPr>
              <a:lnSpc>
                <a:spcPct val="150000"/>
              </a:lnSpc>
            </a:pPr>
            <a:r>
              <a:rPr lang="zh-TW" altLang="en-US" sz="2400" dirty="0">
                <a:solidFill>
                  <a:srgbClr val="C00000"/>
                </a:solidFill>
                <a:latin typeface="標楷體" panose="03000509000000000000" pitchFamily="65" charset="-120"/>
                <a:ea typeface="標楷體" panose="03000509000000000000" pitchFamily="65" charset="-120"/>
              </a:rPr>
              <a:t>漢文帝</a:t>
            </a:r>
            <a:endParaRPr lang="en-US" altLang="zh-TW" sz="2400" dirty="0">
              <a:solidFill>
                <a:srgbClr val="C00000"/>
              </a:solidFill>
              <a:latin typeface="標楷體" panose="03000509000000000000" pitchFamily="65" charset="-120"/>
              <a:ea typeface="標楷體" panose="03000509000000000000" pitchFamily="65" charset="-120"/>
            </a:endParaRPr>
          </a:p>
        </p:txBody>
      </p:sp>
      <p:sp>
        <p:nvSpPr>
          <p:cNvPr id="7" name="文字方塊 6">
            <a:extLst>
              <a:ext uri="{FF2B5EF4-FFF2-40B4-BE49-F238E27FC236}">
                <a16:creationId xmlns:a16="http://schemas.microsoft.com/office/drawing/2014/main" id="{DA70CBFC-BCBD-4CB3-8D79-CC9C9618D3E2}"/>
              </a:ext>
            </a:extLst>
          </p:cNvPr>
          <p:cNvSpPr txBox="1"/>
          <p:nvPr/>
        </p:nvSpPr>
        <p:spPr>
          <a:xfrm>
            <a:off x="4446383" y="2476123"/>
            <a:ext cx="2965368" cy="581378"/>
          </a:xfrm>
          <a:prstGeom prst="rect">
            <a:avLst/>
          </a:prstGeom>
          <a:noFill/>
        </p:spPr>
        <p:txBody>
          <a:bodyPr wrap="square" rtlCol="0">
            <a:spAutoFit/>
          </a:bodyPr>
          <a:lstStyle/>
          <a:p>
            <a:pPr>
              <a:lnSpc>
                <a:spcPct val="150000"/>
              </a:lnSpc>
            </a:pPr>
            <a:r>
              <a:rPr lang="zh-TW" altLang="en-US" sz="2400" dirty="0">
                <a:solidFill>
                  <a:srgbClr val="C00000"/>
                </a:solidFill>
                <a:latin typeface="標楷體" panose="03000509000000000000" pitchFamily="65" charset="-120"/>
                <a:ea typeface="標楷體" panose="03000509000000000000" pitchFamily="65" charset="-120"/>
              </a:rPr>
              <a:t>據理力爭</a:t>
            </a:r>
            <a:endParaRPr lang="en-US" altLang="zh-TW" sz="2400" dirty="0">
              <a:solidFill>
                <a:srgbClr val="C00000"/>
              </a:solidFill>
              <a:latin typeface="標楷體" panose="03000509000000000000" pitchFamily="65" charset="-120"/>
              <a:ea typeface="標楷體" panose="03000509000000000000" pitchFamily="65" charset="-120"/>
            </a:endParaRPr>
          </a:p>
        </p:txBody>
      </p:sp>
      <p:sp>
        <p:nvSpPr>
          <p:cNvPr id="8" name="文字方塊 7">
            <a:extLst>
              <a:ext uri="{FF2B5EF4-FFF2-40B4-BE49-F238E27FC236}">
                <a16:creationId xmlns:a16="http://schemas.microsoft.com/office/drawing/2014/main" id="{80E1732D-7661-41BD-BC2C-4B27E6BF1734}"/>
              </a:ext>
            </a:extLst>
          </p:cNvPr>
          <p:cNvSpPr txBox="1"/>
          <p:nvPr/>
        </p:nvSpPr>
        <p:spPr>
          <a:xfrm>
            <a:off x="4446383" y="3217966"/>
            <a:ext cx="2965368" cy="581378"/>
          </a:xfrm>
          <a:prstGeom prst="rect">
            <a:avLst/>
          </a:prstGeom>
          <a:noFill/>
        </p:spPr>
        <p:txBody>
          <a:bodyPr wrap="square" rtlCol="0">
            <a:spAutoFit/>
          </a:bodyPr>
          <a:lstStyle/>
          <a:p>
            <a:pPr>
              <a:lnSpc>
                <a:spcPct val="150000"/>
              </a:lnSpc>
            </a:pPr>
            <a:r>
              <a:rPr lang="zh-TW" altLang="en-US" sz="2400" dirty="0">
                <a:solidFill>
                  <a:srgbClr val="C00000"/>
                </a:solidFill>
                <a:latin typeface="標楷體" panose="03000509000000000000" pitchFamily="65" charset="-120"/>
                <a:ea typeface="標楷體" panose="03000509000000000000" pitchFamily="65" charset="-120"/>
              </a:rPr>
              <a:t>文帝認同</a:t>
            </a:r>
            <a:endParaRPr lang="en-US" altLang="zh-TW" sz="2400" dirty="0">
              <a:solidFill>
                <a:srgbClr val="C00000"/>
              </a:solidFill>
              <a:latin typeface="標楷體" panose="03000509000000000000" pitchFamily="65" charset="-120"/>
              <a:ea typeface="標楷體" panose="03000509000000000000" pitchFamily="65" charset="-120"/>
            </a:endParaRPr>
          </a:p>
        </p:txBody>
      </p:sp>
      <p:sp>
        <p:nvSpPr>
          <p:cNvPr id="9" name="文字方塊 8">
            <a:extLst>
              <a:ext uri="{FF2B5EF4-FFF2-40B4-BE49-F238E27FC236}">
                <a16:creationId xmlns:a16="http://schemas.microsoft.com/office/drawing/2014/main" id="{93142382-00B3-4B64-BFBC-5FE2339DEBCF}"/>
              </a:ext>
            </a:extLst>
          </p:cNvPr>
          <p:cNvSpPr txBox="1"/>
          <p:nvPr/>
        </p:nvSpPr>
        <p:spPr>
          <a:xfrm>
            <a:off x="8333970" y="1502874"/>
            <a:ext cx="2965368" cy="581378"/>
          </a:xfrm>
          <a:prstGeom prst="rect">
            <a:avLst/>
          </a:prstGeom>
          <a:noFill/>
        </p:spPr>
        <p:txBody>
          <a:bodyPr wrap="square" rtlCol="0">
            <a:spAutoFit/>
          </a:bodyPr>
          <a:lstStyle/>
          <a:p>
            <a:pPr>
              <a:lnSpc>
                <a:spcPct val="150000"/>
              </a:lnSpc>
            </a:pPr>
            <a:r>
              <a:rPr lang="zh-TW" altLang="en-US" sz="2400" dirty="0">
                <a:solidFill>
                  <a:srgbClr val="C00000"/>
                </a:solidFill>
                <a:latin typeface="標楷體" panose="03000509000000000000" pitchFamily="65" charset="-120"/>
                <a:ea typeface="標楷體" panose="03000509000000000000" pitchFamily="65" charset="-120"/>
              </a:rPr>
              <a:t>漢武帝</a:t>
            </a:r>
            <a:endParaRPr lang="en-US" altLang="zh-TW" sz="2400" dirty="0">
              <a:solidFill>
                <a:srgbClr val="C00000"/>
              </a:solidFill>
              <a:latin typeface="標楷體" panose="03000509000000000000" pitchFamily="65" charset="-120"/>
              <a:ea typeface="標楷體" panose="03000509000000000000" pitchFamily="65" charset="-120"/>
            </a:endParaRPr>
          </a:p>
        </p:txBody>
      </p:sp>
      <p:sp>
        <p:nvSpPr>
          <p:cNvPr id="10" name="文字方塊 9">
            <a:extLst>
              <a:ext uri="{FF2B5EF4-FFF2-40B4-BE49-F238E27FC236}">
                <a16:creationId xmlns:a16="http://schemas.microsoft.com/office/drawing/2014/main" id="{451FB31E-0442-44B9-8160-E360F68A38C5}"/>
              </a:ext>
            </a:extLst>
          </p:cNvPr>
          <p:cNvSpPr txBox="1"/>
          <p:nvPr/>
        </p:nvSpPr>
        <p:spPr>
          <a:xfrm>
            <a:off x="8124418" y="2545709"/>
            <a:ext cx="2965368" cy="581378"/>
          </a:xfrm>
          <a:prstGeom prst="rect">
            <a:avLst/>
          </a:prstGeom>
          <a:noFill/>
        </p:spPr>
        <p:txBody>
          <a:bodyPr wrap="square" rtlCol="0">
            <a:spAutoFit/>
          </a:bodyPr>
          <a:lstStyle/>
          <a:p>
            <a:pPr>
              <a:lnSpc>
                <a:spcPct val="150000"/>
              </a:lnSpc>
            </a:pPr>
            <a:r>
              <a:rPr lang="zh-TW" altLang="en-US" sz="2400" dirty="0">
                <a:solidFill>
                  <a:srgbClr val="C00000"/>
                </a:solidFill>
                <a:latin typeface="標楷體" panose="03000509000000000000" pitchFamily="65" charset="-120"/>
                <a:ea typeface="標楷體" panose="03000509000000000000" pitchFamily="65" charset="-120"/>
              </a:rPr>
              <a:t>幫李陵說話</a:t>
            </a:r>
            <a:endParaRPr lang="en-US" altLang="zh-TW" sz="2400" dirty="0">
              <a:solidFill>
                <a:srgbClr val="C00000"/>
              </a:solidFill>
              <a:latin typeface="標楷體" panose="03000509000000000000" pitchFamily="65" charset="-120"/>
              <a:ea typeface="標楷體" panose="03000509000000000000" pitchFamily="65" charset="-120"/>
            </a:endParaRPr>
          </a:p>
        </p:txBody>
      </p:sp>
      <p:sp>
        <p:nvSpPr>
          <p:cNvPr id="11" name="文字方塊 10">
            <a:extLst>
              <a:ext uri="{FF2B5EF4-FFF2-40B4-BE49-F238E27FC236}">
                <a16:creationId xmlns:a16="http://schemas.microsoft.com/office/drawing/2014/main" id="{4B539C28-A94F-46F6-8E82-4D0753F0AC7C}"/>
              </a:ext>
            </a:extLst>
          </p:cNvPr>
          <p:cNvSpPr txBox="1"/>
          <p:nvPr/>
        </p:nvSpPr>
        <p:spPr>
          <a:xfrm>
            <a:off x="8124418" y="3217966"/>
            <a:ext cx="2965368" cy="581378"/>
          </a:xfrm>
          <a:prstGeom prst="rect">
            <a:avLst/>
          </a:prstGeom>
          <a:noFill/>
        </p:spPr>
        <p:txBody>
          <a:bodyPr wrap="square" rtlCol="0">
            <a:spAutoFit/>
          </a:bodyPr>
          <a:lstStyle/>
          <a:p>
            <a:pPr>
              <a:lnSpc>
                <a:spcPct val="150000"/>
              </a:lnSpc>
            </a:pPr>
            <a:r>
              <a:rPr lang="zh-TW" altLang="en-US" sz="2400" dirty="0">
                <a:solidFill>
                  <a:srgbClr val="C00000"/>
                </a:solidFill>
                <a:latin typeface="標楷體" panose="03000509000000000000" pitchFamily="65" charset="-120"/>
                <a:ea typeface="標楷體" panose="03000509000000000000" pitchFamily="65" charset="-120"/>
              </a:rPr>
              <a:t>被處以宮刑</a:t>
            </a:r>
            <a:endParaRPr lang="en-US" altLang="zh-TW" sz="2400" dirty="0">
              <a:solidFill>
                <a:srgbClr val="C00000"/>
              </a:solidFill>
              <a:latin typeface="標楷體" panose="03000509000000000000" pitchFamily="65" charset="-120"/>
              <a:ea typeface="標楷體" panose="03000509000000000000" pitchFamily="65" charset="-120"/>
            </a:endParaRPr>
          </a:p>
        </p:txBody>
      </p:sp>
    </p:spTree>
    <p:custDataLst>
      <p:tags r:id="rId1"/>
    </p:custDataLst>
    <p:extLst>
      <p:ext uri="{BB962C8B-B14F-4D97-AF65-F5344CB8AC3E}">
        <p14:creationId xmlns:p14="http://schemas.microsoft.com/office/powerpoint/2010/main" val="297030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P spid="11" grpId="0"/>
    </p:bld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4" name="矩形: 圓角 3">
            <a:extLst>
              <a:ext uri="{FF2B5EF4-FFF2-40B4-BE49-F238E27FC236}">
                <a16:creationId xmlns:a16="http://schemas.microsoft.com/office/drawing/2014/main" id="{CE9EBB8A-688E-2DAE-D8FB-66BFCD44B9FA}"/>
              </a:ext>
            </a:extLst>
          </p:cNvPr>
          <p:cNvSpPr/>
          <p:nvPr/>
        </p:nvSpPr>
        <p:spPr>
          <a:xfrm>
            <a:off x="672353" y="187458"/>
            <a:ext cx="10681447" cy="968989"/>
          </a:xfrm>
          <a:prstGeom prst="roundRect">
            <a:avLst/>
          </a:prstGeom>
          <a:solidFill>
            <a:schemeClr val="bg1"/>
          </a:solidFill>
          <a:ln w="2857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dirty="0">
              <a:ln>
                <a:noFill/>
              </a:ln>
              <a:solidFill>
                <a:prstClr val="white"/>
              </a:solidFill>
              <a:effectLst/>
              <a:uLnTx/>
              <a:uFillTx/>
              <a:latin typeface="Calibri"/>
              <a:ea typeface="新細明體" panose="02020500000000000000" pitchFamily="18" charset="-120"/>
              <a:cs typeface="+mn-cs"/>
            </a:endParaRPr>
          </a:p>
        </p:txBody>
      </p:sp>
      <p:sp>
        <p:nvSpPr>
          <p:cNvPr id="2" name="標題 1">
            <a:extLst>
              <a:ext uri="{FF2B5EF4-FFF2-40B4-BE49-F238E27FC236}">
                <a16:creationId xmlns:a16="http://schemas.microsoft.com/office/drawing/2014/main" id="{05049A8A-DC27-D012-B5BE-22714390D813}"/>
              </a:ext>
            </a:extLst>
          </p:cNvPr>
          <p:cNvSpPr>
            <a:spLocks noGrp="1"/>
          </p:cNvSpPr>
          <p:nvPr>
            <p:ph type="title"/>
          </p:nvPr>
        </p:nvSpPr>
        <p:spPr>
          <a:xfrm>
            <a:off x="838200" y="114114"/>
            <a:ext cx="10515600" cy="1176805"/>
          </a:xfrm>
        </p:spPr>
        <p:txBody>
          <a:bodyPr>
            <a:normAutofit/>
          </a:bodyPr>
          <a:lstStyle/>
          <a:p>
            <a:pPr marL="0" lvl="0" indent="0">
              <a:lnSpc>
                <a:spcPct val="100000"/>
              </a:lnSpc>
              <a:buNone/>
            </a:pPr>
            <a:r>
              <a:rPr lang="zh-TW" altLang="en-US" sz="4000" b="1"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三、</a:t>
            </a:r>
            <a:r>
              <a:rPr lang="zh-TW" altLang="en-US" sz="4000" b="1"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我們可以向</a:t>
            </a:r>
            <a:r>
              <a:rPr lang="zh-TW" altLang="en-US" sz="4000" b="1" u="sng"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釋之</a:t>
            </a:r>
            <a:r>
              <a:rPr lang="zh-TW" altLang="en-US" sz="4000" b="1"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學</a:t>
            </a:r>
            <a:r>
              <a:rPr lang="en-US" altLang="zh-TW" sz="4000" b="1"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rPr>
              <a:t>……</a:t>
            </a:r>
            <a:endParaRPr lang="zh-TW" altLang="en-US" sz="4000" b="1"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endParaRPr>
          </a:p>
        </p:txBody>
      </p:sp>
      <p:sp>
        <p:nvSpPr>
          <p:cNvPr id="3" name="內容版面配置區 2">
            <a:extLst>
              <a:ext uri="{FF2B5EF4-FFF2-40B4-BE49-F238E27FC236}">
                <a16:creationId xmlns:a16="http://schemas.microsoft.com/office/drawing/2014/main" id="{B08761BC-FAB8-6205-9E6F-A3A8B2C2E9F8}"/>
              </a:ext>
            </a:extLst>
          </p:cNvPr>
          <p:cNvSpPr>
            <a:spLocks noGrp="1"/>
          </p:cNvSpPr>
          <p:nvPr>
            <p:ph idx="1"/>
          </p:nvPr>
        </p:nvSpPr>
        <p:spPr>
          <a:xfrm>
            <a:off x="672353" y="1364263"/>
            <a:ext cx="10515600" cy="5230864"/>
          </a:xfrm>
          <a:solidFill>
            <a:schemeClr val="bg1"/>
          </a:solidFill>
          <a:ln w="38100">
            <a:solidFill>
              <a:schemeClr val="accent4">
                <a:lumMod val="50000"/>
              </a:schemeClr>
            </a:solidFill>
            <a:prstDash val="dash"/>
          </a:ln>
        </p:spPr>
        <p:txBody>
          <a:bodyPr>
            <a:normAutofit/>
          </a:bodyPr>
          <a:lstStyle/>
          <a:p>
            <a:pPr marL="0" indent="0" algn="ctr">
              <a:lnSpc>
                <a:spcPct val="150000"/>
              </a:lnSpc>
              <a:spcBef>
                <a:spcPts val="600"/>
              </a:spcBef>
              <a:buNone/>
            </a:pPr>
            <a:r>
              <a:rPr lang="en-US" altLang="zh-TW" sz="40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Q</a:t>
            </a:r>
            <a:r>
              <a:rPr lang="zh-TW" altLang="en-US" sz="40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：請問</a:t>
            </a:r>
            <a:r>
              <a:rPr lang="zh-TW" altLang="en-US" sz="4000" u="sng"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釋之</a:t>
            </a:r>
            <a:r>
              <a:rPr lang="zh-TW" altLang="en-US" sz="40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是在和</a:t>
            </a:r>
            <a:r>
              <a:rPr lang="zh-TW" altLang="en-US" sz="4000" u="sng"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文帝</a:t>
            </a:r>
            <a:endParaRPr lang="en-US" altLang="zh-TW" sz="4000" u="sng"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endParaRPr>
          </a:p>
          <a:p>
            <a:pPr marL="0" indent="0" algn="ctr">
              <a:lnSpc>
                <a:spcPct val="150000"/>
              </a:lnSpc>
              <a:spcBef>
                <a:spcPts val="600"/>
              </a:spcBef>
              <a:buNone/>
            </a:pPr>
            <a:r>
              <a:rPr lang="zh-TW" altLang="en-US" sz="40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           </a:t>
            </a:r>
            <a:r>
              <a:rPr lang="zh-TW" altLang="en-US" sz="60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說話</a:t>
            </a:r>
            <a:r>
              <a:rPr lang="zh-TW" altLang="en-US" sz="40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還是</a:t>
            </a:r>
            <a:r>
              <a:rPr lang="zh-TW" altLang="en-US" sz="60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溝通</a:t>
            </a:r>
            <a:r>
              <a:rPr lang="zh-TW" altLang="en-US" sz="40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呢？</a:t>
            </a:r>
            <a:endParaRPr lang="en-US" altLang="zh-TW" sz="40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endParaRPr>
          </a:p>
          <a:p>
            <a:pPr>
              <a:lnSpc>
                <a:spcPct val="100000"/>
              </a:lnSpc>
            </a:pPr>
            <a:endParaRPr lang="en-US" altLang="zh-TW" sz="32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endParaRPr>
          </a:p>
        </p:txBody>
      </p:sp>
      <p:pic>
        <p:nvPicPr>
          <p:cNvPr id="6" name="圖片 5">
            <a:extLst>
              <a:ext uri="{FF2B5EF4-FFF2-40B4-BE49-F238E27FC236}">
                <a16:creationId xmlns:a16="http://schemas.microsoft.com/office/drawing/2014/main" id="{1FDEDC92-7B82-FF98-B0F2-673AA5C02177}"/>
              </a:ext>
            </a:extLst>
          </p:cNvPr>
          <p:cNvPicPr>
            <a:picLocks noChangeAspect="1"/>
          </p:cNvPicPr>
          <p:nvPr/>
        </p:nvPicPr>
        <p:blipFill>
          <a:blip r:embed="rId3"/>
          <a:stretch>
            <a:fillRect/>
          </a:stretch>
        </p:blipFill>
        <p:spPr>
          <a:xfrm>
            <a:off x="3980330" y="3755547"/>
            <a:ext cx="4998663" cy="3047396"/>
          </a:xfrm>
          <a:prstGeom prst="rect">
            <a:avLst/>
          </a:prstGeom>
        </p:spPr>
      </p:pic>
      <p:sp>
        <p:nvSpPr>
          <p:cNvPr id="5" name="文字方塊 4">
            <a:extLst>
              <a:ext uri="{FF2B5EF4-FFF2-40B4-BE49-F238E27FC236}">
                <a16:creationId xmlns:a16="http://schemas.microsoft.com/office/drawing/2014/main" id="{6DE2D9DE-4B87-4E78-B61D-270B73E08D0D}"/>
              </a:ext>
            </a:extLst>
          </p:cNvPr>
          <p:cNvSpPr txBox="1"/>
          <p:nvPr/>
        </p:nvSpPr>
        <p:spPr>
          <a:xfrm>
            <a:off x="9538848" y="5948796"/>
            <a:ext cx="1835723" cy="646331"/>
          </a:xfrm>
          <a:prstGeom prst="rect">
            <a:avLst/>
          </a:prstGeom>
          <a:noFill/>
        </p:spPr>
        <p:txBody>
          <a:bodyPr wrap="square" rtlCol="0">
            <a:spAutoFit/>
          </a:bodyPr>
          <a:lstStyle/>
          <a:p>
            <a:r>
              <a:rPr lang="zh-TW" altLang="en-US" dirty="0"/>
              <a:t>資料來源：</a:t>
            </a:r>
            <a:r>
              <a:rPr lang="en-US" altLang="zh-TW" dirty="0" err="1"/>
              <a:t>IAMMARKVEN</a:t>
            </a:r>
            <a:endParaRPr lang="zh-TW" altLang="en-US" dirty="0"/>
          </a:p>
        </p:txBody>
      </p:sp>
    </p:spTree>
    <p:custDataLst>
      <p:tags r:id="rId1"/>
    </p:custDataLst>
    <p:extLst>
      <p:ext uri="{BB962C8B-B14F-4D97-AF65-F5344CB8AC3E}">
        <p14:creationId xmlns:p14="http://schemas.microsoft.com/office/powerpoint/2010/main" val="974164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4" name="矩形: 圓角 3">
            <a:extLst>
              <a:ext uri="{FF2B5EF4-FFF2-40B4-BE49-F238E27FC236}">
                <a16:creationId xmlns:a16="http://schemas.microsoft.com/office/drawing/2014/main" id="{CE9EBB8A-688E-2DAE-D8FB-66BFCD44B9FA}"/>
              </a:ext>
            </a:extLst>
          </p:cNvPr>
          <p:cNvSpPr/>
          <p:nvPr/>
        </p:nvSpPr>
        <p:spPr>
          <a:xfrm>
            <a:off x="672353" y="187458"/>
            <a:ext cx="10681447" cy="951060"/>
          </a:xfrm>
          <a:prstGeom prst="roundRect">
            <a:avLst/>
          </a:prstGeom>
          <a:solidFill>
            <a:schemeClr val="bg1"/>
          </a:solidFill>
          <a:ln w="2857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dirty="0">
              <a:ln>
                <a:noFill/>
              </a:ln>
              <a:solidFill>
                <a:prstClr val="white"/>
              </a:solidFill>
              <a:effectLst/>
              <a:uLnTx/>
              <a:uFillTx/>
              <a:latin typeface="Calibri"/>
              <a:ea typeface="新細明體" panose="02020500000000000000" pitchFamily="18" charset="-120"/>
              <a:cs typeface="+mn-cs"/>
            </a:endParaRPr>
          </a:p>
        </p:txBody>
      </p:sp>
      <p:sp>
        <p:nvSpPr>
          <p:cNvPr id="2" name="標題 1">
            <a:extLst>
              <a:ext uri="{FF2B5EF4-FFF2-40B4-BE49-F238E27FC236}">
                <a16:creationId xmlns:a16="http://schemas.microsoft.com/office/drawing/2014/main" id="{05049A8A-DC27-D012-B5BE-22714390D813}"/>
              </a:ext>
            </a:extLst>
          </p:cNvPr>
          <p:cNvSpPr>
            <a:spLocks noGrp="1"/>
          </p:cNvSpPr>
          <p:nvPr>
            <p:ph type="title"/>
          </p:nvPr>
        </p:nvSpPr>
        <p:spPr>
          <a:xfrm>
            <a:off x="838200" y="114114"/>
            <a:ext cx="10515600" cy="1176805"/>
          </a:xfrm>
        </p:spPr>
        <p:txBody>
          <a:bodyPr>
            <a:normAutofit/>
          </a:bodyPr>
          <a:lstStyle/>
          <a:p>
            <a:pPr marL="0" lvl="0" indent="0">
              <a:lnSpc>
                <a:spcPct val="100000"/>
              </a:lnSpc>
              <a:buNone/>
            </a:pPr>
            <a:r>
              <a:rPr lang="zh-TW" altLang="en-US" sz="4000" b="1"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三、我們可以向</a:t>
            </a:r>
            <a:r>
              <a:rPr lang="zh-TW" altLang="en-US" sz="4000" b="1" u="sng"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釋之</a:t>
            </a:r>
            <a:r>
              <a:rPr lang="zh-TW" altLang="en-US" sz="4000" b="1"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學溝通</a:t>
            </a:r>
            <a:endParaRPr lang="zh-TW" altLang="en-US" sz="4000" b="1"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endParaRPr>
          </a:p>
        </p:txBody>
      </p:sp>
      <p:sp>
        <p:nvSpPr>
          <p:cNvPr id="3" name="內容版面配置區 2">
            <a:extLst>
              <a:ext uri="{FF2B5EF4-FFF2-40B4-BE49-F238E27FC236}">
                <a16:creationId xmlns:a16="http://schemas.microsoft.com/office/drawing/2014/main" id="{B08761BC-FAB8-6205-9E6F-A3A8B2C2E9F8}"/>
              </a:ext>
            </a:extLst>
          </p:cNvPr>
          <p:cNvSpPr>
            <a:spLocks noGrp="1"/>
          </p:cNvSpPr>
          <p:nvPr>
            <p:ph idx="1"/>
          </p:nvPr>
        </p:nvSpPr>
        <p:spPr>
          <a:xfrm>
            <a:off x="672353" y="1364263"/>
            <a:ext cx="10515600" cy="4731737"/>
          </a:xfrm>
          <a:solidFill>
            <a:schemeClr val="bg1"/>
          </a:solidFill>
          <a:ln w="38100">
            <a:solidFill>
              <a:schemeClr val="accent4">
                <a:lumMod val="50000"/>
              </a:schemeClr>
            </a:solidFill>
            <a:prstDash val="dash"/>
          </a:ln>
        </p:spPr>
        <p:txBody>
          <a:bodyPr>
            <a:normAutofit/>
          </a:bodyPr>
          <a:lstStyle/>
          <a:p>
            <a:pPr marL="342900" lvl="0" indent="-342900">
              <a:spcBef>
                <a:spcPts val="2400"/>
              </a:spcBef>
              <a:buFont typeface="+mj-lt"/>
              <a:buAutoNum type="arabicPeriod"/>
            </a:pPr>
            <a:endParaRPr lang="en-US" altLang="zh-TW" sz="3600" kern="100" dirty="0">
              <a:effectLst/>
              <a:latin typeface="Calibri" panose="020F0502020204030204" pitchFamily="34" charset="0"/>
              <a:ea typeface="微軟正黑體" panose="020B0604030504040204" pitchFamily="34" charset="-120"/>
              <a:cs typeface="Times New Roman" panose="02020603050405020304" pitchFamily="18" charset="0"/>
            </a:endParaRPr>
          </a:p>
          <a:p>
            <a:pPr marL="342900" lvl="0" indent="-342900">
              <a:lnSpc>
                <a:spcPct val="150000"/>
              </a:lnSpc>
              <a:spcBef>
                <a:spcPts val="2400"/>
              </a:spcBef>
              <a:buFont typeface="+mj-lt"/>
              <a:buAutoNum type="arabicPeriod"/>
            </a:pPr>
            <a:r>
              <a:rPr lang="zh-TW" altLang="zh-TW" sz="3600" kern="100" dirty="0">
                <a:effectLst/>
                <a:latin typeface="Calibri" panose="020F0502020204030204" pitchFamily="34" charset="0"/>
                <a:ea typeface="微軟正黑體" panose="020B0604030504040204" pitchFamily="34" charset="-120"/>
                <a:cs typeface="Times New Roman" panose="02020603050405020304" pitchFamily="18" charset="0"/>
              </a:rPr>
              <a:t>根據這篇文章溝通前、中、後有哪些重要的準備，請將關鍵字畫線。</a:t>
            </a:r>
            <a:r>
              <a:rPr lang="en-US" altLang="zh-TW" sz="3600" kern="100" dirty="0">
                <a:effectLst/>
                <a:latin typeface="Calibri" panose="020F0502020204030204" pitchFamily="34" charset="0"/>
                <a:ea typeface="微軟正黑體" panose="020B0604030504040204" pitchFamily="34" charset="-120"/>
                <a:cs typeface="Times New Roman" panose="02020603050405020304" pitchFamily="18" charset="0"/>
              </a:rPr>
              <a:t>(</a:t>
            </a:r>
            <a:r>
              <a:rPr lang="zh-TW" altLang="zh-TW" sz="3600" kern="100" dirty="0">
                <a:effectLst/>
                <a:latin typeface="Calibri" panose="020F0502020204030204" pitchFamily="34" charset="0"/>
                <a:ea typeface="微軟正黑體" panose="020B0604030504040204" pitchFamily="34" charset="-120"/>
                <a:cs typeface="Times New Roman" panose="02020603050405020304" pitchFamily="18" charset="0"/>
              </a:rPr>
              <a:t>關鍵字：整句話最重要的概念</a:t>
            </a:r>
            <a:r>
              <a:rPr lang="en-US" altLang="zh-TW" sz="3600" kern="100" dirty="0">
                <a:effectLst/>
                <a:latin typeface="Calibri" panose="020F0502020204030204" pitchFamily="34" charset="0"/>
                <a:ea typeface="微軟正黑體" panose="020B0604030504040204" pitchFamily="34" charset="-120"/>
                <a:cs typeface="Times New Roman" panose="02020603050405020304" pitchFamily="18" charset="0"/>
              </a:rPr>
              <a:t>)</a:t>
            </a:r>
            <a:endParaRPr lang="zh-TW" altLang="zh-TW" sz="36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marL="0" indent="0">
              <a:lnSpc>
                <a:spcPct val="150000"/>
              </a:lnSpc>
              <a:spcBef>
                <a:spcPts val="600"/>
              </a:spcBef>
              <a:buNone/>
            </a:pPr>
            <a:endParaRPr lang="en-US" altLang="zh-TW" sz="32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endParaRPr>
          </a:p>
          <a:p>
            <a:pPr>
              <a:lnSpc>
                <a:spcPct val="100000"/>
              </a:lnSpc>
            </a:pPr>
            <a:endParaRPr lang="en-US" altLang="zh-TW" sz="32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endParaRPr>
          </a:p>
        </p:txBody>
      </p:sp>
    </p:spTree>
    <p:custDataLst>
      <p:tags r:id="rId1"/>
    </p:custDataLst>
    <p:extLst>
      <p:ext uri="{BB962C8B-B14F-4D97-AF65-F5344CB8AC3E}">
        <p14:creationId xmlns:p14="http://schemas.microsoft.com/office/powerpoint/2010/main" val="20893217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3" name="內容版面配置區 2">
            <a:extLst>
              <a:ext uri="{FF2B5EF4-FFF2-40B4-BE49-F238E27FC236}">
                <a16:creationId xmlns:a16="http://schemas.microsoft.com/office/drawing/2014/main" id="{B08761BC-FAB8-6205-9E6F-A3A8B2C2E9F8}"/>
              </a:ext>
            </a:extLst>
          </p:cNvPr>
          <p:cNvSpPr>
            <a:spLocks noGrp="1"/>
          </p:cNvSpPr>
          <p:nvPr>
            <p:ph idx="1"/>
          </p:nvPr>
        </p:nvSpPr>
        <p:spPr>
          <a:xfrm>
            <a:off x="681405" y="108642"/>
            <a:ext cx="11051885" cy="6545655"/>
          </a:xfrm>
          <a:solidFill>
            <a:schemeClr val="bg1"/>
          </a:solidFill>
          <a:ln w="38100">
            <a:solidFill>
              <a:schemeClr val="accent4">
                <a:lumMod val="50000"/>
              </a:schemeClr>
            </a:solidFill>
            <a:prstDash val="dash"/>
          </a:ln>
        </p:spPr>
        <p:txBody>
          <a:bodyPr>
            <a:normAutofit fontScale="40000" lnSpcReduction="20000"/>
          </a:bodyPr>
          <a:lstStyle/>
          <a:p>
            <a:pPr marL="342900" lvl="0" indent="-342900">
              <a:spcBef>
                <a:spcPts val="2400"/>
              </a:spcBef>
              <a:buFont typeface="+mj-lt"/>
              <a:buAutoNum type="arabicPeriod"/>
            </a:pPr>
            <a:endParaRPr lang="en-US" altLang="zh-TW" sz="3600" kern="100" dirty="0">
              <a:effectLst/>
              <a:latin typeface="Calibri" panose="020F0502020204030204" pitchFamily="34" charset="0"/>
              <a:ea typeface="微軟正黑體" panose="020B0604030504040204" pitchFamily="34" charset="-120"/>
              <a:cs typeface="Times New Roman" panose="02020603050405020304" pitchFamily="18" charset="0"/>
            </a:endParaRPr>
          </a:p>
          <a:p>
            <a:pPr marL="0" algn="just">
              <a:lnSpc>
                <a:spcPct val="170000"/>
              </a:lnSpc>
              <a:spcBef>
                <a:spcPts val="0"/>
              </a:spcBef>
              <a:spcAft>
                <a:spcPts val="0"/>
              </a:spcAft>
              <a:tabLst>
                <a:tab pos="6094730" algn="r"/>
              </a:tabLst>
            </a:pPr>
            <a:r>
              <a:rPr lang="zh-TW" altLang="zh-TW" sz="8000" kern="100" dirty="0">
                <a:latin typeface="Calibri" panose="020F0502020204030204" pitchFamily="34" charset="0"/>
                <a:ea typeface="標楷體" panose="03000509000000000000" pitchFamily="65" charset="-120"/>
                <a:cs typeface="Times New Roman" panose="02020603050405020304" pitchFamily="18" charset="0"/>
              </a:rPr>
              <a:t>溝通可以從簡單的幾句話到一連串的會議，好的溝通必須是「有備而來」的，否則不小心就會落入以為表達得很清楚，對方的理解卻南轅北轍的窘境。根據過去的經驗，可以把溝通分為溝通前、溝通中與溝通後三部曲。</a:t>
            </a:r>
            <a:endParaRPr lang="zh-TW" altLang="zh-TW" sz="8000" kern="100" dirty="0">
              <a:latin typeface="Calibri" panose="020F0502020204030204" pitchFamily="34" charset="0"/>
              <a:cs typeface="Times New Roman" panose="02020603050405020304" pitchFamily="18" charset="0"/>
            </a:endParaRPr>
          </a:p>
          <a:p>
            <a:pPr marL="0" algn="just">
              <a:lnSpc>
                <a:spcPct val="170000"/>
              </a:lnSpc>
              <a:spcBef>
                <a:spcPts val="0"/>
              </a:spcBef>
              <a:spcAft>
                <a:spcPts val="0"/>
              </a:spcAft>
              <a:tabLst>
                <a:tab pos="6094730" algn="r"/>
              </a:tabLst>
            </a:pPr>
            <a:r>
              <a:rPr lang="en-US" altLang="zh-TW" sz="8000" kern="100" dirty="0">
                <a:solidFill>
                  <a:srgbClr val="FF0000"/>
                </a:solidFill>
                <a:latin typeface="Segoe UI Emoji" panose="020B0502040204020203" pitchFamily="34" charset="0"/>
                <a:ea typeface="標楷體" panose="03000509000000000000" pitchFamily="65" charset="-120"/>
                <a:cs typeface="Segoe UI Emoji" panose="020B0502040204020203" pitchFamily="34" charset="0"/>
              </a:rPr>
              <a:t>👉</a:t>
            </a:r>
            <a:r>
              <a:rPr lang="zh-TW" altLang="zh-TW" sz="8000" kern="100" dirty="0">
                <a:solidFill>
                  <a:srgbClr val="FF0000"/>
                </a:solidFill>
                <a:latin typeface="Calibri" panose="020F0502020204030204" pitchFamily="34" charset="0"/>
                <a:ea typeface="標楷體" panose="03000509000000000000" pitchFamily="65" charset="-120"/>
                <a:cs typeface="Times New Roman" panose="02020603050405020304" pitchFamily="18" charset="0"/>
              </a:rPr>
              <a:t>溝通前</a:t>
            </a:r>
            <a:r>
              <a:rPr lang="zh-TW" altLang="zh-TW" sz="8000" kern="100" dirty="0">
                <a:latin typeface="Calibri" panose="020F0502020204030204" pitchFamily="34" charset="0"/>
                <a:ea typeface="標楷體" panose="03000509000000000000" pitchFamily="65" charset="-120"/>
                <a:cs typeface="Times New Roman" panose="02020603050405020304" pitchFamily="18" charset="0"/>
              </a:rPr>
              <a:t>：優質的溝通必須知己知彼，事前需要做好準備。首先，需要釐清溝通的目的以及希望達到的程度。也必須了解溝通的對象角色、背景、性格、好惡，以及對方可能的期待。</a:t>
            </a:r>
            <a:endParaRPr lang="zh-TW" altLang="zh-TW" sz="8000" kern="100" dirty="0">
              <a:latin typeface="Calibri" panose="020F0502020204030204" pitchFamily="34" charset="0"/>
              <a:cs typeface="Times New Roman" panose="02020603050405020304" pitchFamily="18" charset="0"/>
            </a:endParaRPr>
          </a:p>
          <a:p>
            <a:pPr marL="0" indent="0">
              <a:lnSpc>
                <a:spcPct val="150000"/>
              </a:lnSpc>
              <a:spcBef>
                <a:spcPts val="600"/>
              </a:spcBef>
              <a:buNone/>
            </a:pPr>
            <a:endParaRPr lang="en-US" altLang="zh-TW" sz="32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endParaRPr>
          </a:p>
          <a:p>
            <a:pPr>
              <a:lnSpc>
                <a:spcPct val="100000"/>
              </a:lnSpc>
            </a:pPr>
            <a:endParaRPr lang="en-US" altLang="zh-TW" sz="32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endParaRPr>
          </a:p>
        </p:txBody>
      </p:sp>
    </p:spTree>
    <p:custDataLst>
      <p:tags r:id="rId1"/>
    </p:custDataLst>
    <p:extLst>
      <p:ext uri="{BB962C8B-B14F-4D97-AF65-F5344CB8AC3E}">
        <p14:creationId xmlns:p14="http://schemas.microsoft.com/office/powerpoint/2010/main" val="98420051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3" name="內容版面配置區 2">
            <a:extLst>
              <a:ext uri="{FF2B5EF4-FFF2-40B4-BE49-F238E27FC236}">
                <a16:creationId xmlns:a16="http://schemas.microsoft.com/office/drawing/2014/main" id="{B08761BC-FAB8-6205-9E6F-A3A8B2C2E9F8}"/>
              </a:ext>
            </a:extLst>
          </p:cNvPr>
          <p:cNvSpPr>
            <a:spLocks noGrp="1"/>
          </p:cNvSpPr>
          <p:nvPr>
            <p:ph idx="1"/>
          </p:nvPr>
        </p:nvSpPr>
        <p:spPr>
          <a:xfrm>
            <a:off x="681405" y="108642"/>
            <a:ext cx="11051885" cy="6545655"/>
          </a:xfrm>
          <a:solidFill>
            <a:schemeClr val="bg1"/>
          </a:solidFill>
          <a:ln w="38100">
            <a:solidFill>
              <a:schemeClr val="accent4">
                <a:lumMod val="50000"/>
              </a:schemeClr>
            </a:solidFill>
            <a:prstDash val="dash"/>
          </a:ln>
        </p:spPr>
        <p:txBody>
          <a:bodyPr>
            <a:normAutofit fontScale="32500" lnSpcReduction="20000"/>
          </a:bodyPr>
          <a:lstStyle/>
          <a:p>
            <a:pPr marL="342900" lvl="0" indent="-342900">
              <a:spcBef>
                <a:spcPts val="2400"/>
              </a:spcBef>
              <a:buFont typeface="+mj-lt"/>
              <a:buAutoNum type="arabicPeriod"/>
            </a:pPr>
            <a:endParaRPr lang="en-US" altLang="zh-TW" sz="3600" kern="100" dirty="0">
              <a:effectLst/>
              <a:latin typeface="Calibri" panose="020F0502020204030204" pitchFamily="34" charset="0"/>
              <a:ea typeface="微軟正黑體" panose="020B0604030504040204" pitchFamily="34" charset="-120"/>
              <a:cs typeface="Times New Roman" panose="02020603050405020304" pitchFamily="18" charset="0"/>
            </a:endParaRPr>
          </a:p>
          <a:p>
            <a:pPr marL="0" algn="just">
              <a:lnSpc>
                <a:spcPct val="170000"/>
              </a:lnSpc>
              <a:spcBef>
                <a:spcPts val="0"/>
              </a:spcBef>
              <a:spcAft>
                <a:spcPts val="0"/>
              </a:spcAft>
              <a:tabLst>
                <a:tab pos="6094730" algn="r"/>
              </a:tabLst>
            </a:pPr>
            <a:r>
              <a:rPr lang="en-US" altLang="zh-TW" sz="8000" kern="100" dirty="0">
                <a:solidFill>
                  <a:srgbClr val="FF0000"/>
                </a:solidFill>
                <a:latin typeface="Segoe UI Emoji" panose="020B0502040204020203" pitchFamily="34" charset="0"/>
                <a:ea typeface="標楷體" panose="03000509000000000000" pitchFamily="65" charset="-120"/>
                <a:cs typeface="Segoe UI Emoji" panose="020B0502040204020203" pitchFamily="34" charset="0"/>
              </a:rPr>
              <a:t>👉</a:t>
            </a:r>
            <a:r>
              <a:rPr lang="zh-TW" altLang="zh-TW" sz="8000" kern="100" dirty="0">
                <a:solidFill>
                  <a:srgbClr val="FF0000"/>
                </a:solidFill>
                <a:latin typeface="Calibri" panose="020F0502020204030204" pitchFamily="34" charset="0"/>
                <a:ea typeface="標楷體" panose="03000509000000000000" pitchFamily="65" charset="-120"/>
                <a:cs typeface="Times New Roman" panose="02020603050405020304" pitchFamily="18" charset="0"/>
              </a:rPr>
              <a:t>溝通中</a:t>
            </a:r>
            <a:r>
              <a:rPr lang="zh-TW" altLang="zh-TW" sz="8000" kern="100" dirty="0">
                <a:latin typeface="Calibri" panose="020F0502020204030204" pitchFamily="34" charset="0"/>
                <a:ea typeface="標楷體" panose="03000509000000000000" pitchFamily="65" charset="-120"/>
                <a:cs typeface="Times New Roman" panose="02020603050405020304" pitchFamily="18" charset="0"/>
              </a:rPr>
              <a:t>：進行溝通時也必須掌握五大重點。</a:t>
            </a:r>
            <a:endParaRPr lang="zh-TW" altLang="zh-TW" sz="8000" kern="100" dirty="0">
              <a:latin typeface="Calibri" panose="020F0502020204030204" pitchFamily="34" charset="0"/>
              <a:cs typeface="Times New Roman" panose="02020603050405020304" pitchFamily="18" charset="0"/>
            </a:endParaRPr>
          </a:p>
          <a:p>
            <a:pPr marL="0" algn="just">
              <a:lnSpc>
                <a:spcPct val="170000"/>
              </a:lnSpc>
              <a:spcBef>
                <a:spcPts val="0"/>
              </a:spcBef>
              <a:spcAft>
                <a:spcPts val="0"/>
              </a:spcAft>
              <a:tabLst>
                <a:tab pos="6094730" algn="r"/>
              </a:tabLst>
            </a:pPr>
            <a:r>
              <a:rPr lang="en-US" altLang="zh-TW" sz="8000" kern="100" dirty="0">
                <a:latin typeface="標楷體" panose="03000509000000000000" pitchFamily="65" charset="-120"/>
                <a:cs typeface="Times New Roman" panose="02020603050405020304" pitchFamily="18" charset="0"/>
              </a:rPr>
              <a:t>1. </a:t>
            </a:r>
            <a:r>
              <a:rPr lang="zh-TW" altLang="zh-TW" sz="8000" kern="100" dirty="0">
                <a:latin typeface="Calibri" panose="020F0502020204030204" pitchFamily="34" charset="0"/>
                <a:ea typeface="標楷體" panose="03000509000000000000" pitchFamily="65" charset="-120"/>
                <a:cs typeface="Times New Roman" panose="02020603050405020304" pitchFamily="18" charset="0"/>
              </a:rPr>
              <a:t>對的時機，選擇彼此能夠敞開心胸，清楚表達，用心聆聽的時間段。</a:t>
            </a:r>
            <a:endParaRPr lang="zh-TW" altLang="zh-TW" sz="8000" kern="100" dirty="0">
              <a:latin typeface="Calibri" panose="020F0502020204030204" pitchFamily="34" charset="0"/>
              <a:cs typeface="Times New Roman" panose="02020603050405020304" pitchFamily="18" charset="0"/>
            </a:endParaRPr>
          </a:p>
          <a:p>
            <a:pPr marL="0" algn="just">
              <a:lnSpc>
                <a:spcPct val="170000"/>
              </a:lnSpc>
              <a:spcBef>
                <a:spcPts val="0"/>
              </a:spcBef>
              <a:spcAft>
                <a:spcPts val="0"/>
              </a:spcAft>
              <a:tabLst>
                <a:tab pos="6094730" algn="r"/>
              </a:tabLst>
            </a:pPr>
            <a:r>
              <a:rPr lang="en-US" altLang="zh-TW" sz="8000" kern="100" dirty="0">
                <a:latin typeface="標楷體" panose="03000509000000000000" pitchFamily="65" charset="-120"/>
                <a:cs typeface="Times New Roman" panose="02020603050405020304" pitchFamily="18" charset="0"/>
              </a:rPr>
              <a:t>2. </a:t>
            </a:r>
            <a:r>
              <a:rPr lang="zh-TW" altLang="zh-TW" sz="8000" kern="100" dirty="0">
                <a:latin typeface="Calibri" panose="020F0502020204030204" pitchFamily="34" charset="0"/>
                <a:ea typeface="標楷體" panose="03000509000000000000" pitchFamily="65" charset="-120"/>
                <a:cs typeface="Times New Roman" panose="02020603050405020304" pitchFamily="18" charset="0"/>
              </a:rPr>
              <a:t>觀察臉色，隨時注意對方的反應，適時地調整表達方式。</a:t>
            </a:r>
            <a:endParaRPr lang="zh-TW" altLang="zh-TW" sz="8000" kern="100" dirty="0">
              <a:latin typeface="Calibri" panose="020F0502020204030204" pitchFamily="34" charset="0"/>
              <a:cs typeface="Times New Roman" panose="02020603050405020304" pitchFamily="18" charset="0"/>
            </a:endParaRPr>
          </a:p>
          <a:p>
            <a:pPr marL="0" algn="just">
              <a:lnSpc>
                <a:spcPct val="170000"/>
              </a:lnSpc>
              <a:spcBef>
                <a:spcPts val="0"/>
              </a:spcBef>
              <a:spcAft>
                <a:spcPts val="0"/>
              </a:spcAft>
              <a:tabLst>
                <a:tab pos="6094730" algn="r"/>
              </a:tabLst>
            </a:pPr>
            <a:r>
              <a:rPr lang="en-US" altLang="zh-TW" sz="8000" kern="100" dirty="0">
                <a:latin typeface="標楷體" panose="03000509000000000000" pitchFamily="65" charset="-120"/>
                <a:cs typeface="Times New Roman" panose="02020603050405020304" pitchFamily="18" charset="0"/>
              </a:rPr>
              <a:t>3. </a:t>
            </a:r>
            <a:r>
              <a:rPr lang="zh-TW" altLang="zh-TW" sz="8000" kern="100" dirty="0">
                <a:latin typeface="Calibri" panose="020F0502020204030204" pitchFamily="34" charset="0"/>
                <a:ea typeface="標楷體" panose="03000509000000000000" pitchFamily="65" charset="-120"/>
                <a:cs typeface="Times New Roman" panose="02020603050405020304" pitchFamily="18" charset="0"/>
              </a:rPr>
              <a:t>換位思考，卸下對方的心防，才能充分有效地溝通。</a:t>
            </a:r>
            <a:endParaRPr lang="zh-TW" altLang="zh-TW" sz="8000" kern="100" dirty="0">
              <a:latin typeface="Calibri" panose="020F0502020204030204" pitchFamily="34" charset="0"/>
              <a:cs typeface="Times New Roman" panose="02020603050405020304" pitchFamily="18" charset="0"/>
            </a:endParaRPr>
          </a:p>
          <a:p>
            <a:pPr marL="0" algn="just">
              <a:lnSpc>
                <a:spcPct val="170000"/>
              </a:lnSpc>
              <a:spcBef>
                <a:spcPts val="0"/>
              </a:spcBef>
              <a:spcAft>
                <a:spcPts val="0"/>
              </a:spcAft>
              <a:tabLst>
                <a:tab pos="6094730" algn="r"/>
              </a:tabLst>
            </a:pPr>
            <a:r>
              <a:rPr lang="en-US" altLang="zh-TW" sz="8000" kern="100" dirty="0">
                <a:latin typeface="標楷體" panose="03000509000000000000" pitchFamily="65" charset="-120"/>
                <a:cs typeface="Times New Roman" panose="02020603050405020304" pitchFamily="18" charset="0"/>
              </a:rPr>
              <a:t>4. </a:t>
            </a:r>
            <a:r>
              <a:rPr lang="zh-TW" altLang="zh-TW" sz="8000" kern="100" dirty="0">
                <a:latin typeface="Calibri" panose="020F0502020204030204" pitchFamily="34" charset="0"/>
                <a:ea typeface="標楷體" panose="03000509000000000000" pitchFamily="65" charset="-120"/>
                <a:cs typeface="Times New Roman" panose="02020603050405020304" pitchFamily="18" charset="0"/>
              </a:rPr>
              <a:t>精準地表達，說明清楚人事時地物，宜先陳述重點，再分別解釋細節。並透過提問等方式確認對方理解的程度。</a:t>
            </a:r>
            <a:endParaRPr lang="zh-TW" altLang="zh-TW" sz="8000" kern="100" dirty="0">
              <a:latin typeface="Calibri" panose="020F0502020204030204" pitchFamily="34" charset="0"/>
              <a:cs typeface="Times New Roman" panose="02020603050405020304" pitchFamily="18" charset="0"/>
            </a:endParaRPr>
          </a:p>
          <a:p>
            <a:pPr marL="0" algn="just">
              <a:lnSpc>
                <a:spcPct val="170000"/>
              </a:lnSpc>
              <a:spcBef>
                <a:spcPts val="0"/>
              </a:spcBef>
              <a:spcAft>
                <a:spcPts val="0"/>
              </a:spcAft>
              <a:tabLst>
                <a:tab pos="6094730" algn="r"/>
              </a:tabLst>
            </a:pPr>
            <a:r>
              <a:rPr lang="en-US" altLang="zh-TW" sz="8000" kern="100" dirty="0">
                <a:latin typeface="標楷體" panose="03000509000000000000" pitchFamily="65" charset="-120"/>
                <a:cs typeface="Times New Roman" panose="02020603050405020304" pitchFamily="18" charset="0"/>
              </a:rPr>
              <a:t>5. </a:t>
            </a:r>
            <a:r>
              <a:rPr lang="zh-TW" altLang="zh-TW" sz="8000" kern="100" dirty="0">
                <a:latin typeface="Calibri" panose="020F0502020204030204" pitchFamily="34" charset="0"/>
                <a:ea typeface="標楷體" panose="03000509000000000000" pitchFamily="65" charset="-120"/>
                <a:cs typeface="Times New Roman" panose="02020603050405020304" pitchFamily="18" charset="0"/>
              </a:rPr>
              <a:t>用心地傾聽，積極地回應，適時的讚同，使潛在的問題與建設性的意見能被著實地反應。</a:t>
            </a:r>
            <a:endParaRPr lang="zh-TW" altLang="zh-TW" sz="8000" kern="100" dirty="0">
              <a:latin typeface="Calibri" panose="020F0502020204030204" pitchFamily="34" charset="0"/>
              <a:cs typeface="Times New Roman" panose="02020603050405020304" pitchFamily="18" charset="0"/>
            </a:endParaRPr>
          </a:p>
          <a:p>
            <a:pPr marL="0" indent="0">
              <a:lnSpc>
                <a:spcPct val="150000"/>
              </a:lnSpc>
              <a:spcBef>
                <a:spcPts val="600"/>
              </a:spcBef>
              <a:buNone/>
            </a:pPr>
            <a:endParaRPr lang="en-US" altLang="zh-TW" sz="32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endParaRPr>
          </a:p>
          <a:p>
            <a:pPr>
              <a:lnSpc>
                <a:spcPct val="100000"/>
              </a:lnSpc>
            </a:pPr>
            <a:endParaRPr lang="en-US" altLang="zh-TW" sz="32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endParaRPr>
          </a:p>
        </p:txBody>
      </p:sp>
    </p:spTree>
    <p:custDataLst>
      <p:tags r:id="rId1"/>
    </p:custDataLst>
    <p:extLst>
      <p:ext uri="{BB962C8B-B14F-4D97-AF65-F5344CB8AC3E}">
        <p14:creationId xmlns:p14="http://schemas.microsoft.com/office/powerpoint/2010/main" val="37513489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3" name="內容版面配置區 2">
            <a:extLst>
              <a:ext uri="{FF2B5EF4-FFF2-40B4-BE49-F238E27FC236}">
                <a16:creationId xmlns:a16="http://schemas.microsoft.com/office/drawing/2014/main" id="{B08761BC-FAB8-6205-9E6F-A3A8B2C2E9F8}"/>
              </a:ext>
            </a:extLst>
          </p:cNvPr>
          <p:cNvSpPr>
            <a:spLocks noGrp="1"/>
          </p:cNvSpPr>
          <p:nvPr>
            <p:ph idx="1"/>
          </p:nvPr>
        </p:nvSpPr>
        <p:spPr>
          <a:xfrm>
            <a:off x="681405" y="108642"/>
            <a:ext cx="11051885" cy="6545655"/>
          </a:xfrm>
          <a:solidFill>
            <a:schemeClr val="bg1"/>
          </a:solidFill>
          <a:ln w="38100">
            <a:solidFill>
              <a:schemeClr val="accent4">
                <a:lumMod val="50000"/>
              </a:schemeClr>
            </a:solidFill>
            <a:prstDash val="dash"/>
          </a:ln>
        </p:spPr>
        <p:txBody>
          <a:bodyPr>
            <a:normAutofit fontScale="55000" lnSpcReduction="20000"/>
          </a:bodyPr>
          <a:lstStyle/>
          <a:p>
            <a:pPr marL="342900" lvl="0" indent="-342900">
              <a:spcBef>
                <a:spcPts val="2400"/>
              </a:spcBef>
              <a:buFont typeface="+mj-lt"/>
              <a:buAutoNum type="arabicPeriod"/>
            </a:pPr>
            <a:endParaRPr lang="en-US" altLang="zh-TW" sz="6000" kern="100" dirty="0">
              <a:effectLst/>
              <a:latin typeface="Calibri" panose="020F0502020204030204" pitchFamily="34" charset="0"/>
              <a:ea typeface="微軟正黑體" panose="020B0604030504040204" pitchFamily="34" charset="-120"/>
              <a:cs typeface="Times New Roman" panose="02020603050405020304" pitchFamily="18" charset="0"/>
            </a:endParaRPr>
          </a:p>
          <a:p>
            <a:pPr marL="0" algn="just">
              <a:lnSpc>
                <a:spcPct val="170000"/>
              </a:lnSpc>
              <a:spcBef>
                <a:spcPts val="0"/>
              </a:spcBef>
              <a:spcAft>
                <a:spcPts val="0"/>
              </a:spcAft>
              <a:tabLst>
                <a:tab pos="6094730" algn="r"/>
              </a:tabLst>
            </a:pPr>
            <a:r>
              <a:rPr lang="en-US" altLang="zh-TW" sz="6000" kern="100" dirty="0">
                <a:solidFill>
                  <a:srgbClr val="FF0000"/>
                </a:solidFill>
                <a:latin typeface="Segoe UI Emoji" panose="020B0502040204020203" pitchFamily="34" charset="0"/>
                <a:ea typeface="標楷體" panose="03000509000000000000" pitchFamily="65" charset="-120"/>
                <a:cs typeface="Segoe UI Emoji" panose="020B0502040204020203" pitchFamily="34" charset="0"/>
              </a:rPr>
              <a:t>👉</a:t>
            </a:r>
            <a:r>
              <a:rPr lang="zh-TW" altLang="zh-TW" sz="6000" kern="100" dirty="0">
                <a:solidFill>
                  <a:srgbClr val="FF0000"/>
                </a:solidFill>
                <a:latin typeface="Calibri" panose="020F0502020204030204" pitchFamily="34" charset="0"/>
                <a:ea typeface="標楷體" panose="03000509000000000000" pitchFamily="65" charset="-120"/>
                <a:cs typeface="Times New Roman" panose="02020603050405020304" pitchFamily="18" charset="0"/>
              </a:rPr>
              <a:t>溝通後</a:t>
            </a:r>
            <a:r>
              <a:rPr lang="zh-TW" altLang="zh-TW" sz="6000" kern="100" dirty="0">
                <a:latin typeface="Calibri" panose="020F0502020204030204" pitchFamily="34" charset="0"/>
                <a:ea typeface="標楷體" panose="03000509000000000000" pitchFamily="65" charset="-120"/>
                <a:cs typeface="Times New Roman" panose="02020603050405020304" pitchFamily="18" charset="0"/>
              </a:rPr>
              <a:t>：最好能當場將溝通後的決議在白板上或是白紙黑字與對方逐一確認共識，避免會後的爭議。</a:t>
            </a:r>
            <a:endParaRPr lang="zh-TW" altLang="zh-TW" sz="6000" kern="100" dirty="0">
              <a:latin typeface="Calibri" panose="020F0502020204030204" pitchFamily="34" charset="0"/>
              <a:cs typeface="Times New Roman" panose="02020603050405020304" pitchFamily="18" charset="0"/>
            </a:endParaRPr>
          </a:p>
          <a:p>
            <a:pPr marL="0" algn="just">
              <a:lnSpc>
                <a:spcPct val="170000"/>
              </a:lnSpc>
              <a:spcBef>
                <a:spcPts val="0"/>
              </a:spcBef>
              <a:spcAft>
                <a:spcPts val="0"/>
              </a:spcAft>
              <a:tabLst>
                <a:tab pos="6094730" algn="r"/>
              </a:tabLst>
            </a:pPr>
            <a:r>
              <a:rPr lang="zh-TW" altLang="zh-TW" sz="6000" kern="100" dirty="0">
                <a:latin typeface="Calibri" panose="020F0502020204030204" pitchFamily="34" charset="0"/>
                <a:ea typeface="標楷體" panose="03000509000000000000" pitchFamily="65" charset="-120"/>
                <a:cs typeface="Times New Roman" panose="02020603050405020304" pitchFamily="18" charset="0"/>
              </a:rPr>
              <a:t>溝通力是雙向的，是「說服力」與「傾聽力」的組合，宜從大我的立場切入，態度宜謙和，對事不對人，應答中盡量三思而後言， 避免責難多一些認同與讚歎，有必要時可以略施小惠。</a:t>
            </a:r>
            <a:endParaRPr lang="zh-TW" altLang="zh-TW" sz="6000" kern="100" dirty="0">
              <a:latin typeface="Calibri" panose="020F0502020204030204" pitchFamily="34" charset="0"/>
              <a:cs typeface="Times New Roman" panose="02020603050405020304" pitchFamily="18" charset="0"/>
            </a:endParaRPr>
          </a:p>
          <a:p>
            <a:pPr marL="0" indent="0">
              <a:lnSpc>
                <a:spcPct val="150000"/>
              </a:lnSpc>
              <a:spcBef>
                <a:spcPts val="600"/>
              </a:spcBef>
              <a:buNone/>
            </a:pPr>
            <a:endParaRPr lang="en-US" altLang="zh-TW" sz="32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endParaRPr>
          </a:p>
          <a:p>
            <a:pPr>
              <a:lnSpc>
                <a:spcPct val="100000"/>
              </a:lnSpc>
            </a:pPr>
            <a:endParaRPr lang="en-US" altLang="zh-TW" sz="32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endParaRPr>
          </a:p>
        </p:txBody>
      </p:sp>
    </p:spTree>
    <p:custDataLst>
      <p:tags r:id="rId1"/>
    </p:custDataLst>
    <p:extLst>
      <p:ext uri="{BB962C8B-B14F-4D97-AF65-F5344CB8AC3E}">
        <p14:creationId xmlns:p14="http://schemas.microsoft.com/office/powerpoint/2010/main" val="271219644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4" name="矩形: 圓角 3">
            <a:extLst>
              <a:ext uri="{FF2B5EF4-FFF2-40B4-BE49-F238E27FC236}">
                <a16:creationId xmlns:a16="http://schemas.microsoft.com/office/drawing/2014/main" id="{CE9EBB8A-688E-2DAE-D8FB-66BFCD44B9FA}"/>
              </a:ext>
            </a:extLst>
          </p:cNvPr>
          <p:cNvSpPr/>
          <p:nvPr/>
        </p:nvSpPr>
        <p:spPr>
          <a:xfrm>
            <a:off x="672353" y="187458"/>
            <a:ext cx="10681447" cy="951060"/>
          </a:xfrm>
          <a:prstGeom prst="roundRect">
            <a:avLst/>
          </a:prstGeom>
          <a:solidFill>
            <a:schemeClr val="bg1"/>
          </a:solidFill>
          <a:ln w="2857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dirty="0">
              <a:ln>
                <a:noFill/>
              </a:ln>
              <a:solidFill>
                <a:prstClr val="white"/>
              </a:solidFill>
              <a:effectLst/>
              <a:uLnTx/>
              <a:uFillTx/>
              <a:latin typeface="Calibri"/>
              <a:ea typeface="新細明體" panose="02020500000000000000" pitchFamily="18" charset="-120"/>
              <a:cs typeface="+mn-cs"/>
            </a:endParaRPr>
          </a:p>
        </p:txBody>
      </p:sp>
      <p:sp>
        <p:nvSpPr>
          <p:cNvPr id="2" name="標題 1">
            <a:extLst>
              <a:ext uri="{FF2B5EF4-FFF2-40B4-BE49-F238E27FC236}">
                <a16:creationId xmlns:a16="http://schemas.microsoft.com/office/drawing/2014/main" id="{05049A8A-DC27-D012-B5BE-22714390D813}"/>
              </a:ext>
            </a:extLst>
          </p:cNvPr>
          <p:cNvSpPr>
            <a:spLocks noGrp="1"/>
          </p:cNvSpPr>
          <p:nvPr>
            <p:ph type="title"/>
          </p:nvPr>
        </p:nvSpPr>
        <p:spPr>
          <a:xfrm>
            <a:off x="838200" y="114114"/>
            <a:ext cx="10515600" cy="1176805"/>
          </a:xfrm>
        </p:spPr>
        <p:txBody>
          <a:bodyPr>
            <a:normAutofit/>
          </a:bodyPr>
          <a:lstStyle/>
          <a:p>
            <a:pPr marL="0" lvl="0" indent="0">
              <a:lnSpc>
                <a:spcPct val="100000"/>
              </a:lnSpc>
              <a:buNone/>
            </a:pPr>
            <a:r>
              <a:rPr lang="zh-TW" altLang="en-US" sz="4000" b="1"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三、我們可以向</a:t>
            </a:r>
            <a:r>
              <a:rPr lang="zh-TW" altLang="en-US" sz="4000" b="1" u="sng"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釋之</a:t>
            </a:r>
            <a:r>
              <a:rPr lang="zh-TW" altLang="en-US" sz="4000" b="1"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學溝通</a:t>
            </a:r>
            <a:endParaRPr lang="zh-TW" altLang="en-US" sz="4000" b="1"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endParaRPr>
          </a:p>
        </p:txBody>
      </p:sp>
      <p:sp>
        <p:nvSpPr>
          <p:cNvPr id="3" name="內容版面配置區 2">
            <a:extLst>
              <a:ext uri="{FF2B5EF4-FFF2-40B4-BE49-F238E27FC236}">
                <a16:creationId xmlns:a16="http://schemas.microsoft.com/office/drawing/2014/main" id="{B08761BC-FAB8-6205-9E6F-A3A8B2C2E9F8}"/>
              </a:ext>
            </a:extLst>
          </p:cNvPr>
          <p:cNvSpPr>
            <a:spLocks noGrp="1"/>
          </p:cNvSpPr>
          <p:nvPr>
            <p:ph idx="1"/>
          </p:nvPr>
        </p:nvSpPr>
        <p:spPr>
          <a:xfrm>
            <a:off x="672353" y="1364263"/>
            <a:ext cx="10515600" cy="4731737"/>
          </a:xfrm>
          <a:solidFill>
            <a:schemeClr val="bg1"/>
          </a:solidFill>
          <a:ln w="38100">
            <a:solidFill>
              <a:schemeClr val="accent4">
                <a:lumMod val="50000"/>
              </a:schemeClr>
            </a:solidFill>
            <a:prstDash val="dash"/>
          </a:ln>
        </p:spPr>
        <p:txBody>
          <a:bodyPr>
            <a:normAutofit/>
          </a:bodyPr>
          <a:lstStyle/>
          <a:p>
            <a:pPr marL="342900" lvl="0" indent="-342900">
              <a:spcBef>
                <a:spcPts val="2400"/>
              </a:spcBef>
              <a:buFont typeface="+mj-lt"/>
              <a:buAutoNum type="arabicPeriod"/>
            </a:pPr>
            <a:endParaRPr lang="en-US" altLang="zh-TW" sz="3600" kern="100" dirty="0">
              <a:effectLst/>
              <a:latin typeface="Calibri" panose="020F0502020204030204" pitchFamily="34" charset="0"/>
              <a:ea typeface="微軟正黑體" panose="020B0604030504040204" pitchFamily="34" charset="-120"/>
              <a:cs typeface="Times New Roman" panose="02020603050405020304" pitchFamily="18" charset="0"/>
            </a:endParaRPr>
          </a:p>
          <a:p>
            <a:pPr marL="0" lvl="0" indent="0">
              <a:lnSpc>
                <a:spcPct val="150000"/>
              </a:lnSpc>
              <a:spcBef>
                <a:spcPts val="2400"/>
              </a:spcBef>
              <a:buNone/>
            </a:pPr>
            <a:r>
              <a:rPr lang="en-US" altLang="zh-TW" sz="3600" kern="100" dirty="0">
                <a:effectLst/>
                <a:latin typeface="Calibri" panose="020F0502020204030204" pitchFamily="34" charset="0"/>
                <a:ea typeface="微軟正黑體" panose="020B0604030504040204" pitchFamily="34" charset="-120"/>
                <a:cs typeface="Times New Roman" panose="02020603050405020304" pitchFamily="18" charset="0"/>
              </a:rPr>
              <a:t>2.</a:t>
            </a:r>
            <a:r>
              <a:rPr lang="zh-TW" altLang="zh-TW" sz="3600" kern="100" dirty="0">
                <a:effectLst/>
                <a:latin typeface="Calibri" panose="020F0502020204030204" pitchFamily="34" charset="0"/>
                <a:ea typeface="微軟正黑體" panose="020B0604030504040204" pitchFamily="34" charset="-120"/>
                <a:cs typeface="Times New Roman" panose="02020603050405020304" pitchFamily="18" charset="0"/>
              </a:rPr>
              <a:t>根據這篇文章，張釋之在說服前和過程展現哪些溝通能力，成功說服漢文帝？請圈出來並在文字旁寫下原因。</a:t>
            </a:r>
            <a:endParaRPr lang="zh-TW" altLang="zh-TW" sz="3600" kern="100" dirty="0">
              <a:effectLst/>
              <a:latin typeface="Calibri" panose="020F0502020204030204" pitchFamily="34" charset="0"/>
              <a:ea typeface="新細明體" panose="02020500000000000000" pitchFamily="18" charset="-120"/>
              <a:cs typeface="Times New Roman" panose="02020603050405020304" pitchFamily="18" charset="0"/>
            </a:endParaRPr>
          </a:p>
          <a:p>
            <a:pPr marL="0" indent="0">
              <a:lnSpc>
                <a:spcPct val="150000"/>
              </a:lnSpc>
              <a:spcBef>
                <a:spcPts val="600"/>
              </a:spcBef>
              <a:buNone/>
            </a:pPr>
            <a:endParaRPr lang="en-US" altLang="zh-TW" sz="32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endParaRPr>
          </a:p>
          <a:p>
            <a:pPr>
              <a:lnSpc>
                <a:spcPct val="100000"/>
              </a:lnSpc>
            </a:pPr>
            <a:endParaRPr lang="en-US" altLang="zh-TW" sz="32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endParaRPr>
          </a:p>
        </p:txBody>
      </p:sp>
    </p:spTree>
    <p:custDataLst>
      <p:tags r:id="rId1"/>
    </p:custDataLst>
    <p:extLst>
      <p:ext uri="{BB962C8B-B14F-4D97-AF65-F5344CB8AC3E}">
        <p14:creationId xmlns:p14="http://schemas.microsoft.com/office/powerpoint/2010/main" val="710811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4" name="矩形: 圓角 3">
            <a:extLst>
              <a:ext uri="{FF2B5EF4-FFF2-40B4-BE49-F238E27FC236}">
                <a16:creationId xmlns:a16="http://schemas.microsoft.com/office/drawing/2014/main" id="{CE9EBB8A-688E-2DAE-D8FB-66BFCD44B9FA}"/>
              </a:ext>
            </a:extLst>
          </p:cNvPr>
          <p:cNvSpPr/>
          <p:nvPr/>
        </p:nvSpPr>
        <p:spPr>
          <a:xfrm>
            <a:off x="672353" y="187458"/>
            <a:ext cx="10681447" cy="951060"/>
          </a:xfrm>
          <a:prstGeom prst="roundRect">
            <a:avLst/>
          </a:prstGeom>
          <a:solidFill>
            <a:schemeClr val="bg1"/>
          </a:solidFill>
          <a:ln w="2857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dirty="0">
              <a:ln>
                <a:noFill/>
              </a:ln>
              <a:solidFill>
                <a:prstClr val="white"/>
              </a:solidFill>
              <a:effectLst/>
              <a:uLnTx/>
              <a:uFillTx/>
              <a:latin typeface="Calibri"/>
              <a:ea typeface="新細明體" panose="02020500000000000000" pitchFamily="18" charset="-120"/>
              <a:cs typeface="+mn-cs"/>
            </a:endParaRPr>
          </a:p>
        </p:txBody>
      </p:sp>
      <p:sp>
        <p:nvSpPr>
          <p:cNvPr id="2" name="標題 1">
            <a:extLst>
              <a:ext uri="{FF2B5EF4-FFF2-40B4-BE49-F238E27FC236}">
                <a16:creationId xmlns:a16="http://schemas.microsoft.com/office/drawing/2014/main" id="{05049A8A-DC27-D012-B5BE-22714390D813}"/>
              </a:ext>
            </a:extLst>
          </p:cNvPr>
          <p:cNvSpPr>
            <a:spLocks noGrp="1"/>
          </p:cNvSpPr>
          <p:nvPr>
            <p:ph type="title"/>
          </p:nvPr>
        </p:nvSpPr>
        <p:spPr>
          <a:xfrm>
            <a:off x="838200" y="114114"/>
            <a:ext cx="10515600" cy="1176805"/>
          </a:xfrm>
        </p:spPr>
        <p:txBody>
          <a:bodyPr>
            <a:normAutofit/>
          </a:bodyPr>
          <a:lstStyle/>
          <a:p>
            <a:pPr marL="0" lvl="0" indent="0">
              <a:lnSpc>
                <a:spcPct val="100000"/>
              </a:lnSpc>
              <a:buNone/>
            </a:pPr>
            <a:r>
              <a:rPr lang="zh-TW" altLang="en-US" sz="4000" b="1"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三、我們可以向</a:t>
            </a:r>
            <a:r>
              <a:rPr lang="zh-TW" altLang="en-US" sz="4000" b="1" u="sng"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釋之</a:t>
            </a:r>
            <a:r>
              <a:rPr lang="zh-TW" altLang="en-US" sz="4000" b="1"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學溝通</a:t>
            </a:r>
            <a:endParaRPr lang="zh-TW" altLang="en-US" sz="4000" b="1"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endParaRPr>
          </a:p>
        </p:txBody>
      </p:sp>
      <p:sp>
        <p:nvSpPr>
          <p:cNvPr id="3" name="內容版面配置區 2">
            <a:extLst>
              <a:ext uri="{FF2B5EF4-FFF2-40B4-BE49-F238E27FC236}">
                <a16:creationId xmlns:a16="http://schemas.microsoft.com/office/drawing/2014/main" id="{B08761BC-FAB8-6205-9E6F-A3A8B2C2E9F8}"/>
              </a:ext>
            </a:extLst>
          </p:cNvPr>
          <p:cNvSpPr>
            <a:spLocks noGrp="1"/>
          </p:cNvSpPr>
          <p:nvPr>
            <p:ph idx="1"/>
          </p:nvPr>
        </p:nvSpPr>
        <p:spPr>
          <a:xfrm>
            <a:off x="672353" y="1364263"/>
            <a:ext cx="10515600" cy="4731737"/>
          </a:xfrm>
          <a:solidFill>
            <a:schemeClr val="bg1"/>
          </a:solidFill>
          <a:ln w="38100">
            <a:solidFill>
              <a:schemeClr val="accent4">
                <a:lumMod val="50000"/>
              </a:schemeClr>
            </a:solidFill>
            <a:prstDash val="dash"/>
          </a:ln>
        </p:spPr>
        <p:txBody>
          <a:bodyPr>
            <a:normAutofit/>
          </a:bodyPr>
          <a:lstStyle/>
          <a:p>
            <a:pPr marL="342900" lvl="0" indent="-342900">
              <a:spcBef>
                <a:spcPts val="2400"/>
              </a:spcBef>
              <a:buFont typeface="+mj-lt"/>
              <a:buAutoNum type="arabicPeriod"/>
            </a:pPr>
            <a:endParaRPr lang="en-US" altLang="zh-TW" sz="3600" kern="100" dirty="0">
              <a:effectLst/>
              <a:latin typeface="Calibri" panose="020F0502020204030204" pitchFamily="34" charset="0"/>
              <a:ea typeface="微軟正黑體" panose="020B0604030504040204" pitchFamily="34" charset="-120"/>
              <a:cs typeface="Times New Roman" panose="02020603050405020304" pitchFamily="18" charset="0"/>
            </a:endParaRPr>
          </a:p>
          <a:p>
            <a:pPr marL="0" indent="0">
              <a:lnSpc>
                <a:spcPct val="150000"/>
              </a:lnSpc>
              <a:spcBef>
                <a:spcPts val="600"/>
              </a:spcBef>
              <a:buNone/>
            </a:pPr>
            <a:endParaRPr lang="en-US" altLang="zh-TW" sz="32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endParaRPr>
          </a:p>
          <a:p>
            <a:pPr>
              <a:lnSpc>
                <a:spcPct val="100000"/>
              </a:lnSpc>
            </a:pPr>
            <a:endParaRPr lang="en-US" altLang="zh-TW" sz="32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endParaRPr>
          </a:p>
        </p:txBody>
      </p:sp>
      <p:pic>
        <p:nvPicPr>
          <p:cNvPr id="6" name="圖片 5">
            <a:extLst>
              <a:ext uri="{FF2B5EF4-FFF2-40B4-BE49-F238E27FC236}">
                <a16:creationId xmlns:a16="http://schemas.microsoft.com/office/drawing/2014/main" id="{693D10EF-E5FB-12B5-1FA6-20EF1CD0033D}"/>
              </a:ext>
            </a:extLst>
          </p:cNvPr>
          <p:cNvPicPr>
            <a:picLocks noChangeAspect="1"/>
          </p:cNvPicPr>
          <p:nvPr/>
        </p:nvPicPr>
        <p:blipFill>
          <a:blip r:embed="rId3"/>
          <a:stretch>
            <a:fillRect/>
          </a:stretch>
        </p:blipFill>
        <p:spPr>
          <a:xfrm>
            <a:off x="2655513" y="1683737"/>
            <a:ext cx="6715125" cy="3810000"/>
          </a:xfrm>
          <a:prstGeom prst="rect">
            <a:avLst/>
          </a:prstGeom>
        </p:spPr>
      </p:pic>
      <p:sp>
        <p:nvSpPr>
          <p:cNvPr id="7" name="文字方塊 6">
            <a:extLst>
              <a:ext uri="{FF2B5EF4-FFF2-40B4-BE49-F238E27FC236}">
                <a16:creationId xmlns:a16="http://schemas.microsoft.com/office/drawing/2014/main" id="{AC77E4E5-00B1-4D95-9B52-96435F605619}"/>
              </a:ext>
            </a:extLst>
          </p:cNvPr>
          <p:cNvSpPr txBox="1"/>
          <p:nvPr/>
        </p:nvSpPr>
        <p:spPr>
          <a:xfrm>
            <a:off x="9518075" y="5306000"/>
            <a:ext cx="1835723" cy="646331"/>
          </a:xfrm>
          <a:prstGeom prst="rect">
            <a:avLst/>
          </a:prstGeom>
          <a:noFill/>
        </p:spPr>
        <p:txBody>
          <a:bodyPr wrap="square" rtlCol="0">
            <a:spAutoFit/>
          </a:bodyPr>
          <a:lstStyle/>
          <a:p>
            <a:r>
              <a:rPr lang="zh-TW" altLang="en-US" dirty="0"/>
              <a:t>資料來源：</a:t>
            </a:r>
            <a:r>
              <a:rPr lang="en-US" altLang="zh-TW" dirty="0" err="1"/>
              <a:t>IAMMARKVEN</a:t>
            </a:r>
            <a:endParaRPr lang="zh-TW" altLang="en-US" dirty="0"/>
          </a:p>
        </p:txBody>
      </p:sp>
    </p:spTree>
    <p:custDataLst>
      <p:tags r:id="rId1"/>
    </p:custDataLst>
    <p:extLst>
      <p:ext uri="{BB962C8B-B14F-4D97-AF65-F5344CB8AC3E}">
        <p14:creationId xmlns:p14="http://schemas.microsoft.com/office/powerpoint/2010/main" val="2601925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4" name="矩形: 圓角 3">
            <a:extLst>
              <a:ext uri="{FF2B5EF4-FFF2-40B4-BE49-F238E27FC236}">
                <a16:creationId xmlns:a16="http://schemas.microsoft.com/office/drawing/2014/main" id="{CE9EBB8A-688E-2DAE-D8FB-66BFCD44B9FA}"/>
              </a:ext>
            </a:extLst>
          </p:cNvPr>
          <p:cNvSpPr/>
          <p:nvPr/>
        </p:nvSpPr>
        <p:spPr>
          <a:xfrm>
            <a:off x="672353" y="187458"/>
            <a:ext cx="10681447" cy="951060"/>
          </a:xfrm>
          <a:prstGeom prst="roundRect">
            <a:avLst/>
          </a:prstGeom>
          <a:solidFill>
            <a:schemeClr val="bg1"/>
          </a:solidFill>
          <a:ln w="2857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dirty="0">
              <a:ln>
                <a:noFill/>
              </a:ln>
              <a:solidFill>
                <a:prstClr val="white"/>
              </a:solidFill>
              <a:effectLst/>
              <a:uLnTx/>
              <a:uFillTx/>
              <a:latin typeface="Calibri"/>
              <a:ea typeface="新細明體" panose="02020500000000000000" pitchFamily="18" charset="-120"/>
              <a:cs typeface="+mn-cs"/>
            </a:endParaRPr>
          </a:p>
        </p:txBody>
      </p:sp>
      <p:sp>
        <p:nvSpPr>
          <p:cNvPr id="2" name="標題 1">
            <a:extLst>
              <a:ext uri="{FF2B5EF4-FFF2-40B4-BE49-F238E27FC236}">
                <a16:creationId xmlns:a16="http://schemas.microsoft.com/office/drawing/2014/main" id="{05049A8A-DC27-D012-B5BE-22714390D813}"/>
              </a:ext>
            </a:extLst>
          </p:cNvPr>
          <p:cNvSpPr>
            <a:spLocks noGrp="1"/>
          </p:cNvSpPr>
          <p:nvPr>
            <p:ph type="title"/>
          </p:nvPr>
        </p:nvSpPr>
        <p:spPr>
          <a:xfrm>
            <a:off x="838200" y="114114"/>
            <a:ext cx="10515600" cy="1176805"/>
          </a:xfrm>
        </p:spPr>
        <p:txBody>
          <a:bodyPr>
            <a:normAutofit/>
          </a:bodyPr>
          <a:lstStyle/>
          <a:p>
            <a:pPr marL="0" lvl="0" indent="0">
              <a:lnSpc>
                <a:spcPct val="100000"/>
              </a:lnSpc>
              <a:buNone/>
            </a:pPr>
            <a:r>
              <a:rPr lang="zh-TW" altLang="en-US" sz="4000" b="1"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三、我們可以向</a:t>
            </a:r>
            <a:r>
              <a:rPr lang="zh-TW" altLang="en-US" sz="4000" b="1" u="sng"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釋之</a:t>
            </a:r>
            <a:r>
              <a:rPr lang="zh-TW" altLang="en-US" sz="4000" b="1"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rPr>
              <a:t>學溝通</a:t>
            </a:r>
            <a:endParaRPr lang="zh-TW" altLang="en-US" sz="4000" b="1" kern="0" dirty="0">
              <a:solidFill>
                <a:srgbClr val="000000"/>
              </a:solidFill>
              <a:effectLst/>
              <a:latin typeface="微軟正黑體" panose="020B0604030504040204" pitchFamily="34" charset="-120"/>
              <a:ea typeface="微軟正黑體" panose="020B0604030504040204" pitchFamily="34" charset="-120"/>
              <a:cs typeface="Arial" panose="020B0604020202020204" pitchFamily="34" charset="0"/>
            </a:endParaRPr>
          </a:p>
        </p:txBody>
      </p:sp>
      <p:sp>
        <p:nvSpPr>
          <p:cNvPr id="3" name="內容版面配置區 2">
            <a:extLst>
              <a:ext uri="{FF2B5EF4-FFF2-40B4-BE49-F238E27FC236}">
                <a16:creationId xmlns:a16="http://schemas.microsoft.com/office/drawing/2014/main" id="{B08761BC-FAB8-6205-9E6F-A3A8B2C2E9F8}"/>
              </a:ext>
            </a:extLst>
          </p:cNvPr>
          <p:cNvSpPr>
            <a:spLocks noGrp="1"/>
          </p:cNvSpPr>
          <p:nvPr>
            <p:ph idx="1"/>
          </p:nvPr>
        </p:nvSpPr>
        <p:spPr>
          <a:xfrm>
            <a:off x="672353" y="1364263"/>
            <a:ext cx="10515600" cy="4731737"/>
          </a:xfrm>
          <a:solidFill>
            <a:schemeClr val="bg1"/>
          </a:solidFill>
          <a:ln w="38100">
            <a:solidFill>
              <a:schemeClr val="accent4">
                <a:lumMod val="50000"/>
              </a:schemeClr>
            </a:solidFill>
            <a:prstDash val="dash"/>
          </a:ln>
        </p:spPr>
        <p:txBody>
          <a:bodyPr>
            <a:normAutofit/>
          </a:bodyPr>
          <a:lstStyle/>
          <a:p>
            <a:pPr marL="0" lvl="0" indent="0">
              <a:lnSpc>
                <a:spcPct val="150000"/>
              </a:lnSpc>
              <a:spcBef>
                <a:spcPts val="2400"/>
              </a:spcBef>
              <a:buNone/>
            </a:pPr>
            <a:r>
              <a:rPr lang="en-US" altLang="zh-TW" sz="3600" kern="100" dirty="0">
                <a:latin typeface="Calibri" panose="020F0502020204030204" pitchFamily="34" charset="0"/>
                <a:ea typeface="微軟正黑體" panose="020B0604030504040204" pitchFamily="34" charset="-120"/>
                <a:cs typeface="Times New Roman" panose="02020603050405020304" pitchFamily="18" charset="0"/>
              </a:rPr>
              <a:t>3. </a:t>
            </a:r>
            <a:r>
              <a:rPr lang="zh-TW" altLang="en-US" sz="3600" kern="100" dirty="0">
                <a:latin typeface="Calibri" panose="020F0502020204030204" pitchFamily="34" charset="0"/>
                <a:ea typeface="微軟正黑體" panose="020B0604030504040204" pitchFamily="34" charset="-120"/>
                <a:cs typeface="Times New Roman" panose="02020603050405020304" pitchFamily="18" charset="0"/>
              </a:rPr>
              <a:t>根據這篇文章和</a:t>
            </a:r>
            <a:r>
              <a:rPr lang="en-US" altLang="zh-TW" sz="3600" kern="100" dirty="0">
                <a:latin typeface="Calibri" panose="020F0502020204030204" pitchFamily="34" charset="0"/>
                <a:ea typeface="微軟正黑體" panose="020B0604030504040204" pitchFamily="34" charset="-120"/>
                <a:cs typeface="Times New Roman" panose="02020603050405020304" pitchFamily="18" charset="0"/>
              </a:rPr>
              <a:t>〈</a:t>
            </a:r>
            <a:r>
              <a:rPr lang="zh-TW" altLang="en-US" sz="3600" kern="100" dirty="0">
                <a:latin typeface="Calibri" panose="020F0502020204030204" pitchFamily="34" charset="0"/>
                <a:ea typeface="微軟正黑體" panose="020B0604030504040204" pitchFamily="34" charset="-120"/>
                <a:cs typeface="Times New Roman" panose="02020603050405020304" pitchFamily="18" charset="0"/>
              </a:rPr>
              <a:t>張釋之執法</a:t>
            </a:r>
            <a:r>
              <a:rPr lang="en-US" altLang="zh-TW" sz="3600" kern="100" dirty="0">
                <a:latin typeface="Calibri" panose="020F0502020204030204" pitchFamily="34" charset="0"/>
                <a:ea typeface="微軟正黑體" panose="020B0604030504040204" pitchFamily="34" charset="-120"/>
                <a:cs typeface="Times New Roman" panose="02020603050405020304" pitchFamily="18" charset="0"/>
              </a:rPr>
              <a:t>〉</a:t>
            </a:r>
            <a:r>
              <a:rPr lang="zh-TW" altLang="en-US" sz="3600" kern="100" dirty="0">
                <a:latin typeface="Calibri" panose="020F0502020204030204" pitchFamily="34" charset="0"/>
                <a:ea typeface="微軟正黑體" panose="020B0604030504040204" pitchFamily="34" charset="-120"/>
                <a:cs typeface="Times New Roman" panose="02020603050405020304" pitchFamily="18" charset="0"/>
              </a:rPr>
              <a:t>，你學到哪些溝通能力，並舉實例說明如何運用自生活中？</a:t>
            </a:r>
            <a:r>
              <a:rPr lang="en-US" altLang="zh-TW" sz="3600" kern="100" dirty="0">
                <a:latin typeface="Calibri" panose="020F0502020204030204" pitchFamily="34" charset="0"/>
                <a:ea typeface="微軟正黑體" panose="020B0604030504040204" pitchFamily="34" charset="-120"/>
                <a:cs typeface="Times New Roman" panose="02020603050405020304" pitchFamily="18" charset="0"/>
              </a:rPr>
              <a:t>100</a:t>
            </a:r>
            <a:r>
              <a:rPr lang="zh-TW" altLang="en-US" sz="3600" kern="100" dirty="0">
                <a:latin typeface="Calibri" panose="020F0502020204030204" pitchFamily="34" charset="0"/>
                <a:ea typeface="微軟正黑體" panose="020B0604030504040204" pitchFamily="34" charset="-120"/>
                <a:cs typeface="Times New Roman" panose="02020603050405020304" pitchFamily="18" charset="0"/>
              </a:rPr>
              <a:t>字</a:t>
            </a:r>
            <a:endParaRPr lang="en-US" altLang="zh-TW" sz="3600" kern="100" dirty="0">
              <a:latin typeface="Calibri" panose="020F0502020204030204" pitchFamily="34" charset="0"/>
              <a:ea typeface="微軟正黑體" panose="020B0604030504040204" pitchFamily="34" charset="-120"/>
              <a:cs typeface="Times New Roman" panose="02020603050405020304" pitchFamily="18" charset="0"/>
            </a:endParaRPr>
          </a:p>
          <a:p>
            <a:pPr marL="180000">
              <a:lnSpc>
                <a:spcPct val="110000"/>
              </a:lnSpc>
              <a:spcBef>
                <a:spcPts val="600"/>
              </a:spcBef>
            </a:pPr>
            <a:r>
              <a:rPr lang="zh-TW" altLang="en-US" kern="100" dirty="0">
                <a:solidFill>
                  <a:schemeClr val="accent5">
                    <a:lumMod val="50000"/>
                  </a:schemeClr>
                </a:solidFill>
                <a:latin typeface="Calibri" panose="020F0502020204030204" pitchFamily="34" charset="0"/>
                <a:ea typeface="微軟正黑體" panose="020B0604030504040204" pitchFamily="34" charset="-120"/>
                <a:cs typeface="Times New Roman" panose="02020603050405020304" pitchFamily="18" charset="0"/>
              </a:rPr>
              <a:t>你目前很想和親友溝通的一件事</a:t>
            </a:r>
            <a:r>
              <a:rPr lang="en-US" altLang="zh-TW" kern="100" dirty="0">
                <a:solidFill>
                  <a:schemeClr val="accent5">
                    <a:lumMod val="50000"/>
                  </a:schemeClr>
                </a:solidFill>
                <a:latin typeface="Calibri" panose="020F0502020204030204" pitchFamily="34" charset="0"/>
                <a:ea typeface="微軟正黑體" panose="020B0604030504040204" pitchFamily="34" charset="-120"/>
                <a:cs typeface="Times New Roman" panose="02020603050405020304" pitchFamily="18" charset="0"/>
              </a:rPr>
              <a:t>(</a:t>
            </a:r>
            <a:r>
              <a:rPr lang="zh-TW" altLang="en-US" kern="100" dirty="0">
                <a:solidFill>
                  <a:schemeClr val="accent5">
                    <a:lumMod val="50000"/>
                  </a:schemeClr>
                </a:solidFill>
                <a:latin typeface="Calibri" panose="020F0502020204030204" pitchFamily="34" charset="0"/>
                <a:ea typeface="微軟正黑體" panose="020B0604030504040204" pitchFamily="34" charset="-120"/>
                <a:cs typeface="Times New Roman" panose="02020603050405020304" pitchFamily="18" charset="0"/>
              </a:rPr>
              <a:t>具體說明</a:t>
            </a:r>
            <a:r>
              <a:rPr lang="en-US" altLang="zh-TW" kern="100" dirty="0">
                <a:solidFill>
                  <a:schemeClr val="accent5">
                    <a:lumMod val="50000"/>
                  </a:schemeClr>
                </a:solidFill>
                <a:latin typeface="Calibri" panose="020F0502020204030204" pitchFamily="34" charset="0"/>
                <a:ea typeface="微軟正黑體" panose="020B0604030504040204" pitchFamily="34" charset="-120"/>
                <a:cs typeface="Times New Roman" panose="02020603050405020304" pitchFamily="18" charset="0"/>
              </a:rPr>
              <a:t>)</a:t>
            </a:r>
          </a:p>
          <a:p>
            <a:pPr marL="180000">
              <a:lnSpc>
                <a:spcPct val="110000"/>
              </a:lnSpc>
              <a:spcBef>
                <a:spcPts val="600"/>
              </a:spcBef>
            </a:pPr>
            <a:r>
              <a:rPr lang="zh-TW" altLang="en-US" kern="100" dirty="0">
                <a:solidFill>
                  <a:schemeClr val="accent5">
                    <a:lumMod val="50000"/>
                  </a:schemeClr>
                </a:solidFill>
                <a:latin typeface="Calibri" panose="020F0502020204030204" pitchFamily="34" charset="0"/>
                <a:ea typeface="微軟正黑體" panose="020B0604030504040204" pitchFamily="34" charset="-120"/>
                <a:cs typeface="Times New Roman" panose="02020603050405020304" pitchFamily="18" charset="0"/>
              </a:rPr>
              <a:t>曾經和他人意見不同的一件事，你選擇放棄溝通，但其實內心還是不太開心，若還有機會你會怎麼做？</a:t>
            </a:r>
            <a:r>
              <a:rPr lang="en-US" altLang="zh-TW" kern="100" dirty="0">
                <a:solidFill>
                  <a:schemeClr val="accent5">
                    <a:lumMod val="50000"/>
                  </a:schemeClr>
                </a:solidFill>
                <a:latin typeface="Calibri" panose="020F0502020204030204" pitchFamily="34" charset="0"/>
                <a:ea typeface="微軟正黑體" panose="020B0604030504040204" pitchFamily="34" charset="-120"/>
                <a:cs typeface="Times New Roman" panose="02020603050405020304" pitchFamily="18" charset="0"/>
              </a:rPr>
              <a:t>(</a:t>
            </a:r>
            <a:r>
              <a:rPr lang="zh-TW" altLang="en-US" kern="100" dirty="0">
                <a:solidFill>
                  <a:schemeClr val="accent5">
                    <a:lumMod val="50000"/>
                  </a:schemeClr>
                </a:solidFill>
                <a:latin typeface="Calibri" panose="020F0502020204030204" pitchFamily="34" charset="0"/>
                <a:ea typeface="微軟正黑體" panose="020B0604030504040204" pitchFamily="34" charset="-120"/>
                <a:cs typeface="Times New Roman" panose="02020603050405020304" pitchFamily="18" charset="0"/>
              </a:rPr>
              <a:t>具體說明</a:t>
            </a:r>
            <a:r>
              <a:rPr lang="en-US" altLang="zh-TW" kern="100" dirty="0">
                <a:solidFill>
                  <a:schemeClr val="accent5">
                    <a:lumMod val="50000"/>
                  </a:schemeClr>
                </a:solidFill>
                <a:latin typeface="Calibri" panose="020F0502020204030204" pitchFamily="34" charset="0"/>
                <a:ea typeface="微軟正黑體" panose="020B0604030504040204" pitchFamily="34" charset="-120"/>
                <a:cs typeface="Times New Roman" panose="02020603050405020304" pitchFamily="18" charset="0"/>
              </a:rPr>
              <a:t>)</a:t>
            </a:r>
          </a:p>
          <a:p>
            <a:pPr marL="180000">
              <a:lnSpc>
                <a:spcPct val="110000"/>
              </a:lnSpc>
              <a:spcBef>
                <a:spcPts val="600"/>
              </a:spcBef>
            </a:pPr>
            <a:r>
              <a:rPr lang="zh-TW" altLang="en-US" kern="100" dirty="0">
                <a:solidFill>
                  <a:schemeClr val="accent5">
                    <a:lumMod val="50000"/>
                  </a:schemeClr>
                </a:solidFill>
                <a:latin typeface="Calibri" panose="020F0502020204030204" pitchFamily="34" charset="0"/>
                <a:ea typeface="微軟正黑體" panose="020B0604030504040204" pitchFamily="34" charset="-120"/>
                <a:cs typeface="Times New Roman" panose="02020603050405020304" pitchFamily="18" charset="0"/>
              </a:rPr>
              <a:t>曾經溝通失敗的經驗，你覺得當時為什麼無法好好溝通，若還有機會你會怎麼做？</a:t>
            </a:r>
            <a:r>
              <a:rPr lang="en-US" altLang="zh-TW" kern="100" dirty="0">
                <a:solidFill>
                  <a:schemeClr val="accent5">
                    <a:lumMod val="50000"/>
                  </a:schemeClr>
                </a:solidFill>
                <a:latin typeface="Calibri" panose="020F0502020204030204" pitchFamily="34" charset="0"/>
                <a:ea typeface="微軟正黑體" panose="020B0604030504040204" pitchFamily="34" charset="-120"/>
                <a:cs typeface="Times New Roman" panose="02020603050405020304" pitchFamily="18" charset="0"/>
              </a:rPr>
              <a:t>(</a:t>
            </a:r>
            <a:r>
              <a:rPr lang="zh-TW" altLang="en-US" kern="100" dirty="0">
                <a:solidFill>
                  <a:schemeClr val="accent5">
                    <a:lumMod val="50000"/>
                  </a:schemeClr>
                </a:solidFill>
                <a:latin typeface="Calibri" panose="020F0502020204030204" pitchFamily="34" charset="0"/>
                <a:ea typeface="微軟正黑體" panose="020B0604030504040204" pitchFamily="34" charset="-120"/>
                <a:cs typeface="Times New Roman" panose="02020603050405020304" pitchFamily="18" charset="0"/>
              </a:rPr>
              <a:t>具體說明</a:t>
            </a:r>
            <a:r>
              <a:rPr lang="en-US" altLang="zh-TW" kern="100" dirty="0">
                <a:solidFill>
                  <a:schemeClr val="accent5">
                    <a:lumMod val="50000"/>
                  </a:schemeClr>
                </a:solidFill>
                <a:latin typeface="Calibri" panose="020F0502020204030204" pitchFamily="34" charset="0"/>
                <a:ea typeface="微軟正黑體" panose="020B0604030504040204" pitchFamily="34" charset="-120"/>
                <a:cs typeface="Times New Roman" panose="02020603050405020304" pitchFamily="18" charset="0"/>
              </a:rPr>
              <a:t>)</a:t>
            </a:r>
          </a:p>
          <a:p>
            <a:pPr marL="0" indent="0">
              <a:lnSpc>
                <a:spcPct val="110000"/>
              </a:lnSpc>
              <a:spcBef>
                <a:spcPts val="600"/>
              </a:spcBef>
              <a:buNone/>
            </a:pPr>
            <a:endParaRPr lang="en-US" altLang="zh-TW" kern="0" dirty="0">
              <a:solidFill>
                <a:schemeClr val="accent5">
                  <a:lumMod val="50000"/>
                </a:schemeClr>
              </a:solidFill>
              <a:latin typeface="微軟正黑體" panose="020B0604030504040204" pitchFamily="34" charset="-120"/>
              <a:ea typeface="微軟正黑體" panose="020B0604030504040204" pitchFamily="34" charset="-120"/>
              <a:cs typeface="Arial" panose="020B0604020202020204" pitchFamily="34" charset="0"/>
            </a:endParaRPr>
          </a:p>
          <a:p>
            <a:pPr>
              <a:lnSpc>
                <a:spcPct val="100000"/>
              </a:lnSpc>
            </a:pPr>
            <a:endParaRPr lang="en-US" altLang="zh-TW" sz="3200" kern="0" dirty="0">
              <a:solidFill>
                <a:srgbClr val="000000"/>
              </a:solidFill>
              <a:latin typeface="微軟正黑體" panose="020B0604030504040204" pitchFamily="34" charset="-120"/>
              <a:ea typeface="微軟正黑體" panose="020B0604030504040204" pitchFamily="34" charset="-120"/>
              <a:cs typeface="Arial" panose="020B0604020202020204" pitchFamily="34" charset="0"/>
            </a:endParaRPr>
          </a:p>
        </p:txBody>
      </p:sp>
    </p:spTree>
    <p:custDataLst>
      <p:tags r:id="rId1"/>
    </p:custDataLst>
    <p:extLst>
      <p:ext uri="{BB962C8B-B14F-4D97-AF65-F5344CB8AC3E}">
        <p14:creationId xmlns:p14="http://schemas.microsoft.com/office/powerpoint/2010/main" val="1905646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AMA" val="3.0"/>
</p:tagLst>
</file>

<file path=ppt/tags/tag2.xml><?xml version="1.0" encoding="utf-8"?>
<p:tagLst xmlns:a="http://schemas.openxmlformats.org/drawingml/2006/main" xmlns:r="http://schemas.openxmlformats.org/officeDocument/2006/relationships" xmlns:p="http://schemas.openxmlformats.org/presentationml/2006/main">
  <p:tag name="AMA" val="3.0"/>
</p:tagLst>
</file>

<file path=ppt/tags/tag3.xml><?xml version="1.0" encoding="utf-8"?>
<p:tagLst xmlns:a="http://schemas.openxmlformats.org/drawingml/2006/main" xmlns:r="http://schemas.openxmlformats.org/officeDocument/2006/relationships" xmlns:p="http://schemas.openxmlformats.org/presentationml/2006/main">
  <p:tag name="AMA" val="3.0"/>
</p:tagLst>
</file>

<file path=ppt/tags/tag4.xml><?xml version="1.0" encoding="utf-8"?>
<p:tagLst xmlns:a="http://schemas.openxmlformats.org/drawingml/2006/main" xmlns:r="http://schemas.openxmlformats.org/officeDocument/2006/relationships" xmlns:p="http://schemas.openxmlformats.org/presentationml/2006/main">
  <p:tag name="AMA" val="3.0"/>
</p:tagLst>
</file>

<file path=ppt/tags/tag5.xml><?xml version="1.0" encoding="utf-8"?>
<p:tagLst xmlns:a="http://schemas.openxmlformats.org/drawingml/2006/main" xmlns:r="http://schemas.openxmlformats.org/officeDocument/2006/relationships" xmlns:p="http://schemas.openxmlformats.org/presentationml/2006/main">
  <p:tag name="AMA" val="3.0"/>
</p:tagLst>
</file>

<file path=ppt/tags/tag6.xml><?xml version="1.0" encoding="utf-8"?>
<p:tagLst xmlns:a="http://schemas.openxmlformats.org/drawingml/2006/main" xmlns:r="http://schemas.openxmlformats.org/officeDocument/2006/relationships" xmlns:p="http://schemas.openxmlformats.org/presentationml/2006/main">
  <p:tag name="AMA" val="3.0"/>
</p:tagLst>
</file>

<file path=ppt/tags/tag7.xml><?xml version="1.0" encoding="utf-8"?>
<p:tagLst xmlns:a="http://schemas.openxmlformats.org/drawingml/2006/main" xmlns:r="http://schemas.openxmlformats.org/officeDocument/2006/relationships" xmlns:p="http://schemas.openxmlformats.org/presentationml/2006/main">
  <p:tag name="AMA" val="3.0"/>
</p:tagLst>
</file>

<file path=ppt/tags/tag8.xml><?xml version="1.0" encoding="utf-8"?>
<p:tagLst xmlns:a="http://schemas.openxmlformats.org/drawingml/2006/main" xmlns:r="http://schemas.openxmlformats.org/officeDocument/2006/relationships" xmlns:p="http://schemas.openxmlformats.org/presentationml/2006/main">
  <p:tag name="AMA" val="3.0"/>
</p:tagLst>
</file>

<file path=ppt/tags/tag9.xml><?xml version="1.0" encoding="utf-8"?>
<p:tagLst xmlns:a="http://schemas.openxmlformats.org/drawingml/2006/main" xmlns:r="http://schemas.openxmlformats.org/officeDocument/2006/relationships" xmlns:p="http://schemas.openxmlformats.org/presentationml/2006/main">
  <p:tag name="AMA" val="3.0"/>
</p:tagLst>
</file>

<file path=ppt/tags/tag10.xml><?xml version="1.0" encoding="utf-8"?>
<p:tagLst xmlns:a="http://schemas.openxmlformats.org/drawingml/2006/main" xmlns:r="http://schemas.openxmlformats.org/officeDocument/2006/relationships" xmlns:p="http://schemas.openxmlformats.org/presentationml/2006/main">
  <p:tag name="AMA" val="3.0"/>
</p:tagLst>
</file>

<file path=ppt/tags/tag11.xml><?xml version="1.0" encoding="utf-8"?>
<p:tagLst xmlns:a="http://schemas.openxmlformats.org/drawingml/2006/main" xmlns:r="http://schemas.openxmlformats.org/officeDocument/2006/relationships" xmlns:p="http://schemas.openxmlformats.org/presentationml/2006/main">
  <p:tag name="AMA" val="3.0"/>
</p:tagLst>
</file>

<file path=ppt/tags/tag12.xml><?xml version="1.0" encoding="utf-8"?>
<p:tagLst xmlns:a="http://schemas.openxmlformats.org/drawingml/2006/main" xmlns:r="http://schemas.openxmlformats.org/officeDocument/2006/relationships" xmlns:p="http://schemas.openxmlformats.org/presentationml/2006/main">
  <p:tag name="AMA" val="3.0"/>
</p:tagLst>
</file>

<file path=ppt/tags/tag13.xml><?xml version="1.0" encoding="utf-8"?>
<p:tagLst xmlns:a="http://schemas.openxmlformats.org/drawingml/2006/main" xmlns:r="http://schemas.openxmlformats.org/officeDocument/2006/relationships" xmlns:p="http://schemas.openxmlformats.org/presentationml/2006/main">
  <p:tag name="AMA" val="3.0"/>
</p:tagLst>
</file>

<file path=ppt/tags/tag14.xml><?xml version="1.0" encoding="utf-8"?>
<p:tagLst xmlns:a="http://schemas.openxmlformats.org/drawingml/2006/main" xmlns:r="http://schemas.openxmlformats.org/officeDocument/2006/relationships" xmlns:p="http://schemas.openxmlformats.org/presentationml/2006/main">
  <p:tag name="AMA" val="3.0"/>
</p:tagLst>
</file>

<file path=ppt/tags/tag15.xml><?xml version="1.0" encoding="utf-8"?>
<p:tagLst xmlns:a="http://schemas.openxmlformats.org/drawingml/2006/main" xmlns:r="http://schemas.openxmlformats.org/officeDocument/2006/relationships" xmlns:p="http://schemas.openxmlformats.org/presentationml/2006/main">
  <p:tag name="AMA" val="3.0"/>
</p:tagLst>
</file>

<file path=ppt/tags/tag16.xml><?xml version="1.0" encoding="utf-8"?>
<p:tagLst xmlns:a="http://schemas.openxmlformats.org/drawingml/2006/main" xmlns:r="http://schemas.openxmlformats.org/officeDocument/2006/relationships" xmlns:p="http://schemas.openxmlformats.org/presentationml/2006/main">
  <p:tag name="AMA" val="3.0"/>
</p:tagLst>
</file>

<file path=ppt/tags/tag17.xml><?xml version="1.0" encoding="utf-8"?>
<p:tagLst xmlns:a="http://schemas.openxmlformats.org/drawingml/2006/main" xmlns:r="http://schemas.openxmlformats.org/officeDocument/2006/relationships" xmlns:p="http://schemas.openxmlformats.org/presentationml/2006/main">
  <p:tag name="AMA" val="3.0"/>
</p:tagLst>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2713</TotalTime>
  <Words>4411</Words>
  <Application>Microsoft Office PowerPoint</Application>
  <PresentationFormat>寬螢幕</PresentationFormat>
  <Paragraphs>429</Paragraphs>
  <Slides>56</Slides>
  <Notes>0</Notes>
  <HiddenSlides>4</HiddenSlides>
  <MMClips>0</MMClips>
  <ScaleCrop>false</ScaleCrop>
  <HeadingPairs>
    <vt:vector size="6" baseType="variant">
      <vt:variant>
        <vt:lpstr>使用字型</vt:lpstr>
      </vt:variant>
      <vt:variant>
        <vt:i4>17</vt:i4>
      </vt:variant>
      <vt:variant>
        <vt:lpstr>佈景主題</vt:lpstr>
      </vt:variant>
      <vt:variant>
        <vt:i4>1</vt:i4>
      </vt:variant>
      <vt:variant>
        <vt:lpstr>投影片標題</vt:lpstr>
      </vt:variant>
      <vt:variant>
        <vt:i4>56</vt:i4>
      </vt:variant>
    </vt:vector>
  </HeadingPairs>
  <TitlesOfParts>
    <vt:vector size="74" baseType="lpstr">
      <vt:lpstr>DFBiaoKaiShuStd-W5</vt:lpstr>
      <vt:lpstr>DFHeiStd-W5</vt:lpstr>
      <vt:lpstr>jf open 粉圓 1.1</vt:lpstr>
      <vt:lpstr>KozMinPro-Regular</vt:lpstr>
      <vt:lpstr>MS Mincho</vt:lpstr>
      <vt:lpstr>Yu Gothic UI</vt:lpstr>
      <vt:lpstr>芫荽 0.91</vt:lpstr>
      <vt:lpstr>微軟正黑體</vt:lpstr>
      <vt:lpstr>新細明體</vt:lpstr>
      <vt:lpstr>標楷體</vt:lpstr>
      <vt:lpstr>Arial</vt:lpstr>
      <vt:lpstr>Calibri</vt:lpstr>
      <vt:lpstr>Calibri Light</vt:lpstr>
      <vt:lpstr>Segoe UI Emoji</vt:lpstr>
      <vt:lpstr>Segoe UI Symbol</vt:lpstr>
      <vt:lpstr>Times New Roman</vt:lpstr>
      <vt:lpstr>Wingdings</vt:lpstr>
      <vt:lpstr>Office 佈景主題</vt:lpstr>
      <vt:lpstr>張釋之執法 司馬遷</vt:lpstr>
      <vt:lpstr>張釋之執法 司馬遷</vt:lpstr>
      <vt:lpstr> 　作者介紹 </vt:lpstr>
      <vt:lpstr> 　史記介紹 </vt:lpstr>
      <vt:lpstr>PowerPoint 簡報</vt:lpstr>
      <vt:lpstr>PowerPoint 簡報</vt:lpstr>
      <vt:lpstr>PowerPoint 簡報</vt:lpstr>
      <vt:lpstr> 　概覽閱讀 </vt:lpstr>
      <vt:lpstr>PowerPoint 簡報</vt:lpstr>
      <vt:lpstr>閱讀課文P78-80</vt:lpstr>
      <vt:lpstr>PowerPoint 簡報</vt:lpstr>
      <vt:lpstr> 　翻譯 </vt:lpstr>
      <vt:lpstr>第一、二段</vt:lpstr>
      <vt:lpstr>第一、二段</vt:lpstr>
      <vt:lpstr>第三之一段</vt:lpstr>
      <vt:lpstr>第三之一段</vt:lpstr>
      <vt:lpstr>第三之二段</vt:lpstr>
      <vt:lpstr>第三之二段</vt:lpstr>
      <vt:lpstr>第四段</vt:lpstr>
      <vt:lpstr>故事結構</vt:lpstr>
      <vt:lpstr> 　故事情節整理 </vt:lpstr>
      <vt:lpstr>開端、發展：釐清張釋之判決的原因。</vt:lpstr>
      <vt:lpstr>開端、發展：釐清張釋之判決的原因。</vt:lpstr>
      <vt:lpstr>開端、發展：釐清張釋之判決的原因。</vt:lpstr>
      <vt:lpstr>高潮：思考漢文帝生氣的原因</vt:lpstr>
      <vt:lpstr>高潮：2-2面對文帝的憤怒，身為「廷尉」，他的想法是什麼？</vt:lpstr>
      <vt:lpstr>高潮：2-2面對文帝的憤怒，身為「廷尉」，他的想法是什麼？</vt:lpstr>
      <vt:lpstr>國文老師常說......</vt:lpstr>
      <vt:lpstr>高潮：2-2面對文帝的憤怒，身為「廷尉」，他的想法是什麼？</vt:lpstr>
      <vt:lpstr>高潮：2-2面對文帝的憤怒，身為「廷尉」，他的想法是什麼？</vt:lpstr>
      <vt:lpstr>高潮：2-2面對文帝的憤怒，身為「廷尉」，他的想法是什麼？</vt:lpstr>
      <vt:lpstr>PowerPoint 簡報</vt:lpstr>
      <vt:lpstr>高潮：2-2面對文帝的憤怒，身為「廷尉」，他的想法是什麼？</vt:lpstr>
      <vt:lpstr>高潮：2-2面對文帝的憤怒，身為「廷尉」，他的想法是什麼？</vt:lpstr>
      <vt:lpstr>結局：文帝認同張釋之的判決。</vt:lpstr>
      <vt:lpstr> 　全文統整 </vt:lpstr>
      <vt:lpstr>四之一：人物語氣、情緒、形象分析</vt:lpstr>
      <vt:lpstr>角色扮演說明</vt:lpstr>
      <vt:lpstr>角色扮演_注意事項</vt:lpstr>
      <vt:lpstr>人物語氣、情緒、形象分析</vt:lpstr>
      <vt:lpstr> 　主題閱讀 </vt:lpstr>
      <vt:lpstr>一、漢文帝與張釋之</vt:lpstr>
      <vt:lpstr>一、漢文帝與張釋之</vt:lpstr>
      <vt:lpstr>一、漢文帝與張釋之</vt:lpstr>
      <vt:lpstr>二、為什麼司馬遷要記錄張釋之的故事呢？</vt:lpstr>
      <vt:lpstr>二、為什麼司馬遷要記錄張釋之的故事呢？</vt:lpstr>
      <vt:lpstr>二、為什麼司馬遷要記錄張釋之的故事呢？</vt:lpstr>
      <vt:lpstr>二、為什麼司馬遷要記錄張釋之的故事呢？</vt:lpstr>
      <vt:lpstr>三、我們可以向釋之學……</vt:lpstr>
      <vt:lpstr>三、我們可以向釋之學溝通</vt:lpstr>
      <vt:lpstr>PowerPoint 簡報</vt:lpstr>
      <vt:lpstr>PowerPoint 簡報</vt:lpstr>
      <vt:lpstr>PowerPoint 簡報</vt:lpstr>
      <vt:lpstr>三、我們可以向釋之學溝通</vt:lpstr>
      <vt:lpstr>三、我們可以向釋之學溝通</vt:lpstr>
      <vt:lpstr>三、我們可以向釋之學溝通</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與宋元思書</dc:title>
  <dc:creator>Kidd</dc:creator>
  <cp:lastModifiedBy>User</cp:lastModifiedBy>
  <cp:revision>99</cp:revision>
  <dcterms:created xsi:type="dcterms:W3CDTF">2020-07-28T08:30:05Z</dcterms:created>
  <dcterms:modified xsi:type="dcterms:W3CDTF">2023-05-04T02:30:58Z</dcterms:modified>
</cp:coreProperties>
</file>