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16" r:id="rId1"/>
  </p:sldMasterIdLst>
  <p:notesMasterIdLst>
    <p:notesMasterId r:id="rId17"/>
  </p:notesMasterIdLst>
  <p:handoutMasterIdLst>
    <p:handoutMasterId r:id="rId18"/>
  </p:handoutMasterIdLst>
  <p:sldIdLst>
    <p:sldId id="256" r:id="rId2"/>
    <p:sldId id="287" r:id="rId3"/>
    <p:sldId id="266" r:id="rId4"/>
    <p:sldId id="276" r:id="rId5"/>
    <p:sldId id="288" r:id="rId6"/>
    <p:sldId id="268" r:id="rId7"/>
    <p:sldId id="290" r:id="rId8"/>
    <p:sldId id="258" r:id="rId9"/>
    <p:sldId id="280" r:id="rId10"/>
    <p:sldId id="284" r:id="rId11"/>
    <p:sldId id="285" r:id="rId12"/>
    <p:sldId id="286" r:id="rId13"/>
    <p:sldId id="262" r:id="rId14"/>
    <p:sldId id="263" r:id="rId15"/>
    <p:sldId id="264" r:id="rId16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08" autoAdjust="0"/>
    <p:restoredTop sz="85751" autoAdjust="0"/>
  </p:normalViewPr>
  <p:slideViewPr>
    <p:cSldViewPr>
      <p:cViewPr varScale="1">
        <p:scale>
          <a:sx n="57" d="100"/>
          <a:sy n="57" d="100"/>
        </p:scale>
        <p:origin x="1496" y="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2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5DD821-52EB-4A11-98E8-CE6AEECA261E}" type="datetimeFigureOut">
              <a:rPr lang="zh-TW" altLang="en-US" smtClean="0"/>
              <a:t>2019/11/23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585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28585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E445CD-7C80-4F90-8650-EBBB491F2F9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312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2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36628E-F026-4897-BFC0-CFDD617F862C}" type="datetimeFigureOut">
              <a:rPr lang="zh-TW" altLang="en-US" smtClean="0"/>
              <a:t>2019/11/23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39838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AD218E-311D-4D55-A7ED-0F0B9BE0450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48130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73742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u="none" strike="noStrike" dirty="0" smtClean="0"/>
              <a:t>紅框：排序依據</a:t>
            </a:r>
            <a:endParaRPr lang="en-US" altLang="zh-TW" u="none" strike="noStrike" dirty="0" smtClean="0"/>
          </a:p>
          <a:p>
            <a:r>
              <a:rPr lang="zh-TW" altLang="en-US" u="none" strike="noStrike" dirty="0" smtClean="0"/>
              <a:t>綠框：理化第三次段考範圍 </a:t>
            </a:r>
            <a:r>
              <a:rPr lang="en-US" altLang="zh-TW" u="none" strike="noStrike" dirty="0" smtClean="0"/>
              <a:t>(</a:t>
            </a:r>
            <a:r>
              <a:rPr lang="zh-TW" altLang="en-US" u="none" strike="noStrike" dirty="0" smtClean="0"/>
              <a:t>九上：第</a:t>
            </a:r>
            <a:r>
              <a:rPr lang="en-US" altLang="zh-TW" u="none" strike="noStrike" dirty="0" smtClean="0"/>
              <a:t>31</a:t>
            </a:r>
            <a:r>
              <a:rPr lang="zh-TW" altLang="en-US" u="none" strike="noStrike" dirty="0" smtClean="0"/>
              <a:t>題；八上：第</a:t>
            </a:r>
            <a:r>
              <a:rPr lang="en-US" altLang="zh-TW" u="none" strike="noStrike" dirty="0" smtClean="0"/>
              <a:t>24</a:t>
            </a:r>
            <a:r>
              <a:rPr lang="zh-TW" altLang="en-US" u="none" strike="noStrike" dirty="0" smtClean="0"/>
              <a:t>、</a:t>
            </a:r>
            <a:r>
              <a:rPr lang="en-US" altLang="zh-TW" u="none" strike="noStrike" dirty="0" smtClean="0"/>
              <a:t>15</a:t>
            </a:r>
            <a:r>
              <a:rPr lang="zh-TW" altLang="en-US" u="none" strike="noStrike" dirty="0" smtClean="0"/>
              <a:t>題</a:t>
            </a:r>
            <a:r>
              <a:rPr lang="en-US" altLang="zh-TW" u="none" strike="noStrike" dirty="0" smtClean="0"/>
              <a:t>)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92415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trike="noStrike" dirty="0" smtClean="0"/>
              <a:t>【</a:t>
            </a:r>
            <a:r>
              <a:rPr lang="zh-TW" altLang="en-US" strike="noStrike" dirty="0" smtClean="0"/>
              <a:t>竹圍</a:t>
            </a:r>
            <a:r>
              <a:rPr lang="en-US" altLang="zh-TW" strike="noStrike" dirty="0" smtClean="0"/>
              <a:t>】</a:t>
            </a:r>
            <a:r>
              <a:rPr lang="zh-TW" altLang="en-US" strike="noStrike" dirty="0" smtClean="0"/>
              <a:t>近三年表現</a:t>
            </a:r>
            <a:r>
              <a:rPr lang="en-US" altLang="zh-TW" strike="noStrike" dirty="0" smtClean="0"/>
              <a:t/>
            </a:r>
            <a:br>
              <a:rPr lang="en-US" altLang="zh-TW" strike="noStrike" dirty="0" smtClean="0"/>
            </a:br>
            <a:r>
              <a:rPr lang="en-US" altLang="zh-TW" strike="noStrike" dirty="0" smtClean="0"/>
              <a:t>106</a:t>
            </a:r>
            <a:r>
              <a:rPr lang="zh-TW" altLang="en-US" strike="noStrike" dirty="0" smtClean="0"/>
              <a:t>年需減</a:t>
            </a:r>
            <a:r>
              <a:rPr lang="en-US" altLang="zh-TW" strike="noStrike" dirty="0" smtClean="0"/>
              <a:t>C</a:t>
            </a:r>
            <a:r>
              <a:rPr lang="zh-TW" altLang="en-US" strike="noStrike" dirty="0" smtClean="0"/>
              <a:t>：無</a:t>
            </a:r>
            <a:endParaRPr lang="en-US" altLang="zh-TW" strike="noStrike" dirty="0" smtClean="0"/>
          </a:p>
          <a:p>
            <a:r>
              <a:rPr lang="en-US" altLang="zh-TW" strike="noStrike" dirty="0" smtClean="0"/>
              <a:t>107</a:t>
            </a:r>
            <a:r>
              <a:rPr lang="zh-TW" altLang="en-US" strike="noStrike" dirty="0" smtClean="0"/>
              <a:t>年需減</a:t>
            </a:r>
            <a:r>
              <a:rPr lang="en-US" altLang="zh-TW" strike="noStrike" dirty="0" smtClean="0"/>
              <a:t>C</a:t>
            </a:r>
            <a:r>
              <a:rPr lang="zh-TW" altLang="en-US" strike="noStrike" dirty="0" smtClean="0"/>
              <a:t>：國英數社自</a:t>
            </a:r>
            <a:endParaRPr lang="en-US" altLang="zh-TW" strike="noStrike" dirty="0" smtClean="0"/>
          </a:p>
          <a:p>
            <a:r>
              <a:rPr lang="en-US" altLang="zh-TW" strike="noStrike" dirty="0" smtClean="0"/>
              <a:t>108</a:t>
            </a:r>
            <a:r>
              <a:rPr lang="zh-TW" altLang="en-US" strike="noStrike" dirty="0" smtClean="0"/>
              <a:t>年需減</a:t>
            </a:r>
            <a:r>
              <a:rPr lang="en-US" altLang="zh-TW" strike="noStrike" dirty="0" smtClean="0"/>
              <a:t>C</a:t>
            </a:r>
            <a:r>
              <a:rPr lang="zh-TW" altLang="en-US" strike="noStrike" dirty="0" smtClean="0"/>
              <a:t>：英數社自</a:t>
            </a:r>
            <a:endParaRPr lang="en-US" altLang="zh-TW" strike="no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82229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trike="no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40730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教學演示單元挑選依據：</a:t>
            </a:r>
            <a:endParaRPr lang="en-US" altLang="zh-TW" dirty="0" smtClean="0"/>
          </a:p>
          <a:p>
            <a:pPr marL="227914" indent="-227914">
              <a:buAutoNum type="arabicParenBoth"/>
            </a:pPr>
            <a:r>
              <a:rPr lang="zh-TW" altLang="en-US" dirty="0" smtClean="0"/>
              <a:t>九上 八上課程（第三次段考）。</a:t>
            </a:r>
            <a:endParaRPr lang="en-US" altLang="zh-TW" dirty="0" smtClean="0"/>
          </a:p>
          <a:p>
            <a:pPr marL="227914" indent="-227914">
              <a:buAutoNum type="arabicParenBoth"/>
            </a:pPr>
            <a:r>
              <a:rPr lang="zh-TW" altLang="en-US" dirty="0" smtClean="0"/>
              <a:t>本校通過率 低於 全市通過率 </a:t>
            </a:r>
            <a:r>
              <a:rPr lang="en-US" altLang="zh-TW" dirty="0" smtClean="0"/>
              <a:t>10%</a:t>
            </a:r>
            <a:r>
              <a:rPr lang="zh-TW" altLang="en-US" dirty="0" smtClean="0"/>
              <a:t>以上。</a:t>
            </a:r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100599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trike="noStrike" dirty="0" smtClean="0"/>
              <a:t>範圍：九上理化 第</a:t>
            </a:r>
            <a:r>
              <a:rPr lang="en-US" altLang="zh-TW" strike="noStrike" dirty="0" smtClean="0"/>
              <a:t>5</a:t>
            </a:r>
            <a:r>
              <a:rPr lang="zh-TW" altLang="en-US" strike="noStrike" dirty="0" smtClean="0"/>
              <a:t>冊第</a:t>
            </a:r>
            <a:r>
              <a:rPr lang="en-US" altLang="zh-TW" strike="noStrike" dirty="0" smtClean="0"/>
              <a:t>4</a:t>
            </a:r>
            <a:r>
              <a:rPr lang="zh-TW" altLang="en-US" strike="noStrike" dirty="0" smtClean="0"/>
              <a:t>章</a:t>
            </a:r>
            <a:endParaRPr lang="en-US" altLang="zh-TW" strike="no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83178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trike="noStrike" dirty="0" smtClean="0"/>
              <a:t>範圍：九上理化 第</a:t>
            </a:r>
            <a:r>
              <a:rPr lang="en-US" altLang="zh-TW" strike="noStrike" dirty="0" smtClean="0"/>
              <a:t>5</a:t>
            </a:r>
            <a:r>
              <a:rPr lang="zh-TW" altLang="en-US" strike="noStrike" dirty="0" smtClean="0"/>
              <a:t>冊第</a:t>
            </a:r>
            <a:r>
              <a:rPr lang="en-US" altLang="zh-TW" strike="noStrike" dirty="0" smtClean="0"/>
              <a:t>4</a:t>
            </a:r>
            <a:r>
              <a:rPr lang="zh-TW" altLang="en-US" strike="noStrike" dirty="0" smtClean="0"/>
              <a:t>章</a:t>
            </a:r>
            <a:endParaRPr lang="en-US" altLang="zh-TW" strike="no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69243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30667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完整版教案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74388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236913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簡易版教案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62552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2087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72907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98088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73782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D3E9A-1068-4649-B151-9C7FABA6D1AF}" type="datetime1">
              <a:rPr lang="zh-TW" altLang="en-US" smtClean="0"/>
              <a:t>2019/11/23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50A4D-BC4D-4B2A-AD63-FDC45BA9EA23}" type="datetime1">
              <a:rPr lang="zh-TW" altLang="en-US" smtClean="0"/>
              <a:t>2019/11/23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504" y="6472510"/>
            <a:ext cx="608287" cy="365125"/>
          </a:xfrm>
        </p:spPr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08879-F16A-41BF-81CB-75BD92A7ACA4}" type="datetime1">
              <a:rPr lang="zh-TW" altLang="en-US" smtClean="0"/>
              <a:t>2019/11/23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07504" y="64725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86CE1D1-AE0F-4353-BDF0-AF1ED1EF19F3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96F84-586D-4CF2-B3E8-EC4513E0BDDE}" type="datetime1">
              <a:rPr lang="zh-TW" altLang="en-US" smtClean="0"/>
              <a:t>2019/11/23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107504" y="64725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86CE1D1-AE0F-4353-BDF0-AF1ED1EF19F3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E943-64DC-420E-8DC5-D0D6ECADEF19}" type="datetime1">
              <a:rPr lang="zh-TW" altLang="en-US" smtClean="0"/>
              <a:t>2019/11/23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Slide Number Placeholder 5"/>
          <p:cNvSpPr txBox="1">
            <a:spLocks/>
          </p:cNvSpPr>
          <p:nvPr userDrawn="1"/>
        </p:nvSpPr>
        <p:spPr>
          <a:xfrm>
            <a:off x="107504" y="64725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86CE1D1-AE0F-4353-BDF0-AF1ED1EF19F3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4956B-10C4-4AFB-866D-61FBCA329875}" type="datetime1">
              <a:rPr lang="zh-TW" altLang="en-US" smtClean="0"/>
              <a:t>2019/11/23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 txBox="1">
            <a:spLocks/>
          </p:cNvSpPr>
          <p:nvPr userDrawn="1"/>
        </p:nvSpPr>
        <p:spPr>
          <a:xfrm>
            <a:off x="107504" y="64725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86CE1D1-AE0F-4353-BDF0-AF1ED1EF19F3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CA6B-2234-4192-BBBD-AA86EC062EDE}" type="datetime1">
              <a:rPr lang="zh-TW" altLang="en-US" smtClean="0"/>
              <a:t>2019/11/23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85A51-4009-4FFB-AE25-A75D79CC9D4F}" type="datetime1">
              <a:rPr lang="zh-TW" altLang="en-US" smtClean="0"/>
              <a:t>2019/11/23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107504" y="64725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86CE1D1-AE0F-4353-BDF0-AF1ED1EF19F3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8FAA1-0F4C-4EC4-9904-473E3A4D7821}" type="datetime1">
              <a:rPr lang="zh-TW" altLang="en-US" smtClean="0"/>
              <a:t>2019/11/23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zh-TW" altLang="en-US" smtClean="0"/>
              <a:t>按一下圖示以新增圖片</a:t>
            </a:r>
            <a:endParaRPr lang="en-US"/>
          </a:p>
        </p:txBody>
      </p:sp>
      <p:sp>
        <p:nvSpPr>
          <p:cNvPr id="16" name="Slide Number Placeholder 5"/>
          <p:cNvSpPr txBox="1">
            <a:spLocks/>
          </p:cNvSpPr>
          <p:nvPr userDrawn="1"/>
        </p:nvSpPr>
        <p:spPr>
          <a:xfrm>
            <a:off x="107504" y="64725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86CE1D1-AE0F-4353-BDF0-AF1ED1EF19F3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905F6-9D53-472F-84E1-33036AF02ABE}" type="datetime1">
              <a:rPr lang="zh-TW" altLang="en-US" smtClean="0"/>
              <a:t>2019/11/23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07504" y="64725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86CE1D1-AE0F-4353-BDF0-AF1ED1EF19F3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D965C-170D-4BD9-9D31-28242E329AB1}" type="datetime1">
              <a:rPr lang="zh-TW" altLang="en-US" smtClean="0"/>
              <a:t>2019/11/23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07504" y="64725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86CE1D1-AE0F-4353-BDF0-AF1ED1EF19F3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AC27C8-6474-4E14-996D-CA38BC525C13}" type="datetime1">
              <a:rPr lang="zh-TW" altLang="en-US" smtClean="0"/>
              <a:t>2019/11/23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23172" y="1648572"/>
            <a:ext cx="7117180" cy="1780428"/>
          </a:xfrm>
        </p:spPr>
        <p:txBody>
          <a:bodyPr>
            <a:normAutofit/>
          </a:bodyPr>
          <a:lstStyle/>
          <a:p>
            <a:r>
              <a:rPr lang="zh-TW" altLang="en-US" sz="5400" b="1" dirty="0" smtClean="0"/>
              <a:t>自然輔導團到校輔導</a:t>
            </a:r>
            <a:r>
              <a:rPr lang="en-US" altLang="zh-TW" sz="5400" b="1" dirty="0" smtClean="0"/>
              <a:t/>
            </a:r>
            <a:br>
              <a:rPr lang="en-US" altLang="zh-TW" sz="5400" b="1" dirty="0" smtClean="0"/>
            </a:br>
            <a:r>
              <a:rPr lang="zh-TW" altLang="en-US" sz="5400" b="1" dirty="0"/>
              <a:t>共同備課工作坊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83568" y="4392488"/>
            <a:ext cx="7117180" cy="1988840"/>
          </a:xfrm>
        </p:spPr>
        <p:txBody>
          <a:bodyPr>
            <a:noAutofit/>
          </a:bodyPr>
          <a:lstStyle/>
          <a:p>
            <a:r>
              <a:rPr lang="en-US" altLang="zh-TW" sz="3200" b="1" dirty="0" smtClean="0">
                <a:solidFill>
                  <a:srgbClr val="FFFF00"/>
                </a:solidFill>
                <a:latin typeface="+mn-ea"/>
              </a:rPr>
              <a:t>2019.11.29@</a:t>
            </a:r>
            <a:r>
              <a:rPr lang="zh-TW" altLang="en-US" sz="3200" b="1" dirty="0" smtClean="0">
                <a:solidFill>
                  <a:srgbClr val="FFFF00"/>
                </a:solidFill>
                <a:latin typeface="+mn-ea"/>
              </a:rPr>
              <a:t>竹</a:t>
            </a:r>
            <a:r>
              <a:rPr lang="zh-TW" altLang="en-US" sz="3200" b="1" dirty="0">
                <a:solidFill>
                  <a:srgbClr val="FFFF00"/>
                </a:solidFill>
                <a:latin typeface="+mn-ea"/>
              </a:rPr>
              <a:t>圍</a:t>
            </a:r>
            <a:r>
              <a:rPr lang="zh-TW" altLang="en-US" sz="3200" b="1" dirty="0" smtClean="0">
                <a:solidFill>
                  <a:srgbClr val="FFFF00"/>
                </a:solidFill>
                <a:latin typeface="+mn-ea"/>
              </a:rPr>
              <a:t>國中</a:t>
            </a:r>
            <a:endParaRPr lang="en-US" altLang="zh-TW" sz="3200" b="1" dirty="0">
              <a:solidFill>
                <a:srgbClr val="FFFF00"/>
              </a:solidFill>
              <a:latin typeface="+mn-ea"/>
            </a:endParaRPr>
          </a:p>
          <a:p>
            <a:pPr>
              <a:spcBef>
                <a:spcPts val="1800"/>
              </a:spcBef>
              <a:spcAft>
                <a:spcPts val="0"/>
              </a:spcAft>
            </a:pPr>
            <a:r>
              <a:rPr lang="zh-TW" altLang="en-US" sz="2400" b="1" dirty="0" smtClean="0">
                <a:latin typeface="+mn-ea"/>
              </a:rPr>
              <a:t>輔導團召集人 龍</a:t>
            </a:r>
            <a:r>
              <a:rPr lang="zh-TW" altLang="en-US" sz="2400" b="1" dirty="0">
                <a:latin typeface="+mn-ea"/>
              </a:rPr>
              <a:t>岡</a:t>
            </a:r>
            <a:r>
              <a:rPr lang="zh-TW" altLang="en-US" sz="2400" b="1" dirty="0" smtClean="0">
                <a:latin typeface="+mn-ea"/>
              </a:rPr>
              <a:t>國中 </a:t>
            </a:r>
            <a:r>
              <a:rPr lang="zh-TW" altLang="en-US" sz="2400" b="1" dirty="0">
                <a:latin typeface="+mn-ea"/>
              </a:rPr>
              <a:t>梁忠三</a:t>
            </a:r>
            <a:r>
              <a:rPr lang="zh-TW" altLang="en-US" sz="2400" b="1" dirty="0" smtClean="0">
                <a:latin typeface="+mn-ea"/>
              </a:rPr>
              <a:t>校長</a:t>
            </a:r>
            <a:endParaRPr lang="en-US" altLang="zh-TW" sz="2400" b="1" dirty="0" smtClean="0">
              <a:latin typeface="+mn-ea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en-US" sz="2400" b="1" dirty="0">
                <a:latin typeface="+mn-ea"/>
              </a:rPr>
              <a:t>專任輔導員    </a:t>
            </a:r>
            <a:r>
              <a:rPr lang="zh-TW" altLang="en-US" sz="2400" b="1" dirty="0" smtClean="0">
                <a:latin typeface="+mn-ea"/>
              </a:rPr>
              <a:t> 東興</a:t>
            </a:r>
            <a:r>
              <a:rPr lang="zh-TW" altLang="en-US" sz="2400" b="1" dirty="0">
                <a:latin typeface="+mn-ea"/>
              </a:rPr>
              <a:t>國中 謝豐任老師</a:t>
            </a:r>
          </a:p>
          <a:p>
            <a:pPr>
              <a:spcBef>
                <a:spcPts val="1800"/>
              </a:spcBef>
              <a:spcAft>
                <a:spcPts val="0"/>
              </a:spcAft>
            </a:pPr>
            <a:endParaRPr lang="en-US" altLang="zh-TW" sz="24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74297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3"/>
          <a:srcRect t="-188"/>
          <a:stretch/>
        </p:blipFill>
        <p:spPr>
          <a:xfrm>
            <a:off x="539552" y="19174"/>
            <a:ext cx="6840760" cy="6810798"/>
          </a:xfrm>
          <a:prstGeom prst="rect">
            <a:avLst/>
          </a:prstGeom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2</a:t>
            </a:fld>
            <a:endParaRPr lang="zh-TW" altLang="en-US"/>
          </a:p>
        </p:txBody>
      </p:sp>
      <p:sp>
        <p:nvSpPr>
          <p:cNvPr id="8" name="圓角矩形 7"/>
          <p:cNvSpPr/>
          <p:nvPr/>
        </p:nvSpPr>
        <p:spPr>
          <a:xfrm>
            <a:off x="6300192" y="19174"/>
            <a:ext cx="1080120" cy="679420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28575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110993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416486"/>
            <a:ext cx="7879044" cy="3884722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416293"/>
            <a:ext cx="7125113" cy="924475"/>
          </a:xfrm>
        </p:spPr>
        <p:txBody>
          <a:bodyPr/>
          <a:lstStyle/>
          <a:p>
            <a:pPr algn="ctr"/>
            <a:r>
              <a:rPr lang="en-US" altLang="zh-TW" sz="4000" dirty="0" smtClean="0"/>
              <a:t>108</a:t>
            </a:r>
            <a:r>
              <a:rPr lang="zh-TW" altLang="en-US" sz="4000" dirty="0" smtClean="0"/>
              <a:t>年教育會考作答分析</a:t>
            </a:r>
            <a:r>
              <a:rPr lang="en-US" altLang="zh-TW" sz="4000" dirty="0" smtClean="0"/>
              <a:t>-1</a:t>
            </a:r>
            <a:endParaRPr lang="zh-TW" altLang="en-US" sz="40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3</a:t>
            </a:fld>
            <a:endParaRPr lang="zh-TW" altLang="en-US"/>
          </a:p>
        </p:txBody>
      </p:sp>
      <p:sp>
        <p:nvSpPr>
          <p:cNvPr id="7" name="內容版面配置區 4"/>
          <p:cNvSpPr>
            <a:spLocks noGrp="1"/>
          </p:cNvSpPr>
          <p:nvPr>
            <p:ph idx="1"/>
          </p:nvPr>
        </p:nvSpPr>
        <p:spPr>
          <a:xfrm>
            <a:off x="395536" y="5373216"/>
            <a:ext cx="8091403" cy="1102050"/>
          </a:xfrm>
        </p:spPr>
        <p:txBody>
          <a:bodyPr anchor="t"/>
          <a:lstStyle/>
          <a:p>
            <a:r>
              <a:rPr lang="zh-TW" altLang="en-US" sz="2400" dirty="0" smtClean="0"/>
              <a:t>通過</a:t>
            </a:r>
            <a:r>
              <a:rPr lang="zh-TW" altLang="en-US" sz="2400" dirty="0"/>
              <a:t>率</a:t>
            </a:r>
            <a:r>
              <a:rPr lang="zh-TW" altLang="en-US" sz="2400" dirty="0" smtClean="0"/>
              <a:t>：答對學生人數</a:t>
            </a:r>
            <a:r>
              <a:rPr lang="en-US" altLang="zh-TW" sz="2400" dirty="0" smtClean="0"/>
              <a:t>/</a:t>
            </a:r>
            <a:r>
              <a:rPr lang="zh-TW" altLang="en-US" sz="2400" dirty="0" smtClean="0"/>
              <a:t>參加測驗學生人數。</a:t>
            </a:r>
            <a:endParaRPr lang="en-US" altLang="zh-TW" sz="2400" dirty="0" smtClean="0"/>
          </a:p>
          <a:p>
            <a:r>
              <a:rPr lang="zh-TW" altLang="en-US" sz="2400" dirty="0" smtClean="0"/>
              <a:t>「通過率低於</a:t>
            </a:r>
            <a:r>
              <a:rPr lang="zh-TW" altLang="en-US" sz="2400" dirty="0"/>
              <a:t>全市</a:t>
            </a:r>
            <a:r>
              <a:rPr lang="zh-TW" altLang="en-US" sz="2400" dirty="0" smtClean="0"/>
              <a:t>平均」的</a:t>
            </a:r>
            <a:r>
              <a:rPr lang="zh-TW" altLang="en-US" sz="2400" dirty="0"/>
              <a:t>題</a:t>
            </a:r>
            <a:r>
              <a:rPr lang="zh-TW" altLang="en-US" sz="2400" dirty="0" smtClean="0"/>
              <a:t>數佔</a:t>
            </a:r>
            <a:r>
              <a:rPr lang="en-US" altLang="zh-TW" sz="2400" dirty="0" smtClean="0">
                <a:solidFill>
                  <a:srgbClr val="FF0000"/>
                </a:solidFill>
              </a:rPr>
              <a:t>100%</a:t>
            </a:r>
            <a:r>
              <a:rPr lang="zh-TW" altLang="en-US" sz="2400" dirty="0" smtClean="0"/>
              <a:t> </a:t>
            </a:r>
            <a:r>
              <a:rPr lang="en-US" altLang="zh-TW" sz="2400" dirty="0" smtClean="0"/>
              <a:t>(54/54</a:t>
            </a:r>
            <a:r>
              <a:rPr lang="en-US" altLang="zh-TW" sz="2400" dirty="0"/>
              <a:t>)</a:t>
            </a:r>
            <a:r>
              <a:rPr lang="zh-TW" altLang="en-US" sz="2400" dirty="0" smtClean="0"/>
              <a:t>。</a:t>
            </a:r>
            <a:endParaRPr lang="en-US" altLang="zh-TW" sz="2400" dirty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8" name="圓角矩形 7"/>
          <p:cNvSpPr/>
          <p:nvPr/>
        </p:nvSpPr>
        <p:spPr>
          <a:xfrm>
            <a:off x="3707904" y="3284984"/>
            <a:ext cx="1224136" cy="186987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28575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953647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2" y="1412776"/>
            <a:ext cx="8325278" cy="3594285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404664"/>
            <a:ext cx="7125113" cy="924475"/>
          </a:xfrm>
        </p:spPr>
        <p:txBody>
          <a:bodyPr/>
          <a:lstStyle/>
          <a:p>
            <a:pPr algn="ctr"/>
            <a:r>
              <a:rPr lang="en-US" altLang="zh-TW" sz="4000" dirty="0" smtClean="0"/>
              <a:t>108</a:t>
            </a:r>
            <a:r>
              <a:rPr lang="zh-TW" altLang="en-US" sz="4000" dirty="0" smtClean="0"/>
              <a:t>年教育會考作答分析</a:t>
            </a:r>
            <a:r>
              <a:rPr lang="en-US" altLang="zh-TW" sz="4000" dirty="0" smtClean="0"/>
              <a:t>-2</a:t>
            </a:r>
            <a:endParaRPr lang="zh-TW" altLang="en-US" sz="40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4</a:t>
            </a:fld>
            <a:endParaRPr lang="zh-TW" altLang="en-US" dirty="0"/>
          </a:p>
        </p:txBody>
      </p:sp>
      <p:sp>
        <p:nvSpPr>
          <p:cNvPr id="6" name="內容版面配置區 4"/>
          <p:cNvSpPr>
            <a:spLocks noGrp="1"/>
          </p:cNvSpPr>
          <p:nvPr>
            <p:ph idx="1"/>
          </p:nvPr>
        </p:nvSpPr>
        <p:spPr>
          <a:xfrm>
            <a:off x="251520" y="5301208"/>
            <a:ext cx="7704856" cy="864096"/>
          </a:xfrm>
        </p:spPr>
        <p:txBody>
          <a:bodyPr anchor="t">
            <a:normAutofit/>
          </a:bodyPr>
          <a:lstStyle/>
          <a:p>
            <a:r>
              <a:rPr lang="zh-TW" altLang="en-US" sz="2600" dirty="0" smtClean="0"/>
              <a:t>分</a:t>
            </a:r>
            <a:r>
              <a:rPr lang="zh-TW" altLang="en-US" sz="2600" dirty="0"/>
              <a:t>科</a:t>
            </a:r>
            <a:r>
              <a:rPr lang="zh-TW" altLang="en-US" sz="2600" dirty="0" smtClean="0"/>
              <a:t>表現</a:t>
            </a:r>
            <a:r>
              <a:rPr lang="zh-TW" altLang="en-US" sz="2600" dirty="0"/>
              <a:t>：理化 ≒ 地科 </a:t>
            </a:r>
            <a:r>
              <a:rPr lang="en-US" altLang="zh-TW" sz="2600" dirty="0"/>
              <a:t>&gt; </a:t>
            </a:r>
            <a:r>
              <a:rPr lang="zh-TW" altLang="en-US" sz="2600" dirty="0"/>
              <a:t>生物。</a:t>
            </a:r>
            <a:endParaRPr lang="en-US" altLang="zh-TW" sz="2600" dirty="0" smtClean="0"/>
          </a:p>
        </p:txBody>
      </p:sp>
      <p:sp>
        <p:nvSpPr>
          <p:cNvPr id="7" name="圓角矩形 6"/>
          <p:cNvSpPr/>
          <p:nvPr/>
        </p:nvSpPr>
        <p:spPr>
          <a:xfrm>
            <a:off x="2278895" y="2609508"/>
            <a:ext cx="1656184" cy="51568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28575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45346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200269"/>
            <a:ext cx="7125113" cy="924475"/>
          </a:xfrm>
        </p:spPr>
        <p:txBody>
          <a:bodyPr/>
          <a:lstStyle/>
          <a:p>
            <a:pPr algn="ctr"/>
            <a:r>
              <a:rPr lang="zh-TW" altLang="en-US" sz="4000" dirty="0" smtClean="0"/>
              <a:t>教學演示單元選擇</a:t>
            </a:r>
            <a:endParaRPr lang="zh-TW" altLang="en-US" sz="40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5</a:t>
            </a:fld>
            <a:endParaRPr lang="zh-TW" altLang="en-US"/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4702069"/>
              </p:ext>
            </p:extLst>
          </p:nvPr>
        </p:nvGraphicFramePr>
        <p:xfrm>
          <a:off x="107504" y="1196752"/>
          <a:ext cx="8928992" cy="504055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19174"/>
                <a:gridCol w="983008"/>
                <a:gridCol w="1146843"/>
                <a:gridCol w="1392595"/>
                <a:gridCol w="2867108"/>
                <a:gridCol w="1720264"/>
              </a:tblGrid>
              <a:tr h="1391404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題號</a:t>
                      </a:r>
                      <a:endParaRPr lang="zh-TW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科目</a:t>
                      </a:r>
                      <a:endParaRPr lang="zh-TW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u="none" strike="noStrike" dirty="0" smtClean="0">
                          <a:effectLst/>
                        </a:rPr>
                        <a:t>通過率</a:t>
                      </a:r>
                      <a:r>
                        <a:rPr lang="zh-TW" altLang="en-US" sz="1800" u="none" strike="noStrike" dirty="0">
                          <a:effectLst/>
                        </a:rPr>
                        <a:t/>
                      </a:r>
                      <a:br>
                        <a:rPr lang="zh-TW" altLang="en-US" sz="1800" u="none" strike="noStrike" dirty="0">
                          <a:effectLst/>
                        </a:rPr>
                      </a:br>
                      <a:r>
                        <a:rPr lang="en-US" altLang="zh-TW" sz="1800" u="none" strike="noStrike" dirty="0" smtClean="0">
                          <a:effectLst/>
                        </a:rPr>
                        <a:t>(</a:t>
                      </a:r>
                      <a:r>
                        <a:rPr lang="zh-TW" altLang="en-US" sz="1800" u="none" strike="noStrike" dirty="0" smtClean="0">
                          <a:solidFill>
                            <a:srgbClr val="00B050"/>
                          </a:solidFill>
                          <a:effectLst/>
                        </a:rPr>
                        <a:t>竹圍</a:t>
                      </a:r>
                      <a:r>
                        <a:rPr lang="en-US" altLang="zh-TW" sz="1800" u="none" strike="noStrike" dirty="0" smtClean="0">
                          <a:effectLst/>
                        </a:rPr>
                        <a:t>)</a:t>
                      </a:r>
                      <a:endParaRPr lang="en-US" altLang="zh-TW" sz="18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u="none" strike="noStrike" dirty="0" smtClean="0">
                          <a:effectLst/>
                        </a:rPr>
                        <a:t>通過率比較</a:t>
                      </a:r>
                      <a:r>
                        <a:rPr lang="zh-TW" altLang="en-US" sz="1600" u="none" strike="noStrike" dirty="0">
                          <a:effectLst/>
                        </a:rPr>
                        <a:t/>
                      </a:r>
                      <a:br>
                        <a:rPr lang="zh-TW" altLang="en-US" sz="1600" u="none" strike="noStrike" dirty="0">
                          <a:effectLst/>
                        </a:rPr>
                      </a:br>
                      <a:r>
                        <a:rPr lang="en-US" altLang="zh-TW" sz="1800" u="none" strike="noStrike" dirty="0" smtClean="0">
                          <a:effectLst/>
                        </a:rPr>
                        <a:t>(</a:t>
                      </a:r>
                      <a:r>
                        <a:rPr lang="zh-TW" altLang="en-US" sz="180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竹圍</a:t>
                      </a:r>
                      <a:r>
                        <a:rPr lang="en-US" altLang="zh-TW" sz="1800" u="none" strike="noStrike" dirty="0" smtClean="0">
                          <a:effectLst/>
                        </a:rPr>
                        <a:t>-</a:t>
                      </a:r>
                      <a:r>
                        <a:rPr lang="zh-TW" altLang="en-US" sz="1800" u="none" strike="noStrike" dirty="0" smtClean="0">
                          <a:effectLst/>
                        </a:rPr>
                        <a:t>全市</a:t>
                      </a:r>
                      <a:r>
                        <a:rPr lang="en-US" altLang="zh-TW" sz="1800" u="none" strike="noStrike" dirty="0" smtClean="0">
                          <a:effectLst/>
                        </a:rPr>
                        <a:t>)</a:t>
                      </a:r>
                      <a:endParaRPr lang="en-US" altLang="zh-TW" sz="18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評量目標</a:t>
                      </a:r>
                      <a:endParaRPr lang="zh-TW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單元</a:t>
                      </a:r>
                      <a:endParaRPr lang="zh-TW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80" marR="6080" marT="6080" marB="0" anchor="ctr"/>
                </a:tc>
              </a:tr>
              <a:tr h="127712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b="1" dirty="0" smtClean="0">
                          <a:latin typeface="+mn-ea"/>
                          <a:ea typeface="+mn-ea"/>
                        </a:rPr>
                        <a:t>16</a:t>
                      </a:r>
                      <a:endParaRPr lang="zh-TW" altLang="en-US" sz="2400" b="1" dirty="0" smtClean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kern="1200" dirty="0" smtClean="0">
                          <a:solidFill>
                            <a:srgbClr val="0070C0"/>
                          </a:solidFill>
                          <a:latin typeface="+mj-ea"/>
                          <a:ea typeface="+mn-ea"/>
                          <a:cs typeface="+mn-cs"/>
                        </a:rPr>
                        <a:t>地科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ea"/>
                          <a:ea typeface="+mn-ea"/>
                        </a:rPr>
                        <a:t>42%</a:t>
                      </a:r>
                      <a:endParaRPr lang="en-US" altLang="zh-TW" sz="2400" b="1" i="0" u="none" strike="noStrike" dirty="0">
                        <a:solidFill>
                          <a:srgbClr val="00B05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-23%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87313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b="1" dirty="0" smtClean="0"/>
                        <a:t>能了解地質事件的成因並推論造成地貌改變的原因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i="0" u="none" strike="noStrike" kern="12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第五冊 第</a:t>
                      </a:r>
                      <a:r>
                        <a:rPr lang="en-US" altLang="zh-TW" sz="1800" b="1" i="0" u="none" strike="noStrike" kern="12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6</a:t>
                      </a:r>
                      <a:r>
                        <a:rPr lang="zh-TW" altLang="en-US" sz="1800" b="1" i="0" u="none" strike="noStrike" kern="12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章</a:t>
                      </a:r>
                    </a:p>
                  </a:txBody>
                  <a:tcPr marL="6350" marR="6350" marT="6350" marB="0" anchor="ctr"/>
                </a:tc>
              </a:tr>
              <a:tr h="118601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b="1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30</a:t>
                      </a:r>
                      <a:endParaRPr lang="zh-TW" altLang="en-US" sz="2400" b="1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kern="1200" dirty="0" smtClean="0">
                          <a:solidFill>
                            <a:srgbClr val="0070C0"/>
                          </a:solidFill>
                          <a:latin typeface="+mj-ea"/>
                          <a:ea typeface="+mn-ea"/>
                          <a:cs typeface="+mn-cs"/>
                        </a:rPr>
                        <a:t>地科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ea"/>
                          <a:ea typeface="+mn-ea"/>
                        </a:rPr>
                        <a:t>57%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-18%</a:t>
                      </a:r>
                      <a:endParaRPr lang="en-US" altLang="zh-TW" sz="2400" b="1" u="none" strike="noStrike" kern="120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3663" indent="0"/>
                      <a:r>
                        <a:rPr lang="zh-TW" altLang="en-US" b="1" dirty="0" smtClean="0"/>
                        <a:t>能了解地震規模、震度的意義</a:t>
                      </a:r>
                      <a:endParaRPr lang="zh-TW" altLang="en-US" b="1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i="0" u="none" strike="noStrike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第五冊 第</a:t>
                      </a:r>
                      <a:r>
                        <a:rPr lang="en-US" altLang="zh-TW" sz="1800" b="1" i="0" u="none" strike="noStrike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6</a:t>
                      </a:r>
                      <a:r>
                        <a:rPr lang="zh-TW" altLang="en-US" sz="1800" b="1" i="0" u="none" strike="noStrike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章</a:t>
                      </a:r>
                    </a:p>
                  </a:txBody>
                  <a:tcPr marL="0" marR="0" marT="0" marB="0" anchor="ctr"/>
                </a:tc>
              </a:tr>
              <a:tr h="118601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b="1" dirty="0" smtClean="0">
                          <a:latin typeface="+mn-ea"/>
                          <a:ea typeface="+mn-ea"/>
                        </a:rPr>
                        <a:t>50</a:t>
                      </a:r>
                      <a:endParaRPr lang="zh-TW" altLang="en-US" sz="2400" b="1" dirty="0" smtClean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b="1" kern="1200" dirty="0" smtClean="0">
                          <a:solidFill>
                            <a:srgbClr val="0070C0"/>
                          </a:solidFill>
                          <a:latin typeface="+mj-ea"/>
                          <a:ea typeface="+mn-ea"/>
                          <a:cs typeface="+mn-cs"/>
                        </a:rPr>
                        <a:t>地科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ea"/>
                          <a:ea typeface="+mn-ea"/>
                        </a:rPr>
                        <a:t>30%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-13%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87313" indent="0" algn="l" fontAlgn="ctr">
                        <a:lnSpc>
                          <a:spcPct val="100000"/>
                        </a:lnSpc>
                      </a:pPr>
                      <a:r>
                        <a:rPr lang="zh-TW" alt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能分析日、地、月模型與地球自轉的關係，判斷月亮升起的時間先後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i="0" u="none" strike="noStrike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第五冊 第</a:t>
                      </a:r>
                      <a:r>
                        <a:rPr lang="en-US" altLang="zh-TW" sz="1800" b="1" i="0" u="none" strike="noStrike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7</a:t>
                      </a:r>
                      <a:r>
                        <a:rPr lang="zh-TW" altLang="en-US" sz="1800" b="1" i="0" u="none" strike="noStrike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章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0310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448" y="2936095"/>
            <a:ext cx="8460000" cy="382373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399" y="1241356"/>
            <a:ext cx="8460000" cy="1630529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332656"/>
            <a:ext cx="7125113" cy="924475"/>
          </a:xfrm>
        </p:spPr>
        <p:txBody>
          <a:bodyPr/>
          <a:lstStyle/>
          <a:p>
            <a:pPr algn="ctr"/>
            <a:r>
              <a:rPr lang="en-US" altLang="zh-TW" sz="4000" dirty="0" smtClean="0"/>
              <a:t>108</a:t>
            </a:r>
            <a:r>
              <a:rPr lang="zh-TW" altLang="en-US" sz="4000" dirty="0" smtClean="0"/>
              <a:t>年會考題目</a:t>
            </a:r>
            <a:r>
              <a:rPr lang="en-US" altLang="zh-TW" sz="4000" dirty="0" smtClean="0"/>
              <a:t>—</a:t>
            </a:r>
            <a:r>
              <a:rPr lang="zh-TW" altLang="en-US" sz="4000" dirty="0" smtClean="0"/>
              <a:t>地</a:t>
            </a:r>
            <a:r>
              <a:rPr lang="zh-TW" altLang="en-US" sz="4000" dirty="0"/>
              <a:t>科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6</a:t>
            </a:fld>
            <a:endParaRPr lang="zh-TW" altLang="en-US" dirty="0"/>
          </a:p>
        </p:txBody>
      </p:sp>
      <p:sp>
        <p:nvSpPr>
          <p:cNvPr id="7" name="文字方塊 6"/>
          <p:cNvSpPr txBox="1"/>
          <p:nvPr/>
        </p:nvSpPr>
        <p:spPr>
          <a:xfrm>
            <a:off x="107504" y="1628800"/>
            <a:ext cx="471604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altLang="zh-TW" sz="3200" dirty="0" smtClean="0">
                <a:solidFill>
                  <a:srgbClr val="FF0000"/>
                </a:solidFill>
              </a:rPr>
              <a:t>B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139956" y="3286504"/>
            <a:ext cx="471604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altLang="zh-TW" sz="3200" dirty="0" smtClean="0">
                <a:solidFill>
                  <a:srgbClr val="FF0000"/>
                </a:solidFill>
              </a:rPr>
              <a:t>B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23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9218" y="-126318"/>
            <a:ext cx="7125113" cy="924475"/>
          </a:xfrm>
        </p:spPr>
        <p:txBody>
          <a:bodyPr/>
          <a:lstStyle/>
          <a:p>
            <a:pPr algn="ctr"/>
            <a:r>
              <a:rPr lang="en-US" altLang="zh-TW" sz="4000" dirty="0" smtClean="0"/>
              <a:t>108</a:t>
            </a:r>
            <a:r>
              <a:rPr lang="zh-TW" altLang="en-US" sz="4000" dirty="0" smtClean="0"/>
              <a:t>年會考題目</a:t>
            </a:r>
            <a:r>
              <a:rPr lang="en-US" altLang="zh-TW" sz="4000" dirty="0" smtClean="0"/>
              <a:t>—</a:t>
            </a:r>
            <a:r>
              <a:rPr lang="zh-TW" altLang="en-US" sz="4000" dirty="0" smtClean="0"/>
              <a:t>地</a:t>
            </a:r>
            <a:r>
              <a:rPr lang="zh-TW" altLang="en-US" sz="4000" dirty="0"/>
              <a:t>科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7</a:t>
            </a:fld>
            <a:endParaRPr lang="zh-TW" altLang="en-US" dirty="0"/>
          </a:p>
        </p:txBody>
      </p:sp>
      <p:sp>
        <p:nvSpPr>
          <p:cNvPr id="7" name="文字方塊 6"/>
          <p:cNvSpPr txBox="1"/>
          <p:nvPr/>
        </p:nvSpPr>
        <p:spPr>
          <a:xfrm>
            <a:off x="355980" y="4221088"/>
            <a:ext cx="471604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altLang="zh-TW" sz="3200" dirty="0" smtClean="0">
                <a:solidFill>
                  <a:srgbClr val="FF0000"/>
                </a:solidFill>
              </a:rPr>
              <a:t>B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76" y="652848"/>
            <a:ext cx="6160465" cy="6127075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323528" y="5301208"/>
            <a:ext cx="500458" cy="584775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altLang="zh-TW" sz="3200" dirty="0" smtClean="0">
                <a:solidFill>
                  <a:srgbClr val="FF0000"/>
                </a:solidFill>
              </a:rPr>
              <a:t>D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3933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560309"/>
            <a:ext cx="7125113" cy="924475"/>
          </a:xfrm>
        </p:spPr>
        <p:txBody>
          <a:bodyPr/>
          <a:lstStyle/>
          <a:p>
            <a:r>
              <a:rPr lang="zh-TW" altLang="en-US" sz="4800" dirty="0"/>
              <a:t>共同備課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467544" y="1772816"/>
            <a:ext cx="6768752" cy="4573967"/>
          </a:xfrm>
        </p:spPr>
        <p:txBody>
          <a:bodyPr anchor="t"/>
          <a:lstStyle/>
          <a:p>
            <a:r>
              <a:rPr lang="zh-TW" altLang="en-US" sz="2800" b="1" dirty="0" smtClean="0"/>
              <a:t>目的：進行專業對談，團隊共同成長。</a:t>
            </a:r>
            <a:endParaRPr lang="en-US" altLang="zh-TW" sz="2800" b="1" dirty="0" smtClean="0"/>
          </a:p>
          <a:p>
            <a:r>
              <a:rPr lang="zh-TW" altLang="en-US" sz="2800" b="1" dirty="0" smtClean="0">
                <a:solidFill>
                  <a:srgbClr val="92D050"/>
                </a:solidFill>
              </a:rPr>
              <a:t>教學演示教師</a:t>
            </a:r>
            <a:r>
              <a:rPr lang="zh-TW" altLang="en-US" sz="2800" b="1" dirty="0" smtClean="0"/>
              <a:t>擔任各組組長，輔導團員和校內教師平均分配至各組。</a:t>
            </a:r>
            <a:endParaRPr lang="en-US" altLang="zh-TW" sz="2800" b="1" dirty="0" smtClean="0"/>
          </a:p>
          <a:p>
            <a:r>
              <a:rPr lang="zh-TW" altLang="en-US" sz="2800" b="1" dirty="0" smtClean="0"/>
              <a:t>利用空白</a:t>
            </a:r>
            <a:r>
              <a:rPr lang="zh-TW" altLang="en-US" sz="2800" b="1" dirty="0" smtClean="0">
                <a:solidFill>
                  <a:srgbClr val="92D050"/>
                </a:solidFill>
              </a:rPr>
              <a:t>四格教案</a:t>
            </a:r>
            <a:r>
              <a:rPr lang="zh-TW" altLang="en-US" sz="2800" b="1" dirty="0" smtClean="0"/>
              <a:t>進行課程討論。</a:t>
            </a:r>
            <a:endParaRPr lang="en-US" altLang="zh-TW" sz="2800" b="1" dirty="0" smtClean="0"/>
          </a:p>
          <a:p>
            <a:r>
              <a:rPr lang="zh-TW" altLang="en-US" sz="2800" b="1" dirty="0" smtClean="0"/>
              <a:t>共同備課內容：</a:t>
            </a:r>
            <a:endParaRPr lang="en-US" altLang="zh-TW" sz="2800" b="1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zh-TW" altLang="en-US" sz="2800" b="1" dirty="0">
                <a:solidFill>
                  <a:srgbClr val="7030A0"/>
                </a:solidFill>
              </a:rPr>
              <a:t>文本</a:t>
            </a:r>
            <a:r>
              <a:rPr lang="zh-TW" altLang="en-US" sz="2800" b="1" dirty="0" smtClean="0">
                <a:solidFill>
                  <a:srgbClr val="7030A0"/>
                </a:solidFill>
              </a:rPr>
              <a:t>分析（教學目標）</a:t>
            </a:r>
            <a:endParaRPr lang="en-US" altLang="zh-TW" sz="2800" b="1" dirty="0" smtClean="0">
              <a:solidFill>
                <a:srgbClr val="7030A0"/>
              </a:solidFill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zh-TW" altLang="en-US" sz="2800" b="1" dirty="0" smtClean="0">
                <a:solidFill>
                  <a:srgbClr val="7030A0"/>
                </a:solidFill>
              </a:rPr>
              <a:t>設計教學流程</a:t>
            </a:r>
            <a:endParaRPr lang="en-US" altLang="zh-TW" sz="2800" b="1" dirty="0" smtClean="0">
              <a:solidFill>
                <a:srgbClr val="7030A0"/>
              </a:solidFill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zh-TW" altLang="en-US" sz="2800" b="1" dirty="0" smtClean="0">
                <a:solidFill>
                  <a:srgbClr val="7030A0"/>
                </a:solidFill>
              </a:rPr>
              <a:t>設計評量方式</a:t>
            </a:r>
            <a:endParaRPr lang="en-US" altLang="zh-TW" sz="2800" b="1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574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504" y="-27384"/>
            <a:ext cx="7125113" cy="924475"/>
          </a:xfrm>
        </p:spPr>
        <p:txBody>
          <a:bodyPr/>
          <a:lstStyle/>
          <a:p>
            <a:r>
              <a:rPr lang="zh-TW" altLang="en-US" dirty="0" smtClean="0"/>
              <a:t>教案參考格式</a:t>
            </a:r>
            <a:r>
              <a:rPr lang="en-US" altLang="zh-TW" dirty="0" smtClean="0"/>
              <a:t>1-1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107504" y="6448251"/>
            <a:ext cx="608287" cy="365125"/>
          </a:xfrm>
        </p:spPr>
        <p:txBody>
          <a:bodyPr/>
          <a:lstStyle/>
          <a:p>
            <a:fld id="{386CE1D1-AE0F-4353-BDF0-AF1ED1EF19F3}" type="slidenum">
              <a:rPr lang="zh-TW" altLang="en-US" smtClean="0"/>
              <a:t>9</a:t>
            </a:fld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836711"/>
            <a:ext cx="7704040" cy="5997251"/>
          </a:xfrm>
          <a:prstGeom prst="rect">
            <a:avLst/>
          </a:prstGeom>
        </p:spPr>
      </p:pic>
      <p:sp>
        <p:nvSpPr>
          <p:cNvPr id="7" name="圓角矩形 6"/>
          <p:cNvSpPr/>
          <p:nvPr/>
        </p:nvSpPr>
        <p:spPr bwMode="auto">
          <a:xfrm>
            <a:off x="1016312" y="2708920"/>
            <a:ext cx="360000" cy="1260000"/>
          </a:xfrm>
          <a:prstGeom prst="round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800" b="1" i="0" u="none" strike="noStrike" cap="none" normalizeH="0" baseline="0" smtClean="0">
              <a:ln>
                <a:solidFill>
                  <a:srgbClr val="FF0000"/>
                </a:solidFill>
              </a:ln>
              <a:noFill/>
              <a:effectLst/>
              <a:latin typeface="Arial" panose="020B0604020202020204" pitchFamily="34" charset="0"/>
              <a:ea typeface="新細明體" panose="02020500000000000000" pitchFamily="18" charset="-120"/>
            </a:endParaRPr>
          </a:p>
        </p:txBody>
      </p:sp>
      <p:sp>
        <p:nvSpPr>
          <p:cNvPr id="8" name="圓角矩形 7"/>
          <p:cNvSpPr/>
          <p:nvPr/>
        </p:nvSpPr>
        <p:spPr bwMode="auto">
          <a:xfrm>
            <a:off x="1016312" y="4473256"/>
            <a:ext cx="360000" cy="1260000"/>
          </a:xfrm>
          <a:prstGeom prst="round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800" b="1" i="0" u="none" strike="noStrike" cap="none" normalizeH="0" baseline="0" smtClean="0">
              <a:ln>
                <a:solidFill>
                  <a:srgbClr val="FF0000"/>
                </a:solidFill>
              </a:ln>
              <a:noFill/>
              <a:effectLst/>
              <a:latin typeface="Arial" panose="020B0604020202020204" pitchFamily="34" charset="0"/>
              <a:ea typeface="新細明體" panose="02020500000000000000" pitchFamily="18" charset="-120"/>
            </a:endParaRPr>
          </a:p>
        </p:txBody>
      </p:sp>
      <p:sp>
        <p:nvSpPr>
          <p:cNvPr id="9" name="圓角矩形 8"/>
          <p:cNvSpPr/>
          <p:nvPr/>
        </p:nvSpPr>
        <p:spPr bwMode="auto">
          <a:xfrm>
            <a:off x="4212000" y="3609160"/>
            <a:ext cx="360000" cy="1260000"/>
          </a:xfrm>
          <a:prstGeom prst="roundRect">
            <a:avLst/>
          </a:prstGeom>
          <a:noFill/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800" b="1" i="0" u="none" strike="noStrike" cap="none" normalizeH="0" baseline="0" smtClean="0">
              <a:ln>
                <a:solidFill>
                  <a:srgbClr val="FF0000"/>
                </a:solidFill>
              </a:ln>
              <a:noFill/>
              <a:effectLst/>
              <a:latin typeface="Arial" panose="020B0604020202020204" pitchFamily="34" charset="0"/>
              <a:ea typeface="新細明體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36723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107504" y="6448251"/>
            <a:ext cx="608287" cy="365125"/>
          </a:xfrm>
        </p:spPr>
        <p:txBody>
          <a:bodyPr/>
          <a:lstStyle/>
          <a:p>
            <a:fld id="{386CE1D1-AE0F-4353-BDF0-AF1ED1EF19F3}" type="slidenum">
              <a:rPr lang="zh-TW" altLang="en-US" smtClean="0"/>
              <a:t>10</a:t>
            </a:fld>
            <a:endParaRPr lang="zh-TW" altLang="en-US"/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328" y="836712"/>
            <a:ext cx="7632032" cy="6006549"/>
          </a:xfrm>
          <a:prstGeom prst="rect">
            <a:avLst/>
          </a:prstGeom>
        </p:spPr>
      </p:pic>
      <p:sp>
        <p:nvSpPr>
          <p:cNvPr id="11" name="圓角矩形 10"/>
          <p:cNvSpPr/>
          <p:nvPr/>
        </p:nvSpPr>
        <p:spPr bwMode="auto">
          <a:xfrm>
            <a:off x="3563984" y="2267811"/>
            <a:ext cx="864000" cy="288000"/>
          </a:xfrm>
          <a:prstGeom prst="roundRect">
            <a:avLst/>
          </a:prstGeom>
          <a:noFill/>
          <a:ln w="38100" cap="flat" cmpd="sng" algn="ctr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800" b="1" i="0" u="none" strike="noStrike" cap="none" normalizeH="0" baseline="0" smtClean="0">
              <a:ln>
                <a:solidFill>
                  <a:srgbClr val="FF0000"/>
                </a:solidFill>
              </a:ln>
              <a:noFill/>
              <a:effectLst/>
              <a:latin typeface="Arial" panose="020B0604020202020204" pitchFamily="34" charset="0"/>
              <a:ea typeface="新細明體" panose="02020500000000000000" pitchFamily="18" charset="-12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107504" y="-2738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dirty="0" smtClean="0"/>
              <a:t>教案參考格式</a:t>
            </a:r>
            <a:r>
              <a:rPr lang="en-US" altLang="zh-TW" dirty="0" smtClean="0"/>
              <a:t>1-2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77650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56253"/>
            <a:ext cx="7125113" cy="924475"/>
          </a:xfrm>
        </p:spPr>
        <p:txBody>
          <a:bodyPr/>
          <a:lstStyle/>
          <a:p>
            <a:r>
              <a:rPr lang="zh-TW" altLang="en-US" dirty="0" smtClean="0"/>
              <a:t>教案參考格式</a:t>
            </a:r>
            <a:r>
              <a:rPr lang="en-US" altLang="zh-TW" dirty="0" smtClean="0"/>
              <a:t>2</a:t>
            </a:r>
            <a:r>
              <a:rPr lang="zh-TW" altLang="en-US" dirty="0" smtClean="0"/>
              <a:t>（簡易版教案）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11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/>
          <a:srcRect b="1955"/>
          <a:stretch/>
        </p:blipFill>
        <p:spPr>
          <a:xfrm>
            <a:off x="179512" y="908720"/>
            <a:ext cx="8784976" cy="5851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34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56253"/>
            <a:ext cx="7125113" cy="924475"/>
          </a:xfrm>
        </p:spPr>
        <p:txBody>
          <a:bodyPr/>
          <a:lstStyle/>
          <a:p>
            <a:r>
              <a:rPr lang="zh-TW" altLang="en-US" dirty="0" smtClean="0"/>
              <a:t>教案參考格式</a:t>
            </a:r>
            <a:r>
              <a:rPr lang="en-US" altLang="zh-TW" dirty="0" smtClean="0"/>
              <a:t>2</a:t>
            </a:r>
            <a:r>
              <a:rPr lang="zh-TW" altLang="en-US" dirty="0" smtClean="0"/>
              <a:t>（示範）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12</a:t>
            </a:fld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/>
          <a:srcRect t="2400" b="1604"/>
          <a:stretch/>
        </p:blipFill>
        <p:spPr>
          <a:xfrm>
            <a:off x="107503" y="836712"/>
            <a:ext cx="8893406" cy="5928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255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504" y="476672"/>
            <a:ext cx="7125113" cy="924475"/>
          </a:xfrm>
        </p:spPr>
        <p:txBody>
          <a:bodyPr/>
          <a:lstStyle/>
          <a:p>
            <a:r>
              <a:rPr lang="en-US" altLang="zh-TW" sz="4000" dirty="0" smtClean="0">
                <a:solidFill>
                  <a:srgbClr val="FF0000"/>
                </a:solidFill>
              </a:rPr>
              <a:t>1/03</a:t>
            </a:r>
            <a:r>
              <a:rPr lang="zh-TW" altLang="en-US" sz="4000" dirty="0" smtClean="0"/>
              <a:t>觀課所需資料</a:t>
            </a:r>
            <a:endParaRPr lang="zh-TW" altLang="en-US" sz="4000" dirty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467545" y="1807361"/>
            <a:ext cx="4752528" cy="4573967"/>
          </a:xfrm>
        </p:spPr>
        <p:txBody>
          <a:bodyPr anchor="t">
            <a:normAutofit/>
          </a:bodyPr>
          <a:lstStyle/>
          <a:p>
            <a:r>
              <a:rPr lang="zh-TW" altLang="en-US" sz="3600" b="1" dirty="0" smtClean="0">
                <a:solidFill>
                  <a:srgbClr val="92D050"/>
                </a:solidFill>
              </a:rPr>
              <a:t>教案</a:t>
            </a:r>
            <a:endParaRPr lang="en-US" altLang="zh-TW" sz="3600" b="1" dirty="0" smtClean="0">
              <a:solidFill>
                <a:srgbClr val="92D050"/>
              </a:solidFill>
            </a:endParaRPr>
          </a:p>
          <a:p>
            <a:r>
              <a:rPr lang="zh-TW" altLang="en-US" sz="3600" b="1" dirty="0">
                <a:solidFill>
                  <a:srgbClr val="92D050"/>
                </a:solidFill>
              </a:rPr>
              <a:t>學習</a:t>
            </a:r>
            <a:r>
              <a:rPr lang="zh-TW" altLang="en-US" sz="3600" b="1" dirty="0" smtClean="0">
                <a:solidFill>
                  <a:srgbClr val="92D050"/>
                </a:solidFill>
              </a:rPr>
              <a:t>單</a:t>
            </a:r>
            <a:endParaRPr lang="en-US" altLang="zh-TW" sz="3600" b="1" dirty="0">
              <a:solidFill>
                <a:srgbClr val="92D050"/>
              </a:solidFill>
            </a:endParaRPr>
          </a:p>
          <a:p>
            <a:r>
              <a:rPr lang="zh-TW" altLang="en-US" sz="3600" b="1" dirty="0" smtClean="0">
                <a:solidFill>
                  <a:srgbClr val="92D050"/>
                </a:solidFill>
              </a:rPr>
              <a:t>學生座位表</a:t>
            </a:r>
            <a:endParaRPr lang="en-US" altLang="zh-TW" sz="3600" b="1" dirty="0" smtClean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en-US" altLang="zh-TW" b="1" dirty="0">
                <a:solidFill>
                  <a:srgbClr val="92D050"/>
                </a:solidFill>
              </a:rPr>
              <a:t>(</a:t>
            </a:r>
            <a:r>
              <a:rPr lang="zh-TW" altLang="en-US" b="1" dirty="0">
                <a:solidFill>
                  <a:srgbClr val="92D050"/>
                </a:solidFill>
              </a:rPr>
              <a:t>前三</a:t>
            </a:r>
            <a:r>
              <a:rPr lang="zh-TW" altLang="en-US" b="1" dirty="0" smtClean="0">
                <a:solidFill>
                  <a:srgbClr val="92D050"/>
                </a:solidFill>
              </a:rPr>
              <a:t>項電子檔請於</a:t>
            </a:r>
            <a:r>
              <a:rPr lang="en-US" altLang="zh-TW" b="1" dirty="0" smtClean="0">
                <a:solidFill>
                  <a:srgbClr val="FF0000"/>
                </a:solidFill>
              </a:rPr>
              <a:t>12/27</a:t>
            </a:r>
            <a:r>
              <a:rPr lang="zh-TW" altLang="en-US" b="1" dirty="0" smtClean="0">
                <a:solidFill>
                  <a:srgbClr val="FF0000"/>
                </a:solidFill>
              </a:rPr>
              <a:t>前</a:t>
            </a:r>
            <a:r>
              <a:rPr lang="zh-TW" altLang="en-US" b="1" dirty="0">
                <a:solidFill>
                  <a:srgbClr val="92D050"/>
                </a:solidFill>
              </a:rPr>
              <a:t>交給教學組長</a:t>
            </a:r>
            <a:r>
              <a:rPr lang="en-US" altLang="zh-TW" b="1" dirty="0">
                <a:solidFill>
                  <a:srgbClr val="92D050"/>
                </a:solidFill>
              </a:rPr>
              <a:t>)</a:t>
            </a:r>
          </a:p>
          <a:p>
            <a:r>
              <a:rPr lang="zh-TW" altLang="en-US" sz="3600" b="1" dirty="0" smtClean="0"/>
              <a:t>觀</a:t>
            </a:r>
            <a:r>
              <a:rPr lang="zh-TW" altLang="en-US" sz="3600" b="1" dirty="0"/>
              <a:t>課紀錄</a:t>
            </a:r>
            <a:r>
              <a:rPr lang="zh-TW" altLang="en-US" sz="3600" b="1" dirty="0" smtClean="0"/>
              <a:t>表</a:t>
            </a:r>
            <a:endParaRPr lang="en-US" altLang="zh-TW" sz="3600" b="1" dirty="0" smtClean="0"/>
          </a:p>
          <a:p>
            <a:endParaRPr lang="en-US" altLang="zh-TW" sz="3600" b="1" dirty="0"/>
          </a:p>
          <a:p>
            <a:pPr marL="0" indent="0">
              <a:buNone/>
            </a:pPr>
            <a:endParaRPr lang="en-US" altLang="zh-TW" b="1" dirty="0" smtClean="0">
              <a:solidFill>
                <a:srgbClr val="92D050"/>
              </a:solidFill>
            </a:endParaRPr>
          </a:p>
          <a:p>
            <a:endParaRPr lang="en-US" altLang="zh-TW" sz="3600" b="1" dirty="0"/>
          </a:p>
          <a:p>
            <a:endParaRPr lang="en-US" altLang="zh-TW" sz="3600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90" t="9684" r="16631" b="8632"/>
          <a:stretch/>
        </p:blipFill>
        <p:spPr bwMode="auto">
          <a:xfrm>
            <a:off x="4932040" y="692696"/>
            <a:ext cx="3960440" cy="5762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2464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63" t="14927" r="5980" b="20000"/>
          <a:stretch/>
        </p:blipFill>
        <p:spPr bwMode="auto">
          <a:xfrm>
            <a:off x="667909" y="116632"/>
            <a:ext cx="6639339" cy="4462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37" t="41488" r="6006" b="19671"/>
          <a:stretch/>
        </p:blipFill>
        <p:spPr bwMode="auto">
          <a:xfrm>
            <a:off x="668965" y="4149688"/>
            <a:ext cx="6639339" cy="266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737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1916832"/>
            <a:ext cx="6480720" cy="2736304"/>
          </a:xfrm>
        </p:spPr>
        <p:txBody>
          <a:bodyPr/>
          <a:lstStyle/>
          <a:p>
            <a:pPr algn="ctr"/>
            <a:r>
              <a:rPr lang="zh-TW" altLang="en-US" sz="7200" dirty="0">
                <a:latin typeface="華康POP1體W7" panose="040B0709000000000000" pitchFamily="81" charset="-120"/>
                <a:ea typeface="華康POP1體W7" panose="040B0709000000000000" pitchFamily="81" charset="-120"/>
              </a:rPr>
              <a:t>共備開始！</a:t>
            </a:r>
            <a:r>
              <a:rPr lang="en-US" altLang="zh-TW" sz="7200" dirty="0">
                <a:latin typeface="華康POP1體W7" panose="040B0709000000000000" pitchFamily="81" charset="-120"/>
                <a:ea typeface="華康POP1體W7" panose="040B0709000000000000" pitchFamily="81" charset="-120"/>
              </a:rPr>
              <a:t/>
            </a:r>
            <a:br>
              <a:rPr lang="en-US" altLang="zh-TW" sz="7200" dirty="0">
                <a:latin typeface="華康POP1體W7" panose="040B0709000000000000" pitchFamily="81" charset="-120"/>
                <a:ea typeface="華康POP1體W7" panose="040B0709000000000000" pitchFamily="81" charset="-120"/>
              </a:rPr>
            </a:b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sz="4000" dirty="0" smtClean="0">
                <a:latin typeface="華康POP1體W7" panose="040B0709000000000000" pitchFamily="81" charset="-120"/>
                <a:ea typeface="華康POP1體W7" panose="040B0709000000000000" pitchFamily="81" charset="-120"/>
              </a:rPr>
              <a:t>一起坐下來聊聊天吧</a:t>
            </a:r>
            <a:r>
              <a:rPr lang="en-US" altLang="zh-TW" sz="4000" dirty="0" smtClean="0">
                <a:latin typeface="華康POP1體W7" panose="040B0709000000000000" pitchFamily="81" charset="-120"/>
                <a:ea typeface="華康POP1體W7" panose="040B0709000000000000" pitchFamily="81" charset="-120"/>
              </a:rPr>
              <a:t>~</a:t>
            </a:r>
            <a:endParaRPr lang="zh-TW" altLang="en-US" sz="4000" dirty="0">
              <a:latin typeface="華康POP1體W7" panose="040B0709000000000000" pitchFamily="81" charset="-120"/>
              <a:ea typeface="華康POP1體W7" panose="040B0709000000000000" pitchFamily="81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7514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TM02455519[[fn=冬天]]</Template>
  <TotalTime>405</TotalTime>
  <Words>438</Words>
  <Application>Microsoft Office PowerPoint</Application>
  <PresentationFormat>如螢幕大小 (4:3)</PresentationFormat>
  <Paragraphs>107</Paragraphs>
  <Slides>15</Slides>
  <Notes>15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26" baseType="lpstr">
      <vt:lpstr>華康POP1體W7</vt:lpstr>
      <vt:lpstr>微軟正黑體</vt:lpstr>
      <vt:lpstr>新細明體</vt:lpstr>
      <vt:lpstr>Arial</vt:lpstr>
      <vt:lpstr>Calibri</vt:lpstr>
      <vt:lpstr>Courier New</vt:lpstr>
      <vt:lpstr>Trebuchet MS</vt:lpstr>
      <vt:lpstr>Verdana</vt:lpstr>
      <vt:lpstr>Wingdings</vt:lpstr>
      <vt:lpstr>Wingdings 2</vt:lpstr>
      <vt:lpstr>Winter</vt:lpstr>
      <vt:lpstr>自然輔導團到校輔導 共同備課工作坊</vt:lpstr>
      <vt:lpstr>PowerPoint 簡報</vt:lpstr>
      <vt:lpstr>108年教育會考作答分析-1</vt:lpstr>
      <vt:lpstr>108年教育會考作答分析-2</vt:lpstr>
      <vt:lpstr>教學演示單元選擇</vt:lpstr>
      <vt:lpstr>108年會考題目—地科</vt:lpstr>
      <vt:lpstr>108年會考題目—地科</vt:lpstr>
      <vt:lpstr>共同備課</vt:lpstr>
      <vt:lpstr>教案參考格式1-1</vt:lpstr>
      <vt:lpstr>PowerPoint 簡報</vt:lpstr>
      <vt:lpstr>教案參考格式2（簡易版教案）</vt:lpstr>
      <vt:lpstr>教案參考格式2（示範）</vt:lpstr>
      <vt:lpstr>1/03觀課所需資料</vt:lpstr>
      <vt:lpstr>PowerPoint 簡報</vt:lpstr>
      <vt:lpstr>共備開始！  一起坐下來聊聊天吧~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自然輔導團到校輔導 共同備課工作坊</dc:title>
  <dc:creator>User</dc:creator>
  <cp:lastModifiedBy>User</cp:lastModifiedBy>
  <cp:revision>70</cp:revision>
  <cp:lastPrinted>2018-04-18T07:39:38Z</cp:lastPrinted>
  <dcterms:created xsi:type="dcterms:W3CDTF">2018-03-08T16:08:02Z</dcterms:created>
  <dcterms:modified xsi:type="dcterms:W3CDTF">2019-11-23T06:12:29Z</dcterms:modified>
</cp:coreProperties>
</file>