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6" r:id="rId11"/>
    <p:sldId id="265" r:id="rId12"/>
    <p:sldId id="267" r:id="rId13"/>
  </p:sldIdLst>
  <p:sldSz cx="12192000" cy="6858000"/>
  <p:notesSz cx="6805613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57A"/>
    <a:srgbClr val="161C96"/>
    <a:srgbClr val="004F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EC0D5F-6264-4F14-9D84-B10577BABEE4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4939" y="9440647"/>
            <a:ext cx="2949099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C8E8EC-FF8F-408E-B4F4-7414165278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31807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054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6798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8022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6519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741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7433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1721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8589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8720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317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367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19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6044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288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6807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2654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8487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EA968F9-EBB4-4B8C-970F-B21B74E0A0D8}" type="datetimeFigureOut">
              <a:rPr lang="zh-TW" altLang="en-US" smtClean="0"/>
              <a:t>2018/10/26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0127C20-8089-4F70-A163-A4A0CBFDF40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321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7200" dirty="0" smtClean="0">
                <a:latin typeface="華康POP2體W9(P)" panose="040B0900000000000000" pitchFamily="82" charset="-120"/>
                <a:ea typeface="華康POP2體W9(P)" panose="040B0900000000000000" pitchFamily="82" charset="-120"/>
              </a:rPr>
              <a:t>平行四邊形面積</a:t>
            </a:r>
            <a:endParaRPr lang="zh-TW" altLang="en-US" sz="7200" dirty="0">
              <a:latin typeface="華康POP2體W9(P)" panose="040B0900000000000000" pitchFamily="82" charset="-120"/>
              <a:ea typeface="華康POP2體W9(P)" panose="040B0900000000000000" pitchFamily="8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4288664"/>
            <a:ext cx="9144000" cy="850006"/>
          </a:xfrm>
        </p:spPr>
        <p:txBody>
          <a:bodyPr>
            <a:noAutofit/>
          </a:bodyPr>
          <a:lstStyle/>
          <a:p>
            <a:r>
              <a:rPr lang="zh-TW" altLang="en-US" sz="4800" dirty="0" smtClean="0">
                <a:latin typeface="華康古印體(P)" panose="03010500000000000000" pitchFamily="66" charset="-120"/>
                <a:ea typeface="華康古印體(P)" panose="03010500000000000000" pitchFamily="66" charset="-120"/>
              </a:rPr>
              <a:t>內柵國小吳曉蓉</a:t>
            </a:r>
            <a:endParaRPr lang="zh-TW" altLang="en-US" sz="4800" dirty="0">
              <a:latin typeface="華康古印體(P)" panose="03010500000000000000" pitchFamily="66" charset="-120"/>
              <a:ea typeface="華康古印體(P)" panose="03010500000000000000" pitchFamily="66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3907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1026972"/>
          </a:xfrm>
        </p:spPr>
        <p:txBody>
          <a:bodyPr/>
          <a:lstStyle/>
          <a:p>
            <a:pPr algn="l"/>
            <a:r>
              <a:rPr lang="zh-TW" altLang="en-US" dirty="0" smtClean="0"/>
              <a:t>中國以農立國，土地是財富的表徵。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0017" y="1712890"/>
            <a:ext cx="7110017" cy="450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6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dirty="0" smtClean="0">
                <a:latin typeface="+mj-ea"/>
              </a:rPr>
              <a:t>說說看，你會怎麼計算面積？</a:t>
            </a:r>
            <a:endParaRPr lang="zh-TW" altLang="en-US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           長方形面積：長</a:t>
            </a:r>
            <a:r>
              <a:rPr lang="zh-TW" altLang="en-US" dirty="0" smtClean="0">
                <a:sym typeface="Wingdings 2" panose="05020102010507070707" pitchFamily="18" charset="2"/>
              </a:rPr>
              <a:t>寬                              正方形面積：邊長邊長</a:t>
            </a:r>
            <a:endParaRPr lang="en-US" altLang="zh-TW" dirty="0"/>
          </a:p>
        </p:txBody>
      </p:sp>
      <p:sp>
        <p:nvSpPr>
          <p:cNvPr id="4" name="矩形 3"/>
          <p:cNvSpPr/>
          <p:nvPr/>
        </p:nvSpPr>
        <p:spPr>
          <a:xfrm>
            <a:off x="2047741" y="2871989"/>
            <a:ext cx="3374265" cy="2147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7585656" y="2871989"/>
            <a:ext cx="2112136" cy="2147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26697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TW" altLang="en-US" dirty="0" smtClean="0"/>
              <a:t>如果土地的形狀不是長方形或正方形，你要怎麼算出它的面積？</a:t>
            </a:r>
            <a:endParaRPr lang="zh-TW" altLang="en-US" dirty="0"/>
          </a:p>
        </p:txBody>
      </p:sp>
      <p:pic>
        <p:nvPicPr>
          <p:cNvPr id="29" name="內容版面配置區 2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6452" y="2406188"/>
            <a:ext cx="6647122" cy="38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18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108059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 smtClean="0"/>
              <a:t>如果要剪開拼成長方形，可以怎麼做？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421228"/>
            <a:ext cx="9601196" cy="3747752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在你剪開的地方做上記號，讓大家知道你是怎麼剪的？</a:t>
            </a:r>
            <a:endParaRPr lang="en-US" altLang="zh-TW" dirty="0" smtClean="0"/>
          </a:p>
          <a:p>
            <a:r>
              <a:rPr lang="zh-TW" altLang="en-US" dirty="0" smtClean="0"/>
              <a:t>說說看，要怎麼剪才能拼成長方形？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/>
              <a:t>說說看，剪開拼成的長方形面積是多少？和原來的平行四邊形面積一樣嗎？</a:t>
            </a: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3465557"/>
            <a:ext cx="9155437" cy="162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dirty="0" smtClean="0"/>
              <a:t>這樣剪可以嗎？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0016" y="2709852"/>
            <a:ext cx="6452415" cy="269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24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8047" y="2471426"/>
            <a:ext cx="4967459" cy="2319515"/>
          </a:xfrm>
          <a:prstGeom prst="rect">
            <a:avLst/>
          </a:prstGeom>
        </p:spPr>
      </p:pic>
      <p:cxnSp>
        <p:nvCxnSpPr>
          <p:cNvPr id="15" name="直線接點 14"/>
          <p:cNvCxnSpPr/>
          <p:nvPr/>
        </p:nvCxnSpPr>
        <p:spPr>
          <a:xfrm flipH="1">
            <a:off x="3773510" y="2471426"/>
            <a:ext cx="38637" cy="231951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4984124" y="2471426"/>
            <a:ext cx="1" cy="2319515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5615189" y="2471425"/>
            <a:ext cx="1" cy="231951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 flipH="1">
            <a:off x="3103809" y="2471425"/>
            <a:ext cx="38637" cy="231951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6284889" y="2471424"/>
            <a:ext cx="1" cy="231951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 flipH="1">
            <a:off x="1532586" y="2471424"/>
            <a:ext cx="2279561" cy="0"/>
          </a:xfrm>
          <a:prstGeom prst="line">
            <a:avLst/>
          </a:prstGeom>
          <a:ln w="28575">
            <a:solidFill>
              <a:srgbClr val="32357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 flipH="1">
            <a:off x="5615189" y="4789620"/>
            <a:ext cx="1944710" cy="0"/>
          </a:xfrm>
          <a:prstGeom prst="line">
            <a:avLst/>
          </a:prstGeom>
          <a:ln w="28575">
            <a:solidFill>
              <a:srgbClr val="32357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97171" y="1420047"/>
            <a:ext cx="9601196" cy="911030"/>
          </a:xfrm>
        </p:spPr>
        <p:txBody>
          <a:bodyPr/>
          <a:lstStyle/>
          <a:p>
            <a:pPr algn="l"/>
            <a:r>
              <a:rPr lang="zh-TW" altLang="en-US" dirty="0" smtClean="0"/>
              <a:t>這些剪開的線段，都一樣長嗎？</a:t>
            </a:r>
            <a:endParaRPr lang="zh-TW" altLang="en-US" dirty="0"/>
          </a:p>
        </p:txBody>
      </p:sp>
      <p:pic>
        <p:nvPicPr>
          <p:cNvPr id="26" name="圖片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238046" y="4789620"/>
            <a:ext cx="3351677" cy="348668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V="1">
            <a:off x="5383738" y="3456188"/>
            <a:ext cx="2318197" cy="348668"/>
          </a:xfrm>
          <a:prstGeom prst="rect">
            <a:avLst/>
          </a:prstGeom>
        </p:spPr>
      </p:pic>
      <p:sp>
        <p:nvSpPr>
          <p:cNvPr id="28" name="文字方塊 27"/>
          <p:cNvSpPr txBox="1"/>
          <p:nvPr/>
        </p:nvSpPr>
        <p:spPr>
          <a:xfrm>
            <a:off x="3618963" y="5138289"/>
            <a:ext cx="68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華康唐風隸W5" panose="03000509000000000000" pitchFamily="65" charset="-120"/>
                <a:ea typeface="華康唐風隸W5" panose="03000509000000000000" pitchFamily="65" charset="-120"/>
              </a:rPr>
              <a:t>底</a:t>
            </a:r>
            <a:endParaRPr lang="zh-TW" altLang="en-US" sz="2800" dirty="0">
              <a:latin typeface="華康唐風隸W5" panose="03000509000000000000" pitchFamily="65" charset="-120"/>
              <a:ea typeface="華康唐風隸W5" panose="03000509000000000000" pitchFamily="65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6800783" y="3368913"/>
            <a:ext cx="68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華康唐風隸W5" panose="03000509000000000000" pitchFamily="65" charset="-120"/>
                <a:ea typeface="華康唐風隸W5" panose="03000509000000000000" pitchFamily="65" charset="-120"/>
              </a:rPr>
              <a:t>高</a:t>
            </a:r>
            <a:endParaRPr lang="zh-TW" altLang="en-US" sz="2800" dirty="0">
              <a:latin typeface="華康唐風隸W5" panose="03000509000000000000" pitchFamily="65" charset="-120"/>
              <a:ea typeface="華康唐風隸W5" panose="03000509000000000000" pitchFamily="65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7540480" y="2845692"/>
            <a:ext cx="379548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長方形面積</a:t>
            </a:r>
            <a:r>
              <a:rPr lang="en-US" altLang="zh-TW" sz="2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=</a:t>
            </a:r>
            <a:r>
              <a:rPr lang="zh-TW" altLang="en-US" sz="2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長</a:t>
            </a:r>
            <a:r>
              <a:rPr lang="zh-TW" altLang="en-US" sz="2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寬</a:t>
            </a:r>
            <a:endParaRPr lang="en-US" altLang="zh-TW" sz="26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 2" panose="05020102010507070707" pitchFamily="18" charset="2"/>
            </a:endParaRPr>
          </a:p>
          <a:p>
            <a:r>
              <a:rPr lang="zh-TW" altLang="en-US" sz="2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平行四邊形面積</a:t>
            </a:r>
            <a:r>
              <a:rPr lang="en-US" altLang="zh-TW" sz="2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=</a:t>
            </a:r>
            <a:r>
              <a:rPr lang="zh-TW" altLang="en-US" sz="2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底高</a:t>
            </a:r>
            <a:endParaRPr lang="zh-TW" altLang="en-US" sz="26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3910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29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TW" altLang="en-US" dirty="0" smtClean="0"/>
              <a:t>說說看，下圖的底和高是多少？面積呢？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6636" y="2505761"/>
            <a:ext cx="2483696" cy="352641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0332" y="2643420"/>
            <a:ext cx="6361683" cy="325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0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dirty="0" smtClean="0"/>
              <a:t>下面平行四邊形的面積各是多少？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5313" y="2751627"/>
            <a:ext cx="3842450" cy="297031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0084" y="2751627"/>
            <a:ext cx="3686045" cy="307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80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TW" altLang="en-US" dirty="0" smtClean="0"/>
              <a:t>要算出平行四邊形的面積，要先知道底和高。要怎麼畫出平行四邊形的高呢？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 smtClean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確認平行四邊形的底。</a:t>
            </a:r>
            <a:endParaRPr lang="en-US" altLang="zh-TW" sz="4000" dirty="0" smtClean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4000" dirty="0" smtClean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畫一條和底邊垂直的線段。</a:t>
            </a:r>
            <a:r>
              <a:rPr lang="en-US" altLang="zh-TW" sz="4000" dirty="0" smtClean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/>
            </a:r>
            <a:br>
              <a:rPr lang="en-US" altLang="zh-TW" sz="4000" dirty="0" smtClean="0">
                <a:latin typeface="華康龍門石碑" panose="03000909000000000000" pitchFamily="65" charset="-120"/>
                <a:ea typeface="華康龍門石碑" panose="03000909000000000000" pitchFamily="65" charset="-120"/>
              </a:rPr>
            </a:br>
            <a:r>
              <a:rPr lang="zh-TW" altLang="en-US" sz="4000" dirty="0" smtClean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說說看，你從哪裡開始畫？  </a:t>
            </a:r>
            <a:endParaRPr lang="zh-TW" altLang="en-US" sz="40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  <p:sp>
        <p:nvSpPr>
          <p:cNvPr id="4" name="平行四邊形 3"/>
          <p:cNvSpPr/>
          <p:nvPr/>
        </p:nvSpPr>
        <p:spPr>
          <a:xfrm>
            <a:off x="7728395" y="2756080"/>
            <a:ext cx="3168202" cy="2691684"/>
          </a:xfrm>
          <a:prstGeom prst="parallelogram">
            <a:avLst>
              <a:gd name="adj" fmla="val 498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02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TW" altLang="en-US" dirty="0" smtClean="0"/>
              <a:t>說說看，下面的平行四邊形，底在哪裡？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要怎麼畫出</a:t>
            </a:r>
            <a:r>
              <a:rPr lang="zh-TW" altLang="en-US" dirty="0"/>
              <a:t>它</a:t>
            </a:r>
            <a:r>
              <a:rPr lang="zh-TW" altLang="en-US" dirty="0" smtClean="0"/>
              <a:t>們的高</a:t>
            </a:r>
            <a:r>
              <a:rPr lang="zh-TW" altLang="en-US" dirty="0"/>
              <a:t>？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6834" y="2439681"/>
            <a:ext cx="7160653" cy="361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99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TW" altLang="en-US" dirty="0" smtClean="0"/>
              <a:t>下面平行四邊形的面積是多少？為什麼？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1082" y="2508441"/>
            <a:ext cx="5456044" cy="319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93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336</TotalTime>
  <Words>230</Words>
  <Application>Microsoft Office PowerPoint</Application>
  <PresentationFormat>寬螢幕</PresentationFormat>
  <Paragraphs>31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4" baseType="lpstr">
      <vt:lpstr>華康POP2體W9(P)</vt:lpstr>
      <vt:lpstr>華康古印體(P)</vt:lpstr>
      <vt:lpstr>華康唐風隸W5</vt:lpstr>
      <vt:lpstr>華康龍門石碑</vt:lpstr>
      <vt:lpstr>微軟正黑體</vt:lpstr>
      <vt:lpstr>新細明體</vt:lpstr>
      <vt:lpstr>標楷體</vt:lpstr>
      <vt:lpstr>Arial</vt:lpstr>
      <vt:lpstr>Calibri</vt:lpstr>
      <vt:lpstr>Garamond</vt:lpstr>
      <vt:lpstr>Wingdings 2</vt:lpstr>
      <vt:lpstr>有機</vt:lpstr>
      <vt:lpstr>平行四邊形面積</vt:lpstr>
      <vt:lpstr>中國以農立國，土地是財富的表徵。</vt:lpstr>
      <vt:lpstr>說說看，你會怎麼計算面積？</vt:lpstr>
      <vt:lpstr>如果土地的形狀不是長方形或正方形，你要怎麼算出它的面積？</vt:lpstr>
      <vt:lpstr>如果要剪開拼成長方形，可以怎麼做？</vt:lpstr>
      <vt:lpstr>這樣剪可以嗎？</vt:lpstr>
      <vt:lpstr>這些剪開的線段，都一樣長嗎？</vt:lpstr>
      <vt:lpstr>說說看，下圖的底和高是多少？面積呢？</vt:lpstr>
      <vt:lpstr>下面平行四邊形的面積各是多少？</vt:lpstr>
      <vt:lpstr>要算出平行四邊形的面積，要先知道底和高。要怎麼畫出平行四邊形的高呢？</vt:lpstr>
      <vt:lpstr>說說看，下面的平行四邊形，底在哪裡？ 要怎麼畫出它們的高？</vt:lpstr>
      <vt:lpstr>下面平行四邊形的面積是多少？為什麼？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平行四邊形面積</dc:title>
  <dc:creator>wuhsiaojung@gmail.com</dc:creator>
  <cp:lastModifiedBy>User</cp:lastModifiedBy>
  <cp:revision>22</cp:revision>
  <cp:lastPrinted>2018-10-01T07:21:48Z</cp:lastPrinted>
  <dcterms:created xsi:type="dcterms:W3CDTF">2018-10-01T02:11:47Z</dcterms:created>
  <dcterms:modified xsi:type="dcterms:W3CDTF">2018-10-26T03:14:13Z</dcterms:modified>
</cp:coreProperties>
</file>