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43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ustom.xml" ContentType="application/vnd.openxmlformats-officedocument.custom-propertie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7"/>
  </p:notesMasterIdLst>
  <p:sldIdLst>
    <p:sldId id="256" r:id="rId2"/>
    <p:sldId id="258" r:id="rId3"/>
    <p:sldId id="294" r:id="rId4"/>
    <p:sldId id="296" r:id="rId5"/>
    <p:sldId id="297" r:id="rId6"/>
    <p:sldId id="330" r:id="rId7"/>
    <p:sldId id="331" r:id="rId8"/>
    <p:sldId id="264" r:id="rId9"/>
    <p:sldId id="295" r:id="rId10"/>
    <p:sldId id="299" r:id="rId11"/>
    <p:sldId id="298" r:id="rId12"/>
    <p:sldId id="300" r:id="rId13"/>
    <p:sldId id="301" r:id="rId14"/>
    <p:sldId id="302" r:id="rId15"/>
    <p:sldId id="303" r:id="rId16"/>
    <p:sldId id="305" r:id="rId17"/>
    <p:sldId id="304" r:id="rId18"/>
    <p:sldId id="307" r:id="rId19"/>
    <p:sldId id="306" r:id="rId20"/>
    <p:sldId id="308" r:id="rId21"/>
    <p:sldId id="309" r:id="rId22"/>
    <p:sldId id="344" r:id="rId23"/>
    <p:sldId id="345" r:id="rId24"/>
    <p:sldId id="346" r:id="rId25"/>
    <p:sldId id="317" r:id="rId26"/>
    <p:sldId id="332" r:id="rId27"/>
    <p:sldId id="335" r:id="rId28"/>
    <p:sldId id="334" r:id="rId29"/>
    <p:sldId id="336" r:id="rId30"/>
    <p:sldId id="333" r:id="rId31"/>
    <p:sldId id="337" r:id="rId32"/>
    <p:sldId id="339" r:id="rId33"/>
    <p:sldId id="311" r:id="rId34"/>
    <p:sldId id="313" r:id="rId35"/>
    <p:sldId id="314" r:id="rId36"/>
    <p:sldId id="315" r:id="rId37"/>
    <p:sldId id="322" r:id="rId38"/>
    <p:sldId id="321" r:id="rId39"/>
    <p:sldId id="320" r:id="rId40"/>
    <p:sldId id="319" r:id="rId41"/>
    <p:sldId id="318" r:id="rId42"/>
    <p:sldId id="312" r:id="rId43"/>
    <p:sldId id="310" r:id="rId44"/>
    <p:sldId id="316" r:id="rId45"/>
    <p:sldId id="327" r:id="rId46"/>
    <p:sldId id="338" r:id="rId47"/>
    <p:sldId id="342" r:id="rId48"/>
    <p:sldId id="341" r:id="rId49"/>
    <p:sldId id="340" r:id="rId50"/>
    <p:sldId id="343" r:id="rId51"/>
    <p:sldId id="326" r:id="rId52"/>
    <p:sldId id="328" r:id="rId53"/>
    <p:sldId id="347" r:id="rId54"/>
    <p:sldId id="329" r:id="rId55"/>
    <p:sldId id="293" r:id="rId56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265F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88" d="100"/>
          <a:sy n="88" d="100"/>
        </p:scale>
        <p:origin x="-96" y="-81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4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1F81C2-FAB1-4618-B116-6B9186536CB4}" type="datetimeFigureOut">
              <a:rPr lang="zh-CN" altLang="en-US" smtClean="0"/>
              <a:pPr/>
              <a:t>2017/3/14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647F7C-9778-4EF1-8115-9E1A807FE7B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7836713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5004211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5004211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5004211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5004211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5004211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5004211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5004211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5004211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5004211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5004211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5004211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5004211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5004211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5004211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5004211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5004211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5004211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50042112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5004211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5004211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50042112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pPr/>
              <a:t>29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50042112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pPr/>
              <a:t>30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50042112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pPr/>
              <a:t>31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50042112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pPr/>
              <a:t>32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50042112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pPr/>
              <a:t>33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50042112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pPr/>
              <a:t>34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50042112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pPr/>
              <a:t>35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50042112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pPr/>
              <a:t>36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50042112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pPr/>
              <a:t>37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50042112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pPr/>
              <a:t>38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50042112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pPr/>
              <a:t>39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50042112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pPr/>
              <a:t>40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50042112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pPr/>
              <a:t>41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50042112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pPr/>
              <a:t>43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50042112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pPr/>
              <a:t>44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50042112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pPr/>
              <a:t>46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50042112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pPr/>
              <a:t>47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50042112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pPr/>
              <a:t>48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50042112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pPr/>
              <a:t>49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50042112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pPr/>
              <a:t>50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50042112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pPr/>
              <a:t>51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500421121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pPr/>
              <a:t>53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500421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EB0D8-D049-4A31-8F2D-814DBCEBC8C0}" type="datetimeFigureOut">
              <a:rPr lang="zh-CN" altLang="en-US" smtClean="0"/>
              <a:pPr/>
              <a:t>2017/3/14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D73C6-6C2F-48CB-8888-B8D11C5DB61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6EB0D8-D049-4A31-8F2D-814DBCEBC8C0}" type="datetimeFigureOut">
              <a:rPr lang="zh-CN" altLang="en-US" smtClean="0"/>
              <a:pPr/>
              <a:t>2017/3/14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7D73C6-6C2F-48CB-8888-B8D11C5DB61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s://sites.google.com/a/nkes.tyc.edu.tw/teacher_wen/" TargetMode="External"/><Relationship Id="rId3" Type="http://schemas.openxmlformats.org/officeDocument/2006/relationships/image" Target="../media/image4.png"/><Relationship Id="rId7" Type="http://schemas.openxmlformats.org/officeDocument/2006/relationships/hyperlink" Target="https://www.junyiacademy.org/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dream.k12cc.tw/" TargetMode="External"/><Relationship Id="rId5" Type="http://schemas.openxmlformats.org/officeDocument/2006/relationships/hyperlink" Target="https://sites.google.com/a/dlsh.tc.edu.tw/flipall/home/gong-tong-bei-ke-she-qun" TargetMode="External"/><Relationship Id="rId4" Type="http://schemas.openxmlformats.org/officeDocument/2006/relationships/hyperlink" Target="https://www.facebook.com/groups/830755150292578/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sites.google.com/a/lges.tyc.edu.tw/language2014/ying-yin-zhuan-qu/104-10-5-wang-jia-zhen-ting-liu-xing-de-gu-shi" TargetMode="Externa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619672" y="1464335"/>
            <a:ext cx="5904656" cy="132343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zh-TW" altLang="zh-TW" sz="4800" dirty="0" smtClean="0">
                <a:latin typeface="標楷體" pitchFamily="65" charset="-120"/>
                <a:ea typeface="標楷體" pitchFamily="65" charset="-120"/>
              </a:rPr>
              <a:t>備課、觀課與議課</a:t>
            </a:r>
            <a:endParaRPr lang="en-US" altLang="zh-TW" sz="4800" dirty="0" smtClean="0"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en-US" altLang="zh-TW" sz="3200" dirty="0" smtClean="0">
                <a:latin typeface="標楷體" pitchFamily="65" charset="-120"/>
                <a:ea typeface="標楷體" pitchFamily="65" charset="-120"/>
              </a:rPr>
              <a:t>~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教師專業成長三部曲</a:t>
            </a:r>
            <a:r>
              <a:rPr lang="en-US" altLang="zh-TW" sz="3200" dirty="0" smtClean="0">
                <a:latin typeface="標楷體" pitchFamily="65" charset="-120"/>
                <a:ea typeface="標楷體" pitchFamily="65" charset="-120"/>
              </a:rPr>
              <a:t>~</a:t>
            </a:r>
            <a:endParaRPr lang="zh-CN" altLang="en-US" sz="32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619672" y="3370079"/>
            <a:ext cx="5904656" cy="1361911"/>
          </a:xfrm>
          <a:prstGeom prst="rect">
            <a:avLst/>
          </a:prstGeom>
          <a:ln w="6350">
            <a:solidFill>
              <a:schemeClr val="bg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zh-TW" altLang="en-US" sz="2400" b="1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桃園市國教輔導團 國小國語文組</a:t>
            </a:r>
            <a:endParaRPr lang="en-US" altLang="zh-TW" sz="2400" b="1" dirty="0" smtClean="0">
              <a:solidFill>
                <a:srgbClr val="003300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endParaRPr lang="en-US" altLang="zh-TW" sz="1050" dirty="0" smtClean="0">
              <a:solidFill>
                <a:srgbClr val="003300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詹益鉅</a:t>
            </a:r>
            <a:r>
              <a:rPr lang="zh-TW" altLang="zh-TW" sz="2400" dirty="0" smtClean="0">
                <a:latin typeface="標楷體" pitchFamily="65" charset="-120"/>
                <a:ea typeface="標楷體" pitchFamily="65" charset="-120"/>
              </a:rPr>
              <a:t>校長、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鄔翠璊主任</a:t>
            </a:r>
            <a:endParaRPr lang="zh-TW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蔡依倩老師</a:t>
            </a:r>
            <a:r>
              <a:rPr lang="zh-TW" altLang="zh-TW" sz="2400" dirty="0" smtClean="0">
                <a:latin typeface="標楷體" pitchFamily="65" charset="-120"/>
                <a:ea typeface="標楷體" pitchFamily="65" charset="-120"/>
              </a:rPr>
              <a:t>、鍾孝昇老師</a:t>
            </a:r>
          </a:p>
        </p:txBody>
      </p:sp>
      <p:pic>
        <p:nvPicPr>
          <p:cNvPr id="2" name="Picture 2" descr="D:\1稻壳模板\ppt\2016.4\小清新水彩花卉毕业答辩模板\小清新水彩花卉毕业答辩模板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522" y="0"/>
            <a:ext cx="7354956" cy="13696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347864" y="1935872"/>
            <a:ext cx="42484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zh-TW" sz="4000" dirty="0" smtClean="0">
                <a:latin typeface="微軟正黑體" pitchFamily="34" charset="-120"/>
                <a:ea typeface="微軟正黑體" pitchFamily="34" charset="-120"/>
              </a:rPr>
              <a:t>備課、觀課與議課</a:t>
            </a:r>
            <a:endParaRPr lang="en-US" altLang="zh-TW" sz="4000" dirty="0" smtClean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47664" y="1779662"/>
            <a:ext cx="1694258" cy="1628954"/>
          </a:xfrm>
          <a:prstGeom prst="rect">
            <a:avLst/>
          </a:prstGeom>
          <a:noFill/>
          <a:ln w="6350">
            <a:solidFill>
              <a:schemeClr val="bg1">
                <a:lumMod val="50000"/>
              </a:schemeClr>
            </a:solidFill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88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01</a:t>
            </a:r>
            <a:endParaRPr lang="zh-CN" altLang="en-US" sz="8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3075" name="Picture 3" descr="D:\1稻壳模板\ppt\2016.4\小清新水彩花卉毕业答辩模板\未标题-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" y="462756"/>
            <a:ext cx="1236662" cy="42179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1稻壳模板\ppt\2016.4\小清新水彩花卉毕业答辩模板\未标题-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8425" y="377031"/>
            <a:ext cx="1425575" cy="43894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419872" y="2643758"/>
            <a:ext cx="3046027" cy="5810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lnSpc>
                <a:spcPct val="150000"/>
              </a:lnSpc>
              <a:buClr>
                <a:schemeClr val="bg1">
                  <a:lumMod val="50000"/>
                </a:schemeClr>
              </a:buClr>
            </a:pPr>
            <a:r>
              <a:rPr lang="zh-TW" altLang="en-US" sz="2400" dirty="0" smtClean="0">
                <a:solidFill>
                  <a:schemeClr val="accent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龍岡國小 詹益鉅校長</a:t>
            </a:r>
            <a:endParaRPr lang="zh-CN" altLang="en-US" sz="2400" dirty="0">
              <a:solidFill>
                <a:schemeClr val="accent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347864" y="1935872"/>
            <a:ext cx="42484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zh-TW" sz="4000" dirty="0" smtClean="0">
                <a:latin typeface="微軟正黑體" pitchFamily="34" charset="-120"/>
                <a:ea typeface="微軟正黑體" pitchFamily="34" charset="-120"/>
              </a:rPr>
              <a:t>備課、觀課與議課</a:t>
            </a:r>
            <a:endParaRPr lang="en-US" altLang="zh-TW" sz="4000" dirty="0" smtClean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47664" y="1779662"/>
            <a:ext cx="1694258" cy="1628954"/>
          </a:xfrm>
          <a:prstGeom prst="rect">
            <a:avLst/>
          </a:prstGeom>
          <a:noFill/>
          <a:ln w="6350">
            <a:solidFill>
              <a:schemeClr val="bg1">
                <a:lumMod val="50000"/>
              </a:schemeClr>
            </a:solidFill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88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</a:t>
            </a:r>
            <a:r>
              <a:rPr lang="en-US" altLang="zh-TW" sz="88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</a:t>
            </a:r>
            <a:endParaRPr lang="zh-CN" altLang="en-US" sz="8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3075" name="Picture 3" descr="D:\1稻壳模板\ppt\2016.4\小清新水彩花卉毕业答辩模板\未标题-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" y="462756"/>
            <a:ext cx="1236662" cy="42179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1稻壳模板\ppt\2016.4\小清新水彩花卉毕业答辩模板\未标题-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8425" y="377031"/>
            <a:ext cx="1425575" cy="43894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419872" y="2643758"/>
            <a:ext cx="3046027" cy="5810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lnSpc>
                <a:spcPct val="150000"/>
              </a:lnSpc>
              <a:buClr>
                <a:schemeClr val="bg1">
                  <a:lumMod val="50000"/>
                </a:schemeClr>
              </a:buClr>
            </a:pPr>
            <a:r>
              <a:rPr lang="zh-TW" altLang="en-US" sz="2400" dirty="0" smtClean="0">
                <a:solidFill>
                  <a:schemeClr val="accent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龍岡國小 鍾孝昇老師</a:t>
            </a:r>
            <a:endParaRPr lang="zh-CN" altLang="en-US" sz="2400" dirty="0">
              <a:solidFill>
                <a:schemeClr val="accent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5360988" y="2853694"/>
            <a:ext cx="1371600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endParaRPr lang="zh-CN" altLang="zh-CN" sz="10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zh-CN" sz="1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  <a:endParaRPr lang="zh-CN" altLang="zh-CN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5448301" y="2161022"/>
            <a:ext cx="1152525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2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85%</a:t>
            </a:r>
          </a:p>
        </p:txBody>
      </p:sp>
      <p:sp>
        <p:nvSpPr>
          <p:cNvPr id="31776" name="Oval 32"/>
          <p:cNvSpPr>
            <a:spLocks noChangeArrowheads="1"/>
          </p:cNvSpPr>
          <p:nvPr/>
        </p:nvSpPr>
        <p:spPr bwMode="auto">
          <a:xfrm>
            <a:off x="5664201" y="1954583"/>
            <a:ext cx="695325" cy="695540"/>
          </a:xfrm>
          <a:prstGeom prst="ellipse">
            <a:avLst/>
          </a:prstGeom>
          <a:noFill/>
          <a:ln w="6350" cmpd="sng">
            <a:solidFill>
              <a:srgbClr val="F8F8F8"/>
            </a:solidFill>
            <a:rou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TW" altLang="zh-TW" sz="2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備課、觀課與議課</a:t>
            </a:r>
            <a:endParaRPr lang="en-US" altLang="zh-TW" sz="2000" dirty="0" smtClean="0">
              <a:solidFill>
                <a:schemeClr val="accent1">
                  <a:lumMod val="60000"/>
                  <a:lumOff val="4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09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群組 8"/>
          <p:cNvGrpSpPr/>
          <p:nvPr/>
        </p:nvGrpSpPr>
        <p:grpSpPr>
          <a:xfrm>
            <a:off x="0" y="0"/>
            <a:ext cx="9144000" cy="5099792"/>
            <a:chOff x="-133948" y="252665"/>
            <a:chExt cx="9147332" cy="6858000"/>
          </a:xfrm>
        </p:grpSpPr>
        <p:pic>
          <p:nvPicPr>
            <p:cNvPr id="10" name="Picture 4" descr="「立法院 打架」的圖片搜尋結果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-133948" y="252665"/>
              <a:ext cx="9147332" cy="6858000"/>
            </a:xfrm>
            <a:prstGeom prst="rect">
              <a:avLst/>
            </a:prstGeom>
            <a:noFill/>
          </p:spPr>
        </p:pic>
        <p:sp>
          <p:nvSpPr>
            <p:cNvPr id="11" name="文字方塊 10"/>
            <p:cNvSpPr txBox="1"/>
            <p:nvPr/>
          </p:nvSpPr>
          <p:spPr>
            <a:xfrm>
              <a:off x="1990554" y="6131892"/>
              <a:ext cx="4700434" cy="804330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rtlCol="0">
              <a:spAutoFit/>
            </a:bodyPr>
            <a:lstStyle/>
            <a:p>
              <a:pPr algn="ctr"/>
              <a:r>
                <a:rPr lang="zh-TW" altLang="en-US" sz="3200" b="1" dirty="0" smtClean="0">
                  <a:solidFill>
                    <a:srgbClr val="FFFF00"/>
                  </a:solidFill>
                  <a:latin typeface="標楷體" pitchFamily="65" charset="-120"/>
                  <a:ea typeface="標楷體" pitchFamily="65" charset="-120"/>
                </a:rPr>
                <a:t>共備需要</a:t>
              </a:r>
              <a:r>
                <a:rPr lang="zh-TW" altLang="en-US" sz="3200" b="1" dirty="0" smtClean="0">
                  <a:solidFill>
                    <a:srgbClr val="FF0000"/>
                  </a:solidFill>
                  <a:latin typeface="標楷體" pitchFamily="65" charset="-120"/>
                  <a:ea typeface="標楷體" pitchFamily="65" charset="-120"/>
                </a:rPr>
                <a:t>志同道合</a:t>
              </a:r>
              <a:r>
                <a:rPr lang="zh-TW" altLang="en-US" sz="3200" b="1" dirty="0" smtClean="0">
                  <a:solidFill>
                    <a:srgbClr val="FFFF00"/>
                  </a:solidFill>
                  <a:latin typeface="標楷體" pitchFamily="65" charset="-120"/>
                  <a:ea typeface="標楷體" pitchFamily="65" charset="-120"/>
                </a:rPr>
                <a:t>的夥伴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67" name="Rectangle 23"/>
          <p:cNvSpPr>
            <a:spLocks noChangeArrowheads="1"/>
          </p:cNvSpPr>
          <p:nvPr/>
        </p:nvSpPr>
        <p:spPr bwMode="auto">
          <a:xfrm>
            <a:off x="7104063" y="1626496"/>
            <a:ext cx="2036762" cy="2644003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5360988" y="2853694"/>
            <a:ext cx="1371600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endParaRPr lang="zh-CN" altLang="zh-CN" sz="10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zh-CN" sz="1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  <a:endParaRPr lang="zh-CN" altLang="zh-CN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5448301" y="2161022"/>
            <a:ext cx="1152525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2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85%</a:t>
            </a:r>
          </a:p>
        </p:txBody>
      </p:sp>
      <p:sp>
        <p:nvSpPr>
          <p:cNvPr id="31776" name="Oval 32"/>
          <p:cNvSpPr>
            <a:spLocks noChangeArrowheads="1"/>
          </p:cNvSpPr>
          <p:nvPr/>
        </p:nvSpPr>
        <p:spPr bwMode="auto">
          <a:xfrm>
            <a:off x="5664201" y="1954583"/>
            <a:ext cx="695325" cy="695540"/>
          </a:xfrm>
          <a:prstGeom prst="ellipse">
            <a:avLst/>
          </a:prstGeom>
          <a:noFill/>
          <a:ln w="6350" cmpd="sng">
            <a:solidFill>
              <a:srgbClr val="F8F8F8"/>
            </a:solidFill>
            <a:rou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TW" altLang="zh-TW" sz="2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備課、觀課與議課</a:t>
            </a:r>
            <a:endParaRPr lang="en-US" altLang="zh-TW" sz="2000" dirty="0" smtClean="0">
              <a:solidFill>
                <a:schemeClr val="accent1">
                  <a:lumMod val="60000"/>
                  <a:lumOff val="4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09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308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文字方塊 8"/>
          <p:cNvSpPr txBox="1"/>
          <p:nvPr/>
        </p:nvSpPr>
        <p:spPr>
          <a:xfrm>
            <a:off x="2195736" y="4515966"/>
            <a:ext cx="4608512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3200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共備主題需與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教育</a:t>
            </a:r>
            <a:r>
              <a:rPr lang="zh-TW" altLang="en-US" sz="3200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有關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DCIM\104CANON\IMG_07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2" y="0"/>
            <a:ext cx="9144000" cy="5143499"/>
          </a:xfrm>
          <a:prstGeom prst="rect">
            <a:avLst/>
          </a:prstGeom>
          <a:noFill/>
        </p:spPr>
      </p:pic>
      <p:sp>
        <p:nvSpPr>
          <p:cNvPr id="3" name="文字方塊 2"/>
          <p:cNvSpPr txBox="1"/>
          <p:nvPr/>
        </p:nvSpPr>
        <p:spPr>
          <a:xfrm>
            <a:off x="1907704" y="4435247"/>
            <a:ext cx="4896544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3200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共備成員需要有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教育</a:t>
            </a:r>
            <a:r>
              <a:rPr lang="zh-TW" altLang="en-US" sz="3200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專業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文字方塊 2"/>
          <p:cNvSpPr txBox="1"/>
          <p:nvPr/>
        </p:nvSpPr>
        <p:spPr>
          <a:xfrm>
            <a:off x="1907704" y="4435247"/>
            <a:ext cx="4896544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3200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於是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他</a:t>
            </a:r>
            <a:r>
              <a:rPr lang="zh-TW" altLang="en-US" sz="3200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幫我共備了一下</a:t>
            </a:r>
            <a:r>
              <a:rPr lang="en-US" altLang="zh-TW" sz="3200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…</a:t>
            </a:r>
            <a:endParaRPr lang="zh-TW" altLang="en-US" sz="3200" b="1" dirty="0" smtClean="0">
              <a:solidFill>
                <a:srgbClr val="FFFF0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67" name="Rectangle 23"/>
          <p:cNvSpPr>
            <a:spLocks noChangeArrowheads="1"/>
          </p:cNvSpPr>
          <p:nvPr/>
        </p:nvSpPr>
        <p:spPr bwMode="auto">
          <a:xfrm>
            <a:off x="7104063" y="1626496"/>
            <a:ext cx="2036762" cy="2644003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5360988" y="2853694"/>
            <a:ext cx="1371600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endParaRPr lang="zh-CN" altLang="zh-CN" sz="10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zh-CN" sz="1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  <a:endParaRPr lang="zh-CN" altLang="zh-CN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5448301" y="2161022"/>
            <a:ext cx="1152525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2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85%</a:t>
            </a:r>
          </a:p>
        </p:txBody>
      </p:sp>
      <p:sp>
        <p:nvSpPr>
          <p:cNvPr id="31776" name="Oval 32"/>
          <p:cNvSpPr>
            <a:spLocks noChangeArrowheads="1"/>
          </p:cNvSpPr>
          <p:nvPr/>
        </p:nvSpPr>
        <p:spPr bwMode="auto">
          <a:xfrm>
            <a:off x="5664201" y="1954583"/>
            <a:ext cx="695325" cy="695540"/>
          </a:xfrm>
          <a:prstGeom prst="ellipse">
            <a:avLst/>
          </a:prstGeom>
          <a:noFill/>
          <a:ln w="6350" cmpd="sng">
            <a:solidFill>
              <a:srgbClr val="F8F8F8"/>
            </a:solidFill>
            <a:rou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TW" altLang="zh-TW" sz="2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備課、觀課與議課</a:t>
            </a:r>
            <a:endParaRPr lang="en-US" altLang="zh-TW" sz="2000" dirty="0" smtClean="0">
              <a:solidFill>
                <a:schemeClr val="accent1">
                  <a:lumMod val="60000"/>
                  <a:lumOff val="4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09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"/>
          <p:cNvSpPr txBox="1"/>
          <p:nvPr/>
        </p:nvSpPr>
        <p:spPr>
          <a:xfrm>
            <a:off x="0" y="3806125"/>
            <a:ext cx="9144000" cy="13373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>
                <a:latin typeface="+mj-ea"/>
                <a:ea typeface="+mj-ea"/>
                <a:cs typeface="+mj-cs"/>
              </a:defRPr>
            </a:lvl1pPr>
          </a:lstStyle>
          <a:p>
            <a:pPr algn="ctr"/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如果你的專業只停留在照本宣科，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或是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跟著教師手冊依樣畫葫蘆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那麼所有人都可以取代你的工作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你準備好你的專業了嗎？</a:t>
            </a:r>
          </a:p>
          <a:p>
            <a:pPr algn="ctr"/>
            <a:r>
              <a:rPr lang="zh-TW" altLang="zh-TW" sz="4000" dirty="0" smtClean="0">
                <a:latin typeface="標楷體" pitchFamily="65" charset="-120"/>
                <a:ea typeface="標楷體" pitchFamily="65" charset="-120"/>
              </a:rPr>
              <a:t/>
            </a:r>
            <a:br>
              <a:rPr lang="zh-TW" altLang="zh-TW" sz="4000" dirty="0" smtClean="0">
                <a:latin typeface="標楷體" pitchFamily="65" charset="-120"/>
                <a:ea typeface="標楷體" pitchFamily="65" charset="-120"/>
              </a:rPr>
            </a:br>
            <a:endParaRPr lang="zh-TW" altLang="zh-TW" sz="40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755576" y="699542"/>
            <a:ext cx="763284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李開復：新人工智慧發展，最大白領失業潮來襲，</a:t>
            </a:r>
            <a:r>
              <a:rPr lang="en-US" altLang="zh-TW" sz="3200" dirty="0" smtClean="0">
                <a:latin typeface="標楷體" pitchFamily="65" charset="-120"/>
                <a:ea typeface="標楷體" pitchFamily="65" charset="-120"/>
              </a:rPr>
              <a:t>4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種「師」首當其衝</a:t>
            </a:r>
            <a:endParaRPr lang="zh-TW" altLang="en-US" sz="32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55576" y="1995686"/>
            <a:ext cx="77768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金融最先，還有醫師、律師、教師</a:t>
            </a:r>
            <a:r>
              <a:rPr lang="zh-TW" altLang="en-US" sz="3200" dirty="0" smtClean="0"/>
              <a:t>。</a:t>
            </a:r>
            <a:endParaRPr lang="zh-TW" altLang="en-US" sz="3200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5360988" y="2853694"/>
            <a:ext cx="1371600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endParaRPr lang="zh-CN" altLang="zh-CN" sz="10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zh-CN" sz="1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  <a:endParaRPr lang="zh-CN" altLang="zh-CN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5448301" y="2161022"/>
            <a:ext cx="1152525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2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85%</a:t>
            </a:r>
          </a:p>
        </p:txBody>
      </p:sp>
      <p:sp>
        <p:nvSpPr>
          <p:cNvPr id="31776" name="Oval 32"/>
          <p:cNvSpPr>
            <a:spLocks noChangeArrowheads="1"/>
          </p:cNvSpPr>
          <p:nvPr/>
        </p:nvSpPr>
        <p:spPr bwMode="auto">
          <a:xfrm>
            <a:off x="5664201" y="1954583"/>
            <a:ext cx="695325" cy="695540"/>
          </a:xfrm>
          <a:prstGeom prst="ellipse">
            <a:avLst/>
          </a:prstGeom>
          <a:noFill/>
          <a:ln w="6350" cmpd="sng">
            <a:solidFill>
              <a:srgbClr val="F8F8F8"/>
            </a:solidFill>
            <a:rou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123478"/>
            <a:ext cx="27780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TW" altLang="zh-TW" sz="2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備課、觀課與議課</a:t>
            </a:r>
            <a:endParaRPr lang="en-US" altLang="zh-TW" sz="2000" dirty="0" smtClean="0">
              <a:solidFill>
                <a:schemeClr val="accent1">
                  <a:lumMod val="60000"/>
                  <a:lumOff val="4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09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2"/>
          <p:cNvSpPr txBox="1"/>
          <p:nvPr/>
        </p:nvSpPr>
        <p:spPr>
          <a:xfrm>
            <a:off x="827584" y="555526"/>
            <a:ext cx="7560840" cy="648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zh-TW" sz="3600" b="1" dirty="0" smtClean="0">
                <a:latin typeface="標楷體" pitchFamily="65" charset="-120"/>
                <a:ea typeface="標楷體" pitchFamily="65" charset="-120"/>
              </a:rPr>
              <a:t>啟動改變</a:t>
            </a:r>
            <a:r>
              <a:rPr lang="en-US" altLang="zh-TW" sz="3600" b="1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3600" b="1" dirty="0" smtClean="0">
                <a:latin typeface="標楷體" pitchFamily="65" charset="-120"/>
                <a:ea typeface="標楷體" pitchFamily="65" charset="-120"/>
              </a:rPr>
              <a:t>一</a:t>
            </a:r>
            <a:r>
              <a:rPr lang="en-US" altLang="zh-TW" sz="3600" b="1" dirty="0" smtClean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zh-TW" sz="3600" b="1" dirty="0" smtClean="0">
                <a:latin typeface="標楷體" pitchFamily="65" charset="-120"/>
                <a:ea typeface="標楷體" pitchFamily="65" charset="-120"/>
              </a:rPr>
              <a:t>：教師專業發展</a:t>
            </a:r>
            <a:endParaRPr lang="zh-TW" altLang="zh-TW" sz="3600" dirty="0"/>
          </a:p>
        </p:txBody>
      </p:sp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683568" y="1413807"/>
            <a:ext cx="7776864" cy="5478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zh-TW" altLang="en-US" sz="2200" dirty="0" smtClean="0">
                <a:latin typeface="標楷體" pitchFamily="65" charset="-120"/>
                <a:ea typeface="標楷體" pitchFamily="65" charset="-120"/>
              </a:rPr>
              <a:t>◎</a:t>
            </a:r>
            <a:r>
              <a:rPr lang="zh-TW" altLang="zh-TW" sz="2200" dirty="0" smtClean="0">
                <a:latin typeface="標楷體" pitchFamily="65" charset="-120"/>
                <a:ea typeface="標楷體" pitchFamily="65" charset="-120"/>
              </a:rPr>
              <a:t>以協助教師專業發展為主</a:t>
            </a:r>
            <a:r>
              <a:rPr lang="zh-TW" altLang="en-US" sz="2200" dirty="0" smtClean="0">
                <a:latin typeface="標楷體" pitchFamily="65" charset="-120"/>
                <a:ea typeface="標楷體" pitchFamily="65" charset="-120"/>
              </a:rPr>
              <a:t>要</a:t>
            </a:r>
            <a:r>
              <a:rPr lang="zh-TW" altLang="zh-TW" sz="2200" dirty="0" smtClean="0">
                <a:latin typeface="標楷體" pitchFamily="65" charset="-120"/>
                <a:ea typeface="標楷體" pitchFamily="65" charset="-120"/>
              </a:rPr>
              <a:t>目的教師專業發展評鑑</a:t>
            </a:r>
            <a:r>
              <a:rPr lang="zh-TW" altLang="en-US" sz="2200" dirty="0" smtClean="0">
                <a:latin typeface="標楷體" pitchFamily="65" charset="-120"/>
                <a:ea typeface="標楷體" pitchFamily="65" charset="-120"/>
              </a:rPr>
              <a:t>，自</a:t>
            </a:r>
            <a:r>
              <a:rPr lang="en-US" altLang="zh-TW" sz="2200" dirty="0" smtClean="0">
                <a:latin typeface="標楷體" pitchFamily="65" charset="-120"/>
                <a:ea typeface="標楷體" pitchFamily="65" charset="-120"/>
              </a:rPr>
              <a:t>95</a:t>
            </a:r>
            <a:r>
              <a:rPr lang="zh-TW" altLang="en-US" sz="2200" dirty="0" smtClean="0">
                <a:latin typeface="標楷體" pitchFamily="65" charset="-120"/>
                <a:ea typeface="標楷體" pitchFamily="65" charset="-120"/>
              </a:rPr>
              <a:t>學</a:t>
            </a:r>
            <a:endParaRPr lang="en-US" altLang="zh-TW" sz="22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200" dirty="0" smtClean="0">
                <a:latin typeface="標楷體" pitchFamily="65" charset="-120"/>
                <a:ea typeface="標楷體" pitchFamily="65" charset="-120"/>
              </a:rPr>
              <a:t>  年度開始迄今已十年，教育部研議自</a:t>
            </a:r>
            <a:r>
              <a:rPr lang="en-US" altLang="zh-TW" sz="2200" dirty="0" smtClean="0">
                <a:latin typeface="標楷體" pitchFamily="65" charset="-120"/>
                <a:ea typeface="標楷體" pitchFamily="65" charset="-120"/>
              </a:rPr>
              <a:t>106</a:t>
            </a:r>
            <a:r>
              <a:rPr lang="zh-TW" altLang="en-US" sz="2200" dirty="0" smtClean="0">
                <a:latin typeface="標楷體" pitchFamily="65" charset="-120"/>
                <a:ea typeface="標楷體" pitchFamily="65" charset="-120"/>
              </a:rPr>
              <a:t>學年度起，將轉型</a:t>
            </a:r>
            <a:endParaRPr lang="en-US" altLang="zh-TW" sz="22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200" dirty="0" smtClean="0">
                <a:latin typeface="標楷體" pitchFamily="65" charset="-120"/>
                <a:ea typeface="標楷體" pitchFamily="65" charset="-120"/>
              </a:rPr>
              <a:t>  為</a:t>
            </a:r>
            <a:r>
              <a:rPr lang="zh-TW" altLang="en-US" sz="22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教師專業發展支持系統</a:t>
            </a:r>
            <a:r>
              <a:rPr lang="zh-TW" altLang="en-US" sz="2200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2200" dirty="0" smtClean="0">
              <a:latin typeface="標楷體" pitchFamily="65" charset="-120"/>
              <a:ea typeface="標楷體" pitchFamily="65" charset="-120"/>
            </a:endParaRPr>
          </a:p>
          <a:p>
            <a:endParaRPr lang="en-US" altLang="zh-TW" sz="22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200" dirty="0" smtClean="0">
                <a:latin typeface="標楷體" pitchFamily="65" charset="-120"/>
                <a:ea typeface="標楷體" pitchFamily="65" charset="-120"/>
              </a:rPr>
              <a:t>◎名稱雖異，但皆以發展教師專業為目的。教師專業發展支持</a:t>
            </a:r>
            <a:endParaRPr lang="en-US" altLang="zh-TW" sz="22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200" dirty="0" smtClean="0">
                <a:latin typeface="標楷體" pitchFamily="65" charset="-120"/>
                <a:ea typeface="標楷體" pitchFamily="65" charset="-120"/>
              </a:rPr>
              <a:t>  系統特別強調透過</a:t>
            </a:r>
            <a:r>
              <a:rPr lang="zh-TW" altLang="en-US" sz="22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教學領導教師</a:t>
            </a:r>
            <a:r>
              <a:rPr lang="zh-TW" altLang="en-US" sz="2200" dirty="0" smtClean="0">
                <a:latin typeface="標楷體" pitchFamily="65" charset="-120"/>
                <a:ea typeface="標楷體" pitchFamily="65" charset="-120"/>
              </a:rPr>
              <a:t>帶領校內教師學習社群，進</a:t>
            </a:r>
            <a:endParaRPr lang="en-US" altLang="zh-TW" sz="22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200" dirty="0" smtClean="0">
                <a:latin typeface="標楷體" pitchFamily="65" charset="-120"/>
                <a:ea typeface="標楷體" pitchFamily="65" charset="-120"/>
              </a:rPr>
              <a:t>  行備課、觀課、議課，帶動同儕教師專業成長。</a:t>
            </a:r>
            <a:endParaRPr lang="en-US" altLang="zh-TW" sz="2200" dirty="0" smtClean="0">
              <a:latin typeface="標楷體" pitchFamily="65" charset="-120"/>
              <a:ea typeface="標楷體" pitchFamily="65" charset="-120"/>
            </a:endParaRPr>
          </a:p>
          <a:p>
            <a:endParaRPr lang="en-US" altLang="zh-TW" sz="22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200" dirty="0" smtClean="0">
                <a:latin typeface="標楷體" pitchFamily="65" charset="-120"/>
                <a:ea typeface="標楷體" pitchFamily="65" charset="-120"/>
              </a:rPr>
              <a:t>◎備課、觀課、議課活動是發展教師專業，實踐課堂改變的核</a:t>
            </a:r>
            <a:endParaRPr lang="en-US" altLang="zh-TW" sz="22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200" dirty="0" smtClean="0">
                <a:latin typeface="標楷體" pitchFamily="65" charset="-120"/>
                <a:ea typeface="標楷體" pitchFamily="65" charset="-120"/>
              </a:rPr>
              <a:t>  心步驟。</a:t>
            </a:r>
            <a:endParaRPr lang="en-US" altLang="zh-TW" sz="2200" dirty="0" smtClean="0">
              <a:latin typeface="標楷體" pitchFamily="65" charset="-120"/>
              <a:ea typeface="標楷體" pitchFamily="65" charset="-120"/>
            </a:endParaRPr>
          </a:p>
          <a:p>
            <a:endParaRPr lang="en-US" altLang="zh-TW" sz="2600" dirty="0" smtClean="0">
              <a:latin typeface="標楷體" pitchFamily="65" charset="-120"/>
              <a:ea typeface="標楷體" pitchFamily="65" charset="-120"/>
            </a:endParaRPr>
          </a:p>
          <a:p>
            <a:endParaRPr lang="en-US" altLang="zh-TW" sz="2600" dirty="0" smtClean="0">
              <a:latin typeface="標楷體" pitchFamily="65" charset="-120"/>
              <a:ea typeface="標楷體" pitchFamily="65" charset="-120"/>
            </a:endParaRPr>
          </a:p>
          <a:p>
            <a:endParaRPr lang="en-US" altLang="zh-TW" sz="2600" dirty="0" smtClean="0">
              <a:latin typeface="標楷體" pitchFamily="65" charset="-120"/>
              <a:ea typeface="標楷體" pitchFamily="65" charset="-120"/>
            </a:endParaRPr>
          </a:p>
          <a:p>
            <a:endParaRPr kumimoji="1" lang="en-US" altLang="zh-TW" sz="2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endParaRPr kumimoji="1" lang="zh-TW" sz="2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076896"/>
            <a:ext cx="6552728" cy="40666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76" name="Oval 32"/>
          <p:cNvSpPr>
            <a:spLocks noChangeArrowheads="1"/>
          </p:cNvSpPr>
          <p:nvPr/>
        </p:nvSpPr>
        <p:spPr bwMode="auto">
          <a:xfrm>
            <a:off x="5664201" y="1954583"/>
            <a:ext cx="695325" cy="695540"/>
          </a:xfrm>
          <a:prstGeom prst="ellipse">
            <a:avLst/>
          </a:prstGeom>
          <a:noFill/>
          <a:ln w="6350" cmpd="sng">
            <a:solidFill>
              <a:srgbClr val="F8F8F8"/>
            </a:solidFill>
            <a:rou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123478"/>
            <a:ext cx="27780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TW" altLang="zh-TW" sz="2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備課、觀課與議課</a:t>
            </a:r>
            <a:endParaRPr lang="en-US" altLang="zh-TW" sz="2000" dirty="0" smtClean="0">
              <a:solidFill>
                <a:schemeClr val="accent1">
                  <a:lumMod val="60000"/>
                  <a:lumOff val="4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09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2"/>
          <p:cNvSpPr txBox="1"/>
          <p:nvPr/>
        </p:nvSpPr>
        <p:spPr>
          <a:xfrm>
            <a:off x="827584" y="411510"/>
            <a:ext cx="75608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zh-TW" sz="3600" b="1" dirty="0" smtClean="0">
                <a:latin typeface="標楷體" pitchFamily="65" charset="-120"/>
                <a:ea typeface="標楷體" pitchFamily="65" charset="-120"/>
              </a:rPr>
              <a:t>啟動改變</a:t>
            </a:r>
            <a:r>
              <a:rPr lang="en-US" altLang="zh-TW" sz="3600" b="1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3600" b="1" dirty="0" smtClean="0">
                <a:latin typeface="標楷體" pitchFamily="65" charset="-120"/>
                <a:ea typeface="標楷體" pitchFamily="65" charset="-120"/>
              </a:rPr>
              <a:t>二</a:t>
            </a:r>
            <a:r>
              <a:rPr lang="en-US" altLang="zh-TW" sz="3600" b="1" dirty="0" smtClean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zh-TW" sz="3600" b="1" dirty="0" smtClean="0">
                <a:latin typeface="標楷體" pitchFamily="65" charset="-120"/>
                <a:ea typeface="標楷體" pitchFamily="65" charset="-120"/>
              </a:rPr>
              <a:t>：</a:t>
            </a:r>
            <a:r>
              <a:rPr lang="zh-TW" altLang="en-US" sz="3600" b="1" dirty="0" smtClean="0">
                <a:latin typeface="標楷體" pitchFamily="65" charset="-120"/>
                <a:ea typeface="標楷體" pitchFamily="65" charset="-120"/>
              </a:rPr>
              <a:t>學習共同體</a:t>
            </a:r>
            <a:endParaRPr lang="zh-TW" altLang="zh-TW" sz="3600" dirty="0" smtClean="0"/>
          </a:p>
          <a:p>
            <a:pPr algn="ctr"/>
            <a:endParaRPr lang="zh-TW" altLang="zh-TW" sz="3600" dirty="0"/>
          </a:p>
        </p:txBody>
      </p:sp>
      <p:grpSp>
        <p:nvGrpSpPr>
          <p:cNvPr id="21" name="群組 20"/>
          <p:cNvGrpSpPr/>
          <p:nvPr/>
        </p:nvGrpSpPr>
        <p:grpSpPr>
          <a:xfrm>
            <a:off x="3059833" y="2348880"/>
            <a:ext cx="4104455" cy="2575327"/>
            <a:chOff x="3059833" y="2348880"/>
            <a:chExt cx="4104455" cy="2575327"/>
          </a:xfrm>
        </p:grpSpPr>
        <p:cxnSp>
          <p:nvCxnSpPr>
            <p:cNvPr id="13" name="直線單箭頭接點 12"/>
            <p:cNvCxnSpPr/>
            <p:nvPr/>
          </p:nvCxnSpPr>
          <p:spPr>
            <a:xfrm>
              <a:off x="3059833" y="2783663"/>
              <a:ext cx="1800199" cy="1012223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grpSp>
          <p:nvGrpSpPr>
            <p:cNvPr id="14" name="群組 18"/>
            <p:cNvGrpSpPr/>
            <p:nvPr/>
          </p:nvGrpSpPr>
          <p:grpSpPr>
            <a:xfrm>
              <a:off x="3301379" y="2348880"/>
              <a:ext cx="3862909" cy="2575327"/>
              <a:chOff x="3419872" y="2348880"/>
              <a:chExt cx="5757920" cy="3838694"/>
            </a:xfrm>
          </p:grpSpPr>
          <p:sp>
            <p:nvSpPr>
              <p:cNvPr id="15" name="矩形 14"/>
              <p:cNvSpPr/>
              <p:nvPr/>
            </p:nvSpPr>
            <p:spPr>
              <a:xfrm>
                <a:off x="5937433" y="4398405"/>
                <a:ext cx="3240359" cy="1789169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:pPr algn="ctr"/>
                <a:r>
                  <a:rPr lang="zh-TW" altLang="en-US" sz="2400" dirty="0" smtClean="0">
                    <a:solidFill>
                      <a:srgbClr val="7E0000"/>
                    </a:solidFill>
                    <a:latin typeface="標楷體" pitchFamily="65" charset="-120"/>
                    <a:ea typeface="標楷體" pitchFamily="65" charset="-120"/>
                  </a:rPr>
                  <a:t>老師的學習是支持學生學習的重要關鍵</a:t>
                </a:r>
                <a:endParaRPr lang="zh-TW" altLang="en-US" sz="2400" dirty="0">
                  <a:solidFill>
                    <a:srgbClr val="7E0000"/>
                  </a:solidFill>
                  <a:latin typeface="標楷體" pitchFamily="65" charset="-120"/>
                  <a:ea typeface="標楷體" pitchFamily="65" charset="-120"/>
                </a:endParaRPr>
              </a:p>
            </p:txBody>
          </p:sp>
          <p:cxnSp>
            <p:nvCxnSpPr>
              <p:cNvPr id="16" name="直線單箭頭接點 15"/>
              <p:cNvCxnSpPr/>
              <p:nvPr/>
            </p:nvCxnSpPr>
            <p:spPr>
              <a:xfrm>
                <a:off x="3419872" y="2348880"/>
                <a:ext cx="2430607" cy="2156857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5360988" y="2853694"/>
            <a:ext cx="1371600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endParaRPr lang="zh-CN" altLang="zh-CN" sz="10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zh-CN" sz="1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  <a:endParaRPr lang="zh-CN" altLang="zh-CN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5448301" y="2161022"/>
            <a:ext cx="1152525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2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85%</a:t>
            </a:r>
          </a:p>
        </p:txBody>
      </p:sp>
      <p:sp>
        <p:nvSpPr>
          <p:cNvPr id="31776" name="Oval 32"/>
          <p:cNvSpPr>
            <a:spLocks noChangeArrowheads="1"/>
          </p:cNvSpPr>
          <p:nvPr/>
        </p:nvSpPr>
        <p:spPr bwMode="auto">
          <a:xfrm>
            <a:off x="5664201" y="1954583"/>
            <a:ext cx="695325" cy="695540"/>
          </a:xfrm>
          <a:prstGeom prst="ellipse">
            <a:avLst/>
          </a:prstGeom>
          <a:noFill/>
          <a:ln w="6350" cmpd="sng">
            <a:solidFill>
              <a:srgbClr val="F8F8F8"/>
            </a:solidFill>
            <a:rou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123478"/>
            <a:ext cx="27780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TW" altLang="zh-TW" sz="2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備課、觀課與議課</a:t>
            </a:r>
            <a:endParaRPr lang="en-US" altLang="zh-TW" sz="2000" dirty="0" smtClean="0">
              <a:solidFill>
                <a:schemeClr val="accent1">
                  <a:lumMod val="60000"/>
                  <a:lumOff val="4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09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2"/>
          <p:cNvGrpSpPr>
            <a:grpSpLocks/>
          </p:cNvGrpSpPr>
          <p:nvPr/>
        </p:nvGrpSpPr>
        <p:grpSpPr bwMode="auto">
          <a:xfrm>
            <a:off x="1187624" y="555526"/>
            <a:ext cx="6552529" cy="3816424"/>
            <a:chOff x="147" y="795"/>
            <a:chExt cx="5114" cy="3311"/>
          </a:xfrm>
        </p:grpSpPr>
        <p:sp>
          <p:nvSpPr>
            <p:cNvPr id="9" name="AutoShape 3"/>
            <p:cNvSpPr>
              <a:spLocks noChangeArrowheads="1"/>
            </p:cNvSpPr>
            <p:nvPr/>
          </p:nvSpPr>
          <p:spPr bwMode="gray">
            <a:xfrm>
              <a:off x="1875" y="2000"/>
              <a:ext cx="293" cy="335"/>
            </a:xfrm>
            <a:prstGeom prst="chevron">
              <a:avLst>
                <a:gd name="adj" fmla="val 52514"/>
              </a:avLst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10" name="AutoShape 4"/>
            <p:cNvSpPr>
              <a:spLocks noChangeArrowheads="1"/>
            </p:cNvSpPr>
            <p:nvPr/>
          </p:nvSpPr>
          <p:spPr bwMode="gray">
            <a:xfrm>
              <a:off x="3459" y="2000"/>
              <a:ext cx="292" cy="335"/>
            </a:xfrm>
            <a:prstGeom prst="chevron">
              <a:avLst>
                <a:gd name="adj" fmla="val 52514"/>
              </a:avLst>
            </a:prstGeom>
            <a:solidFill>
              <a:schemeClr val="hlink"/>
            </a:solidFill>
            <a:ln w="9525">
              <a:noFill/>
              <a:miter lim="800000"/>
              <a:headEnd/>
              <a:tailEnd/>
            </a:ln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11" name="Oval 5"/>
            <p:cNvSpPr>
              <a:spLocks noChangeArrowheads="1"/>
            </p:cNvSpPr>
            <p:nvPr/>
          </p:nvSpPr>
          <p:spPr bwMode="gray">
            <a:xfrm>
              <a:off x="3793" y="1540"/>
              <a:ext cx="1251" cy="1256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12" name="Oval 6"/>
            <p:cNvSpPr>
              <a:spLocks noChangeArrowheads="1"/>
            </p:cNvSpPr>
            <p:nvPr/>
          </p:nvSpPr>
          <p:spPr bwMode="gray">
            <a:xfrm>
              <a:off x="3787" y="1525"/>
              <a:ext cx="1251" cy="1256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alpha val="32001"/>
                  </a:schemeClr>
                </a:gs>
                <a:gs pos="100000">
                  <a:schemeClr val="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13" name="Oval 7"/>
            <p:cNvSpPr>
              <a:spLocks noChangeArrowheads="1"/>
            </p:cNvSpPr>
            <p:nvPr/>
          </p:nvSpPr>
          <p:spPr bwMode="gray">
            <a:xfrm>
              <a:off x="3875" y="1622"/>
              <a:ext cx="1087" cy="1092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14" name="Oval 8"/>
            <p:cNvSpPr>
              <a:spLocks noChangeArrowheads="1"/>
            </p:cNvSpPr>
            <p:nvPr/>
          </p:nvSpPr>
          <p:spPr bwMode="gray">
            <a:xfrm>
              <a:off x="3893" y="1628"/>
              <a:ext cx="1088" cy="1092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63529"/>
                    <a:invGamma/>
                  </a:schemeClr>
                </a:gs>
                <a:gs pos="100000">
                  <a:schemeClr val="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15" name="Oval 9"/>
            <p:cNvSpPr>
              <a:spLocks noChangeArrowheads="1"/>
            </p:cNvSpPr>
            <p:nvPr/>
          </p:nvSpPr>
          <p:spPr bwMode="gray">
            <a:xfrm>
              <a:off x="3933" y="1676"/>
              <a:ext cx="980" cy="983"/>
            </a:xfrm>
            <a:prstGeom prst="ellipse">
              <a:avLst/>
            </a:prstGeom>
            <a:solidFill>
              <a:srgbClr val="3333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16" name="Oval 10"/>
            <p:cNvSpPr>
              <a:spLocks noChangeArrowheads="1"/>
            </p:cNvSpPr>
            <p:nvPr/>
          </p:nvSpPr>
          <p:spPr bwMode="gray">
            <a:xfrm>
              <a:off x="624" y="1536"/>
              <a:ext cx="1251" cy="1256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17" name="Oval 11"/>
            <p:cNvSpPr>
              <a:spLocks noChangeArrowheads="1"/>
            </p:cNvSpPr>
            <p:nvPr/>
          </p:nvSpPr>
          <p:spPr bwMode="gray">
            <a:xfrm>
              <a:off x="624" y="1536"/>
              <a:ext cx="1251" cy="1256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alpha val="32001"/>
                  </a:schemeClr>
                </a:gs>
                <a:gs pos="100000">
                  <a:schemeClr val="fol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18" name="Oval 12"/>
            <p:cNvSpPr>
              <a:spLocks noChangeArrowheads="1"/>
            </p:cNvSpPr>
            <p:nvPr/>
          </p:nvSpPr>
          <p:spPr bwMode="gray">
            <a:xfrm>
              <a:off x="706" y="1618"/>
              <a:ext cx="1087" cy="109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19" name="Oval 13"/>
            <p:cNvSpPr>
              <a:spLocks noChangeArrowheads="1"/>
            </p:cNvSpPr>
            <p:nvPr/>
          </p:nvSpPr>
          <p:spPr bwMode="gray">
            <a:xfrm>
              <a:off x="707" y="1620"/>
              <a:ext cx="1087" cy="109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20" name="Oval 14"/>
            <p:cNvSpPr>
              <a:spLocks noChangeArrowheads="1"/>
            </p:cNvSpPr>
            <p:nvPr/>
          </p:nvSpPr>
          <p:spPr bwMode="gray">
            <a:xfrm>
              <a:off x="760" y="1673"/>
              <a:ext cx="979" cy="983"/>
            </a:xfrm>
            <a:prstGeom prst="ellipse">
              <a:avLst/>
            </a:prstGeom>
            <a:solidFill>
              <a:srgbClr val="3333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grpSp>
          <p:nvGrpSpPr>
            <p:cNvPr id="21" name="Group 15"/>
            <p:cNvGrpSpPr>
              <a:grpSpLocks/>
            </p:cNvGrpSpPr>
            <p:nvPr/>
          </p:nvGrpSpPr>
          <p:grpSpPr bwMode="auto">
            <a:xfrm>
              <a:off x="748" y="1706"/>
              <a:ext cx="992" cy="953"/>
              <a:chOff x="4166" y="1706"/>
              <a:chExt cx="1252" cy="1252"/>
            </a:xfrm>
          </p:grpSpPr>
          <p:sp>
            <p:nvSpPr>
              <p:cNvPr id="48" name="Oval 16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eaVert" wrap="non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  <p:sp>
            <p:nvSpPr>
              <p:cNvPr id="49" name="Oval 17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eaVert" wrap="non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  <p:sp>
            <p:nvSpPr>
              <p:cNvPr id="50" name="Oval 18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eaVert" wrap="non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  <p:sp>
            <p:nvSpPr>
              <p:cNvPr id="51" name="Oval 19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eaVert" wrap="non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</p:grpSp>
        <p:sp>
          <p:nvSpPr>
            <p:cNvPr id="23" name="Oval 20"/>
            <p:cNvSpPr>
              <a:spLocks noChangeArrowheads="1"/>
            </p:cNvSpPr>
            <p:nvPr/>
          </p:nvSpPr>
          <p:spPr bwMode="gray">
            <a:xfrm>
              <a:off x="2209" y="1540"/>
              <a:ext cx="1251" cy="1256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24" name="Oval 21"/>
            <p:cNvSpPr>
              <a:spLocks noChangeArrowheads="1"/>
            </p:cNvSpPr>
            <p:nvPr/>
          </p:nvSpPr>
          <p:spPr bwMode="gray">
            <a:xfrm>
              <a:off x="2200" y="1525"/>
              <a:ext cx="1270" cy="1225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alpha val="32001"/>
                  </a:schemeClr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25" name="Oval 22"/>
            <p:cNvSpPr>
              <a:spLocks noChangeArrowheads="1"/>
            </p:cNvSpPr>
            <p:nvPr/>
          </p:nvSpPr>
          <p:spPr bwMode="gray">
            <a:xfrm>
              <a:off x="2291" y="1622"/>
              <a:ext cx="1087" cy="1092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54118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26" name="Oval 23"/>
            <p:cNvSpPr>
              <a:spLocks noChangeArrowheads="1"/>
            </p:cNvSpPr>
            <p:nvPr/>
          </p:nvSpPr>
          <p:spPr bwMode="gray">
            <a:xfrm>
              <a:off x="2292" y="1624"/>
              <a:ext cx="1087" cy="1092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63529"/>
                    <a:invGamma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27" name="Oval 24"/>
            <p:cNvSpPr>
              <a:spLocks noChangeArrowheads="1"/>
            </p:cNvSpPr>
            <p:nvPr/>
          </p:nvSpPr>
          <p:spPr bwMode="gray">
            <a:xfrm>
              <a:off x="2345" y="1676"/>
              <a:ext cx="979" cy="983"/>
            </a:xfrm>
            <a:prstGeom prst="ellipse">
              <a:avLst/>
            </a:prstGeom>
            <a:solidFill>
              <a:srgbClr val="3333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grpSp>
          <p:nvGrpSpPr>
            <p:cNvPr id="28" name="Group 25"/>
            <p:cNvGrpSpPr>
              <a:grpSpLocks/>
            </p:cNvGrpSpPr>
            <p:nvPr/>
          </p:nvGrpSpPr>
          <p:grpSpPr bwMode="auto">
            <a:xfrm>
              <a:off x="2361" y="1687"/>
              <a:ext cx="947" cy="952"/>
              <a:chOff x="4166" y="1706"/>
              <a:chExt cx="1252" cy="1252"/>
            </a:xfrm>
          </p:grpSpPr>
          <p:sp>
            <p:nvSpPr>
              <p:cNvPr id="44" name="Oval 26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eaVert" wrap="non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  <p:sp>
            <p:nvSpPr>
              <p:cNvPr id="45" name="Oval 27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eaVert" wrap="non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  <p:sp>
            <p:nvSpPr>
              <p:cNvPr id="46" name="Oval 28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eaVert" wrap="non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  <p:sp>
            <p:nvSpPr>
              <p:cNvPr id="47" name="Oval 29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eaVert" wrap="non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</p:grpSp>
        <p:grpSp>
          <p:nvGrpSpPr>
            <p:cNvPr id="29" name="Group 30"/>
            <p:cNvGrpSpPr>
              <a:grpSpLocks/>
            </p:cNvGrpSpPr>
            <p:nvPr/>
          </p:nvGrpSpPr>
          <p:grpSpPr bwMode="auto">
            <a:xfrm>
              <a:off x="3951" y="1687"/>
              <a:ext cx="948" cy="952"/>
              <a:chOff x="4166" y="1706"/>
              <a:chExt cx="1252" cy="1252"/>
            </a:xfrm>
          </p:grpSpPr>
          <p:sp>
            <p:nvSpPr>
              <p:cNvPr id="40" name="Oval 31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eaVert" wrap="non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  <p:sp>
            <p:nvSpPr>
              <p:cNvPr id="41" name="Oval 32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eaVert" wrap="non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  <p:sp>
            <p:nvSpPr>
              <p:cNvPr id="42" name="Oval 33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eaVert" wrap="non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  <p:sp>
            <p:nvSpPr>
              <p:cNvPr id="43" name="Oval 34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eaVert" wrap="non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</p:grpSp>
        <p:sp>
          <p:nvSpPr>
            <p:cNvPr id="30" name="Text Box 38"/>
            <p:cNvSpPr txBox="1">
              <a:spLocks noChangeArrowheads="1"/>
            </p:cNvSpPr>
            <p:nvPr/>
          </p:nvSpPr>
          <p:spPr bwMode="gray">
            <a:xfrm>
              <a:off x="709" y="1797"/>
              <a:ext cx="884" cy="17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sz="2400" b="1" i="0" u="none" strike="noStrike" cap="none" normalizeH="0" baseline="0" dirty="0" smtClean="0">
                  <a:ln>
                    <a:noFill/>
                  </a:ln>
                  <a:solidFill>
                    <a:srgbClr val="C00000"/>
                  </a:solidFill>
                  <a:effectLst/>
                  <a:latin typeface="Arial" pitchFamily="34" charset="0"/>
                  <a:ea typeface="標楷體" pitchFamily="65" charset="-120"/>
                  <a:cs typeface="新細明體" pitchFamily="18" charset="-120"/>
                </a:rPr>
                <a:t>備課</a:t>
              </a:r>
              <a:r>
                <a:rPr kumimoji="1" lang="zh-TW" sz="2000" b="1" i="0" u="none" strike="noStrike" cap="none" normalizeH="0" baseline="0" dirty="0" smtClean="0">
                  <a:ln>
                    <a:noFill/>
                  </a:ln>
                  <a:solidFill>
                    <a:srgbClr val="C00000"/>
                  </a:solidFill>
                  <a:effectLst/>
                  <a:latin typeface="Arial" pitchFamily="34" charset="0"/>
                  <a:ea typeface="標楷體" pitchFamily="65" charset="-120"/>
                  <a:cs typeface="新細明體" pitchFamily="18" charset="-120"/>
                </a:rPr>
                <a:t>：</a:t>
              </a:r>
              <a:endParaRPr kumimoji="1" lang="zh-TW" altLang="en-US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標楷體" pitchFamily="65" charset="-120"/>
                <a:cs typeface="新細明體" pitchFamily="18" charset="-12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sz="20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標楷體" pitchFamily="65" charset="-120"/>
                  <a:cs typeface="新細明體" pitchFamily="18" charset="-120"/>
                </a:rPr>
                <a:t>自備、</a:t>
              </a:r>
              <a:endParaRPr kumimoji="1" lang="zh-TW" altLang="en-US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標楷體" pitchFamily="65" charset="-120"/>
                <a:cs typeface="新細明體" pitchFamily="18" charset="-12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sz="20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標楷體" pitchFamily="65" charset="-120"/>
                  <a:cs typeface="新細明體" pitchFamily="18" charset="-120"/>
                </a:rPr>
                <a:t>共備、</a:t>
              </a:r>
              <a:endParaRPr kumimoji="1" lang="zh-TW" altLang="en-US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標楷體" pitchFamily="65" charset="-120"/>
                <a:cs typeface="新細明體" pitchFamily="18" charset="-12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sz="20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標楷體" pitchFamily="65" charset="-120"/>
                  <a:cs typeface="新細明體" pitchFamily="18" charset="-120"/>
                </a:rPr>
                <a:t>再自備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2000" b="1" i="0" u="none" strike="noStrike" cap="none" normalizeH="0" baseline="0" dirty="0" smtClean="0">
                <a:ln>
                  <a:noFill/>
                </a:ln>
                <a:solidFill>
                  <a:srgbClr val="0C0C0C"/>
                </a:solidFill>
                <a:effectLst/>
                <a:latin typeface="Arial" pitchFamily="34" charset="0"/>
                <a:ea typeface="標楷體" pitchFamily="65" charset="-120"/>
                <a:cs typeface="新細明體" pitchFamily="18" charset="-12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31" name="Text Box 39"/>
            <p:cNvSpPr txBox="1">
              <a:spLocks noChangeArrowheads="1"/>
            </p:cNvSpPr>
            <p:nvPr/>
          </p:nvSpPr>
          <p:spPr bwMode="gray">
            <a:xfrm>
              <a:off x="2417" y="1873"/>
              <a:ext cx="891" cy="5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sz="2400" b="1" i="0" u="none" strike="noStrike" cap="none" normalizeH="0" baseline="0" smtClean="0">
                  <a:ln>
                    <a:noFill/>
                  </a:ln>
                  <a:solidFill>
                    <a:srgbClr val="C00000"/>
                  </a:solidFill>
                  <a:effectLst/>
                  <a:latin typeface="Arial" pitchFamily="34" charset="0"/>
                  <a:ea typeface="標楷體" pitchFamily="65" charset="-120"/>
                  <a:cs typeface="新細明體" pitchFamily="18" charset="-120"/>
                </a:rPr>
                <a:t>觀課：</a:t>
              </a:r>
              <a:endParaRPr kumimoji="1" lang="zh-TW" altLang="en-US" sz="2400" b="1" i="0" u="none" strike="noStrike" cap="none" normalizeH="0" baseline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標楷體" pitchFamily="65" charset="-120"/>
                <a:cs typeface="新細明體" pitchFamily="18" charset="-12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sz="24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標楷體" pitchFamily="65" charset="-120"/>
                  <a:cs typeface="新細明體" pitchFamily="18" charset="-120"/>
                </a:rPr>
                <a:t>入班觀察</a:t>
              </a:r>
              <a:endParaRPr kumimoji="1" 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32" name="Text Box 40"/>
            <p:cNvSpPr txBox="1">
              <a:spLocks noChangeArrowheads="1"/>
            </p:cNvSpPr>
            <p:nvPr/>
          </p:nvSpPr>
          <p:spPr bwMode="gray">
            <a:xfrm>
              <a:off x="3802" y="1926"/>
              <a:ext cx="1345" cy="7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sz="2400" i="0" u="none" strike="noStrike" cap="none" normalizeH="0" baseline="0" dirty="0" smtClean="0">
                  <a:ln>
                    <a:noFill/>
                  </a:ln>
                  <a:solidFill>
                    <a:srgbClr val="C00000"/>
                  </a:solidFill>
                  <a:effectLst/>
                  <a:latin typeface="Arial" pitchFamily="34" charset="0"/>
                  <a:ea typeface="標楷體" pitchFamily="65" charset="-120"/>
                  <a:cs typeface="新細明體" pitchFamily="18" charset="-120"/>
                </a:rPr>
                <a:t>議課</a:t>
              </a:r>
              <a:r>
                <a:rPr kumimoji="1" lang="zh-TW" sz="2400" b="1" i="0" u="none" strike="noStrike" cap="none" normalizeH="0" baseline="0" dirty="0" smtClean="0">
                  <a:ln>
                    <a:noFill/>
                  </a:ln>
                  <a:solidFill>
                    <a:srgbClr val="C00000"/>
                  </a:solidFill>
                  <a:effectLst/>
                  <a:latin typeface="Arial" pitchFamily="34" charset="0"/>
                  <a:ea typeface="標楷體" pitchFamily="65" charset="-120"/>
                  <a:cs typeface="新細明體" pitchFamily="18" charset="-120"/>
                </a:rPr>
                <a:t>：</a:t>
              </a:r>
              <a:endParaRPr kumimoji="1" lang="zh-TW" altLang="en-US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標楷體" pitchFamily="65" charset="-120"/>
                <a:cs typeface="新細明體" pitchFamily="18" charset="-12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sz="24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標楷體" pitchFamily="65" charset="-120"/>
                  <a:cs typeface="新細明體" pitchFamily="18" charset="-120"/>
                </a:rPr>
                <a:t>觀察後會議</a:t>
              </a:r>
              <a:endParaRPr kumimoji="1" lang="zh-TW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33" name="AutoShape 41"/>
            <p:cNvSpPr>
              <a:spLocks noChangeArrowheads="1"/>
            </p:cNvSpPr>
            <p:nvPr/>
          </p:nvSpPr>
          <p:spPr bwMode="auto">
            <a:xfrm>
              <a:off x="1111" y="795"/>
              <a:ext cx="3051" cy="525"/>
            </a:xfrm>
            <a:prstGeom prst="chevron">
              <a:avLst>
                <a:gd name="adj" fmla="val 9072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altLang="zh-TW" sz="2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SimHei" pitchFamily="49" charset="-122"/>
                  <a:ea typeface="新細明體" pitchFamily="18" charset="-120"/>
                  <a:cs typeface="新細明體" pitchFamily="18" charset="-120"/>
                </a:rPr>
                <a:t>  </a:t>
              </a:r>
              <a:r>
                <a:rPr kumimoji="1" lang="zh-TW" sz="3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SimHei" pitchFamily="49" charset="-122"/>
                  <a:ea typeface="標楷體" pitchFamily="65" charset="-120"/>
                  <a:cs typeface="新細明體" pitchFamily="18" charset="-120"/>
                </a:rPr>
                <a:t>教師專業成長三部曲</a:t>
              </a:r>
              <a:endParaRPr kumimoji="1" lang="zh-TW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34" name="AutoShape 35"/>
            <p:cNvSpPr>
              <a:spLocks noChangeArrowheads="1"/>
            </p:cNvSpPr>
            <p:nvPr/>
          </p:nvSpPr>
          <p:spPr bwMode="gray">
            <a:xfrm>
              <a:off x="147" y="2948"/>
              <a:ext cx="1462" cy="408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8575" algn="ctr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sz="2400" b="1" i="0" u="none" strike="noStrike" cap="none" normalizeH="0" baseline="0" dirty="0" smtClean="0">
                  <a:ln>
                    <a:noFill/>
                  </a:ln>
                  <a:solidFill>
                    <a:srgbClr val="C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Verdana" pitchFamily="34" charset="0"/>
                  <a:ea typeface="標楷體" pitchFamily="65" charset="-120"/>
                  <a:cs typeface="新細明體" pitchFamily="18" charset="-120"/>
                </a:rPr>
                <a:t>確定</a:t>
              </a:r>
              <a:r>
                <a:rPr kumimoji="1" lang="zh-TW" sz="2400" b="1" i="0" u="none" strike="noStrike" cap="none" normalizeH="0" baseline="0" dirty="0" smtClean="0">
                  <a:ln>
                    <a:noFill/>
                  </a:ln>
                  <a:solidFill>
                    <a:srgbClr val="0070C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Verdana" pitchFamily="34" charset="0"/>
                  <a:ea typeface="標楷體" pitchFamily="65" charset="-120"/>
                  <a:cs typeface="新細明體" pitchFamily="18" charset="-120"/>
                </a:rPr>
                <a:t>觀察焦點</a:t>
              </a:r>
              <a:endParaRPr kumimoji="1" lang="zh-TW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35" name="AutoShape 36"/>
            <p:cNvSpPr>
              <a:spLocks noChangeArrowheads="1"/>
            </p:cNvSpPr>
            <p:nvPr/>
          </p:nvSpPr>
          <p:spPr bwMode="gray">
            <a:xfrm>
              <a:off x="2007" y="2882"/>
              <a:ext cx="1769" cy="37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8575" algn="ctr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sz="2400" b="1" i="0" u="none" strike="noStrike" cap="none" normalizeH="0" baseline="0" dirty="0" smtClean="0">
                  <a:ln>
                    <a:noFill/>
                  </a:ln>
                  <a:solidFill>
                    <a:srgbClr val="C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Verdana" pitchFamily="34" charset="0"/>
                  <a:ea typeface="標楷體" pitchFamily="65" charset="-120"/>
                  <a:cs typeface="新細明體" pitchFamily="18" charset="-120"/>
                </a:rPr>
                <a:t>帶著工具觀察</a:t>
              </a:r>
              <a:endParaRPr kumimoji="1" lang="en-US" altLang="zh-TW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標楷體" pitchFamily="65" charset="-120"/>
                <a:cs typeface="新細明體" pitchFamily="18" charset="-120"/>
              </a:endParaRPr>
            </a:p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zh-TW" b="1" dirty="0" smtClean="0">
                  <a:solidFill>
                    <a:srgbClr val="0070C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Verdana" pitchFamily="34" charset="0"/>
                  <a:ea typeface="標楷體" pitchFamily="65" charset="-120"/>
                  <a:cs typeface="新細明體" pitchFamily="18" charset="-120"/>
                </a:rPr>
                <a:t>(</a:t>
              </a:r>
              <a:r>
                <a:rPr kumimoji="1" lang="zh-TW" altLang="zh-TW" b="1" dirty="0" smtClean="0">
                  <a:solidFill>
                    <a:srgbClr val="0070C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Verdana" pitchFamily="34" charset="0"/>
                  <a:ea typeface="標楷體" pitchFamily="65" charset="-120"/>
                  <a:cs typeface="新細明體" pitchFamily="18" charset="-120"/>
                </a:rPr>
                <a:t>教學觀察表</a:t>
              </a:r>
              <a:r>
                <a:rPr kumimoji="1" lang="en-US" altLang="zh-TW" b="1" dirty="0" smtClean="0">
                  <a:solidFill>
                    <a:srgbClr val="0070C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Verdana" pitchFamily="34" charset="0"/>
                  <a:ea typeface="標楷體" pitchFamily="65" charset="-120"/>
                  <a:cs typeface="新細明體" pitchFamily="18" charset="-120"/>
                </a:rPr>
                <a:t>)</a:t>
              </a:r>
              <a:endParaRPr kumimoji="1" lang="zh-TW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36" name="AutoShape 37"/>
            <p:cNvSpPr>
              <a:spLocks noChangeArrowheads="1"/>
            </p:cNvSpPr>
            <p:nvPr/>
          </p:nvSpPr>
          <p:spPr bwMode="gray">
            <a:xfrm>
              <a:off x="3957" y="2836"/>
              <a:ext cx="1271" cy="40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8575" algn="ctr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sz="2400" b="1" i="0" u="none" strike="noStrike" cap="none" normalizeH="0" baseline="0" dirty="0" smtClean="0">
                  <a:ln>
                    <a:noFill/>
                  </a:ln>
                  <a:solidFill>
                    <a:srgbClr val="C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Verdana" pitchFamily="34" charset="0"/>
                  <a:ea typeface="標楷體" pitchFamily="65" charset="-120"/>
                  <a:cs typeface="新細明體" pitchFamily="18" charset="-120"/>
                </a:rPr>
                <a:t>回饋分享與討論</a:t>
              </a:r>
              <a:endParaRPr kumimoji="1" lang="zh-TW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37" name="矩形 1"/>
            <p:cNvSpPr>
              <a:spLocks noChangeArrowheads="1"/>
            </p:cNvSpPr>
            <p:nvPr/>
          </p:nvSpPr>
          <p:spPr bwMode="auto">
            <a:xfrm>
              <a:off x="1916" y="3462"/>
              <a:ext cx="1725" cy="5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b="0" i="0" u="none" strike="noStrike" cap="none" normalizeH="0" baseline="0" dirty="0" smtClean="0">
                  <a:ln>
                    <a:noFill/>
                  </a:ln>
                  <a:solidFill>
                    <a:srgbClr val="0C0C0C"/>
                  </a:solidFill>
                  <a:effectLst/>
                  <a:latin typeface="Arial" pitchFamily="34" charset="0"/>
                  <a:ea typeface="微軟正黑體" pitchFamily="34" charset="-120"/>
                  <a:cs typeface="新細明體" pitchFamily="18" charset="-120"/>
                </a:rPr>
                <a:t>要掌握教學專業及教室脈絡；也精熟教學觀察工具與技術。</a:t>
              </a:r>
              <a:endParaRPr kumimoji="1" lang="zh-TW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38" name="矩形 2"/>
            <p:cNvSpPr>
              <a:spLocks noChangeArrowheads="1"/>
            </p:cNvSpPr>
            <p:nvPr/>
          </p:nvSpPr>
          <p:spPr bwMode="auto">
            <a:xfrm>
              <a:off x="3957" y="3335"/>
              <a:ext cx="1304" cy="7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b="0" i="0" u="none" strike="noStrike" cap="none" normalizeH="0" baseline="0" dirty="0" smtClean="0">
                  <a:ln>
                    <a:noFill/>
                  </a:ln>
                  <a:solidFill>
                    <a:srgbClr val="0C0C0C"/>
                  </a:solidFill>
                  <a:effectLst/>
                  <a:latin typeface="Arial" pitchFamily="34" charset="0"/>
                  <a:ea typeface="微軟正黑體" pitchFamily="34" charset="-120"/>
                  <a:cs typeface="新細明體" pitchFamily="18" charset="-120"/>
                </a:rPr>
                <a:t>宜展現人際互動的知能技巧；並要有一顆溫暖且願意助人的心。 </a:t>
              </a:r>
              <a:endParaRPr kumimoji="1" lang="zh-TW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39" name="矩形 3"/>
            <p:cNvSpPr>
              <a:spLocks noChangeArrowheads="1"/>
            </p:cNvSpPr>
            <p:nvPr/>
          </p:nvSpPr>
          <p:spPr bwMode="auto">
            <a:xfrm>
              <a:off x="238" y="3350"/>
              <a:ext cx="1325" cy="7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b="0" i="0" u="none" strike="noStrike" cap="none" normalizeH="0" baseline="0" dirty="0" smtClean="0">
                  <a:ln>
                    <a:noFill/>
                  </a:ln>
                  <a:solidFill>
                    <a:srgbClr val="0C0C0C"/>
                  </a:solidFill>
                  <a:effectLst/>
                  <a:latin typeface="Arial" pitchFamily="34" charset="0"/>
                  <a:ea typeface="微軟正黑體" pitchFamily="34" charset="-120"/>
                  <a:cs typeface="新細明體" pitchFamily="18" charset="-120"/>
                </a:rPr>
                <a:t>要敞開心胸導入來贏得信任；也要釐清教學觀察焦點與內涵</a:t>
              </a:r>
              <a:r>
                <a:rPr kumimoji="1" lang="zh-TW" sz="1600" b="0" i="0" u="none" strike="noStrike" cap="none" normalizeH="0" baseline="0" dirty="0" smtClean="0">
                  <a:ln>
                    <a:noFill/>
                  </a:ln>
                  <a:solidFill>
                    <a:srgbClr val="0C0C0C"/>
                  </a:solidFill>
                  <a:effectLst/>
                  <a:latin typeface="Arial" pitchFamily="34" charset="0"/>
                  <a:ea typeface="微軟正黑體" pitchFamily="34" charset="-120"/>
                  <a:cs typeface="新細明體" pitchFamily="18" charset="-120"/>
                </a:rPr>
                <a:t>。</a:t>
              </a:r>
              <a:endParaRPr kumimoji="1" lang="zh-TW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347864" y="1779662"/>
            <a:ext cx="42484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000" dirty="0" smtClean="0">
                <a:latin typeface="微軟正黑體" pitchFamily="34" charset="-120"/>
                <a:ea typeface="微軟正黑體" pitchFamily="34" charset="-120"/>
              </a:rPr>
              <a:t>共同</a:t>
            </a:r>
            <a:r>
              <a:rPr lang="zh-TW" altLang="zh-TW" sz="4000" dirty="0" smtClean="0">
                <a:latin typeface="微軟正黑體" pitchFamily="34" charset="-120"/>
                <a:ea typeface="微軟正黑體" pitchFamily="34" charset="-120"/>
              </a:rPr>
              <a:t>備課</a:t>
            </a:r>
            <a:endParaRPr lang="en-US" altLang="zh-TW" sz="4000" dirty="0" smtClean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47664" y="1779662"/>
            <a:ext cx="1694258" cy="1628954"/>
          </a:xfrm>
          <a:prstGeom prst="rect">
            <a:avLst/>
          </a:prstGeom>
          <a:noFill/>
          <a:ln w="6350">
            <a:solidFill>
              <a:schemeClr val="bg1">
                <a:lumMod val="50000"/>
              </a:schemeClr>
            </a:solidFill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88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</a:t>
            </a:r>
            <a:r>
              <a:rPr lang="en-US" altLang="zh-TW" sz="88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3</a:t>
            </a:r>
            <a:endParaRPr lang="zh-CN" altLang="en-US" sz="8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3075" name="Picture 3" descr="D:\1稻壳模板\ppt\2016.4\小清新水彩花卉毕业答辩模板\未标题-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" y="462756"/>
            <a:ext cx="1236662" cy="42179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1稻壳模板\ppt\2016.4\小清新水彩花卉毕业答辩模板\未标题-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8425" y="377031"/>
            <a:ext cx="1425575" cy="43894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563888" y="2571750"/>
            <a:ext cx="44935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如果你想走得快，你要自己走；</a:t>
            </a:r>
            <a:endParaRPr lang="en-US" altLang="zh-TW" sz="2400" dirty="0" smtClean="0"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如果你想走得遠，你要找個伴。</a:t>
            </a:r>
            <a:endParaRPr lang="zh-TW" altLang="en-US" sz="2400" dirty="0"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5360988" y="2853694"/>
            <a:ext cx="1371600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endParaRPr lang="zh-CN" altLang="zh-CN" sz="10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zh-CN" sz="1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  <a:endParaRPr lang="zh-CN" altLang="zh-CN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5448301" y="2161022"/>
            <a:ext cx="1152525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2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85%</a:t>
            </a:r>
          </a:p>
        </p:txBody>
      </p:sp>
      <p:sp>
        <p:nvSpPr>
          <p:cNvPr id="31776" name="Oval 32"/>
          <p:cNvSpPr>
            <a:spLocks noChangeArrowheads="1"/>
          </p:cNvSpPr>
          <p:nvPr/>
        </p:nvSpPr>
        <p:spPr bwMode="auto">
          <a:xfrm>
            <a:off x="5664201" y="1954583"/>
            <a:ext cx="695325" cy="695540"/>
          </a:xfrm>
          <a:prstGeom prst="ellipse">
            <a:avLst/>
          </a:prstGeom>
          <a:noFill/>
          <a:ln w="6350" cmpd="sng">
            <a:solidFill>
              <a:srgbClr val="F8F8F8"/>
            </a:solidFill>
            <a:rou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TW" altLang="zh-TW" sz="2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備課、觀課與議課</a:t>
            </a:r>
            <a:endParaRPr lang="en-US" altLang="zh-TW" sz="2000" dirty="0" smtClean="0">
              <a:solidFill>
                <a:schemeClr val="accent1">
                  <a:lumMod val="60000"/>
                  <a:lumOff val="4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09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1"/>
          <p:cNvSpPr txBox="1"/>
          <p:nvPr/>
        </p:nvSpPr>
        <p:spPr>
          <a:xfrm>
            <a:off x="755576" y="123478"/>
            <a:ext cx="7992888" cy="3600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>
                <a:latin typeface="+mj-ea"/>
                <a:ea typeface="+mj-ea"/>
                <a:cs typeface="+mj-cs"/>
              </a:defRPr>
            </a:lvl1pPr>
          </a:lstStyle>
          <a:p>
            <a:pPr marL="514350" indent="-514350">
              <a:buFont typeface="+mj-ea"/>
              <a:buAutoNum type="ea1ChtPeriod"/>
            </a:pPr>
            <a:r>
              <a:rPr lang="zh-TW" altLang="en-US" sz="2600" dirty="0" smtClean="0">
                <a:solidFill>
                  <a:schemeClr val="accent1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「教學指引都已經幫老師們做好文本分析，老師們就依指引來教學就夠了，為什麼還要再花力氣分析文本，建構教學重點？」</a:t>
            </a:r>
            <a:endParaRPr lang="en-US" altLang="zh-TW" sz="2600" dirty="0" smtClean="0">
              <a:solidFill>
                <a:schemeClr val="accent1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marL="514350" indent="-514350"/>
            <a:endParaRPr lang="en-US" altLang="zh-TW" sz="2600" dirty="0" smtClean="0">
              <a:latin typeface="標楷體" pitchFamily="65" charset="-120"/>
              <a:ea typeface="標楷體" pitchFamily="65" charset="-120"/>
            </a:endParaRPr>
          </a:p>
          <a:p>
            <a:pPr marL="514350" indent="-514350">
              <a:buFont typeface="+mj-ea"/>
              <a:buAutoNum type="ea1ChtPeriod"/>
            </a:pP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marL="514350" indent="-514350">
              <a:buFont typeface="+mj-ea"/>
              <a:buAutoNum type="ea1ChtPeriod"/>
            </a:pP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259632" y="3363838"/>
            <a:ext cx="75608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/>
            <a:r>
              <a:rPr lang="zh-TW" altLang="en-US" sz="3200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「教學生教材，不如教會學習」</a:t>
            </a:r>
            <a:endParaRPr lang="en-US" altLang="zh-TW" sz="3200" b="1" dirty="0" smtClean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  <a:p>
            <a:pPr marL="514350" indent="-514350"/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直接面對教學的文本，下功夫解構後再從新建構</a:t>
            </a:r>
            <a:endParaRPr lang="en-US" altLang="zh-TW" sz="2600" dirty="0" smtClean="0">
              <a:latin typeface="標楷體" pitchFamily="65" charset="-120"/>
              <a:ea typeface="標楷體" pitchFamily="65" charset="-120"/>
            </a:endParaRPr>
          </a:p>
          <a:p>
            <a:pPr marL="514350" indent="-514350"/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帶領著孩子邁向學習的歷程</a:t>
            </a:r>
            <a:endParaRPr lang="en-US" altLang="zh-TW" sz="2600" b="1" dirty="0" smtClean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259632" y="2139702"/>
            <a:ext cx="6519734" cy="9848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/>
            <a:r>
              <a:rPr lang="zh-TW" altLang="en-US" sz="3200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「給魚吃，不如教會釣魚」</a:t>
            </a:r>
            <a:endParaRPr lang="en-US" altLang="zh-TW" sz="3200" dirty="0" smtClean="0"/>
          </a:p>
          <a:p>
            <a:pPr marL="514350" indent="-514350"/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要教會孩子釣魚，老師自己也要先會釣魚。</a:t>
            </a:r>
            <a:endParaRPr lang="en-US" altLang="zh-TW" sz="2600" b="1" dirty="0" smtClean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67" name="Rectangle 23"/>
          <p:cNvSpPr>
            <a:spLocks noChangeArrowheads="1"/>
          </p:cNvSpPr>
          <p:nvPr/>
        </p:nvSpPr>
        <p:spPr bwMode="auto">
          <a:xfrm>
            <a:off x="7104063" y="1626496"/>
            <a:ext cx="2036762" cy="2644003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5360988" y="2853694"/>
            <a:ext cx="1371600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endParaRPr lang="zh-CN" altLang="zh-CN" sz="10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zh-CN" sz="1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  <a:endParaRPr lang="zh-CN" altLang="zh-CN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5448301" y="2161022"/>
            <a:ext cx="1152525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2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85%</a:t>
            </a:r>
          </a:p>
        </p:txBody>
      </p:sp>
      <p:sp>
        <p:nvSpPr>
          <p:cNvPr id="31776" name="Oval 32"/>
          <p:cNvSpPr>
            <a:spLocks noChangeArrowheads="1"/>
          </p:cNvSpPr>
          <p:nvPr/>
        </p:nvSpPr>
        <p:spPr bwMode="auto">
          <a:xfrm>
            <a:off x="5664201" y="1954583"/>
            <a:ext cx="695325" cy="695540"/>
          </a:xfrm>
          <a:prstGeom prst="ellipse">
            <a:avLst/>
          </a:prstGeom>
          <a:noFill/>
          <a:ln w="6350" cmpd="sng">
            <a:solidFill>
              <a:srgbClr val="F8F8F8"/>
            </a:solidFill>
            <a:rou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TW" altLang="zh-TW" sz="2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備課、觀課與議課</a:t>
            </a:r>
            <a:endParaRPr lang="en-US" altLang="zh-TW" sz="2000" dirty="0" smtClean="0">
              <a:solidFill>
                <a:schemeClr val="accent1">
                  <a:lumMod val="60000"/>
                  <a:lumOff val="4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09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1"/>
          <p:cNvSpPr txBox="1"/>
          <p:nvPr/>
        </p:nvSpPr>
        <p:spPr>
          <a:xfrm>
            <a:off x="755576" y="339502"/>
            <a:ext cx="7992888" cy="15841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>
                <a:latin typeface="+mj-ea"/>
                <a:ea typeface="+mj-ea"/>
                <a:cs typeface="+mj-cs"/>
              </a:defRPr>
            </a:lvl1pPr>
          </a:lstStyle>
          <a:p>
            <a:pPr marL="514350" indent="-514350"/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二、「自己準備要教學的內容就好，為什麼還要花時   </a:t>
            </a:r>
            <a:endParaRPr lang="en-US" altLang="zh-TW" sz="2600" dirty="0" smtClean="0">
              <a:latin typeface="標楷體" pitchFamily="65" charset="-120"/>
              <a:ea typeface="標楷體" pitchFamily="65" charset="-120"/>
            </a:endParaRPr>
          </a:p>
          <a:p>
            <a:pPr marL="514350" indent="-514350"/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    間一起討論？」</a:t>
            </a:r>
            <a:endParaRPr lang="zh-TW" altLang="zh-TW" sz="2600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403648" y="2067694"/>
            <a:ext cx="572464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600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自備不完備，共備效果加倍</a:t>
            </a:r>
            <a:endParaRPr lang="en-US" altLang="zh-TW" sz="3600" b="1" dirty="0" smtClean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403648" y="3075806"/>
            <a:ext cx="66479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600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建構連貫性與一致性之教學品質</a:t>
            </a:r>
            <a:endParaRPr lang="zh-TW" altLang="en-US" sz="3600" b="1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67" name="Rectangle 23"/>
          <p:cNvSpPr>
            <a:spLocks noChangeArrowheads="1"/>
          </p:cNvSpPr>
          <p:nvPr/>
        </p:nvSpPr>
        <p:spPr bwMode="auto">
          <a:xfrm>
            <a:off x="7104063" y="1626496"/>
            <a:ext cx="2036762" cy="2644003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5360988" y="2853694"/>
            <a:ext cx="1371600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endParaRPr lang="zh-CN" altLang="zh-CN" sz="10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zh-CN" sz="1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  <a:endParaRPr lang="zh-CN" altLang="zh-CN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5448301" y="2161022"/>
            <a:ext cx="1152525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2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85%</a:t>
            </a:r>
          </a:p>
        </p:txBody>
      </p:sp>
      <p:sp>
        <p:nvSpPr>
          <p:cNvPr id="31776" name="Oval 32"/>
          <p:cNvSpPr>
            <a:spLocks noChangeArrowheads="1"/>
          </p:cNvSpPr>
          <p:nvPr/>
        </p:nvSpPr>
        <p:spPr bwMode="auto">
          <a:xfrm>
            <a:off x="5664201" y="1954583"/>
            <a:ext cx="695325" cy="695540"/>
          </a:xfrm>
          <a:prstGeom prst="ellipse">
            <a:avLst/>
          </a:prstGeom>
          <a:noFill/>
          <a:ln w="6350" cmpd="sng">
            <a:solidFill>
              <a:srgbClr val="F8F8F8"/>
            </a:solidFill>
            <a:rou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TW" altLang="zh-TW" sz="2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備課、觀課與議課</a:t>
            </a:r>
            <a:endParaRPr lang="en-US" altLang="zh-TW" sz="2000" dirty="0" smtClean="0">
              <a:solidFill>
                <a:schemeClr val="accent1">
                  <a:lumMod val="60000"/>
                  <a:lumOff val="4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09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2"/>
          <p:cNvSpPr txBox="1"/>
          <p:nvPr/>
        </p:nvSpPr>
        <p:spPr>
          <a:xfrm>
            <a:off x="323528" y="699542"/>
            <a:ext cx="8352928" cy="792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400" b="1" dirty="0" smtClean="0">
                <a:latin typeface="標楷體" pitchFamily="65" charset="-120"/>
                <a:ea typeface="標楷體" pitchFamily="65" charset="-120"/>
              </a:rPr>
              <a:t>共備，備什麼</a:t>
            </a:r>
            <a:r>
              <a:rPr lang="en-US" altLang="zh-TW" sz="4400" b="1" dirty="0" smtClean="0">
                <a:latin typeface="標楷體" pitchFamily="65" charset="-120"/>
                <a:ea typeface="標楷體" pitchFamily="65" charset="-120"/>
              </a:rPr>
              <a:t>?</a:t>
            </a:r>
            <a:endParaRPr lang="zh-TW" altLang="zh-TW" sz="4400" b="1" dirty="0">
              <a:latin typeface="標楷體" pitchFamily="65" charset="-120"/>
              <a:ea typeface="標楷體" pitchFamily="65" charset="-120"/>
            </a:endParaRPr>
          </a:p>
        </p:txBody>
      </p:sp>
      <p:grpSp>
        <p:nvGrpSpPr>
          <p:cNvPr id="9" name="群組 8"/>
          <p:cNvGrpSpPr/>
          <p:nvPr/>
        </p:nvGrpSpPr>
        <p:grpSpPr>
          <a:xfrm>
            <a:off x="755576" y="1707654"/>
            <a:ext cx="7632848" cy="3435846"/>
            <a:chOff x="971600" y="1748745"/>
            <a:chExt cx="7632848" cy="4935716"/>
          </a:xfrm>
        </p:grpSpPr>
        <p:grpSp>
          <p:nvGrpSpPr>
            <p:cNvPr id="10" name="组合 20"/>
            <p:cNvGrpSpPr/>
            <p:nvPr/>
          </p:nvGrpSpPr>
          <p:grpSpPr>
            <a:xfrm>
              <a:off x="971600" y="1748745"/>
              <a:ext cx="1584176" cy="1536240"/>
              <a:chOff x="467544" y="886275"/>
              <a:chExt cx="1918090" cy="1773081"/>
            </a:xfrm>
          </p:grpSpPr>
          <p:pic>
            <p:nvPicPr>
              <p:cNvPr id="19" name="Picture 2" descr="E:\我的作品\4比3标准\中国风\中国风企业文化类应用模板\psd432659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7544" y="886275"/>
                <a:ext cx="1918090" cy="177308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0" name="圆角矩形 3"/>
              <p:cNvSpPr/>
              <p:nvPr/>
            </p:nvSpPr>
            <p:spPr>
              <a:xfrm>
                <a:off x="755576" y="1052736"/>
                <a:ext cx="1584176" cy="1440160"/>
              </a:xfrm>
              <a:prstGeom prst="roundRect">
                <a:avLst>
                  <a:gd name="adj" fmla="val 7143"/>
                </a:avLst>
              </a:prstGeom>
              <a:noFill/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6000" dirty="0" smtClean="0">
                    <a:solidFill>
                      <a:schemeClr val="tx1"/>
                    </a:solidFill>
                    <a:ea typeface="方正行楷简体" pitchFamily="2" charset="-122"/>
                  </a:rPr>
                  <a:t>1</a:t>
                </a:r>
                <a:endParaRPr lang="zh-CN" altLang="en-US" sz="6000" dirty="0">
                  <a:solidFill>
                    <a:schemeClr val="tx1"/>
                  </a:solidFill>
                  <a:ea typeface="方正行楷简体" pitchFamily="2" charset="-122"/>
                </a:endParaRPr>
              </a:p>
            </p:txBody>
          </p:sp>
        </p:grpSp>
        <p:sp>
          <p:nvSpPr>
            <p:cNvPr id="11" name="TextBox 21"/>
            <p:cNvSpPr txBox="1"/>
            <p:nvPr/>
          </p:nvSpPr>
          <p:spPr>
            <a:xfrm>
              <a:off x="2483768" y="1988841"/>
              <a:ext cx="5760640" cy="1107996"/>
            </a:xfrm>
            <a:prstGeom prst="rect">
              <a:avLst/>
            </a:prstGeom>
            <a:noFill/>
            <a:ln w="28575">
              <a:noFill/>
            </a:ln>
            <a:effec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隶书" pitchFamily="49" charset="-122"/>
                  <a:ea typeface="隶书" pitchFamily="49" charset="-122"/>
                </a:defRPr>
              </a:lvl1pPr>
            </a:lstStyle>
            <a:p>
              <a:pPr lvl="0"/>
              <a:r>
                <a:rPr lang="zh-TW" altLang="en-US" sz="4400" b="0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備教材</a:t>
              </a:r>
              <a:r>
                <a:rPr lang="en-US" altLang="zh-TW" sz="2400" b="0" dirty="0" smtClean="0">
                  <a:solidFill>
                    <a:srgbClr val="C00000"/>
                  </a:solidFill>
                  <a:latin typeface="標楷體" pitchFamily="65" charset="-120"/>
                  <a:ea typeface="標楷體" pitchFamily="65" charset="-120"/>
                </a:rPr>
                <a:t>:</a:t>
              </a:r>
              <a:r>
                <a:rPr lang="zh-TW" altLang="en-US" sz="2400" dirty="0" smtClean="0">
                  <a:solidFill>
                    <a:srgbClr val="C00000"/>
                  </a:solidFill>
                  <a:latin typeface="標楷體" pitchFamily="65" charset="-120"/>
                  <a:ea typeface="標楷體" pitchFamily="65" charset="-120"/>
                </a:rPr>
                <a:t>學習目標、學習內容 </a:t>
              </a:r>
              <a:endParaRPr lang="en-US" altLang="zh-TW" sz="2400" b="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pic>
          <p:nvPicPr>
            <p:cNvPr id="12" name="Picture 2" descr="E:\我的作品\4比3标准\中国风\中国风企业文化类应用模板\psd432659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1600" y="3212977"/>
              <a:ext cx="1656184" cy="1584176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圆角矩形 31"/>
            <p:cNvSpPr/>
            <p:nvPr/>
          </p:nvSpPr>
          <p:spPr>
            <a:xfrm>
              <a:off x="1259920" y="3366411"/>
              <a:ext cx="1367864" cy="1286724"/>
            </a:xfrm>
            <a:prstGeom prst="roundRect">
              <a:avLst>
                <a:gd name="adj" fmla="val 7143"/>
              </a:avLst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000" dirty="0" smtClean="0">
                  <a:solidFill>
                    <a:schemeClr val="tx1"/>
                  </a:solidFill>
                  <a:ea typeface="方正行楷简体" pitchFamily="2" charset="-122"/>
                </a:rPr>
                <a:t>2</a:t>
              </a:r>
              <a:endParaRPr lang="zh-CN" altLang="en-US" sz="6000" dirty="0">
                <a:solidFill>
                  <a:schemeClr val="tx1"/>
                </a:solidFill>
                <a:ea typeface="方正行楷简体" pitchFamily="2" charset="-122"/>
              </a:endParaRPr>
            </a:p>
          </p:txBody>
        </p:sp>
        <p:sp>
          <p:nvSpPr>
            <p:cNvPr id="14" name="TextBox 32"/>
            <p:cNvSpPr txBox="1"/>
            <p:nvPr/>
          </p:nvSpPr>
          <p:spPr>
            <a:xfrm>
              <a:off x="2483768" y="3356992"/>
              <a:ext cx="6120680" cy="1107996"/>
            </a:xfrm>
            <a:prstGeom prst="rect">
              <a:avLst/>
            </a:prstGeom>
            <a:noFill/>
            <a:ln w="28575">
              <a:noFill/>
            </a:ln>
            <a:effec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隶书" pitchFamily="49" charset="-122"/>
                  <a:ea typeface="隶书" pitchFamily="49" charset="-122"/>
                </a:defRPr>
              </a:lvl1pPr>
            </a:lstStyle>
            <a:p>
              <a:pPr lvl="0"/>
              <a:r>
                <a:rPr lang="zh-TW" altLang="en-US" sz="4400" b="0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備學生</a:t>
              </a:r>
              <a:r>
                <a:rPr lang="en-US" altLang="zh-TW" sz="2400" b="0" dirty="0" smtClean="0">
                  <a:solidFill>
                    <a:srgbClr val="C00000"/>
                  </a:solidFill>
                  <a:latin typeface="標楷體" pitchFamily="65" charset="-120"/>
                  <a:ea typeface="標楷體" pitchFamily="65" charset="-120"/>
                </a:rPr>
                <a:t>:</a:t>
              </a:r>
              <a:r>
                <a:rPr lang="zh-TW" altLang="en-US" sz="2400" dirty="0" smtClean="0">
                  <a:solidFill>
                    <a:srgbClr val="C00000"/>
                  </a:solidFill>
                  <a:latin typeface="標楷體" pitchFamily="65" charset="-120"/>
                  <a:ea typeface="標楷體" pitchFamily="65" charset="-120"/>
                </a:rPr>
                <a:t>學生背景、能力、與學習特質 </a:t>
              </a:r>
              <a:endParaRPr lang="en-US" altLang="zh-TW" sz="2400" b="0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grpSp>
          <p:nvGrpSpPr>
            <p:cNvPr id="15" name="组合 33"/>
            <p:cNvGrpSpPr/>
            <p:nvPr/>
          </p:nvGrpSpPr>
          <p:grpSpPr>
            <a:xfrm>
              <a:off x="1044000" y="4701071"/>
              <a:ext cx="1583784" cy="1392223"/>
              <a:chOff x="467544" y="886275"/>
              <a:chExt cx="1918090" cy="1773081"/>
            </a:xfrm>
          </p:grpSpPr>
          <p:pic>
            <p:nvPicPr>
              <p:cNvPr id="17" name="Picture 2" descr="E:\我的作品\4比3标准\中国风\中国风企业文化类应用模板\psd432659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7544" y="886275"/>
                <a:ext cx="1918090" cy="177308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8" name="圆角矩形 35"/>
              <p:cNvSpPr/>
              <p:nvPr/>
            </p:nvSpPr>
            <p:spPr>
              <a:xfrm>
                <a:off x="755576" y="1030291"/>
                <a:ext cx="1584176" cy="1440160"/>
              </a:xfrm>
              <a:prstGeom prst="roundRect">
                <a:avLst>
                  <a:gd name="adj" fmla="val 7143"/>
                </a:avLst>
              </a:prstGeom>
              <a:noFill/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6000" dirty="0" smtClean="0">
                    <a:solidFill>
                      <a:schemeClr val="tx1"/>
                    </a:solidFill>
                    <a:ea typeface="方正行楷简体" pitchFamily="2" charset="-122"/>
                  </a:rPr>
                  <a:t>3</a:t>
                </a:r>
                <a:endParaRPr lang="zh-CN" altLang="en-US" sz="6000" dirty="0">
                  <a:solidFill>
                    <a:schemeClr val="tx1"/>
                  </a:solidFill>
                  <a:ea typeface="方正行楷简体" pitchFamily="2" charset="-122"/>
                </a:endParaRPr>
              </a:p>
            </p:txBody>
          </p:sp>
        </p:grpSp>
        <p:sp>
          <p:nvSpPr>
            <p:cNvPr id="16" name="TextBox 36"/>
            <p:cNvSpPr txBox="1"/>
            <p:nvPr/>
          </p:nvSpPr>
          <p:spPr>
            <a:xfrm>
              <a:off x="2483768" y="4653136"/>
              <a:ext cx="5858774" cy="2031325"/>
            </a:xfrm>
            <a:prstGeom prst="rect">
              <a:avLst/>
            </a:prstGeom>
            <a:noFill/>
            <a:ln w="28575">
              <a:noFill/>
            </a:ln>
            <a:effec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隶书" pitchFamily="49" charset="-122"/>
                  <a:ea typeface="隶书" pitchFamily="49" charset="-122"/>
                </a:defRPr>
              </a:lvl1pPr>
            </a:lstStyle>
            <a:p>
              <a:r>
                <a:rPr lang="zh-TW" altLang="zh-TW" sz="4400" b="0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備</a:t>
              </a:r>
              <a:r>
                <a:rPr lang="zh-TW" altLang="en-US" sz="4400" b="0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教法</a:t>
              </a:r>
              <a:r>
                <a:rPr lang="en-US" altLang="zh-TW" sz="2400" dirty="0" smtClean="0">
                  <a:solidFill>
                    <a:srgbClr val="C00000"/>
                  </a:solidFill>
                  <a:latin typeface="標楷體" pitchFamily="65" charset="-120"/>
                  <a:ea typeface="標楷體" pitchFamily="65" charset="-120"/>
                </a:rPr>
                <a:t>:</a:t>
              </a:r>
              <a:r>
                <a:rPr lang="zh-TW" altLang="en-US" sz="2400" dirty="0" smtClean="0">
                  <a:solidFill>
                    <a:srgbClr val="C00000"/>
                  </a:solidFill>
                  <a:latin typeface="標楷體" pitchFamily="65" charset="-120"/>
                  <a:ea typeface="標楷體" pitchFamily="65" charset="-120"/>
                </a:rPr>
                <a:t>達到學習目標的鷹架</a:t>
              </a:r>
              <a:endParaRPr lang="en-US" altLang="zh-TW" sz="2400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endParaRPr>
            </a:p>
            <a:p>
              <a:endParaRPr lang="en-US" altLang="zh-TW" sz="2000" b="0" dirty="0" smtClean="0">
                <a:latin typeface="方正行楷简体" pitchFamily="2" charset="-122"/>
                <a:ea typeface="方正行楷简体" pitchFamily="2" charset="-122"/>
              </a:endParaRPr>
            </a:p>
            <a:p>
              <a:endParaRPr lang="zh-CN" altLang="en-US" sz="2000" b="0" dirty="0">
                <a:latin typeface="方正行楷简体" pitchFamily="2" charset="-122"/>
                <a:ea typeface="方正行楷简体" pitchFamily="2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5360988" y="2853694"/>
            <a:ext cx="1371600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endParaRPr lang="zh-CN" altLang="zh-CN" sz="10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zh-CN" sz="1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  <a:endParaRPr lang="zh-CN" altLang="zh-CN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5448301" y="2161022"/>
            <a:ext cx="1152525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2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85%</a:t>
            </a:r>
          </a:p>
        </p:txBody>
      </p:sp>
      <p:sp>
        <p:nvSpPr>
          <p:cNvPr id="31776" name="Oval 32"/>
          <p:cNvSpPr>
            <a:spLocks noChangeArrowheads="1"/>
          </p:cNvSpPr>
          <p:nvPr/>
        </p:nvSpPr>
        <p:spPr bwMode="auto">
          <a:xfrm>
            <a:off x="5664201" y="1954583"/>
            <a:ext cx="695325" cy="695540"/>
          </a:xfrm>
          <a:prstGeom prst="ellipse">
            <a:avLst/>
          </a:prstGeom>
          <a:noFill/>
          <a:ln w="6350" cmpd="sng">
            <a:solidFill>
              <a:srgbClr val="F8F8F8"/>
            </a:solidFill>
            <a:rou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TW" altLang="zh-TW" sz="2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備課、觀課與議課</a:t>
            </a:r>
            <a:endParaRPr lang="en-US" altLang="zh-TW" sz="2000" dirty="0" smtClean="0">
              <a:solidFill>
                <a:schemeClr val="accent1">
                  <a:lumMod val="60000"/>
                  <a:lumOff val="4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09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67" name="Rectangle 23"/>
          <p:cNvSpPr>
            <a:spLocks noChangeArrowheads="1"/>
          </p:cNvSpPr>
          <p:nvPr/>
        </p:nvSpPr>
        <p:spPr bwMode="auto">
          <a:xfrm>
            <a:off x="7104063" y="1626496"/>
            <a:ext cx="2036762" cy="2644003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5360988" y="2853694"/>
            <a:ext cx="1371600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endParaRPr lang="zh-CN" altLang="zh-CN" sz="10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zh-CN" sz="1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  <a:endParaRPr lang="zh-CN" altLang="zh-CN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5448301" y="2161022"/>
            <a:ext cx="1152525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2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85%</a:t>
            </a:r>
          </a:p>
        </p:txBody>
      </p:sp>
      <p:sp>
        <p:nvSpPr>
          <p:cNvPr id="31776" name="Oval 32"/>
          <p:cNvSpPr>
            <a:spLocks noChangeArrowheads="1"/>
          </p:cNvSpPr>
          <p:nvPr/>
        </p:nvSpPr>
        <p:spPr bwMode="auto">
          <a:xfrm>
            <a:off x="5664201" y="1954583"/>
            <a:ext cx="695325" cy="695540"/>
          </a:xfrm>
          <a:prstGeom prst="ellipse">
            <a:avLst/>
          </a:prstGeom>
          <a:noFill/>
          <a:ln w="6350" cmpd="sng">
            <a:solidFill>
              <a:srgbClr val="F8F8F8"/>
            </a:solidFill>
            <a:rou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TW" altLang="zh-TW" sz="2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備課、觀課與議課</a:t>
            </a:r>
            <a:endParaRPr lang="en-US" altLang="zh-TW" sz="2000" dirty="0" smtClean="0">
              <a:solidFill>
                <a:schemeClr val="accent1">
                  <a:lumMod val="60000"/>
                  <a:lumOff val="4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09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群組 11"/>
          <p:cNvGrpSpPr/>
          <p:nvPr/>
        </p:nvGrpSpPr>
        <p:grpSpPr>
          <a:xfrm>
            <a:off x="611560" y="1131590"/>
            <a:ext cx="8064896" cy="3593661"/>
            <a:chOff x="827584" y="1124744"/>
            <a:chExt cx="8640960" cy="4045371"/>
          </a:xfrm>
        </p:grpSpPr>
        <p:sp>
          <p:nvSpPr>
            <p:cNvPr id="8" name="TextBox 2"/>
            <p:cNvSpPr txBox="1"/>
            <p:nvPr/>
          </p:nvSpPr>
          <p:spPr>
            <a:xfrm>
              <a:off x="899592" y="1124744"/>
              <a:ext cx="856895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4800" b="1" dirty="0" smtClean="0">
                  <a:latin typeface="標楷體" pitchFamily="65" charset="-120"/>
                  <a:ea typeface="標楷體" pitchFamily="65" charset="-120"/>
                </a:rPr>
                <a:t>與年段教師共備</a:t>
              </a:r>
              <a:endParaRPr lang="zh-TW" altLang="zh-TW" sz="4800" b="1" dirty="0"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9" name="TextBox 2"/>
            <p:cNvSpPr txBox="1"/>
            <p:nvPr/>
          </p:nvSpPr>
          <p:spPr>
            <a:xfrm>
              <a:off x="827584" y="3573016"/>
              <a:ext cx="856895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4800" b="1" dirty="0" smtClean="0">
                  <a:latin typeface="標楷體" pitchFamily="65" charset="-120"/>
                  <a:ea typeface="標楷體" pitchFamily="65" charset="-120"/>
                </a:rPr>
                <a:t>與領域教師共備</a:t>
              </a:r>
              <a:endParaRPr lang="zh-TW" altLang="zh-TW" sz="4800" b="1" dirty="0"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10" name="文字方塊 9"/>
            <p:cNvSpPr txBox="1"/>
            <p:nvPr/>
          </p:nvSpPr>
          <p:spPr>
            <a:xfrm>
              <a:off x="899592" y="2204864"/>
              <a:ext cx="6738108" cy="5889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2800" dirty="0" smtClean="0">
                  <a:solidFill>
                    <a:schemeClr val="accent1">
                      <a:lumMod val="50000"/>
                    </a:schemeClr>
                  </a:solidFill>
                  <a:latin typeface="標楷體" pitchFamily="65" charset="-120"/>
                  <a:ea typeface="標楷體" pitchFamily="65" charset="-120"/>
                </a:rPr>
                <a:t>教材與學生、教法與學生、評量、教法</a:t>
              </a:r>
            </a:p>
          </p:txBody>
        </p:sp>
        <p:sp>
          <p:nvSpPr>
            <p:cNvPr id="11" name="文字方塊 10"/>
            <p:cNvSpPr txBox="1"/>
            <p:nvPr/>
          </p:nvSpPr>
          <p:spPr>
            <a:xfrm>
              <a:off x="904735" y="4581128"/>
              <a:ext cx="7507549" cy="5889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2800" dirty="0" smtClean="0">
                  <a:solidFill>
                    <a:schemeClr val="accent1">
                      <a:lumMod val="50000"/>
                    </a:schemeClr>
                  </a:solidFill>
                  <a:latin typeface="標楷體" pitchFamily="65" charset="-120"/>
                  <a:ea typeface="標楷體" pitchFamily="65" charset="-120"/>
                </a:rPr>
                <a:t>教材內容的討論、年段的銜接、評量、教法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67" name="Rectangle 23"/>
          <p:cNvSpPr>
            <a:spLocks noChangeArrowheads="1"/>
          </p:cNvSpPr>
          <p:nvPr/>
        </p:nvSpPr>
        <p:spPr bwMode="auto">
          <a:xfrm>
            <a:off x="7104063" y="1626496"/>
            <a:ext cx="2036762" cy="2644003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5360988" y="2853694"/>
            <a:ext cx="1371600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endParaRPr lang="zh-CN" altLang="zh-CN" sz="10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zh-CN" sz="1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  <a:endParaRPr lang="zh-CN" altLang="zh-CN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5448301" y="2161022"/>
            <a:ext cx="1152525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2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85%</a:t>
            </a:r>
          </a:p>
        </p:txBody>
      </p:sp>
      <p:sp>
        <p:nvSpPr>
          <p:cNvPr id="31776" name="Oval 32"/>
          <p:cNvSpPr>
            <a:spLocks noChangeArrowheads="1"/>
          </p:cNvSpPr>
          <p:nvPr/>
        </p:nvSpPr>
        <p:spPr bwMode="auto">
          <a:xfrm>
            <a:off x="5664201" y="1954583"/>
            <a:ext cx="695325" cy="695540"/>
          </a:xfrm>
          <a:prstGeom prst="ellipse">
            <a:avLst/>
          </a:prstGeom>
          <a:noFill/>
          <a:ln w="6350" cmpd="sng">
            <a:solidFill>
              <a:srgbClr val="F8F8F8"/>
            </a:solidFill>
            <a:rou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TW" altLang="zh-TW" sz="2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備課、觀課與議課</a:t>
            </a:r>
            <a:endParaRPr lang="en-US" altLang="zh-TW" sz="2000" dirty="0" smtClean="0">
              <a:solidFill>
                <a:schemeClr val="accent1">
                  <a:lumMod val="60000"/>
                  <a:lumOff val="4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09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2"/>
          <p:cNvSpPr txBox="1"/>
          <p:nvPr/>
        </p:nvSpPr>
        <p:spPr>
          <a:xfrm>
            <a:off x="827584" y="771551"/>
            <a:ext cx="79208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400" b="1" dirty="0" smtClean="0">
                <a:latin typeface="標楷體" pitchFamily="65" charset="-120"/>
                <a:ea typeface="標楷體" pitchFamily="65" charset="-120"/>
              </a:rPr>
              <a:t>走出教室外的天空更寬廣</a:t>
            </a:r>
            <a:endParaRPr lang="zh-TW" altLang="zh-TW" sz="44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187624" y="1851670"/>
            <a:ext cx="715691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dirty="0" smtClean="0">
                <a:latin typeface="標楷體" pitchFamily="65" charset="-120"/>
                <a:ea typeface="標楷體" pitchFamily="65" charset="-120"/>
                <a:hlinkClick r:id="rId4"/>
              </a:rPr>
              <a:t>國小國語科學思達共備教學社群</a:t>
            </a:r>
            <a:endParaRPr lang="en-US" altLang="zh-TW" sz="32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200" dirty="0" smtClean="0">
                <a:latin typeface="標楷體" pitchFamily="65" charset="-120"/>
                <a:ea typeface="標楷體" pitchFamily="65" charset="-120"/>
                <a:hlinkClick r:id="rId5"/>
              </a:rPr>
              <a:t>學思達</a:t>
            </a:r>
            <a:endParaRPr lang="en-US" altLang="zh-TW" sz="32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200" dirty="0" smtClean="0">
                <a:latin typeface="標楷體" pitchFamily="65" charset="-120"/>
                <a:ea typeface="標楷體" pitchFamily="65" charset="-120"/>
                <a:hlinkClick r:id="rId6"/>
              </a:rPr>
              <a:t>我有一個夢</a:t>
            </a:r>
            <a:endParaRPr lang="en-US" altLang="zh-TW" sz="32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200" dirty="0" smtClean="0">
                <a:latin typeface="標楷體" pitchFamily="65" charset="-120"/>
                <a:ea typeface="標楷體" pitchFamily="65" charset="-120"/>
                <a:hlinkClick r:id="rId7"/>
              </a:rPr>
              <a:t>均一教育平台</a:t>
            </a:r>
            <a:endParaRPr lang="en-US" altLang="zh-TW" sz="32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200" dirty="0" smtClean="0">
                <a:latin typeface="標楷體" pitchFamily="65" charset="-120"/>
                <a:ea typeface="標楷體" pitchFamily="65" charset="-120"/>
                <a:hlinkClick r:id="rId8"/>
              </a:rPr>
              <a:t>溫老師備課</a:t>
            </a:r>
            <a:r>
              <a:rPr lang="en-US" altLang="zh-TW" sz="3200" dirty="0" smtClean="0">
                <a:latin typeface="標楷體" pitchFamily="65" charset="-120"/>
                <a:ea typeface="標楷體" pitchFamily="65" charset="-120"/>
                <a:hlinkClick r:id="rId8"/>
              </a:rPr>
              <a:t>Party</a:t>
            </a:r>
            <a:endParaRPr lang="en-US" altLang="zh-TW" sz="3200" dirty="0" smtClean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5360988" y="2853694"/>
            <a:ext cx="1371600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endParaRPr lang="zh-CN" altLang="zh-CN" sz="10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zh-CN" sz="1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  <a:endParaRPr lang="zh-CN" altLang="zh-CN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5448301" y="2161022"/>
            <a:ext cx="1152525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2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85%</a:t>
            </a:r>
          </a:p>
        </p:txBody>
      </p:sp>
      <p:sp>
        <p:nvSpPr>
          <p:cNvPr id="31776" name="Oval 32"/>
          <p:cNvSpPr>
            <a:spLocks noChangeArrowheads="1"/>
          </p:cNvSpPr>
          <p:nvPr/>
        </p:nvSpPr>
        <p:spPr bwMode="auto">
          <a:xfrm>
            <a:off x="5664201" y="1954583"/>
            <a:ext cx="695325" cy="695540"/>
          </a:xfrm>
          <a:prstGeom prst="ellipse">
            <a:avLst/>
          </a:prstGeom>
          <a:noFill/>
          <a:ln w="6350" cmpd="sng">
            <a:solidFill>
              <a:srgbClr val="F8F8F8"/>
            </a:solidFill>
            <a:rou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TW" altLang="zh-TW" sz="2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備課、觀課與議課</a:t>
            </a:r>
            <a:endParaRPr lang="en-US" altLang="zh-TW" sz="2000" dirty="0" smtClean="0">
              <a:solidFill>
                <a:schemeClr val="accent1">
                  <a:lumMod val="60000"/>
                  <a:lumOff val="4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09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文字方塊 8"/>
          <p:cNvSpPr txBox="1"/>
          <p:nvPr/>
        </p:nvSpPr>
        <p:spPr>
          <a:xfrm>
            <a:off x="1259632" y="2787774"/>
            <a:ext cx="1467068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5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亮點</a:t>
            </a:r>
          </a:p>
        </p:txBody>
      </p:sp>
      <p:sp>
        <p:nvSpPr>
          <p:cNvPr id="10" name="文字方塊 9"/>
          <p:cNvSpPr txBox="1"/>
          <p:nvPr/>
        </p:nvSpPr>
        <p:spPr>
          <a:xfrm>
            <a:off x="1403648" y="4011910"/>
            <a:ext cx="3390672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5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疑點、難點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5360988" y="2853694"/>
            <a:ext cx="1371600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endParaRPr lang="zh-CN" altLang="zh-CN" sz="10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zh-CN" sz="1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  <a:endParaRPr lang="zh-CN" altLang="zh-CN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5448301" y="2161022"/>
            <a:ext cx="1152525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2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85%</a:t>
            </a:r>
          </a:p>
        </p:txBody>
      </p:sp>
      <p:sp>
        <p:nvSpPr>
          <p:cNvPr id="31776" name="Oval 32"/>
          <p:cNvSpPr>
            <a:spLocks noChangeArrowheads="1"/>
          </p:cNvSpPr>
          <p:nvPr/>
        </p:nvSpPr>
        <p:spPr bwMode="auto">
          <a:xfrm>
            <a:off x="5664201" y="1954583"/>
            <a:ext cx="695325" cy="695540"/>
          </a:xfrm>
          <a:prstGeom prst="ellipse">
            <a:avLst/>
          </a:prstGeom>
          <a:noFill/>
          <a:ln w="6350" cmpd="sng">
            <a:solidFill>
              <a:srgbClr val="F8F8F8"/>
            </a:solidFill>
            <a:rou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TW" altLang="zh-TW" sz="2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備課、觀課與議課</a:t>
            </a:r>
            <a:endParaRPr lang="en-US" altLang="zh-TW" sz="2000" dirty="0" smtClean="0">
              <a:solidFill>
                <a:schemeClr val="accent1">
                  <a:lumMod val="60000"/>
                  <a:lumOff val="4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09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文字方塊 9"/>
          <p:cNvSpPr txBox="1"/>
          <p:nvPr/>
        </p:nvSpPr>
        <p:spPr>
          <a:xfrm>
            <a:off x="1043608" y="915566"/>
            <a:ext cx="59587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教學目標的選擇，一課一重點</a:t>
            </a:r>
            <a:endParaRPr lang="en-US" altLang="zh-TW" sz="280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是疑點、難點、還是亮點</a:t>
            </a:r>
            <a:r>
              <a:rPr lang="en-US" altLang="zh-TW" sz="2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?</a:t>
            </a:r>
            <a:endParaRPr lang="zh-TW" altLang="en-US" sz="280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971600" y="2283719"/>
            <a:ext cx="5328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達到教學目標的</a:t>
            </a:r>
            <a:r>
              <a:rPr lang="zh-TW" altLang="en-US" sz="280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方法</a:t>
            </a:r>
            <a:r>
              <a:rPr lang="en-US" altLang="zh-TW" sz="2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—</a:t>
            </a:r>
            <a:r>
              <a:rPr lang="zh-TW" altLang="en-US" sz="2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搭鷹架</a:t>
            </a:r>
          </a:p>
        </p:txBody>
      </p:sp>
      <p:sp>
        <p:nvSpPr>
          <p:cNvPr id="12" name="文字方塊 11"/>
          <p:cNvSpPr txBox="1"/>
          <p:nvPr/>
        </p:nvSpPr>
        <p:spPr>
          <a:xfrm>
            <a:off x="1043608" y="3651870"/>
            <a:ext cx="47644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教學目標的完成度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5360988" y="2853694"/>
            <a:ext cx="1371600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endParaRPr lang="zh-CN" altLang="zh-CN" sz="10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zh-CN" sz="1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  <a:endParaRPr lang="zh-CN" altLang="zh-CN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5448301" y="2161022"/>
            <a:ext cx="1152525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2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85%</a:t>
            </a:r>
          </a:p>
        </p:txBody>
      </p:sp>
      <p:sp>
        <p:nvSpPr>
          <p:cNvPr id="31776" name="Oval 32"/>
          <p:cNvSpPr>
            <a:spLocks noChangeArrowheads="1"/>
          </p:cNvSpPr>
          <p:nvPr/>
        </p:nvSpPr>
        <p:spPr bwMode="auto">
          <a:xfrm>
            <a:off x="5664201" y="1954583"/>
            <a:ext cx="695325" cy="695540"/>
          </a:xfrm>
          <a:prstGeom prst="ellipse">
            <a:avLst/>
          </a:prstGeom>
          <a:noFill/>
          <a:ln w="6350" cmpd="sng">
            <a:solidFill>
              <a:srgbClr val="F8F8F8"/>
            </a:solidFill>
            <a:rou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TW" altLang="zh-TW" sz="2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備課、觀課與議課</a:t>
            </a:r>
            <a:endParaRPr lang="en-US" altLang="zh-TW" sz="2000" dirty="0" smtClean="0">
              <a:solidFill>
                <a:schemeClr val="accent1">
                  <a:lumMod val="60000"/>
                  <a:lumOff val="4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09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文字方塊 8"/>
          <p:cNvSpPr txBox="1"/>
          <p:nvPr/>
        </p:nvSpPr>
        <p:spPr>
          <a:xfrm>
            <a:off x="1099278" y="2329330"/>
            <a:ext cx="6949075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6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步驟二：六人一組進行共備，討論教學目標、</a:t>
            </a:r>
            <a:endParaRPr lang="en-US" altLang="zh-TW" sz="260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26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        </a:t>
            </a:r>
            <a:r>
              <a:rPr lang="zh-TW" altLang="en-US" sz="26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策略方法、完成度的預期</a:t>
            </a:r>
          </a:p>
        </p:txBody>
      </p:sp>
      <p:sp>
        <p:nvSpPr>
          <p:cNvPr id="10" name="文字方塊 9"/>
          <p:cNvSpPr txBox="1"/>
          <p:nvPr/>
        </p:nvSpPr>
        <p:spPr>
          <a:xfrm>
            <a:off x="1115616" y="1431235"/>
            <a:ext cx="735933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6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步驟一：小組成員在組內分享疑點、難點、亮點</a:t>
            </a:r>
          </a:p>
        </p:txBody>
      </p:sp>
      <p:sp>
        <p:nvSpPr>
          <p:cNvPr id="11" name="TextBox 2"/>
          <p:cNvSpPr txBox="1"/>
          <p:nvPr/>
        </p:nvSpPr>
        <p:spPr>
          <a:xfrm>
            <a:off x="323528" y="629275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600" b="1" dirty="0" smtClean="0">
                <a:latin typeface="標楷體" pitchFamily="65" charset="-120"/>
                <a:ea typeface="標楷體" pitchFamily="65" charset="-120"/>
              </a:rPr>
              <a:t>小組共備</a:t>
            </a:r>
            <a:endParaRPr lang="zh-TW" altLang="zh-TW" sz="36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1099278" y="3651870"/>
            <a:ext cx="694907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6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步驟三：各組分享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5360988" y="2853694"/>
            <a:ext cx="1371600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endParaRPr lang="zh-CN" altLang="zh-CN" sz="10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zh-CN" sz="1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  <a:endParaRPr lang="zh-CN" altLang="zh-CN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5448301" y="2161022"/>
            <a:ext cx="1152525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2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85%</a:t>
            </a:r>
          </a:p>
        </p:txBody>
      </p:sp>
      <p:sp>
        <p:nvSpPr>
          <p:cNvPr id="31776" name="Oval 32"/>
          <p:cNvSpPr>
            <a:spLocks noChangeArrowheads="1"/>
          </p:cNvSpPr>
          <p:nvPr/>
        </p:nvSpPr>
        <p:spPr bwMode="auto">
          <a:xfrm>
            <a:off x="5664201" y="1954583"/>
            <a:ext cx="695325" cy="695540"/>
          </a:xfrm>
          <a:prstGeom prst="ellipse">
            <a:avLst/>
          </a:prstGeom>
          <a:noFill/>
          <a:ln w="6350" cmpd="sng">
            <a:solidFill>
              <a:srgbClr val="F8F8F8"/>
            </a:solidFill>
            <a:rou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TW" altLang="zh-TW" sz="2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備課、觀課與議課</a:t>
            </a:r>
            <a:endParaRPr lang="en-US" altLang="zh-TW" sz="2000" dirty="0" smtClean="0">
              <a:solidFill>
                <a:schemeClr val="accent1">
                  <a:lumMod val="60000"/>
                  <a:lumOff val="4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09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2"/>
          <p:cNvSpPr txBox="1"/>
          <p:nvPr/>
        </p:nvSpPr>
        <p:spPr>
          <a:xfrm>
            <a:off x="2915816" y="555526"/>
            <a:ext cx="8352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2400" dirty="0" smtClean="0">
                <a:latin typeface="標楷體" pitchFamily="65" charset="-120"/>
                <a:ea typeface="標楷體" pitchFamily="65" charset="-120"/>
              </a:rPr>
              <a:t>聽</a:t>
            </a:r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!</a:t>
            </a:r>
            <a:r>
              <a:rPr lang="zh-TW" altLang="zh-TW" sz="2400" dirty="0" smtClean="0">
                <a:latin typeface="標楷體" pitchFamily="65" charset="-120"/>
                <a:ea typeface="標楷體" pitchFamily="65" charset="-120"/>
              </a:rPr>
              <a:t>流星的</a:t>
            </a:r>
            <a:r>
              <a:rPr lang="zh-TW" altLang="zh-TW" sz="2400" dirty="0" smtClean="0">
                <a:latin typeface="標楷體" pitchFamily="65" charset="-120"/>
                <a:ea typeface="標楷體" pitchFamily="65" charset="-120"/>
              </a:rPr>
              <a:t>故事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   </a:t>
            </a:r>
            <a:r>
              <a:rPr lang="zh-TW" altLang="zh-TW" sz="2400" dirty="0" smtClean="0">
                <a:latin typeface="標楷體" pitchFamily="65" charset="-120"/>
                <a:ea typeface="標楷體" pitchFamily="65" charset="-120"/>
              </a:rPr>
              <a:t>劉丁財</a:t>
            </a:r>
            <a:endParaRPr lang="zh-TW" altLang="zh-TW" sz="2400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395536" y="1203598"/>
            <a:ext cx="849694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    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我們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住在三合院，晴朗的夜晚，吃過晚飯後，堂兄弟們喜歡圍聚在庭院裡，坐在三輪車上談天說地。小孩子沒有什麼正經事好談的，不過我們每一個人都很喜歡窮扯，誰會扯，就聽誰的。</a:t>
            </a:r>
          </a:p>
          <a:p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 </a:t>
            </a:r>
            <a:endParaRPr lang="zh-TW" altLang="zh-TW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    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二堂哥是個「蓋仙」，最擅長「隨機說故事」，而且他口若懸河，絕不會拖泥帶水，或接不下去，所以大部分的時間都是他在「主講」。我們也希望他能多講一些，因為他說的，我們認為都是真的，非常神奇，真不知道二堂哥怎麼懂得這麼多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!</a:t>
            </a:r>
            <a:endParaRPr lang="zh-TW" altLang="zh-TW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 </a:t>
            </a:r>
            <a:endParaRPr lang="zh-TW" altLang="zh-TW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    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我對流星最原始的印象，就是二堂哥啟蒙的。有一天晚上，二堂哥正說到「海龜大睡三千年」時，弟弟驚呼出聲，指著天空說：「星星掉下來了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!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」大家往天空一看，一顆流星是真的畫著亮光，往東北角墜落，馬上不見了。正當大家紛紛猜測時，二堂哥卻以一種令人難以抗拒的聲音說：「我講給你們聽。」</a:t>
            </a:r>
            <a:endParaRPr lang="zh-TW" altLang="zh-TW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5360988" y="2853694"/>
            <a:ext cx="1371600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endParaRPr lang="zh-CN" altLang="zh-CN" sz="10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zh-CN" sz="1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  <a:endParaRPr lang="zh-CN" altLang="zh-CN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5448301" y="2161022"/>
            <a:ext cx="1152525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2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85%</a:t>
            </a:r>
          </a:p>
        </p:txBody>
      </p:sp>
      <p:sp>
        <p:nvSpPr>
          <p:cNvPr id="31776" name="Oval 32"/>
          <p:cNvSpPr>
            <a:spLocks noChangeArrowheads="1"/>
          </p:cNvSpPr>
          <p:nvPr/>
        </p:nvSpPr>
        <p:spPr bwMode="auto">
          <a:xfrm>
            <a:off x="5664201" y="1954583"/>
            <a:ext cx="695325" cy="695540"/>
          </a:xfrm>
          <a:prstGeom prst="ellipse">
            <a:avLst/>
          </a:prstGeom>
          <a:noFill/>
          <a:ln w="6350" cmpd="sng">
            <a:solidFill>
              <a:srgbClr val="F8F8F8"/>
            </a:solidFill>
            <a:rou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TW" altLang="zh-TW" sz="2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備課、觀課與議課</a:t>
            </a:r>
            <a:endParaRPr lang="en-US" altLang="zh-TW" sz="2000" dirty="0" smtClean="0">
              <a:solidFill>
                <a:schemeClr val="accent1">
                  <a:lumMod val="60000"/>
                  <a:lumOff val="4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09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2"/>
          <p:cNvSpPr txBox="1"/>
          <p:nvPr/>
        </p:nvSpPr>
        <p:spPr>
          <a:xfrm>
            <a:off x="2915816" y="555526"/>
            <a:ext cx="8352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2400" dirty="0" smtClean="0">
                <a:latin typeface="標楷體" pitchFamily="65" charset="-120"/>
                <a:ea typeface="標楷體" pitchFamily="65" charset="-120"/>
              </a:rPr>
              <a:t>聽</a:t>
            </a:r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!</a:t>
            </a:r>
            <a:r>
              <a:rPr lang="zh-TW" altLang="zh-TW" sz="2400" dirty="0" smtClean="0">
                <a:latin typeface="標楷體" pitchFamily="65" charset="-120"/>
                <a:ea typeface="標楷體" pitchFamily="65" charset="-120"/>
              </a:rPr>
              <a:t>流星的</a:t>
            </a:r>
            <a:r>
              <a:rPr lang="zh-TW" altLang="zh-TW" sz="2400" dirty="0" smtClean="0">
                <a:latin typeface="標楷體" pitchFamily="65" charset="-120"/>
                <a:ea typeface="標楷體" pitchFamily="65" charset="-120"/>
              </a:rPr>
              <a:t>故事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   </a:t>
            </a:r>
            <a:r>
              <a:rPr lang="zh-TW" altLang="zh-TW" sz="2400" dirty="0" smtClean="0">
                <a:latin typeface="標楷體" pitchFamily="65" charset="-120"/>
                <a:ea typeface="標楷體" pitchFamily="65" charset="-120"/>
              </a:rPr>
              <a:t>劉丁財</a:t>
            </a:r>
            <a:endParaRPr lang="zh-TW" altLang="zh-TW" sz="2400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395536" y="1203598"/>
            <a:ext cx="849694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    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「古時候的賢人死了以後，變成神，升到天上，各就各位。現在我們看到的星星，就是一個個不一樣的神。你們不要懷疑，很多廟裡拜的神，是從前的賢人，像關公、孔子、文天祥、媽祖……。我再告訴你們，李白就是『太白金星』降世的……。」</a:t>
            </a:r>
          </a:p>
          <a:p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 </a:t>
            </a:r>
            <a:endParaRPr lang="zh-TW" altLang="zh-TW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    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「星星為什麼會掉下來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?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」小堂弟忍不住，趕緊抓了空檔發問。</a:t>
            </a:r>
          </a:p>
          <a:p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   </a:t>
            </a:r>
            <a:endParaRPr lang="zh-TW" altLang="zh-TW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    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「你們不要緊張，剛才那顆星星掉向東北方，表示東北方將有一位賢人要誕生了，以後這個人會很有作為。」</a:t>
            </a:r>
          </a:p>
          <a:p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 </a:t>
            </a:r>
            <a:endParaRPr lang="zh-TW" altLang="zh-TW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    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「如果天上的星星全部都掉下來呢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?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」</a:t>
            </a:r>
          </a:p>
          <a:p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 </a:t>
            </a:r>
            <a:endParaRPr lang="zh-TW" altLang="zh-TW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     </a:t>
            </a:r>
            <a:endParaRPr lang="zh-TW" altLang="zh-TW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5360988" y="2853694"/>
            <a:ext cx="1371600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endParaRPr lang="zh-CN" altLang="zh-CN" sz="10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zh-CN" sz="1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  <a:endParaRPr lang="zh-CN" altLang="zh-CN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5448301" y="2161022"/>
            <a:ext cx="1152525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2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85%</a:t>
            </a:r>
          </a:p>
        </p:txBody>
      </p:sp>
      <p:sp>
        <p:nvSpPr>
          <p:cNvPr id="31776" name="Oval 32"/>
          <p:cNvSpPr>
            <a:spLocks noChangeArrowheads="1"/>
          </p:cNvSpPr>
          <p:nvPr/>
        </p:nvSpPr>
        <p:spPr bwMode="auto">
          <a:xfrm>
            <a:off x="5664201" y="1954583"/>
            <a:ext cx="695325" cy="695540"/>
          </a:xfrm>
          <a:prstGeom prst="ellipse">
            <a:avLst/>
          </a:prstGeom>
          <a:noFill/>
          <a:ln w="6350" cmpd="sng">
            <a:solidFill>
              <a:srgbClr val="F8F8F8"/>
            </a:solidFill>
            <a:rou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TW" altLang="zh-TW" sz="2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備課、觀課與議課</a:t>
            </a:r>
            <a:endParaRPr lang="en-US" altLang="zh-TW" sz="2000" dirty="0" smtClean="0">
              <a:solidFill>
                <a:schemeClr val="accent1">
                  <a:lumMod val="60000"/>
                  <a:lumOff val="4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09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2"/>
          <p:cNvSpPr txBox="1"/>
          <p:nvPr/>
        </p:nvSpPr>
        <p:spPr>
          <a:xfrm>
            <a:off x="2915816" y="699542"/>
            <a:ext cx="8352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2400" dirty="0" smtClean="0">
                <a:latin typeface="標楷體" pitchFamily="65" charset="-120"/>
                <a:ea typeface="標楷體" pitchFamily="65" charset="-120"/>
              </a:rPr>
              <a:t>聽</a:t>
            </a:r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!</a:t>
            </a:r>
            <a:r>
              <a:rPr lang="zh-TW" altLang="zh-TW" sz="2400" dirty="0" smtClean="0">
                <a:latin typeface="標楷體" pitchFamily="65" charset="-120"/>
                <a:ea typeface="標楷體" pitchFamily="65" charset="-120"/>
              </a:rPr>
              <a:t>流星的</a:t>
            </a:r>
            <a:r>
              <a:rPr lang="zh-TW" altLang="zh-TW" sz="2400" dirty="0" smtClean="0">
                <a:latin typeface="標楷體" pitchFamily="65" charset="-120"/>
                <a:ea typeface="標楷體" pitchFamily="65" charset="-120"/>
              </a:rPr>
              <a:t>故事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   </a:t>
            </a:r>
            <a:r>
              <a:rPr lang="zh-TW" altLang="zh-TW" sz="2400" dirty="0" smtClean="0">
                <a:latin typeface="標楷體" pitchFamily="65" charset="-120"/>
                <a:ea typeface="標楷體" pitchFamily="65" charset="-120"/>
              </a:rPr>
              <a:t>劉丁財</a:t>
            </a:r>
            <a:endParaRPr lang="zh-TW" altLang="zh-TW" sz="2400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395536" y="1419622"/>
            <a:ext cx="84969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   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「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不會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!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天庭有一個制度，不可以全部跑下來。何況由星星化成的人死後，仍然會變成星星回到天上的。」</a:t>
            </a:r>
          </a:p>
          <a:p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 </a:t>
            </a:r>
            <a:endParaRPr lang="zh-TW" altLang="zh-TW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    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每個小孩都相信二堂哥說的：流星是天上的星星降臨凡間的一個過程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endParaRPr lang="zh-TW" altLang="zh-TW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    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當然，二堂哥的說法在我們上到有關流星的課程時，就被推翻了。不過，我還是很懷念二堂哥說「流星故事」的那個夜晚。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     </a:t>
            </a:r>
            <a:endParaRPr lang="zh-TW" altLang="zh-TW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     </a:t>
            </a:r>
            <a:endParaRPr lang="zh-TW" altLang="zh-TW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491879" y="1935872"/>
            <a:ext cx="42484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dirty="0" smtClean="0">
                <a:latin typeface="微軟正黑體" pitchFamily="34" charset="-120"/>
                <a:ea typeface="微軟正黑體" pitchFamily="34" charset="-120"/>
              </a:rPr>
              <a:t>觀課</a:t>
            </a:r>
            <a:endParaRPr lang="en-US" altLang="zh-TW" sz="4000" dirty="0" smtClean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47664" y="1779662"/>
            <a:ext cx="1694258" cy="1628954"/>
          </a:xfrm>
          <a:prstGeom prst="rect">
            <a:avLst/>
          </a:prstGeom>
          <a:noFill/>
          <a:ln w="6350">
            <a:solidFill>
              <a:schemeClr val="bg1">
                <a:lumMod val="50000"/>
              </a:schemeClr>
            </a:solidFill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88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</a:t>
            </a:r>
            <a:r>
              <a:rPr lang="en-US" altLang="zh-TW" sz="88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4</a:t>
            </a:r>
            <a:endParaRPr lang="zh-CN" altLang="en-US" sz="8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3075" name="Picture 3" descr="D:\1稻壳模板\ppt\2016.4\小清新水彩花卉毕业答辩模板\未标题-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" y="462756"/>
            <a:ext cx="1236662" cy="42179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1稻壳模板\ppt\2016.4\小清新水彩花卉毕业答辩模板\未标题-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8425" y="377031"/>
            <a:ext cx="1425575" cy="43894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491880" y="2707055"/>
            <a:ext cx="41044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3200" b="1" dirty="0" smtClean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楊明國小  鄔翠璊主任</a:t>
            </a:r>
            <a:endParaRPr lang="zh-TW" altLang="zh-TW" sz="3200" b="1" dirty="0" smtClean="0">
              <a:solidFill>
                <a:schemeClr val="accent1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5360988" y="2853694"/>
            <a:ext cx="1371600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endParaRPr lang="zh-CN" altLang="zh-CN" sz="10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zh-CN" sz="1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  <a:endParaRPr lang="zh-CN" altLang="zh-CN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5448301" y="2161022"/>
            <a:ext cx="1152525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2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85%</a:t>
            </a:r>
          </a:p>
        </p:txBody>
      </p:sp>
      <p:sp>
        <p:nvSpPr>
          <p:cNvPr id="31776" name="Oval 32"/>
          <p:cNvSpPr>
            <a:spLocks noChangeArrowheads="1"/>
          </p:cNvSpPr>
          <p:nvPr/>
        </p:nvSpPr>
        <p:spPr bwMode="auto">
          <a:xfrm>
            <a:off x="5664201" y="1954583"/>
            <a:ext cx="695325" cy="695540"/>
          </a:xfrm>
          <a:prstGeom prst="ellipse">
            <a:avLst/>
          </a:prstGeom>
          <a:noFill/>
          <a:ln w="6350" cmpd="sng">
            <a:solidFill>
              <a:srgbClr val="F8F8F8"/>
            </a:solidFill>
            <a:rou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TW" altLang="zh-TW" sz="2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備課、觀課與議課</a:t>
            </a:r>
            <a:endParaRPr lang="en-US" altLang="zh-TW" sz="2000" dirty="0" smtClean="0">
              <a:solidFill>
                <a:schemeClr val="accent1">
                  <a:lumMod val="60000"/>
                  <a:lumOff val="4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09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2"/>
          <p:cNvSpPr txBox="1"/>
          <p:nvPr/>
        </p:nvSpPr>
        <p:spPr>
          <a:xfrm>
            <a:off x="323528" y="483518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zh-TW" sz="3600" dirty="0" smtClean="0">
                <a:latin typeface="標楷體" pitchFamily="65" charset="-120"/>
                <a:ea typeface="標楷體" pitchFamily="65" charset="-120"/>
              </a:rPr>
              <a:t>公開</a:t>
            </a: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觀</a:t>
            </a:r>
            <a:r>
              <a:rPr lang="zh-TW" altLang="zh-TW" sz="3600" dirty="0" smtClean="0">
                <a:latin typeface="標楷體" pitchFamily="65" charset="-120"/>
                <a:ea typeface="標楷體" pitchFamily="65" charset="-120"/>
              </a:rPr>
              <a:t>課事前準備</a:t>
            </a:r>
            <a:endParaRPr lang="zh-TW" altLang="zh-TW" sz="36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" name="內容版面配置區 2"/>
          <p:cNvSpPr txBox="1">
            <a:spLocks/>
          </p:cNvSpPr>
          <p:nvPr/>
        </p:nvSpPr>
        <p:spPr>
          <a:xfrm>
            <a:off x="395536" y="1347614"/>
            <a:ext cx="8291513" cy="4713287"/>
          </a:xfrm>
          <a:prstGeom prst="rect">
            <a:avLst/>
          </a:prstGeom>
        </p:spPr>
        <p:txBody>
          <a:bodyPr/>
          <a:lstStyle/>
          <a:p>
            <a:pPr marL="0" marR="0" lvl="0" indent="-514350" algn="l" defTabSz="914400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AutoNum type="ea1ChtPeriod"/>
              <a:tabLst/>
              <a:defRPr/>
            </a:pPr>
            <a:r>
              <a:rPr kumimoji="0" lang="zh-TW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提供單元學習活動設計、上課教材、學生</a:t>
            </a:r>
            <a:endParaRPr kumimoji="0" lang="en-US" altLang="zh-TW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n-cs"/>
            </a:endParaRPr>
          </a:p>
          <a:p>
            <a:pPr marL="0" marR="0" lvl="0" indent="-514350" algn="l" defTabSz="914400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en-US" altLang="zh-TW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   </a:t>
            </a:r>
            <a:r>
              <a:rPr kumimoji="0" lang="zh-TW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座位表、學習單與觀課表。 </a:t>
            </a:r>
            <a:endParaRPr kumimoji="0" lang="en-US" altLang="zh-TW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n-cs"/>
            </a:endParaRPr>
          </a:p>
          <a:p>
            <a:pPr lvl="0" indent="-514350">
              <a:lnSpc>
                <a:spcPts val="4000"/>
              </a:lnSpc>
              <a:spcBef>
                <a:spcPct val="0"/>
              </a:spcBef>
            </a:pP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二</a:t>
            </a:r>
            <a:r>
              <a:rPr lang="en-US" altLang="zh-TW" sz="3200" dirty="0" smtClean="0">
                <a:latin typeface="標楷體" pitchFamily="65" charset="-120"/>
                <a:ea typeface="標楷體" pitchFamily="65" charset="-120"/>
              </a:rPr>
              <a:t>.</a:t>
            </a:r>
            <a:r>
              <a:rPr kumimoji="0" lang="zh-TW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召開觀課前會議（說課） ：</a:t>
            </a:r>
          </a:p>
          <a:p>
            <a:pPr marL="869950" marR="0" lvl="1" indent="-336550" algn="l" defTabSz="914400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Calibri" pitchFamily="34" charset="0"/>
              <a:buAutoNum type="arabicPeriod"/>
              <a:tabLst/>
              <a:defRPr/>
            </a:pPr>
            <a:r>
              <a:rPr kumimoji="0" lang="zh-TW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00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讓觀課者瞭解學習目標、教學流程、班級特性分析、教學所關切的焦點等。</a:t>
            </a:r>
          </a:p>
          <a:p>
            <a:pPr marL="869950" marR="0" lvl="1" indent="-336550" algn="l" defTabSz="914400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Calibri" pitchFamily="34" charset="0"/>
              <a:buAutoNum type="arabicPeriod"/>
              <a:tabLst/>
              <a:defRPr/>
            </a:pPr>
            <a:r>
              <a:rPr kumimoji="0" lang="zh-TW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00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觀課組別分配（每組學生的學習至少一位教師觀課），並說明觀課重點及觀課倫理。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5360988" y="2853694"/>
            <a:ext cx="1371600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endParaRPr lang="zh-CN" altLang="zh-CN" sz="10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zh-CN" sz="1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  <a:endParaRPr lang="zh-CN" altLang="zh-CN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5448301" y="2161022"/>
            <a:ext cx="1152525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2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85%</a:t>
            </a:r>
          </a:p>
        </p:txBody>
      </p:sp>
      <p:sp>
        <p:nvSpPr>
          <p:cNvPr id="31776" name="Oval 32"/>
          <p:cNvSpPr>
            <a:spLocks noChangeArrowheads="1"/>
          </p:cNvSpPr>
          <p:nvPr/>
        </p:nvSpPr>
        <p:spPr bwMode="auto">
          <a:xfrm>
            <a:off x="5664201" y="1954583"/>
            <a:ext cx="695325" cy="695540"/>
          </a:xfrm>
          <a:prstGeom prst="ellipse">
            <a:avLst/>
          </a:prstGeom>
          <a:noFill/>
          <a:ln w="6350" cmpd="sng">
            <a:solidFill>
              <a:srgbClr val="F8F8F8"/>
            </a:solidFill>
            <a:rou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TW" altLang="zh-TW" sz="2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備課、觀課與議課</a:t>
            </a:r>
            <a:endParaRPr lang="en-US" altLang="zh-TW" sz="2000" dirty="0" smtClean="0">
              <a:solidFill>
                <a:schemeClr val="accent1">
                  <a:lumMod val="60000"/>
                  <a:lumOff val="4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09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2"/>
          <p:cNvSpPr txBox="1"/>
          <p:nvPr/>
        </p:nvSpPr>
        <p:spPr>
          <a:xfrm>
            <a:off x="323528" y="483518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zh-TW" sz="3600" dirty="0" smtClean="0">
                <a:latin typeface="標楷體" pitchFamily="65" charset="-120"/>
                <a:ea typeface="標楷體" pitchFamily="65" charset="-120"/>
              </a:rPr>
              <a:t>公開</a:t>
            </a: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觀</a:t>
            </a:r>
            <a:r>
              <a:rPr lang="zh-TW" altLang="zh-TW" sz="3600" dirty="0" smtClean="0">
                <a:latin typeface="標楷體" pitchFamily="65" charset="-120"/>
                <a:ea typeface="標楷體" pitchFamily="65" charset="-120"/>
              </a:rPr>
              <a:t>課事前準備</a:t>
            </a:r>
            <a:endParaRPr lang="zh-TW" altLang="zh-TW" sz="36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" name="內容版面配置區 2"/>
          <p:cNvSpPr txBox="1">
            <a:spLocks/>
          </p:cNvSpPr>
          <p:nvPr/>
        </p:nvSpPr>
        <p:spPr>
          <a:xfrm>
            <a:off x="457200" y="1268413"/>
            <a:ext cx="8291513" cy="4713287"/>
          </a:xfrm>
          <a:prstGeom prst="rect">
            <a:avLst/>
          </a:prstGeom>
        </p:spPr>
        <p:txBody>
          <a:bodyPr/>
          <a:lstStyle/>
          <a:p>
            <a:pPr marL="0" marR="0" lvl="0" indent="-514350" algn="l" defTabSz="914400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zh-TW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三</a:t>
            </a:r>
            <a:r>
              <a:rPr kumimoji="0" lang="en-US" altLang="zh-TW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.</a:t>
            </a:r>
            <a:r>
              <a:rPr kumimoji="0" lang="zh-TW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課堂的攝錄影</a:t>
            </a:r>
          </a:p>
          <a:p>
            <a:pPr marL="781050" marR="0" lvl="1" indent="-336550" algn="l" defTabSz="914400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Calibri" pitchFamily="34" charset="0"/>
              <a:buAutoNum type="arabicPeriod"/>
              <a:tabLst/>
              <a:defRPr/>
            </a:pPr>
            <a:r>
              <a:rPr kumimoji="0" lang="zh-TW" alt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準備錄影和攝影器材，課前於教室前方架設錄影機，以攝錄學生學情形習為主，若能同時攝錄教師教學，則採多機運作，如此可蒐集更多議課所需資料。</a:t>
            </a:r>
          </a:p>
          <a:p>
            <a:pPr marL="781050" marR="0" lvl="1" indent="-336550" algn="l" defTabSz="914400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Calibri" pitchFamily="34" charset="0"/>
              <a:buAutoNum type="arabicPeriod"/>
              <a:tabLst/>
              <a:defRPr/>
            </a:pPr>
            <a:r>
              <a:rPr kumimoji="0" lang="zh-TW" alt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學生小組共學時，要拍攝各組學生學習情形，方便議課時討論。</a:t>
            </a:r>
          </a:p>
          <a:p>
            <a:pPr marL="781050" marR="0" lvl="1" indent="-336550" algn="l" defTabSz="914400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Calibri" pitchFamily="34" charset="0"/>
              <a:buAutoNum type="arabicPeriod"/>
              <a:tabLst/>
              <a:defRPr/>
            </a:pPr>
            <a:r>
              <a:rPr kumimoji="0" lang="zh-TW" alt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錄影前，先測試攝錄器材及錄音效果。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5360988" y="2853694"/>
            <a:ext cx="1371600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endParaRPr lang="zh-CN" altLang="zh-CN" sz="10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zh-CN" sz="1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  <a:endParaRPr lang="zh-CN" altLang="zh-CN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5448301" y="2161022"/>
            <a:ext cx="1152525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2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85%</a:t>
            </a:r>
          </a:p>
        </p:txBody>
      </p:sp>
      <p:sp>
        <p:nvSpPr>
          <p:cNvPr id="31776" name="Oval 32"/>
          <p:cNvSpPr>
            <a:spLocks noChangeArrowheads="1"/>
          </p:cNvSpPr>
          <p:nvPr/>
        </p:nvSpPr>
        <p:spPr bwMode="auto">
          <a:xfrm>
            <a:off x="5664201" y="1954583"/>
            <a:ext cx="695325" cy="695540"/>
          </a:xfrm>
          <a:prstGeom prst="ellipse">
            <a:avLst/>
          </a:prstGeom>
          <a:noFill/>
          <a:ln w="6350" cmpd="sng">
            <a:solidFill>
              <a:srgbClr val="F8F8F8"/>
            </a:solidFill>
            <a:rou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TW" altLang="zh-TW" sz="2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備課、觀課與議課</a:t>
            </a:r>
            <a:endParaRPr lang="en-US" altLang="zh-TW" sz="2000" dirty="0" smtClean="0">
              <a:solidFill>
                <a:schemeClr val="accent1">
                  <a:lumMod val="60000"/>
                  <a:lumOff val="4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09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2"/>
          <p:cNvSpPr txBox="1"/>
          <p:nvPr/>
        </p:nvSpPr>
        <p:spPr>
          <a:xfrm>
            <a:off x="467544" y="413251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zh-TW" sz="3600" dirty="0" smtClean="0">
                <a:latin typeface="標楷體" pitchFamily="65" charset="-120"/>
                <a:ea typeface="標楷體" pitchFamily="65" charset="-120"/>
              </a:rPr>
              <a:t>觀課老師的安排</a:t>
            </a:r>
            <a:endParaRPr lang="zh-TW" altLang="zh-TW" sz="36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" name="內容版面配置區 2"/>
          <p:cNvSpPr txBox="1">
            <a:spLocks/>
          </p:cNvSpPr>
          <p:nvPr/>
        </p:nvSpPr>
        <p:spPr>
          <a:xfrm>
            <a:off x="323850" y="1059582"/>
            <a:ext cx="8640763" cy="5111750"/>
          </a:xfrm>
          <a:prstGeom prst="rect">
            <a:avLst/>
          </a:prstGeom>
        </p:spPr>
        <p:txBody>
          <a:bodyPr/>
          <a:lstStyle/>
          <a:p>
            <a:pPr marL="514350" marR="0" lvl="0" indent="-514350" algn="l" defTabSz="914400" rtl="0" eaLnBrk="1" fontAlgn="auto" latinLnBrk="0" hangingPunct="1">
              <a:lnSpc>
                <a:spcPts val="34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AutoNum type="ea1ChtPeriod"/>
              <a:tabLst/>
              <a:defRPr/>
            </a:pPr>
            <a:r>
              <a:rPr kumimoji="0" lang="zh-TW" alt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觀課的目的決定觀課老師的安排</a:t>
            </a:r>
            <a:endParaRPr kumimoji="0" lang="en-US" altLang="zh-TW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ts val="34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AutoNum type="ea1ChtPeriod"/>
              <a:tabLst/>
              <a:defRPr/>
            </a:pPr>
            <a:r>
              <a:rPr kumimoji="0" lang="zh-TW" alt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一般觀課教師的安排依序為：</a:t>
            </a:r>
            <a:endParaRPr kumimoji="0" lang="en-US" altLang="zh-TW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ts val="34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TW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00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    授課班級其他任課教師→同領域教師→授課學校其他教師→他校老師。</a:t>
            </a:r>
          </a:p>
          <a:p>
            <a:pPr marL="514350" marR="0" lvl="0" indent="-514350" algn="l" defTabSz="914400" rtl="0" eaLnBrk="1" fontAlgn="auto" latinLnBrk="0" hangingPunct="1">
              <a:lnSpc>
                <a:spcPts val="34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TW" alt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三</a:t>
            </a:r>
            <a:r>
              <a:rPr kumimoji="0" lang="en-US" altLang="zh-TW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.</a:t>
            </a:r>
            <a:r>
              <a:rPr kumimoji="0" lang="zh-TW" alt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授課班級其他任課教師觀課的考量</a:t>
            </a:r>
          </a:p>
          <a:p>
            <a:pPr marL="971550" marR="0" lvl="1" indent="-514350" algn="l" defTabSz="914400" rtl="0" eaLnBrk="1" fontAlgn="auto" latinLnBrk="0" hangingPunct="1">
              <a:lnSpc>
                <a:spcPts val="34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Calibri" pitchFamily="34" charset="0"/>
              <a:buAutoNum type="arabicPeriod"/>
              <a:tabLst/>
              <a:defRPr/>
            </a:pPr>
            <a:r>
              <a:rPr kumimoji="0" lang="zh-TW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00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教師較瞭解學生。</a:t>
            </a:r>
          </a:p>
          <a:p>
            <a:pPr marL="971550" marR="0" lvl="1" indent="-514350" algn="l" defTabSz="914400" rtl="0" eaLnBrk="1" fontAlgn="auto" latinLnBrk="0" hangingPunct="1">
              <a:lnSpc>
                <a:spcPts val="34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Calibri" pitchFamily="34" charset="0"/>
              <a:buAutoNum type="arabicPeriod"/>
              <a:tabLst/>
              <a:defRPr/>
            </a:pPr>
            <a:r>
              <a:rPr kumimoji="0" lang="zh-TW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00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從多元智能的觀點，可以從學生不同學科上課的表現，發現學生之優勢智慧，進而順勢引導。</a:t>
            </a:r>
            <a:endParaRPr kumimoji="0" lang="en-US" altLang="zh-TW" sz="2400" b="0" i="0" u="none" strike="noStrike" kern="1200" cap="none" spc="0" normalizeH="0" baseline="0" noProof="0" dirty="0" smtClean="0">
              <a:ln>
                <a:noFill/>
              </a:ln>
              <a:solidFill>
                <a:srgbClr val="003300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n-cs"/>
            </a:endParaRPr>
          </a:p>
          <a:p>
            <a:pPr marL="971550" marR="0" lvl="1" indent="-514350" algn="l" defTabSz="914400" rtl="0" eaLnBrk="1" fontAlgn="auto" latinLnBrk="0" hangingPunct="1">
              <a:lnSpc>
                <a:spcPts val="34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Calibri" pitchFamily="34" charset="0"/>
              <a:buAutoNum type="arabicPeriod"/>
              <a:tabLst/>
              <a:defRPr/>
            </a:pPr>
            <a:r>
              <a:rPr kumimoji="0" lang="zh-TW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00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易於為學生進行學習策略指導和生涯發展規劃。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5360988" y="2853694"/>
            <a:ext cx="1371600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endParaRPr lang="zh-CN" altLang="zh-CN" sz="10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zh-CN" sz="1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  <a:endParaRPr lang="zh-CN" altLang="zh-CN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5448301" y="2161022"/>
            <a:ext cx="1152525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2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85%</a:t>
            </a:r>
          </a:p>
        </p:txBody>
      </p:sp>
      <p:sp>
        <p:nvSpPr>
          <p:cNvPr id="31776" name="Oval 32"/>
          <p:cNvSpPr>
            <a:spLocks noChangeArrowheads="1"/>
          </p:cNvSpPr>
          <p:nvPr/>
        </p:nvSpPr>
        <p:spPr bwMode="auto">
          <a:xfrm>
            <a:off x="5664201" y="1954583"/>
            <a:ext cx="695325" cy="695540"/>
          </a:xfrm>
          <a:prstGeom prst="ellipse">
            <a:avLst/>
          </a:prstGeom>
          <a:noFill/>
          <a:ln w="6350" cmpd="sng">
            <a:solidFill>
              <a:srgbClr val="F8F8F8"/>
            </a:solidFill>
            <a:rou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TW" altLang="zh-TW" sz="2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備課、觀課與議課</a:t>
            </a:r>
            <a:endParaRPr lang="en-US" altLang="zh-TW" sz="2000" dirty="0" smtClean="0">
              <a:solidFill>
                <a:schemeClr val="accent1">
                  <a:lumMod val="60000"/>
                  <a:lumOff val="4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09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2"/>
          <p:cNvSpPr txBox="1"/>
          <p:nvPr/>
        </p:nvSpPr>
        <p:spPr>
          <a:xfrm>
            <a:off x="467544" y="413251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zh-TW" sz="3600" dirty="0" smtClean="0">
                <a:latin typeface="標楷體" pitchFamily="65" charset="-120"/>
                <a:ea typeface="標楷體" pitchFamily="65" charset="-120"/>
              </a:rPr>
              <a:t>觀課老師的安排</a:t>
            </a:r>
            <a:endParaRPr lang="zh-TW" altLang="zh-TW" sz="36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" name="內容版面配置區 2"/>
          <p:cNvSpPr txBox="1">
            <a:spLocks/>
          </p:cNvSpPr>
          <p:nvPr/>
        </p:nvSpPr>
        <p:spPr>
          <a:xfrm>
            <a:off x="323850" y="1059582"/>
            <a:ext cx="8640763" cy="5111750"/>
          </a:xfrm>
          <a:prstGeom prst="rect">
            <a:avLst/>
          </a:prstGeom>
        </p:spPr>
        <p:txBody>
          <a:bodyPr/>
          <a:lstStyle/>
          <a:p>
            <a:pPr indent="-514350">
              <a:lnSpc>
                <a:spcPts val="4000"/>
              </a:lnSpc>
              <a:buFont typeface="+mj-ea"/>
              <a:buAutoNum type="ea1ChtPeriod"/>
              <a:defRPr/>
            </a:pPr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同領域教師觀課的考量</a:t>
            </a:r>
          </a:p>
          <a:p>
            <a:pPr marL="0" lvl="1" indent="-514350">
              <a:lnSpc>
                <a:spcPts val="4000"/>
              </a:lnSpc>
              <a:defRPr/>
            </a:pPr>
            <a:r>
              <a:rPr lang="zh-TW" altLang="en-US" sz="24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  </a:t>
            </a:r>
            <a:r>
              <a:rPr lang="en-US" altLang="zh-TW" sz="24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24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同</a:t>
            </a:r>
            <a:r>
              <a:rPr lang="zh-TW" altLang="en-US" sz="24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領域教師共同備課的單元教學設計，可透過觀看一位</a:t>
            </a:r>
            <a:r>
              <a:rPr lang="zh-TW" altLang="en-US" sz="24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教 </a:t>
            </a:r>
            <a:endParaRPr lang="en-US" altLang="zh-TW" sz="2400" dirty="0" smtClean="0">
              <a:solidFill>
                <a:srgbClr val="003300"/>
              </a:solidFill>
              <a:latin typeface="標楷體" pitchFamily="65" charset="-120"/>
              <a:ea typeface="標楷體" pitchFamily="65" charset="-120"/>
            </a:endParaRPr>
          </a:p>
          <a:p>
            <a:pPr marL="0" lvl="1" indent="-514350">
              <a:lnSpc>
                <a:spcPts val="4000"/>
              </a:lnSpc>
              <a:defRPr/>
            </a:pPr>
            <a:r>
              <a:rPr lang="zh-TW" altLang="en-US" sz="24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4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   師</a:t>
            </a:r>
            <a:r>
              <a:rPr lang="zh-TW" altLang="en-US" sz="24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的教學實踐，瞭解教學設計的妥適性</a:t>
            </a:r>
            <a:r>
              <a:rPr lang="zh-TW" altLang="en-US" sz="24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2400" dirty="0" smtClean="0">
              <a:solidFill>
                <a:srgbClr val="003300"/>
              </a:solidFill>
              <a:latin typeface="標楷體" pitchFamily="65" charset="-120"/>
              <a:ea typeface="標楷體" pitchFamily="65" charset="-120"/>
            </a:endParaRPr>
          </a:p>
          <a:p>
            <a:pPr marL="0" lvl="1" indent="-514350">
              <a:lnSpc>
                <a:spcPts val="4000"/>
              </a:lnSpc>
              <a:defRPr/>
            </a:pPr>
            <a:r>
              <a:rPr lang="zh-TW" altLang="en-US" sz="24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4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4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24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同</a:t>
            </a:r>
            <a:r>
              <a:rPr lang="zh-TW" altLang="en-US" sz="24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領域教師可較為深入地捕捉到學生學科學習的細緻訊息。</a:t>
            </a:r>
          </a:p>
          <a:p>
            <a:pPr marL="0" lvl="1" indent="-514350">
              <a:lnSpc>
                <a:spcPts val="4000"/>
              </a:lnSpc>
              <a:defRPr/>
            </a:pPr>
            <a:r>
              <a:rPr lang="zh-TW" altLang="en-US" sz="24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  </a:t>
            </a:r>
            <a:r>
              <a:rPr lang="en-US" altLang="zh-TW" sz="24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sz="24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同</a:t>
            </a:r>
            <a:r>
              <a:rPr lang="zh-TW" altLang="en-US" sz="24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領域教師的觀課，能針對學科教學提供引導學生學習</a:t>
            </a:r>
            <a:r>
              <a:rPr lang="zh-TW" altLang="en-US" sz="24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的</a:t>
            </a:r>
            <a:endParaRPr lang="en-US" altLang="zh-TW" sz="2400" dirty="0" smtClean="0">
              <a:solidFill>
                <a:srgbClr val="003300"/>
              </a:solidFill>
              <a:latin typeface="標楷體" pitchFamily="65" charset="-120"/>
              <a:ea typeface="標楷體" pitchFamily="65" charset="-120"/>
            </a:endParaRPr>
          </a:p>
          <a:p>
            <a:pPr marL="0" lvl="1" indent="-514350">
              <a:lnSpc>
                <a:spcPts val="4000"/>
              </a:lnSpc>
              <a:defRPr/>
            </a:pPr>
            <a:r>
              <a:rPr lang="zh-TW" altLang="en-US" sz="24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4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   意見</a:t>
            </a:r>
            <a:r>
              <a:rPr lang="zh-TW" altLang="en-US" sz="24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，有利於有心精進領域教材教法的教師。</a:t>
            </a:r>
            <a:endParaRPr lang="en-US" altLang="zh-TW" sz="2400" dirty="0" smtClean="0">
              <a:solidFill>
                <a:srgbClr val="003300"/>
              </a:solidFill>
              <a:latin typeface="標楷體" pitchFamily="65" charset="-120"/>
              <a:ea typeface="標楷體" pitchFamily="65" charset="-120"/>
            </a:endParaRPr>
          </a:p>
          <a:p>
            <a:pPr indent="-514350">
              <a:lnSpc>
                <a:spcPts val="4000"/>
              </a:lnSpc>
              <a:buFont typeface="+mj-ea"/>
              <a:buAutoNum type="ea1ChtPeriod"/>
              <a:defRPr/>
            </a:pPr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每一組至少要有一位老師觀察。</a:t>
            </a:r>
            <a:endParaRPr lang="zh-TW" altLang="en-US" sz="2600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5360988" y="2853694"/>
            <a:ext cx="1371600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endParaRPr lang="zh-CN" altLang="zh-CN" sz="10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zh-CN" sz="1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  <a:endParaRPr lang="zh-CN" altLang="zh-CN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5448301" y="2161022"/>
            <a:ext cx="1152525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2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85%</a:t>
            </a:r>
          </a:p>
        </p:txBody>
      </p:sp>
      <p:sp>
        <p:nvSpPr>
          <p:cNvPr id="31776" name="Oval 32"/>
          <p:cNvSpPr>
            <a:spLocks noChangeArrowheads="1"/>
          </p:cNvSpPr>
          <p:nvPr/>
        </p:nvSpPr>
        <p:spPr bwMode="auto">
          <a:xfrm>
            <a:off x="5664201" y="1954583"/>
            <a:ext cx="695325" cy="695540"/>
          </a:xfrm>
          <a:prstGeom prst="ellipse">
            <a:avLst/>
          </a:prstGeom>
          <a:noFill/>
          <a:ln w="6350" cmpd="sng">
            <a:solidFill>
              <a:srgbClr val="F8F8F8"/>
            </a:solidFill>
            <a:rou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TW" altLang="zh-TW" sz="2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備課、觀課與議課</a:t>
            </a:r>
            <a:endParaRPr lang="en-US" altLang="zh-TW" sz="2000" dirty="0" smtClean="0">
              <a:solidFill>
                <a:schemeClr val="accent1">
                  <a:lumMod val="60000"/>
                  <a:lumOff val="4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09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2"/>
          <p:cNvSpPr txBox="1"/>
          <p:nvPr/>
        </p:nvSpPr>
        <p:spPr>
          <a:xfrm>
            <a:off x="323528" y="483518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觀課要觀什麼</a:t>
            </a:r>
            <a:r>
              <a:rPr lang="en-US" altLang="zh-TW" sz="3600" dirty="0" smtClean="0">
                <a:latin typeface="標楷體" pitchFamily="65" charset="-120"/>
                <a:ea typeface="標楷體" pitchFamily="65" charset="-120"/>
              </a:rPr>
              <a:t>?</a:t>
            </a:r>
            <a:endParaRPr lang="zh-TW" altLang="zh-TW" sz="36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" name="內容版面配置區 2"/>
          <p:cNvSpPr txBox="1">
            <a:spLocks/>
          </p:cNvSpPr>
          <p:nvPr/>
        </p:nvSpPr>
        <p:spPr>
          <a:xfrm>
            <a:off x="395536" y="1347614"/>
            <a:ext cx="8424936" cy="4713287"/>
          </a:xfrm>
          <a:prstGeom prst="rect">
            <a:avLst/>
          </a:prstGeom>
        </p:spPr>
        <p:txBody>
          <a:bodyPr/>
          <a:lstStyle/>
          <a:p>
            <a:pPr marL="514350" indent="-514350">
              <a:buFontTx/>
              <a:buAutoNum type="ea1ChtPeriod"/>
            </a:pPr>
            <a:r>
              <a:rPr lang="zh-TW" altLang="zh-TW" sz="2600" dirty="0" smtClean="0">
                <a:latin typeface="標楷體" pitchFamily="65" charset="-120"/>
                <a:ea typeface="標楷體" pitchFamily="65" charset="-120"/>
              </a:rPr>
              <a:t>觀課時，關注學生的學習</a:t>
            </a:r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2600" dirty="0" smtClean="0">
              <a:latin typeface="標楷體" pitchFamily="65" charset="-120"/>
              <a:ea typeface="標楷體" pitchFamily="65" charset="-120"/>
            </a:endParaRPr>
          </a:p>
          <a:p>
            <a:pPr marL="971550" lvl="1" indent="-514350">
              <a:buFont typeface="Calibri" pitchFamily="34" charset="0"/>
              <a:buAutoNum type="arabicPeriod"/>
            </a:pPr>
            <a:r>
              <a:rPr lang="zh-TW" altLang="zh-TW" sz="24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留意學生的學習是否發生、如何發生？</a:t>
            </a:r>
            <a:endParaRPr lang="en-US" altLang="zh-TW" sz="2400" dirty="0" smtClean="0">
              <a:solidFill>
                <a:srgbClr val="003300"/>
              </a:solidFill>
              <a:latin typeface="標楷體" pitchFamily="65" charset="-120"/>
              <a:ea typeface="標楷體" pitchFamily="65" charset="-120"/>
            </a:endParaRPr>
          </a:p>
          <a:p>
            <a:pPr marL="971550" lvl="1" indent="-514350">
              <a:buFont typeface="Calibri" pitchFamily="34" charset="0"/>
              <a:buAutoNum type="arabicPeriod"/>
            </a:pPr>
            <a:r>
              <a:rPr lang="zh-TW" altLang="zh-TW" sz="24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學生學習的困難在哪裡？如何解決的？</a:t>
            </a:r>
            <a:endParaRPr lang="en-US" altLang="zh-TW" sz="2400" dirty="0" smtClean="0">
              <a:solidFill>
                <a:srgbClr val="003300"/>
              </a:solidFill>
              <a:latin typeface="標楷體" pitchFamily="65" charset="-120"/>
              <a:ea typeface="標楷體" pitchFamily="65" charset="-120"/>
            </a:endParaRPr>
          </a:p>
          <a:p>
            <a:pPr marL="971550" lvl="1" indent="-514350">
              <a:buFont typeface="Calibri" pitchFamily="34" charset="0"/>
              <a:buAutoNum type="arabicPeriod"/>
            </a:pPr>
            <a:r>
              <a:rPr lang="zh-TW" altLang="zh-TW" sz="24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學生學習表現的行為</a:t>
            </a:r>
            <a:r>
              <a:rPr lang="zh-TW" altLang="zh-TW" sz="24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？</a:t>
            </a:r>
            <a:endParaRPr lang="en-US" altLang="zh-TW" sz="2400" dirty="0" smtClean="0">
              <a:solidFill>
                <a:srgbClr val="003300"/>
              </a:solidFill>
              <a:latin typeface="標楷體" pitchFamily="65" charset="-120"/>
              <a:ea typeface="標楷體" pitchFamily="65" charset="-120"/>
            </a:endParaRPr>
          </a:p>
          <a:p>
            <a:pPr marL="971550" lvl="1" indent="-514350"/>
            <a:endParaRPr lang="en-US" altLang="zh-TW" sz="2400" dirty="0" smtClean="0">
              <a:solidFill>
                <a:srgbClr val="003300"/>
              </a:solidFill>
              <a:latin typeface="標楷體" pitchFamily="65" charset="-120"/>
              <a:ea typeface="標楷體" pitchFamily="65" charset="-120"/>
            </a:endParaRPr>
          </a:p>
          <a:p>
            <a:pPr marL="514350" indent="-514350">
              <a:spcBef>
                <a:spcPct val="0"/>
              </a:spcBef>
              <a:buFontTx/>
              <a:buAutoNum type="ea1ChtPeriod"/>
            </a:pPr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觀課時不對教師教學作評價，而是觀察學生學習表現</a:t>
            </a:r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2600" dirty="0" smtClean="0">
              <a:latin typeface="標楷體" pitchFamily="65" charset="-120"/>
              <a:ea typeface="標楷體" pitchFamily="65" charset="-120"/>
            </a:endParaRPr>
          </a:p>
          <a:p>
            <a:pPr marL="514350" indent="-514350">
              <a:spcBef>
                <a:spcPct val="0"/>
              </a:spcBef>
            </a:pPr>
            <a:endParaRPr lang="zh-TW" altLang="en-US" sz="2600" dirty="0" smtClean="0">
              <a:latin typeface="標楷體" pitchFamily="65" charset="-120"/>
              <a:ea typeface="標楷體" pitchFamily="65" charset="-120"/>
            </a:endParaRPr>
          </a:p>
          <a:p>
            <a:pPr marL="514350" indent="-514350">
              <a:spcBef>
                <a:spcPct val="0"/>
              </a:spcBef>
            </a:pPr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三</a:t>
            </a:r>
            <a:r>
              <a:rPr lang="en-US" altLang="zh-TW" sz="2600" dirty="0" smtClean="0"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不對</a:t>
            </a:r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教學者提出建言，而是觀摩後自己學到了甚麼。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5360988" y="2853694"/>
            <a:ext cx="1371600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endParaRPr lang="zh-CN" altLang="zh-CN" sz="10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zh-CN" sz="1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  <a:endParaRPr lang="zh-CN" altLang="zh-CN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5448301" y="2161022"/>
            <a:ext cx="1152525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2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85%</a:t>
            </a:r>
          </a:p>
        </p:txBody>
      </p:sp>
      <p:sp>
        <p:nvSpPr>
          <p:cNvPr id="31776" name="Oval 32"/>
          <p:cNvSpPr>
            <a:spLocks noChangeArrowheads="1"/>
          </p:cNvSpPr>
          <p:nvPr/>
        </p:nvSpPr>
        <p:spPr bwMode="auto">
          <a:xfrm>
            <a:off x="5664201" y="1954583"/>
            <a:ext cx="695325" cy="695540"/>
          </a:xfrm>
          <a:prstGeom prst="ellipse">
            <a:avLst/>
          </a:prstGeom>
          <a:noFill/>
          <a:ln w="6350" cmpd="sng">
            <a:solidFill>
              <a:srgbClr val="F8F8F8"/>
            </a:solidFill>
            <a:rou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TW" altLang="zh-TW" sz="2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備課、觀課與議課</a:t>
            </a:r>
            <a:endParaRPr lang="en-US" altLang="zh-TW" sz="2000" dirty="0" smtClean="0">
              <a:solidFill>
                <a:schemeClr val="accent1">
                  <a:lumMod val="60000"/>
                  <a:lumOff val="4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09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2"/>
          <p:cNvSpPr txBox="1"/>
          <p:nvPr/>
        </p:nvSpPr>
        <p:spPr>
          <a:xfrm>
            <a:off x="323528" y="483518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zh-TW" sz="3600" dirty="0" smtClean="0">
                <a:latin typeface="標楷體" pitchFamily="65" charset="-120"/>
                <a:ea typeface="標楷體" pitchFamily="65" charset="-120"/>
              </a:rPr>
              <a:t>觀課重點</a:t>
            </a:r>
            <a:endParaRPr lang="zh-TW" altLang="zh-TW" sz="36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" name="內容版面配置區 2"/>
          <p:cNvSpPr txBox="1">
            <a:spLocks/>
          </p:cNvSpPr>
          <p:nvPr/>
        </p:nvSpPr>
        <p:spPr>
          <a:xfrm>
            <a:off x="395536" y="1347614"/>
            <a:ext cx="8424936" cy="4713287"/>
          </a:xfrm>
          <a:prstGeom prst="rect">
            <a:avLst/>
          </a:prstGeom>
        </p:spPr>
        <p:txBody>
          <a:bodyPr/>
          <a:lstStyle/>
          <a:p>
            <a:pPr marL="514350" indent="-514350">
              <a:spcBef>
                <a:spcPct val="0"/>
              </a:spcBef>
              <a:buFont typeface="Calibri" pitchFamily="34" charset="0"/>
              <a:buAutoNum type="arabicPeriod"/>
              <a:defRPr/>
            </a:pP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觀察的面向：觀察學生學習表現的參考面向，如全班學習氣氛、學生學習歷程、學生學習結果，可參考公開觀課表，並記錄具體事實</a:t>
            </a:r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註明學生座號</a:t>
            </a:r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。</a:t>
            </a:r>
          </a:p>
          <a:p>
            <a:pPr marL="514350" indent="-514350">
              <a:spcBef>
                <a:spcPct val="0"/>
              </a:spcBef>
              <a:buFont typeface="Calibri" pitchFamily="34" charset="0"/>
              <a:buAutoNum type="arabicPeriod"/>
              <a:defRPr/>
            </a:pP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觀察方式：從學生發言內涵</a:t>
            </a:r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請和教材做串聯</a:t>
            </a:r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、發言次數、語言流動、肢體語言、聲音大小等關注學生是否學習，是否思考。</a:t>
            </a:r>
          </a:p>
          <a:p>
            <a:pPr marL="514350" indent="-514350">
              <a:spcBef>
                <a:spcPct val="0"/>
              </a:spcBef>
              <a:buFont typeface="Calibri" pitchFamily="34" charset="0"/>
              <a:buAutoNum type="arabicPeriod"/>
              <a:defRPr/>
            </a:pP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同校同領域老師也可關注教材教法，了解共同備課的成效。</a:t>
            </a:r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pPr marL="514350" indent="-514350">
              <a:spcBef>
                <a:spcPct val="0"/>
              </a:spcBef>
              <a:buFont typeface="Calibri" pitchFamily="34" charset="0"/>
              <a:buAutoNum type="arabicPeriod"/>
              <a:defRPr/>
            </a:pP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除了負責觀課教師外，</a:t>
            </a:r>
            <a:r>
              <a:rPr lang="zh-TW" altLang="en-US" sz="2400" u="sng" dirty="0" smtClean="0">
                <a:latin typeface="標楷體" pitchFamily="65" charset="-120"/>
                <a:ea typeface="標楷體" pitchFamily="65" charset="-120"/>
              </a:rPr>
              <a:t>其餘參加的教師請在外圍觀課，勿進入教學區。</a:t>
            </a:r>
            <a:endParaRPr lang="en-US" altLang="zh-TW" sz="2400" u="sng" dirty="0" smtClean="0">
              <a:latin typeface="標楷體" pitchFamily="65" charset="-120"/>
              <a:ea typeface="標楷體" pitchFamily="65" charset="-120"/>
            </a:endParaRPr>
          </a:p>
          <a:p>
            <a:pPr marL="514350" indent="-514350">
              <a:spcBef>
                <a:spcPct val="0"/>
              </a:spcBef>
              <a:buFont typeface="Calibri" pitchFamily="34" charset="0"/>
              <a:buAutoNum type="arabicPeriod"/>
              <a:defRPr/>
            </a:pPr>
            <a:r>
              <a:rPr lang="zh-TW" altLang="en-US" sz="2400" u="sng" dirty="0" smtClean="0">
                <a:latin typeface="標楷體" pitchFamily="65" charset="-120"/>
                <a:ea typeface="標楷體" pitchFamily="65" charset="-120"/>
              </a:rPr>
              <a:t>觀課記錄表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5360988" y="2853694"/>
            <a:ext cx="1371600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endParaRPr lang="zh-CN" altLang="zh-CN" sz="10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zh-CN" sz="1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  <a:endParaRPr lang="zh-CN" altLang="zh-CN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5448301" y="2161022"/>
            <a:ext cx="1152525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2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85%</a:t>
            </a:r>
          </a:p>
        </p:txBody>
      </p:sp>
      <p:sp>
        <p:nvSpPr>
          <p:cNvPr id="31776" name="Oval 32"/>
          <p:cNvSpPr>
            <a:spLocks noChangeArrowheads="1"/>
          </p:cNvSpPr>
          <p:nvPr/>
        </p:nvSpPr>
        <p:spPr bwMode="auto">
          <a:xfrm>
            <a:off x="5664201" y="1954583"/>
            <a:ext cx="695325" cy="695540"/>
          </a:xfrm>
          <a:prstGeom prst="ellipse">
            <a:avLst/>
          </a:prstGeom>
          <a:noFill/>
          <a:ln w="6350" cmpd="sng">
            <a:solidFill>
              <a:srgbClr val="F8F8F8"/>
            </a:solidFill>
            <a:rou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TW" altLang="zh-TW" sz="2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備課、觀課與議課</a:t>
            </a:r>
            <a:endParaRPr lang="en-US" altLang="zh-TW" sz="2000" dirty="0" smtClean="0">
              <a:solidFill>
                <a:schemeClr val="accent1">
                  <a:lumMod val="60000"/>
                  <a:lumOff val="4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09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2"/>
          <p:cNvSpPr txBox="1"/>
          <p:nvPr/>
        </p:nvSpPr>
        <p:spPr>
          <a:xfrm>
            <a:off x="323528" y="483518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zh-TW" sz="3600" dirty="0" smtClean="0">
                <a:latin typeface="標楷體" pitchFamily="65" charset="-120"/>
                <a:ea typeface="標楷體" pitchFamily="65" charset="-120"/>
                <a:hlinkClick r:id="rId4"/>
              </a:rPr>
              <a:t>觀課</a:t>
            </a:r>
            <a:r>
              <a:rPr lang="zh-TW" altLang="zh-TW" sz="3600" dirty="0" smtClean="0">
                <a:latin typeface="標楷體" pitchFamily="65" charset="-120"/>
                <a:ea typeface="標楷體" pitchFamily="65" charset="-120"/>
              </a:rPr>
              <a:t>倫理</a:t>
            </a:r>
            <a:endParaRPr lang="zh-TW" altLang="zh-TW" sz="36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" name="內容版面配置區 2"/>
          <p:cNvSpPr txBox="1">
            <a:spLocks/>
          </p:cNvSpPr>
          <p:nvPr/>
        </p:nvSpPr>
        <p:spPr>
          <a:xfrm>
            <a:off x="395536" y="1386855"/>
            <a:ext cx="8424936" cy="4713287"/>
          </a:xfrm>
          <a:prstGeom prst="rect">
            <a:avLst/>
          </a:prstGeom>
        </p:spPr>
        <p:txBody>
          <a:bodyPr/>
          <a:lstStyle/>
          <a:p>
            <a:pPr marL="514350" indent="-514350">
              <a:spcBef>
                <a:spcPts val="600"/>
              </a:spcBef>
              <a:buFont typeface="Calibri" pitchFamily="34" charset="0"/>
              <a:buAutoNum type="arabicPeriod"/>
            </a:pP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每位老師以觀察一組學生為原則。 </a:t>
            </a:r>
          </a:p>
          <a:p>
            <a:pPr marL="514350" indent="-514350">
              <a:spcBef>
                <a:spcPts val="600"/>
              </a:spcBef>
              <a:buFont typeface="Calibri" pitchFamily="34" charset="0"/>
              <a:buAutoNum type="arabicPeriod"/>
            </a:pP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不涉入學生學習。 </a:t>
            </a:r>
          </a:p>
          <a:p>
            <a:pPr marL="514350" indent="-514350">
              <a:spcBef>
                <a:spcPts val="600"/>
              </a:spcBef>
              <a:buFont typeface="Calibri" pitchFamily="34" charset="0"/>
              <a:buAutoNum type="arabicPeriod"/>
            </a:pP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注意觀課動線，不影響授課教師的教學。 </a:t>
            </a:r>
          </a:p>
          <a:p>
            <a:pPr marL="514350" indent="-514350">
              <a:spcBef>
                <a:spcPts val="600"/>
              </a:spcBef>
              <a:buFont typeface="Calibri" pitchFamily="34" charset="0"/>
              <a:buAutoNum type="arabicPeriod"/>
            </a:pP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不與學生互動。 </a:t>
            </a:r>
          </a:p>
          <a:p>
            <a:pPr marL="514350" indent="-514350">
              <a:spcBef>
                <a:spcPts val="600"/>
              </a:spcBef>
              <a:buFont typeface="Calibri" pitchFamily="34" charset="0"/>
              <a:buAutoNum type="arabicPeriod"/>
            </a:pP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不交談或打手機，若有必要，離開教室交談或通電話。</a:t>
            </a:r>
          </a:p>
          <a:p>
            <a:pPr marL="514350" indent="-514350">
              <a:spcBef>
                <a:spcPts val="600"/>
              </a:spcBef>
              <a:buFont typeface="Calibri" pitchFamily="34" charset="0"/>
              <a:buAutoNum type="arabicPeriod"/>
            </a:pP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將手機關機或設定成靜音。</a:t>
            </a:r>
          </a:p>
          <a:p>
            <a:pPr marL="514350" indent="-514350">
              <a:spcBef>
                <a:spcPts val="600"/>
              </a:spcBef>
              <a:buFont typeface="Calibri" pitchFamily="34" charset="0"/>
              <a:buAutoNum type="arabicPeriod"/>
            </a:pP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拍照或攝影時，不開閃光燈，並設定成靜音。</a:t>
            </a:r>
          </a:p>
          <a:p>
            <a:pPr marL="514350" indent="-514350">
              <a:spcBef>
                <a:spcPts val="600"/>
              </a:spcBef>
              <a:buFont typeface="Calibri" pitchFamily="34" charset="0"/>
              <a:buAutoNum type="arabicPeriod"/>
            </a:pP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拍照或攝影需事先徵得同意，並以不影響學生學習為原則。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5360988" y="2853694"/>
            <a:ext cx="1371600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endParaRPr lang="zh-CN" altLang="zh-CN" sz="10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zh-CN" sz="1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  <a:endParaRPr lang="zh-CN" altLang="zh-CN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5448301" y="2161022"/>
            <a:ext cx="1152525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2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85%</a:t>
            </a:r>
          </a:p>
        </p:txBody>
      </p:sp>
      <p:sp>
        <p:nvSpPr>
          <p:cNvPr id="31776" name="Oval 32"/>
          <p:cNvSpPr>
            <a:spLocks noChangeArrowheads="1"/>
          </p:cNvSpPr>
          <p:nvPr/>
        </p:nvSpPr>
        <p:spPr bwMode="auto">
          <a:xfrm>
            <a:off x="5664201" y="1954583"/>
            <a:ext cx="695325" cy="695540"/>
          </a:xfrm>
          <a:prstGeom prst="ellipse">
            <a:avLst/>
          </a:prstGeom>
          <a:noFill/>
          <a:ln w="6350" cmpd="sng">
            <a:solidFill>
              <a:srgbClr val="F8F8F8"/>
            </a:solidFill>
            <a:rou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TW" altLang="zh-TW" sz="2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備課、觀課與議課</a:t>
            </a:r>
            <a:endParaRPr lang="en-US" altLang="zh-TW" sz="2000" dirty="0" smtClean="0">
              <a:solidFill>
                <a:schemeClr val="accent1">
                  <a:lumMod val="60000"/>
                  <a:lumOff val="4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09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1"/>
          <p:cNvSpPr txBox="1"/>
          <p:nvPr/>
        </p:nvSpPr>
        <p:spPr>
          <a:xfrm>
            <a:off x="539552" y="1635646"/>
            <a:ext cx="8352928" cy="10081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>
                <a:latin typeface="+mj-ea"/>
                <a:ea typeface="+mj-ea"/>
                <a:cs typeface="+mj-cs"/>
              </a:defRPr>
            </a:lvl1pPr>
          </a:lstStyle>
          <a:p>
            <a:pPr algn="ctr"/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zh-TW" b="1" dirty="0" smtClean="0">
                <a:solidFill>
                  <a:schemeClr val="accent1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提到觀課，第一個反應是不要!!</a:t>
            </a:r>
            <a:endParaRPr lang="en-US" altLang="zh-TW" b="1" dirty="0" smtClean="0">
              <a:solidFill>
                <a:schemeClr val="accent1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zh-TW" b="1" dirty="0" smtClean="0">
                <a:solidFill>
                  <a:schemeClr val="accent1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看別人上課吧!拜託!</a:t>
            </a:r>
          </a:p>
          <a:p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pPr marL="514350" indent="-514350">
              <a:buFont typeface="+mj-ea"/>
              <a:buAutoNum type="ea1ChtPeriod"/>
            </a:pP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" name="TextBox 2"/>
          <p:cNvSpPr txBox="1"/>
          <p:nvPr/>
        </p:nvSpPr>
        <p:spPr>
          <a:xfrm>
            <a:off x="827584" y="699542"/>
            <a:ext cx="7920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600" b="1" dirty="0" smtClean="0">
                <a:latin typeface="標楷體" pitchFamily="65" charset="-120"/>
                <a:ea typeface="標楷體" pitchFamily="65" charset="-120"/>
              </a:rPr>
              <a:t>被觀課的心理障礙</a:t>
            </a:r>
            <a:endParaRPr lang="zh-TW" altLang="zh-TW" sz="36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99592" y="2571750"/>
            <a:ext cx="7848872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觀課</a:t>
            </a:r>
            <a:r>
              <a:rPr lang="zh-TW" altLang="zh-TW" sz="2800" b="1" dirty="0" smtClean="0">
                <a:latin typeface="標楷體" pitchFamily="65" charset="-120"/>
                <a:ea typeface="標楷體" pitchFamily="65" charset="-120"/>
              </a:rPr>
              <a:t>目的：</a:t>
            </a:r>
          </a:p>
          <a:p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1.是有效改進課堂的研究方法</a:t>
            </a:r>
          </a:p>
          <a:p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2.是教學同儕在教學活動中針對現象觀察、</a:t>
            </a:r>
          </a:p>
          <a:p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zh-TW" sz="2400" dirty="0" smtClean="0">
                <a:latin typeface="標楷體" pitchFamily="65" charset="-120"/>
                <a:ea typeface="標楷體" pitchFamily="65" charset="-120"/>
              </a:rPr>
              <a:t>對話討論，以進行觀念、行為、效果的整體研究。</a:t>
            </a:r>
          </a:p>
          <a:p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3.不是教學觀摩者對於「試教者」的「教法」指導批評</a:t>
            </a:r>
            <a:endParaRPr lang="zh-TW" altLang="zh-TW" sz="2400" dirty="0" smtClean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67" name="Rectangle 23"/>
          <p:cNvSpPr>
            <a:spLocks noChangeArrowheads="1"/>
          </p:cNvSpPr>
          <p:nvPr/>
        </p:nvSpPr>
        <p:spPr bwMode="auto">
          <a:xfrm>
            <a:off x="7104063" y="1626496"/>
            <a:ext cx="2036762" cy="2644003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5360988" y="2853694"/>
            <a:ext cx="1371600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endParaRPr lang="zh-CN" altLang="zh-CN" sz="10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zh-CN" sz="1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  <a:endParaRPr lang="zh-CN" altLang="zh-CN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5448301" y="2161022"/>
            <a:ext cx="1152525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2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85%</a:t>
            </a:r>
          </a:p>
        </p:txBody>
      </p:sp>
      <p:sp>
        <p:nvSpPr>
          <p:cNvPr id="31776" name="Oval 32"/>
          <p:cNvSpPr>
            <a:spLocks noChangeArrowheads="1"/>
          </p:cNvSpPr>
          <p:nvPr/>
        </p:nvSpPr>
        <p:spPr bwMode="auto">
          <a:xfrm>
            <a:off x="5664201" y="1954583"/>
            <a:ext cx="695325" cy="695540"/>
          </a:xfrm>
          <a:prstGeom prst="ellipse">
            <a:avLst/>
          </a:prstGeom>
          <a:noFill/>
          <a:ln w="6350" cmpd="sng">
            <a:solidFill>
              <a:srgbClr val="F8F8F8"/>
            </a:solidFill>
            <a:rou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TW" altLang="zh-TW" sz="2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備課、觀課與議課</a:t>
            </a:r>
            <a:endParaRPr lang="en-US" altLang="zh-TW" sz="2000" dirty="0" smtClean="0">
              <a:solidFill>
                <a:schemeClr val="accent1">
                  <a:lumMod val="60000"/>
                  <a:lumOff val="4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09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2"/>
          <p:cNvSpPr txBox="1"/>
          <p:nvPr/>
        </p:nvSpPr>
        <p:spPr>
          <a:xfrm>
            <a:off x="919285" y="722189"/>
            <a:ext cx="77215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3600" b="1" dirty="0" smtClean="0">
                <a:latin typeface="標楷體" pitchFamily="65" charset="-120"/>
                <a:ea typeface="標楷體" pitchFamily="65" charset="-120"/>
              </a:rPr>
              <a:t>教學觀察前：確定您要觀察</a:t>
            </a:r>
            <a:r>
              <a:rPr lang="zh-TW" altLang="en-US" sz="3600" b="1" dirty="0" smtClean="0">
                <a:latin typeface="標楷體" pitchFamily="65" charset="-120"/>
                <a:ea typeface="標楷體" pitchFamily="65" charset="-120"/>
              </a:rPr>
              <a:t>什</a:t>
            </a:r>
            <a:r>
              <a:rPr lang="zh-TW" altLang="zh-TW" sz="3600" b="1" dirty="0" smtClean="0">
                <a:latin typeface="標楷體" pitchFamily="65" charset="-120"/>
                <a:ea typeface="標楷體" pitchFamily="65" charset="-120"/>
              </a:rPr>
              <a:t>麼?</a:t>
            </a:r>
            <a:endParaRPr lang="zh-TW" altLang="zh-TW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" name="內容版面配置區 2"/>
          <p:cNvSpPr>
            <a:spLocks/>
          </p:cNvSpPr>
          <p:nvPr/>
        </p:nvSpPr>
        <p:spPr bwMode="auto">
          <a:xfrm>
            <a:off x="899592" y="1491630"/>
            <a:ext cx="6229853" cy="41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70C0"/>
              </a:buClr>
              <a:buSzPts val="2800"/>
            </a:pPr>
            <a:r>
              <a:rPr lang="zh-TW" altLang="en-US" sz="2800" dirty="0" smtClean="0">
                <a:solidFill>
                  <a:schemeClr val="accent1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■ </a:t>
            </a:r>
            <a:r>
              <a:rPr kumimoji="0" lang="zh-TW" sz="28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標楷體" pitchFamily="65" charset="-120"/>
                <a:ea typeface="標楷體" pitchFamily="65" charset="-120"/>
              </a:rPr>
              <a:t>辨識教師對於教學的關注</a:t>
            </a: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ts val="2800"/>
            </a:pPr>
            <a:r>
              <a:rPr lang="zh-TW" altLang="en-US" sz="2800" dirty="0" smtClean="0">
                <a:solidFill>
                  <a:schemeClr val="accent1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■ </a:t>
            </a:r>
            <a:r>
              <a:rPr kumimoji="0" lang="zh-TW" sz="28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標楷體" pitchFamily="65" charset="-120"/>
                <a:ea typeface="標楷體" pitchFamily="65" charset="-120"/>
              </a:rPr>
              <a:t>將教師的關注轉換成可觀察的行為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zh-TW" sz="32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</p:txBody>
      </p:sp>
      <p:sp>
        <p:nvSpPr>
          <p:cNvPr id="10" name="AutoShape 41"/>
          <p:cNvSpPr>
            <a:spLocks noChangeArrowheads="1"/>
          </p:cNvSpPr>
          <p:nvPr/>
        </p:nvSpPr>
        <p:spPr bwMode="auto">
          <a:xfrm>
            <a:off x="1475656" y="4299942"/>
            <a:ext cx="5905128" cy="504056"/>
          </a:xfrm>
          <a:prstGeom prst="chevron">
            <a:avLst>
              <a:gd name="adj" fmla="val 90542"/>
            </a:avLst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zh-TW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標楷體" pitchFamily="65" charset="-120"/>
                <a:ea typeface="新細明體" pitchFamily="18" charset="-120"/>
                <a:cs typeface="新細明體" pitchFamily="18" charset="-120"/>
              </a:rPr>
              <a:t> </a:t>
            </a:r>
            <a:r>
              <a:rPr kumimoji="1" lang="zh-TW" sz="1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標楷體" pitchFamily="65" charset="-120"/>
                <a:ea typeface="文鼎粗行楷" pitchFamily="49" charset="-120"/>
                <a:cs typeface="新細明體" pitchFamily="18" charset="-120"/>
              </a:rPr>
              <a:t>資料來源：</a:t>
            </a:r>
            <a:r>
              <a:rPr kumimoji="1" lang="zh-TW" sz="1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SimHei" pitchFamily="49" charset="-122"/>
                <a:ea typeface="文鼎粗行楷" pitchFamily="49" charset="-120"/>
                <a:cs typeface="新細明體" pitchFamily="18" charset="-120"/>
              </a:rPr>
              <a:t>桃園市國教輔導團語文領域</a:t>
            </a:r>
            <a:r>
              <a:rPr kumimoji="1" lang="en-US" altLang="zh-TW" sz="1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SimHei" pitchFamily="49" charset="-122"/>
                <a:ea typeface="文鼎粗行楷" pitchFamily="49" charset="-120"/>
                <a:cs typeface="新細明體" pitchFamily="18" charset="-120"/>
              </a:rPr>
              <a:t>(</a:t>
            </a:r>
            <a:r>
              <a:rPr kumimoji="1" lang="zh-TW" sz="1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SimHei" pitchFamily="49" charset="-122"/>
                <a:ea typeface="文鼎粗行楷" pitchFamily="49" charset="-120"/>
                <a:cs typeface="新細明體" pitchFamily="18" charset="-120"/>
              </a:rPr>
              <a:t>國小組</a:t>
            </a:r>
            <a:r>
              <a:rPr kumimoji="1" lang="en-US" altLang="zh-TW" sz="1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SimHei" pitchFamily="49" charset="-122"/>
                <a:ea typeface="文鼎粗行楷" pitchFamily="49" charset="-120"/>
                <a:cs typeface="新細明體" pitchFamily="18" charset="-120"/>
              </a:rPr>
              <a:t>)</a:t>
            </a:r>
            <a:endParaRPr kumimoji="1" lang="zh-TW" altLang="zh-TW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11" name="向下箭號 1"/>
          <p:cNvSpPr>
            <a:spLocks noChangeArrowheads="1"/>
          </p:cNvSpPr>
          <p:nvPr/>
        </p:nvSpPr>
        <p:spPr bwMode="auto">
          <a:xfrm>
            <a:off x="3635896" y="3507854"/>
            <a:ext cx="1361842" cy="569857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53882" dir="13500000" algn="ctr" rotWithShape="0">
              <a:schemeClr val="bg2">
                <a:alpha val="50000"/>
              </a:scheme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zh-TW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12" name="矩形 5"/>
          <p:cNvSpPr>
            <a:spLocks noChangeArrowheads="1"/>
          </p:cNvSpPr>
          <p:nvPr/>
        </p:nvSpPr>
        <p:spPr bwMode="auto">
          <a:xfrm>
            <a:off x="1691680" y="2859782"/>
            <a:ext cx="511978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2400" b="1" i="0" u="sng" strike="noStrike" cap="none" normalizeH="0" baseline="0" dirty="0" smtClean="0">
                <a:ln>
                  <a:noFill/>
                </a:ln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教學觀察</a:t>
            </a:r>
            <a:r>
              <a:rPr kumimoji="1" lang="zh-TW" sz="2400" b="1" i="0" u="none" strike="noStrike" cap="none" normalizeH="0" baseline="0" dirty="0" smtClean="0">
                <a:ln>
                  <a:noFill/>
                </a:ln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包含哪些重要元素？</a:t>
            </a:r>
            <a:endParaRPr kumimoji="1" lang="zh-TW" sz="1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5360988" y="2853694"/>
            <a:ext cx="1371600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endParaRPr lang="zh-CN" altLang="zh-CN" sz="10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zh-CN" sz="1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  <a:endParaRPr lang="zh-CN" altLang="zh-CN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5448301" y="2161022"/>
            <a:ext cx="1152525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2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85%</a:t>
            </a:r>
          </a:p>
        </p:txBody>
      </p:sp>
      <p:sp>
        <p:nvSpPr>
          <p:cNvPr id="31776" name="Oval 32"/>
          <p:cNvSpPr>
            <a:spLocks noChangeArrowheads="1"/>
          </p:cNvSpPr>
          <p:nvPr/>
        </p:nvSpPr>
        <p:spPr bwMode="auto">
          <a:xfrm>
            <a:off x="5664201" y="1954583"/>
            <a:ext cx="695325" cy="695540"/>
          </a:xfrm>
          <a:prstGeom prst="ellipse">
            <a:avLst/>
          </a:prstGeom>
          <a:noFill/>
          <a:ln w="6350" cmpd="sng">
            <a:solidFill>
              <a:srgbClr val="F8F8F8"/>
            </a:solidFill>
            <a:rou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TW" altLang="zh-TW" sz="2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備課、觀課與議課</a:t>
            </a:r>
            <a:endParaRPr lang="en-US" altLang="zh-TW" sz="2000" dirty="0" smtClean="0">
              <a:solidFill>
                <a:schemeClr val="accent1">
                  <a:lumMod val="60000"/>
                  <a:lumOff val="4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09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2"/>
          <p:cNvSpPr txBox="1"/>
          <p:nvPr/>
        </p:nvSpPr>
        <p:spPr>
          <a:xfrm>
            <a:off x="467544" y="557267"/>
            <a:ext cx="8568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zh-TW" sz="3600" b="1" dirty="0" smtClean="0">
                <a:latin typeface="標楷體" pitchFamily="65" charset="-120"/>
                <a:ea typeface="標楷體" pitchFamily="65" charset="-120"/>
              </a:rPr>
              <a:t>教學觀察前：確定您要觀察</a:t>
            </a:r>
            <a:r>
              <a:rPr lang="zh-TW" altLang="en-US" sz="3600" b="1" dirty="0" smtClean="0">
                <a:latin typeface="標楷體" pitchFamily="65" charset="-120"/>
                <a:ea typeface="標楷體" pitchFamily="65" charset="-120"/>
              </a:rPr>
              <a:t>什</a:t>
            </a:r>
            <a:r>
              <a:rPr lang="zh-TW" altLang="zh-TW" sz="3600" b="1" dirty="0" smtClean="0">
                <a:latin typeface="標楷體" pitchFamily="65" charset="-120"/>
                <a:ea typeface="標楷體" pitchFamily="65" charset="-120"/>
              </a:rPr>
              <a:t>麼?</a:t>
            </a:r>
            <a:endParaRPr lang="zh-TW" altLang="zh-TW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" name="矩形 1"/>
          <p:cNvSpPr>
            <a:spLocks noChangeArrowheads="1"/>
          </p:cNvSpPr>
          <p:nvPr/>
        </p:nvSpPr>
        <p:spPr bwMode="auto">
          <a:xfrm>
            <a:off x="684014" y="1340768"/>
            <a:ext cx="835248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1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教學者：           校名：</a:t>
            </a:r>
            <a:r>
              <a:rPr kumimoji="1" lang="en-US" altLang="zh-TW" sz="1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____________________</a:t>
            </a:r>
            <a:r>
              <a:rPr kumimoji="1" lang="zh-TW" sz="1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任教班級：   年</a:t>
            </a:r>
            <a:r>
              <a:rPr kumimoji="1" lang="zh-TW" altLang="en-US" sz="1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   </a:t>
            </a:r>
            <a:r>
              <a:rPr kumimoji="1" lang="zh-TW" sz="1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班</a:t>
            </a:r>
            <a:r>
              <a:rPr kumimoji="1" lang="zh-TW" altLang="en-US" sz="1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  </a:t>
            </a:r>
            <a:r>
              <a:rPr kumimoji="1" lang="zh-TW" sz="1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</a:t>
            </a:r>
            <a:r>
              <a:rPr kumimoji="1" lang="en-US" altLang="zh-TW" sz="1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</a:t>
            </a:r>
            <a:r>
              <a:rPr kumimoji="1" lang="zh-TW" sz="1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人數</a:t>
            </a:r>
            <a:r>
              <a:rPr kumimoji="1" lang="en-US" altLang="zh-TW" sz="1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)</a:t>
            </a:r>
            <a:endParaRPr kumimoji="1" lang="zh-TW" altLang="zh-TW" sz="16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1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教材來源：</a:t>
            </a:r>
            <a:r>
              <a:rPr kumimoji="1" lang="zh-TW" altLang="en-US" sz="1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                   </a:t>
            </a:r>
            <a:r>
              <a:rPr kumimoji="1" lang="zh-TW" sz="1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              課程名稱：                   。</a:t>
            </a:r>
            <a:r>
              <a:rPr kumimoji="1" lang="zh-TW" altLang="en-US" sz="1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       </a:t>
            </a:r>
            <a:endParaRPr kumimoji="1" lang="zh-TW" sz="16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1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教學內涵：□聽</a:t>
            </a:r>
            <a:r>
              <a:rPr kumimoji="1" lang="zh-TW" altLang="en-US" sz="1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 </a:t>
            </a:r>
            <a:r>
              <a:rPr kumimoji="1" lang="zh-TW" sz="1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□說</a:t>
            </a:r>
            <a:r>
              <a:rPr kumimoji="1" lang="zh-TW" altLang="en-US" sz="1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 </a:t>
            </a:r>
            <a:r>
              <a:rPr kumimoji="1" lang="zh-TW" sz="1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□讀</a:t>
            </a:r>
            <a:r>
              <a:rPr kumimoji="1" lang="zh-TW" altLang="en-US" sz="1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 </a:t>
            </a:r>
            <a:r>
              <a:rPr kumimoji="1" lang="zh-TW" sz="1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□寫  □作  □其他</a:t>
            </a:r>
            <a:r>
              <a:rPr kumimoji="1" lang="zh-TW" altLang="en-US" sz="1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                                   </a:t>
            </a:r>
            <a:endParaRPr kumimoji="1" lang="zh-TW" sz="16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1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觀察日期：</a:t>
            </a:r>
            <a:r>
              <a:rPr kumimoji="1" lang="zh-TW" altLang="en-US" sz="1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                  </a:t>
            </a:r>
            <a:r>
              <a:rPr kumimoji="1" lang="zh-TW" sz="1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觀察時間：</a:t>
            </a:r>
            <a:r>
              <a:rPr kumimoji="1" lang="zh-TW" altLang="en-US" sz="1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     </a:t>
            </a:r>
            <a:r>
              <a:rPr kumimoji="1" lang="zh-TW" sz="1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至                           。          </a:t>
            </a:r>
            <a:r>
              <a:rPr kumimoji="1" lang="zh-TW" altLang="en-US" sz="1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                         </a:t>
            </a:r>
            <a:endParaRPr kumimoji="1" lang="zh-TW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2051720" y="3365078"/>
            <a:ext cx="5040312" cy="21590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7030A0"/>
              </a:buClr>
              <a:buSzPts val="2400"/>
              <a:buFont typeface="Wingdings" pitchFamily="2" charset="2"/>
              <a:buChar char="n"/>
              <a:tabLst/>
            </a:pPr>
            <a:r>
              <a:rPr kumimoji="1" lang="zh-TW" altLang="en-US" sz="24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</a:t>
            </a:r>
            <a:r>
              <a:rPr kumimoji="1" lang="en-US" altLang="zh-TW" sz="24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A</a:t>
            </a:r>
            <a:r>
              <a:rPr kumimoji="1" lang="zh-TW" sz="24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課程設計與教學</a:t>
            </a:r>
            <a:endParaRPr kumimoji="1" lang="zh-TW" altLang="en-US" sz="24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7030A0"/>
              </a:buClr>
              <a:buSzPts val="2400"/>
              <a:buFont typeface="Wingdings" pitchFamily="2" charset="2"/>
              <a:buChar char="n"/>
              <a:tabLst/>
            </a:pPr>
            <a:r>
              <a:rPr kumimoji="1" lang="zh-TW" altLang="en-US" sz="24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</a:t>
            </a:r>
            <a:r>
              <a:rPr kumimoji="1" lang="en-US" altLang="zh-TW" sz="24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B</a:t>
            </a:r>
            <a:r>
              <a:rPr kumimoji="1" lang="zh-TW" sz="24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班級經營與輔導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7030A0"/>
              </a:buClr>
              <a:buSzPts val="2400"/>
              <a:buFont typeface="Wingdings" pitchFamily="2" charset="2"/>
              <a:buChar char="n"/>
              <a:tabLst/>
            </a:pPr>
            <a:r>
              <a:rPr kumimoji="1" lang="zh-TW" altLang="en-US" sz="24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</a:t>
            </a:r>
            <a:r>
              <a:rPr kumimoji="1" lang="en-US" altLang="zh-TW" sz="24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C</a:t>
            </a:r>
            <a:r>
              <a:rPr kumimoji="1" lang="zh-TW" sz="24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學習者表現</a:t>
            </a:r>
            <a:endParaRPr kumimoji="1" lang="zh-TW" altLang="en-US" sz="24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24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11" name="矩形 5"/>
          <p:cNvSpPr>
            <a:spLocks noChangeArrowheads="1"/>
          </p:cNvSpPr>
          <p:nvPr/>
        </p:nvSpPr>
        <p:spPr bwMode="auto">
          <a:xfrm>
            <a:off x="1907704" y="2787774"/>
            <a:ext cx="4968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2400" b="1" i="0" u="sng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教學觀察</a:t>
            </a:r>
            <a:r>
              <a:rPr kumimoji="1" lang="zh-TW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包含：</a:t>
            </a:r>
            <a:endParaRPr kumimoji="1" lang="zh-TW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5360988" y="2853694"/>
            <a:ext cx="1371600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endParaRPr lang="zh-CN" altLang="zh-CN" sz="10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zh-CN" sz="1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  <a:endParaRPr lang="zh-CN" altLang="zh-CN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5448301" y="2161022"/>
            <a:ext cx="1152525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2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85%</a:t>
            </a:r>
          </a:p>
        </p:txBody>
      </p:sp>
      <p:sp>
        <p:nvSpPr>
          <p:cNvPr id="31776" name="Oval 32"/>
          <p:cNvSpPr>
            <a:spLocks noChangeArrowheads="1"/>
          </p:cNvSpPr>
          <p:nvPr/>
        </p:nvSpPr>
        <p:spPr bwMode="auto">
          <a:xfrm>
            <a:off x="5664201" y="1954583"/>
            <a:ext cx="695325" cy="695540"/>
          </a:xfrm>
          <a:prstGeom prst="ellipse">
            <a:avLst/>
          </a:prstGeom>
          <a:noFill/>
          <a:ln w="6350" cmpd="sng">
            <a:solidFill>
              <a:srgbClr val="F8F8F8"/>
            </a:solidFill>
            <a:rou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TW" altLang="zh-TW" sz="2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備課、觀課與議課</a:t>
            </a:r>
            <a:endParaRPr lang="en-US" altLang="zh-TW" sz="2000" dirty="0" smtClean="0">
              <a:solidFill>
                <a:schemeClr val="accent1">
                  <a:lumMod val="60000"/>
                  <a:lumOff val="4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09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212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5360988" y="2853694"/>
            <a:ext cx="1371600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endParaRPr lang="zh-CN" altLang="zh-CN" sz="10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zh-CN" sz="1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  <a:endParaRPr lang="zh-CN" altLang="zh-CN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5448301" y="2161022"/>
            <a:ext cx="1152525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2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85%</a:t>
            </a:r>
          </a:p>
        </p:txBody>
      </p:sp>
      <p:sp>
        <p:nvSpPr>
          <p:cNvPr id="31776" name="Oval 32"/>
          <p:cNvSpPr>
            <a:spLocks noChangeArrowheads="1"/>
          </p:cNvSpPr>
          <p:nvPr/>
        </p:nvSpPr>
        <p:spPr bwMode="auto">
          <a:xfrm>
            <a:off x="5664201" y="1954583"/>
            <a:ext cx="695325" cy="695540"/>
          </a:xfrm>
          <a:prstGeom prst="ellipse">
            <a:avLst/>
          </a:prstGeom>
          <a:noFill/>
          <a:ln w="6350" cmpd="sng">
            <a:solidFill>
              <a:srgbClr val="F8F8F8"/>
            </a:solidFill>
            <a:rou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TW" altLang="zh-TW" sz="2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備課、觀課與議課</a:t>
            </a:r>
            <a:endParaRPr lang="en-US" altLang="zh-TW" sz="2000" dirty="0" smtClean="0">
              <a:solidFill>
                <a:schemeClr val="accent1">
                  <a:lumMod val="60000"/>
                  <a:lumOff val="4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09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67" name="Rectangle 23"/>
          <p:cNvSpPr>
            <a:spLocks noChangeArrowheads="1"/>
          </p:cNvSpPr>
          <p:nvPr/>
        </p:nvSpPr>
        <p:spPr bwMode="auto">
          <a:xfrm>
            <a:off x="7104063" y="1626496"/>
            <a:ext cx="2036762" cy="2644003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5360988" y="2853694"/>
            <a:ext cx="1371600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endParaRPr lang="zh-CN" altLang="zh-CN" sz="10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zh-CN" sz="1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  <a:endParaRPr lang="zh-CN" altLang="zh-CN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5448301" y="2161022"/>
            <a:ext cx="1152525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2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85%</a:t>
            </a:r>
          </a:p>
        </p:txBody>
      </p:sp>
      <p:sp>
        <p:nvSpPr>
          <p:cNvPr id="31776" name="Oval 32"/>
          <p:cNvSpPr>
            <a:spLocks noChangeArrowheads="1"/>
          </p:cNvSpPr>
          <p:nvPr/>
        </p:nvSpPr>
        <p:spPr bwMode="auto">
          <a:xfrm>
            <a:off x="5664201" y="1954583"/>
            <a:ext cx="695325" cy="695540"/>
          </a:xfrm>
          <a:prstGeom prst="ellipse">
            <a:avLst/>
          </a:prstGeom>
          <a:noFill/>
          <a:ln w="6350" cmpd="sng">
            <a:solidFill>
              <a:srgbClr val="F8F8F8"/>
            </a:solidFill>
            <a:rou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TW" altLang="zh-TW" sz="2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備課、觀課與議課</a:t>
            </a:r>
            <a:endParaRPr lang="en-US" altLang="zh-TW" sz="2000" dirty="0" smtClean="0">
              <a:solidFill>
                <a:schemeClr val="accent1">
                  <a:lumMod val="60000"/>
                  <a:lumOff val="4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09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67" name="Rectangle 23"/>
          <p:cNvSpPr>
            <a:spLocks noChangeArrowheads="1"/>
          </p:cNvSpPr>
          <p:nvPr/>
        </p:nvSpPr>
        <p:spPr bwMode="auto">
          <a:xfrm>
            <a:off x="7104063" y="1626496"/>
            <a:ext cx="2036762" cy="2644003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5360988" y="2853694"/>
            <a:ext cx="1371600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endParaRPr lang="zh-CN" altLang="zh-CN" sz="10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zh-CN" sz="1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  <a:endParaRPr lang="zh-CN" altLang="zh-CN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5448301" y="2161022"/>
            <a:ext cx="1152525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2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85%</a:t>
            </a:r>
          </a:p>
        </p:txBody>
      </p:sp>
      <p:sp>
        <p:nvSpPr>
          <p:cNvPr id="31776" name="Oval 32"/>
          <p:cNvSpPr>
            <a:spLocks noChangeArrowheads="1"/>
          </p:cNvSpPr>
          <p:nvPr/>
        </p:nvSpPr>
        <p:spPr bwMode="auto">
          <a:xfrm>
            <a:off x="5664201" y="1954583"/>
            <a:ext cx="695325" cy="695540"/>
          </a:xfrm>
          <a:prstGeom prst="ellipse">
            <a:avLst/>
          </a:prstGeom>
          <a:noFill/>
          <a:ln w="6350" cmpd="sng">
            <a:solidFill>
              <a:srgbClr val="F8F8F8"/>
            </a:solidFill>
            <a:rou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TW" altLang="zh-TW" sz="2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備課、觀課與議課</a:t>
            </a:r>
            <a:endParaRPr lang="en-US" altLang="zh-TW" sz="2000" dirty="0" smtClean="0">
              <a:solidFill>
                <a:schemeClr val="accent1">
                  <a:lumMod val="60000"/>
                  <a:lumOff val="4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09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67" name="Rectangle 23"/>
          <p:cNvSpPr>
            <a:spLocks noChangeArrowheads="1"/>
          </p:cNvSpPr>
          <p:nvPr/>
        </p:nvSpPr>
        <p:spPr bwMode="auto">
          <a:xfrm>
            <a:off x="7104063" y="1626496"/>
            <a:ext cx="2036762" cy="2644003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5360988" y="2853694"/>
            <a:ext cx="1371600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endParaRPr lang="zh-CN" altLang="zh-CN" sz="10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zh-CN" sz="1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  <a:endParaRPr lang="zh-CN" altLang="zh-CN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5448301" y="2161022"/>
            <a:ext cx="1152525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2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85%</a:t>
            </a:r>
          </a:p>
        </p:txBody>
      </p:sp>
      <p:sp>
        <p:nvSpPr>
          <p:cNvPr id="31776" name="Oval 32"/>
          <p:cNvSpPr>
            <a:spLocks noChangeArrowheads="1"/>
          </p:cNvSpPr>
          <p:nvPr/>
        </p:nvSpPr>
        <p:spPr bwMode="auto">
          <a:xfrm>
            <a:off x="5664201" y="1954583"/>
            <a:ext cx="695325" cy="695540"/>
          </a:xfrm>
          <a:prstGeom prst="ellipse">
            <a:avLst/>
          </a:prstGeom>
          <a:noFill/>
          <a:ln w="6350" cmpd="sng">
            <a:solidFill>
              <a:srgbClr val="F8F8F8"/>
            </a:solidFill>
            <a:rou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TW" altLang="zh-TW" sz="2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備課、觀課與議課</a:t>
            </a:r>
            <a:endParaRPr lang="en-US" altLang="zh-TW" sz="2000" dirty="0" smtClean="0">
              <a:solidFill>
                <a:schemeClr val="accent1">
                  <a:lumMod val="60000"/>
                  <a:lumOff val="4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09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5360988" y="2853694"/>
            <a:ext cx="1371600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endParaRPr lang="zh-CN" altLang="zh-CN" sz="10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zh-CN" sz="1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  <a:endParaRPr lang="zh-CN" altLang="zh-CN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5448301" y="2161022"/>
            <a:ext cx="1152525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2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85%</a:t>
            </a:r>
          </a:p>
        </p:txBody>
      </p:sp>
      <p:sp>
        <p:nvSpPr>
          <p:cNvPr id="31776" name="Oval 32"/>
          <p:cNvSpPr>
            <a:spLocks noChangeArrowheads="1"/>
          </p:cNvSpPr>
          <p:nvPr/>
        </p:nvSpPr>
        <p:spPr bwMode="auto">
          <a:xfrm>
            <a:off x="5664201" y="1954583"/>
            <a:ext cx="695325" cy="695540"/>
          </a:xfrm>
          <a:prstGeom prst="ellipse">
            <a:avLst/>
          </a:prstGeom>
          <a:noFill/>
          <a:ln w="6350" cmpd="sng">
            <a:solidFill>
              <a:srgbClr val="F8F8F8"/>
            </a:solidFill>
            <a:rou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TW" altLang="zh-TW" sz="2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備課、觀課與議課</a:t>
            </a:r>
            <a:endParaRPr lang="en-US" altLang="zh-TW" sz="2000" dirty="0" smtClean="0">
              <a:solidFill>
                <a:schemeClr val="accent1">
                  <a:lumMod val="60000"/>
                  <a:lumOff val="4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09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1"/>
          <p:cNvSpPr txBox="1"/>
          <p:nvPr/>
        </p:nvSpPr>
        <p:spPr>
          <a:xfrm>
            <a:off x="1907704" y="-349801"/>
            <a:ext cx="5975648" cy="13373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>
                <a:latin typeface="+mj-ea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軼事紀錄表</a:t>
            </a:r>
            <a:endParaRPr lang="zh-TW" altLang="zh-TW" sz="3600" dirty="0" smtClean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659002"/>
            <a:ext cx="4248472" cy="4484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491879" y="1935872"/>
            <a:ext cx="42484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dirty="0" smtClean="0">
                <a:latin typeface="微軟正黑體" pitchFamily="34" charset="-120"/>
                <a:ea typeface="微軟正黑體" pitchFamily="34" charset="-120"/>
              </a:rPr>
              <a:t>說課</a:t>
            </a:r>
            <a:endParaRPr lang="en-US" altLang="zh-TW" sz="4000" dirty="0" smtClean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47664" y="1779662"/>
            <a:ext cx="1694258" cy="1628954"/>
          </a:xfrm>
          <a:prstGeom prst="rect">
            <a:avLst/>
          </a:prstGeom>
          <a:noFill/>
          <a:ln w="6350">
            <a:solidFill>
              <a:schemeClr val="bg1">
                <a:lumMod val="50000"/>
              </a:schemeClr>
            </a:solidFill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88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</a:t>
            </a:r>
            <a:r>
              <a:rPr lang="en-US" altLang="zh-TW" sz="88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4</a:t>
            </a:r>
            <a:endParaRPr lang="zh-CN" altLang="en-US" sz="8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3075" name="Picture 3" descr="D:\1稻壳模板\ppt\2016.4\小清新水彩花卉毕业答辩模板\未标题-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" y="462756"/>
            <a:ext cx="1236662" cy="42179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1稻壳模板\ppt\2016.4\小清新水彩花卉毕业答辩模板\未标题-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8425" y="377031"/>
            <a:ext cx="1425575" cy="43894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491880" y="2707055"/>
            <a:ext cx="41044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3200" b="1" dirty="0" smtClean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楊明國小  鄔翠璊主任</a:t>
            </a:r>
            <a:endParaRPr lang="zh-TW" altLang="zh-TW" sz="3200" b="1" dirty="0" smtClean="0">
              <a:solidFill>
                <a:schemeClr val="accent1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67" name="Rectangle 23"/>
          <p:cNvSpPr>
            <a:spLocks noChangeArrowheads="1"/>
          </p:cNvSpPr>
          <p:nvPr/>
        </p:nvSpPr>
        <p:spPr bwMode="auto">
          <a:xfrm>
            <a:off x="7104063" y="1626496"/>
            <a:ext cx="2036762" cy="2644003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5360988" y="2853694"/>
            <a:ext cx="1371600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endParaRPr lang="zh-CN" altLang="zh-CN" sz="10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zh-CN" sz="1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  <a:endParaRPr lang="zh-CN" altLang="zh-CN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5448301" y="2161022"/>
            <a:ext cx="1152525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2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85%</a:t>
            </a:r>
          </a:p>
        </p:txBody>
      </p:sp>
      <p:sp>
        <p:nvSpPr>
          <p:cNvPr id="31776" name="Oval 32"/>
          <p:cNvSpPr>
            <a:spLocks noChangeArrowheads="1"/>
          </p:cNvSpPr>
          <p:nvPr/>
        </p:nvSpPr>
        <p:spPr bwMode="auto">
          <a:xfrm>
            <a:off x="5664201" y="1954583"/>
            <a:ext cx="695325" cy="695540"/>
          </a:xfrm>
          <a:prstGeom prst="ellipse">
            <a:avLst/>
          </a:prstGeom>
          <a:noFill/>
          <a:ln w="6350" cmpd="sng">
            <a:solidFill>
              <a:srgbClr val="F8F8F8"/>
            </a:solidFill>
            <a:rou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TW" altLang="zh-TW" sz="2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備課、觀課與議課</a:t>
            </a:r>
            <a:endParaRPr lang="en-US" altLang="zh-TW" sz="2000" dirty="0" smtClean="0">
              <a:solidFill>
                <a:schemeClr val="accent1">
                  <a:lumMod val="60000"/>
                  <a:lumOff val="4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09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971600" y="1347614"/>
            <a:ext cx="7187865" cy="990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Pts val="3200"/>
              <a:buFont typeface="Wingdings" pitchFamily="2" charset="2"/>
              <a:buChar char=""/>
              <a:tabLst/>
            </a:pPr>
            <a:r>
              <a:rPr kumimoji="1" lang="zh-TW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本課的課程脈絡</a:t>
            </a:r>
            <a:endParaRPr kumimoji="1" lang="zh-TW" altLang="en-US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</a:t>
            </a:r>
            <a:r>
              <a:rPr kumimoji="1" lang="en-US" altLang="zh-TW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</a:t>
            </a:r>
            <a:r>
              <a:rPr kumimoji="1" lang="zh-TW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引起動機、教學步驟、教學內容、教學時間、希望學生學習反應、運用策略</a:t>
            </a:r>
            <a:r>
              <a:rPr kumimoji="1" lang="en-US" altLang="zh-TW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zh-TW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Pts val="3200"/>
              <a:buFont typeface="Wingdings" pitchFamily="2" charset="2"/>
              <a:buChar char=""/>
              <a:tabLst/>
            </a:pPr>
            <a:r>
              <a:rPr kumimoji="1" lang="zh-TW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希望觀察者觀察到的面向</a:t>
            </a:r>
            <a:endParaRPr kumimoji="1" lang="zh-TW" altLang="en-US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</a:t>
            </a:r>
            <a:r>
              <a:rPr kumimoji="1" lang="en-US" altLang="zh-TW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</a:t>
            </a:r>
            <a:r>
              <a:rPr kumimoji="1" lang="zh-TW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老師觀察及記錄的範圍</a:t>
            </a:r>
            <a:r>
              <a:rPr kumimoji="1" lang="en-US" altLang="zh-TW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zh-TW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Pts val="3200"/>
              <a:buFont typeface="Wingdings" pitchFamily="2" charset="2"/>
              <a:buChar char=""/>
              <a:tabLst/>
            </a:pPr>
            <a:r>
              <a:rPr kumimoji="1" lang="zh-TW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希望學生能學習到的重點</a:t>
            </a:r>
            <a:endParaRPr kumimoji="1" lang="zh-TW" altLang="en-US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</a:t>
            </a:r>
            <a:r>
              <a:rPr kumimoji="1" lang="en-US" altLang="zh-TW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</a:t>
            </a:r>
            <a:r>
              <a:rPr kumimoji="1" lang="zh-TW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簡述學生的狀態</a:t>
            </a:r>
            <a:r>
              <a:rPr kumimoji="1" lang="en-US" altLang="zh-TW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zh-TW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zh-TW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zh-TW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 </a:t>
            </a:r>
            <a:endParaRPr kumimoji="1" lang="zh-TW" altLang="zh-TW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zh-TW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1115616" y="4011910"/>
            <a:ext cx="6912768" cy="7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說課的目的是讓教學者能再複習一下所準備的教材，也讓觀課者知道這一節課的教學重點。</a:t>
            </a:r>
            <a:endParaRPr kumimoji="1" lang="zh-TW" sz="24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884077" y="748786"/>
            <a:ext cx="8259923" cy="763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sz="3200" b="1" i="0" u="none" strike="noStrike" cap="none" normalizeH="0" baseline="0" dirty="0" smtClean="0">
                <a:ln>
                  <a:noFill/>
                </a:ln>
                <a:effectLst/>
                <a:latin typeface="標楷體" pitchFamily="65" charset="-120"/>
                <a:ea typeface="標楷體" pitchFamily="65" charset="-120"/>
              </a:rPr>
              <a:t>說課 </a:t>
            </a:r>
            <a:r>
              <a:rPr kumimoji="0" lang="zh-TW" altLang="zh-TW" sz="3200" b="1" i="0" u="none" strike="noStrike" cap="none" normalizeH="0" baseline="0" dirty="0" smtClean="0">
                <a:ln>
                  <a:noFill/>
                </a:ln>
                <a:effectLst/>
                <a:latin typeface="標楷體" pitchFamily="65" charset="-120"/>
                <a:ea typeface="標楷體" pitchFamily="65" charset="-120"/>
              </a:rPr>
              <a:t>- </a:t>
            </a:r>
            <a:r>
              <a:rPr kumimoji="0" lang="zh-TW" sz="3200" b="1" i="0" u="none" strike="noStrike" cap="none" normalizeH="0" baseline="0" dirty="0" smtClean="0">
                <a:ln>
                  <a:noFill/>
                </a:ln>
                <a:effectLst/>
                <a:latin typeface="標楷體" pitchFamily="65" charset="-120"/>
                <a:ea typeface="標楷體" pitchFamily="65" charset="-120"/>
              </a:rPr>
              <a:t>說等一下要上課的種種細項      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sz="1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5360988" y="2853694"/>
            <a:ext cx="1371600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endParaRPr lang="zh-CN" altLang="zh-CN" sz="10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zh-CN" sz="1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  <a:endParaRPr lang="zh-CN" altLang="zh-CN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5448301" y="2161022"/>
            <a:ext cx="1152525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2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85%</a:t>
            </a:r>
          </a:p>
        </p:txBody>
      </p:sp>
      <p:sp>
        <p:nvSpPr>
          <p:cNvPr id="31776" name="Oval 32"/>
          <p:cNvSpPr>
            <a:spLocks noChangeArrowheads="1"/>
          </p:cNvSpPr>
          <p:nvPr/>
        </p:nvSpPr>
        <p:spPr bwMode="auto">
          <a:xfrm>
            <a:off x="5664201" y="1954583"/>
            <a:ext cx="695325" cy="695540"/>
          </a:xfrm>
          <a:prstGeom prst="ellipse">
            <a:avLst/>
          </a:prstGeom>
          <a:noFill/>
          <a:ln w="6350" cmpd="sng">
            <a:solidFill>
              <a:srgbClr val="F8F8F8"/>
            </a:solidFill>
            <a:rou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TW" altLang="zh-TW" sz="2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備課、觀課與議課</a:t>
            </a:r>
            <a:endParaRPr lang="en-US" altLang="zh-TW" sz="2000" dirty="0" smtClean="0">
              <a:solidFill>
                <a:schemeClr val="accent1">
                  <a:lumMod val="60000"/>
                  <a:lumOff val="4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09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611560" y="617081"/>
            <a:ext cx="777686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王家珍老師</a:t>
            </a:r>
            <a:r>
              <a:rPr lang="zh-TW" altLang="zh-TW" sz="3600" dirty="0" smtClean="0">
                <a:latin typeface="標楷體" pitchFamily="65" charset="-120"/>
                <a:ea typeface="標楷體" pitchFamily="65" charset="-120"/>
              </a:rPr>
              <a:t>「</a:t>
            </a: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提問技巧</a:t>
            </a:r>
            <a:r>
              <a:rPr lang="zh-TW" altLang="zh-TW" sz="3600" dirty="0" smtClean="0">
                <a:latin typeface="標楷體" pitchFamily="65" charset="-120"/>
                <a:ea typeface="標楷體" pitchFamily="65" charset="-120"/>
              </a:rPr>
              <a:t>」</a:t>
            </a:r>
            <a:endParaRPr lang="en-US" altLang="zh-TW" sz="3600" dirty="0" smtClean="0"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說課影片分享</a:t>
            </a:r>
            <a:endParaRPr lang="zh-TW" altLang="zh-TW" sz="3600" dirty="0" smtClean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1851670"/>
            <a:ext cx="3744415" cy="292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491879" y="1935872"/>
            <a:ext cx="42484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dirty="0" smtClean="0">
                <a:latin typeface="微軟正黑體" pitchFamily="34" charset="-120"/>
                <a:ea typeface="微軟正黑體" pitchFamily="34" charset="-120"/>
              </a:rPr>
              <a:t>議課</a:t>
            </a:r>
            <a:endParaRPr lang="en-US" altLang="zh-TW" sz="4000" dirty="0" smtClean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47664" y="1779662"/>
            <a:ext cx="1694258" cy="1628954"/>
          </a:xfrm>
          <a:prstGeom prst="rect">
            <a:avLst/>
          </a:prstGeom>
          <a:noFill/>
          <a:ln w="6350">
            <a:solidFill>
              <a:schemeClr val="bg1">
                <a:lumMod val="50000"/>
              </a:schemeClr>
            </a:solidFill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88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</a:t>
            </a:r>
            <a:r>
              <a:rPr lang="en-US" altLang="zh-TW" sz="88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6</a:t>
            </a:r>
            <a:endParaRPr lang="zh-CN" altLang="en-US" sz="8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3075" name="Picture 3" descr="D:\1稻壳模板\ppt\2016.4\小清新水彩花卉毕业答辩模板\未标题-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" y="462756"/>
            <a:ext cx="1236662" cy="42179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1稻壳模板\ppt\2016.4\小清新水彩花卉毕业答辩模板\未标题-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8425" y="377031"/>
            <a:ext cx="1425575" cy="43894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491880" y="2707055"/>
            <a:ext cx="41044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3200" b="1" dirty="0" smtClean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楊明國小  鄔翠璊主任</a:t>
            </a:r>
            <a:endParaRPr lang="zh-TW" altLang="zh-TW" sz="3200" b="1" dirty="0" smtClean="0">
              <a:solidFill>
                <a:schemeClr val="accent1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5360988" y="2853694"/>
            <a:ext cx="1371600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endParaRPr lang="zh-CN" altLang="zh-CN" sz="10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zh-CN" sz="1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  <a:endParaRPr lang="zh-CN" altLang="zh-CN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5448301" y="2161022"/>
            <a:ext cx="1152525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2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85%</a:t>
            </a:r>
          </a:p>
        </p:txBody>
      </p:sp>
      <p:sp>
        <p:nvSpPr>
          <p:cNvPr id="31776" name="Oval 32"/>
          <p:cNvSpPr>
            <a:spLocks noChangeArrowheads="1"/>
          </p:cNvSpPr>
          <p:nvPr/>
        </p:nvSpPr>
        <p:spPr bwMode="auto">
          <a:xfrm>
            <a:off x="5664201" y="1954583"/>
            <a:ext cx="695325" cy="695540"/>
          </a:xfrm>
          <a:prstGeom prst="ellipse">
            <a:avLst/>
          </a:prstGeom>
          <a:noFill/>
          <a:ln w="6350" cmpd="sng">
            <a:solidFill>
              <a:srgbClr val="F8F8F8"/>
            </a:solidFill>
            <a:rou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TW" altLang="zh-TW" sz="2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備課、觀課與議課</a:t>
            </a:r>
            <a:endParaRPr lang="en-US" altLang="zh-TW" sz="2000" dirty="0" smtClean="0">
              <a:solidFill>
                <a:schemeClr val="accent1">
                  <a:lumMod val="60000"/>
                  <a:lumOff val="4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09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2"/>
          <p:cNvSpPr txBox="1"/>
          <p:nvPr/>
        </p:nvSpPr>
        <p:spPr>
          <a:xfrm>
            <a:off x="323528" y="483518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共同議課流程</a:t>
            </a:r>
            <a:endParaRPr lang="zh-TW" altLang="zh-TW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" name="內容版面配置區 2"/>
          <p:cNvSpPr txBox="1">
            <a:spLocks/>
          </p:cNvSpPr>
          <p:nvPr/>
        </p:nvSpPr>
        <p:spPr>
          <a:xfrm>
            <a:off x="395536" y="1347614"/>
            <a:ext cx="8424936" cy="4713287"/>
          </a:xfrm>
          <a:prstGeom prst="rect">
            <a:avLst/>
          </a:prstGeom>
        </p:spPr>
        <p:txBody>
          <a:bodyPr/>
          <a:lstStyle/>
          <a:p>
            <a:pPr marL="514350" indent="-514350">
              <a:spcBef>
                <a:spcPct val="0"/>
              </a:spcBef>
              <a:buFontTx/>
              <a:buAutoNum type="ea1ChtPeriod"/>
              <a:defRPr/>
            </a:pPr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主席開場</a:t>
            </a:r>
            <a:endParaRPr lang="en-US" altLang="zh-TW" sz="2600" dirty="0" smtClean="0">
              <a:latin typeface="標楷體" pitchFamily="65" charset="-120"/>
              <a:ea typeface="標楷體" pitchFamily="65" charset="-120"/>
            </a:endParaRPr>
          </a:p>
          <a:p>
            <a:pPr marL="514350" indent="-514350">
              <a:spcBef>
                <a:spcPct val="0"/>
              </a:spcBef>
              <a:buFontTx/>
              <a:buAutoNum type="ea1ChtPeriod"/>
              <a:defRPr/>
            </a:pPr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教學者分享：說明教學設計理念和授課</a:t>
            </a:r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心得</a:t>
            </a:r>
            <a:endParaRPr lang="en-US" altLang="zh-TW" sz="2600" dirty="0" smtClean="0">
              <a:latin typeface="標楷體" pitchFamily="65" charset="-120"/>
              <a:ea typeface="標楷體" pitchFamily="65" charset="-120"/>
            </a:endParaRPr>
          </a:p>
          <a:p>
            <a:pPr marL="514350" indent="-514350">
              <a:spcBef>
                <a:spcPct val="0"/>
              </a:spcBef>
              <a:buFontTx/>
              <a:buAutoNum type="ea1ChtPeriod"/>
              <a:defRPr/>
            </a:pPr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各組觀課者分享：</a:t>
            </a:r>
            <a:endParaRPr lang="en-US" altLang="zh-TW" sz="2600" dirty="0" smtClean="0">
              <a:latin typeface="標楷體" pitchFamily="65" charset="-120"/>
              <a:ea typeface="標楷體" pitchFamily="65" charset="-120"/>
            </a:endParaRPr>
          </a:p>
          <a:p>
            <a:pPr marL="971550" lvl="1" indent="-514350">
              <a:spcBef>
                <a:spcPct val="0"/>
              </a:spcBef>
              <a:buFont typeface="Calibri" pitchFamily="34" charset="0"/>
              <a:buAutoNum type="arabicPeriod"/>
              <a:defRPr/>
            </a:pPr>
            <a:r>
              <a:rPr lang="zh-TW" altLang="en-US" sz="24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以學生學習具體事實表現為主</a:t>
            </a:r>
            <a:endParaRPr lang="en-US" altLang="zh-TW" sz="2400" dirty="0" smtClean="0">
              <a:solidFill>
                <a:srgbClr val="003300"/>
              </a:solidFill>
              <a:latin typeface="標楷體" pitchFamily="65" charset="-120"/>
              <a:ea typeface="標楷體" pitchFamily="65" charset="-120"/>
            </a:endParaRPr>
          </a:p>
          <a:p>
            <a:pPr marL="971550" lvl="1" indent="-514350">
              <a:spcBef>
                <a:spcPct val="0"/>
              </a:spcBef>
              <a:buFont typeface="Calibri" pitchFamily="34" charset="0"/>
              <a:buAutoNum type="arabicPeriod"/>
              <a:defRPr/>
            </a:pPr>
            <a:r>
              <a:rPr lang="zh-TW" altLang="en-US" sz="24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從單元學習目標了解和討論學生學習成功或困惑之處</a:t>
            </a:r>
            <a:endParaRPr lang="en-US" altLang="zh-TW" sz="2400" dirty="0" smtClean="0">
              <a:solidFill>
                <a:srgbClr val="003300"/>
              </a:solidFill>
              <a:latin typeface="標楷體" pitchFamily="65" charset="-120"/>
              <a:ea typeface="標楷體" pitchFamily="65" charset="-120"/>
            </a:endParaRPr>
          </a:p>
          <a:p>
            <a:pPr marL="971550" lvl="1" indent="-514350">
              <a:spcBef>
                <a:spcPct val="0"/>
              </a:spcBef>
              <a:buFont typeface="Calibri" pitchFamily="34" charset="0"/>
              <a:buAutoNum type="arabicPeriod"/>
              <a:defRPr/>
            </a:pPr>
            <a:r>
              <a:rPr lang="zh-TW" altLang="en-US" sz="24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教學者所關切的觀察焦點</a:t>
            </a:r>
            <a:r>
              <a:rPr lang="en-US" altLang="zh-TW" sz="24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4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觀課前會議中已說明</a:t>
            </a:r>
            <a:r>
              <a:rPr lang="en-US" altLang="zh-TW" sz="24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  <a:p>
            <a:pPr marL="971550" lvl="1" indent="-514350">
              <a:spcBef>
                <a:spcPct val="0"/>
              </a:spcBef>
              <a:buFont typeface="Calibri" pitchFamily="34" charset="0"/>
              <a:buAutoNum type="arabicPeriod"/>
              <a:defRPr/>
            </a:pPr>
            <a:r>
              <a:rPr lang="zh-TW" altLang="en-US" sz="24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分享從觀課中學習到什麼</a:t>
            </a:r>
            <a:endParaRPr lang="en-US" altLang="zh-TW" sz="2400" dirty="0" smtClean="0">
              <a:solidFill>
                <a:srgbClr val="00330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5360988" y="2853694"/>
            <a:ext cx="1371600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endParaRPr lang="zh-CN" altLang="zh-CN" sz="10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zh-CN" sz="1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  <a:endParaRPr lang="zh-CN" altLang="zh-CN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5448301" y="2161022"/>
            <a:ext cx="1152525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2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85%</a:t>
            </a:r>
          </a:p>
        </p:txBody>
      </p:sp>
      <p:sp>
        <p:nvSpPr>
          <p:cNvPr id="31776" name="Oval 32"/>
          <p:cNvSpPr>
            <a:spLocks noChangeArrowheads="1"/>
          </p:cNvSpPr>
          <p:nvPr/>
        </p:nvSpPr>
        <p:spPr bwMode="auto">
          <a:xfrm>
            <a:off x="5664201" y="1954583"/>
            <a:ext cx="695325" cy="695540"/>
          </a:xfrm>
          <a:prstGeom prst="ellipse">
            <a:avLst/>
          </a:prstGeom>
          <a:noFill/>
          <a:ln w="6350" cmpd="sng">
            <a:solidFill>
              <a:srgbClr val="F8F8F8"/>
            </a:solidFill>
            <a:rou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TW" altLang="zh-TW" sz="2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備課、觀課與議課</a:t>
            </a:r>
            <a:endParaRPr lang="en-US" altLang="zh-TW" sz="2000" dirty="0" smtClean="0">
              <a:solidFill>
                <a:schemeClr val="accent1">
                  <a:lumMod val="60000"/>
                  <a:lumOff val="4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09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2"/>
          <p:cNvSpPr txBox="1"/>
          <p:nvPr/>
        </p:nvSpPr>
        <p:spPr>
          <a:xfrm>
            <a:off x="323528" y="483518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共同議課流程</a:t>
            </a:r>
            <a:endParaRPr lang="zh-TW" altLang="zh-TW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" name="內容版面配置區 2"/>
          <p:cNvSpPr txBox="1">
            <a:spLocks/>
          </p:cNvSpPr>
          <p:nvPr/>
        </p:nvSpPr>
        <p:spPr>
          <a:xfrm>
            <a:off x="395536" y="1347614"/>
            <a:ext cx="8424936" cy="4713287"/>
          </a:xfrm>
          <a:prstGeom prst="rect">
            <a:avLst/>
          </a:prstGeom>
        </p:spPr>
        <p:txBody>
          <a:bodyPr/>
          <a:lstStyle/>
          <a:p>
            <a:pPr marL="514350" indent="-514350">
              <a:lnSpc>
                <a:spcPts val="4000"/>
              </a:lnSpc>
              <a:spcBef>
                <a:spcPct val="0"/>
              </a:spcBef>
              <a:buFont typeface="Calibri" pitchFamily="34" charset="0"/>
              <a:buAutoNum type="arabicPeriod"/>
            </a:pP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其他觀課者心得分享、提問與對話</a:t>
            </a:r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pPr marL="514350" indent="-514350">
              <a:lnSpc>
                <a:spcPts val="4000"/>
              </a:lnSpc>
              <a:spcBef>
                <a:spcPct val="0"/>
              </a:spcBef>
              <a:buFont typeface="Calibri" pitchFamily="34" charset="0"/>
              <a:buAutoNum type="arabicPeriod"/>
            </a:pP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主席串聯發言者之對話，引發多樣思考，不做結論。</a:t>
            </a:r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pPr marL="514350" indent="-514350">
              <a:lnSpc>
                <a:spcPts val="4000"/>
              </a:lnSpc>
              <a:spcBef>
                <a:spcPct val="0"/>
              </a:spcBef>
              <a:buFont typeface="Calibri" pitchFamily="34" charset="0"/>
              <a:buAutoNum type="arabicPeriod"/>
            </a:pP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必要時可請教學者回應</a:t>
            </a:r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pPr marL="514350" indent="-514350">
              <a:lnSpc>
                <a:spcPts val="4000"/>
              </a:lnSpc>
              <a:spcBef>
                <a:spcPct val="0"/>
              </a:spcBef>
              <a:buFont typeface="Calibri" pitchFamily="34" charset="0"/>
              <a:buAutoNum type="arabicPeriod"/>
            </a:pP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專家學者提供諮詢意見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5360988" y="2853694"/>
            <a:ext cx="1371600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endParaRPr lang="zh-CN" altLang="zh-CN" sz="10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zh-CN" sz="1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  <a:endParaRPr lang="zh-CN" altLang="zh-CN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5448301" y="2161022"/>
            <a:ext cx="1152525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2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85%</a:t>
            </a:r>
          </a:p>
        </p:txBody>
      </p:sp>
      <p:sp>
        <p:nvSpPr>
          <p:cNvPr id="31776" name="Oval 32"/>
          <p:cNvSpPr>
            <a:spLocks noChangeArrowheads="1"/>
          </p:cNvSpPr>
          <p:nvPr/>
        </p:nvSpPr>
        <p:spPr bwMode="auto">
          <a:xfrm>
            <a:off x="5664201" y="1954583"/>
            <a:ext cx="695325" cy="695540"/>
          </a:xfrm>
          <a:prstGeom prst="ellipse">
            <a:avLst/>
          </a:prstGeom>
          <a:noFill/>
          <a:ln w="6350" cmpd="sng">
            <a:solidFill>
              <a:srgbClr val="F8F8F8"/>
            </a:solidFill>
            <a:rou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TW" altLang="zh-TW" sz="2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備課、觀課與議課</a:t>
            </a:r>
            <a:endParaRPr lang="en-US" altLang="zh-TW" sz="2000" dirty="0" smtClean="0">
              <a:solidFill>
                <a:schemeClr val="accent1">
                  <a:lumMod val="60000"/>
                  <a:lumOff val="4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09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2"/>
          <p:cNvSpPr txBox="1"/>
          <p:nvPr/>
        </p:nvSpPr>
        <p:spPr>
          <a:xfrm>
            <a:off x="323528" y="483518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共同議課</a:t>
            </a:r>
            <a:endParaRPr lang="zh-TW" altLang="zh-TW" sz="36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" name="內容版面配置區 2"/>
          <p:cNvSpPr txBox="1">
            <a:spLocks/>
          </p:cNvSpPr>
          <p:nvPr/>
        </p:nvSpPr>
        <p:spPr>
          <a:xfrm>
            <a:off x="395536" y="1347614"/>
            <a:ext cx="8424936" cy="4713287"/>
          </a:xfrm>
          <a:prstGeom prst="rect">
            <a:avLst/>
          </a:prstGeom>
        </p:spPr>
        <p:txBody>
          <a:bodyPr/>
          <a:lstStyle/>
          <a:p>
            <a:pPr marL="514350" indent="-514350" algn="just">
              <a:defRPr/>
            </a:pP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三要原則</a:t>
            </a:r>
          </a:p>
          <a:p>
            <a:pPr marL="971550" lvl="1" indent="-514350" algn="just">
              <a:defRPr/>
            </a:pP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根據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學習目標，討論學生學習成功和困惑之處。 </a:t>
            </a:r>
          </a:p>
          <a:p>
            <a:pPr marL="971550" lvl="1" indent="-514350" algn="just">
              <a:defRPr/>
            </a:pP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分析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觀課時所蒐集的資料，進行討論學生學習表現，討論時，要和教材結合。</a:t>
            </a:r>
          </a:p>
          <a:p>
            <a:pPr marL="971550" lvl="1" indent="-514350" algn="just">
              <a:defRPr/>
            </a:pP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分享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自己從觀課中學到什麼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marL="971550" lvl="1" indent="-514350" algn="just">
              <a:defRPr/>
            </a:pPr>
            <a:endParaRPr lang="zh-TW" altLang="en-US" dirty="0" smtClean="0">
              <a:latin typeface="標楷體" pitchFamily="65" charset="-120"/>
              <a:ea typeface="標楷體" pitchFamily="65" charset="-120"/>
            </a:endParaRPr>
          </a:p>
          <a:p>
            <a:pPr marL="514350" indent="-514350" algn="just">
              <a:defRPr/>
            </a:pP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三不原則</a:t>
            </a:r>
          </a:p>
          <a:p>
            <a:pPr marL="971550" lvl="1" indent="-514350" algn="just">
              <a:defRPr/>
            </a:pP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不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評論老師。 </a:t>
            </a:r>
          </a:p>
          <a:p>
            <a:pPr marL="971550" lvl="1" indent="-514350" algn="just">
              <a:defRPr/>
            </a:pP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主席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不做結論。 </a:t>
            </a:r>
          </a:p>
          <a:p>
            <a:pPr marL="971550" lvl="1" indent="-514350" algn="just">
              <a:defRPr/>
            </a:pP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不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針對特殊生批判或指責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marL="971550" lvl="1" indent="-514350" algn="just">
              <a:defRPr/>
            </a:pP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marL="514350" indent="-514350" algn="just">
              <a:defRPr/>
            </a:pP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錄影和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紀錄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: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議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課的討論過程要做錄影和紀錄，提供反思實踐之參考。</a:t>
            </a:r>
          </a:p>
          <a:p>
            <a:pPr marL="514350" indent="-514350"/>
            <a:endParaRPr lang="zh-TW" altLang="en-US" sz="2600" dirty="0" smtClean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5360988" y="2853694"/>
            <a:ext cx="1371600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endParaRPr lang="zh-CN" altLang="zh-CN" sz="10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zh-CN" sz="1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  <a:endParaRPr lang="zh-CN" altLang="zh-CN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5448301" y="2161022"/>
            <a:ext cx="1152525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2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85%</a:t>
            </a:r>
          </a:p>
        </p:txBody>
      </p:sp>
      <p:sp>
        <p:nvSpPr>
          <p:cNvPr id="31776" name="Oval 32"/>
          <p:cNvSpPr>
            <a:spLocks noChangeArrowheads="1"/>
          </p:cNvSpPr>
          <p:nvPr/>
        </p:nvSpPr>
        <p:spPr bwMode="auto">
          <a:xfrm>
            <a:off x="5664201" y="1954583"/>
            <a:ext cx="695325" cy="695540"/>
          </a:xfrm>
          <a:prstGeom prst="ellipse">
            <a:avLst/>
          </a:prstGeom>
          <a:noFill/>
          <a:ln w="6350" cmpd="sng">
            <a:solidFill>
              <a:srgbClr val="F8F8F8"/>
            </a:solidFill>
            <a:rou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TW" altLang="zh-TW" sz="2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備課、觀課與議課</a:t>
            </a:r>
            <a:endParaRPr lang="en-US" altLang="zh-TW" sz="2000" dirty="0" smtClean="0">
              <a:solidFill>
                <a:schemeClr val="accent1">
                  <a:lumMod val="60000"/>
                  <a:lumOff val="4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09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2"/>
          <p:cNvSpPr txBox="1"/>
          <p:nvPr/>
        </p:nvSpPr>
        <p:spPr>
          <a:xfrm>
            <a:off x="323528" y="483518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二次議課</a:t>
            </a:r>
            <a:endParaRPr lang="zh-TW" altLang="zh-TW" sz="36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" name="內容版面配置區 2"/>
          <p:cNvSpPr txBox="1">
            <a:spLocks/>
          </p:cNvSpPr>
          <p:nvPr/>
        </p:nvSpPr>
        <p:spPr>
          <a:xfrm>
            <a:off x="395536" y="1347614"/>
            <a:ext cx="8424936" cy="4713287"/>
          </a:xfrm>
          <a:prstGeom prst="rect">
            <a:avLst/>
          </a:prstGeom>
        </p:spPr>
        <p:txBody>
          <a:bodyPr/>
          <a:lstStyle/>
          <a:p>
            <a:pPr marL="514350" indent="-514350">
              <a:buFontTx/>
              <a:buAutoNum type="ea1ChtPeriod"/>
            </a:pPr>
            <a:r>
              <a:rPr lang="zh-TW" altLang="zh-TW" sz="2600" dirty="0" smtClean="0">
                <a:latin typeface="標楷體" pitchFamily="65" charset="-120"/>
                <a:ea typeface="標楷體" pitchFamily="65" charset="-120"/>
              </a:rPr>
              <a:t>觀課時，關注學生的學習</a:t>
            </a:r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2600" dirty="0" smtClean="0">
              <a:latin typeface="標楷體" pitchFamily="65" charset="-120"/>
              <a:ea typeface="標楷體" pitchFamily="65" charset="-120"/>
            </a:endParaRPr>
          </a:p>
          <a:p>
            <a:pPr marL="971550" lvl="1" indent="-514350">
              <a:buFont typeface="Calibri" pitchFamily="34" charset="0"/>
              <a:buAutoNum type="arabicPeriod"/>
            </a:pPr>
            <a:r>
              <a:rPr lang="zh-TW" altLang="zh-TW" sz="24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留意學生的學習是否發生、如何發生？</a:t>
            </a:r>
            <a:endParaRPr lang="en-US" altLang="zh-TW" sz="2400" dirty="0" smtClean="0">
              <a:solidFill>
                <a:srgbClr val="003300"/>
              </a:solidFill>
              <a:latin typeface="標楷體" pitchFamily="65" charset="-120"/>
              <a:ea typeface="標楷體" pitchFamily="65" charset="-120"/>
            </a:endParaRPr>
          </a:p>
          <a:p>
            <a:pPr marL="971550" lvl="1" indent="-514350">
              <a:buFont typeface="Calibri" pitchFamily="34" charset="0"/>
              <a:buAutoNum type="arabicPeriod"/>
            </a:pPr>
            <a:r>
              <a:rPr lang="zh-TW" altLang="zh-TW" sz="24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學生學習的困難在哪裡？如何解決的？</a:t>
            </a:r>
            <a:endParaRPr lang="en-US" altLang="zh-TW" sz="2400" dirty="0" smtClean="0">
              <a:solidFill>
                <a:srgbClr val="003300"/>
              </a:solidFill>
              <a:latin typeface="標楷體" pitchFamily="65" charset="-120"/>
              <a:ea typeface="標楷體" pitchFamily="65" charset="-120"/>
            </a:endParaRPr>
          </a:p>
          <a:p>
            <a:pPr marL="971550" lvl="1" indent="-514350">
              <a:buFont typeface="Calibri" pitchFamily="34" charset="0"/>
              <a:buAutoNum type="arabicPeriod"/>
            </a:pPr>
            <a:r>
              <a:rPr lang="zh-TW" altLang="zh-TW" sz="24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學生學習表現的行為</a:t>
            </a:r>
            <a:r>
              <a:rPr lang="zh-TW" altLang="zh-TW" sz="2400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？</a:t>
            </a:r>
            <a:endParaRPr lang="en-US" altLang="zh-TW" sz="2400" dirty="0" smtClean="0">
              <a:solidFill>
                <a:srgbClr val="003300"/>
              </a:solidFill>
              <a:latin typeface="標楷體" pitchFamily="65" charset="-120"/>
              <a:ea typeface="標楷體" pitchFamily="65" charset="-120"/>
            </a:endParaRPr>
          </a:p>
          <a:p>
            <a:pPr marL="971550" lvl="1" indent="-514350"/>
            <a:endParaRPr lang="en-US" altLang="zh-TW" sz="2400" dirty="0" smtClean="0">
              <a:solidFill>
                <a:srgbClr val="003300"/>
              </a:solidFill>
              <a:latin typeface="標楷體" pitchFamily="65" charset="-120"/>
              <a:ea typeface="標楷體" pitchFamily="65" charset="-120"/>
            </a:endParaRPr>
          </a:p>
          <a:p>
            <a:pPr marL="514350" indent="-514350">
              <a:spcBef>
                <a:spcPct val="0"/>
              </a:spcBef>
              <a:buFontTx/>
              <a:buAutoNum type="ea1ChtPeriod"/>
            </a:pPr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觀課時不對教師教學作評價，而是觀察學生學習表現</a:t>
            </a:r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2600" dirty="0" smtClean="0">
              <a:latin typeface="標楷體" pitchFamily="65" charset="-120"/>
              <a:ea typeface="標楷體" pitchFamily="65" charset="-120"/>
            </a:endParaRPr>
          </a:p>
          <a:p>
            <a:pPr marL="514350" indent="-514350">
              <a:spcBef>
                <a:spcPct val="0"/>
              </a:spcBef>
            </a:pPr>
            <a:endParaRPr lang="zh-TW" altLang="en-US" sz="2600" dirty="0" smtClean="0">
              <a:latin typeface="標楷體" pitchFamily="65" charset="-120"/>
              <a:ea typeface="標楷體" pitchFamily="65" charset="-120"/>
            </a:endParaRPr>
          </a:p>
          <a:p>
            <a:pPr marL="514350" indent="-514350">
              <a:spcBef>
                <a:spcPct val="0"/>
              </a:spcBef>
            </a:pPr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三</a:t>
            </a:r>
            <a:r>
              <a:rPr lang="en-US" altLang="zh-TW" sz="2600" dirty="0" smtClean="0"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不對</a:t>
            </a:r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教學者提出建言，而是觀摩後自己學到了甚麼。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5360988" y="2853694"/>
            <a:ext cx="1371600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endParaRPr lang="zh-CN" altLang="zh-CN" sz="10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zh-CN" sz="1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  <a:endParaRPr lang="zh-CN" altLang="zh-CN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5448301" y="2161022"/>
            <a:ext cx="1152525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2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85%</a:t>
            </a:r>
          </a:p>
        </p:txBody>
      </p:sp>
      <p:sp>
        <p:nvSpPr>
          <p:cNvPr id="31776" name="Oval 32"/>
          <p:cNvSpPr>
            <a:spLocks noChangeArrowheads="1"/>
          </p:cNvSpPr>
          <p:nvPr/>
        </p:nvSpPr>
        <p:spPr bwMode="auto">
          <a:xfrm>
            <a:off x="5664201" y="1954583"/>
            <a:ext cx="695325" cy="695540"/>
          </a:xfrm>
          <a:prstGeom prst="ellipse">
            <a:avLst/>
          </a:prstGeom>
          <a:noFill/>
          <a:ln w="6350" cmpd="sng">
            <a:solidFill>
              <a:srgbClr val="F8F8F8"/>
            </a:solidFill>
            <a:rou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TW" altLang="zh-TW" sz="2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備課、觀課與議課</a:t>
            </a:r>
            <a:endParaRPr lang="en-US" altLang="zh-TW" sz="2000" dirty="0" smtClean="0">
              <a:solidFill>
                <a:schemeClr val="accent1">
                  <a:lumMod val="60000"/>
                  <a:lumOff val="4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09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2"/>
          <p:cNvSpPr txBox="1"/>
          <p:nvPr/>
        </p:nvSpPr>
        <p:spPr>
          <a:xfrm>
            <a:off x="323528" y="483518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二次議課</a:t>
            </a:r>
            <a:endParaRPr lang="zh-TW" altLang="zh-TW" sz="36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" name="內容版面配置區 2"/>
          <p:cNvSpPr txBox="1">
            <a:spLocks/>
          </p:cNvSpPr>
          <p:nvPr/>
        </p:nvSpPr>
        <p:spPr>
          <a:xfrm>
            <a:off x="395536" y="1347614"/>
            <a:ext cx="8424936" cy="4713287"/>
          </a:xfrm>
          <a:prstGeom prst="rect">
            <a:avLst/>
          </a:prstGeom>
        </p:spPr>
        <p:txBody>
          <a:bodyPr/>
          <a:lstStyle/>
          <a:p>
            <a:pPr marL="514350" indent="-514350">
              <a:lnSpc>
                <a:spcPts val="4000"/>
              </a:lnSpc>
              <a:buFontTx/>
              <a:buAutoNum type="ea1ChtPeriod"/>
            </a:pPr>
            <a:r>
              <a:rPr lang="zh-TW" altLang="zh-TW" sz="2400" dirty="0" smtClean="0">
                <a:latin typeface="標楷體" pitchFamily="65" charset="-120"/>
                <a:ea typeface="標楷體" pitchFamily="65" charset="-120"/>
              </a:rPr>
              <a:t>共同議課後，若有需要，可回到教師學習共同體，進行第二階段議課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pPr marL="514350" indent="-514350">
              <a:lnSpc>
                <a:spcPts val="4000"/>
              </a:lnSpc>
              <a:buFontTx/>
              <a:buAutoNum type="ea1ChtPeriod"/>
            </a:pPr>
            <a:r>
              <a:rPr lang="zh-TW" altLang="zh-TW" sz="2400" dirty="0" smtClean="0">
                <a:latin typeface="標楷體" pitchFamily="65" charset="-120"/>
                <a:ea typeface="標楷體" pitchFamily="65" charset="-120"/>
              </a:rPr>
              <a:t>針對課堂實際案例，進行教材教法討論，檢討共同備課的成效，並提出改進策略，修正教學設計。 </a:t>
            </a:r>
          </a:p>
          <a:p>
            <a:pPr marL="514350" indent="-514350"/>
            <a:endParaRPr lang="zh-TW" altLang="en-US" sz="2600" dirty="0" smtClean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67" name="Rectangle 23"/>
          <p:cNvSpPr>
            <a:spLocks noChangeArrowheads="1"/>
          </p:cNvSpPr>
          <p:nvPr/>
        </p:nvSpPr>
        <p:spPr bwMode="auto">
          <a:xfrm>
            <a:off x="7104063" y="1626496"/>
            <a:ext cx="2036762" cy="2644003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5360988" y="2853694"/>
            <a:ext cx="1371600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endParaRPr lang="zh-CN" altLang="zh-CN" sz="10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zh-CN" sz="1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  <a:endParaRPr lang="zh-CN" altLang="zh-CN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5448301" y="2161022"/>
            <a:ext cx="1152525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2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85%</a:t>
            </a:r>
          </a:p>
        </p:txBody>
      </p:sp>
      <p:sp>
        <p:nvSpPr>
          <p:cNvPr id="31776" name="Oval 32"/>
          <p:cNvSpPr>
            <a:spLocks noChangeArrowheads="1"/>
          </p:cNvSpPr>
          <p:nvPr/>
        </p:nvSpPr>
        <p:spPr bwMode="auto">
          <a:xfrm>
            <a:off x="5664201" y="1954583"/>
            <a:ext cx="695325" cy="695540"/>
          </a:xfrm>
          <a:prstGeom prst="ellipse">
            <a:avLst/>
          </a:prstGeom>
          <a:noFill/>
          <a:ln w="6350" cmpd="sng">
            <a:solidFill>
              <a:srgbClr val="F8F8F8"/>
            </a:solidFill>
            <a:rou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TW" altLang="zh-TW" sz="2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備課、觀課與議課</a:t>
            </a:r>
            <a:endParaRPr lang="en-US" altLang="zh-TW" sz="2000" dirty="0" smtClean="0">
              <a:solidFill>
                <a:schemeClr val="accent1">
                  <a:lumMod val="60000"/>
                  <a:lumOff val="4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09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3419872" y="267494"/>
            <a:ext cx="223651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zh-TW" altLang="zh-TW" sz="4000" b="1" dirty="0" smtClean="0">
                <a:latin typeface="標楷體" pitchFamily="65" charset="-120"/>
                <a:ea typeface="標楷體" pitchFamily="65" charset="-120"/>
              </a:rPr>
              <a:t>議課技巧</a:t>
            </a:r>
            <a:endParaRPr lang="zh-TW" altLang="zh-TW" sz="40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" name="矩形 7"/>
          <p:cNvSpPr>
            <a:spLocks noChangeArrowheads="1"/>
          </p:cNvSpPr>
          <p:nvPr/>
        </p:nvSpPr>
        <p:spPr bwMode="auto">
          <a:xfrm>
            <a:off x="395536" y="1155576"/>
            <a:ext cx="84963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1.</a:t>
            </a:r>
            <a:r>
              <a:rPr kumimoji="1" lang="zh-TW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態度誠懇，提問委婉，方式巧妙</a:t>
            </a:r>
            <a:endParaRPr kumimoji="1" lang="zh-TW" altLang="en-US" sz="24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2.</a:t>
            </a:r>
            <a:r>
              <a:rPr kumimoji="1" lang="zh-TW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不抽象空談，只說觀察到的事例、真實感受和具體事實本身</a:t>
            </a:r>
            <a:endParaRPr kumimoji="1" lang="zh-TW" altLang="en-US" sz="24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3.</a:t>
            </a:r>
            <a:r>
              <a:rPr kumimoji="1" lang="zh-TW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置身其中，積極思考，</a:t>
            </a:r>
            <a:r>
              <a:rPr kumimoji="1" lang="en-US" altLang="zh-TW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新細明體" pitchFamily="18" charset="-120"/>
                <a:ea typeface="新細明體" pitchFamily="18" charset="-120"/>
                <a:cs typeface="新細明體" pitchFamily="18" charset="-120"/>
              </a:rPr>
              <a:t>『</a:t>
            </a:r>
            <a:r>
              <a:rPr kumimoji="1" lang="zh-TW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假如我來教，我該怎麼處理</a:t>
            </a:r>
            <a:r>
              <a:rPr kumimoji="1" lang="en-US" altLang="zh-TW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?</a:t>
            </a:r>
            <a:r>
              <a:rPr kumimoji="1" lang="en-US" altLang="zh-TW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新細明體" pitchFamily="18" charset="-120"/>
                <a:ea typeface="新細明體" pitchFamily="18" charset="-120"/>
                <a:cs typeface="新細明體" pitchFamily="18" charset="-120"/>
              </a:rPr>
              <a:t>』</a:t>
            </a:r>
            <a:endParaRPr kumimoji="1" lang="zh-TW" altLang="zh-TW" sz="18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10" name="AutoShape 5"/>
          <p:cNvSpPr>
            <a:spLocks noChangeArrowheads="1"/>
          </p:cNvSpPr>
          <p:nvPr/>
        </p:nvSpPr>
        <p:spPr bwMode="auto">
          <a:xfrm rot="-10422608">
            <a:off x="3345402" y="2834327"/>
            <a:ext cx="4291825" cy="2118360"/>
          </a:xfrm>
          <a:prstGeom prst="cloudCallout">
            <a:avLst>
              <a:gd name="adj1" fmla="val 64106"/>
              <a:gd name="adj2" fmla="val 38819"/>
            </a:avLst>
          </a:prstGeom>
          <a:gradFill rotWithShape="1">
            <a:gsLst>
              <a:gs pos="0">
                <a:srgbClr val="FFFF00"/>
              </a:gs>
              <a:gs pos="50000">
                <a:srgbClr val="FFCC00"/>
              </a:gs>
              <a:gs pos="100000">
                <a:srgbClr val="FFFF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rot="10800000"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細明體" pitchFamily="18" charset="-120"/>
                <a:cs typeface="新細明體" pitchFamily="18" charset="-120"/>
              </a:rPr>
              <a:t>其實，備課觀課議課是</a:t>
            </a:r>
            <a:endParaRPr kumimoji="1" lang="zh-TW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細明體" pitchFamily="18" charset="-120"/>
                <a:cs typeface="新細明體" pitchFamily="18" charset="-120"/>
              </a:rPr>
              <a:t>1.</a:t>
            </a:r>
            <a:r>
              <a:rPr kumimoji="1" lang="zh-TW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細明體" pitchFamily="18" charset="-120"/>
                <a:cs typeface="新細明體" pitchFamily="18" charset="-120"/>
              </a:rPr>
              <a:t>展現專業</a:t>
            </a:r>
            <a:endParaRPr kumimoji="1" lang="zh-TW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細明體" pitchFamily="18" charset="-120"/>
                <a:cs typeface="新細明體" pitchFamily="18" charset="-120"/>
              </a:rPr>
              <a:t>2.</a:t>
            </a:r>
            <a:r>
              <a:rPr kumimoji="1" lang="zh-TW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細明體" pitchFamily="18" charset="-120"/>
                <a:cs typeface="新細明體" pitchFamily="18" charset="-120"/>
              </a:rPr>
              <a:t>精進教學</a:t>
            </a:r>
            <a:endParaRPr kumimoji="1" lang="zh-TW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細明體" pitchFamily="18" charset="-120"/>
                <a:cs typeface="新細明體" pitchFamily="18" charset="-120"/>
              </a:rPr>
              <a:t>3.</a:t>
            </a:r>
            <a:r>
              <a:rPr kumimoji="1" lang="zh-TW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細明體" pitchFamily="18" charset="-120"/>
                <a:cs typeface="新細明體" pitchFamily="18" charset="-120"/>
              </a:rPr>
              <a:t>夥伴關係的體現</a:t>
            </a:r>
            <a:endParaRPr kumimoji="1" lang="zh-TW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491879" y="1935872"/>
            <a:ext cx="42484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dirty="0" smtClean="0">
                <a:latin typeface="微軟正黑體" pitchFamily="34" charset="-120"/>
                <a:ea typeface="微軟正黑體" pitchFamily="34" charset="-120"/>
              </a:rPr>
              <a:t>議課實作</a:t>
            </a:r>
            <a:endParaRPr lang="en-US" altLang="zh-TW" sz="4000" dirty="0" smtClean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47664" y="1779662"/>
            <a:ext cx="1694258" cy="1628954"/>
          </a:xfrm>
          <a:prstGeom prst="rect">
            <a:avLst/>
          </a:prstGeom>
          <a:noFill/>
          <a:ln w="6350">
            <a:solidFill>
              <a:schemeClr val="bg1">
                <a:lumMod val="50000"/>
              </a:schemeClr>
            </a:solidFill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88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</a:t>
            </a:r>
            <a:r>
              <a:rPr lang="en-US" altLang="zh-TW" sz="88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7</a:t>
            </a:r>
            <a:endParaRPr lang="zh-CN" altLang="en-US" sz="8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3075" name="Picture 3" descr="D:\1稻壳模板\ppt\2016.4\小清新水彩花卉毕业答辩模板\未标题-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" y="462756"/>
            <a:ext cx="1236662" cy="42179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1稻壳模板\ppt\2016.4\小清新水彩花卉毕业答辩模板\未标题-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8425" y="377031"/>
            <a:ext cx="1425575" cy="43894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491880" y="2707055"/>
            <a:ext cx="41044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3200" b="1" dirty="0" smtClean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楊明國小  鄔翠璊主任</a:t>
            </a:r>
            <a:endParaRPr lang="zh-TW" altLang="zh-TW" sz="3200" b="1" dirty="0" smtClean="0">
              <a:solidFill>
                <a:schemeClr val="accent1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5360988" y="2853694"/>
            <a:ext cx="1371600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endParaRPr lang="zh-CN" altLang="zh-CN" sz="10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zh-CN" sz="1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  <a:endParaRPr lang="zh-CN" altLang="zh-CN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5448301" y="2161022"/>
            <a:ext cx="1152525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2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85%</a:t>
            </a:r>
          </a:p>
        </p:txBody>
      </p:sp>
      <p:sp>
        <p:nvSpPr>
          <p:cNvPr id="31776" name="Oval 32"/>
          <p:cNvSpPr>
            <a:spLocks noChangeArrowheads="1"/>
          </p:cNvSpPr>
          <p:nvPr/>
        </p:nvSpPr>
        <p:spPr bwMode="auto">
          <a:xfrm>
            <a:off x="5664201" y="1954583"/>
            <a:ext cx="695325" cy="695540"/>
          </a:xfrm>
          <a:prstGeom prst="ellipse">
            <a:avLst/>
          </a:prstGeom>
          <a:noFill/>
          <a:ln w="6350" cmpd="sng">
            <a:solidFill>
              <a:srgbClr val="F8F8F8"/>
            </a:solidFill>
            <a:rou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TW" altLang="zh-TW" sz="2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備課、觀課與議課</a:t>
            </a:r>
            <a:endParaRPr lang="en-US" altLang="zh-TW" sz="2000" dirty="0" smtClean="0">
              <a:solidFill>
                <a:schemeClr val="accent1">
                  <a:lumMod val="60000"/>
                  <a:lumOff val="4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09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2"/>
          <p:cNvSpPr txBox="1"/>
          <p:nvPr/>
        </p:nvSpPr>
        <p:spPr>
          <a:xfrm>
            <a:off x="323528" y="483518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議課省思</a:t>
            </a:r>
            <a:endParaRPr lang="zh-TW" altLang="zh-TW" sz="36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" name="內容版面配置區 2"/>
          <p:cNvSpPr txBox="1">
            <a:spLocks/>
          </p:cNvSpPr>
          <p:nvPr/>
        </p:nvSpPr>
        <p:spPr>
          <a:xfrm>
            <a:off x="395536" y="1347614"/>
            <a:ext cx="8424936" cy="4713287"/>
          </a:xfrm>
          <a:prstGeom prst="rect">
            <a:avLst/>
          </a:prstGeom>
        </p:spPr>
        <p:txBody>
          <a:bodyPr/>
          <a:lstStyle/>
          <a:p>
            <a:pPr>
              <a:lnSpc>
                <a:spcPts val="3600"/>
              </a:lnSpc>
            </a:pP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※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你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在學生學習過程中看到哪些目標的達成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觀察到哪些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有效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3600"/>
              </a:lnSpc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教學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  <a:p>
            <a:pPr>
              <a:lnSpc>
                <a:spcPts val="3600"/>
              </a:lnSpc>
            </a:pP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※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你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在學生學習的過程中覺得哪些學習目標還需要再搭教學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鷹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3600"/>
              </a:lnSpc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架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提供個人的教學經驗或可行的教學策略。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3600"/>
              </a:lnSpc>
            </a:pP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※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你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是否在學生學習過程中覺得有哪些目標未落實達成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  <a:p>
            <a:pPr>
              <a:lnSpc>
                <a:spcPts val="3600"/>
              </a:lnSpc>
            </a:pP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※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觀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課後你覺得這個班級學生還有哪些語文學習能力待加強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  <a:p>
            <a:pPr marL="514350" indent="-514350"/>
            <a:endParaRPr lang="zh-TW" altLang="en-US" sz="2600" dirty="0" smtClean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491879" y="1779662"/>
            <a:ext cx="42484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dirty="0" smtClean="0">
                <a:latin typeface="微軟正黑體" pitchFamily="34" charset="-120"/>
                <a:ea typeface="微軟正黑體" pitchFamily="34" charset="-120"/>
              </a:rPr>
              <a:t>綜合座談</a:t>
            </a:r>
            <a:endParaRPr lang="en-US" altLang="zh-TW" sz="4000" dirty="0" smtClean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47664" y="1779662"/>
            <a:ext cx="1694258" cy="1628954"/>
          </a:xfrm>
          <a:prstGeom prst="rect">
            <a:avLst/>
          </a:prstGeom>
          <a:noFill/>
          <a:ln w="6350">
            <a:solidFill>
              <a:schemeClr val="bg1">
                <a:lumMod val="50000"/>
              </a:schemeClr>
            </a:solidFill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88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</a:t>
            </a:r>
            <a:r>
              <a:rPr lang="en-US" altLang="zh-TW" sz="88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</a:t>
            </a:r>
            <a:endParaRPr lang="zh-CN" altLang="en-US" sz="8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3075" name="Picture 3" descr="D:\1稻壳模板\ppt\2016.4\小清新水彩花卉毕业答辩模板\未标题-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" y="462756"/>
            <a:ext cx="1236662" cy="42179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1稻壳模板\ppt\2016.4\小清新水彩花卉毕业答辩模板\未标题-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8425" y="377031"/>
            <a:ext cx="1425575" cy="43894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491880" y="2427734"/>
            <a:ext cx="46085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3200" dirty="0" smtClean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桃園市國教輔導團 </a:t>
            </a:r>
            <a:endParaRPr lang="en-US" altLang="zh-TW" sz="3200" dirty="0" smtClean="0">
              <a:solidFill>
                <a:schemeClr val="accent1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3200" dirty="0" smtClean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國小國語文組 </a:t>
            </a:r>
            <a:r>
              <a:rPr kumimoji="1" lang="zh-TW" altLang="zh-TW" sz="3200" dirty="0" smtClean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新細明體" pitchFamily="18" charset="-120"/>
              </a:rPr>
              <a:t>到校輔導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619672" y="1919322"/>
            <a:ext cx="5904656" cy="58477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dist"/>
            <a:r>
              <a:rPr lang="zh-TW" altLang="en-US" sz="3200" dirty="0" smtClean="0">
                <a:ln w="6350">
                  <a:noFill/>
                </a:ln>
                <a:solidFill>
                  <a:schemeClr val="accent3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感謝您的參與</a:t>
            </a:r>
            <a:endParaRPr lang="zh-CN" altLang="en-US" sz="3200" dirty="0">
              <a:ln w="6350">
                <a:noFill/>
              </a:ln>
              <a:solidFill>
                <a:schemeClr val="accent3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619672" y="2567394"/>
            <a:ext cx="5904656" cy="276999"/>
          </a:xfrm>
          <a:prstGeom prst="rect">
            <a:avLst/>
          </a:prstGeom>
          <a:ln w="6350">
            <a:solidFill>
              <a:schemeClr val="bg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dist"/>
            <a:r>
              <a:rPr lang="en-US" altLang="zh-CN" sz="1200" dirty="0" smtClean="0">
                <a:solidFill>
                  <a:schemeClr val="accent1">
                    <a:lumMod val="75000"/>
                  </a:schemeClr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Thanks  for  your  </a:t>
            </a:r>
            <a:r>
              <a:rPr lang="en-US" altLang="zh-TW" sz="1200" dirty="0" smtClean="0">
                <a:solidFill>
                  <a:schemeClr val="accent1">
                    <a:lumMod val="75000"/>
                  </a:schemeClr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active  participati</a:t>
            </a:r>
            <a:r>
              <a:rPr lang="en-US" altLang="zh-TW" sz="1200" dirty="0" smtClean="0">
                <a:solidFill>
                  <a:schemeClr val="accent1">
                    <a:lumMod val="75000"/>
                  </a:schemeClr>
                </a:solidFill>
              </a:rPr>
              <a:t>on</a:t>
            </a:r>
            <a:endParaRPr lang="en-US" altLang="zh-CN" sz="1200" dirty="0" smtClean="0">
              <a:solidFill>
                <a:schemeClr val="accent1">
                  <a:lumMod val="7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2" name="Picture 2" descr="D:\1稻壳模板\ppt\2016.4\小清新水彩花卉毕业答辩模板\小清新水彩花卉毕业答辩模板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894522" y="3773806"/>
            <a:ext cx="7354956" cy="13696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自定义 1">
      <a:dk1>
        <a:srgbClr val="000000"/>
      </a:dk1>
      <a:lt1>
        <a:srgbClr val="FFFFFF"/>
      </a:lt1>
      <a:dk2>
        <a:srgbClr val="FFFFFF"/>
      </a:dk2>
      <a:lt2>
        <a:srgbClr val="000000"/>
      </a:lt2>
      <a:accent1>
        <a:srgbClr val="B386BA"/>
      </a:accent1>
      <a:accent2>
        <a:srgbClr val="EF93A4"/>
      </a:accent2>
      <a:accent3>
        <a:srgbClr val="A8D2C7"/>
      </a:accent3>
      <a:accent4>
        <a:srgbClr val="9EBBE2"/>
      </a:accent4>
      <a:accent5>
        <a:srgbClr val="AB7D89"/>
      </a:accent5>
      <a:accent6>
        <a:srgbClr val="DCAFC1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944</TotalTime>
  <Words>3149</Words>
  <Application>Microsoft Office PowerPoint</Application>
  <PresentationFormat>如螢幕大小 (16:9)</PresentationFormat>
  <Paragraphs>495</Paragraphs>
  <Slides>55</Slides>
  <Notes>43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55</vt:i4>
      </vt:variant>
    </vt:vector>
  </HeadingPairs>
  <TitlesOfParts>
    <vt:vector size="56" baseType="lpstr">
      <vt:lpstr>Office 主题​​</vt:lpstr>
      <vt:lpstr>投影片 1</vt:lpstr>
      <vt:lpstr>投影片 2</vt:lpstr>
      <vt:lpstr>投影片 3</vt:lpstr>
      <vt:lpstr>投影片 4</vt:lpstr>
      <vt:lpstr>投影片 5</vt:lpstr>
      <vt:lpstr>投影片 6</vt:lpstr>
      <vt:lpstr>投影片 7</vt:lpstr>
      <vt:lpstr>投影片 8</vt:lpstr>
      <vt:lpstr>投影片 9</vt:lpstr>
      <vt:lpstr>投影片 10</vt:lpstr>
      <vt:lpstr>投影片 11</vt:lpstr>
      <vt:lpstr>投影片 12</vt:lpstr>
      <vt:lpstr>投影片 13</vt:lpstr>
      <vt:lpstr>投影片 14</vt:lpstr>
      <vt:lpstr>投影片 15</vt:lpstr>
      <vt:lpstr>投影片 16</vt:lpstr>
      <vt:lpstr>投影片 17</vt:lpstr>
      <vt:lpstr>投影片 18</vt:lpstr>
      <vt:lpstr>投影片 19</vt:lpstr>
      <vt:lpstr>投影片 20</vt:lpstr>
      <vt:lpstr>投影片 21</vt:lpstr>
      <vt:lpstr>投影片 22</vt:lpstr>
      <vt:lpstr>投影片 23</vt:lpstr>
      <vt:lpstr>投影片 24</vt:lpstr>
      <vt:lpstr>投影片 25</vt:lpstr>
      <vt:lpstr>投影片 26</vt:lpstr>
      <vt:lpstr>投影片 27</vt:lpstr>
      <vt:lpstr>投影片 28</vt:lpstr>
      <vt:lpstr>投影片 29</vt:lpstr>
      <vt:lpstr>投影片 30</vt:lpstr>
      <vt:lpstr>投影片 31</vt:lpstr>
      <vt:lpstr>投影片 32</vt:lpstr>
      <vt:lpstr>投影片 33</vt:lpstr>
      <vt:lpstr>投影片 34</vt:lpstr>
      <vt:lpstr>投影片 35</vt:lpstr>
      <vt:lpstr>投影片 36</vt:lpstr>
      <vt:lpstr>投影片 37</vt:lpstr>
      <vt:lpstr>投影片 38</vt:lpstr>
      <vt:lpstr>投影片 39</vt:lpstr>
      <vt:lpstr>投影片 40</vt:lpstr>
      <vt:lpstr>投影片 41</vt:lpstr>
      <vt:lpstr>投影片 42</vt:lpstr>
      <vt:lpstr>投影片 43</vt:lpstr>
      <vt:lpstr>投影片 44</vt:lpstr>
      <vt:lpstr>投影片 45</vt:lpstr>
      <vt:lpstr>投影片 46</vt:lpstr>
      <vt:lpstr>投影片 47</vt:lpstr>
      <vt:lpstr>投影片 48</vt:lpstr>
      <vt:lpstr>投影片 49</vt:lpstr>
      <vt:lpstr>投影片 50</vt:lpstr>
      <vt:lpstr>投影片 51</vt:lpstr>
      <vt:lpstr>投影片 52</vt:lpstr>
      <vt:lpstr>投影片 53</vt:lpstr>
      <vt:lpstr>投影片 54</vt:lpstr>
      <vt:lpstr>投影片 55</vt:lpstr>
    </vt:vector>
  </TitlesOfParts>
  <Company>China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acer-11012801</dc:creator>
  <cp:lastModifiedBy>user</cp:lastModifiedBy>
  <cp:revision>80</cp:revision>
  <dcterms:created xsi:type="dcterms:W3CDTF">2016-04-19T08:08:00Z</dcterms:created>
  <dcterms:modified xsi:type="dcterms:W3CDTF">2017-03-14T08:20:44Z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2052-10.1.0.5603</vt:lpwstr>
  </property>
</Properties>
</file>