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0"/>
  </p:notesMasterIdLst>
  <p:handoutMasterIdLst>
    <p:handoutMasterId r:id="rId11"/>
  </p:handoutMasterIdLst>
  <p:sldIdLst>
    <p:sldId id="256" r:id="rId2"/>
    <p:sldId id="265" r:id="rId3"/>
    <p:sldId id="258" r:id="rId4"/>
    <p:sldId id="259" r:id="rId5"/>
    <p:sldId id="261" r:id="rId6"/>
    <p:sldId id="262" r:id="rId7"/>
    <p:sldId id="263" r:id="rId8"/>
    <p:sldId id="264" r:id="rId9"/>
  </p:sldIdLst>
  <p:sldSz cx="9144000" cy="6858000" type="screen4x3"/>
  <p:notesSz cx="9926638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08" autoAdjust="0"/>
    <p:restoredTop sz="79974" autoAdjust="0"/>
  </p:normalViewPr>
  <p:slideViewPr>
    <p:cSldViewPr>
      <p:cViewPr>
        <p:scale>
          <a:sx n="50" d="100"/>
          <a:sy n="50" d="100"/>
        </p:scale>
        <p:origin x="888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DD821-52EB-4A11-98E8-CE6AEECA261E}" type="datetimeFigureOut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445CD-7C80-4F90-8650-EBBB491F2F9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31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6628E-F026-4897-BFC0-CFDD617F862C}" type="datetimeFigureOut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433763" y="849313"/>
            <a:ext cx="3059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4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D218E-311D-4D55-A7ED-0F0B9BE0450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813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7374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教學演示單元挑選依據：</a:t>
            </a:r>
            <a:endParaRPr lang="en-US" altLang="zh-TW" dirty="0" smtClean="0"/>
          </a:p>
          <a:p>
            <a:pPr marL="228600" indent="-228600">
              <a:buAutoNum type="arabicParenBoth"/>
            </a:pPr>
            <a:r>
              <a:rPr lang="zh-TW" altLang="en-US" dirty="0" smtClean="0"/>
              <a:t>八下課程（第二三次段考）。</a:t>
            </a:r>
            <a:endParaRPr lang="en-US" altLang="zh-TW" dirty="0" smtClean="0"/>
          </a:p>
          <a:p>
            <a:pPr marL="228600" indent="-228600">
              <a:buAutoNum type="arabicParenBoth"/>
            </a:pPr>
            <a:r>
              <a:rPr lang="zh-TW" altLang="en-US" dirty="0" smtClean="0"/>
              <a:t>本校通過率介於</a:t>
            </a:r>
            <a:r>
              <a:rPr lang="en-US" altLang="zh-TW" dirty="0" smtClean="0"/>
              <a:t>0.4-0.6</a:t>
            </a:r>
            <a:r>
              <a:rPr lang="zh-TW" altLang="en-US" dirty="0" smtClean="0"/>
              <a:t>之間（中等難度）。</a:t>
            </a:r>
            <a:endParaRPr lang="en-US" altLang="zh-TW" dirty="0" smtClean="0"/>
          </a:p>
          <a:p>
            <a:pPr marL="228600" indent="-228600">
              <a:buAutoNum type="arabicParenBoth"/>
            </a:pPr>
            <a:r>
              <a:rPr lang="zh-TW" altLang="en-US" dirty="0" smtClean="0"/>
              <a:t>本校通過率 低於 全市通過率 </a:t>
            </a:r>
            <a:r>
              <a:rPr lang="en-US" altLang="zh-TW" dirty="0" smtClean="0"/>
              <a:t>10%</a:t>
            </a:r>
            <a:r>
              <a:rPr lang="zh-TW" altLang="en-US" dirty="0" smtClean="0"/>
              <a:t>以上。</a:t>
            </a:r>
            <a:endParaRPr lang="en-US" altLang="zh-TW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Both"/>
              <a:tabLst/>
              <a:defRPr/>
            </a:pPr>
            <a:r>
              <a:rPr lang="zh-TW" altLang="en-US" dirty="0" smtClean="0"/>
              <a:t>本校通過率 低於 全國通過率 </a:t>
            </a:r>
            <a:r>
              <a:rPr lang="en-US" altLang="zh-TW" dirty="0" smtClean="0"/>
              <a:t>10%</a:t>
            </a:r>
            <a:r>
              <a:rPr lang="zh-TW" altLang="en-US" dirty="0" smtClean="0"/>
              <a:t>以上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註：</a:t>
            </a:r>
            <a:r>
              <a:rPr lang="en-US" altLang="zh-TW" dirty="0" smtClean="0"/>
              <a:t>49</a:t>
            </a:r>
            <a:r>
              <a:rPr lang="zh-TW" altLang="en-US" dirty="0" smtClean="0"/>
              <a:t>、</a:t>
            </a:r>
            <a:r>
              <a:rPr lang="en-US" altLang="zh-TW" dirty="0" smtClean="0"/>
              <a:t>50</a:t>
            </a:r>
            <a:r>
              <a:rPr lang="zh-TW" altLang="en-US" dirty="0" smtClean="0"/>
              <a:t>為題組。第</a:t>
            </a:r>
            <a:r>
              <a:rPr lang="en-US" altLang="zh-TW" dirty="0" smtClean="0"/>
              <a:t>50</a:t>
            </a:r>
            <a:r>
              <a:rPr lang="zh-TW" altLang="en-US" dirty="0" smtClean="0"/>
              <a:t>題出自第四冊第一章，大溪通過率</a:t>
            </a:r>
            <a:r>
              <a:rPr lang="en-US" altLang="zh-TW" dirty="0" smtClean="0"/>
              <a:t>0.33</a:t>
            </a:r>
            <a:r>
              <a:rPr lang="zh-TW" altLang="en-US" dirty="0" smtClean="0"/>
              <a:t>，比全國</a:t>
            </a:r>
            <a:r>
              <a:rPr lang="en-US" altLang="zh-TW" dirty="0" smtClean="0"/>
              <a:t>-0.12</a:t>
            </a:r>
            <a:r>
              <a:rPr lang="zh-TW" altLang="en-US" dirty="0" smtClean="0"/>
              <a:t>，比全市</a:t>
            </a:r>
            <a:r>
              <a:rPr lang="en-US" altLang="zh-TW" dirty="0" smtClean="0"/>
              <a:t>-0.11</a:t>
            </a:r>
            <a:r>
              <a:rPr lang="zh-TW" altLang="en-US" dirty="0" smtClean="0"/>
              <a:t>。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832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0667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675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4232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72907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8088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378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735D6-0DEB-4AA8-A2ED-987A65C25F6B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C8763-651A-40BF-B236-A1F6EF2D2753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969FF-F2D9-46B3-8949-5F8026244B79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E75D-CD92-4EAE-8F96-B0F4BB9D3D76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6E2A-2581-4FA8-A190-126C02BA1E51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66C5-824E-449E-B5E7-72C43950B689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0D32-C46B-4477-BAB7-1E927F721A54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C20F3-7661-4F4A-846D-9E6F22032641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85C5-2C55-4AA6-879F-72674496FAD7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0E6B3-74EE-46B4-BEB7-24735FAF033D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FC15C-A792-4AF9-B5DF-8937F588930D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1D4C3-A225-4AD2-A055-32860F521B13}" type="datetime1">
              <a:rPr lang="zh-TW" altLang="en-US" smtClean="0"/>
              <a:t>2018/4/27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09442" y="2800700"/>
            <a:ext cx="7117180" cy="1780428"/>
          </a:xfrm>
        </p:spPr>
        <p:txBody>
          <a:bodyPr>
            <a:normAutofit/>
          </a:bodyPr>
          <a:lstStyle/>
          <a:p>
            <a:r>
              <a:rPr lang="zh-TW" altLang="en-US" sz="4800" dirty="0" smtClean="0"/>
              <a:t>自然輔導團到校輔導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zh-TW" altLang="en-US" sz="4800" dirty="0"/>
              <a:t>共同備課工作坊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09442" y="4869160"/>
            <a:ext cx="7117180" cy="1988840"/>
          </a:xfrm>
        </p:spPr>
        <p:txBody>
          <a:bodyPr>
            <a:noAutofit/>
          </a:bodyPr>
          <a:lstStyle/>
          <a:p>
            <a:r>
              <a:rPr lang="en-US" altLang="zh-TW" sz="3200" dirty="0" smtClean="0">
                <a:solidFill>
                  <a:srgbClr val="FFFF00"/>
                </a:solidFill>
              </a:rPr>
              <a:t>2018.4.27@</a:t>
            </a:r>
            <a:r>
              <a:rPr lang="zh-TW" altLang="en-US" sz="3200" dirty="0" smtClean="0">
                <a:solidFill>
                  <a:srgbClr val="FFFF00"/>
                </a:solidFill>
              </a:rPr>
              <a:t>大溪國中</a:t>
            </a:r>
            <a:endParaRPr lang="en-US" altLang="zh-TW" sz="3200" dirty="0">
              <a:solidFill>
                <a:srgbClr val="FFFF00"/>
              </a:solidFill>
            </a:endParaRPr>
          </a:p>
          <a:p>
            <a:pPr>
              <a:spcBef>
                <a:spcPts val="1800"/>
              </a:spcBef>
              <a:spcAft>
                <a:spcPts val="0"/>
              </a:spcAft>
            </a:pPr>
            <a:r>
              <a:rPr lang="zh-TW" altLang="en-US" sz="2400" dirty="0" smtClean="0"/>
              <a:t>輔導團召集人 </a:t>
            </a:r>
            <a:r>
              <a:rPr lang="zh-TW" altLang="en-US" sz="2400" dirty="0"/>
              <a:t>大崙國中 梁忠三校長</a:t>
            </a:r>
            <a:endParaRPr lang="en-US" altLang="zh-TW" sz="2400" dirty="0"/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400" dirty="0" smtClean="0"/>
              <a:t>專任輔導員    東興國中 謝豐任老師</a:t>
            </a:r>
            <a:endParaRPr lang="zh-TW" altLang="en-US" sz="24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29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4000" dirty="0" smtClean="0"/>
              <a:t>教學演示單元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2</a:t>
            </a:fld>
            <a:endParaRPr lang="zh-TW" altLang="en-US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8282688"/>
              </p:ext>
            </p:extLst>
          </p:nvPr>
        </p:nvGraphicFramePr>
        <p:xfrm>
          <a:off x="35496" y="1721282"/>
          <a:ext cx="9073008" cy="487607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20080"/>
                <a:gridCol w="864096"/>
                <a:gridCol w="1008112"/>
                <a:gridCol w="1224136"/>
                <a:gridCol w="1224136"/>
                <a:gridCol w="2520280"/>
                <a:gridCol w="1512168"/>
              </a:tblGrid>
              <a:tr h="113165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題號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科目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</a:t>
                      </a:r>
                      <a:r>
                        <a:rPr lang="zh-TW" altLang="en-US" sz="1600" u="none" strike="noStrike" dirty="0">
                          <a:effectLst/>
                        </a:rPr>
                        <a:t/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大溪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通過率比較</a:t>
                      </a:r>
                      <a:r>
                        <a:rPr lang="zh-TW" altLang="en-US" sz="1600" u="none" strike="noStrike" dirty="0">
                          <a:effectLst/>
                        </a:rPr>
                        <a:t/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大溪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全國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</a:t>
                      </a:r>
                      <a:r>
                        <a:rPr lang="zh-TW" altLang="en-US" sz="1600" u="none" strike="noStrike" dirty="0">
                          <a:effectLst/>
                        </a:rPr>
                        <a:t>比較</a:t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大溪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600" u="none" strike="noStrike" dirty="0">
                          <a:effectLst/>
                        </a:rPr>
                        <a:t>全市</a:t>
                      </a:r>
                      <a:r>
                        <a:rPr lang="en-US" altLang="zh-TW" sz="1600" u="none" strike="noStrike" dirty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評量目標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單元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</a:tr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7</a:t>
                      </a:r>
                      <a:endParaRPr lang="zh-TW" altLang="en-US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理化</a:t>
                      </a:r>
                      <a:endParaRPr lang="zh-TW" altLang="en-US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00B050"/>
                          </a:solidFill>
                          <a:effectLst/>
                        </a:rPr>
                        <a:t>0.59 </a:t>
                      </a:r>
                      <a:endParaRPr lang="en-US" altLang="zh-TW" sz="1800" b="0" i="0" u="none" strike="noStrike" dirty="0">
                        <a:solidFill>
                          <a:srgbClr val="00B05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-0.13 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>
                          <a:solidFill>
                            <a:srgbClr val="FF0000"/>
                          </a:solidFill>
                          <a:effectLst/>
                        </a:rPr>
                        <a:t>-0.13 </a:t>
                      </a:r>
                      <a:endParaRPr lang="en-US" altLang="zh-TW" sz="1800" b="0" i="0" u="none" strike="noStrike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3000"/>
                        </a:lnSpc>
                      </a:pPr>
                      <a:r>
                        <a:rPr lang="zh-TW" altLang="en-US" sz="1800" u="none" strike="noStrike" dirty="0">
                          <a:effectLst/>
                        </a:rPr>
                        <a:t>評量學生是否了解皂化反應與肥皂去汙的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原理。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第四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冊 第</a:t>
                      </a:r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5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</a:tr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13</a:t>
                      </a:r>
                      <a:endParaRPr lang="zh-TW" altLang="en-US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理化</a:t>
                      </a:r>
                      <a:endParaRPr lang="zh-TW" altLang="en-US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00B050"/>
                          </a:solidFill>
                          <a:effectLst/>
                        </a:rPr>
                        <a:t>0.52 </a:t>
                      </a:r>
                      <a:endParaRPr lang="en-US" altLang="zh-TW" sz="1800" b="0" i="0" u="none" strike="noStrike" dirty="0">
                        <a:solidFill>
                          <a:srgbClr val="00B05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0.12 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-0.11 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3000"/>
                        </a:lnSpc>
                      </a:pPr>
                      <a:r>
                        <a:rPr lang="zh-TW" altLang="en-US" sz="1800" u="none" strike="noStrike" dirty="0">
                          <a:effectLst/>
                        </a:rPr>
                        <a:t>評量學生是否了解酸鹼指示劑的變色情形。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第四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冊 第</a:t>
                      </a:r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</a:tr>
              <a:tr h="93610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49</a:t>
                      </a:r>
                      <a:endParaRPr lang="zh-TW" altLang="en-US" dirty="0" smtClean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理化</a:t>
                      </a:r>
                      <a:endParaRPr lang="zh-TW" altLang="en-US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00B050"/>
                          </a:solidFill>
                          <a:effectLst/>
                        </a:rPr>
                        <a:t>0.49 </a:t>
                      </a:r>
                      <a:endParaRPr lang="en-US" altLang="zh-TW" sz="1800" b="0" i="0" u="none" strike="noStrike" dirty="0">
                        <a:solidFill>
                          <a:srgbClr val="00B05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-0.11 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-0.10 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3000"/>
                        </a:lnSpc>
                      </a:pPr>
                      <a:r>
                        <a:rPr lang="zh-TW" altLang="en-US" sz="1800" u="none" strike="noStrike" dirty="0">
                          <a:effectLst/>
                        </a:rPr>
                        <a:t>評量學生是否知道烴類有機化合物 。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第四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冊 第</a:t>
                      </a:r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5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</a:tr>
              <a:tr h="86409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42</a:t>
                      </a:r>
                      <a:endParaRPr lang="zh-TW" altLang="en-US" dirty="0" smtClean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理化</a:t>
                      </a:r>
                      <a:endParaRPr lang="zh-TW" altLang="en-US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</a:rPr>
                        <a:t>0.29 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</a:rPr>
                        <a:t>-0.06 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</a:rPr>
                        <a:t>-0.06 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3000"/>
                        </a:lnSpc>
                      </a:pPr>
                      <a:r>
                        <a:rPr lang="zh-TW" altLang="en-US" sz="1800" u="none" strike="noStrike" dirty="0">
                          <a:effectLst/>
                        </a:rPr>
                        <a:t>評量學生是否能應用阿基米德原理。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第四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冊 第</a:t>
                      </a:r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6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0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7125113" cy="924475"/>
          </a:xfrm>
        </p:spPr>
        <p:txBody>
          <a:bodyPr/>
          <a:lstStyle/>
          <a:p>
            <a:r>
              <a:rPr lang="zh-TW" altLang="en-US" sz="4000" dirty="0"/>
              <a:t>共同備課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696743" cy="4573967"/>
          </a:xfrm>
        </p:spPr>
        <p:txBody>
          <a:bodyPr anchor="t"/>
          <a:lstStyle/>
          <a:p>
            <a:r>
              <a:rPr lang="zh-TW" altLang="en-US" sz="2400" b="1" dirty="0" smtClean="0"/>
              <a:t>目的：進行專業對談，團隊共同成長。</a:t>
            </a:r>
            <a:endParaRPr lang="en-US" altLang="zh-TW" sz="2400" b="1" dirty="0" smtClean="0"/>
          </a:p>
          <a:p>
            <a:r>
              <a:rPr lang="zh-TW" altLang="en-US" sz="2400" b="1" dirty="0" smtClean="0">
                <a:solidFill>
                  <a:srgbClr val="92D050"/>
                </a:solidFill>
              </a:rPr>
              <a:t>教學演示教師</a:t>
            </a:r>
            <a:r>
              <a:rPr lang="zh-TW" altLang="en-US" sz="2400" b="1" dirty="0" smtClean="0"/>
              <a:t>（八年級自然科教師）擔任各組組長，輔導團員和校內其他自然教師平均分配至各組。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利用空白</a:t>
            </a:r>
            <a:r>
              <a:rPr lang="zh-TW" altLang="en-US" sz="2400" b="1" dirty="0" smtClean="0">
                <a:solidFill>
                  <a:srgbClr val="92D050"/>
                </a:solidFill>
              </a:rPr>
              <a:t>四格教案</a:t>
            </a:r>
            <a:r>
              <a:rPr lang="zh-TW" altLang="en-US" sz="2400" b="1" dirty="0" smtClean="0"/>
              <a:t>進行課程討論。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共同備課內容：</a:t>
            </a:r>
            <a:endParaRPr lang="en-US" altLang="zh-TW" sz="2400" b="1" dirty="0" smtClean="0"/>
          </a:p>
          <a:p>
            <a:pPr lvl="1"/>
            <a:r>
              <a:rPr lang="zh-TW" altLang="en-US" sz="2400" b="1" dirty="0">
                <a:solidFill>
                  <a:srgbClr val="7030A0"/>
                </a:solidFill>
              </a:rPr>
              <a:t>文本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分析（教學目標）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設計教學流程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設計評量方式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574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四格教案（參考格式）</a:t>
            </a:r>
            <a:endParaRPr lang="zh-TW" alt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9" t="17736" r="20339" b="6209"/>
          <a:stretch/>
        </p:blipFill>
        <p:spPr bwMode="auto">
          <a:xfrm>
            <a:off x="251520" y="1052736"/>
            <a:ext cx="7776864" cy="5457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92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四格教案（示範）</a:t>
            </a:r>
            <a:endParaRPr lang="zh-TW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6" t="10588" r="14837" b="8331"/>
          <a:stretch/>
        </p:blipFill>
        <p:spPr bwMode="auto">
          <a:xfrm>
            <a:off x="106611" y="908720"/>
            <a:ext cx="892988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915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7125113" cy="924475"/>
          </a:xfrm>
        </p:spPr>
        <p:txBody>
          <a:bodyPr/>
          <a:lstStyle/>
          <a:p>
            <a:r>
              <a:rPr lang="en-US" altLang="zh-TW" sz="4000" dirty="0" smtClean="0">
                <a:solidFill>
                  <a:srgbClr val="FF0000"/>
                </a:solidFill>
              </a:rPr>
              <a:t>5/25</a:t>
            </a:r>
            <a:r>
              <a:rPr lang="zh-TW" altLang="en-US" sz="4000" dirty="0" smtClean="0"/>
              <a:t>觀</a:t>
            </a:r>
            <a:r>
              <a:rPr lang="zh-TW" altLang="en-US" sz="4000" dirty="0" smtClean="0"/>
              <a:t>課所需資料</a:t>
            </a:r>
            <a:endParaRPr lang="zh-TW" altLang="en-US" sz="40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696743" cy="4573967"/>
          </a:xfrm>
        </p:spPr>
        <p:txBody>
          <a:bodyPr anchor="t">
            <a:normAutofit/>
          </a:bodyPr>
          <a:lstStyle/>
          <a:p>
            <a:r>
              <a:rPr lang="zh-TW" altLang="en-US" sz="3600" b="1" dirty="0" smtClean="0">
                <a:solidFill>
                  <a:srgbClr val="92D050"/>
                </a:solidFill>
              </a:rPr>
              <a:t>教案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r>
              <a:rPr lang="zh-TW" altLang="en-US" sz="3600" b="1" dirty="0">
                <a:solidFill>
                  <a:srgbClr val="92D050"/>
                </a:solidFill>
              </a:rPr>
              <a:t>學習</a:t>
            </a:r>
            <a:r>
              <a:rPr lang="zh-TW" altLang="en-US" sz="3600" b="1" dirty="0" smtClean="0">
                <a:solidFill>
                  <a:srgbClr val="92D050"/>
                </a:solidFill>
              </a:rPr>
              <a:t>單</a:t>
            </a:r>
            <a:endParaRPr lang="en-US" altLang="zh-TW" sz="3600" b="1" dirty="0">
              <a:solidFill>
                <a:srgbClr val="92D050"/>
              </a:solidFill>
            </a:endParaRPr>
          </a:p>
          <a:p>
            <a:r>
              <a:rPr lang="zh-TW" altLang="en-US" sz="3600" b="1" dirty="0" smtClean="0">
                <a:solidFill>
                  <a:srgbClr val="92D050"/>
                </a:solidFill>
              </a:rPr>
              <a:t>學生座位表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en-US" altLang="zh-TW" b="1" dirty="0">
                <a:solidFill>
                  <a:srgbClr val="92D050"/>
                </a:solidFill>
              </a:rPr>
              <a:t>(</a:t>
            </a:r>
            <a:r>
              <a:rPr lang="zh-TW" altLang="en-US" b="1" dirty="0">
                <a:solidFill>
                  <a:srgbClr val="92D050"/>
                </a:solidFill>
              </a:rPr>
              <a:t>前三</a:t>
            </a:r>
            <a:r>
              <a:rPr lang="zh-TW" altLang="en-US" b="1" dirty="0" smtClean="0">
                <a:solidFill>
                  <a:srgbClr val="92D050"/>
                </a:solidFill>
              </a:rPr>
              <a:t>項電子檔請於</a:t>
            </a:r>
            <a:r>
              <a:rPr lang="en-US" altLang="zh-TW" b="1" dirty="0" smtClean="0">
                <a:solidFill>
                  <a:srgbClr val="FF0000"/>
                </a:solidFill>
              </a:rPr>
              <a:t>5/18</a:t>
            </a:r>
            <a:r>
              <a:rPr lang="zh-TW" altLang="en-US" b="1" dirty="0" smtClean="0">
                <a:solidFill>
                  <a:srgbClr val="FF0000"/>
                </a:solidFill>
              </a:rPr>
              <a:t>前</a:t>
            </a:r>
            <a:r>
              <a:rPr lang="zh-TW" altLang="en-US" b="1" dirty="0">
                <a:solidFill>
                  <a:srgbClr val="92D050"/>
                </a:solidFill>
              </a:rPr>
              <a:t>交給教學組長</a:t>
            </a:r>
            <a:r>
              <a:rPr lang="en-US" altLang="zh-TW" b="1" dirty="0">
                <a:solidFill>
                  <a:srgbClr val="92D050"/>
                </a:solidFill>
              </a:rPr>
              <a:t>)</a:t>
            </a:r>
          </a:p>
          <a:p>
            <a:r>
              <a:rPr lang="zh-TW" altLang="en-US" sz="3600" b="1" dirty="0" smtClean="0"/>
              <a:t>觀</a:t>
            </a:r>
            <a:r>
              <a:rPr lang="zh-TW" altLang="en-US" sz="3600" b="1" dirty="0"/>
              <a:t>課紀錄</a:t>
            </a:r>
            <a:r>
              <a:rPr lang="zh-TW" altLang="en-US" sz="3600" b="1" dirty="0" smtClean="0"/>
              <a:t>表</a:t>
            </a:r>
            <a:endParaRPr lang="en-US" altLang="zh-TW" sz="3600" b="1" dirty="0" smtClean="0"/>
          </a:p>
          <a:p>
            <a:endParaRPr lang="en-US" altLang="zh-TW" sz="3600" b="1" dirty="0"/>
          </a:p>
          <a:p>
            <a:pPr marL="0" indent="0">
              <a:buNone/>
            </a:pPr>
            <a:endParaRPr lang="en-US" altLang="zh-TW" b="1" dirty="0" smtClean="0">
              <a:solidFill>
                <a:srgbClr val="92D050"/>
              </a:solidFill>
            </a:endParaRPr>
          </a:p>
          <a:p>
            <a:endParaRPr lang="en-US" altLang="zh-TW" sz="3600" b="1" dirty="0"/>
          </a:p>
          <a:p>
            <a:endParaRPr lang="en-US" altLang="zh-TW" sz="36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90" t="9684" r="16631" b="8632"/>
          <a:stretch/>
        </p:blipFill>
        <p:spPr bwMode="auto">
          <a:xfrm>
            <a:off x="4932040" y="692696"/>
            <a:ext cx="3960440" cy="576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464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5" name="群組 4"/>
          <p:cNvGrpSpPr/>
          <p:nvPr/>
        </p:nvGrpSpPr>
        <p:grpSpPr>
          <a:xfrm>
            <a:off x="667909" y="116632"/>
            <a:ext cx="6640395" cy="6696744"/>
            <a:chOff x="539552" y="116632"/>
            <a:chExt cx="6640395" cy="6696744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63" t="14927" r="5980" b="20000"/>
            <a:stretch/>
          </p:blipFill>
          <p:spPr bwMode="auto">
            <a:xfrm>
              <a:off x="539552" y="116632"/>
              <a:ext cx="6639339" cy="4462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49" name="Picture 5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37" t="41488" r="6006" b="19671"/>
            <a:stretch/>
          </p:blipFill>
          <p:spPr bwMode="auto">
            <a:xfrm>
              <a:off x="540608" y="4149688"/>
              <a:ext cx="6639339" cy="266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37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6480720" cy="2736304"/>
          </a:xfrm>
        </p:spPr>
        <p:txBody>
          <a:bodyPr/>
          <a:lstStyle/>
          <a:p>
            <a:pPr algn="ctr"/>
            <a:r>
              <a:rPr lang="zh-TW" altLang="en-US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>共備開始！</a:t>
            </a:r>
            <a: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/>
            </a:r>
            <a:b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一起坐下來聊聊天吧</a:t>
            </a:r>
            <a:r>
              <a:rPr lang="en-US" altLang="zh-TW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~</a:t>
            </a:r>
            <a:endParaRPr lang="zh-TW" altLang="en-US" sz="4000" dirty="0">
              <a:latin typeface="華康POP1體W7" panose="040B0709000000000000" pitchFamily="81" charset="-120"/>
              <a:ea typeface="華康POP1體W7" panose="040B0709000000000000" pitchFamily="81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514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TM02455519[[fn=冬天]]</Template>
  <TotalTime>151</TotalTime>
  <Words>343</Words>
  <Application>Microsoft Office PowerPoint</Application>
  <PresentationFormat>如螢幕大小 (4:3)</PresentationFormat>
  <Paragraphs>86</Paragraphs>
  <Slides>8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8" baseType="lpstr">
      <vt:lpstr>華康POP1體W7</vt:lpstr>
      <vt:lpstr>微軟正黑體</vt:lpstr>
      <vt:lpstr>新細明體</vt:lpstr>
      <vt:lpstr>Arial</vt:lpstr>
      <vt:lpstr>Calibri</vt:lpstr>
      <vt:lpstr>Courier New</vt:lpstr>
      <vt:lpstr>Trebuchet MS</vt:lpstr>
      <vt:lpstr>Verdana</vt:lpstr>
      <vt:lpstr>Wingdings 2</vt:lpstr>
      <vt:lpstr>Winter</vt:lpstr>
      <vt:lpstr>自然輔導團到校輔導 共同備課工作坊</vt:lpstr>
      <vt:lpstr>教學演示單元</vt:lpstr>
      <vt:lpstr>共同備課</vt:lpstr>
      <vt:lpstr>四格教案（參考格式）</vt:lpstr>
      <vt:lpstr>四格教案（示範）</vt:lpstr>
      <vt:lpstr>5/25觀課所需資料</vt:lpstr>
      <vt:lpstr>PowerPoint 簡報</vt:lpstr>
      <vt:lpstr>共備開始！  一起坐下來聊聊天吧~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自然輔導團到校輔導 共同備課工作坊</dc:title>
  <dc:creator>User</dc:creator>
  <cp:lastModifiedBy>User</cp:lastModifiedBy>
  <cp:revision>29</cp:revision>
  <cp:lastPrinted>2018-04-18T07:39:38Z</cp:lastPrinted>
  <dcterms:created xsi:type="dcterms:W3CDTF">2018-03-08T16:08:02Z</dcterms:created>
  <dcterms:modified xsi:type="dcterms:W3CDTF">2018-04-27T03:48:57Z</dcterms:modified>
</cp:coreProperties>
</file>