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3" r:id="rId5"/>
    <p:sldId id="259" r:id="rId6"/>
    <p:sldId id="264" r:id="rId7"/>
    <p:sldId id="262" r:id="rId8"/>
    <p:sldId id="261" r:id="rId9"/>
    <p:sldId id="265" r:id="rId10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2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EC8AE-8818-4701-9121-FE94E4682EFE}" type="datetimeFigureOut">
              <a:rPr lang="zh-TW" altLang="en-US" smtClean="0"/>
              <a:t>2019/12/19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822AA-23D8-48BC-B783-6956E0F885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7346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EC8AE-8818-4701-9121-FE94E4682EFE}" type="datetimeFigureOut">
              <a:rPr lang="zh-TW" altLang="en-US" smtClean="0"/>
              <a:t>2019/12/19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822AA-23D8-48BC-B783-6956E0F885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284488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EC8AE-8818-4701-9121-FE94E4682EFE}" type="datetimeFigureOut">
              <a:rPr lang="zh-TW" altLang="en-US" smtClean="0"/>
              <a:t>2019/12/19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822AA-23D8-48BC-B783-6956E0F885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89706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EC8AE-8818-4701-9121-FE94E4682EFE}" type="datetimeFigureOut">
              <a:rPr lang="zh-TW" altLang="en-US" smtClean="0"/>
              <a:t>2019/12/19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822AA-23D8-48BC-B783-6956E0F885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18357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EC8AE-8818-4701-9121-FE94E4682EFE}" type="datetimeFigureOut">
              <a:rPr lang="zh-TW" altLang="en-US" smtClean="0"/>
              <a:t>2019/12/19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822AA-23D8-48BC-B783-6956E0F885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5764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EC8AE-8818-4701-9121-FE94E4682EFE}" type="datetimeFigureOut">
              <a:rPr lang="zh-TW" altLang="en-US" smtClean="0"/>
              <a:t>2019/12/19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822AA-23D8-48BC-B783-6956E0F885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343634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EC8AE-8818-4701-9121-FE94E4682EFE}" type="datetimeFigureOut">
              <a:rPr lang="zh-TW" altLang="en-US" smtClean="0"/>
              <a:t>2019/12/19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822AA-23D8-48BC-B783-6956E0F885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80938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EC8AE-8818-4701-9121-FE94E4682EFE}" type="datetimeFigureOut">
              <a:rPr lang="zh-TW" altLang="en-US" smtClean="0"/>
              <a:t>2019/12/19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822AA-23D8-48BC-B783-6956E0F885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3175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EC8AE-8818-4701-9121-FE94E4682EFE}" type="datetimeFigureOut">
              <a:rPr lang="zh-TW" altLang="en-US" smtClean="0"/>
              <a:t>2019/12/19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822AA-23D8-48BC-B783-6956E0F885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8308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EC8AE-8818-4701-9121-FE94E4682EFE}" type="datetimeFigureOut">
              <a:rPr lang="zh-TW" altLang="en-US" smtClean="0"/>
              <a:t>2019/12/19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822AA-23D8-48BC-B783-6956E0F885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46222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EC8AE-8818-4701-9121-FE94E4682EFE}" type="datetimeFigureOut">
              <a:rPr lang="zh-TW" altLang="en-US" smtClean="0"/>
              <a:t>2019/12/19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822AA-23D8-48BC-B783-6956E0F885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50937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1EC8AE-8818-4701-9121-FE94E4682EFE}" type="datetimeFigureOut">
              <a:rPr lang="zh-TW" altLang="en-US" smtClean="0"/>
              <a:t>2019/12/19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7822AA-23D8-48BC-B783-6956E0F885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2220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&#26032;&#36039;&#26009;&#22846;/&#31574;&#30053;/&#20961;&#20107;&#26377;&#35336;&#30059;&#24460;&#20358;&#23621;&#19978;.wmv" TargetMode="External"/><Relationship Id="rId2" Type="http://schemas.openxmlformats.org/officeDocument/2006/relationships/hyperlink" Target="&#26032;&#36039;&#26009;&#22846;/&#31574;&#30053;/&#36523;&#25945;&#35328;&#25945;.wmv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龍潭國小到校輔導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五權國小 田明智主任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新坡國小 吳栢宗組長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大忠國小 陳建樺組長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810634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91544" y="260648"/>
            <a:ext cx="8229600" cy="1143000"/>
          </a:xfrm>
        </p:spPr>
        <p:txBody>
          <a:bodyPr/>
          <a:lstStyle/>
          <a:p>
            <a:r>
              <a:rPr lang="zh-TW" altLang="en-US" dirty="0" smtClean="0">
                <a:solidFill>
                  <a:srgbClr val="000066"/>
                </a:solidFill>
                <a:latin typeface="標楷體" pitchFamily="65" charset="-120"/>
                <a:ea typeface="標楷體" pitchFamily="65" charset="-120"/>
              </a:rPr>
              <a:t>數學概念的表徵</a:t>
            </a:r>
            <a:endParaRPr lang="zh-TW" altLang="en-US" dirty="0"/>
          </a:p>
        </p:txBody>
      </p:sp>
      <p:grpSp>
        <p:nvGrpSpPr>
          <p:cNvPr id="3" name="群組 28"/>
          <p:cNvGrpSpPr/>
          <p:nvPr/>
        </p:nvGrpSpPr>
        <p:grpSpPr>
          <a:xfrm>
            <a:off x="3287688" y="1484314"/>
            <a:ext cx="5780112" cy="3960911"/>
            <a:chOff x="2209800" y="1484313"/>
            <a:chExt cx="5334000" cy="2409825"/>
          </a:xfrm>
        </p:grpSpPr>
        <p:sp>
          <p:nvSpPr>
            <p:cNvPr id="4" name="Oval 4"/>
            <p:cNvSpPr>
              <a:spLocks noChangeArrowheads="1"/>
            </p:cNvSpPr>
            <p:nvPr/>
          </p:nvSpPr>
          <p:spPr bwMode="auto">
            <a:xfrm>
              <a:off x="3995738" y="1484313"/>
              <a:ext cx="1541462" cy="80486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zh-TW" altLang="en-US" sz="1200" dirty="0">
                  <a:latin typeface="Tahoma" pitchFamily="34" charset="0"/>
                  <a:ea typeface="標楷體" pitchFamily="65" charset="-120"/>
                </a:rPr>
                <a:t>數字符號</a:t>
              </a:r>
            </a:p>
            <a:p>
              <a:pPr algn="ctr"/>
              <a:r>
                <a:rPr lang="en-US" altLang="zh-TW" sz="1200" dirty="0">
                  <a:latin typeface="Tahoma" pitchFamily="34" charset="0"/>
                  <a:ea typeface="標楷體" pitchFamily="65" charset="-120"/>
                </a:rPr>
                <a:t>Written</a:t>
              </a:r>
            </a:p>
            <a:p>
              <a:pPr algn="ctr"/>
              <a:r>
                <a:rPr lang="en-US" altLang="zh-TW" sz="1200" dirty="0">
                  <a:latin typeface="Tahoma" pitchFamily="34" charset="0"/>
                  <a:ea typeface="標楷體" pitchFamily="65" charset="-120"/>
                </a:rPr>
                <a:t>Symbols</a:t>
              </a:r>
            </a:p>
            <a:p>
              <a:pPr algn="ctr"/>
              <a:endParaRPr lang="zh-TW" altLang="en-US" sz="1200" dirty="0">
                <a:latin typeface="Tahoma" pitchFamily="34" charset="0"/>
                <a:ea typeface="標楷體" pitchFamily="65" charset="-120"/>
              </a:endParaRPr>
            </a:p>
          </p:txBody>
        </p:sp>
        <p:sp>
          <p:nvSpPr>
            <p:cNvPr id="5" name="Oval 5"/>
            <p:cNvSpPr>
              <a:spLocks noChangeArrowheads="1"/>
            </p:cNvSpPr>
            <p:nvPr/>
          </p:nvSpPr>
          <p:spPr bwMode="auto">
            <a:xfrm>
              <a:off x="2209800" y="2217738"/>
              <a:ext cx="1447800" cy="6096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zh-TW" altLang="en-US" sz="1200">
                  <a:latin typeface="Tahoma" pitchFamily="34" charset="0"/>
                  <a:ea typeface="標楷體" pitchFamily="65" charset="-120"/>
                </a:rPr>
                <a:t>操作模式</a:t>
              </a:r>
            </a:p>
            <a:p>
              <a:pPr algn="ctr"/>
              <a:r>
                <a:rPr lang="en-US" altLang="zh-TW" sz="1200">
                  <a:latin typeface="Tahoma" pitchFamily="34" charset="0"/>
                  <a:ea typeface="標楷體" pitchFamily="65" charset="-120"/>
                </a:rPr>
                <a:t>Manipulative</a:t>
              </a:r>
            </a:p>
            <a:p>
              <a:pPr algn="ctr"/>
              <a:r>
                <a:rPr lang="en-US" altLang="zh-TW" sz="1200">
                  <a:latin typeface="Tahoma" pitchFamily="34" charset="0"/>
                  <a:ea typeface="標楷體" pitchFamily="65" charset="-120"/>
                </a:rPr>
                <a:t> Models</a:t>
              </a:r>
            </a:p>
          </p:txBody>
        </p:sp>
        <p:sp>
          <p:nvSpPr>
            <p:cNvPr id="6" name="Oval 6"/>
            <p:cNvSpPr>
              <a:spLocks noChangeArrowheads="1"/>
            </p:cNvSpPr>
            <p:nvPr/>
          </p:nvSpPr>
          <p:spPr bwMode="auto">
            <a:xfrm>
              <a:off x="2895600" y="3208338"/>
              <a:ext cx="1371600" cy="6858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zh-TW" altLang="en-US" sz="1200" dirty="0">
                  <a:latin typeface="Tahoma" pitchFamily="34" charset="0"/>
                  <a:ea typeface="標楷體" pitchFamily="65" charset="-120"/>
                </a:rPr>
                <a:t>靜態圖象</a:t>
              </a:r>
            </a:p>
            <a:p>
              <a:pPr algn="ctr"/>
              <a:r>
                <a:rPr lang="en-US" altLang="zh-TW" sz="1200" dirty="0">
                  <a:latin typeface="Tahoma" pitchFamily="34" charset="0"/>
                  <a:ea typeface="標楷體" pitchFamily="65" charset="-120"/>
                </a:rPr>
                <a:t>Static</a:t>
              </a:r>
            </a:p>
            <a:p>
              <a:pPr algn="ctr"/>
              <a:r>
                <a:rPr lang="en-US" altLang="zh-TW" sz="1200" dirty="0">
                  <a:latin typeface="Tahoma" pitchFamily="34" charset="0"/>
                  <a:ea typeface="標楷體" pitchFamily="65" charset="-120"/>
                </a:rPr>
                <a:t>Pictures</a:t>
              </a:r>
            </a:p>
          </p:txBody>
        </p: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5181600" y="3284538"/>
              <a:ext cx="1295400" cy="6096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zh-TW" altLang="en-US" sz="1200">
                  <a:latin typeface="Tahoma" pitchFamily="34" charset="0"/>
                  <a:ea typeface="標楷體" pitchFamily="65" charset="-120"/>
                </a:rPr>
                <a:t>語言文字</a:t>
              </a:r>
            </a:p>
            <a:p>
              <a:pPr algn="ctr"/>
              <a:r>
                <a:rPr lang="en-US" altLang="zh-TW" sz="1200">
                  <a:latin typeface="Tahoma" pitchFamily="34" charset="0"/>
                  <a:ea typeface="標楷體" pitchFamily="65" charset="-120"/>
                </a:rPr>
                <a:t>Spoken </a:t>
              </a:r>
            </a:p>
            <a:p>
              <a:pPr algn="ctr"/>
              <a:r>
                <a:rPr lang="en-US" altLang="zh-TW" sz="1200">
                  <a:latin typeface="Tahoma" pitchFamily="34" charset="0"/>
                  <a:ea typeface="標楷體" pitchFamily="65" charset="-120"/>
                </a:rPr>
                <a:t>Language</a:t>
              </a:r>
            </a:p>
          </p:txBody>
        </p:sp>
        <p:sp>
          <p:nvSpPr>
            <p:cNvPr id="8" name="Oval 8"/>
            <p:cNvSpPr>
              <a:spLocks noChangeArrowheads="1"/>
            </p:cNvSpPr>
            <p:nvPr/>
          </p:nvSpPr>
          <p:spPr bwMode="auto">
            <a:xfrm>
              <a:off x="5943600" y="2217738"/>
              <a:ext cx="1600200" cy="6858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zh-TW" altLang="en-US" sz="1200">
                  <a:latin typeface="Tahoma" pitchFamily="34" charset="0"/>
                  <a:ea typeface="標楷體" pitchFamily="65" charset="-120"/>
                </a:rPr>
                <a:t>生活情境</a:t>
              </a:r>
            </a:p>
            <a:p>
              <a:pPr algn="ctr"/>
              <a:r>
                <a:rPr lang="en-US" altLang="zh-TW" sz="1200">
                  <a:latin typeface="Tahoma" pitchFamily="34" charset="0"/>
                  <a:ea typeface="標楷體" pitchFamily="65" charset="-120"/>
                </a:rPr>
                <a:t>Real</a:t>
              </a:r>
            </a:p>
            <a:p>
              <a:pPr algn="ctr"/>
              <a:r>
                <a:rPr lang="en-US" altLang="zh-TW" sz="1200">
                  <a:latin typeface="Tahoma" pitchFamily="34" charset="0"/>
                  <a:ea typeface="標楷體" pitchFamily="65" charset="-120"/>
                </a:rPr>
                <a:t>Scripts</a:t>
              </a:r>
            </a:p>
          </p:txBody>
        </p:sp>
        <p:sp>
          <p:nvSpPr>
            <p:cNvPr id="9" name="Line 9"/>
            <p:cNvSpPr>
              <a:spLocks noChangeShapeType="1"/>
            </p:cNvSpPr>
            <p:nvPr/>
          </p:nvSpPr>
          <p:spPr bwMode="auto">
            <a:xfrm flipV="1">
              <a:off x="3429000" y="1989138"/>
              <a:ext cx="4572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/>
            <a:lstStyle/>
            <a:p>
              <a:endParaRPr lang="zh-TW" altLang="en-US"/>
            </a:p>
          </p:txBody>
        </p:sp>
        <p:sp>
          <p:nvSpPr>
            <p:cNvPr id="10" name="Line 10"/>
            <p:cNvSpPr>
              <a:spLocks noChangeShapeType="1"/>
            </p:cNvSpPr>
            <p:nvPr/>
          </p:nvSpPr>
          <p:spPr bwMode="auto">
            <a:xfrm flipH="1">
              <a:off x="3581400" y="2141538"/>
              <a:ext cx="3810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/>
            <a:lstStyle/>
            <a:p>
              <a:endParaRPr lang="zh-TW" altLang="en-US"/>
            </a:p>
          </p:txBody>
        </p:sp>
        <p:sp>
          <p:nvSpPr>
            <p:cNvPr id="11" name="Line 11"/>
            <p:cNvSpPr>
              <a:spLocks noChangeShapeType="1"/>
            </p:cNvSpPr>
            <p:nvPr/>
          </p:nvSpPr>
          <p:spPr bwMode="auto">
            <a:xfrm>
              <a:off x="2895600" y="2903538"/>
              <a:ext cx="381000" cy="304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/>
            <a:lstStyle/>
            <a:p>
              <a:endParaRPr lang="zh-TW" altLang="en-US"/>
            </a:p>
          </p:txBody>
        </p:sp>
        <p:sp>
          <p:nvSpPr>
            <p:cNvPr id="12" name="Line 12"/>
            <p:cNvSpPr>
              <a:spLocks noChangeShapeType="1"/>
            </p:cNvSpPr>
            <p:nvPr/>
          </p:nvSpPr>
          <p:spPr bwMode="auto">
            <a:xfrm flipH="1" flipV="1">
              <a:off x="3124200" y="2903538"/>
              <a:ext cx="3048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/>
            <a:lstStyle/>
            <a:p>
              <a:endParaRPr lang="zh-TW" altLang="en-US"/>
            </a:p>
          </p:txBody>
        </p:sp>
        <p:sp>
          <p:nvSpPr>
            <p:cNvPr id="13" name="Line 13"/>
            <p:cNvSpPr>
              <a:spLocks noChangeShapeType="1"/>
            </p:cNvSpPr>
            <p:nvPr/>
          </p:nvSpPr>
          <p:spPr bwMode="auto">
            <a:xfrm>
              <a:off x="4419600" y="3513138"/>
              <a:ext cx="5334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/>
            <a:lstStyle/>
            <a:p>
              <a:endParaRPr lang="zh-TW" altLang="en-US"/>
            </a:p>
          </p:txBody>
        </p:sp>
        <p:sp>
          <p:nvSpPr>
            <p:cNvPr id="14" name="Line 14"/>
            <p:cNvSpPr>
              <a:spLocks noChangeShapeType="1"/>
            </p:cNvSpPr>
            <p:nvPr/>
          </p:nvSpPr>
          <p:spPr bwMode="auto">
            <a:xfrm flipH="1">
              <a:off x="4419600" y="3741738"/>
              <a:ext cx="4572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/>
            <a:lstStyle/>
            <a:p>
              <a:endParaRPr lang="zh-TW" altLang="en-US"/>
            </a:p>
          </p:txBody>
        </p:sp>
        <p:sp>
          <p:nvSpPr>
            <p:cNvPr id="15" name="Line 15"/>
            <p:cNvSpPr>
              <a:spLocks noChangeShapeType="1"/>
            </p:cNvSpPr>
            <p:nvPr/>
          </p:nvSpPr>
          <p:spPr bwMode="auto">
            <a:xfrm flipV="1">
              <a:off x="5943600" y="2903538"/>
              <a:ext cx="228600" cy="304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/>
            <a:lstStyle/>
            <a:p>
              <a:endParaRPr lang="zh-TW" altLang="en-US"/>
            </a:p>
          </p:txBody>
        </p:sp>
        <p:sp>
          <p:nvSpPr>
            <p:cNvPr id="16" name="Line 16"/>
            <p:cNvSpPr>
              <a:spLocks noChangeShapeType="1"/>
            </p:cNvSpPr>
            <p:nvPr/>
          </p:nvSpPr>
          <p:spPr bwMode="auto">
            <a:xfrm flipH="1">
              <a:off x="6248400" y="2979738"/>
              <a:ext cx="1524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/>
            <a:lstStyle/>
            <a:p>
              <a:endParaRPr lang="zh-TW" altLang="en-US"/>
            </a:p>
          </p:txBody>
        </p:sp>
        <p:sp>
          <p:nvSpPr>
            <p:cNvPr id="17" name="Line 17"/>
            <p:cNvSpPr>
              <a:spLocks noChangeShapeType="1"/>
            </p:cNvSpPr>
            <p:nvPr/>
          </p:nvSpPr>
          <p:spPr bwMode="auto">
            <a:xfrm>
              <a:off x="5486400" y="2141538"/>
              <a:ext cx="3810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/>
            <a:lstStyle/>
            <a:p>
              <a:endParaRPr lang="zh-TW" altLang="en-US"/>
            </a:p>
          </p:txBody>
        </p:sp>
        <p:sp>
          <p:nvSpPr>
            <p:cNvPr id="18" name="Line 18"/>
            <p:cNvSpPr>
              <a:spLocks noChangeShapeType="1"/>
            </p:cNvSpPr>
            <p:nvPr/>
          </p:nvSpPr>
          <p:spPr bwMode="auto">
            <a:xfrm flipH="1" flipV="1">
              <a:off x="5638800" y="2065338"/>
              <a:ext cx="3810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/>
            <a:lstStyle/>
            <a:p>
              <a:endParaRPr lang="zh-TW" altLang="en-US"/>
            </a:p>
          </p:txBody>
        </p:sp>
        <p:sp>
          <p:nvSpPr>
            <p:cNvPr id="19" name="Line 19"/>
            <p:cNvSpPr>
              <a:spLocks noChangeShapeType="1"/>
            </p:cNvSpPr>
            <p:nvPr/>
          </p:nvSpPr>
          <p:spPr bwMode="auto">
            <a:xfrm flipH="1">
              <a:off x="3886200" y="2293938"/>
              <a:ext cx="381000" cy="685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/>
            <a:lstStyle/>
            <a:p>
              <a:endParaRPr lang="zh-TW" altLang="en-US"/>
            </a:p>
          </p:txBody>
        </p:sp>
        <p:sp>
          <p:nvSpPr>
            <p:cNvPr id="20" name="Line 20"/>
            <p:cNvSpPr>
              <a:spLocks noChangeShapeType="1"/>
            </p:cNvSpPr>
            <p:nvPr/>
          </p:nvSpPr>
          <p:spPr bwMode="auto">
            <a:xfrm flipV="1">
              <a:off x="4114800" y="2370138"/>
              <a:ext cx="381000" cy="762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/>
            <a:lstStyle/>
            <a:p>
              <a:endParaRPr lang="zh-TW" altLang="en-US"/>
            </a:p>
          </p:txBody>
        </p:sp>
        <p:sp>
          <p:nvSpPr>
            <p:cNvPr id="21" name="Line 21"/>
            <p:cNvSpPr>
              <a:spLocks noChangeShapeType="1"/>
            </p:cNvSpPr>
            <p:nvPr/>
          </p:nvSpPr>
          <p:spPr bwMode="auto">
            <a:xfrm>
              <a:off x="4876800" y="2370138"/>
              <a:ext cx="533400" cy="685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/>
            <a:lstStyle/>
            <a:p>
              <a:endParaRPr lang="zh-TW" altLang="en-US"/>
            </a:p>
          </p:txBody>
        </p:sp>
        <p:sp>
          <p:nvSpPr>
            <p:cNvPr id="22" name="Line 22"/>
            <p:cNvSpPr>
              <a:spLocks noChangeShapeType="1"/>
            </p:cNvSpPr>
            <p:nvPr/>
          </p:nvSpPr>
          <p:spPr bwMode="auto">
            <a:xfrm flipH="1" flipV="1">
              <a:off x="5105400" y="2370138"/>
              <a:ext cx="533400" cy="609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/>
            <a:lstStyle/>
            <a:p>
              <a:endParaRPr lang="zh-TW" altLang="en-US"/>
            </a:p>
          </p:txBody>
        </p:sp>
        <p:sp>
          <p:nvSpPr>
            <p:cNvPr id="23" name="Line 23"/>
            <p:cNvSpPr>
              <a:spLocks noChangeShapeType="1"/>
            </p:cNvSpPr>
            <p:nvPr/>
          </p:nvSpPr>
          <p:spPr bwMode="auto">
            <a:xfrm flipH="1">
              <a:off x="4267200" y="2598738"/>
              <a:ext cx="1524000" cy="533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/>
            <a:lstStyle/>
            <a:p>
              <a:endParaRPr lang="zh-TW" altLang="en-US"/>
            </a:p>
          </p:txBody>
        </p:sp>
        <p:sp>
          <p:nvSpPr>
            <p:cNvPr id="24" name="Line 24"/>
            <p:cNvSpPr>
              <a:spLocks noChangeShapeType="1"/>
            </p:cNvSpPr>
            <p:nvPr/>
          </p:nvSpPr>
          <p:spPr bwMode="auto">
            <a:xfrm flipV="1">
              <a:off x="4419600" y="2751138"/>
              <a:ext cx="1371600" cy="457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/>
            <a:lstStyle/>
            <a:p>
              <a:endParaRPr lang="zh-TW" altLang="en-US"/>
            </a:p>
          </p:txBody>
        </p:sp>
        <p:sp>
          <p:nvSpPr>
            <p:cNvPr id="25" name="Line 25"/>
            <p:cNvSpPr>
              <a:spLocks noChangeShapeType="1"/>
            </p:cNvSpPr>
            <p:nvPr/>
          </p:nvSpPr>
          <p:spPr bwMode="auto">
            <a:xfrm flipH="1">
              <a:off x="3962400" y="2522538"/>
              <a:ext cx="1524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/>
            <a:lstStyle/>
            <a:p>
              <a:endParaRPr lang="zh-TW" altLang="en-US"/>
            </a:p>
          </p:txBody>
        </p:sp>
        <p:sp>
          <p:nvSpPr>
            <p:cNvPr id="26" name="Line 26"/>
            <p:cNvSpPr>
              <a:spLocks noChangeShapeType="1"/>
            </p:cNvSpPr>
            <p:nvPr/>
          </p:nvSpPr>
          <p:spPr bwMode="auto">
            <a:xfrm>
              <a:off x="4038600" y="2446338"/>
              <a:ext cx="14478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/>
            <a:lstStyle/>
            <a:p>
              <a:endParaRPr lang="zh-TW" altLang="en-US"/>
            </a:p>
          </p:txBody>
        </p:sp>
        <p:sp>
          <p:nvSpPr>
            <p:cNvPr id="27" name="Line 27"/>
            <p:cNvSpPr>
              <a:spLocks noChangeShapeType="1"/>
            </p:cNvSpPr>
            <p:nvPr/>
          </p:nvSpPr>
          <p:spPr bwMode="auto">
            <a:xfrm>
              <a:off x="3886200" y="2674938"/>
              <a:ext cx="1295400" cy="533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/>
            <a:lstStyle/>
            <a:p>
              <a:endParaRPr lang="zh-TW" altLang="en-US"/>
            </a:p>
          </p:txBody>
        </p:sp>
        <p:sp>
          <p:nvSpPr>
            <p:cNvPr id="28" name="Line 28"/>
            <p:cNvSpPr>
              <a:spLocks noChangeShapeType="1"/>
            </p:cNvSpPr>
            <p:nvPr/>
          </p:nvSpPr>
          <p:spPr bwMode="auto">
            <a:xfrm flipH="1" flipV="1">
              <a:off x="3886200" y="2827338"/>
              <a:ext cx="1143000" cy="457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/>
            <a:lstStyle/>
            <a:p>
              <a:endParaRPr lang="zh-TW" altLang="en-US"/>
            </a:p>
          </p:txBody>
        </p:sp>
      </p:grpSp>
      <p:sp>
        <p:nvSpPr>
          <p:cNvPr id="30" name="矩形 29"/>
          <p:cNvSpPr/>
          <p:nvPr/>
        </p:nvSpPr>
        <p:spPr>
          <a:xfrm>
            <a:off x="3935760" y="5589241"/>
            <a:ext cx="50040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zh-TW" altLang="en-US" sz="2000" dirty="0">
                <a:solidFill>
                  <a:srgbClr val="CC0000"/>
                </a:solidFill>
                <a:ea typeface="標楷體" pitchFamily="65" charset="-120"/>
              </a:rPr>
              <a:t>概念的理解反映在學童能否於</a:t>
            </a:r>
          </a:p>
          <a:p>
            <a:pPr>
              <a:buFontTx/>
              <a:buNone/>
            </a:pPr>
            <a:r>
              <a:rPr lang="zh-TW" altLang="en-US" sz="2000" dirty="0">
                <a:solidFill>
                  <a:srgbClr val="CC0000"/>
                </a:solidFill>
                <a:ea typeface="標楷體" pitchFamily="65" charset="-120"/>
              </a:rPr>
              <a:t>各種表徵間做正確的轉換</a:t>
            </a:r>
          </a:p>
          <a:p>
            <a:r>
              <a:rPr lang="en-US" altLang="zh-TW" sz="2000" dirty="0" err="1">
                <a:solidFill>
                  <a:srgbClr val="6600CC"/>
                </a:solidFill>
              </a:rPr>
              <a:t>Lesh</a:t>
            </a:r>
            <a:r>
              <a:rPr lang="zh-TW" altLang="en-US" sz="2000" dirty="0">
                <a:solidFill>
                  <a:srgbClr val="6600CC"/>
                </a:solidFill>
              </a:rPr>
              <a:t>，</a:t>
            </a:r>
            <a:r>
              <a:rPr lang="en-US" altLang="zh-TW" sz="2000" dirty="0">
                <a:solidFill>
                  <a:srgbClr val="6600CC"/>
                </a:solidFill>
              </a:rPr>
              <a:t> R.&amp; ZAWOJEWSKI</a:t>
            </a:r>
            <a:r>
              <a:rPr lang="zh-TW" altLang="en-US" sz="2000" dirty="0">
                <a:solidFill>
                  <a:srgbClr val="6600CC"/>
                </a:solidFill>
              </a:rPr>
              <a:t>，</a:t>
            </a:r>
            <a:r>
              <a:rPr lang="en-US" altLang="zh-TW" sz="2000" dirty="0">
                <a:solidFill>
                  <a:srgbClr val="6600CC"/>
                </a:solidFill>
              </a:rPr>
              <a:t> J.S.(1988)</a:t>
            </a:r>
          </a:p>
        </p:txBody>
      </p:sp>
      <p:sp>
        <p:nvSpPr>
          <p:cNvPr id="31" name="矩形 30">
            <a:hlinkClick r:id="" action="ppaction://noaction"/>
          </p:cNvPr>
          <p:cNvSpPr/>
          <p:nvPr/>
        </p:nvSpPr>
        <p:spPr>
          <a:xfrm>
            <a:off x="9264352" y="6309320"/>
            <a:ext cx="140364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重要順序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4840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一年級 第</a:t>
            </a:r>
            <a:r>
              <a:rPr lang="en-US" altLang="zh-TW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8</a:t>
            </a:r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單元 </a:t>
            </a:r>
            <a:r>
              <a:rPr lang="en-US" altLang="zh-TW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以內的減法</a:t>
            </a:r>
            <a:endParaRPr lang="zh-TW" altLang="en-US" sz="4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7" name="內容版面配置區 6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8200" y="2297150"/>
            <a:ext cx="3363750" cy="3375601"/>
          </a:xfrm>
          <a:prstGeom prst="rect">
            <a:avLst/>
          </a:prstGeom>
        </p:spPr>
      </p:pic>
      <p:pic>
        <p:nvPicPr>
          <p:cNvPr id="8" name="內容版面配置區 7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789312" y="2297150"/>
            <a:ext cx="2975625" cy="3323867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2300" y="2135484"/>
            <a:ext cx="3001500" cy="3537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840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四年級 第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9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單元 小數</a:t>
            </a:r>
            <a:endParaRPr lang="zh-TW" altLang="en-US" dirty="0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8200" y="1803401"/>
            <a:ext cx="3237787" cy="3606800"/>
          </a:xfrm>
          <a:prstGeom prst="rect">
            <a:avLst/>
          </a:prstGeom>
        </p:spPr>
      </p:pic>
      <p:pic>
        <p:nvPicPr>
          <p:cNvPr id="6" name="內容版面配置區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504406" y="1803400"/>
            <a:ext cx="3412259" cy="3606801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2927" y="1803400"/>
            <a:ext cx="3411164" cy="3606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5519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迷思概念</a:t>
            </a:r>
            <a:endParaRPr lang="zh-TW" altLang="en-US" sz="4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請老師參考課本、教師手冊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找出學生可能發生的迷思概念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寫在海報紙上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半張海報紙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519951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10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以內的加減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~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教具的使用</a:t>
            </a:r>
            <a:endParaRPr lang="zh-TW" altLang="en-US" dirty="0"/>
          </a:p>
        </p:txBody>
      </p:sp>
      <p:sp>
        <p:nvSpPr>
          <p:cNvPr id="7" name="AutoShape 4" descr="「教具 花片」的圖片搜尋結果"/>
          <p:cNvSpPr>
            <a:spLocks noGrp="1" noChangeAspect="1" noChangeArrowheads="1"/>
          </p:cNvSpPr>
          <p:nvPr>
            <p:ph sz="half" idx="2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10" name="內容版面配置區 9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14431" y="1825625"/>
            <a:ext cx="4410044" cy="306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9089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800" dirty="0" smtClean="0">
                <a:latin typeface="標楷體" pitchFamily="65" charset="-120"/>
                <a:ea typeface="標楷體" pitchFamily="65" charset="-120"/>
              </a:rPr>
              <a:t>小數</a:t>
            </a:r>
            <a:r>
              <a:rPr lang="en-US" altLang="zh-TW" sz="4800" dirty="0" smtClean="0">
                <a:latin typeface="標楷體" pitchFamily="65" charset="-120"/>
                <a:ea typeface="標楷體" pitchFamily="65" charset="-120"/>
              </a:rPr>
              <a:t>~</a:t>
            </a:r>
            <a:r>
              <a:rPr lang="zh-TW" altLang="en-US" sz="4800" dirty="0">
                <a:latin typeface="標楷體" pitchFamily="65" charset="-120"/>
                <a:ea typeface="標楷體" pitchFamily="65" charset="-120"/>
              </a:rPr>
              <a:t>教具的使用</a:t>
            </a:r>
            <a:endParaRPr lang="zh-TW" altLang="en-US" sz="48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1797050"/>
            <a:ext cx="10515600" cy="4351338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在小數的啟蒙，教具是相當重要的，請老師準備充足的教具。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圖示、連續量情境、離散量情境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33474" name="Picture 2" descr="http://www.hansi4u.com/image/cache/data/products/MTCNT033-700x7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1864" y="4221088"/>
            <a:ext cx="2636912" cy="2636912"/>
          </a:xfrm>
          <a:prstGeom prst="rect">
            <a:avLst/>
          </a:prstGeom>
          <a:noFill/>
        </p:spPr>
      </p:pic>
      <p:pic>
        <p:nvPicPr>
          <p:cNvPr id="233476" name="Picture 4" descr="「小數的教具」的圖片搜尋結果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24192" y="4251176"/>
            <a:ext cx="2606824" cy="2606825"/>
          </a:xfrm>
          <a:prstGeom prst="rect">
            <a:avLst/>
          </a:prstGeom>
          <a:noFill/>
        </p:spPr>
      </p:pic>
      <p:pic>
        <p:nvPicPr>
          <p:cNvPr id="233478" name="Picture 6" descr="「小數的教具」的圖片搜尋結果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03512" y="4437112"/>
            <a:ext cx="3024336" cy="2016224"/>
          </a:xfrm>
          <a:prstGeom prst="rect">
            <a:avLst/>
          </a:prstGeom>
          <a:noFill/>
        </p:spPr>
      </p:pic>
      <p:pic>
        <p:nvPicPr>
          <p:cNvPr id="233480" name="Picture 8" descr="一盒鸡蛋图片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760296" y="0"/>
            <a:ext cx="1907704" cy="161439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09345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教學設計</a:t>
            </a:r>
            <a:endParaRPr lang="zh-TW" altLang="en-US" sz="4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請各位老師針對學生的迷思概念設計一個教學活動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寫在海報上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全開海報紙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上台說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明</a:t>
            </a:r>
          </a:p>
        </p:txBody>
      </p:sp>
    </p:spTree>
    <p:extLst>
      <p:ext uri="{BB962C8B-B14F-4D97-AF65-F5344CB8AC3E}">
        <p14:creationId xmlns:p14="http://schemas.microsoft.com/office/powerpoint/2010/main" val="6794044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結語</a:t>
            </a:r>
            <a:endParaRPr lang="zh-TW" altLang="en-US" sz="4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defRPr/>
            </a:pPr>
            <a:r>
              <a:rPr lang="zh-TW" altLang="en-US" sz="4000" dirty="0" smtClean="0">
                <a:solidFill>
                  <a:srgbClr val="66FF33"/>
                </a:solidFill>
                <a:ea typeface="標楷體" pitchFamily="65" charset="-120"/>
              </a:rPr>
              <a:t>福祿貝爾：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defRPr/>
            </a:pPr>
            <a:r>
              <a:rPr lang="zh-TW" altLang="en-US" sz="4000" b="1" i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 教育無他，惟</a:t>
            </a:r>
            <a:r>
              <a:rPr lang="zh-TW" altLang="en-US" sz="4000" b="1" i="1" dirty="0" smtClean="0">
                <a:solidFill>
                  <a:srgbClr val="FF66FF"/>
                </a:solidFill>
                <a:latin typeface="標楷體" pitchFamily="65" charset="-120"/>
                <a:ea typeface="標楷體" pitchFamily="65" charset="-120"/>
              </a:rPr>
              <a:t>愛</a:t>
            </a:r>
            <a:r>
              <a:rPr lang="zh-TW" altLang="en-US" sz="4000" b="1" i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與</a:t>
            </a:r>
            <a:r>
              <a:rPr lang="zh-TW" altLang="en-US" sz="4000" b="1" i="1" dirty="0" smtClean="0">
                <a:solidFill>
                  <a:srgbClr val="FF66FF"/>
                </a:solidFill>
                <a:latin typeface="標楷體" pitchFamily="65" charset="-120"/>
                <a:ea typeface="標楷體" pitchFamily="65" charset="-120"/>
                <a:hlinkClick r:id="rId2" action="ppaction://hlinkfile"/>
              </a:rPr>
              <a:t>榜樣</a:t>
            </a:r>
            <a:endParaRPr lang="zh-TW" altLang="en-US" sz="4000" b="1" i="1" dirty="0" smtClean="0">
              <a:solidFill>
                <a:srgbClr val="FF66FF"/>
              </a:solidFill>
              <a:latin typeface="標楷體" pitchFamily="65" charset="-120"/>
              <a:ea typeface="標楷體" pitchFamily="65" charset="-12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defRPr/>
            </a:pPr>
            <a:r>
              <a:rPr lang="zh-TW" altLang="en-US" sz="4000" i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4000" i="1" dirty="0" smtClean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只要開始永遠不</a:t>
            </a:r>
            <a:r>
              <a:rPr lang="zh-TW" altLang="en-US" sz="4000" i="1" dirty="0" smtClean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  <a:hlinkClick r:id="rId3" action="ppaction://hlinkfile"/>
              </a:rPr>
              <a:t>嫌遲</a:t>
            </a:r>
            <a:endParaRPr lang="zh-TW" altLang="en-US" sz="4000" i="1" dirty="0" smtClean="0">
              <a:solidFill>
                <a:srgbClr val="7030A0"/>
              </a:solidFill>
              <a:latin typeface="標楷體" pitchFamily="65" charset="-120"/>
              <a:ea typeface="標楷體" pitchFamily="65" charset="-12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defRPr/>
            </a:pPr>
            <a:r>
              <a:rPr lang="en-US" altLang="zh-TW" sz="4000" i="1" dirty="0" smtClean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 ~</a:t>
            </a:r>
            <a:r>
              <a:rPr lang="zh-TW" altLang="en-US" sz="4000" i="1" dirty="0" smtClean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願與所有關心教育的朋友共勉</a:t>
            </a:r>
            <a:endParaRPr lang="zh-TW" altLang="en-US" sz="4000" i="1" dirty="0">
              <a:solidFill>
                <a:srgbClr val="7030A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34179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213</Words>
  <Application>Microsoft Office PowerPoint</Application>
  <PresentationFormat>寬螢幕</PresentationFormat>
  <Paragraphs>43</Paragraphs>
  <Slides>9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6" baseType="lpstr">
      <vt:lpstr>新細明體</vt:lpstr>
      <vt:lpstr>標楷體</vt:lpstr>
      <vt:lpstr>Arial</vt:lpstr>
      <vt:lpstr>Calibri</vt:lpstr>
      <vt:lpstr>Calibri Light</vt:lpstr>
      <vt:lpstr>Tahoma</vt:lpstr>
      <vt:lpstr>Office 佈景主題</vt:lpstr>
      <vt:lpstr>龍潭國小到校輔導</vt:lpstr>
      <vt:lpstr>數學概念的表徵</vt:lpstr>
      <vt:lpstr>一年級 第8單元 10以內的減法</vt:lpstr>
      <vt:lpstr>四年級 第9單元 小數</vt:lpstr>
      <vt:lpstr>迷思概念</vt:lpstr>
      <vt:lpstr>10以內的加減~教具的使用</vt:lpstr>
      <vt:lpstr>小數~教具的使用</vt:lpstr>
      <vt:lpstr>教學設計</vt:lpstr>
      <vt:lpstr>結語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龍潭國小到校輔導</dc:title>
  <dc:creator>建樺 陳</dc:creator>
  <cp:lastModifiedBy>建樺 陳</cp:lastModifiedBy>
  <cp:revision>8</cp:revision>
  <dcterms:created xsi:type="dcterms:W3CDTF">2019-12-19T02:47:05Z</dcterms:created>
  <dcterms:modified xsi:type="dcterms:W3CDTF">2019-12-19T03:55:52Z</dcterms:modified>
</cp:coreProperties>
</file>