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5"/>
  </p:notesMasterIdLst>
  <p:sldIdLst>
    <p:sldId id="257" r:id="rId2"/>
    <p:sldId id="449" r:id="rId3"/>
    <p:sldId id="448" r:id="rId4"/>
    <p:sldId id="463" r:id="rId5"/>
    <p:sldId id="498" r:id="rId6"/>
    <p:sldId id="505" r:id="rId7"/>
    <p:sldId id="500" r:id="rId8"/>
    <p:sldId id="494" r:id="rId9"/>
    <p:sldId id="504" r:id="rId10"/>
    <p:sldId id="513" r:id="rId11"/>
    <p:sldId id="412" r:id="rId12"/>
    <p:sldId id="413" r:id="rId13"/>
    <p:sldId id="335" r:id="rId14"/>
    <p:sldId id="317" r:id="rId15"/>
    <p:sldId id="428" r:id="rId16"/>
    <p:sldId id="429" r:id="rId17"/>
    <p:sldId id="368" r:id="rId18"/>
    <p:sldId id="454" r:id="rId19"/>
    <p:sldId id="457" r:id="rId20"/>
    <p:sldId id="458" r:id="rId21"/>
    <p:sldId id="319" r:id="rId22"/>
    <p:sldId id="320" r:id="rId23"/>
    <p:sldId id="321" r:id="rId24"/>
    <p:sldId id="464" r:id="rId25"/>
    <p:sldId id="466" r:id="rId26"/>
    <p:sldId id="400" r:id="rId27"/>
    <p:sldId id="461" r:id="rId28"/>
    <p:sldId id="267" r:id="rId29"/>
    <p:sldId id="460" r:id="rId30"/>
    <p:sldId id="459" r:id="rId31"/>
    <p:sldId id="325" r:id="rId32"/>
    <p:sldId id="406" r:id="rId33"/>
    <p:sldId id="405" r:id="rId34"/>
    <p:sldId id="430" r:id="rId35"/>
    <p:sldId id="393" r:id="rId36"/>
    <p:sldId id="326" r:id="rId37"/>
    <p:sldId id="328" r:id="rId38"/>
    <p:sldId id="329" r:id="rId39"/>
    <p:sldId id="330" r:id="rId40"/>
    <p:sldId id="512" r:id="rId41"/>
    <p:sldId id="511" r:id="rId42"/>
    <p:sldId id="495" r:id="rId43"/>
    <p:sldId id="496" r:id="rId44"/>
    <p:sldId id="331" r:id="rId45"/>
    <p:sldId id="497" r:id="rId46"/>
    <p:sldId id="332" r:id="rId47"/>
    <p:sldId id="333" r:id="rId48"/>
    <p:sldId id="440" r:id="rId49"/>
    <p:sldId id="364" r:id="rId50"/>
    <p:sldId id="506" r:id="rId51"/>
    <p:sldId id="507" r:id="rId52"/>
    <p:sldId id="508" r:id="rId53"/>
    <p:sldId id="509" r:id="rId54"/>
    <p:sldId id="431" r:id="rId55"/>
    <p:sldId id="432" r:id="rId56"/>
    <p:sldId id="468" r:id="rId57"/>
    <p:sldId id="471" r:id="rId58"/>
    <p:sldId id="473" r:id="rId59"/>
    <p:sldId id="474" r:id="rId60"/>
    <p:sldId id="398" r:id="rId61"/>
    <p:sldId id="399" r:id="rId62"/>
    <p:sldId id="343" r:id="rId63"/>
    <p:sldId id="352" r:id="rId64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81748" autoAdjust="0"/>
  </p:normalViewPr>
  <p:slideViewPr>
    <p:cSldViewPr>
      <p:cViewPr varScale="1">
        <p:scale>
          <a:sx n="61" d="100"/>
          <a:sy n="61" d="100"/>
        </p:scale>
        <p:origin x="72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-108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C001F3-CEC6-4F2E-B1E0-A868D795E25A}" type="doc">
      <dgm:prSet loTypeId="urn:microsoft.com/office/officeart/2005/8/layout/chevron1" loCatId="process" qsTypeId="urn:microsoft.com/office/officeart/2005/8/quickstyle/3d1" qsCatId="3D" csTypeId="urn:microsoft.com/office/officeart/2005/8/colors/colorful5" csCatId="colorful" phldr="1"/>
      <dgm:spPr/>
    </dgm:pt>
    <dgm:pt modelId="{272C1548-64A9-4E95-9DD8-74B46595D159}">
      <dgm:prSet phldrT="[文字]" custT="1"/>
      <dgm:spPr/>
      <dgm:t>
        <a:bodyPr/>
        <a:lstStyle/>
        <a:p>
          <a:pPr algn="l"/>
          <a:r>
            <a:rPr lang="zh-TW" altLang="en-US" sz="3200" dirty="0" smtClean="0">
              <a:latin typeface="標楷體" pitchFamily="65" charset="-120"/>
              <a:ea typeface="標楷體" pitchFamily="65" charset="-120"/>
            </a:rPr>
            <a:t>篩選機制</a:t>
          </a:r>
          <a:endParaRPr lang="zh-TW" altLang="en-US" sz="3200" dirty="0">
            <a:latin typeface="標楷體" pitchFamily="65" charset="-120"/>
            <a:ea typeface="標楷體" pitchFamily="65" charset="-120"/>
          </a:endParaRPr>
        </a:p>
      </dgm:t>
    </dgm:pt>
    <dgm:pt modelId="{1D89F949-3291-4AD1-A4FE-91D0ABB6BCC0}" type="parTrans" cxnId="{584EBEF0-09CB-4886-9B57-CF600C89FB8E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0F96A048-A5AF-4289-AD9D-14441A6ED563}" type="sibTrans" cxnId="{584EBEF0-09CB-4886-9B57-CF600C89FB8E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7A2B7663-0177-4D7E-88BA-276E1A9473A9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itchFamily="65" charset="-120"/>
              <a:ea typeface="標楷體" pitchFamily="65" charset="-120"/>
            </a:rPr>
            <a:t>補救機制</a:t>
          </a:r>
          <a:endParaRPr lang="zh-TW" altLang="en-US" sz="3200" dirty="0">
            <a:latin typeface="標楷體" pitchFamily="65" charset="-120"/>
            <a:ea typeface="標楷體" pitchFamily="65" charset="-120"/>
          </a:endParaRPr>
        </a:p>
      </dgm:t>
    </dgm:pt>
    <dgm:pt modelId="{218104D2-860F-4F77-A90C-882B3A44045F}" type="parTrans" cxnId="{7FED3034-EF49-4252-871C-F5542C9A4DA0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C8A86D1D-46C3-42BE-A7C6-8711FAFA149B}" type="sibTrans" cxnId="{7FED3034-EF49-4252-871C-F5542C9A4DA0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37B19E5C-DBF1-478B-A9A5-027BD16A3AA6}">
      <dgm:prSet phldrT="[文字]" custT="1"/>
      <dgm:spPr/>
      <dgm:t>
        <a:bodyPr/>
        <a:lstStyle/>
        <a:p>
          <a:r>
            <a:rPr lang="zh-TW" altLang="en-US" sz="3200" dirty="0" smtClean="0">
              <a:latin typeface="標楷體" pitchFamily="65" charset="-120"/>
              <a:ea typeface="標楷體" pitchFamily="65" charset="-120"/>
            </a:rPr>
            <a:t>檢核機制</a:t>
          </a:r>
          <a:endParaRPr lang="zh-TW" altLang="en-US" sz="3200" dirty="0">
            <a:latin typeface="標楷體" pitchFamily="65" charset="-120"/>
            <a:ea typeface="標楷體" pitchFamily="65" charset="-120"/>
          </a:endParaRPr>
        </a:p>
      </dgm:t>
    </dgm:pt>
    <dgm:pt modelId="{0D9D0DD2-5965-4B10-8264-5B74DFC4EED1}" type="parTrans" cxnId="{FF84E58F-FA57-4918-986E-65499D4CBE14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551D3026-BD7C-4EA4-9623-91A3E0CEE89D}" type="sibTrans" cxnId="{FF84E58F-FA57-4918-986E-65499D4CBE14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4CC4286E-7599-4122-A1A9-68743948DC27}">
      <dgm:prSet phldrT="[文字]" custT="1"/>
      <dgm:spPr/>
      <dgm:t>
        <a:bodyPr/>
        <a:lstStyle/>
        <a:p>
          <a:pPr algn="l"/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找出目標對象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57083C7E-6C59-433F-8D6E-37AFA36785A1}" type="parTrans" cxnId="{6DF1A0A7-A3A2-4D53-9856-FC15C6018CC5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62357AC8-3D04-4629-B730-CE07DA16D11C}" type="sibTrans" cxnId="{6DF1A0A7-A3A2-4D53-9856-FC15C6018CC5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4E53CE0D-0FDD-4E2C-8494-A1308DE0C521}">
      <dgm:prSet custT="1"/>
      <dgm:spPr/>
      <dgm:t>
        <a:bodyPr/>
        <a:lstStyle/>
        <a:p>
          <a:r>
            <a:rPr lang="zh-TW" altLang="en-US" sz="20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受輔率</a:t>
          </a: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（開班率）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A817E409-E6C2-4508-8FBB-C170D1EC0473}" type="parTrans" cxnId="{3A52BC83-29D2-41D5-A5AC-F08827B2527C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5C8FE711-A43B-4348-9E80-D8DD183B811A}" type="sibTrans" cxnId="{3A52BC83-29D2-41D5-A5AC-F08827B2527C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A8F6B5E6-CC05-4590-97CC-7C01B73C65C6}">
      <dgm:prSet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形成性評量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94B803D8-146B-488C-9888-57058558AD2E}" type="parTrans" cxnId="{48AB8339-C14D-4BA9-BA15-5835A5074E80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4067AC3F-21A0-4A3A-831E-8E4E8B538EF2}" type="sibTrans" cxnId="{48AB8339-C14D-4BA9-BA15-5835A5074E80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FA13C0B8-5E8F-4BA4-9179-8B4C936F01B3}">
      <dgm:prSet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補救教材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70F13580-7522-493F-AE68-60C9BEC7898C}" type="parTrans" cxnId="{431183A7-6595-40C3-B92A-467FC1C7F06A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4BD22E22-02F0-4AA0-AF52-07F0D91CAB75}" type="sibTrans" cxnId="{431183A7-6595-40C3-B92A-467FC1C7F06A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1AEA2226-4280-4796-AA96-A7903988414B}">
      <dgm:prSet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補救方式與策略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2A40C026-3161-4C4A-907B-A47B2BE2B9A3}" type="parTrans" cxnId="{DCFA7ACE-9975-4FDF-B6BB-450B431B29A2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986310D8-AB8A-46B0-9648-63992A2365F2}" type="sibTrans" cxnId="{DCFA7ACE-9975-4FDF-B6BB-450B431B29A2}">
      <dgm:prSet/>
      <dgm:spPr/>
      <dgm:t>
        <a:bodyPr/>
        <a:lstStyle/>
        <a:p>
          <a:endParaRPr lang="zh-TW" altLang="en-US">
            <a:latin typeface="標楷體" pitchFamily="65" charset="-120"/>
            <a:ea typeface="標楷體" pitchFamily="65" charset="-120"/>
          </a:endParaRPr>
        </a:p>
      </dgm:t>
    </dgm:pt>
    <dgm:pt modelId="{EFD80B69-C0F9-495B-96EA-92B56210DB8C}">
      <dgm:prSet phldrT="[文字]" custT="1"/>
      <dgm:spPr/>
      <dgm:t>
        <a:bodyPr/>
        <a:lstStyle/>
        <a:p>
          <a:pPr algn="l"/>
          <a:r>
            <a:rPr lang="zh-TW" altLang="en-US" sz="20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提報率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FAB926A8-E27A-4EB8-90FA-2028C7E194C9}" type="parTrans" cxnId="{B6BEF6CB-2EC3-42D2-91A7-E42B93182B44}">
      <dgm:prSet/>
      <dgm:spPr/>
      <dgm:t>
        <a:bodyPr/>
        <a:lstStyle/>
        <a:p>
          <a:endParaRPr lang="zh-TW" altLang="en-US"/>
        </a:p>
      </dgm:t>
    </dgm:pt>
    <dgm:pt modelId="{0EA73A2F-8C41-47A3-B759-84F9C2F5C2BC}" type="sibTrans" cxnId="{B6BEF6CB-2EC3-42D2-91A7-E42B93182B44}">
      <dgm:prSet/>
      <dgm:spPr/>
      <dgm:t>
        <a:bodyPr/>
        <a:lstStyle/>
        <a:p>
          <a:endParaRPr lang="zh-TW" altLang="en-US"/>
        </a:p>
      </dgm:t>
    </dgm:pt>
    <dgm:pt modelId="{B773E2BB-A8E1-43BE-BE00-0C4DC1BF7084}">
      <dgm:prSet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未通過率</a:t>
          </a:r>
          <a:endParaRPr lang="en-US" altLang="zh-TW" sz="2000" dirty="0" smtClean="0">
            <a:latin typeface="標楷體" pitchFamily="65" charset="-120"/>
            <a:ea typeface="標楷體" pitchFamily="65" charset="-120"/>
          </a:endParaRPr>
        </a:p>
      </dgm:t>
    </dgm:pt>
    <dgm:pt modelId="{0DC5D74F-D781-4BE8-BE13-1C8002233634}" type="parTrans" cxnId="{DC327949-F439-4FED-AFA7-75FF765D8B12}">
      <dgm:prSet/>
      <dgm:spPr/>
      <dgm:t>
        <a:bodyPr/>
        <a:lstStyle/>
        <a:p>
          <a:endParaRPr lang="zh-TW" altLang="en-US"/>
        </a:p>
      </dgm:t>
    </dgm:pt>
    <dgm:pt modelId="{38900544-8D14-41C9-A22A-8F1764FB7451}" type="sibTrans" cxnId="{DC327949-F439-4FED-AFA7-75FF765D8B12}">
      <dgm:prSet/>
      <dgm:spPr/>
      <dgm:t>
        <a:bodyPr/>
        <a:lstStyle/>
        <a:p>
          <a:endParaRPr lang="zh-TW" altLang="en-US"/>
        </a:p>
      </dgm:t>
    </dgm:pt>
    <dgm:pt modelId="{BBE1C264-5082-45EB-A8D2-16BA2AD5CE35}">
      <dgm:prSet custT="1"/>
      <dgm:spPr/>
      <dgm:t>
        <a:bodyPr/>
        <a:lstStyle/>
        <a:p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95BAF76A-1AFA-4851-AFCA-6BAFD47A7DB1}" type="parTrans" cxnId="{A168BCF4-12F7-46DD-94DB-99B96ED6E7A3}">
      <dgm:prSet/>
      <dgm:spPr/>
      <dgm:t>
        <a:bodyPr/>
        <a:lstStyle/>
        <a:p>
          <a:endParaRPr lang="zh-TW" altLang="en-US"/>
        </a:p>
      </dgm:t>
    </dgm:pt>
    <dgm:pt modelId="{1602D2EA-4A0E-4CF1-9863-FA3016D3A534}" type="sibTrans" cxnId="{A168BCF4-12F7-46DD-94DB-99B96ED6E7A3}">
      <dgm:prSet/>
      <dgm:spPr/>
      <dgm:t>
        <a:bodyPr/>
        <a:lstStyle/>
        <a:p>
          <a:endParaRPr lang="zh-TW" altLang="en-US"/>
        </a:p>
      </dgm:t>
    </dgm:pt>
    <dgm:pt modelId="{15FB71B6-9B78-488C-B3B0-0D71F5315196}">
      <dgm:prSet custT="1"/>
      <dgm:spPr/>
      <dgm:t>
        <a:bodyPr/>
        <a:lstStyle/>
        <a:p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D4431A62-E967-4CCC-8E5A-0C554FBCBE5E}" type="parTrans" cxnId="{7B5EAA27-7745-437C-8F68-1BBF50094B70}">
      <dgm:prSet/>
      <dgm:spPr/>
      <dgm:t>
        <a:bodyPr/>
        <a:lstStyle/>
        <a:p>
          <a:endParaRPr lang="zh-TW" altLang="en-US"/>
        </a:p>
      </dgm:t>
    </dgm:pt>
    <dgm:pt modelId="{5557114D-93CE-45C4-8AA0-C22E87964918}" type="sibTrans" cxnId="{7B5EAA27-7745-437C-8F68-1BBF50094B70}">
      <dgm:prSet/>
      <dgm:spPr/>
      <dgm:t>
        <a:bodyPr/>
        <a:lstStyle/>
        <a:p>
          <a:endParaRPr lang="zh-TW" altLang="en-US"/>
        </a:p>
      </dgm:t>
    </dgm:pt>
    <dgm:pt modelId="{6F2BEFFC-1BDD-4DB2-A233-823389D6C87C}">
      <dgm:prSet custT="1"/>
      <dgm:spPr/>
      <dgm:t>
        <a:bodyPr/>
        <a:lstStyle/>
        <a:p>
          <a:r>
            <a:rPr lang="zh-TW" altLang="en-US" sz="20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因進步結案率</a:t>
          </a:r>
          <a:endParaRPr lang="zh-TW" altLang="en-US" sz="2000" dirty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</dgm:t>
    </dgm:pt>
    <dgm:pt modelId="{CBEB98DA-6A00-45BA-AD87-A7353F8B023C}" type="parTrans" cxnId="{23E8D55F-049F-447B-88C2-6A2E4DAD177E}">
      <dgm:prSet/>
      <dgm:spPr/>
      <dgm:t>
        <a:bodyPr/>
        <a:lstStyle/>
        <a:p>
          <a:endParaRPr lang="zh-TW" altLang="en-US"/>
        </a:p>
      </dgm:t>
    </dgm:pt>
    <dgm:pt modelId="{5F041937-16BA-47D2-BB47-8AE74F2B1CF6}" type="sibTrans" cxnId="{23E8D55F-049F-447B-88C2-6A2E4DAD177E}">
      <dgm:prSet/>
      <dgm:spPr/>
      <dgm:t>
        <a:bodyPr/>
        <a:lstStyle/>
        <a:p>
          <a:endParaRPr lang="zh-TW" altLang="en-US"/>
        </a:p>
      </dgm:t>
    </dgm:pt>
    <dgm:pt modelId="{31DB924F-282B-448A-A308-641B89F85A20}">
      <dgm:prSet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補救教學師資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216402A4-0042-4C08-8A21-96B470FD59B8}" type="parTrans" cxnId="{FB7FF171-2B5E-4174-AB70-6C9A35830FAC}">
      <dgm:prSet/>
      <dgm:spPr/>
      <dgm:t>
        <a:bodyPr/>
        <a:lstStyle/>
        <a:p>
          <a:endParaRPr lang="zh-TW" altLang="en-US"/>
        </a:p>
      </dgm:t>
    </dgm:pt>
    <dgm:pt modelId="{99FBB613-C329-4AFC-B230-3B625C534201}" type="sibTrans" cxnId="{FB7FF171-2B5E-4174-AB70-6C9A35830FAC}">
      <dgm:prSet/>
      <dgm:spPr/>
      <dgm:t>
        <a:bodyPr/>
        <a:lstStyle/>
        <a:p>
          <a:endParaRPr lang="zh-TW" altLang="en-US"/>
        </a:p>
      </dgm:t>
    </dgm:pt>
    <dgm:pt modelId="{A04B6B8E-276C-429D-8D9E-A915C33A263C}">
      <dgm:prSet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多元性評量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0C9DCFC5-7C87-404C-A059-0E76DBA469E2}" type="parTrans" cxnId="{3AE66C99-700E-4823-ABB5-3CB4DBDA0920}">
      <dgm:prSet/>
      <dgm:spPr/>
      <dgm:t>
        <a:bodyPr/>
        <a:lstStyle/>
        <a:p>
          <a:endParaRPr lang="zh-TW" altLang="en-US"/>
        </a:p>
      </dgm:t>
    </dgm:pt>
    <dgm:pt modelId="{F53A6FC3-3878-4170-B8D2-0E235E4A50BC}" type="sibTrans" cxnId="{3AE66C99-700E-4823-ABB5-3CB4DBDA0920}">
      <dgm:prSet/>
      <dgm:spPr/>
      <dgm:t>
        <a:bodyPr/>
        <a:lstStyle/>
        <a:p>
          <a:endParaRPr lang="zh-TW" altLang="en-US"/>
        </a:p>
      </dgm:t>
    </dgm:pt>
    <dgm:pt modelId="{0EBDC515-D157-425D-A153-36781318ED7E}">
      <dgm:prSet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成長測驗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A5197802-CD0F-4F6D-AC7B-85D5D643368A}" type="parTrans" cxnId="{C0B56CE6-8CE5-449B-BC7E-2B59383CE429}">
      <dgm:prSet/>
      <dgm:spPr/>
      <dgm:t>
        <a:bodyPr/>
        <a:lstStyle/>
        <a:p>
          <a:endParaRPr lang="zh-TW" altLang="en-US"/>
        </a:p>
      </dgm:t>
    </dgm:pt>
    <dgm:pt modelId="{02E7ACE2-061A-4A9A-A86E-D08EE97E4808}" type="sibTrans" cxnId="{C0B56CE6-8CE5-449B-BC7E-2B59383CE429}">
      <dgm:prSet/>
      <dgm:spPr/>
      <dgm:t>
        <a:bodyPr/>
        <a:lstStyle/>
        <a:p>
          <a:endParaRPr lang="zh-TW" altLang="en-US"/>
        </a:p>
      </dgm:t>
    </dgm:pt>
    <dgm:pt modelId="{C536A1DC-028D-4B74-BA43-DA82FA4885A6}">
      <dgm:prSet custT="1"/>
      <dgm:spPr/>
      <dgm:t>
        <a:bodyPr/>
        <a:lstStyle/>
        <a:p>
          <a:r>
            <a:rPr lang="zh-TW" altLang="en-US" sz="20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進步率</a:t>
          </a:r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（成長率）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EF7D7D1B-8D10-42F1-8853-01B45A2CF316}" type="sibTrans" cxnId="{42E5DB37-9D54-4227-9669-3FC58FE561E6}">
      <dgm:prSet/>
      <dgm:spPr/>
      <dgm:t>
        <a:bodyPr/>
        <a:lstStyle/>
        <a:p>
          <a:endParaRPr lang="zh-TW" altLang="en-US"/>
        </a:p>
      </dgm:t>
    </dgm:pt>
    <dgm:pt modelId="{BCBE65D4-DEC6-453E-A0B1-BCFEB02DC0C5}" type="parTrans" cxnId="{42E5DB37-9D54-4227-9669-3FC58FE561E6}">
      <dgm:prSet/>
      <dgm:spPr/>
      <dgm:t>
        <a:bodyPr/>
        <a:lstStyle/>
        <a:p>
          <a:endParaRPr lang="zh-TW" altLang="en-US"/>
        </a:p>
      </dgm:t>
    </dgm:pt>
    <dgm:pt modelId="{07BE8D9A-BEC7-4254-85B2-18101AC91908}">
      <dgm:prSet phldrT="[文字]" custT="1"/>
      <dgm:spPr/>
      <dgm:t>
        <a:bodyPr/>
        <a:lstStyle/>
        <a:p>
          <a:pPr algn="l"/>
          <a:r>
            <a:rPr lang="zh-TW" altLang="en-US" sz="20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施測率</a:t>
          </a:r>
          <a:endParaRPr lang="zh-TW" altLang="en-US" sz="2000" dirty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</dgm:t>
    </dgm:pt>
    <dgm:pt modelId="{05A53D61-FD44-48B1-9DD8-E5349EA6E2A9}" type="parTrans" cxnId="{735269C7-1D75-4409-9B5B-F2675C9E5F1D}">
      <dgm:prSet/>
      <dgm:spPr/>
      <dgm:t>
        <a:bodyPr/>
        <a:lstStyle/>
        <a:p>
          <a:endParaRPr lang="zh-TW" altLang="en-US"/>
        </a:p>
      </dgm:t>
    </dgm:pt>
    <dgm:pt modelId="{AB491ED8-F0DD-46C4-B570-804D041ED623}" type="sibTrans" cxnId="{735269C7-1D75-4409-9B5B-F2675C9E5F1D}">
      <dgm:prSet/>
      <dgm:spPr/>
      <dgm:t>
        <a:bodyPr/>
        <a:lstStyle/>
        <a:p>
          <a:endParaRPr lang="zh-TW" altLang="en-US"/>
        </a:p>
      </dgm:t>
    </dgm:pt>
    <dgm:pt modelId="{63BB2083-C585-455A-AFD1-92014A02D6C4}">
      <dgm:prSet phldrT="[文字]" custT="1"/>
      <dgm:spPr/>
      <dgm:t>
        <a:bodyPr/>
        <a:lstStyle/>
        <a:p>
          <a:pPr algn="l"/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每學年第二學期期末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1D7E2DF5-1EF4-4A49-9920-FF08723542CB}" type="sibTrans" cxnId="{41CCBA28-F0D9-409A-9893-A1356ADCE23F}">
      <dgm:prSet/>
      <dgm:spPr/>
      <dgm:t>
        <a:bodyPr/>
        <a:lstStyle/>
        <a:p>
          <a:endParaRPr lang="zh-TW" altLang="en-US"/>
        </a:p>
      </dgm:t>
    </dgm:pt>
    <dgm:pt modelId="{DAD5F849-83E1-452E-A118-4B34972F6AC0}" type="parTrans" cxnId="{41CCBA28-F0D9-409A-9893-A1356ADCE23F}">
      <dgm:prSet/>
      <dgm:spPr/>
      <dgm:t>
        <a:bodyPr/>
        <a:lstStyle/>
        <a:p>
          <a:endParaRPr lang="zh-TW" altLang="en-US"/>
        </a:p>
      </dgm:t>
    </dgm:pt>
    <dgm:pt modelId="{10587944-D673-4C86-8978-412E69755C66}">
      <dgm:prSet custT="1"/>
      <dgm:spPr/>
      <dgm:t>
        <a:bodyPr/>
        <a:lstStyle/>
        <a:p>
          <a:r>
            <a:rPr lang="zh-TW" altLang="en-US" sz="2000" dirty="0" smtClean="0">
              <a:latin typeface="標楷體" pitchFamily="65" charset="-120"/>
              <a:ea typeface="標楷體" pitchFamily="65" charset="-120"/>
            </a:rPr>
            <a:t>每學年第一學期期末</a:t>
          </a:r>
          <a:endParaRPr lang="zh-TW" altLang="en-US" sz="2000" dirty="0">
            <a:latin typeface="標楷體" pitchFamily="65" charset="-120"/>
            <a:ea typeface="標楷體" pitchFamily="65" charset="-120"/>
          </a:endParaRPr>
        </a:p>
      </dgm:t>
    </dgm:pt>
    <dgm:pt modelId="{9EEDE266-1979-4C1E-A5EC-DF381B343869}" type="parTrans" cxnId="{EE1B44B1-0504-401D-A269-BC62C2536B7D}">
      <dgm:prSet/>
      <dgm:spPr/>
      <dgm:t>
        <a:bodyPr/>
        <a:lstStyle/>
        <a:p>
          <a:endParaRPr lang="zh-TW" altLang="en-US"/>
        </a:p>
      </dgm:t>
    </dgm:pt>
    <dgm:pt modelId="{FF339E15-F538-4B3D-8605-60D5D1717504}" type="sibTrans" cxnId="{EE1B44B1-0504-401D-A269-BC62C2536B7D}">
      <dgm:prSet/>
      <dgm:spPr/>
      <dgm:t>
        <a:bodyPr/>
        <a:lstStyle/>
        <a:p>
          <a:endParaRPr lang="zh-TW" altLang="en-US"/>
        </a:p>
      </dgm:t>
    </dgm:pt>
    <dgm:pt modelId="{1EE3D17D-C9EB-4596-A09E-6563155A2E9C}" type="pres">
      <dgm:prSet presAssocID="{A8C001F3-CEC6-4F2E-B1E0-A868D795E25A}" presName="Name0" presStyleCnt="0">
        <dgm:presLayoutVars>
          <dgm:dir/>
          <dgm:animLvl val="lvl"/>
          <dgm:resizeHandles val="exact"/>
        </dgm:presLayoutVars>
      </dgm:prSet>
      <dgm:spPr/>
    </dgm:pt>
    <dgm:pt modelId="{641B979E-1B4E-488A-8012-D946EC63C504}" type="pres">
      <dgm:prSet presAssocID="{272C1548-64A9-4E95-9DD8-74B46595D159}" presName="composite" presStyleCnt="0"/>
      <dgm:spPr/>
    </dgm:pt>
    <dgm:pt modelId="{EE16806E-FBAF-4FEF-99B6-36CF3B439A57}" type="pres">
      <dgm:prSet presAssocID="{272C1548-64A9-4E95-9DD8-74B46595D159}" presName="parTx" presStyleLbl="node1" presStyleIdx="0" presStyleCnt="3" custScaleX="1069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1F38D8E-95C4-4FE1-BB2C-071647F72C26}" type="pres">
      <dgm:prSet presAssocID="{272C1548-64A9-4E95-9DD8-74B46595D159}" presName="desTx" presStyleLbl="revTx" presStyleIdx="0" presStyleCnt="3" custScaleX="12090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68691BC-0C96-4C20-809D-7481472BD471}" type="pres">
      <dgm:prSet presAssocID="{0F96A048-A5AF-4289-AD9D-14441A6ED563}" presName="space" presStyleCnt="0"/>
      <dgm:spPr/>
    </dgm:pt>
    <dgm:pt modelId="{22EE9F7D-563B-4BED-B719-3BFAB3F39267}" type="pres">
      <dgm:prSet presAssocID="{7A2B7663-0177-4D7E-88BA-276E1A9473A9}" presName="composite" presStyleCnt="0"/>
      <dgm:spPr/>
    </dgm:pt>
    <dgm:pt modelId="{D08D2554-2A52-41BF-B950-114CBA0AF591}" type="pres">
      <dgm:prSet presAssocID="{7A2B7663-0177-4D7E-88BA-276E1A9473A9}" presName="parTx" presStyleLbl="node1" presStyleIdx="1" presStyleCnt="3" custScaleX="1083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81C0F2F-DAB5-497B-8217-7437652A4900}" type="pres">
      <dgm:prSet presAssocID="{7A2B7663-0177-4D7E-88BA-276E1A9473A9}" presName="desTx" presStyleLbl="revTx" presStyleIdx="1" presStyleCnt="3" custScaleX="11042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685B47F-D032-4AA6-8936-862A6460D486}" type="pres">
      <dgm:prSet presAssocID="{C8A86D1D-46C3-42BE-A7C6-8711FAFA149B}" presName="space" presStyleCnt="0"/>
      <dgm:spPr/>
    </dgm:pt>
    <dgm:pt modelId="{3AF20BDA-CE06-4D1C-B4EC-E746F0DF0AB8}" type="pres">
      <dgm:prSet presAssocID="{37B19E5C-DBF1-478B-A9A5-027BD16A3AA6}" presName="composite" presStyleCnt="0"/>
      <dgm:spPr/>
    </dgm:pt>
    <dgm:pt modelId="{F9C1DA10-262A-4256-832F-9AD56F248E1A}" type="pres">
      <dgm:prSet presAssocID="{37B19E5C-DBF1-478B-A9A5-027BD16A3AA6}" presName="parTx" presStyleLbl="node1" presStyleIdx="2" presStyleCnt="3" custScaleX="1050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F038482-4DE0-46C4-9A09-0821E8AFCD4F}" type="pres">
      <dgm:prSet presAssocID="{37B19E5C-DBF1-478B-A9A5-027BD16A3AA6}" presName="desTx" presStyleLbl="revTx" presStyleIdx="2" presStyleCnt="3" custScaleX="121913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42E5DB37-9D54-4227-9669-3FC58FE561E6}" srcId="{37B19E5C-DBF1-478B-A9A5-027BD16A3AA6}" destId="{C536A1DC-028D-4B74-BA43-DA82FA4885A6}" srcOrd="4" destOrd="0" parTransId="{BCBE65D4-DEC6-453E-A0B1-BCFEB02DC0C5}" sibTransId="{EF7D7D1B-8D10-42F1-8853-01B45A2CF316}"/>
    <dgm:cxn modelId="{7AD24E10-339B-4140-9433-3ACACE6D9D42}" type="presOf" srcId="{A8C001F3-CEC6-4F2E-B1E0-A868D795E25A}" destId="{1EE3D17D-C9EB-4596-A09E-6563155A2E9C}" srcOrd="0" destOrd="0" presId="urn:microsoft.com/office/officeart/2005/8/layout/chevron1"/>
    <dgm:cxn modelId="{79EFDC3B-0447-4C3E-B6F4-18312543600B}" type="presOf" srcId="{63BB2083-C585-455A-AFD1-92014A02D6C4}" destId="{B1F38D8E-95C4-4FE1-BB2C-071647F72C26}" srcOrd="0" destOrd="1" presId="urn:microsoft.com/office/officeart/2005/8/layout/chevron1"/>
    <dgm:cxn modelId="{BFDD274B-C3FC-4DF1-AF20-30D36F64A9FD}" type="presOf" srcId="{C536A1DC-028D-4B74-BA43-DA82FA4885A6}" destId="{1F038482-4DE0-46C4-9A09-0821E8AFCD4F}" srcOrd="0" destOrd="4" presId="urn:microsoft.com/office/officeart/2005/8/layout/chevron1"/>
    <dgm:cxn modelId="{58BAF5D0-04CF-4A38-AB32-1B660384802E}" type="presOf" srcId="{37B19E5C-DBF1-478B-A9A5-027BD16A3AA6}" destId="{F9C1DA10-262A-4256-832F-9AD56F248E1A}" srcOrd="0" destOrd="0" presId="urn:microsoft.com/office/officeart/2005/8/layout/chevron1"/>
    <dgm:cxn modelId="{DCFA7ACE-9975-4FDF-B6BB-450B431B29A2}" srcId="{7A2B7663-0177-4D7E-88BA-276E1A9473A9}" destId="{1AEA2226-4280-4796-AA96-A7903988414B}" srcOrd="3" destOrd="0" parTransId="{2A40C026-3161-4C4A-907B-A47B2BE2B9A3}" sibTransId="{986310D8-AB8A-46B0-9648-63992A2365F2}"/>
    <dgm:cxn modelId="{0943A661-60AD-4B6B-929A-7F254CE2035B}" type="presOf" srcId="{7A2B7663-0177-4D7E-88BA-276E1A9473A9}" destId="{D08D2554-2A52-41BF-B950-114CBA0AF591}" srcOrd="0" destOrd="0" presId="urn:microsoft.com/office/officeart/2005/8/layout/chevron1"/>
    <dgm:cxn modelId="{C0B56CE6-8CE5-449B-BC7E-2B59383CE429}" srcId="{37B19E5C-DBF1-478B-A9A5-027BD16A3AA6}" destId="{0EBDC515-D157-425D-A153-36781318ED7E}" srcOrd="2" destOrd="0" parTransId="{A5197802-CD0F-4F6D-AC7B-85D5D643368A}" sibTransId="{02E7ACE2-061A-4A9A-A86E-D08EE97E4808}"/>
    <dgm:cxn modelId="{431183A7-6595-40C3-B92A-467FC1C7F06A}" srcId="{7A2B7663-0177-4D7E-88BA-276E1A9473A9}" destId="{FA13C0B8-5E8F-4BA4-9179-8B4C936F01B3}" srcOrd="2" destOrd="0" parTransId="{70F13580-7522-493F-AE68-60C9BEC7898C}" sibTransId="{4BD22E22-02F0-4AA0-AF52-07F0D91CAB75}"/>
    <dgm:cxn modelId="{DC327949-F439-4FED-AFA7-75FF765D8B12}" srcId="{272C1548-64A9-4E95-9DD8-74B46595D159}" destId="{B773E2BB-A8E1-43BE-BE00-0C4DC1BF7084}" srcOrd="4" destOrd="0" parTransId="{0DC5D74F-D781-4BE8-BE13-1C8002233634}" sibTransId="{38900544-8D14-41C9-A22A-8F1764FB7451}"/>
    <dgm:cxn modelId="{48AB8339-C14D-4BA9-BA15-5835A5074E80}" srcId="{37B19E5C-DBF1-478B-A9A5-027BD16A3AA6}" destId="{A8F6B5E6-CC05-4590-97CC-7C01B73C65C6}" srcOrd="0" destOrd="0" parTransId="{94B803D8-146B-488C-9888-57058558AD2E}" sibTransId="{4067AC3F-21A0-4A3A-831E-8E4E8B538EF2}"/>
    <dgm:cxn modelId="{6C1B79FC-7E15-4AE6-A4A8-140AAC6FE3D2}" type="presOf" srcId="{07BE8D9A-BEC7-4254-85B2-18101AC91908}" destId="{B1F38D8E-95C4-4FE1-BB2C-071647F72C26}" srcOrd="0" destOrd="3" presId="urn:microsoft.com/office/officeart/2005/8/layout/chevron1"/>
    <dgm:cxn modelId="{A168BCF4-12F7-46DD-94DB-99B96ED6E7A3}" srcId="{37B19E5C-DBF1-478B-A9A5-027BD16A3AA6}" destId="{BBE1C264-5082-45EB-A8D2-16BA2AD5CE35}" srcOrd="7" destOrd="0" parTransId="{95BAF76A-1AFA-4851-AFCA-6BAFD47A7DB1}" sibTransId="{1602D2EA-4A0E-4CF1-9863-FA3016D3A534}"/>
    <dgm:cxn modelId="{EE1B44B1-0504-401D-A269-BC62C2536B7D}" srcId="{37B19E5C-DBF1-478B-A9A5-027BD16A3AA6}" destId="{10587944-D673-4C86-8978-412E69755C66}" srcOrd="3" destOrd="0" parTransId="{9EEDE266-1979-4C1E-A5EC-DF381B343869}" sibTransId="{FF339E15-F538-4B3D-8605-60D5D1717504}"/>
    <dgm:cxn modelId="{22BFC051-46AE-4D9C-9D8A-73EA7D20F303}" type="presOf" srcId="{15FB71B6-9B78-488C-B3B0-0D71F5315196}" destId="{1F038482-4DE0-46C4-9A09-0821E8AFCD4F}" srcOrd="0" destOrd="6" presId="urn:microsoft.com/office/officeart/2005/8/layout/chevron1"/>
    <dgm:cxn modelId="{CA0B1DA0-26C3-49B2-B37D-41EC4ADCD68E}" type="presOf" srcId="{BBE1C264-5082-45EB-A8D2-16BA2AD5CE35}" destId="{1F038482-4DE0-46C4-9A09-0821E8AFCD4F}" srcOrd="0" destOrd="7" presId="urn:microsoft.com/office/officeart/2005/8/layout/chevron1"/>
    <dgm:cxn modelId="{F3F5CFDC-C955-4E88-AFB8-1681C2405C21}" type="presOf" srcId="{B773E2BB-A8E1-43BE-BE00-0C4DC1BF7084}" destId="{B1F38D8E-95C4-4FE1-BB2C-071647F72C26}" srcOrd="0" destOrd="4" presId="urn:microsoft.com/office/officeart/2005/8/layout/chevron1"/>
    <dgm:cxn modelId="{D46F974D-1760-4E7F-82C4-5C07DD993C38}" type="presOf" srcId="{10587944-D673-4C86-8978-412E69755C66}" destId="{1F038482-4DE0-46C4-9A09-0821E8AFCD4F}" srcOrd="0" destOrd="3" presId="urn:microsoft.com/office/officeart/2005/8/layout/chevron1"/>
    <dgm:cxn modelId="{4A859B22-A567-4277-AD8E-E7749DA97085}" type="presOf" srcId="{31DB924F-282B-448A-A308-641B89F85A20}" destId="{881C0F2F-DAB5-497B-8217-7437652A4900}" srcOrd="0" destOrd="1" presId="urn:microsoft.com/office/officeart/2005/8/layout/chevron1"/>
    <dgm:cxn modelId="{A561CDA9-72EB-4B57-8F3C-EF1AB95D236E}" type="presOf" srcId="{0EBDC515-D157-425D-A153-36781318ED7E}" destId="{1F038482-4DE0-46C4-9A09-0821E8AFCD4F}" srcOrd="0" destOrd="2" presId="urn:microsoft.com/office/officeart/2005/8/layout/chevron1"/>
    <dgm:cxn modelId="{F864C86B-60DF-4F3F-95ED-D3EF38B17184}" type="presOf" srcId="{A8F6B5E6-CC05-4590-97CC-7C01B73C65C6}" destId="{1F038482-4DE0-46C4-9A09-0821E8AFCD4F}" srcOrd="0" destOrd="0" presId="urn:microsoft.com/office/officeart/2005/8/layout/chevron1"/>
    <dgm:cxn modelId="{6DF1A0A7-A3A2-4D53-9856-FC15C6018CC5}" srcId="{272C1548-64A9-4E95-9DD8-74B46595D159}" destId="{4CC4286E-7599-4122-A1A9-68743948DC27}" srcOrd="0" destOrd="0" parTransId="{57083C7E-6C59-433F-8D6E-37AFA36785A1}" sibTransId="{62357AC8-3D04-4629-B730-CE07DA16D11C}"/>
    <dgm:cxn modelId="{86D3C41D-31FA-44B3-9671-1D460B9160E9}" type="presOf" srcId="{4CC4286E-7599-4122-A1A9-68743948DC27}" destId="{B1F38D8E-95C4-4FE1-BB2C-071647F72C26}" srcOrd="0" destOrd="0" presId="urn:microsoft.com/office/officeart/2005/8/layout/chevron1"/>
    <dgm:cxn modelId="{0E468836-55C5-4F3A-979C-54288647C3E3}" type="presOf" srcId="{A04B6B8E-276C-429D-8D9E-A915C33A263C}" destId="{1F038482-4DE0-46C4-9A09-0821E8AFCD4F}" srcOrd="0" destOrd="1" presId="urn:microsoft.com/office/officeart/2005/8/layout/chevron1"/>
    <dgm:cxn modelId="{B6BEF6CB-2EC3-42D2-91A7-E42B93182B44}" srcId="{272C1548-64A9-4E95-9DD8-74B46595D159}" destId="{EFD80B69-C0F9-495B-96EA-92B56210DB8C}" srcOrd="2" destOrd="0" parTransId="{FAB926A8-E27A-4EB8-90FA-2028C7E194C9}" sibTransId="{0EA73A2F-8C41-47A3-B759-84F9C2F5C2BC}"/>
    <dgm:cxn modelId="{3A52BC83-29D2-41D5-A5AC-F08827B2527C}" srcId="{7A2B7663-0177-4D7E-88BA-276E1A9473A9}" destId="{4E53CE0D-0FDD-4E2C-8494-A1308DE0C521}" srcOrd="0" destOrd="0" parTransId="{A817E409-E6C2-4508-8FBB-C170D1EC0473}" sibTransId="{5C8FE711-A43B-4348-9E80-D8DD183B811A}"/>
    <dgm:cxn modelId="{7FED3034-EF49-4252-871C-F5542C9A4DA0}" srcId="{A8C001F3-CEC6-4F2E-B1E0-A868D795E25A}" destId="{7A2B7663-0177-4D7E-88BA-276E1A9473A9}" srcOrd="1" destOrd="0" parTransId="{218104D2-860F-4F77-A90C-882B3A44045F}" sibTransId="{C8A86D1D-46C3-42BE-A7C6-8711FAFA149B}"/>
    <dgm:cxn modelId="{FF84E58F-FA57-4918-986E-65499D4CBE14}" srcId="{A8C001F3-CEC6-4F2E-B1E0-A868D795E25A}" destId="{37B19E5C-DBF1-478B-A9A5-027BD16A3AA6}" srcOrd="2" destOrd="0" parTransId="{0D9D0DD2-5965-4B10-8264-5B74DFC4EED1}" sibTransId="{551D3026-BD7C-4EA4-9623-91A3E0CEE89D}"/>
    <dgm:cxn modelId="{DB49434B-170D-4D02-88CB-B72FAC0C364F}" type="presOf" srcId="{FA13C0B8-5E8F-4BA4-9179-8B4C936F01B3}" destId="{881C0F2F-DAB5-497B-8217-7437652A4900}" srcOrd="0" destOrd="2" presId="urn:microsoft.com/office/officeart/2005/8/layout/chevron1"/>
    <dgm:cxn modelId="{584EBEF0-09CB-4886-9B57-CF600C89FB8E}" srcId="{A8C001F3-CEC6-4F2E-B1E0-A868D795E25A}" destId="{272C1548-64A9-4E95-9DD8-74B46595D159}" srcOrd="0" destOrd="0" parTransId="{1D89F949-3291-4AD1-A4FE-91D0ABB6BCC0}" sibTransId="{0F96A048-A5AF-4289-AD9D-14441A6ED563}"/>
    <dgm:cxn modelId="{78D11B1F-8F57-44EA-B217-88E4D6AC071B}" type="presOf" srcId="{6F2BEFFC-1BDD-4DB2-A233-823389D6C87C}" destId="{1F038482-4DE0-46C4-9A09-0821E8AFCD4F}" srcOrd="0" destOrd="5" presId="urn:microsoft.com/office/officeart/2005/8/layout/chevron1"/>
    <dgm:cxn modelId="{3AE66C99-700E-4823-ABB5-3CB4DBDA0920}" srcId="{37B19E5C-DBF1-478B-A9A5-027BD16A3AA6}" destId="{A04B6B8E-276C-429D-8D9E-A915C33A263C}" srcOrd="1" destOrd="0" parTransId="{0C9DCFC5-7C87-404C-A059-0E76DBA469E2}" sibTransId="{F53A6FC3-3878-4170-B8D2-0E235E4A50BC}"/>
    <dgm:cxn modelId="{14C4D594-C18E-46E8-BE07-513394E54EF3}" type="presOf" srcId="{EFD80B69-C0F9-495B-96EA-92B56210DB8C}" destId="{B1F38D8E-95C4-4FE1-BB2C-071647F72C26}" srcOrd="0" destOrd="2" presId="urn:microsoft.com/office/officeart/2005/8/layout/chevron1"/>
    <dgm:cxn modelId="{23E8D55F-049F-447B-88C2-6A2E4DAD177E}" srcId="{37B19E5C-DBF1-478B-A9A5-027BD16A3AA6}" destId="{6F2BEFFC-1BDD-4DB2-A233-823389D6C87C}" srcOrd="5" destOrd="0" parTransId="{CBEB98DA-6A00-45BA-AD87-A7353F8B023C}" sibTransId="{5F041937-16BA-47D2-BB47-8AE74F2B1CF6}"/>
    <dgm:cxn modelId="{735269C7-1D75-4409-9B5B-F2675C9E5F1D}" srcId="{272C1548-64A9-4E95-9DD8-74B46595D159}" destId="{07BE8D9A-BEC7-4254-85B2-18101AC91908}" srcOrd="3" destOrd="0" parTransId="{05A53D61-FD44-48B1-9DD8-E5349EA6E2A9}" sibTransId="{AB491ED8-F0DD-46C4-B570-804D041ED623}"/>
    <dgm:cxn modelId="{56BD1F3A-A3A1-4159-8C00-7F515D31B97C}" type="presOf" srcId="{4E53CE0D-0FDD-4E2C-8494-A1308DE0C521}" destId="{881C0F2F-DAB5-497B-8217-7437652A4900}" srcOrd="0" destOrd="0" presId="urn:microsoft.com/office/officeart/2005/8/layout/chevron1"/>
    <dgm:cxn modelId="{F7F1A2C7-8EE3-4D01-8589-9A48A154D256}" type="presOf" srcId="{1AEA2226-4280-4796-AA96-A7903988414B}" destId="{881C0F2F-DAB5-497B-8217-7437652A4900}" srcOrd="0" destOrd="3" presId="urn:microsoft.com/office/officeart/2005/8/layout/chevron1"/>
    <dgm:cxn modelId="{19C9290B-4DB6-4C38-9CA1-387411EBCF0F}" type="presOf" srcId="{272C1548-64A9-4E95-9DD8-74B46595D159}" destId="{EE16806E-FBAF-4FEF-99B6-36CF3B439A57}" srcOrd="0" destOrd="0" presId="urn:microsoft.com/office/officeart/2005/8/layout/chevron1"/>
    <dgm:cxn modelId="{41CCBA28-F0D9-409A-9893-A1356ADCE23F}" srcId="{272C1548-64A9-4E95-9DD8-74B46595D159}" destId="{63BB2083-C585-455A-AFD1-92014A02D6C4}" srcOrd="1" destOrd="0" parTransId="{DAD5F849-83E1-452E-A118-4B34972F6AC0}" sibTransId="{1D7E2DF5-1EF4-4A49-9920-FF08723542CB}"/>
    <dgm:cxn modelId="{FB7FF171-2B5E-4174-AB70-6C9A35830FAC}" srcId="{7A2B7663-0177-4D7E-88BA-276E1A9473A9}" destId="{31DB924F-282B-448A-A308-641B89F85A20}" srcOrd="1" destOrd="0" parTransId="{216402A4-0042-4C08-8A21-96B470FD59B8}" sibTransId="{99FBB613-C329-4AFC-B230-3B625C534201}"/>
    <dgm:cxn modelId="{7B5EAA27-7745-437C-8F68-1BBF50094B70}" srcId="{37B19E5C-DBF1-478B-A9A5-027BD16A3AA6}" destId="{15FB71B6-9B78-488C-B3B0-0D71F5315196}" srcOrd="6" destOrd="0" parTransId="{D4431A62-E967-4CCC-8E5A-0C554FBCBE5E}" sibTransId="{5557114D-93CE-45C4-8AA0-C22E87964918}"/>
    <dgm:cxn modelId="{B27E5C77-93C9-43F3-821C-BBC1916D4990}" type="presParOf" srcId="{1EE3D17D-C9EB-4596-A09E-6563155A2E9C}" destId="{641B979E-1B4E-488A-8012-D946EC63C504}" srcOrd="0" destOrd="0" presId="urn:microsoft.com/office/officeart/2005/8/layout/chevron1"/>
    <dgm:cxn modelId="{ECF44CEA-D814-47D7-9E3E-50B2EFEA158F}" type="presParOf" srcId="{641B979E-1B4E-488A-8012-D946EC63C504}" destId="{EE16806E-FBAF-4FEF-99B6-36CF3B439A57}" srcOrd="0" destOrd="0" presId="urn:microsoft.com/office/officeart/2005/8/layout/chevron1"/>
    <dgm:cxn modelId="{5B7576A8-16DD-4A25-9B54-17BD4D0CFA8D}" type="presParOf" srcId="{641B979E-1B4E-488A-8012-D946EC63C504}" destId="{B1F38D8E-95C4-4FE1-BB2C-071647F72C26}" srcOrd="1" destOrd="0" presId="urn:microsoft.com/office/officeart/2005/8/layout/chevron1"/>
    <dgm:cxn modelId="{E4BA1A4C-1A8B-4E7C-804B-5DC6E693A1F0}" type="presParOf" srcId="{1EE3D17D-C9EB-4596-A09E-6563155A2E9C}" destId="{E68691BC-0C96-4C20-809D-7481472BD471}" srcOrd="1" destOrd="0" presId="urn:microsoft.com/office/officeart/2005/8/layout/chevron1"/>
    <dgm:cxn modelId="{8693A03D-76B7-4C7C-B91E-60F806FBE26D}" type="presParOf" srcId="{1EE3D17D-C9EB-4596-A09E-6563155A2E9C}" destId="{22EE9F7D-563B-4BED-B719-3BFAB3F39267}" srcOrd="2" destOrd="0" presId="urn:microsoft.com/office/officeart/2005/8/layout/chevron1"/>
    <dgm:cxn modelId="{B2B6B92D-77FC-470B-9613-9CAD0D5DBEFC}" type="presParOf" srcId="{22EE9F7D-563B-4BED-B719-3BFAB3F39267}" destId="{D08D2554-2A52-41BF-B950-114CBA0AF591}" srcOrd="0" destOrd="0" presId="urn:microsoft.com/office/officeart/2005/8/layout/chevron1"/>
    <dgm:cxn modelId="{32471DC5-6720-4BDB-A444-982DE840FB1E}" type="presParOf" srcId="{22EE9F7D-563B-4BED-B719-3BFAB3F39267}" destId="{881C0F2F-DAB5-497B-8217-7437652A4900}" srcOrd="1" destOrd="0" presId="urn:microsoft.com/office/officeart/2005/8/layout/chevron1"/>
    <dgm:cxn modelId="{96C5E7CA-5E54-4E3B-82C0-882B6B9040C3}" type="presParOf" srcId="{1EE3D17D-C9EB-4596-A09E-6563155A2E9C}" destId="{9685B47F-D032-4AA6-8936-862A6460D486}" srcOrd="3" destOrd="0" presId="urn:microsoft.com/office/officeart/2005/8/layout/chevron1"/>
    <dgm:cxn modelId="{BC669AB1-0D2F-4BF2-B597-550483F9829D}" type="presParOf" srcId="{1EE3D17D-C9EB-4596-A09E-6563155A2E9C}" destId="{3AF20BDA-CE06-4D1C-B4EC-E746F0DF0AB8}" srcOrd="4" destOrd="0" presId="urn:microsoft.com/office/officeart/2005/8/layout/chevron1"/>
    <dgm:cxn modelId="{4DC152CD-9B4D-49B2-9FEA-D89829FD2EE9}" type="presParOf" srcId="{3AF20BDA-CE06-4D1C-B4EC-E746F0DF0AB8}" destId="{F9C1DA10-262A-4256-832F-9AD56F248E1A}" srcOrd="0" destOrd="0" presId="urn:microsoft.com/office/officeart/2005/8/layout/chevron1"/>
    <dgm:cxn modelId="{9308DEA5-0E55-41A8-9A93-F315D9C6EA9D}" type="presParOf" srcId="{3AF20BDA-CE06-4D1C-B4EC-E746F0DF0AB8}" destId="{1F038482-4DE0-46C4-9A09-0821E8AFCD4F}" srcOrd="1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AD9823-5E9F-431F-A92E-C1003AC62AA6}" type="doc">
      <dgm:prSet loTypeId="urn:microsoft.com/office/officeart/2005/8/layout/pyramid1" loCatId="pyramid" qsTypeId="urn:microsoft.com/office/officeart/2005/8/quickstyle/simple1#8" qsCatId="simple" csTypeId="urn:microsoft.com/office/officeart/2005/8/colors/colorful2" csCatId="colorful" phldr="1"/>
      <dgm:spPr/>
    </dgm:pt>
    <dgm:pt modelId="{CA5B1575-0BB4-41DB-9CFA-8C4C3271A757}">
      <dgm:prSet phldrT="[文字]" custT="1"/>
      <dgm:spPr/>
      <dgm:t>
        <a:bodyPr/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0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0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0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0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17FB4FA2-1B07-4416-BF5E-9184B5005B25}" type="parTrans" cxnId="{D141FF6C-FFED-4B47-B5D6-8085BCE5D28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C402122C-0464-4A2C-A6A0-F605041AE6A2}" type="sibTrans" cxnId="{D141FF6C-FFED-4B47-B5D6-8085BCE5D28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7F93EFB0-D070-4225-ABF6-C2DB9DB945E0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2B0BEDC2-E12D-4831-9495-E6D287238455}" type="parTrans" cxnId="{63B819AE-7591-4CF6-88BA-B03F3B0FB74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EBFFC697-DA7F-4B5A-AA79-7D410485666C}" type="sibTrans" cxnId="{63B819AE-7591-4CF6-88BA-B03F3B0FB74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3300B801-6FE5-4E4A-BF9F-5BFE044389DD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65202A23-CA7B-4C90-9620-D295A9A5ECCA}" type="parTrans" cxnId="{731C5E5E-216D-4DEB-A1B0-F5EF09607322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4FE914B5-96E9-4ED3-8B2F-D29747DA5889}" type="sibTrans" cxnId="{731C5E5E-216D-4DEB-A1B0-F5EF09607322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D4B3D3AF-9688-4FD6-B2E3-30BB8711031C}" type="pres">
      <dgm:prSet presAssocID="{3CAD9823-5E9F-431F-A92E-C1003AC62AA6}" presName="Name0" presStyleCnt="0">
        <dgm:presLayoutVars>
          <dgm:dir/>
          <dgm:animLvl val="lvl"/>
          <dgm:resizeHandles val="exact"/>
        </dgm:presLayoutVars>
      </dgm:prSet>
      <dgm:spPr/>
    </dgm:pt>
    <dgm:pt modelId="{CB999105-890F-447F-AC21-51F867A76723}" type="pres">
      <dgm:prSet presAssocID="{CA5B1575-0BB4-41DB-9CFA-8C4C3271A757}" presName="Name8" presStyleCnt="0"/>
      <dgm:spPr/>
    </dgm:pt>
    <dgm:pt modelId="{024D3CC3-92C2-49F0-AF63-DF84EA4726C8}" type="pres">
      <dgm:prSet presAssocID="{CA5B1575-0BB4-41DB-9CFA-8C4C3271A757}" presName="level" presStyleLbl="node1" presStyleIdx="0" presStyleCnt="3" custLinFactNeighborY="-108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3A26F8-C3F0-448B-9EE8-735D4A6ECC29}" type="pres">
      <dgm:prSet presAssocID="{CA5B1575-0BB4-41DB-9CFA-8C4C3271A75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0A094F-52EE-4CE7-B64A-06BD5F7DD0F9}" type="pres">
      <dgm:prSet presAssocID="{7F93EFB0-D070-4225-ABF6-C2DB9DB945E0}" presName="Name8" presStyleCnt="0"/>
      <dgm:spPr/>
    </dgm:pt>
    <dgm:pt modelId="{CDAECBCC-30E2-46C1-B8D4-A44FEC05E04F}" type="pres">
      <dgm:prSet presAssocID="{7F93EFB0-D070-4225-ABF6-C2DB9DB945E0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874CE1-68E3-442F-98D4-8554D8464163}" type="pres">
      <dgm:prSet presAssocID="{7F93EFB0-D070-4225-ABF6-C2DB9DB945E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549F2A-90EE-4E73-ADC2-885FBD888B20}" type="pres">
      <dgm:prSet presAssocID="{3300B801-6FE5-4E4A-BF9F-5BFE044389DD}" presName="Name8" presStyleCnt="0"/>
      <dgm:spPr/>
    </dgm:pt>
    <dgm:pt modelId="{43E1651F-84A6-4B6C-BBDE-4F2BE5B9E805}" type="pres">
      <dgm:prSet presAssocID="{3300B801-6FE5-4E4A-BF9F-5BFE044389DD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93692D-730E-4F9A-A5D8-2CD69A158F1D}" type="pres">
      <dgm:prSet presAssocID="{3300B801-6FE5-4E4A-BF9F-5BFE044389D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31C5E5E-216D-4DEB-A1B0-F5EF09607322}" srcId="{3CAD9823-5E9F-431F-A92E-C1003AC62AA6}" destId="{3300B801-6FE5-4E4A-BF9F-5BFE044389DD}" srcOrd="2" destOrd="0" parTransId="{65202A23-CA7B-4C90-9620-D295A9A5ECCA}" sibTransId="{4FE914B5-96E9-4ED3-8B2F-D29747DA5889}"/>
    <dgm:cxn modelId="{1EEEA63F-E048-4F6D-ADD1-DF89DD0E36C0}" type="presOf" srcId="{7F93EFB0-D070-4225-ABF6-C2DB9DB945E0}" destId="{CDAECBCC-30E2-46C1-B8D4-A44FEC05E04F}" srcOrd="0" destOrd="0" presId="urn:microsoft.com/office/officeart/2005/8/layout/pyramid1"/>
    <dgm:cxn modelId="{8CB64879-BC25-453E-8784-A7E45B5F7235}" type="presOf" srcId="{7F93EFB0-D070-4225-ABF6-C2DB9DB945E0}" destId="{70874CE1-68E3-442F-98D4-8554D8464163}" srcOrd="1" destOrd="0" presId="urn:microsoft.com/office/officeart/2005/8/layout/pyramid1"/>
    <dgm:cxn modelId="{CC246477-6BCE-4218-B0EC-EA22F80DD527}" type="presOf" srcId="{3CAD9823-5E9F-431F-A92E-C1003AC62AA6}" destId="{D4B3D3AF-9688-4FD6-B2E3-30BB8711031C}" srcOrd="0" destOrd="0" presId="urn:microsoft.com/office/officeart/2005/8/layout/pyramid1"/>
    <dgm:cxn modelId="{93E4F27E-3072-4478-8B46-F5F92C35247A}" type="presOf" srcId="{3300B801-6FE5-4E4A-BF9F-5BFE044389DD}" destId="{43E1651F-84A6-4B6C-BBDE-4F2BE5B9E805}" srcOrd="0" destOrd="0" presId="urn:microsoft.com/office/officeart/2005/8/layout/pyramid1"/>
    <dgm:cxn modelId="{63B819AE-7591-4CF6-88BA-B03F3B0FB74F}" srcId="{3CAD9823-5E9F-431F-A92E-C1003AC62AA6}" destId="{7F93EFB0-D070-4225-ABF6-C2DB9DB945E0}" srcOrd="1" destOrd="0" parTransId="{2B0BEDC2-E12D-4831-9495-E6D287238455}" sibTransId="{EBFFC697-DA7F-4B5A-AA79-7D410485666C}"/>
    <dgm:cxn modelId="{FB51E6C6-0501-4C04-8A6A-C1D8EAA85FE2}" type="presOf" srcId="{CA5B1575-0BB4-41DB-9CFA-8C4C3271A757}" destId="{9C3A26F8-C3F0-448B-9EE8-735D4A6ECC29}" srcOrd="1" destOrd="0" presId="urn:microsoft.com/office/officeart/2005/8/layout/pyramid1"/>
    <dgm:cxn modelId="{D141FF6C-FFED-4B47-B5D6-8085BCE5D28F}" srcId="{3CAD9823-5E9F-431F-A92E-C1003AC62AA6}" destId="{CA5B1575-0BB4-41DB-9CFA-8C4C3271A757}" srcOrd="0" destOrd="0" parTransId="{17FB4FA2-1B07-4416-BF5E-9184B5005B25}" sibTransId="{C402122C-0464-4A2C-A6A0-F605041AE6A2}"/>
    <dgm:cxn modelId="{B3BBA63F-6018-4E64-BA5F-2F6EB866F63A}" type="presOf" srcId="{3300B801-6FE5-4E4A-BF9F-5BFE044389DD}" destId="{8F93692D-730E-4F9A-A5D8-2CD69A158F1D}" srcOrd="1" destOrd="0" presId="urn:microsoft.com/office/officeart/2005/8/layout/pyramid1"/>
    <dgm:cxn modelId="{D43A753D-65E5-435A-A1C1-1B0C8B0F9946}" type="presOf" srcId="{CA5B1575-0BB4-41DB-9CFA-8C4C3271A757}" destId="{024D3CC3-92C2-49F0-AF63-DF84EA4726C8}" srcOrd="0" destOrd="0" presId="urn:microsoft.com/office/officeart/2005/8/layout/pyramid1"/>
    <dgm:cxn modelId="{2696AF97-50AF-4A12-96FB-97DAEBAF97D4}" type="presParOf" srcId="{D4B3D3AF-9688-4FD6-B2E3-30BB8711031C}" destId="{CB999105-890F-447F-AC21-51F867A76723}" srcOrd="0" destOrd="0" presId="urn:microsoft.com/office/officeart/2005/8/layout/pyramid1"/>
    <dgm:cxn modelId="{440E99E6-151B-4CBF-A1CE-BF3F4C703DED}" type="presParOf" srcId="{CB999105-890F-447F-AC21-51F867A76723}" destId="{024D3CC3-92C2-49F0-AF63-DF84EA4726C8}" srcOrd="0" destOrd="0" presId="urn:microsoft.com/office/officeart/2005/8/layout/pyramid1"/>
    <dgm:cxn modelId="{8C295741-FD4E-439B-AADD-73068FE64DCB}" type="presParOf" srcId="{CB999105-890F-447F-AC21-51F867A76723}" destId="{9C3A26F8-C3F0-448B-9EE8-735D4A6ECC29}" srcOrd="1" destOrd="0" presId="urn:microsoft.com/office/officeart/2005/8/layout/pyramid1"/>
    <dgm:cxn modelId="{0271F90A-F796-446B-951C-EA31C2F74C44}" type="presParOf" srcId="{D4B3D3AF-9688-4FD6-B2E3-30BB8711031C}" destId="{840A094F-52EE-4CE7-B64A-06BD5F7DD0F9}" srcOrd="1" destOrd="0" presId="urn:microsoft.com/office/officeart/2005/8/layout/pyramid1"/>
    <dgm:cxn modelId="{EAABF46C-9801-41C5-8660-F8203D2C31F2}" type="presParOf" srcId="{840A094F-52EE-4CE7-B64A-06BD5F7DD0F9}" destId="{CDAECBCC-30E2-46C1-B8D4-A44FEC05E04F}" srcOrd="0" destOrd="0" presId="urn:microsoft.com/office/officeart/2005/8/layout/pyramid1"/>
    <dgm:cxn modelId="{B0D686CA-844B-4C78-B055-793151F55889}" type="presParOf" srcId="{840A094F-52EE-4CE7-B64A-06BD5F7DD0F9}" destId="{70874CE1-68E3-442F-98D4-8554D8464163}" srcOrd="1" destOrd="0" presId="urn:microsoft.com/office/officeart/2005/8/layout/pyramid1"/>
    <dgm:cxn modelId="{302F04E6-7689-4FF2-A85D-C0EFE746CD0A}" type="presParOf" srcId="{D4B3D3AF-9688-4FD6-B2E3-30BB8711031C}" destId="{71549F2A-90EE-4E73-ADC2-885FBD888B20}" srcOrd="2" destOrd="0" presId="urn:microsoft.com/office/officeart/2005/8/layout/pyramid1"/>
    <dgm:cxn modelId="{BBE5D961-14F2-45D7-9F30-11072A5C20B5}" type="presParOf" srcId="{71549F2A-90EE-4E73-ADC2-885FBD888B20}" destId="{43E1651F-84A6-4B6C-BBDE-4F2BE5B9E805}" srcOrd="0" destOrd="0" presId="urn:microsoft.com/office/officeart/2005/8/layout/pyramid1"/>
    <dgm:cxn modelId="{1CA32322-FF28-42AA-A72E-67FC949AE53A}" type="presParOf" srcId="{71549F2A-90EE-4E73-ADC2-885FBD888B20}" destId="{8F93692D-730E-4F9A-A5D8-2CD69A158F1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AD9823-5E9F-431F-A92E-C1003AC62AA6}" type="doc">
      <dgm:prSet loTypeId="urn:microsoft.com/office/officeart/2005/8/layout/pyramid1" loCatId="pyramid" qsTypeId="urn:microsoft.com/office/officeart/2005/8/quickstyle/simple1#9" qsCatId="simple" csTypeId="urn:microsoft.com/office/officeart/2005/8/colors/colorful2" csCatId="colorful" phldr="1"/>
      <dgm:spPr/>
    </dgm:pt>
    <dgm:pt modelId="{CA5B1575-0BB4-41DB-9CFA-8C4C3271A757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17FB4FA2-1B07-4416-BF5E-9184B5005B25}" type="parTrans" cxnId="{D141FF6C-FFED-4B47-B5D6-8085BCE5D28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C402122C-0464-4A2C-A6A0-F605041AE6A2}" type="sibTrans" cxnId="{D141FF6C-FFED-4B47-B5D6-8085BCE5D28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7F93EFB0-D070-4225-ABF6-C2DB9DB945E0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2B0BEDC2-E12D-4831-9495-E6D287238455}" type="parTrans" cxnId="{63B819AE-7591-4CF6-88BA-B03F3B0FB74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EBFFC697-DA7F-4B5A-AA79-7D410485666C}" type="sibTrans" cxnId="{63B819AE-7591-4CF6-88BA-B03F3B0FB74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3300B801-6FE5-4E4A-BF9F-5BFE044389DD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65202A23-CA7B-4C90-9620-D295A9A5ECCA}" type="parTrans" cxnId="{731C5E5E-216D-4DEB-A1B0-F5EF09607322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4FE914B5-96E9-4ED3-8B2F-D29747DA5889}" type="sibTrans" cxnId="{731C5E5E-216D-4DEB-A1B0-F5EF09607322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D4B3D3AF-9688-4FD6-B2E3-30BB8711031C}" type="pres">
      <dgm:prSet presAssocID="{3CAD9823-5E9F-431F-A92E-C1003AC62AA6}" presName="Name0" presStyleCnt="0">
        <dgm:presLayoutVars>
          <dgm:dir/>
          <dgm:animLvl val="lvl"/>
          <dgm:resizeHandles val="exact"/>
        </dgm:presLayoutVars>
      </dgm:prSet>
      <dgm:spPr/>
    </dgm:pt>
    <dgm:pt modelId="{CB999105-890F-447F-AC21-51F867A76723}" type="pres">
      <dgm:prSet presAssocID="{CA5B1575-0BB4-41DB-9CFA-8C4C3271A757}" presName="Name8" presStyleCnt="0"/>
      <dgm:spPr/>
    </dgm:pt>
    <dgm:pt modelId="{024D3CC3-92C2-49F0-AF63-DF84EA4726C8}" type="pres">
      <dgm:prSet presAssocID="{CA5B1575-0BB4-41DB-9CFA-8C4C3271A757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3A26F8-C3F0-448B-9EE8-735D4A6ECC29}" type="pres">
      <dgm:prSet presAssocID="{CA5B1575-0BB4-41DB-9CFA-8C4C3271A75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0A094F-52EE-4CE7-B64A-06BD5F7DD0F9}" type="pres">
      <dgm:prSet presAssocID="{7F93EFB0-D070-4225-ABF6-C2DB9DB945E0}" presName="Name8" presStyleCnt="0"/>
      <dgm:spPr/>
    </dgm:pt>
    <dgm:pt modelId="{CDAECBCC-30E2-46C1-B8D4-A44FEC05E04F}" type="pres">
      <dgm:prSet presAssocID="{7F93EFB0-D070-4225-ABF6-C2DB9DB945E0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874CE1-68E3-442F-98D4-8554D8464163}" type="pres">
      <dgm:prSet presAssocID="{7F93EFB0-D070-4225-ABF6-C2DB9DB945E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549F2A-90EE-4E73-ADC2-885FBD888B20}" type="pres">
      <dgm:prSet presAssocID="{3300B801-6FE5-4E4A-BF9F-5BFE044389DD}" presName="Name8" presStyleCnt="0"/>
      <dgm:spPr/>
    </dgm:pt>
    <dgm:pt modelId="{43E1651F-84A6-4B6C-BBDE-4F2BE5B9E805}" type="pres">
      <dgm:prSet presAssocID="{3300B801-6FE5-4E4A-BF9F-5BFE044389DD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93692D-730E-4F9A-A5D8-2CD69A158F1D}" type="pres">
      <dgm:prSet presAssocID="{3300B801-6FE5-4E4A-BF9F-5BFE044389D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31C5E5E-216D-4DEB-A1B0-F5EF09607322}" srcId="{3CAD9823-5E9F-431F-A92E-C1003AC62AA6}" destId="{3300B801-6FE5-4E4A-BF9F-5BFE044389DD}" srcOrd="2" destOrd="0" parTransId="{65202A23-CA7B-4C90-9620-D295A9A5ECCA}" sibTransId="{4FE914B5-96E9-4ED3-8B2F-D29747DA5889}"/>
    <dgm:cxn modelId="{8C7ACD65-A5A1-4873-A2CF-AD201C498297}" type="presOf" srcId="{3300B801-6FE5-4E4A-BF9F-5BFE044389DD}" destId="{43E1651F-84A6-4B6C-BBDE-4F2BE5B9E805}" srcOrd="0" destOrd="0" presId="urn:microsoft.com/office/officeart/2005/8/layout/pyramid1"/>
    <dgm:cxn modelId="{228CEABA-C6A4-4F76-8D43-B7BB41699819}" type="presOf" srcId="{CA5B1575-0BB4-41DB-9CFA-8C4C3271A757}" destId="{9C3A26F8-C3F0-448B-9EE8-735D4A6ECC29}" srcOrd="1" destOrd="0" presId="urn:microsoft.com/office/officeart/2005/8/layout/pyramid1"/>
    <dgm:cxn modelId="{14FAB505-61D0-483A-B20C-2EF0D5963797}" type="presOf" srcId="{CA5B1575-0BB4-41DB-9CFA-8C4C3271A757}" destId="{024D3CC3-92C2-49F0-AF63-DF84EA4726C8}" srcOrd="0" destOrd="0" presId="urn:microsoft.com/office/officeart/2005/8/layout/pyramid1"/>
    <dgm:cxn modelId="{45E6AD23-083E-4676-945B-2DAF32055944}" type="presOf" srcId="{7F93EFB0-D070-4225-ABF6-C2DB9DB945E0}" destId="{70874CE1-68E3-442F-98D4-8554D8464163}" srcOrd="1" destOrd="0" presId="urn:microsoft.com/office/officeart/2005/8/layout/pyramid1"/>
    <dgm:cxn modelId="{5056C0B3-B736-48C1-B9D3-FEE26CF0916A}" type="presOf" srcId="{3300B801-6FE5-4E4A-BF9F-5BFE044389DD}" destId="{8F93692D-730E-4F9A-A5D8-2CD69A158F1D}" srcOrd="1" destOrd="0" presId="urn:microsoft.com/office/officeart/2005/8/layout/pyramid1"/>
    <dgm:cxn modelId="{4587368F-5C69-4486-B203-C3C71ADE5FCA}" type="presOf" srcId="{7F93EFB0-D070-4225-ABF6-C2DB9DB945E0}" destId="{CDAECBCC-30E2-46C1-B8D4-A44FEC05E04F}" srcOrd="0" destOrd="0" presId="urn:microsoft.com/office/officeart/2005/8/layout/pyramid1"/>
    <dgm:cxn modelId="{63B819AE-7591-4CF6-88BA-B03F3B0FB74F}" srcId="{3CAD9823-5E9F-431F-A92E-C1003AC62AA6}" destId="{7F93EFB0-D070-4225-ABF6-C2DB9DB945E0}" srcOrd="1" destOrd="0" parTransId="{2B0BEDC2-E12D-4831-9495-E6D287238455}" sibTransId="{EBFFC697-DA7F-4B5A-AA79-7D410485666C}"/>
    <dgm:cxn modelId="{38386C7C-6C27-46B1-AE3D-4DDBCF9435B0}" type="presOf" srcId="{3CAD9823-5E9F-431F-A92E-C1003AC62AA6}" destId="{D4B3D3AF-9688-4FD6-B2E3-30BB8711031C}" srcOrd="0" destOrd="0" presId="urn:microsoft.com/office/officeart/2005/8/layout/pyramid1"/>
    <dgm:cxn modelId="{D141FF6C-FFED-4B47-B5D6-8085BCE5D28F}" srcId="{3CAD9823-5E9F-431F-A92E-C1003AC62AA6}" destId="{CA5B1575-0BB4-41DB-9CFA-8C4C3271A757}" srcOrd="0" destOrd="0" parTransId="{17FB4FA2-1B07-4416-BF5E-9184B5005B25}" sibTransId="{C402122C-0464-4A2C-A6A0-F605041AE6A2}"/>
    <dgm:cxn modelId="{32C78135-069A-4360-9BAF-06C2617D4B73}" type="presParOf" srcId="{D4B3D3AF-9688-4FD6-B2E3-30BB8711031C}" destId="{CB999105-890F-447F-AC21-51F867A76723}" srcOrd="0" destOrd="0" presId="urn:microsoft.com/office/officeart/2005/8/layout/pyramid1"/>
    <dgm:cxn modelId="{CE128B34-AB2D-43F3-9B32-DFAFAFBCB048}" type="presParOf" srcId="{CB999105-890F-447F-AC21-51F867A76723}" destId="{024D3CC3-92C2-49F0-AF63-DF84EA4726C8}" srcOrd="0" destOrd="0" presId="urn:microsoft.com/office/officeart/2005/8/layout/pyramid1"/>
    <dgm:cxn modelId="{41D0DAF0-C3A8-4D72-A78F-2321485326B1}" type="presParOf" srcId="{CB999105-890F-447F-AC21-51F867A76723}" destId="{9C3A26F8-C3F0-448B-9EE8-735D4A6ECC29}" srcOrd="1" destOrd="0" presId="urn:microsoft.com/office/officeart/2005/8/layout/pyramid1"/>
    <dgm:cxn modelId="{D1F4F333-1A58-4504-B7F1-D7EE4898FD0A}" type="presParOf" srcId="{D4B3D3AF-9688-4FD6-B2E3-30BB8711031C}" destId="{840A094F-52EE-4CE7-B64A-06BD5F7DD0F9}" srcOrd="1" destOrd="0" presId="urn:microsoft.com/office/officeart/2005/8/layout/pyramid1"/>
    <dgm:cxn modelId="{1611E214-DDFB-42E7-A074-B6A1A21B361A}" type="presParOf" srcId="{840A094F-52EE-4CE7-B64A-06BD5F7DD0F9}" destId="{CDAECBCC-30E2-46C1-B8D4-A44FEC05E04F}" srcOrd="0" destOrd="0" presId="urn:microsoft.com/office/officeart/2005/8/layout/pyramid1"/>
    <dgm:cxn modelId="{A81674AD-53D6-423A-8CB7-C50420FE28B7}" type="presParOf" srcId="{840A094F-52EE-4CE7-B64A-06BD5F7DD0F9}" destId="{70874CE1-68E3-442F-98D4-8554D8464163}" srcOrd="1" destOrd="0" presId="urn:microsoft.com/office/officeart/2005/8/layout/pyramid1"/>
    <dgm:cxn modelId="{085C4C5B-2328-4DC0-A231-803C91305C88}" type="presParOf" srcId="{D4B3D3AF-9688-4FD6-B2E3-30BB8711031C}" destId="{71549F2A-90EE-4E73-ADC2-885FBD888B20}" srcOrd="2" destOrd="0" presId="urn:microsoft.com/office/officeart/2005/8/layout/pyramid1"/>
    <dgm:cxn modelId="{2F9AE5BD-CC4C-4B59-8E97-F77B916A2668}" type="presParOf" srcId="{71549F2A-90EE-4E73-ADC2-885FBD888B20}" destId="{43E1651F-84A6-4B6C-BBDE-4F2BE5B9E805}" srcOrd="0" destOrd="0" presId="urn:microsoft.com/office/officeart/2005/8/layout/pyramid1"/>
    <dgm:cxn modelId="{987D772A-AB91-403E-8E46-9A77BD14B58A}" type="presParOf" srcId="{71549F2A-90EE-4E73-ADC2-885FBD888B20}" destId="{8F93692D-730E-4F9A-A5D8-2CD69A158F1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CAD9823-5E9F-431F-A92E-C1003AC62AA6}" type="doc">
      <dgm:prSet loTypeId="urn:microsoft.com/office/officeart/2005/8/layout/pyramid1" loCatId="pyramid" qsTypeId="urn:microsoft.com/office/officeart/2005/8/quickstyle/simple1#10" qsCatId="simple" csTypeId="urn:microsoft.com/office/officeart/2005/8/colors/colorful2" csCatId="colorful" phldr="1"/>
      <dgm:spPr/>
    </dgm:pt>
    <dgm:pt modelId="{CA5B1575-0BB4-41DB-9CFA-8C4C3271A757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17FB4FA2-1B07-4416-BF5E-9184B5005B25}" type="parTrans" cxnId="{D141FF6C-FFED-4B47-B5D6-8085BCE5D28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C402122C-0464-4A2C-A6A0-F605041AE6A2}" type="sibTrans" cxnId="{D141FF6C-FFED-4B47-B5D6-8085BCE5D28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7F93EFB0-D070-4225-ABF6-C2DB9DB945E0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2B0BEDC2-E12D-4831-9495-E6D287238455}" type="parTrans" cxnId="{63B819AE-7591-4CF6-88BA-B03F3B0FB74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EBFFC697-DA7F-4B5A-AA79-7D410485666C}" type="sibTrans" cxnId="{63B819AE-7591-4CF6-88BA-B03F3B0FB74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3300B801-6FE5-4E4A-BF9F-5BFE044389DD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65202A23-CA7B-4C90-9620-D295A9A5ECCA}" type="parTrans" cxnId="{731C5E5E-216D-4DEB-A1B0-F5EF09607322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4FE914B5-96E9-4ED3-8B2F-D29747DA5889}" type="sibTrans" cxnId="{731C5E5E-216D-4DEB-A1B0-F5EF09607322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D4B3D3AF-9688-4FD6-B2E3-30BB8711031C}" type="pres">
      <dgm:prSet presAssocID="{3CAD9823-5E9F-431F-A92E-C1003AC62AA6}" presName="Name0" presStyleCnt="0">
        <dgm:presLayoutVars>
          <dgm:dir/>
          <dgm:animLvl val="lvl"/>
          <dgm:resizeHandles val="exact"/>
        </dgm:presLayoutVars>
      </dgm:prSet>
      <dgm:spPr/>
    </dgm:pt>
    <dgm:pt modelId="{CB999105-890F-447F-AC21-51F867A76723}" type="pres">
      <dgm:prSet presAssocID="{CA5B1575-0BB4-41DB-9CFA-8C4C3271A757}" presName="Name8" presStyleCnt="0"/>
      <dgm:spPr/>
    </dgm:pt>
    <dgm:pt modelId="{024D3CC3-92C2-49F0-AF63-DF84EA4726C8}" type="pres">
      <dgm:prSet presAssocID="{CA5B1575-0BB4-41DB-9CFA-8C4C3271A757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3A26F8-C3F0-448B-9EE8-735D4A6ECC29}" type="pres">
      <dgm:prSet presAssocID="{CA5B1575-0BB4-41DB-9CFA-8C4C3271A75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0A094F-52EE-4CE7-B64A-06BD5F7DD0F9}" type="pres">
      <dgm:prSet presAssocID="{7F93EFB0-D070-4225-ABF6-C2DB9DB945E0}" presName="Name8" presStyleCnt="0"/>
      <dgm:spPr/>
    </dgm:pt>
    <dgm:pt modelId="{CDAECBCC-30E2-46C1-B8D4-A44FEC05E04F}" type="pres">
      <dgm:prSet presAssocID="{7F93EFB0-D070-4225-ABF6-C2DB9DB945E0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874CE1-68E3-442F-98D4-8554D8464163}" type="pres">
      <dgm:prSet presAssocID="{7F93EFB0-D070-4225-ABF6-C2DB9DB945E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549F2A-90EE-4E73-ADC2-885FBD888B20}" type="pres">
      <dgm:prSet presAssocID="{3300B801-6FE5-4E4A-BF9F-5BFE044389DD}" presName="Name8" presStyleCnt="0"/>
      <dgm:spPr/>
    </dgm:pt>
    <dgm:pt modelId="{43E1651F-84A6-4B6C-BBDE-4F2BE5B9E805}" type="pres">
      <dgm:prSet presAssocID="{3300B801-6FE5-4E4A-BF9F-5BFE044389DD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93692D-730E-4F9A-A5D8-2CD69A158F1D}" type="pres">
      <dgm:prSet presAssocID="{3300B801-6FE5-4E4A-BF9F-5BFE044389D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31C5E5E-216D-4DEB-A1B0-F5EF09607322}" srcId="{3CAD9823-5E9F-431F-A92E-C1003AC62AA6}" destId="{3300B801-6FE5-4E4A-BF9F-5BFE044389DD}" srcOrd="2" destOrd="0" parTransId="{65202A23-CA7B-4C90-9620-D295A9A5ECCA}" sibTransId="{4FE914B5-96E9-4ED3-8B2F-D29747DA5889}"/>
    <dgm:cxn modelId="{7AF2C6A3-4696-48E7-8664-D5B4715CF0CD}" type="presOf" srcId="{CA5B1575-0BB4-41DB-9CFA-8C4C3271A757}" destId="{9C3A26F8-C3F0-448B-9EE8-735D4A6ECC29}" srcOrd="1" destOrd="0" presId="urn:microsoft.com/office/officeart/2005/8/layout/pyramid1"/>
    <dgm:cxn modelId="{22BCFF86-38BF-495A-B5EA-D88C48D25BFE}" type="presOf" srcId="{3300B801-6FE5-4E4A-BF9F-5BFE044389DD}" destId="{43E1651F-84A6-4B6C-BBDE-4F2BE5B9E805}" srcOrd="0" destOrd="0" presId="urn:microsoft.com/office/officeart/2005/8/layout/pyramid1"/>
    <dgm:cxn modelId="{63B819AE-7591-4CF6-88BA-B03F3B0FB74F}" srcId="{3CAD9823-5E9F-431F-A92E-C1003AC62AA6}" destId="{7F93EFB0-D070-4225-ABF6-C2DB9DB945E0}" srcOrd="1" destOrd="0" parTransId="{2B0BEDC2-E12D-4831-9495-E6D287238455}" sibTransId="{EBFFC697-DA7F-4B5A-AA79-7D410485666C}"/>
    <dgm:cxn modelId="{0F2C945D-FD74-42E1-972A-F269E62351D1}" type="presOf" srcId="{3CAD9823-5E9F-431F-A92E-C1003AC62AA6}" destId="{D4B3D3AF-9688-4FD6-B2E3-30BB8711031C}" srcOrd="0" destOrd="0" presId="urn:microsoft.com/office/officeart/2005/8/layout/pyramid1"/>
    <dgm:cxn modelId="{3BFDB81C-57CE-4F55-811E-121857161236}" type="presOf" srcId="{CA5B1575-0BB4-41DB-9CFA-8C4C3271A757}" destId="{024D3CC3-92C2-49F0-AF63-DF84EA4726C8}" srcOrd="0" destOrd="0" presId="urn:microsoft.com/office/officeart/2005/8/layout/pyramid1"/>
    <dgm:cxn modelId="{0CCE106D-0BD8-4A85-AF02-B20D07C82896}" type="presOf" srcId="{7F93EFB0-D070-4225-ABF6-C2DB9DB945E0}" destId="{CDAECBCC-30E2-46C1-B8D4-A44FEC05E04F}" srcOrd="0" destOrd="0" presId="urn:microsoft.com/office/officeart/2005/8/layout/pyramid1"/>
    <dgm:cxn modelId="{D141FF6C-FFED-4B47-B5D6-8085BCE5D28F}" srcId="{3CAD9823-5E9F-431F-A92E-C1003AC62AA6}" destId="{CA5B1575-0BB4-41DB-9CFA-8C4C3271A757}" srcOrd="0" destOrd="0" parTransId="{17FB4FA2-1B07-4416-BF5E-9184B5005B25}" sibTransId="{C402122C-0464-4A2C-A6A0-F605041AE6A2}"/>
    <dgm:cxn modelId="{8CA6D238-C315-4384-826C-1AFF1E5D5556}" type="presOf" srcId="{3300B801-6FE5-4E4A-BF9F-5BFE044389DD}" destId="{8F93692D-730E-4F9A-A5D8-2CD69A158F1D}" srcOrd="1" destOrd="0" presId="urn:microsoft.com/office/officeart/2005/8/layout/pyramid1"/>
    <dgm:cxn modelId="{D1C8C0DE-C813-48C2-A0C1-445F6A282010}" type="presOf" srcId="{7F93EFB0-D070-4225-ABF6-C2DB9DB945E0}" destId="{70874CE1-68E3-442F-98D4-8554D8464163}" srcOrd="1" destOrd="0" presId="urn:microsoft.com/office/officeart/2005/8/layout/pyramid1"/>
    <dgm:cxn modelId="{D41C7C33-D85E-4F05-8B25-701C47FBD036}" type="presParOf" srcId="{D4B3D3AF-9688-4FD6-B2E3-30BB8711031C}" destId="{CB999105-890F-447F-AC21-51F867A76723}" srcOrd="0" destOrd="0" presId="urn:microsoft.com/office/officeart/2005/8/layout/pyramid1"/>
    <dgm:cxn modelId="{C88EEE9C-0552-4952-AC1A-D8BEDCC330A7}" type="presParOf" srcId="{CB999105-890F-447F-AC21-51F867A76723}" destId="{024D3CC3-92C2-49F0-AF63-DF84EA4726C8}" srcOrd="0" destOrd="0" presId="urn:microsoft.com/office/officeart/2005/8/layout/pyramid1"/>
    <dgm:cxn modelId="{0C92C30F-3B67-4E31-B8ED-E8872671A2AD}" type="presParOf" srcId="{CB999105-890F-447F-AC21-51F867A76723}" destId="{9C3A26F8-C3F0-448B-9EE8-735D4A6ECC29}" srcOrd="1" destOrd="0" presId="urn:microsoft.com/office/officeart/2005/8/layout/pyramid1"/>
    <dgm:cxn modelId="{199DA415-D64E-4430-A931-97ABB0EF90E0}" type="presParOf" srcId="{D4B3D3AF-9688-4FD6-B2E3-30BB8711031C}" destId="{840A094F-52EE-4CE7-B64A-06BD5F7DD0F9}" srcOrd="1" destOrd="0" presId="urn:microsoft.com/office/officeart/2005/8/layout/pyramid1"/>
    <dgm:cxn modelId="{20A1AC07-0BE6-427D-9114-79F5CD912D2F}" type="presParOf" srcId="{840A094F-52EE-4CE7-B64A-06BD5F7DD0F9}" destId="{CDAECBCC-30E2-46C1-B8D4-A44FEC05E04F}" srcOrd="0" destOrd="0" presId="urn:microsoft.com/office/officeart/2005/8/layout/pyramid1"/>
    <dgm:cxn modelId="{3D053DF9-2EEE-40A8-AE3A-06213962049F}" type="presParOf" srcId="{840A094F-52EE-4CE7-B64A-06BD5F7DD0F9}" destId="{70874CE1-68E3-442F-98D4-8554D8464163}" srcOrd="1" destOrd="0" presId="urn:microsoft.com/office/officeart/2005/8/layout/pyramid1"/>
    <dgm:cxn modelId="{C42E2808-EB86-4B35-9E7C-757AAC58F9F9}" type="presParOf" srcId="{D4B3D3AF-9688-4FD6-B2E3-30BB8711031C}" destId="{71549F2A-90EE-4E73-ADC2-885FBD888B20}" srcOrd="2" destOrd="0" presId="urn:microsoft.com/office/officeart/2005/8/layout/pyramid1"/>
    <dgm:cxn modelId="{BA973862-90AE-48D5-95DD-3BB36F7C703F}" type="presParOf" srcId="{71549F2A-90EE-4E73-ADC2-885FBD888B20}" destId="{43E1651F-84A6-4B6C-BBDE-4F2BE5B9E805}" srcOrd="0" destOrd="0" presId="urn:microsoft.com/office/officeart/2005/8/layout/pyramid1"/>
    <dgm:cxn modelId="{F6601FB8-5C94-44ED-9EDC-3D9B3B1DBD25}" type="presParOf" srcId="{71549F2A-90EE-4E73-ADC2-885FBD888B20}" destId="{8F93692D-730E-4F9A-A5D8-2CD69A158F1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CAD9823-5E9F-431F-A92E-C1003AC62AA6}" type="doc">
      <dgm:prSet loTypeId="urn:microsoft.com/office/officeart/2005/8/layout/pyramid1" loCatId="pyramid" qsTypeId="urn:microsoft.com/office/officeart/2005/8/quickstyle/simple1#11" qsCatId="simple" csTypeId="urn:microsoft.com/office/officeart/2005/8/colors/colorful2" csCatId="colorful" phldr="1"/>
      <dgm:spPr/>
    </dgm:pt>
    <dgm:pt modelId="{CA5B1575-0BB4-41DB-9CFA-8C4C3271A757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17FB4FA2-1B07-4416-BF5E-9184B5005B25}" type="parTrans" cxnId="{D141FF6C-FFED-4B47-B5D6-8085BCE5D28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C402122C-0464-4A2C-A6A0-F605041AE6A2}" type="sibTrans" cxnId="{D141FF6C-FFED-4B47-B5D6-8085BCE5D28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7F93EFB0-D070-4225-ABF6-C2DB9DB945E0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2B0BEDC2-E12D-4831-9495-E6D287238455}" type="parTrans" cxnId="{63B819AE-7591-4CF6-88BA-B03F3B0FB74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EBFFC697-DA7F-4B5A-AA79-7D410485666C}" type="sibTrans" cxnId="{63B819AE-7591-4CF6-88BA-B03F3B0FB74F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3300B801-6FE5-4E4A-BF9F-5BFE044389DD}">
      <dgm:prSet phldrT="[文字]" custT="1"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65202A23-CA7B-4C90-9620-D295A9A5ECCA}" type="parTrans" cxnId="{731C5E5E-216D-4DEB-A1B0-F5EF09607322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4FE914B5-96E9-4ED3-8B2F-D29747DA5889}" type="sibTrans" cxnId="{731C5E5E-216D-4DEB-A1B0-F5EF09607322}">
      <dgm:prSet/>
      <dgm:spPr/>
      <dgm:t>
        <a:bodyPr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endParaRPr lang="zh-TW" altLang="en-US" sz="2000" b="1" cap="none" spc="0">
            <a:ln w="11430"/>
            <a:solidFill>
              <a:srgbClr val="FFFF00"/>
            </a:solidFill>
            <a:effectLst>
              <a:outerShdw blurRad="50800" dist="39000" dir="5460000" algn="tl">
                <a:srgbClr val="000000">
                  <a:alpha val="38000"/>
                </a:srgbClr>
              </a:outerShdw>
            </a:effectLst>
            <a:latin typeface="文鼎簽字筆體E" pitchFamily="82" charset="-120"/>
            <a:ea typeface="文鼎簽字筆體E" pitchFamily="82" charset="-120"/>
          </a:endParaRPr>
        </a:p>
      </dgm:t>
    </dgm:pt>
    <dgm:pt modelId="{D4B3D3AF-9688-4FD6-B2E3-30BB8711031C}" type="pres">
      <dgm:prSet presAssocID="{3CAD9823-5E9F-431F-A92E-C1003AC62AA6}" presName="Name0" presStyleCnt="0">
        <dgm:presLayoutVars>
          <dgm:dir/>
          <dgm:animLvl val="lvl"/>
          <dgm:resizeHandles val="exact"/>
        </dgm:presLayoutVars>
      </dgm:prSet>
      <dgm:spPr/>
    </dgm:pt>
    <dgm:pt modelId="{CB999105-890F-447F-AC21-51F867A76723}" type="pres">
      <dgm:prSet presAssocID="{CA5B1575-0BB4-41DB-9CFA-8C4C3271A757}" presName="Name8" presStyleCnt="0"/>
      <dgm:spPr/>
    </dgm:pt>
    <dgm:pt modelId="{024D3CC3-92C2-49F0-AF63-DF84EA4726C8}" type="pres">
      <dgm:prSet presAssocID="{CA5B1575-0BB4-41DB-9CFA-8C4C3271A757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3A26F8-C3F0-448B-9EE8-735D4A6ECC29}" type="pres">
      <dgm:prSet presAssocID="{CA5B1575-0BB4-41DB-9CFA-8C4C3271A75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0A094F-52EE-4CE7-B64A-06BD5F7DD0F9}" type="pres">
      <dgm:prSet presAssocID="{7F93EFB0-D070-4225-ABF6-C2DB9DB945E0}" presName="Name8" presStyleCnt="0"/>
      <dgm:spPr/>
    </dgm:pt>
    <dgm:pt modelId="{CDAECBCC-30E2-46C1-B8D4-A44FEC05E04F}" type="pres">
      <dgm:prSet presAssocID="{7F93EFB0-D070-4225-ABF6-C2DB9DB945E0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874CE1-68E3-442F-98D4-8554D8464163}" type="pres">
      <dgm:prSet presAssocID="{7F93EFB0-D070-4225-ABF6-C2DB9DB945E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549F2A-90EE-4E73-ADC2-885FBD888B20}" type="pres">
      <dgm:prSet presAssocID="{3300B801-6FE5-4E4A-BF9F-5BFE044389DD}" presName="Name8" presStyleCnt="0"/>
      <dgm:spPr/>
    </dgm:pt>
    <dgm:pt modelId="{43E1651F-84A6-4B6C-BBDE-4F2BE5B9E805}" type="pres">
      <dgm:prSet presAssocID="{3300B801-6FE5-4E4A-BF9F-5BFE044389DD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93692D-730E-4F9A-A5D8-2CD69A158F1D}" type="pres">
      <dgm:prSet presAssocID="{3300B801-6FE5-4E4A-BF9F-5BFE044389D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B9E2BFB-C3DA-4E77-9B88-150BFEB3722D}" type="presOf" srcId="{7F93EFB0-D070-4225-ABF6-C2DB9DB945E0}" destId="{70874CE1-68E3-442F-98D4-8554D8464163}" srcOrd="1" destOrd="0" presId="urn:microsoft.com/office/officeart/2005/8/layout/pyramid1"/>
    <dgm:cxn modelId="{C5F6AB38-C4AE-422F-A724-128CF21F5C43}" type="presOf" srcId="{CA5B1575-0BB4-41DB-9CFA-8C4C3271A757}" destId="{9C3A26F8-C3F0-448B-9EE8-735D4A6ECC29}" srcOrd="1" destOrd="0" presId="urn:microsoft.com/office/officeart/2005/8/layout/pyramid1"/>
    <dgm:cxn modelId="{FDA65F42-9686-488A-AAF9-016C54664691}" type="presOf" srcId="{CA5B1575-0BB4-41DB-9CFA-8C4C3271A757}" destId="{024D3CC3-92C2-49F0-AF63-DF84EA4726C8}" srcOrd="0" destOrd="0" presId="urn:microsoft.com/office/officeart/2005/8/layout/pyramid1"/>
    <dgm:cxn modelId="{731C5E5E-216D-4DEB-A1B0-F5EF09607322}" srcId="{3CAD9823-5E9F-431F-A92E-C1003AC62AA6}" destId="{3300B801-6FE5-4E4A-BF9F-5BFE044389DD}" srcOrd="2" destOrd="0" parTransId="{65202A23-CA7B-4C90-9620-D295A9A5ECCA}" sibTransId="{4FE914B5-96E9-4ED3-8B2F-D29747DA5889}"/>
    <dgm:cxn modelId="{88D13E08-C6FD-41C8-A606-C0C0A407CC63}" type="presOf" srcId="{7F93EFB0-D070-4225-ABF6-C2DB9DB945E0}" destId="{CDAECBCC-30E2-46C1-B8D4-A44FEC05E04F}" srcOrd="0" destOrd="0" presId="urn:microsoft.com/office/officeart/2005/8/layout/pyramid1"/>
    <dgm:cxn modelId="{63B819AE-7591-4CF6-88BA-B03F3B0FB74F}" srcId="{3CAD9823-5E9F-431F-A92E-C1003AC62AA6}" destId="{7F93EFB0-D070-4225-ABF6-C2DB9DB945E0}" srcOrd="1" destOrd="0" parTransId="{2B0BEDC2-E12D-4831-9495-E6D287238455}" sibTransId="{EBFFC697-DA7F-4B5A-AA79-7D410485666C}"/>
    <dgm:cxn modelId="{08127FA0-6A89-4E30-81DB-ECC0CA75D290}" type="presOf" srcId="{3CAD9823-5E9F-431F-A92E-C1003AC62AA6}" destId="{D4B3D3AF-9688-4FD6-B2E3-30BB8711031C}" srcOrd="0" destOrd="0" presId="urn:microsoft.com/office/officeart/2005/8/layout/pyramid1"/>
    <dgm:cxn modelId="{BF78AB3A-FB51-45DD-B93C-6CABF4B766B0}" type="presOf" srcId="{3300B801-6FE5-4E4A-BF9F-5BFE044389DD}" destId="{8F93692D-730E-4F9A-A5D8-2CD69A158F1D}" srcOrd="1" destOrd="0" presId="urn:microsoft.com/office/officeart/2005/8/layout/pyramid1"/>
    <dgm:cxn modelId="{6BB103AB-B32F-484D-9E9D-16F8250F7FE6}" type="presOf" srcId="{3300B801-6FE5-4E4A-BF9F-5BFE044389DD}" destId="{43E1651F-84A6-4B6C-BBDE-4F2BE5B9E805}" srcOrd="0" destOrd="0" presId="urn:microsoft.com/office/officeart/2005/8/layout/pyramid1"/>
    <dgm:cxn modelId="{D141FF6C-FFED-4B47-B5D6-8085BCE5D28F}" srcId="{3CAD9823-5E9F-431F-A92E-C1003AC62AA6}" destId="{CA5B1575-0BB4-41DB-9CFA-8C4C3271A757}" srcOrd="0" destOrd="0" parTransId="{17FB4FA2-1B07-4416-BF5E-9184B5005B25}" sibTransId="{C402122C-0464-4A2C-A6A0-F605041AE6A2}"/>
    <dgm:cxn modelId="{AEBADF86-AB4D-4714-A8DE-E3758C18A9C1}" type="presParOf" srcId="{D4B3D3AF-9688-4FD6-B2E3-30BB8711031C}" destId="{CB999105-890F-447F-AC21-51F867A76723}" srcOrd="0" destOrd="0" presId="urn:microsoft.com/office/officeart/2005/8/layout/pyramid1"/>
    <dgm:cxn modelId="{4C17F3AA-70D4-4CF5-B2F9-7AF60280CDDF}" type="presParOf" srcId="{CB999105-890F-447F-AC21-51F867A76723}" destId="{024D3CC3-92C2-49F0-AF63-DF84EA4726C8}" srcOrd="0" destOrd="0" presId="urn:microsoft.com/office/officeart/2005/8/layout/pyramid1"/>
    <dgm:cxn modelId="{BBB3F628-6BE9-4E5F-820E-5E7AADB59770}" type="presParOf" srcId="{CB999105-890F-447F-AC21-51F867A76723}" destId="{9C3A26F8-C3F0-448B-9EE8-735D4A6ECC29}" srcOrd="1" destOrd="0" presId="urn:microsoft.com/office/officeart/2005/8/layout/pyramid1"/>
    <dgm:cxn modelId="{3B3DAA23-F439-4DE2-9D19-1ABE7D989671}" type="presParOf" srcId="{D4B3D3AF-9688-4FD6-B2E3-30BB8711031C}" destId="{840A094F-52EE-4CE7-B64A-06BD5F7DD0F9}" srcOrd="1" destOrd="0" presId="urn:microsoft.com/office/officeart/2005/8/layout/pyramid1"/>
    <dgm:cxn modelId="{7E977CE1-4EA2-4B9A-995D-0E2050D5212F}" type="presParOf" srcId="{840A094F-52EE-4CE7-B64A-06BD5F7DD0F9}" destId="{CDAECBCC-30E2-46C1-B8D4-A44FEC05E04F}" srcOrd="0" destOrd="0" presId="urn:microsoft.com/office/officeart/2005/8/layout/pyramid1"/>
    <dgm:cxn modelId="{09EA6347-E3CB-42EE-9C50-1015B21D10AF}" type="presParOf" srcId="{840A094F-52EE-4CE7-B64A-06BD5F7DD0F9}" destId="{70874CE1-68E3-442F-98D4-8554D8464163}" srcOrd="1" destOrd="0" presId="urn:microsoft.com/office/officeart/2005/8/layout/pyramid1"/>
    <dgm:cxn modelId="{3AE8CB3B-10D6-490D-BD1B-B99363332B82}" type="presParOf" srcId="{D4B3D3AF-9688-4FD6-B2E3-30BB8711031C}" destId="{71549F2A-90EE-4E73-ADC2-885FBD888B20}" srcOrd="2" destOrd="0" presId="urn:microsoft.com/office/officeart/2005/8/layout/pyramid1"/>
    <dgm:cxn modelId="{E17FC8E5-B288-49D0-A9F9-E4F42CF5E952}" type="presParOf" srcId="{71549F2A-90EE-4E73-ADC2-885FBD888B20}" destId="{43E1651F-84A6-4B6C-BBDE-4F2BE5B9E805}" srcOrd="0" destOrd="0" presId="urn:microsoft.com/office/officeart/2005/8/layout/pyramid1"/>
    <dgm:cxn modelId="{9DADE270-0670-417A-9B01-C6114883CE63}" type="presParOf" srcId="{71549F2A-90EE-4E73-ADC2-885FBD888B20}" destId="{8F93692D-730E-4F9A-A5D8-2CD69A158F1D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CAD9823-5E9F-431F-A92E-C1003AC62AA6}" type="doc">
      <dgm:prSet loTypeId="urn:microsoft.com/office/officeart/2005/8/layout/pyramid1" loCatId="pyramid" qsTypeId="urn:microsoft.com/office/officeart/2005/8/quickstyle/simple1#12" qsCatId="simple" csTypeId="urn:microsoft.com/office/officeart/2005/8/colors/colorful2" csCatId="colorful" phldr="1"/>
      <dgm:spPr/>
    </dgm:pt>
    <dgm:pt modelId="{CA5B1575-0BB4-41DB-9CFA-8C4C3271A757}">
      <dgm:prSet phldrT="[文字]" custT="1"/>
      <dgm:spPr/>
      <dgm:t>
        <a:bodyPr/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0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0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en-US" altLang="zh-TW" sz="20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 5-10%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0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0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17FB4FA2-1B07-4416-BF5E-9184B5005B25}" type="parTrans" cxnId="{D141FF6C-FFED-4B47-B5D6-8085BCE5D28F}">
      <dgm:prSet/>
      <dgm:spPr/>
      <dgm:t>
        <a:bodyPr/>
        <a:lstStyle/>
        <a:p>
          <a:pPr>
            <a:spcBef>
              <a:spcPts val="600"/>
            </a:spcBef>
            <a:spcAft>
              <a:spcPts val="0"/>
            </a:spcAft>
          </a:pPr>
          <a:endParaRPr lang="zh-TW" altLang="en-US"/>
        </a:p>
      </dgm:t>
    </dgm:pt>
    <dgm:pt modelId="{C402122C-0464-4A2C-A6A0-F605041AE6A2}" type="sibTrans" cxnId="{D141FF6C-FFED-4B47-B5D6-8085BCE5D28F}">
      <dgm:prSet/>
      <dgm:spPr/>
      <dgm:t>
        <a:bodyPr/>
        <a:lstStyle/>
        <a:p>
          <a:pPr>
            <a:spcBef>
              <a:spcPts val="600"/>
            </a:spcBef>
            <a:spcAft>
              <a:spcPts val="0"/>
            </a:spcAft>
          </a:pPr>
          <a:endParaRPr lang="zh-TW" altLang="en-US"/>
        </a:p>
      </dgm:t>
    </dgm:pt>
    <dgm:pt modelId="{7F93EFB0-D070-4225-ABF6-C2DB9DB945E0}">
      <dgm:prSet phldrT="[文字]" custT="1"/>
      <dgm:spPr/>
      <dgm:t>
        <a:bodyPr/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 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10-20%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2B0BEDC2-E12D-4831-9495-E6D287238455}" type="parTrans" cxnId="{63B819AE-7591-4CF6-88BA-B03F3B0FB74F}">
      <dgm:prSet/>
      <dgm:spPr/>
      <dgm:t>
        <a:bodyPr/>
        <a:lstStyle/>
        <a:p>
          <a:pPr>
            <a:spcBef>
              <a:spcPts val="600"/>
            </a:spcBef>
            <a:spcAft>
              <a:spcPts val="0"/>
            </a:spcAft>
          </a:pPr>
          <a:endParaRPr lang="zh-TW" altLang="en-US"/>
        </a:p>
      </dgm:t>
    </dgm:pt>
    <dgm:pt modelId="{EBFFC697-DA7F-4B5A-AA79-7D410485666C}" type="sibTrans" cxnId="{63B819AE-7591-4CF6-88BA-B03F3B0FB74F}">
      <dgm:prSet/>
      <dgm:spPr/>
      <dgm:t>
        <a:bodyPr/>
        <a:lstStyle/>
        <a:p>
          <a:pPr>
            <a:spcBef>
              <a:spcPts val="600"/>
            </a:spcBef>
            <a:spcAft>
              <a:spcPts val="0"/>
            </a:spcAft>
          </a:pPr>
          <a:endParaRPr lang="zh-TW" altLang="en-US"/>
        </a:p>
      </dgm:t>
    </dgm:pt>
    <dgm:pt modelId="{3300B801-6FE5-4E4A-BF9F-5BFE044389DD}">
      <dgm:prSet phldrT="[文字]" custT="1"/>
      <dgm:spPr/>
      <dgm:t>
        <a:bodyPr/>
        <a:lstStyle/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 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en-US" altLang="zh-TW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70-85%</a:t>
          </a:r>
        </a:p>
        <a:p>
          <a:pPr>
            <a:lnSpc>
              <a:spcPct val="100000"/>
            </a:lnSpc>
            <a:spcBef>
              <a:spcPts val="1200"/>
            </a:spcBef>
            <a:spcAft>
              <a:spcPts val="0"/>
            </a:spcAft>
          </a:pPr>
          <a:r>
            <a:rPr lang="zh-TW" altLang="en-US" sz="2800" b="1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gm:t>
    </dgm:pt>
    <dgm:pt modelId="{65202A23-CA7B-4C90-9620-D295A9A5ECCA}" type="parTrans" cxnId="{731C5E5E-216D-4DEB-A1B0-F5EF09607322}">
      <dgm:prSet/>
      <dgm:spPr/>
      <dgm:t>
        <a:bodyPr/>
        <a:lstStyle/>
        <a:p>
          <a:pPr>
            <a:spcBef>
              <a:spcPts val="600"/>
            </a:spcBef>
            <a:spcAft>
              <a:spcPts val="0"/>
            </a:spcAft>
          </a:pPr>
          <a:endParaRPr lang="zh-TW" altLang="en-US"/>
        </a:p>
      </dgm:t>
    </dgm:pt>
    <dgm:pt modelId="{4FE914B5-96E9-4ED3-8B2F-D29747DA5889}" type="sibTrans" cxnId="{731C5E5E-216D-4DEB-A1B0-F5EF09607322}">
      <dgm:prSet/>
      <dgm:spPr/>
      <dgm:t>
        <a:bodyPr/>
        <a:lstStyle/>
        <a:p>
          <a:pPr>
            <a:spcBef>
              <a:spcPts val="600"/>
            </a:spcBef>
            <a:spcAft>
              <a:spcPts val="0"/>
            </a:spcAft>
          </a:pPr>
          <a:endParaRPr lang="zh-TW" altLang="en-US"/>
        </a:p>
      </dgm:t>
    </dgm:pt>
    <dgm:pt modelId="{D4B3D3AF-9688-4FD6-B2E3-30BB8711031C}" type="pres">
      <dgm:prSet presAssocID="{3CAD9823-5E9F-431F-A92E-C1003AC62AA6}" presName="Name0" presStyleCnt="0">
        <dgm:presLayoutVars>
          <dgm:dir/>
          <dgm:animLvl val="lvl"/>
          <dgm:resizeHandles val="exact"/>
        </dgm:presLayoutVars>
      </dgm:prSet>
      <dgm:spPr/>
    </dgm:pt>
    <dgm:pt modelId="{CB999105-890F-447F-AC21-51F867A76723}" type="pres">
      <dgm:prSet presAssocID="{CA5B1575-0BB4-41DB-9CFA-8C4C3271A757}" presName="Name8" presStyleCnt="0"/>
      <dgm:spPr/>
    </dgm:pt>
    <dgm:pt modelId="{024D3CC3-92C2-49F0-AF63-DF84EA4726C8}" type="pres">
      <dgm:prSet presAssocID="{CA5B1575-0BB4-41DB-9CFA-8C4C3271A757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C3A26F8-C3F0-448B-9EE8-735D4A6ECC29}" type="pres">
      <dgm:prSet presAssocID="{CA5B1575-0BB4-41DB-9CFA-8C4C3271A757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0A094F-52EE-4CE7-B64A-06BD5F7DD0F9}" type="pres">
      <dgm:prSet presAssocID="{7F93EFB0-D070-4225-ABF6-C2DB9DB945E0}" presName="Name8" presStyleCnt="0"/>
      <dgm:spPr/>
    </dgm:pt>
    <dgm:pt modelId="{CDAECBCC-30E2-46C1-B8D4-A44FEC05E04F}" type="pres">
      <dgm:prSet presAssocID="{7F93EFB0-D070-4225-ABF6-C2DB9DB945E0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0874CE1-68E3-442F-98D4-8554D8464163}" type="pres">
      <dgm:prSet presAssocID="{7F93EFB0-D070-4225-ABF6-C2DB9DB945E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71549F2A-90EE-4E73-ADC2-885FBD888B20}" type="pres">
      <dgm:prSet presAssocID="{3300B801-6FE5-4E4A-BF9F-5BFE044389DD}" presName="Name8" presStyleCnt="0"/>
      <dgm:spPr/>
    </dgm:pt>
    <dgm:pt modelId="{43E1651F-84A6-4B6C-BBDE-4F2BE5B9E805}" type="pres">
      <dgm:prSet presAssocID="{3300B801-6FE5-4E4A-BF9F-5BFE044389DD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F93692D-730E-4F9A-A5D8-2CD69A158F1D}" type="pres">
      <dgm:prSet presAssocID="{3300B801-6FE5-4E4A-BF9F-5BFE044389DD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E5BE1E2F-2631-4FD3-AC42-4BBD542BFFE8}" type="presOf" srcId="{3300B801-6FE5-4E4A-BF9F-5BFE044389DD}" destId="{8F93692D-730E-4F9A-A5D8-2CD69A158F1D}" srcOrd="1" destOrd="0" presId="urn:microsoft.com/office/officeart/2005/8/layout/pyramid1"/>
    <dgm:cxn modelId="{CDA6EC0D-FC34-4AD5-8FEC-42155B0658BA}" type="presOf" srcId="{7F93EFB0-D070-4225-ABF6-C2DB9DB945E0}" destId="{CDAECBCC-30E2-46C1-B8D4-A44FEC05E04F}" srcOrd="0" destOrd="0" presId="urn:microsoft.com/office/officeart/2005/8/layout/pyramid1"/>
    <dgm:cxn modelId="{06DBEC92-BEBC-4392-963F-1045D996464E}" type="presOf" srcId="{CA5B1575-0BB4-41DB-9CFA-8C4C3271A757}" destId="{024D3CC3-92C2-49F0-AF63-DF84EA4726C8}" srcOrd="0" destOrd="0" presId="urn:microsoft.com/office/officeart/2005/8/layout/pyramid1"/>
    <dgm:cxn modelId="{C40E6CE1-A5C2-42B6-9053-AD84A8AD69D3}" type="presOf" srcId="{CA5B1575-0BB4-41DB-9CFA-8C4C3271A757}" destId="{9C3A26F8-C3F0-448B-9EE8-735D4A6ECC29}" srcOrd="1" destOrd="0" presId="urn:microsoft.com/office/officeart/2005/8/layout/pyramid1"/>
    <dgm:cxn modelId="{96769EBC-2EFE-447F-96F0-81DCE27160C0}" type="presOf" srcId="{3300B801-6FE5-4E4A-BF9F-5BFE044389DD}" destId="{43E1651F-84A6-4B6C-BBDE-4F2BE5B9E805}" srcOrd="0" destOrd="0" presId="urn:microsoft.com/office/officeart/2005/8/layout/pyramid1"/>
    <dgm:cxn modelId="{731C5E5E-216D-4DEB-A1B0-F5EF09607322}" srcId="{3CAD9823-5E9F-431F-A92E-C1003AC62AA6}" destId="{3300B801-6FE5-4E4A-BF9F-5BFE044389DD}" srcOrd="2" destOrd="0" parTransId="{65202A23-CA7B-4C90-9620-D295A9A5ECCA}" sibTransId="{4FE914B5-96E9-4ED3-8B2F-D29747DA5889}"/>
    <dgm:cxn modelId="{63B819AE-7591-4CF6-88BA-B03F3B0FB74F}" srcId="{3CAD9823-5E9F-431F-A92E-C1003AC62AA6}" destId="{7F93EFB0-D070-4225-ABF6-C2DB9DB945E0}" srcOrd="1" destOrd="0" parTransId="{2B0BEDC2-E12D-4831-9495-E6D287238455}" sibTransId="{EBFFC697-DA7F-4B5A-AA79-7D410485666C}"/>
    <dgm:cxn modelId="{67FFC75D-BF09-444F-A91D-871349AA46AF}" type="presOf" srcId="{7F93EFB0-D070-4225-ABF6-C2DB9DB945E0}" destId="{70874CE1-68E3-442F-98D4-8554D8464163}" srcOrd="1" destOrd="0" presId="urn:microsoft.com/office/officeart/2005/8/layout/pyramid1"/>
    <dgm:cxn modelId="{ED0AE91C-3DA0-40CB-9D1F-F1EE5AD03478}" type="presOf" srcId="{3CAD9823-5E9F-431F-A92E-C1003AC62AA6}" destId="{D4B3D3AF-9688-4FD6-B2E3-30BB8711031C}" srcOrd="0" destOrd="0" presId="urn:microsoft.com/office/officeart/2005/8/layout/pyramid1"/>
    <dgm:cxn modelId="{D141FF6C-FFED-4B47-B5D6-8085BCE5D28F}" srcId="{3CAD9823-5E9F-431F-A92E-C1003AC62AA6}" destId="{CA5B1575-0BB4-41DB-9CFA-8C4C3271A757}" srcOrd="0" destOrd="0" parTransId="{17FB4FA2-1B07-4416-BF5E-9184B5005B25}" sibTransId="{C402122C-0464-4A2C-A6A0-F605041AE6A2}"/>
    <dgm:cxn modelId="{FF945331-F166-48D4-B476-A2A8CC552446}" type="presParOf" srcId="{D4B3D3AF-9688-4FD6-B2E3-30BB8711031C}" destId="{CB999105-890F-447F-AC21-51F867A76723}" srcOrd="0" destOrd="0" presId="urn:microsoft.com/office/officeart/2005/8/layout/pyramid1"/>
    <dgm:cxn modelId="{8707FC61-92DF-4175-8767-894BA9C0784A}" type="presParOf" srcId="{CB999105-890F-447F-AC21-51F867A76723}" destId="{024D3CC3-92C2-49F0-AF63-DF84EA4726C8}" srcOrd="0" destOrd="0" presId="urn:microsoft.com/office/officeart/2005/8/layout/pyramid1"/>
    <dgm:cxn modelId="{F42853DD-8A31-4B41-A1E3-1552FC3DEDE1}" type="presParOf" srcId="{CB999105-890F-447F-AC21-51F867A76723}" destId="{9C3A26F8-C3F0-448B-9EE8-735D4A6ECC29}" srcOrd="1" destOrd="0" presId="urn:microsoft.com/office/officeart/2005/8/layout/pyramid1"/>
    <dgm:cxn modelId="{9C6779A3-A083-4E69-BBF8-5C85F2655E19}" type="presParOf" srcId="{D4B3D3AF-9688-4FD6-B2E3-30BB8711031C}" destId="{840A094F-52EE-4CE7-B64A-06BD5F7DD0F9}" srcOrd="1" destOrd="0" presId="urn:microsoft.com/office/officeart/2005/8/layout/pyramid1"/>
    <dgm:cxn modelId="{9D755453-0DA7-4E81-86B6-F9E155EF12EC}" type="presParOf" srcId="{840A094F-52EE-4CE7-B64A-06BD5F7DD0F9}" destId="{CDAECBCC-30E2-46C1-B8D4-A44FEC05E04F}" srcOrd="0" destOrd="0" presId="urn:microsoft.com/office/officeart/2005/8/layout/pyramid1"/>
    <dgm:cxn modelId="{FB745B18-B855-4AA8-86BF-1A797762A170}" type="presParOf" srcId="{840A094F-52EE-4CE7-B64A-06BD5F7DD0F9}" destId="{70874CE1-68E3-442F-98D4-8554D8464163}" srcOrd="1" destOrd="0" presId="urn:microsoft.com/office/officeart/2005/8/layout/pyramid1"/>
    <dgm:cxn modelId="{31D3C717-8125-454C-BD58-297024855E77}" type="presParOf" srcId="{D4B3D3AF-9688-4FD6-B2E3-30BB8711031C}" destId="{71549F2A-90EE-4E73-ADC2-885FBD888B20}" srcOrd="2" destOrd="0" presId="urn:microsoft.com/office/officeart/2005/8/layout/pyramid1"/>
    <dgm:cxn modelId="{3841F2C7-5749-4D83-ABD7-483061FA153D}" type="presParOf" srcId="{71549F2A-90EE-4E73-ADC2-885FBD888B20}" destId="{43E1651F-84A6-4B6C-BBDE-4F2BE5B9E805}" srcOrd="0" destOrd="0" presId="urn:microsoft.com/office/officeart/2005/8/layout/pyramid1"/>
    <dgm:cxn modelId="{F5EE09ED-C7BC-4546-8472-44C35DEDC47B}" type="presParOf" srcId="{71549F2A-90EE-4E73-ADC2-885FBD888B20}" destId="{8F93692D-730E-4F9A-A5D8-2CD69A158F1D}" srcOrd="1" destOrd="0" presId="urn:microsoft.com/office/officeart/2005/8/layout/pyramid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8742B7A-1E40-4279-BBFB-339C9AACDAC6}" type="doc">
      <dgm:prSet loTypeId="urn:microsoft.com/office/officeart/2005/8/layout/cycle3" loCatId="cycle" qsTypeId="urn:microsoft.com/office/officeart/2005/8/quickstyle/3d2" qsCatId="3D" csTypeId="urn:microsoft.com/office/officeart/2005/8/colors/colorful1#2" csCatId="colorful" phldr="1"/>
      <dgm:spPr/>
    </dgm:pt>
    <dgm:pt modelId="{B77BF542-AC98-4508-9C02-9A473CFEACB8}">
      <dgm:prSet phldrT="[文字]"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2800" dirty="0" smtClean="0">
              <a:solidFill>
                <a:schemeClr val="bg1"/>
              </a:solidFill>
            </a:rPr>
            <a:t>行政推動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140514DE-0389-4E4D-861A-CA8A7D41DA02}" type="parTrans" cxnId="{21F946F7-3AB3-46AC-BFC9-3046114A20C2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74A2A159-3E06-49DD-B919-752EBE2C5A22}" type="sibTrans" cxnId="{21F946F7-3AB3-46AC-BFC9-3046114A20C2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550EC019-FCF2-491C-8449-EB5B65B370FF}">
      <dgm:prSet phldrT="[文字]"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2800" dirty="0" smtClean="0">
              <a:solidFill>
                <a:schemeClr val="bg1"/>
              </a:solidFill>
            </a:rPr>
            <a:t>有效補救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B25EC272-D179-4776-BF3B-9AEE2586B269}" type="parTrans" cxnId="{BEAF6A9A-5C59-465A-9FE4-1D4B68E4C31A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F4E4FE72-A493-473B-B5A6-08D2664356C9}" type="sibTrans" cxnId="{BEAF6A9A-5C59-465A-9FE4-1D4B68E4C31A}">
      <dgm:prSet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5769B862-C3D8-4213-A7A3-A2B5344E1EB0}">
      <dgm:prSet phldrT="[文字]"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2800" dirty="0" smtClean="0">
              <a:solidFill>
                <a:schemeClr val="bg1"/>
              </a:solidFill>
            </a:rPr>
            <a:t>家長支持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63719558-1B7E-4A64-BC0E-924C30FB201C}" type="parTrans" cxnId="{367F2081-0C95-471F-BC52-3AB8679F3E2F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39C0ECA0-C9C3-4288-A4CF-B5E6FE6D231E}" type="sibTrans" cxnId="{367F2081-0C95-471F-BC52-3AB8679F3E2F}">
      <dgm:prSet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2A89973A-8C59-48F7-9C5A-064DBD0E7BF7}">
      <dgm:prSet phldrT="[文字]"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2800" dirty="0" smtClean="0">
              <a:solidFill>
                <a:schemeClr val="bg1"/>
              </a:solidFill>
            </a:rPr>
            <a:t>學生意願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2207CB5D-6095-4FB5-82F4-7DDE529114B3}" type="parTrans" cxnId="{26D95284-BCFD-4A7E-93ED-2D20BDC98494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CC831356-5A28-45FE-B6AE-2EEBA1231AE2}" type="sibTrans" cxnId="{26D95284-BCFD-4A7E-93ED-2D20BDC98494}">
      <dgm:prSet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018506D6-2578-497F-B949-90AD916562E4}">
      <dgm:prSet phldrT="[文字]"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2800" dirty="0" smtClean="0">
              <a:solidFill>
                <a:schemeClr val="bg1"/>
              </a:solidFill>
            </a:rPr>
            <a:t>成效顯著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9A796EAB-C908-4BD8-A3C2-6DA603AA7DBC}" type="parTrans" cxnId="{96B46DD7-70C7-4CF8-B2DD-14CD478CF01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DB5E688B-FD10-48E6-B56C-3D0641625160}" type="sibTrans" cxnId="{96B46DD7-70C7-4CF8-B2DD-14CD478CF01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8D8B6EBA-C079-459E-8699-F6B7BB0DE7AD}">
      <dgm:prSet phldrT="[文字]" custT="1"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zh-TW" altLang="en-US" sz="2800" dirty="0" smtClean="0">
              <a:solidFill>
                <a:schemeClr val="bg1"/>
              </a:solidFill>
            </a:rPr>
            <a:t>教師參與</a:t>
          </a:r>
          <a:endParaRPr lang="zh-TW" altLang="en-US" sz="2800" dirty="0">
            <a:solidFill>
              <a:schemeClr val="bg1"/>
            </a:solidFill>
          </a:endParaRPr>
        </a:p>
      </dgm:t>
    </dgm:pt>
    <dgm:pt modelId="{149107DD-72A4-4F05-AFBB-A78C150654FE}" type="parTrans" cxnId="{9A4CB2C4-71B0-43B0-938A-D31B26AEB4A0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93A83CE9-BA73-4198-8D86-9131A246EC82}" type="sibTrans" cxnId="{9A4CB2C4-71B0-43B0-938A-D31B26AEB4A0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zh-TW" altLang="en-US" sz="2800">
            <a:solidFill>
              <a:schemeClr val="bg1"/>
            </a:solidFill>
          </a:endParaRPr>
        </a:p>
      </dgm:t>
    </dgm:pt>
    <dgm:pt modelId="{D29A0153-ADCE-4F9B-B92F-32D2F3FE8497}" type="pres">
      <dgm:prSet presAssocID="{D8742B7A-1E40-4279-BBFB-339C9AACDAC6}" presName="Name0" presStyleCnt="0">
        <dgm:presLayoutVars>
          <dgm:dir/>
          <dgm:resizeHandles val="exact"/>
        </dgm:presLayoutVars>
      </dgm:prSet>
      <dgm:spPr/>
    </dgm:pt>
    <dgm:pt modelId="{574544A8-3F65-404A-A94E-9E0741BAC7E5}" type="pres">
      <dgm:prSet presAssocID="{D8742B7A-1E40-4279-BBFB-339C9AACDAC6}" presName="cycle" presStyleCnt="0"/>
      <dgm:spPr/>
    </dgm:pt>
    <dgm:pt modelId="{1047148A-BCC3-4AD3-AF72-06D6460E0DCB}" type="pres">
      <dgm:prSet presAssocID="{B77BF542-AC98-4508-9C02-9A473CFEACB8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15590A-D956-40EF-8702-D08BA46A935E}" type="pres">
      <dgm:prSet presAssocID="{74A2A159-3E06-49DD-B919-752EBE2C5A22}" presName="sibTransFirstNode" presStyleLbl="bgShp" presStyleIdx="0" presStyleCnt="1"/>
      <dgm:spPr/>
      <dgm:t>
        <a:bodyPr/>
        <a:lstStyle/>
        <a:p>
          <a:endParaRPr lang="zh-TW" altLang="en-US"/>
        </a:p>
      </dgm:t>
    </dgm:pt>
    <dgm:pt modelId="{DC263442-FF1E-4633-811E-EEBDD28C1326}" type="pres">
      <dgm:prSet presAssocID="{8D8B6EBA-C079-459E-8699-F6B7BB0DE7AD}" presName="nodeFollowingNodes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950A167-5AD0-4DA8-999F-FC19F236C8FD}" type="pres">
      <dgm:prSet presAssocID="{550EC019-FCF2-491C-8449-EB5B65B370FF}" presName="nodeFollowingNodes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DB941C3-96A7-4E2B-8A34-20EB417F8FF8}" type="pres">
      <dgm:prSet presAssocID="{5769B862-C3D8-4213-A7A3-A2B5344E1EB0}" presName="nodeFollowingNodes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069A50B-028D-4C98-AC39-5CE86D2E2536}" type="pres">
      <dgm:prSet presAssocID="{2A89973A-8C59-48F7-9C5A-064DBD0E7BF7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4D174B8-661A-4F19-9E0B-35D647144460}" type="pres">
      <dgm:prSet presAssocID="{018506D6-2578-497F-B949-90AD916562E4}" presName="nodeFollowingNodes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36B71E4-8683-4FE6-B495-B46DFA0951FD}" type="presOf" srcId="{018506D6-2578-497F-B949-90AD916562E4}" destId="{C4D174B8-661A-4F19-9E0B-35D647144460}" srcOrd="0" destOrd="0" presId="urn:microsoft.com/office/officeart/2005/8/layout/cycle3"/>
    <dgm:cxn modelId="{986DCB59-13F1-4C7B-B8BB-58547E9E0FE9}" type="presOf" srcId="{550EC019-FCF2-491C-8449-EB5B65B370FF}" destId="{4950A167-5AD0-4DA8-999F-FC19F236C8FD}" srcOrd="0" destOrd="0" presId="urn:microsoft.com/office/officeart/2005/8/layout/cycle3"/>
    <dgm:cxn modelId="{9B885D6B-5DF8-45D2-BE98-544EDCEE81AF}" type="presOf" srcId="{74A2A159-3E06-49DD-B919-752EBE2C5A22}" destId="{C415590A-D956-40EF-8702-D08BA46A935E}" srcOrd="0" destOrd="0" presId="urn:microsoft.com/office/officeart/2005/8/layout/cycle3"/>
    <dgm:cxn modelId="{CD8CD1E8-56AC-4CC3-9AA3-C17FECA47FB6}" type="presOf" srcId="{D8742B7A-1E40-4279-BBFB-339C9AACDAC6}" destId="{D29A0153-ADCE-4F9B-B92F-32D2F3FE8497}" srcOrd="0" destOrd="0" presId="urn:microsoft.com/office/officeart/2005/8/layout/cycle3"/>
    <dgm:cxn modelId="{C3D7C5E1-E41F-4B15-88E2-51E87A29683F}" type="presOf" srcId="{2A89973A-8C59-48F7-9C5A-064DBD0E7BF7}" destId="{F069A50B-028D-4C98-AC39-5CE86D2E2536}" srcOrd="0" destOrd="0" presId="urn:microsoft.com/office/officeart/2005/8/layout/cycle3"/>
    <dgm:cxn modelId="{367F2081-0C95-471F-BC52-3AB8679F3E2F}" srcId="{D8742B7A-1E40-4279-BBFB-339C9AACDAC6}" destId="{5769B862-C3D8-4213-A7A3-A2B5344E1EB0}" srcOrd="3" destOrd="0" parTransId="{63719558-1B7E-4A64-BC0E-924C30FB201C}" sibTransId="{39C0ECA0-C9C3-4288-A4CF-B5E6FE6D231E}"/>
    <dgm:cxn modelId="{9A4CB2C4-71B0-43B0-938A-D31B26AEB4A0}" srcId="{D8742B7A-1E40-4279-BBFB-339C9AACDAC6}" destId="{8D8B6EBA-C079-459E-8699-F6B7BB0DE7AD}" srcOrd="1" destOrd="0" parTransId="{149107DD-72A4-4F05-AFBB-A78C150654FE}" sibTransId="{93A83CE9-BA73-4198-8D86-9131A246EC82}"/>
    <dgm:cxn modelId="{21F946F7-3AB3-46AC-BFC9-3046114A20C2}" srcId="{D8742B7A-1E40-4279-BBFB-339C9AACDAC6}" destId="{B77BF542-AC98-4508-9C02-9A473CFEACB8}" srcOrd="0" destOrd="0" parTransId="{140514DE-0389-4E4D-861A-CA8A7D41DA02}" sibTransId="{74A2A159-3E06-49DD-B919-752EBE2C5A22}"/>
    <dgm:cxn modelId="{96B46DD7-70C7-4CF8-B2DD-14CD478CF013}" srcId="{D8742B7A-1E40-4279-BBFB-339C9AACDAC6}" destId="{018506D6-2578-497F-B949-90AD916562E4}" srcOrd="5" destOrd="0" parTransId="{9A796EAB-C908-4BD8-A3C2-6DA603AA7DBC}" sibTransId="{DB5E688B-FD10-48E6-B56C-3D0641625160}"/>
    <dgm:cxn modelId="{26D95284-BCFD-4A7E-93ED-2D20BDC98494}" srcId="{D8742B7A-1E40-4279-BBFB-339C9AACDAC6}" destId="{2A89973A-8C59-48F7-9C5A-064DBD0E7BF7}" srcOrd="4" destOrd="0" parTransId="{2207CB5D-6095-4FB5-82F4-7DDE529114B3}" sibTransId="{CC831356-5A28-45FE-B6AE-2EEBA1231AE2}"/>
    <dgm:cxn modelId="{5109A0AD-CF21-40D9-BFBC-D28EC951B06C}" type="presOf" srcId="{5769B862-C3D8-4213-A7A3-A2B5344E1EB0}" destId="{DDB941C3-96A7-4E2B-8A34-20EB417F8FF8}" srcOrd="0" destOrd="0" presId="urn:microsoft.com/office/officeart/2005/8/layout/cycle3"/>
    <dgm:cxn modelId="{07C33147-38DD-4E1D-80CA-6D01AC803640}" type="presOf" srcId="{B77BF542-AC98-4508-9C02-9A473CFEACB8}" destId="{1047148A-BCC3-4AD3-AF72-06D6460E0DCB}" srcOrd="0" destOrd="0" presId="urn:microsoft.com/office/officeart/2005/8/layout/cycle3"/>
    <dgm:cxn modelId="{63D4F257-FE9A-416B-B5CF-65698684AA9D}" type="presOf" srcId="{8D8B6EBA-C079-459E-8699-F6B7BB0DE7AD}" destId="{DC263442-FF1E-4633-811E-EEBDD28C1326}" srcOrd="0" destOrd="0" presId="urn:microsoft.com/office/officeart/2005/8/layout/cycle3"/>
    <dgm:cxn modelId="{BEAF6A9A-5C59-465A-9FE4-1D4B68E4C31A}" srcId="{D8742B7A-1E40-4279-BBFB-339C9AACDAC6}" destId="{550EC019-FCF2-491C-8449-EB5B65B370FF}" srcOrd="2" destOrd="0" parTransId="{B25EC272-D179-4776-BF3B-9AEE2586B269}" sibTransId="{F4E4FE72-A493-473B-B5A6-08D2664356C9}"/>
    <dgm:cxn modelId="{BC9326AA-77CC-4CFD-B108-7DF7C1C60694}" type="presParOf" srcId="{D29A0153-ADCE-4F9B-B92F-32D2F3FE8497}" destId="{574544A8-3F65-404A-A94E-9E0741BAC7E5}" srcOrd="0" destOrd="0" presId="urn:microsoft.com/office/officeart/2005/8/layout/cycle3"/>
    <dgm:cxn modelId="{E613D935-3197-42B7-B744-3D050C5732B4}" type="presParOf" srcId="{574544A8-3F65-404A-A94E-9E0741BAC7E5}" destId="{1047148A-BCC3-4AD3-AF72-06D6460E0DCB}" srcOrd="0" destOrd="0" presId="urn:microsoft.com/office/officeart/2005/8/layout/cycle3"/>
    <dgm:cxn modelId="{B6525665-6B79-4E48-9608-94E991DA7DD8}" type="presParOf" srcId="{574544A8-3F65-404A-A94E-9E0741BAC7E5}" destId="{C415590A-D956-40EF-8702-D08BA46A935E}" srcOrd="1" destOrd="0" presId="urn:microsoft.com/office/officeart/2005/8/layout/cycle3"/>
    <dgm:cxn modelId="{7B5E0828-A3B9-4717-B3F2-B3798BBB76E5}" type="presParOf" srcId="{574544A8-3F65-404A-A94E-9E0741BAC7E5}" destId="{DC263442-FF1E-4633-811E-EEBDD28C1326}" srcOrd="2" destOrd="0" presId="urn:microsoft.com/office/officeart/2005/8/layout/cycle3"/>
    <dgm:cxn modelId="{C2F3B79D-2800-4CED-A55E-388EB3266CBE}" type="presParOf" srcId="{574544A8-3F65-404A-A94E-9E0741BAC7E5}" destId="{4950A167-5AD0-4DA8-999F-FC19F236C8FD}" srcOrd="3" destOrd="0" presId="urn:microsoft.com/office/officeart/2005/8/layout/cycle3"/>
    <dgm:cxn modelId="{5DB4E41B-9BC5-4550-BFD7-E94F0B46887A}" type="presParOf" srcId="{574544A8-3F65-404A-A94E-9E0741BAC7E5}" destId="{DDB941C3-96A7-4E2B-8A34-20EB417F8FF8}" srcOrd="4" destOrd="0" presId="urn:microsoft.com/office/officeart/2005/8/layout/cycle3"/>
    <dgm:cxn modelId="{DCD185CD-5522-47EA-9F93-93C5B965CC87}" type="presParOf" srcId="{574544A8-3F65-404A-A94E-9E0741BAC7E5}" destId="{F069A50B-028D-4C98-AC39-5CE86D2E2536}" srcOrd="5" destOrd="0" presId="urn:microsoft.com/office/officeart/2005/8/layout/cycle3"/>
    <dgm:cxn modelId="{BEED5D94-B68C-4297-9C79-2E9C4E2F1F5F}" type="presParOf" srcId="{574544A8-3F65-404A-A94E-9E0741BAC7E5}" destId="{C4D174B8-661A-4F19-9E0B-35D647144460}" srcOrd="6" destOrd="0" presId="urn:microsoft.com/office/officeart/2005/8/layout/cycle3"/>
  </dgm:cxnLst>
  <dgm:bg/>
  <dgm:whole>
    <a:ln w="76200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16806E-FBAF-4FEF-99B6-36CF3B439A57}">
      <dsp:nvSpPr>
        <dsp:cNvPr id="0" name=""/>
        <dsp:cNvSpPr/>
      </dsp:nvSpPr>
      <dsp:spPr>
        <a:xfrm>
          <a:off x="138710" y="288647"/>
          <a:ext cx="2938345" cy="1099423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itchFamily="65" charset="-120"/>
              <a:ea typeface="標楷體" pitchFamily="65" charset="-120"/>
            </a:rPr>
            <a:t>篩選機制</a:t>
          </a:r>
          <a:endParaRPr lang="zh-TW" altLang="en-US" sz="3200" kern="1200" dirty="0">
            <a:latin typeface="標楷體" pitchFamily="65" charset="-120"/>
            <a:ea typeface="標楷體" pitchFamily="65" charset="-120"/>
          </a:endParaRPr>
        </a:p>
      </dsp:txBody>
      <dsp:txXfrm>
        <a:off x="688422" y="288647"/>
        <a:ext cx="1838922" cy="1099423"/>
      </dsp:txXfrm>
    </dsp:sp>
    <dsp:sp modelId="{B1F38D8E-95C4-4FE1-BB2C-071647F72C26}">
      <dsp:nvSpPr>
        <dsp:cNvPr id="0" name=""/>
        <dsp:cNvSpPr/>
      </dsp:nvSpPr>
      <dsp:spPr>
        <a:xfrm>
          <a:off x="3747" y="1525498"/>
          <a:ext cx="2658559" cy="2755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找出目標對象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每學年第二學期期末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提報率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施測率</a:t>
          </a:r>
          <a:endParaRPr lang="zh-TW" altLang="en-US" sz="2000" kern="1200" dirty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未通過率</a:t>
          </a:r>
          <a:endParaRPr lang="en-US" altLang="zh-TW" sz="2000" kern="1200" dirty="0" smtClean="0">
            <a:latin typeface="標楷體" pitchFamily="65" charset="-120"/>
            <a:ea typeface="標楷體" pitchFamily="65" charset="-120"/>
          </a:endParaRPr>
        </a:p>
      </dsp:txBody>
      <dsp:txXfrm>
        <a:off x="3747" y="1525498"/>
        <a:ext cx="2658559" cy="2755226"/>
      </dsp:txXfrm>
    </dsp:sp>
    <dsp:sp modelId="{D08D2554-2A52-41BF-B950-114CBA0AF591}">
      <dsp:nvSpPr>
        <dsp:cNvPr id="0" name=""/>
        <dsp:cNvSpPr/>
      </dsp:nvSpPr>
      <dsp:spPr>
        <a:xfrm>
          <a:off x="2861056" y="288647"/>
          <a:ext cx="2978969" cy="1099423"/>
        </a:xfrm>
        <a:prstGeom prst="chevron">
          <a:avLst/>
        </a:prstGeom>
        <a:gradFill rotWithShape="0">
          <a:gsLst>
            <a:gs pos="0">
              <a:schemeClr val="accent5">
                <a:hueOff val="8576763"/>
                <a:satOff val="-12300"/>
                <a:lumOff val="607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8576763"/>
                <a:satOff val="-12300"/>
                <a:lumOff val="607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8576763"/>
                <a:satOff val="-12300"/>
                <a:lumOff val="607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itchFamily="65" charset="-120"/>
              <a:ea typeface="標楷體" pitchFamily="65" charset="-120"/>
            </a:rPr>
            <a:t>補救機制</a:t>
          </a:r>
          <a:endParaRPr lang="zh-TW" altLang="en-US" sz="3200" kern="1200" dirty="0">
            <a:latin typeface="標楷體" pitchFamily="65" charset="-120"/>
            <a:ea typeface="標楷體" pitchFamily="65" charset="-120"/>
          </a:endParaRPr>
        </a:p>
      </dsp:txBody>
      <dsp:txXfrm>
        <a:off x="3410768" y="288647"/>
        <a:ext cx="1879546" cy="1099423"/>
      </dsp:txXfrm>
    </dsp:sp>
    <dsp:sp modelId="{881C0F2F-DAB5-497B-8217-7437652A4900}">
      <dsp:nvSpPr>
        <dsp:cNvPr id="0" name=""/>
        <dsp:cNvSpPr/>
      </dsp:nvSpPr>
      <dsp:spPr>
        <a:xfrm>
          <a:off x="2861646" y="1525498"/>
          <a:ext cx="2428075" cy="2755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受輔率</a:t>
          </a: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（開班率）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補救教學師資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補救教材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補救方式與策略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2861646" y="1525498"/>
        <a:ext cx="2428075" cy="2755226"/>
      </dsp:txXfrm>
    </dsp:sp>
    <dsp:sp modelId="{F9C1DA10-262A-4256-832F-9AD56F248E1A}">
      <dsp:nvSpPr>
        <dsp:cNvPr id="0" name=""/>
        <dsp:cNvSpPr/>
      </dsp:nvSpPr>
      <dsp:spPr>
        <a:xfrm>
          <a:off x="5795389" y="288647"/>
          <a:ext cx="2887662" cy="1099423"/>
        </a:xfrm>
        <a:prstGeom prst="chevron">
          <a:avLst/>
        </a:prstGeom>
        <a:gradFill rotWithShape="0">
          <a:gsLst>
            <a:gs pos="0">
              <a:schemeClr val="accent5">
                <a:hueOff val="17153525"/>
                <a:satOff val="-24599"/>
                <a:lumOff val="1215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17153525"/>
                <a:satOff val="-24599"/>
                <a:lumOff val="1215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17153525"/>
                <a:satOff val="-24599"/>
                <a:lumOff val="1215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016" tIns="42672" rIns="42672" bIns="42672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kern="1200" dirty="0" smtClean="0">
              <a:latin typeface="標楷體" pitchFamily="65" charset="-120"/>
              <a:ea typeface="標楷體" pitchFamily="65" charset="-120"/>
            </a:rPr>
            <a:t>檢核機制</a:t>
          </a:r>
          <a:endParaRPr lang="zh-TW" altLang="en-US" sz="3200" kern="1200" dirty="0">
            <a:latin typeface="標楷體" pitchFamily="65" charset="-120"/>
            <a:ea typeface="標楷體" pitchFamily="65" charset="-120"/>
          </a:endParaRPr>
        </a:p>
      </dsp:txBody>
      <dsp:txXfrm>
        <a:off x="6345101" y="288647"/>
        <a:ext cx="1788239" cy="1099423"/>
      </dsp:txXfrm>
    </dsp:sp>
    <dsp:sp modelId="{1F038482-4DE0-46C4-9A09-0821E8AFCD4F}">
      <dsp:nvSpPr>
        <dsp:cNvPr id="0" name=""/>
        <dsp:cNvSpPr/>
      </dsp:nvSpPr>
      <dsp:spPr>
        <a:xfrm>
          <a:off x="5624025" y="1525498"/>
          <a:ext cx="2680679" cy="27552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形成性評量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多元性評量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成長測驗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每學年第一學期期末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進步率</a:t>
          </a:r>
          <a:r>
            <a:rPr lang="zh-TW" altLang="en-US" sz="2000" kern="1200" dirty="0" smtClean="0">
              <a:latin typeface="標楷體" pitchFamily="65" charset="-120"/>
              <a:ea typeface="標楷體" pitchFamily="65" charset="-120"/>
            </a:rPr>
            <a:t>（成長率）</a:t>
          </a: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000" kern="1200" dirty="0" smtClean="0">
              <a:solidFill>
                <a:srgbClr val="FF0000"/>
              </a:solidFill>
              <a:latin typeface="標楷體" pitchFamily="65" charset="-120"/>
              <a:ea typeface="標楷體" pitchFamily="65" charset="-120"/>
            </a:rPr>
            <a:t>因進步結案率</a:t>
          </a:r>
          <a:endParaRPr lang="zh-TW" altLang="en-US" sz="2000" kern="1200" dirty="0">
            <a:solidFill>
              <a:srgbClr val="FF0000"/>
            </a:solidFill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zh-TW" altLang="en-US" sz="2000" kern="1200" dirty="0">
            <a:latin typeface="標楷體" pitchFamily="65" charset="-120"/>
            <a:ea typeface="標楷體" pitchFamily="65" charset="-120"/>
          </a:endParaRPr>
        </a:p>
      </dsp:txBody>
      <dsp:txXfrm>
        <a:off x="5624025" y="1525498"/>
        <a:ext cx="2680679" cy="27552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D3CC3-92C2-49F0-AF63-DF84EA4726C8}">
      <dsp:nvSpPr>
        <dsp:cNvPr id="0" name=""/>
        <dsp:cNvSpPr/>
      </dsp:nvSpPr>
      <dsp:spPr>
        <a:xfrm>
          <a:off x="1837755" y="0"/>
          <a:ext cx="1837755" cy="1339589"/>
        </a:xfrm>
        <a:prstGeom prst="trapezoid">
          <a:avLst>
            <a:gd name="adj" fmla="val 68594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0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0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837755" y="0"/>
        <a:ext cx="1837755" cy="1339589"/>
      </dsp:txXfrm>
    </dsp:sp>
    <dsp:sp modelId="{CDAECBCC-30E2-46C1-B8D4-A44FEC05E04F}">
      <dsp:nvSpPr>
        <dsp:cNvPr id="0" name=""/>
        <dsp:cNvSpPr/>
      </dsp:nvSpPr>
      <dsp:spPr>
        <a:xfrm>
          <a:off x="918877" y="1339589"/>
          <a:ext cx="3675510" cy="1339589"/>
        </a:xfrm>
        <a:prstGeom prst="trapezoid">
          <a:avLst>
            <a:gd name="adj" fmla="val 68594"/>
          </a:avLst>
        </a:prstGeom>
        <a:solidFill>
          <a:schemeClr val="accent2">
            <a:hueOff val="-3536126"/>
            <a:satOff val="-5387"/>
            <a:lumOff val="-1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562092" y="1339589"/>
        <a:ext cx="2389081" cy="1339589"/>
      </dsp:txXfrm>
    </dsp:sp>
    <dsp:sp modelId="{43E1651F-84A6-4B6C-BBDE-4F2BE5B9E805}">
      <dsp:nvSpPr>
        <dsp:cNvPr id="0" name=""/>
        <dsp:cNvSpPr/>
      </dsp:nvSpPr>
      <dsp:spPr>
        <a:xfrm>
          <a:off x="0" y="2679178"/>
          <a:ext cx="5513266" cy="1339589"/>
        </a:xfrm>
        <a:prstGeom prst="trapezoid">
          <a:avLst>
            <a:gd name="adj" fmla="val 68594"/>
          </a:avLst>
        </a:prstGeom>
        <a:solidFill>
          <a:schemeClr val="accent2">
            <a:hueOff val="-7072252"/>
            <a:satOff val="-10775"/>
            <a:lumOff val="-2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964821" y="2679178"/>
        <a:ext cx="3583622" cy="13395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D3CC3-92C2-49F0-AF63-DF84EA4726C8}">
      <dsp:nvSpPr>
        <dsp:cNvPr id="0" name=""/>
        <dsp:cNvSpPr/>
      </dsp:nvSpPr>
      <dsp:spPr>
        <a:xfrm>
          <a:off x="1837755" y="0"/>
          <a:ext cx="1837755" cy="1339589"/>
        </a:xfrm>
        <a:prstGeom prst="trapezoid">
          <a:avLst>
            <a:gd name="adj" fmla="val 68594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837755" y="0"/>
        <a:ext cx="1837755" cy="1339589"/>
      </dsp:txXfrm>
    </dsp:sp>
    <dsp:sp modelId="{CDAECBCC-30E2-46C1-B8D4-A44FEC05E04F}">
      <dsp:nvSpPr>
        <dsp:cNvPr id="0" name=""/>
        <dsp:cNvSpPr/>
      </dsp:nvSpPr>
      <dsp:spPr>
        <a:xfrm>
          <a:off x="918877" y="1339589"/>
          <a:ext cx="3675510" cy="1339589"/>
        </a:xfrm>
        <a:prstGeom prst="trapezoid">
          <a:avLst>
            <a:gd name="adj" fmla="val 68594"/>
          </a:avLst>
        </a:prstGeom>
        <a:solidFill>
          <a:schemeClr val="accent2">
            <a:hueOff val="-3536126"/>
            <a:satOff val="-5387"/>
            <a:lumOff val="-1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562092" y="1339589"/>
        <a:ext cx="2389081" cy="1339589"/>
      </dsp:txXfrm>
    </dsp:sp>
    <dsp:sp modelId="{43E1651F-84A6-4B6C-BBDE-4F2BE5B9E805}">
      <dsp:nvSpPr>
        <dsp:cNvPr id="0" name=""/>
        <dsp:cNvSpPr/>
      </dsp:nvSpPr>
      <dsp:spPr>
        <a:xfrm>
          <a:off x="0" y="2679178"/>
          <a:ext cx="5513266" cy="1339589"/>
        </a:xfrm>
        <a:prstGeom prst="trapezoid">
          <a:avLst>
            <a:gd name="adj" fmla="val 68594"/>
          </a:avLst>
        </a:prstGeom>
        <a:solidFill>
          <a:schemeClr val="accent2">
            <a:hueOff val="-7072252"/>
            <a:satOff val="-10775"/>
            <a:lumOff val="-2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964821" y="2679178"/>
        <a:ext cx="3583622" cy="13395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D3CC3-92C2-49F0-AF63-DF84EA4726C8}">
      <dsp:nvSpPr>
        <dsp:cNvPr id="0" name=""/>
        <dsp:cNvSpPr/>
      </dsp:nvSpPr>
      <dsp:spPr>
        <a:xfrm>
          <a:off x="1837755" y="0"/>
          <a:ext cx="1837755" cy="1339589"/>
        </a:xfrm>
        <a:prstGeom prst="trapezoid">
          <a:avLst>
            <a:gd name="adj" fmla="val 68594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837755" y="0"/>
        <a:ext cx="1837755" cy="1339589"/>
      </dsp:txXfrm>
    </dsp:sp>
    <dsp:sp modelId="{CDAECBCC-30E2-46C1-B8D4-A44FEC05E04F}">
      <dsp:nvSpPr>
        <dsp:cNvPr id="0" name=""/>
        <dsp:cNvSpPr/>
      </dsp:nvSpPr>
      <dsp:spPr>
        <a:xfrm>
          <a:off x="918877" y="1339589"/>
          <a:ext cx="3675510" cy="1339589"/>
        </a:xfrm>
        <a:prstGeom prst="trapezoid">
          <a:avLst>
            <a:gd name="adj" fmla="val 68594"/>
          </a:avLst>
        </a:prstGeom>
        <a:solidFill>
          <a:schemeClr val="accent2">
            <a:hueOff val="-3536126"/>
            <a:satOff val="-5387"/>
            <a:lumOff val="-1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562092" y="1339589"/>
        <a:ext cx="2389081" cy="1339589"/>
      </dsp:txXfrm>
    </dsp:sp>
    <dsp:sp modelId="{43E1651F-84A6-4B6C-BBDE-4F2BE5B9E805}">
      <dsp:nvSpPr>
        <dsp:cNvPr id="0" name=""/>
        <dsp:cNvSpPr/>
      </dsp:nvSpPr>
      <dsp:spPr>
        <a:xfrm>
          <a:off x="0" y="2679178"/>
          <a:ext cx="5513266" cy="1339589"/>
        </a:xfrm>
        <a:prstGeom prst="trapezoid">
          <a:avLst>
            <a:gd name="adj" fmla="val 68594"/>
          </a:avLst>
        </a:prstGeom>
        <a:solidFill>
          <a:schemeClr val="accent2">
            <a:hueOff val="-7072252"/>
            <a:satOff val="-10775"/>
            <a:lumOff val="-2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964821" y="2679178"/>
        <a:ext cx="3583622" cy="133958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D3CC3-92C2-49F0-AF63-DF84EA4726C8}">
      <dsp:nvSpPr>
        <dsp:cNvPr id="0" name=""/>
        <dsp:cNvSpPr/>
      </dsp:nvSpPr>
      <dsp:spPr>
        <a:xfrm>
          <a:off x="1837755" y="0"/>
          <a:ext cx="1837755" cy="1339589"/>
        </a:xfrm>
        <a:prstGeom prst="trapezoid">
          <a:avLst>
            <a:gd name="adj" fmla="val 68594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837755" y="0"/>
        <a:ext cx="1837755" cy="1339589"/>
      </dsp:txXfrm>
    </dsp:sp>
    <dsp:sp modelId="{CDAECBCC-30E2-46C1-B8D4-A44FEC05E04F}">
      <dsp:nvSpPr>
        <dsp:cNvPr id="0" name=""/>
        <dsp:cNvSpPr/>
      </dsp:nvSpPr>
      <dsp:spPr>
        <a:xfrm>
          <a:off x="918877" y="1339589"/>
          <a:ext cx="3675510" cy="1339589"/>
        </a:xfrm>
        <a:prstGeom prst="trapezoid">
          <a:avLst>
            <a:gd name="adj" fmla="val 68594"/>
          </a:avLst>
        </a:prstGeom>
        <a:solidFill>
          <a:schemeClr val="accent2">
            <a:hueOff val="-3536126"/>
            <a:satOff val="-5387"/>
            <a:lumOff val="-1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562092" y="1339589"/>
        <a:ext cx="2389081" cy="1339589"/>
      </dsp:txXfrm>
    </dsp:sp>
    <dsp:sp modelId="{43E1651F-84A6-4B6C-BBDE-4F2BE5B9E805}">
      <dsp:nvSpPr>
        <dsp:cNvPr id="0" name=""/>
        <dsp:cNvSpPr/>
      </dsp:nvSpPr>
      <dsp:spPr>
        <a:xfrm>
          <a:off x="0" y="2679178"/>
          <a:ext cx="5513266" cy="1339589"/>
        </a:xfrm>
        <a:prstGeom prst="trapezoid">
          <a:avLst>
            <a:gd name="adj" fmla="val 68594"/>
          </a:avLst>
        </a:prstGeom>
        <a:solidFill>
          <a:schemeClr val="accent2">
            <a:hueOff val="-7072252"/>
            <a:satOff val="-10775"/>
            <a:lumOff val="-2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  <a:scene3d>
            <a:camera prst="orthographicFront"/>
            <a:lightRig rig="flat" dir="tl">
              <a:rot lat="0" lon="0" rev="6600000"/>
            </a:lightRig>
          </a:scene3d>
          <a:sp3d extrusionH="25400" contourW="8890">
            <a:bevelT w="38100" h="31750"/>
            <a:contourClr>
              <a:schemeClr val="accent2">
                <a:shade val="75000"/>
              </a:schemeClr>
            </a:contourClr>
          </a:sp3d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964821" y="2679178"/>
        <a:ext cx="3583622" cy="133958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D3CC3-92C2-49F0-AF63-DF84EA4726C8}">
      <dsp:nvSpPr>
        <dsp:cNvPr id="0" name=""/>
        <dsp:cNvSpPr/>
      </dsp:nvSpPr>
      <dsp:spPr>
        <a:xfrm>
          <a:off x="2032000" y="0"/>
          <a:ext cx="2032000" cy="1534589"/>
        </a:xfrm>
        <a:prstGeom prst="trapezoid">
          <a:avLst>
            <a:gd name="adj" fmla="val 66207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第三層</a:t>
          </a:r>
          <a:r>
            <a:rPr lang="en-US" altLang="zh-TW" sz="20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T3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20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 5-10%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0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特殊教育</a:t>
          </a:r>
          <a:endParaRPr lang="zh-TW" altLang="en-US" sz="20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2032000" y="0"/>
        <a:ext cx="2032000" cy="1534589"/>
      </dsp:txXfrm>
    </dsp:sp>
    <dsp:sp modelId="{CDAECBCC-30E2-46C1-B8D4-A44FEC05E04F}">
      <dsp:nvSpPr>
        <dsp:cNvPr id="0" name=""/>
        <dsp:cNvSpPr/>
      </dsp:nvSpPr>
      <dsp:spPr>
        <a:xfrm>
          <a:off x="1016000" y="1534589"/>
          <a:ext cx="4064000" cy="1534589"/>
        </a:xfrm>
        <a:prstGeom prst="trapezoid">
          <a:avLst>
            <a:gd name="adj" fmla="val 66207"/>
          </a:avLst>
        </a:prstGeom>
        <a:solidFill>
          <a:schemeClr val="accent2">
            <a:hueOff val="-3536126"/>
            <a:satOff val="-5387"/>
            <a:lumOff val="-1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第二層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T2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10-20%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小組補救教學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727200" y="1534589"/>
        <a:ext cx="2641600" cy="1534589"/>
      </dsp:txXfrm>
    </dsp:sp>
    <dsp:sp modelId="{43E1651F-84A6-4B6C-BBDE-4F2BE5B9E805}">
      <dsp:nvSpPr>
        <dsp:cNvPr id="0" name=""/>
        <dsp:cNvSpPr/>
      </dsp:nvSpPr>
      <dsp:spPr>
        <a:xfrm>
          <a:off x="0" y="3069178"/>
          <a:ext cx="6096000" cy="1534589"/>
        </a:xfrm>
        <a:prstGeom prst="trapezoid">
          <a:avLst>
            <a:gd name="adj" fmla="val 66207"/>
          </a:avLst>
        </a:prstGeom>
        <a:solidFill>
          <a:schemeClr val="accent2">
            <a:hueOff val="-7072252"/>
            <a:satOff val="-10775"/>
            <a:lumOff val="-2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第一層</a:t>
          </a: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T1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zh-TW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70-85%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cap="none" spc="0" dirty="0" smtClean="0">
              <a:ln w="11430"/>
              <a:solidFill>
                <a:srgbClr val="FF0000"/>
              </a:solidFill>
              <a:effectLst/>
              <a:latin typeface="華康新特圓體" pitchFamily="49" charset="-120"/>
              <a:ea typeface="華康新特圓體" pitchFamily="49" charset="-120"/>
            </a:rPr>
            <a:t>一般補救教學</a:t>
          </a:r>
          <a:endParaRPr lang="zh-TW" altLang="en-US" sz="2800" b="1" kern="1200" cap="none" spc="0" dirty="0">
            <a:ln w="11430"/>
            <a:solidFill>
              <a:srgbClr val="FF0000"/>
            </a:solidFill>
            <a:effectLst/>
            <a:latin typeface="華康新特圓體" pitchFamily="49" charset="-120"/>
            <a:ea typeface="華康新特圓體" pitchFamily="49" charset="-120"/>
          </a:endParaRPr>
        </a:p>
      </dsp:txBody>
      <dsp:txXfrm>
        <a:off x="1066799" y="3069178"/>
        <a:ext cx="3962400" cy="15345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15590A-D956-40EF-8702-D08BA46A935E}">
      <dsp:nvSpPr>
        <dsp:cNvPr id="0" name=""/>
        <dsp:cNvSpPr/>
      </dsp:nvSpPr>
      <dsp:spPr>
        <a:xfrm>
          <a:off x="1681540" y="-4576"/>
          <a:ext cx="5385383" cy="5385383"/>
        </a:xfrm>
        <a:prstGeom prst="circularArrow">
          <a:avLst>
            <a:gd name="adj1" fmla="val 5274"/>
            <a:gd name="adj2" fmla="val 312630"/>
            <a:gd name="adj3" fmla="val 14221913"/>
            <a:gd name="adj4" fmla="val 17130658"/>
            <a:gd name="adj5" fmla="val 5477"/>
          </a:avLst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tint val="4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matte">
          <a:bevelT w="14445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1047148A-BCC3-4AD3-AF72-06D6460E0DCB}">
      <dsp:nvSpPr>
        <dsp:cNvPr id="0" name=""/>
        <dsp:cNvSpPr/>
      </dsp:nvSpPr>
      <dsp:spPr>
        <a:xfrm>
          <a:off x="3346885" y="1886"/>
          <a:ext cx="2054692" cy="102734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solidFill>
                <a:schemeClr val="bg1"/>
              </a:solidFill>
            </a:rPr>
            <a:t>行政推動</a:t>
          </a:r>
          <a:endParaRPr lang="zh-TW" altLang="en-US" sz="2800" kern="1200" dirty="0">
            <a:solidFill>
              <a:schemeClr val="bg1"/>
            </a:solidFill>
          </a:endParaRPr>
        </a:p>
      </dsp:txBody>
      <dsp:txXfrm>
        <a:off x="3397036" y="52037"/>
        <a:ext cx="1954390" cy="927044"/>
      </dsp:txXfrm>
    </dsp:sp>
    <dsp:sp modelId="{DC263442-FF1E-4633-811E-EEBDD28C1326}">
      <dsp:nvSpPr>
        <dsp:cNvPr id="0" name=""/>
        <dsp:cNvSpPr/>
      </dsp:nvSpPr>
      <dsp:spPr>
        <a:xfrm>
          <a:off x="5238925" y="1094256"/>
          <a:ext cx="2054692" cy="1027346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solidFill>
                <a:schemeClr val="bg1"/>
              </a:solidFill>
            </a:rPr>
            <a:t>教師參與</a:t>
          </a:r>
          <a:endParaRPr lang="zh-TW" altLang="en-US" sz="2800" kern="1200" dirty="0">
            <a:solidFill>
              <a:schemeClr val="bg1"/>
            </a:solidFill>
          </a:endParaRPr>
        </a:p>
      </dsp:txBody>
      <dsp:txXfrm>
        <a:off x="5289076" y="1144407"/>
        <a:ext cx="1954390" cy="927044"/>
      </dsp:txXfrm>
    </dsp:sp>
    <dsp:sp modelId="{4950A167-5AD0-4DA8-999F-FC19F236C8FD}">
      <dsp:nvSpPr>
        <dsp:cNvPr id="0" name=""/>
        <dsp:cNvSpPr/>
      </dsp:nvSpPr>
      <dsp:spPr>
        <a:xfrm>
          <a:off x="5238925" y="3278996"/>
          <a:ext cx="2054692" cy="102734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solidFill>
                <a:schemeClr val="bg1"/>
              </a:solidFill>
            </a:rPr>
            <a:t>有效補救</a:t>
          </a:r>
          <a:endParaRPr lang="zh-TW" altLang="en-US" sz="2800" kern="1200" dirty="0">
            <a:solidFill>
              <a:schemeClr val="bg1"/>
            </a:solidFill>
          </a:endParaRPr>
        </a:p>
      </dsp:txBody>
      <dsp:txXfrm>
        <a:off x="5289076" y="3329147"/>
        <a:ext cx="1954390" cy="927044"/>
      </dsp:txXfrm>
    </dsp:sp>
    <dsp:sp modelId="{DDB941C3-96A7-4E2B-8A34-20EB417F8FF8}">
      <dsp:nvSpPr>
        <dsp:cNvPr id="0" name=""/>
        <dsp:cNvSpPr/>
      </dsp:nvSpPr>
      <dsp:spPr>
        <a:xfrm>
          <a:off x="3346885" y="4371366"/>
          <a:ext cx="2054692" cy="1027346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solidFill>
                <a:schemeClr val="bg1"/>
              </a:solidFill>
            </a:rPr>
            <a:t>家長支持</a:t>
          </a:r>
          <a:endParaRPr lang="zh-TW" altLang="en-US" sz="2800" kern="1200" dirty="0">
            <a:solidFill>
              <a:schemeClr val="bg1"/>
            </a:solidFill>
          </a:endParaRPr>
        </a:p>
      </dsp:txBody>
      <dsp:txXfrm>
        <a:off x="3397036" y="4421517"/>
        <a:ext cx="1954390" cy="927044"/>
      </dsp:txXfrm>
    </dsp:sp>
    <dsp:sp modelId="{F069A50B-028D-4C98-AC39-5CE86D2E2536}">
      <dsp:nvSpPr>
        <dsp:cNvPr id="0" name=""/>
        <dsp:cNvSpPr/>
      </dsp:nvSpPr>
      <dsp:spPr>
        <a:xfrm>
          <a:off x="1454845" y="3278996"/>
          <a:ext cx="2054692" cy="1027346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solidFill>
                <a:schemeClr val="bg1"/>
              </a:solidFill>
            </a:rPr>
            <a:t>學生意願</a:t>
          </a:r>
          <a:endParaRPr lang="zh-TW" altLang="en-US" sz="2800" kern="1200" dirty="0">
            <a:solidFill>
              <a:schemeClr val="bg1"/>
            </a:solidFill>
          </a:endParaRPr>
        </a:p>
      </dsp:txBody>
      <dsp:txXfrm>
        <a:off x="1504996" y="3329147"/>
        <a:ext cx="1954390" cy="927044"/>
      </dsp:txXfrm>
    </dsp:sp>
    <dsp:sp modelId="{C4D174B8-661A-4F19-9E0B-35D647144460}">
      <dsp:nvSpPr>
        <dsp:cNvPr id="0" name=""/>
        <dsp:cNvSpPr/>
      </dsp:nvSpPr>
      <dsp:spPr>
        <a:xfrm>
          <a:off x="1454845" y="1094256"/>
          <a:ext cx="2054692" cy="102734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kern="1200" dirty="0" smtClean="0">
              <a:solidFill>
                <a:schemeClr val="bg1"/>
              </a:solidFill>
            </a:rPr>
            <a:t>成效顯著</a:t>
          </a:r>
          <a:endParaRPr lang="zh-TW" altLang="en-US" sz="2800" kern="1200" dirty="0">
            <a:solidFill>
              <a:schemeClr val="bg1"/>
            </a:solidFill>
          </a:endParaRPr>
        </a:p>
      </dsp:txBody>
      <dsp:txXfrm>
        <a:off x="1504996" y="1144407"/>
        <a:ext cx="1954390" cy="9270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1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326E99-6BBB-4C8E-BD5C-26D3CD9B0822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A30B70-95A7-4E41-9126-DCF5A2B4B18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9069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4876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1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0162" name="備忘稿版面配置區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TW" altLang="en-US" b="1" i="1" u="sng"/>
              <a:t>強調與</a:t>
            </a:r>
            <a:r>
              <a:rPr lang="en-US" altLang="zh-TW" b="1" i="1" u="sng"/>
              <a:t>P.10</a:t>
            </a:r>
            <a:r>
              <a:rPr lang="zh-TW" altLang="en-US" b="1" i="1" u="sng"/>
              <a:t>的連結性</a:t>
            </a:r>
            <a:endParaRPr lang="en-US" altLang="zh-TW"/>
          </a:p>
          <a:p>
            <a:r>
              <a:rPr lang="zh-TW" altLang="en-US"/>
              <a:t> </a:t>
            </a:r>
            <a:r>
              <a:rPr lang="en-US" altLang="zh-TW"/>
              <a:t>2012PISA</a:t>
            </a:r>
            <a:r>
              <a:rPr lang="zh-TW" altLang="en-US"/>
              <a:t>成績表現變異，臺灣前後段學生差距是世界第一的。</a:t>
            </a:r>
            <a:endParaRPr lang="en-US" altLang="zh-TW"/>
          </a:p>
        </p:txBody>
      </p:sp>
      <p:sp>
        <p:nvSpPr>
          <p:cNvPr id="220163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defTabSz="914400"/>
            <a:fld id="{A03AD177-D68B-4198-8221-14CFA18B310E}" type="slidenum">
              <a:rPr lang="zh-TW" altLang="en-US" smtClean="0">
                <a:solidFill>
                  <a:srgbClr val="000000"/>
                </a:solidFill>
                <a:ea typeface="新細明體" charset="-120"/>
              </a:rPr>
              <a:pPr defTabSz="914400"/>
              <a:t>24</a:t>
            </a:fld>
            <a:endParaRPr lang="en-US" altLang="zh-TW">
              <a:solidFill>
                <a:srgbClr val="000000"/>
              </a:solidFill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23361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t>27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1996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57347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FAFC6D0-D599-41FA-A494-C6BD775B23D3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7084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59395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7F0DCD0-E6FF-489E-9753-814953C0AC7C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11582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DC57A8-AE18-4654-B6AF-04B3577165BE}" type="slidenum">
              <a:rPr lang="en-US" altLang="zh-TW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12994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6144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97C7CC7-0E47-4FED-9863-0016F94D086E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62022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63491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70B515-488F-4C92-A2DE-AF71F234695D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46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33031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A30B70-95A7-4E41-9126-DCF5A2B4B187}" type="slidenum">
              <a:rPr lang="zh-TW" altLang="en-US" smtClean="0"/>
              <a:pPr/>
              <a:t>60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9135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3976735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199208" y="1752600"/>
            <a:ext cx="5143502" cy="1828800"/>
          </a:xfrm>
        </p:spPr>
        <p:txBody>
          <a:bodyPr anchor="b">
            <a:normAutofit/>
          </a:bodyPr>
          <a:lstStyle>
            <a:lvl1pPr algn="l" latinLnBrk="0">
              <a:defRPr lang="zh-TW" sz="5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199207" y="3733800"/>
            <a:ext cx="5143502" cy="914400"/>
          </a:xfrm>
        </p:spPr>
        <p:txBody>
          <a:bodyPr/>
          <a:lstStyle>
            <a:lvl1pPr marL="0" indent="0" algn="l" latinLnBrk="0">
              <a:spcBef>
                <a:spcPts val="0"/>
              </a:spcBef>
              <a:buNone/>
              <a:defRPr lang="zh-TW" sz="2400"/>
            </a:lvl1pPr>
            <a:lvl2pPr marL="457200" indent="0" algn="ctr" latinLnBrk="0">
              <a:buNone/>
              <a:defRPr lang="zh-TW" sz="2000"/>
            </a:lvl2pPr>
            <a:lvl3pPr marL="914400" indent="0" algn="ctr" latinLnBrk="0">
              <a:buNone/>
              <a:defRPr lang="zh-TW" sz="1800"/>
            </a:lvl3pPr>
            <a:lvl4pPr marL="1371600" indent="0" algn="ctr" latinLnBrk="0">
              <a:buNone/>
              <a:defRPr lang="zh-TW" sz="1600"/>
            </a:lvl4pPr>
            <a:lvl5pPr marL="1828800" indent="0" algn="ctr" latinLnBrk="0">
              <a:buNone/>
              <a:defRPr lang="zh-TW" sz="1600"/>
            </a:lvl5pPr>
            <a:lvl6pPr marL="2286000" indent="0" algn="ctr" latinLnBrk="0">
              <a:buNone/>
              <a:defRPr lang="zh-TW" sz="1600"/>
            </a:lvl6pPr>
            <a:lvl7pPr marL="2743200" indent="0" algn="ctr" latinLnBrk="0">
              <a:buNone/>
              <a:defRPr lang="zh-TW" sz="1600"/>
            </a:lvl7pPr>
            <a:lvl8pPr marL="3200400" indent="0" algn="ctr" latinLnBrk="0">
              <a:buNone/>
              <a:defRPr lang="zh-TW" sz="1600"/>
            </a:lvl8pPr>
            <a:lvl9pPr marL="3657600" indent="0" algn="ctr" latinLnBrk="0">
              <a:buNone/>
              <a:defRPr lang="zh-TW"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81203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6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199210" y="1828800"/>
            <a:ext cx="5143502" cy="1828800"/>
          </a:xfrm>
        </p:spPr>
        <p:txBody>
          <a:bodyPr anchor="b">
            <a:normAutofit/>
          </a:bodyPr>
          <a:lstStyle>
            <a:lvl1pPr latinLnBrk="0">
              <a:defRPr lang="zh-TW" sz="44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199207" y="3733800"/>
            <a:ext cx="5143502" cy="914400"/>
          </a:xfrm>
        </p:spPr>
        <p:txBody>
          <a:bodyPr/>
          <a:lstStyle>
            <a:lvl1pPr marL="0" indent="0" latinLnBrk="0">
              <a:spcBef>
                <a:spcPts val="0"/>
              </a:spcBef>
              <a:buNone/>
              <a:defRPr lang="zh-TW" sz="2400">
                <a:solidFill>
                  <a:schemeClr val="tx1"/>
                </a:solidFill>
              </a:defRPr>
            </a:lvl1pPr>
            <a:lvl2pPr marL="457200" indent="0" latinLnBrk="0">
              <a:buNone/>
              <a:defRPr lang="zh-TW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zh-TW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zh-TW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22925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798909" y="1825625"/>
            <a:ext cx="3715941" cy="41879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713561" cy="418795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7275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02386" y="1681163"/>
            <a:ext cx="3717036" cy="823912"/>
          </a:xfrm>
        </p:spPr>
        <p:txBody>
          <a:bodyPr anchor="b"/>
          <a:lstStyle>
            <a:lvl1pPr marL="0" indent="0" latinLnBrk="0">
              <a:spcBef>
                <a:spcPts val="0"/>
              </a:spcBef>
              <a:buNone/>
              <a:defRPr lang="zh-TW" sz="24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02386" y="2505076"/>
            <a:ext cx="3717036" cy="34766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717036" cy="823912"/>
          </a:xfrm>
        </p:spPr>
        <p:txBody>
          <a:bodyPr anchor="b"/>
          <a:lstStyle>
            <a:lvl1pPr marL="0" indent="0" latinLnBrk="0">
              <a:spcBef>
                <a:spcPts val="0"/>
              </a:spcBef>
              <a:buNone/>
              <a:defRPr lang="zh-TW" sz="2400" b="1"/>
            </a:lvl1pPr>
            <a:lvl2pPr marL="457200" indent="0" latinLnBrk="0">
              <a:buNone/>
              <a:defRPr lang="zh-TW" sz="2000" b="1"/>
            </a:lvl2pPr>
            <a:lvl3pPr marL="914400" indent="0" latinLnBrk="0">
              <a:buNone/>
              <a:defRPr lang="zh-TW" sz="1800" b="1"/>
            </a:lvl3pPr>
            <a:lvl4pPr marL="1371600" indent="0" latinLnBrk="0">
              <a:buNone/>
              <a:defRPr lang="zh-TW" sz="1600" b="1"/>
            </a:lvl4pPr>
            <a:lvl5pPr marL="1828800" indent="0" latinLnBrk="0">
              <a:buNone/>
              <a:defRPr lang="zh-TW" sz="1600" b="1"/>
            </a:lvl5pPr>
            <a:lvl6pPr marL="2286000" indent="0" latinLnBrk="0">
              <a:buNone/>
              <a:defRPr lang="zh-TW" sz="1600" b="1"/>
            </a:lvl6pPr>
            <a:lvl7pPr marL="2743200" indent="0" latinLnBrk="0">
              <a:buNone/>
              <a:defRPr lang="zh-TW" sz="1600" b="1"/>
            </a:lvl7pPr>
            <a:lvl8pPr marL="3200400" indent="0" latinLnBrk="0">
              <a:buNone/>
              <a:defRPr lang="zh-TW" sz="1600" b="1"/>
            </a:lvl8pPr>
            <a:lvl9pPr marL="3657600" indent="0" latinLnBrk="0">
              <a:buNone/>
              <a:defRPr lang="zh-TW"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6"/>
            <a:ext cx="3717036" cy="3476625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857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1281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78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2" name="群組 8"/>
          <p:cNvGrpSpPr/>
          <p:nvPr/>
        </p:nvGrpSpPr>
        <p:grpSpPr>
          <a:xfrm>
            <a:off x="430824" y="724620"/>
            <a:ext cx="3989234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0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3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4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5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6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7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8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9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0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1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3" name="群組 21"/>
          <p:cNvGrpSpPr/>
          <p:nvPr/>
        </p:nvGrpSpPr>
        <p:grpSpPr>
          <a:xfrm>
            <a:off x="4713841" y="724620"/>
            <a:ext cx="3989234" cy="3795623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2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2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3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36" name="圖片版面配置區 33"/>
          <p:cNvSpPr>
            <a:spLocks noGrp="1" noChangeAspect="1"/>
          </p:cNvSpPr>
          <p:nvPr>
            <p:ph type="pic" sz="quarter" idx="17"/>
          </p:nvPr>
        </p:nvSpPr>
        <p:spPr>
          <a:xfrm>
            <a:off x="625215" y="1020195"/>
            <a:ext cx="360045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7" name="圖片版面配置區 33"/>
          <p:cNvSpPr>
            <a:spLocks noGrp="1" noChangeAspect="1"/>
          </p:cNvSpPr>
          <p:nvPr>
            <p:ph type="pic" sz="quarter" idx="18"/>
          </p:nvPr>
        </p:nvSpPr>
        <p:spPr>
          <a:xfrm>
            <a:off x="4908232" y="1020195"/>
            <a:ext cx="3600451" cy="32004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89317" y="4648200"/>
            <a:ext cx="3276735" cy="1295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0" name="文字版面配置區 3"/>
          <p:cNvSpPr>
            <a:spLocks noGrp="1"/>
          </p:cNvSpPr>
          <p:nvPr>
            <p:ph type="body" sz="half" idx="19"/>
          </p:nvPr>
        </p:nvSpPr>
        <p:spPr>
          <a:xfrm>
            <a:off x="5057181" y="4648200"/>
            <a:ext cx="3276735" cy="1295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16827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含標題的兩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2" name="群組 34"/>
          <p:cNvGrpSpPr>
            <a:grpSpLocks noChangeAspect="1"/>
          </p:cNvGrpSpPr>
          <p:nvPr/>
        </p:nvGrpSpPr>
        <p:grpSpPr>
          <a:xfrm rot="5400000">
            <a:off x="2508625" y="1070637"/>
            <a:ext cx="4116828" cy="253746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38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1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2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3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4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5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6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7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8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49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0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1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3" name="群組 51"/>
          <p:cNvGrpSpPr>
            <a:grpSpLocks noChangeAspect="1"/>
          </p:cNvGrpSpPr>
          <p:nvPr/>
        </p:nvGrpSpPr>
        <p:grpSpPr>
          <a:xfrm rot="5400000">
            <a:off x="-317047" y="1550435"/>
            <a:ext cx="4114800" cy="2536211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5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5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grpSp>
        <p:nvGrpSpPr>
          <p:cNvPr id="4" name="群組 64"/>
          <p:cNvGrpSpPr>
            <a:grpSpLocks noChangeAspect="1"/>
          </p:cNvGrpSpPr>
          <p:nvPr/>
        </p:nvGrpSpPr>
        <p:grpSpPr>
          <a:xfrm rot="5400000">
            <a:off x="5338579" y="1550440"/>
            <a:ext cx="4114800" cy="2536210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66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7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8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69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0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1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2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3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4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5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6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77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78" name="圖片版面配置區 33"/>
          <p:cNvSpPr>
            <a:spLocks noGrp="1"/>
          </p:cNvSpPr>
          <p:nvPr>
            <p:ph type="pic" sz="quarter" idx="18"/>
          </p:nvPr>
        </p:nvSpPr>
        <p:spPr>
          <a:xfrm>
            <a:off x="3449914" y="533400"/>
            <a:ext cx="222885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79" name="圖片版面配置區 33"/>
          <p:cNvSpPr>
            <a:spLocks noGrp="1"/>
          </p:cNvSpPr>
          <p:nvPr>
            <p:ph type="pic" sz="quarter" idx="19"/>
          </p:nvPr>
        </p:nvSpPr>
        <p:spPr>
          <a:xfrm>
            <a:off x="625928" y="1013590"/>
            <a:ext cx="222885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80" name="圖片版面配置區 33"/>
          <p:cNvSpPr>
            <a:spLocks noGrp="1"/>
          </p:cNvSpPr>
          <p:nvPr>
            <p:ph type="pic" sz="quarter" idx="20"/>
          </p:nvPr>
        </p:nvSpPr>
        <p:spPr>
          <a:xfrm>
            <a:off x="6281554" y="1013591"/>
            <a:ext cx="2228850" cy="36576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81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11653" y="5018002"/>
            <a:ext cx="20574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2" name="文字版面配置區 3"/>
          <p:cNvSpPr>
            <a:spLocks noGrp="1"/>
          </p:cNvSpPr>
          <p:nvPr>
            <p:ph type="body" sz="half" idx="21"/>
          </p:nvPr>
        </p:nvSpPr>
        <p:spPr>
          <a:xfrm>
            <a:off x="3530406" y="4582378"/>
            <a:ext cx="20574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3" name="文字版面配置區 3"/>
          <p:cNvSpPr>
            <a:spLocks noGrp="1"/>
          </p:cNvSpPr>
          <p:nvPr>
            <p:ph type="body" sz="half" idx="22"/>
          </p:nvPr>
        </p:nvSpPr>
        <p:spPr>
          <a:xfrm>
            <a:off x="6367279" y="5018002"/>
            <a:ext cx="2057400" cy="914400"/>
          </a:xfrm>
        </p:spPr>
        <p:txBody>
          <a:bodyPr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16819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個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2" name="群組 83"/>
          <p:cNvGrpSpPr>
            <a:grpSpLocks noChangeAspect="1"/>
          </p:cNvGrpSpPr>
          <p:nvPr/>
        </p:nvGrpSpPr>
        <p:grpSpPr>
          <a:xfrm rot="16200000" flipV="1">
            <a:off x="-425972" y="1653786"/>
            <a:ext cx="5053664" cy="3308889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85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6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7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8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89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0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1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2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3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4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5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96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97" name="圖片版面配置區 33"/>
          <p:cNvSpPr>
            <a:spLocks noGrp="1"/>
          </p:cNvSpPr>
          <p:nvPr>
            <p:ph type="pic" sz="quarter" idx="17"/>
          </p:nvPr>
        </p:nvSpPr>
        <p:spPr>
          <a:xfrm>
            <a:off x="630596" y="1020193"/>
            <a:ext cx="2914650" cy="4572000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grpSp>
        <p:nvGrpSpPr>
          <p:cNvPr id="3" name="群組 97"/>
          <p:cNvGrpSpPr/>
          <p:nvPr/>
        </p:nvGrpSpPr>
        <p:grpSpPr>
          <a:xfrm>
            <a:off x="3991867" y="319177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99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0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1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2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3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4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5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6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7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8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9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0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111" name="圖片版面配置區 33"/>
          <p:cNvSpPr>
            <a:spLocks noGrp="1" noChangeAspect="1"/>
          </p:cNvSpPr>
          <p:nvPr>
            <p:ph type="pic" sz="quarter" idx="18"/>
          </p:nvPr>
        </p:nvSpPr>
        <p:spPr>
          <a:xfrm>
            <a:off x="4160085" y="529603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grpSp>
        <p:nvGrpSpPr>
          <p:cNvPr id="4" name="群組 111"/>
          <p:cNvGrpSpPr/>
          <p:nvPr/>
        </p:nvGrpSpPr>
        <p:grpSpPr>
          <a:xfrm>
            <a:off x="3991867" y="3436140"/>
            <a:ext cx="2542205" cy="2710838"/>
            <a:chOff x="895350" y="3313113"/>
            <a:chExt cx="3613151" cy="2790825"/>
          </a:xfrm>
          <a:solidFill>
            <a:schemeClr val="tx1">
              <a:lumMod val="50000"/>
            </a:schemeClr>
          </a:solidFill>
        </p:grpSpPr>
        <p:sp>
          <p:nvSpPr>
            <p:cNvPr id="113" name="手繪多邊形 41"/>
            <p:cNvSpPr>
              <a:spLocks/>
            </p:cNvSpPr>
            <p:nvPr/>
          </p:nvSpPr>
          <p:spPr bwMode="auto">
            <a:xfrm>
              <a:off x="963613" y="3725863"/>
              <a:ext cx="11113" cy="1952625"/>
            </a:xfrm>
            <a:custGeom>
              <a:avLst/>
              <a:gdLst>
                <a:gd name="T0" fmla="*/ 3 w 5"/>
                <a:gd name="T1" fmla="*/ 0 h 868"/>
                <a:gd name="T2" fmla="*/ 4 w 5"/>
                <a:gd name="T3" fmla="*/ 217 h 868"/>
                <a:gd name="T4" fmla="*/ 3 w 5"/>
                <a:gd name="T5" fmla="*/ 326 h 868"/>
                <a:gd name="T6" fmla="*/ 4 w 5"/>
                <a:gd name="T7" fmla="*/ 434 h 868"/>
                <a:gd name="T8" fmla="*/ 4 w 5"/>
                <a:gd name="T9" fmla="*/ 651 h 868"/>
                <a:gd name="T10" fmla="*/ 4 w 5"/>
                <a:gd name="T11" fmla="*/ 760 h 868"/>
                <a:gd name="T12" fmla="*/ 3 w 5"/>
                <a:gd name="T13" fmla="*/ 868 h 868"/>
                <a:gd name="T14" fmla="*/ 2 w 5"/>
                <a:gd name="T15" fmla="*/ 868 h 868"/>
                <a:gd name="T16" fmla="*/ 1 w 5"/>
                <a:gd name="T17" fmla="*/ 760 h 868"/>
                <a:gd name="T18" fmla="*/ 0 w 5"/>
                <a:gd name="T19" fmla="*/ 651 h 868"/>
                <a:gd name="T20" fmla="*/ 1 w 5"/>
                <a:gd name="T21" fmla="*/ 434 h 868"/>
                <a:gd name="T22" fmla="*/ 2 w 5"/>
                <a:gd name="T23" fmla="*/ 326 h 868"/>
                <a:gd name="T24" fmla="*/ 1 w 5"/>
                <a:gd name="T25" fmla="*/ 217 h 868"/>
                <a:gd name="T26" fmla="*/ 2 w 5"/>
                <a:gd name="T27" fmla="*/ 0 h 868"/>
                <a:gd name="T28" fmla="*/ 3 w 5"/>
                <a:gd name="T29" fmla="*/ 0 h 8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" h="868">
                  <a:moveTo>
                    <a:pt x="3" y="0"/>
                  </a:moveTo>
                  <a:cubicBezTo>
                    <a:pt x="4" y="73"/>
                    <a:pt x="4" y="145"/>
                    <a:pt x="4" y="217"/>
                  </a:cubicBezTo>
                  <a:cubicBezTo>
                    <a:pt x="4" y="253"/>
                    <a:pt x="3" y="290"/>
                    <a:pt x="3" y="326"/>
                  </a:cubicBezTo>
                  <a:cubicBezTo>
                    <a:pt x="3" y="362"/>
                    <a:pt x="3" y="398"/>
                    <a:pt x="4" y="434"/>
                  </a:cubicBezTo>
                  <a:cubicBezTo>
                    <a:pt x="4" y="507"/>
                    <a:pt x="5" y="579"/>
                    <a:pt x="4" y="651"/>
                  </a:cubicBezTo>
                  <a:cubicBezTo>
                    <a:pt x="5" y="687"/>
                    <a:pt x="4" y="724"/>
                    <a:pt x="4" y="760"/>
                  </a:cubicBezTo>
                  <a:cubicBezTo>
                    <a:pt x="4" y="796"/>
                    <a:pt x="3" y="832"/>
                    <a:pt x="3" y="868"/>
                  </a:cubicBezTo>
                  <a:cubicBezTo>
                    <a:pt x="2" y="868"/>
                    <a:pt x="2" y="868"/>
                    <a:pt x="2" y="868"/>
                  </a:cubicBezTo>
                  <a:cubicBezTo>
                    <a:pt x="2" y="832"/>
                    <a:pt x="1" y="796"/>
                    <a:pt x="1" y="760"/>
                  </a:cubicBezTo>
                  <a:cubicBezTo>
                    <a:pt x="1" y="724"/>
                    <a:pt x="0" y="687"/>
                    <a:pt x="0" y="651"/>
                  </a:cubicBezTo>
                  <a:cubicBezTo>
                    <a:pt x="0" y="579"/>
                    <a:pt x="1" y="507"/>
                    <a:pt x="1" y="434"/>
                  </a:cubicBezTo>
                  <a:cubicBezTo>
                    <a:pt x="2" y="398"/>
                    <a:pt x="2" y="362"/>
                    <a:pt x="2" y="326"/>
                  </a:cubicBezTo>
                  <a:cubicBezTo>
                    <a:pt x="2" y="290"/>
                    <a:pt x="1" y="253"/>
                    <a:pt x="1" y="217"/>
                  </a:cubicBezTo>
                  <a:cubicBezTo>
                    <a:pt x="0" y="145"/>
                    <a:pt x="1" y="73"/>
                    <a:pt x="2" y="0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4" name="手繪多邊形 42"/>
            <p:cNvSpPr>
              <a:spLocks/>
            </p:cNvSpPr>
            <p:nvPr/>
          </p:nvSpPr>
          <p:spPr bwMode="auto">
            <a:xfrm>
              <a:off x="1350963" y="6038850"/>
              <a:ext cx="2736850" cy="11113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5" name="手繪多邊形 43"/>
            <p:cNvSpPr>
              <a:spLocks/>
            </p:cNvSpPr>
            <p:nvPr/>
          </p:nvSpPr>
          <p:spPr bwMode="auto">
            <a:xfrm>
              <a:off x="1330325" y="3378200"/>
              <a:ext cx="2743200" cy="11113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6" name="手繪多邊形 44"/>
            <p:cNvSpPr>
              <a:spLocks/>
            </p:cNvSpPr>
            <p:nvPr/>
          </p:nvSpPr>
          <p:spPr bwMode="auto">
            <a:xfrm>
              <a:off x="4443413" y="3759200"/>
              <a:ext cx="9525" cy="1919288"/>
            </a:xfrm>
            <a:custGeom>
              <a:avLst/>
              <a:gdLst>
                <a:gd name="T0" fmla="*/ 2 w 4"/>
                <a:gd name="T1" fmla="*/ 853 h 853"/>
                <a:gd name="T2" fmla="*/ 0 w 4"/>
                <a:gd name="T3" fmla="*/ 640 h 853"/>
                <a:gd name="T4" fmla="*/ 1 w 4"/>
                <a:gd name="T5" fmla="*/ 533 h 853"/>
                <a:gd name="T6" fmla="*/ 1 w 4"/>
                <a:gd name="T7" fmla="*/ 427 h 853"/>
                <a:gd name="T8" fmla="*/ 0 w 4"/>
                <a:gd name="T9" fmla="*/ 213 h 853"/>
                <a:gd name="T10" fmla="*/ 0 w 4"/>
                <a:gd name="T11" fmla="*/ 107 h 853"/>
                <a:gd name="T12" fmla="*/ 2 w 4"/>
                <a:gd name="T13" fmla="*/ 0 h 853"/>
                <a:gd name="T14" fmla="*/ 2 w 4"/>
                <a:gd name="T15" fmla="*/ 0 h 853"/>
                <a:gd name="T16" fmla="*/ 3 w 4"/>
                <a:gd name="T17" fmla="*/ 107 h 853"/>
                <a:gd name="T18" fmla="*/ 4 w 4"/>
                <a:gd name="T19" fmla="*/ 213 h 853"/>
                <a:gd name="T20" fmla="*/ 3 w 4"/>
                <a:gd name="T21" fmla="*/ 427 h 853"/>
                <a:gd name="T22" fmla="*/ 2 w 4"/>
                <a:gd name="T23" fmla="*/ 533 h 853"/>
                <a:gd name="T24" fmla="*/ 3 w 4"/>
                <a:gd name="T25" fmla="*/ 640 h 853"/>
                <a:gd name="T26" fmla="*/ 2 w 4"/>
                <a:gd name="T2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" h="853">
                  <a:moveTo>
                    <a:pt x="2" y="853"/>
                  </a:moveTo>
                  <a:cubicBezTo>
                    <a:pt x="0" y="782"/>
                    <a:pt x="0" y="711"/>
                    <a:pt x="0" y="640"/>
                  </a:cubicBezTo>
                  <a:cubicBezTo>
                    <a:pt x="0" y="604"/>
                    <a:pt x="1" y="569"/>
                    <a:pt x="1" y="533"/>
                  </a:cubicBezTo>
                  <a:cubicBezTo>
                    <a:pt x="1" y="498"/>
                    <a:pt x="1" y="462"/>
                    <a:pt x="1" y="427"/>
                  </a:cubicBezTo>
                  <a:cubicBezTo>
                    <a:pt x="0" y="356"/>
                    <a:pt x="0" y="284"/>
                    <a:pt x="0" y="213"/>
                  </a:cubicBezTo>
                  <a:cubicBezTo>
                    <a:pt x="0" y="178"/>
                    <a:pt x="0" y="142"/>
                    <a:pt x="0" y="107"/>
                  </a:cubicBezTo>
                  <a:cubicBezTo>
                    <a:pt x="1" y="71"/>
                    <a:pt x="1" y="36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3" y="36"/>
                    <a:pt x="3" y="71"/>
                    <a:pt x="3" y="107"/>
                  </a:cubicBezTo>
                  <a:cubicBezTo>
                    <a:pt x="4" y="142"/>
                    <a:pt x="4" y="178"/>
                    <a:pt x="4" y="213"/>
                  </a:cubicBezTo>
                  <a:cubicBezTo>
                    <a:pt x="4" y="284"/>
                    <a:pt x="3" y="356"/>
                    <a:pt x="3" y="427"/>
                  </a:cubicBezTo>
                  <a:cubicBezTo>
                    <a:pt x="3" y="462"/>
                    <a:pt x="2" y="498"/>
                    <a:pt x="2" y="533"/>
                  </a:cubicBezTo>
                  <a:cubicBezTo>
                    <a:pt x="3" y="569"/>
                    <a:pt x="3" y="604"/>
                    <a:pt x="3" y="640"/>
                  </a:cubicBezTo>
                  <a:cubicBezTo>
                    <a:pt x="4" y="711"/>
                    <a:pt x="3" y="782"/>
                    <a:pt x="2" y="85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7" name="手繪多邊形 45"/>
            <p:cNvSpPr>
              <a:spLocks noEditPoints="1"/>
            </p:cNvSpPr>
            <p:nvPr/>
          </p:nvSpPr>
          <p:spPr bwMode="auto">
            <a:xfrm>
              <a:off x="903288" y="5772150"/>
              <a:ext cx="341313" cy="331788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8" name="手繪多邊形 46"/>
            <p:cNvSpPr>
              <a:spLocks noEditPoints="1"/>
            </p:cNvSpPr>
            <p:nvPr/>
          </p:nvSpPr>
          <p:spPr bwMode="auto">
            <a:xfrm>
              <a:off x="906463" y="5768975"/>
              <a:ext cx="341313" cy="323850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19" name="手繪多邊形 47"/>
            <p:cNvSpPr>
              <a:spLocks noEditPoints="1"/>
            </p:cNvSpPr>
            <p:nvPr/>
          </p:nvSpPr>
          <p:spPr bwMode="auto">
            <a:xfrm>
              <a:off x="895350" y="3316288"/>
              <a:ext cx="363538" cy="328613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0" name="手繪多邊形 48"/>
            <p:cNvSpPr>
              <a:spLocks noEditPoints="1"/>
            </p:cNvSpPr>
            <p:nvPr/>
          </p:nvSpPr>
          <p:spPr bwMode="auto">
            <a:xfrm>
              <a:off x="903288" y="3313113"/>
              <a:ext cx="336550" cy="338138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1" name="手繪多邊形 49"/>
            <p:cNvSpPr>
              <a:spLocks noEditPoints="1"/>
            </p:cNvSpPr>
            <p:nvPr/>
          </p:nvSpPr>
          <p:spPr bwMode="auto">
            <a:xfrm>
              <a:off x="4162425" y="3344863"/>
              <a:ext cx="334963" cy="328613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2" name="手繪多邊形 50"/>
            <p:cNvSpPr>
              <a:spLocks noEditPoints="1"/>
            </p:cNvSpPr>
            <p:nvPr/>
          </p:nvSpPr>
          <p:spPr bwMode="auto">
            <a:xfrm>
              <a:off x="4162425" y="3359150"/>
              <a:ext cx="334963" cy="309563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3" name="手繪多邊形 51"/>
            <p:cNvSpPr>
              <a:spLocks noEditPoints="1"/>
            </p:cNvSpPr>
            <p:nvPr/>
          </p:nvSpPr>
          <p:spPr bwMode="auto">
            <a:xfrm>
              <a:off x="4205288" y="5753100"/>
              <a:ext cx="303213" cy="344488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24" name="手繪多邊形 52"/>
            <p:cNvSpPr>
              <a:spLocks noEditPoints="1"/>
            </p:cNvSpPr>
            <p:nvPr/>
          </p:nvSpPr>
          <p:spPr bwMode="auto">
            <a:xfrm>
              <a:off x="4202113" y="5762625"/>
              <a:ext cx="306388" cy="311150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125" name="圖片版面配置區 33"/>
          <p:cNvSpPr>
            <a:spLocks noGrp="1" noChangeAspect="1"/>
          </p:cNvSpPr>
          <p:nvPr>
            <p:ph type="pic" sz="quarter" idx="19"/>
          </p:nvPr>
        </p:nvSpPr>
        <p:spPr>
          <a:xfrm>
            <a:off x="4160085" y="3646566"/>
            <a:ext cx="2245025" cy="2305338"/>
          </a:xfrm>
          <a:solidFill>
            <a:schemeClr val="bg2"/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algn="ctr" latinLnBrk="0">
              <a:buNone/>
              <a:defRPr lang="zh-TW"/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26" name="文字版面配置區 3"/>
          <p:cNvSpPr>
            <a:spLocks noGrp="1"/>
          </p:cNvSpPr>
          <p:nvPr>
            <p:ph type="body" sz="half" idx="21"/>
          </p:nvPr>
        </p:nvSpPr>
        <p:spPr>
          <a:xfrm>
            <a:off x="6799661" y="2048894"/>
            <a:ext cx="1714500" cy="2514599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1600"/>
              </a:spcBef>
              <a:buNone/>
              <a:defRPr lang="zh-TW" sz="16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7874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33799" y="1330347"/>
            <a:ext cx="2880360" cy="2103120"/>
          </a:xfrm>
        </p:spPr>
        <p:txBody>
          <a:bodyPr anchor="b">
            <a:normAutofit/>
          </a:bodyPr>
          <a:lstStyle>
            <a:lvl1pPr latinLnBrk="0">
              <a:defRPr lang="zh-TW" sz="3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27460" y="914400"/>
            <a:ext cx="4629151" cy="5029200"/>
          </a:xfrm>
        </p:spPr>
        <p:txBody>
          <a:bodyPr>
            <a:normAutofit/>
          </a:bodyPr>
          <a:lstStyle>
            <a:lvl1pPr latinLnBrk="0">
              <a:defRPr lang="zh-TW" sz="2400"/>
            </a:lvl1pPr>
            <a:lvl2pPr latinLnBrk="0">
              <a:defRPr lang="zh-TW" sz="2000"/>
            </a:lvl2pPr>
            <a:lvl3pPr latinLnBrk="0">
              <a:defRPr lang="zh-TW" sz="1800"/>
            </a:lvl3pPr>
            <a:lvl4pPr latinLnBrk="0">
              <a:defRPr lang="zh-TW" sz="1600"/>
            </a:lvl4pPr>
            <a:lvl5pPr latinLnBrk="0">
              <a:defRPr lang="zh-TW" sz="1600"/>
            </a:lvl5pPr>
            <a:lvl6pPr latinLnBrk="0">
              <a:defRPr lang="zh-TW" sz="2000"/>
            </a:lvl6pPr>
            <a:lvl7pPr latinLnBrk="0">
              <a:defRPr lang="zh-TW" sz="2000"/>
            </a:lvl7pPr>
            <a:lvl8pPr latinLnBrk="0">
              <a:defRPr lang="zh-TW" sz="2000"/>
            </a:lvl8pPr>
            <a:lvl9pPr latinLnBrk="0">
              <a:defRPr lang="zh-TW"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33799" y="3555523"/>
            <a:ext cx="2880360" cy="2388077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8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056708" y="6019801"/>
            <a:ext cx="1047195" cy="228600"/>
          </a:xfrm>
        </p:spPr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798910" y="6019801"/>
            <a:ext cx="571500" cy="228600"/>
          </a:xfrm>
        </p:spPr>
        <p:txBody>
          <a:bodyPr/>
          <a:lstStyle>
            <a:lvl1pPr algn="l" latinLnBrk="0">
              <a:defRPr lang="zh-TW"/>
            </a:lvl1pPr>
          </a:lstStyle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976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群組 7"/>
          <p:cNvGrpSpPr/>
          <p:nvPr/>
        </p:nvGrpSpPr>
        <p:grpSpPr>
          <a:xfrm>
            <a:off x="446659" y="781399"/>
            <a:ext cx="4825049" cy="5053665"/>
            <a:chOff x="5162444" y="781398"/>
            <a:chExt cx="6433398" cy="5053665"/>
          </a:xfrm>
        </p:grpSpPr>
        <p:sp>
          <p:nvSpPr>
            <p:cNvPr id="9" name="手繪多邊形 42"/>
            <p:cNvSpPr>
              <a:spLocks/>
            </p:cNvSpPr>
            <p:nvPr/>
          </p:nvSpPr>
          <p:spPr bwMode="auto">
            <a:xfrm rot="16200000" flipV="1">
              <a:off x="3342557" y="3275021"/>
              <a:ext cx="3827994" cy="17568"/>
            </a:xfrm>
            <a:custGeom>
              <a:avLst/>
              <a:gdLst>
                <a:gd name="T0" fmla="*/ 0 w 1216"/>
                <a:gd name="T1" fmla="*/ 2 h 5"/>
                <a:gd name="T2" fmla="*/ 304 w 1216"/>
                <a:gd name="T3" fmla="*/ 1 h 5"/>
                <a:gd name="T4" fmla="*/ 456 w 1216"/>
                <a:gd name="T5" fmla="*/ 2 h 5"/>
                <a:gd name="T6" fmla="*/ 608 w 1216"/>
                <a:gd name="T7" fmla="*/ 1 h 5"/>
                <a:gd name="T8" fmla="*/ 912 w 1216"/>
                <a:gd name="T9" fmla="*/ 0 h 5"/>
                <a:gd name="T10" fmla="*/ 1064 w 1216"/>
                <a:gd name="T11" fmla="*/ 1 h 5"/>
                <a:gd name="T12" fmla="*/ 1216 w 1216"/>
                <a:gd name="T13" fmla="*/ 2 h 5"/>
                <a:gd name="T14" fmla="*/ 1216 w 1216"/>
                <a:gd name="T15" fmla="*/ 2 h 5"/>
                <a:gd name="T16" fmla="*/ 1064 w 1216"/>
                <a:gd name="T17" fmla="*/ 4 h 5"/>
                <a:gd name="T18" fmla="*/ 912 w 1216"/>
                <a:gd name="T19" fmla="*/ 4 h 5"/>
                <a:gd name="T20" fmla="*/ 608 w 1216"/>
                <a:gd name="T21" fmla="*/ 3 h 5"/>
                <a:gd name="T22" fmla="*/ 456 w 1216"/>
                <a:gd name="T23" fmla="*/ 3 h 5"/>
                <a:gd name="T24" fmla="*/ 304 w 1216"/>
                <a:gd name="T25" fmla="*/ 4 h 5"/>
                <a:gd name="T26" fmla="*/ 0 w 1216"/>
                <a:gd name="T2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16" h="5">
                  <a:moveTo>
                    <a:pt x="0" y="2"/>
                  </a:moveTo>
                  <a:cubicBezTo>
                    <a:pt x="101" y="1"/>
                    <a:pt x="202" y="0"/>
                    <a:pt x="304" y="1"/>
                  </a:cubicBezTo>
                  <a:cubicBezTo>
                    <a:pt x="354" y="1"/>
                    <a:pt x="405" y="2"/>
                    <a:pt x="456" y="2"/>
                  </a:cubicBezTo>
                  <a:cubicBezTo>
                    <a:pt x="506" y="2"/>
                    <a:pt x="557" y="1"/>
                    <a:pt x="608" y="1"/>
                  </a:cubicBezTo>
                  <a:cubicBezTo>
                    <a:pt x="709" y="1"/>
                    <a:pt x="810" y="0"/>
                    <a:pt x="912" y="0"/>
                  </a:cubicBezTo>
                  <a:cubicBezTo>
                    <a:pt x="962" y="0"/>
                    <a:pt x="1013" y="1"/>
                    <a:pt x="1064" y="1"/>
                  </a:cubicBezTo>
                  <a:cubicBezTo>
                    <a:pt x="1114" y="1"/>
                    <a:pt x="1165" y="1"/>
                    <a:pt x="1216" y="2"/>
                  </a:cubicBezTo>
                  <a:cubicBezTo>
                    <a:pt x="1216" y="2"/>
                    <a:pt x="1216" y="2"/>
                    <a:pt x="1216" y="2"/>
                  </a:cubicBezTo>
                  <a:cubicBezTo>
                    <a:pt x="1165" y="3"/>
                    <a:pt x="1114" y="3"/>
                    <a:pt x="1064" y="4"/>
                  </a:cubicBezTo>
                  <a:cubicBezTo>
                    <a:pt x="1013" y="4"/>
                    <a:pt x="962" y="4"/>
                    <a:pt x="912" y="4"/>
                  </a:cubicBezTo>
                  <a:cubicBezTo>
                    <a:pt x="810" y="5"/>
                    <a:pt x="709" y="4"/>
                    <a:pt x="608" y="3"/>
                  </a:cubicBezTo>
                  <a:cubicBezTo>
                    <a:pt x="557" y="3"/>
                    <a:pt x="506" y="3"/>
                    <a:pt x="456" y="3"/>
                  </a:cubicBezTo>
                  <a:cubicBezTo>
                    <a:pt x="405" y="3"/>
                    <a:pt x="354" y="4"/>
                    <a:pt x="304" y="4"/>
                  </a:cubicBezTo>
                  <a:cubicBezTo>
                    <a:pt x="202" y="4"/>
                    <a:pt x="101" y="4"/>
                    <a:pt x="0" y="2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0" name="手繪多邊形 43"/>
            <p:cNvSpPr>
              <a:spLocks/>
            </p:cNvSpPr>
            <p:nvPr/>
          </p:nvSpPr>
          <p:spPr bwMode="auto">
            <a:xfrm rot="16200000" flipV="1">
              <a:off x="9565728" y="3299447"/>
              <a:ext cx="3836876" cy="17568"/>
            </a:xfrm>
            <a:custGeom>
              <a:avLst/>
              <a:gdLst>
                <a:gd name="T0" fmla="*/ 0 w 1219"/>
                <a:gd name="T1" fmla="*/ 2 h 5"/>
                <a:gd name="T2" fmla="*/ 304 w 1219"/>
                <a:gd name="T3" fmla="*/ 1 h 5"/>
                <a:gd name="T4" fmla="*/ 457 w 1219"/>
                <a:gd name="T5" fmla="*/ 2 h 5"/>
                <a:gd name="T6" fmla="*/ 609 w 1219"/>
                <a:gd name="T7" fmla="*/ 1 h 5"/>
                <a:gd name="T8" fmla="*/ 914 w 1219"/>
                <a:gd name="T9" fmla="*/ 0 h 5"/>
                <a:gd name="T10" fmla="*/ 1067 w 1219"/>
                <a:gd name="T11" fmla="*/ 1 h 5"/>
                <a:gd name="T12" fmla="*/ 1219 w 1219"/>
                <a:gd name="T13" fmla="*/ 2 h 5"/>
                <a:gd name="T14" fmla="*/ 1219 w 1219"/>
                <a:gd name="T15" fmla="*/ 3 h 5"/>
                <a:gd name="T16" fmla="*/ 1067 w 1219"/>
                <a:gd name="T17" fmla="*/ 4 h 5"/>
                <a:gd name="T18" fmla="*/ 914 w 1219"/>
                <a:gd name="T19" fmla="*/ 4 h 5"/>
                <a:gd name="T20" fmla="*/ 609 w 1219"/>
                <a:gd name="T21" fmla="*/ 3 h 5"/>
                <a:gd name="T22" fmla="*/ 457 w 1219"/>
                <a:gd name="T23" fmla="*/ 3 h 5"/>
                <a:gd name="T24" fmla="*/ 304 w 1219"/>
                <a:gd name="T25" fmla="*/ 4 h 5"/>
                <a:gd name="T26" fmla="*/ 0 w 1219"/>
                <a:gd name="T27" fmla="*/ 3 h 5"/>
                <a:gd name="T28" fmla="*/ 0 w 1219"/>
                <a:gd name="T29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19" h="5">
                  <a:moveTo>
                    <a:pt x="0" y="2"/>
                  </a:moveTo>
                  <a:cubicBezTo>
                    <a:pt x="101" y="1"/>
                    <a:pt x="203" y="0"/>
                    <a:pt x="304" y="1"/>
                  </a:cubicBezTo>
                  <a:cubicBezTo>
                    <a:pt x="355" y="1"/>
                    <a:pt x="406" y="2"/>
                    <a:pt x="457" y="2"/>
                  </a:cubicBezTo>
                  <a:cubicBezTo>
                    <a:pt x="508" y="2"/>
                    <a:pt x="559" y="1"/>
                    <a:pt x="609" y="1"/>
                  </a:cubicBezTo>
                  <a:cubicBezTo>
                    <a:pt x="711" y="1"/>
                    <a:pt x="813" y="0"/>
                    <a:pt x="914" y="0"/>
                  </a:cubicBezTo>
                  <a:cubicBezTo>
                    <a:pt x="965" y="0"/>
                    <a:pt x="1016" y="1"/>
                    <a:pt x="1067" y="1"/>
                  </a:cubicBezTo>
                  <a:cubicBezTo>
                    <a:pt x="1117" y="1"/>
                    <a:pt x="1168" y="1"/>
                    <a:pt x="1219" y="2"/>
                  </a:cubicBezTo>
                  <a:cubicBezTo>
                    <a:pt x="1219" y="3"/>
                    <a:pt x="1219" y="3"/>
                    <a:pt x="1219" y="3"/>
                  </a:cubicBezTo>
                  <a:cubicBezTo>
                    <a:pt x="1168" y="3"/>
                    <a:pt x="1117" y="4"/>
                    <a:pt x="1067" y="4"/>
                  </a:cubicBezTo>
                  <a:cubicBezTo>
                    <a:pt x="1016" y="4"/>
                    <a:pt x="965" y="4"/>
                    <a:pt x="914" y="4"/>
                  </a:cubicBezTo>
                  <a:cubicBezTo>
                    <a:pt x="813" y="5"/>
                    <a:pt x="711" y="4"/>
                    <a:pt x="609" y="3"/>
                  </a:cubicBezTo>
                  <a:cubicBezTo>
                    <a:pt x="559" y="3"/>
                    <a:pt x="508" y="3"/>
                    <a:pt x="457" y="3"/>
                  </a:cubicBezTo>
                  <a:cubicBezTo>
                    <a:pt x="406" y="3"/>
                    <a:pt x="355" y="4"/>
                    <a:pt x="304" y="4"/>
                  </a:cubicBezTo>
                  <a:cubicBezTo>
                    <a:pt x="203" y="4"/>
                    <a:pt x="101" y="4"/>
                    <a:pt x="0" y="3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grpSp>
          <p:nvGrpSpPr>
            <p:cNvPr id="11" name="群組 10"/>
            <p:cNvGrpSpPr/>
            <p:nvPr/>
          </p:nvGrpSpPr>
          <p:grpSpPr>
            <a:xfrm>
              <a:off x="5814205" y="859113"/>
              <a:ext cx="5129146" cy="4880471"/>
              <a:chOff x="7856559" y="859113"/>
              <a:chExt cx="3086791" cy="4880471"/>
            </a:xfrm>
          </p:grpSpPr>
          <p:sp>
            <p:nvSpPr>
              <p:cNvPr id="20" name="手繪多邊形 41"/>
              <p:cNvSpPr>
                <a:spLocks/>
              </p:cNvSpPr>
              <p:nvPr/>
            </p:nvSpPr>
            <p:spPr bwMode="auto">
              <a:xfrm rot="16200000" flipV="1">
                <a:off x="9392183" y="4188416"/>
                <a:ext cx="15544" cy="3086791"/>
              </a:xfrm>
              <a:custGeom>
                <a:avLst/>
                <a:gdLst>
                  <a:gd name="T0" fmla="*/ 3 w 5"/>
                  <a:gd name="T1" fmla="*/ 0 h 868"/>
                  <a:gd name="T2" fmla="*/ 4 w 5"/>
                  <a:gd name="T3" fmla="*/ 217 h 868"/>
                  <a:gd name="T4" fmla="*/ 3 w 5"/>
                  <a:gd name="T5" fmla="*/ 326 h 868"/>
                  <a:gd name="T6" fmla="*/ 4 w 5"/>
                  <a:gd name="T7" fmla="*/ 434 h 868"/>
                  <a:gd name="T8" fmla="*/ 4 w 5"/>
                  <a:gd name="T9" fmla="*/ 651 h 868"/>
                  <a:gd name="T10" fmla="*/ 4 w 5"/>
                  <a:gd name="T11" fmla="*/ 760 h 868"/>
                  <a:gd name="T12" fmla="*/ 3 w 5"/>
                  <a:gd name="T13" fmla="*/ 868 h 868"/>
                  <a:gd name="T14" fmla="*/ 2 w 5"/>
                  <a:gd name="T15" fmla="*/ 868 h 868"/>
                  <a:gd name="T16" fmla="*/ 1 w 5"/>
                  <a:gd name="T17" fmla="*/ 760 h 868"/>
                  <a:gd name="T18" fmla="*/ 0 w 5"/>
                  <a:gd name="T19" fmla="*/ 651 h 868"/>
                  <a:gd name="T20" fmla="*/ 1 w 5"/>
                  <a:gd name="T21" fmla="*/ 434 h 868"/>
                  <a:gd name="T22" fmla="*/ 2 w 5"/>
                  <a:gd name="T23" fmla="*/ 326 h 868"/>
                  <a:gd name="T24" fmla="*/ 1 w 5"/>
                  <a:gd name="T25" fmla="*/ 217 h 868"/>
                  <a:gd name="T26" fmla="*/ 2 w 5"/>
                  <a:gd name="T27" fmla="*/ 0 h 868"/>
                  <a:gd name="T28" fmla="*/ 3 w 5"/>
                  <a:gd name="T29" fmla="*/ 0 h 8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" h="868">
                    <a:moveTo>
                      <a:pt x="3" y="0"/>
                    </a:moveTo>
                    <a:cubicBezTo>
                      <a:pt x="4" y="73"/>
                      <a:pt x="4" y="145"/>
                      <a:pt x="4" y="217"/>
                    </a:cubicBezTo>
                    <a:cubicBezTo>
                      <a:pt x="4" y="253"/>
                      <a:pt x="3" y="290"/>
                      <a:pt x="3" y="326"/>
                    </a:cubicBezTo>
                    <a:cubicBezTo>
                      <a:pt x="3" y="362"/>
                      <a:pt x="3" y="398"/>
                      <a:pt x="4" y="434"/>
                    </a:cubicBezTo>
                    <a:cubicBezTo>
                      <a:pt x="4" y="507"/>
                      <a:pt x="5" y="579"/>
                      <a:pt x="4" y="651"/>
                    </a:cubicBezTo>
                    <a:cubicBezTo>
                      <a:pt x="5" y="687"/>
                      <a:pt x="4" y="724"/>
                      <a:pt x="4" y="760"/>
                    </a:cubicBezTo>
                    <a:cubicBezTo>
                      <a:pt x="4" y="796"/>
                      <a:pt x="3" y="832"/>
                      <a:pt x="3" y="868"/>
                    </a:cubicBezTo>
                    <a:cubicBezTo>
                      <a:pt x="2" y="868"/>
                      <a:pt x="2" y="868"/>
                      <a:pt x="2" y="868"/>
                    </a:cubicBezTo>
                    <a:cubicBezTo>
                      <a:pt x="2" y="832"/>
                      <a:pt x="1" y="796"/>
                      <a:pt x="1" y="760"/>
                    </a:cubicBezTo>
                    <a:cubicBezTo>
                      <a:pt x="1" y="724"/>
                      <a:pt x="0" y="687"/>
                      <a:pt x="0" y="651"/>
                    </a:cubicBezTo>
                    <a:cubicBezTo>
                      <a:pt x="0" y="579"/>
                      <a:pt x="1" y="507"/>
                      <a:pt x="1" y="434"/>
                    </a:cubicBezTo>
                    <a:cubicBezTo>
                      <a:pt x="2" y="398"/>
                      <a:pt x="2" y="362"/>
                      <a:pt x="2" y="326"/>
                    </a:cubicBezTo>
                    <a:cubicBezTo>
                      <a:pt x="2" y="290"/>
                      <a:pt x="1" y="253"/>
                      <a:pt x="1" y="217"/>
                    </a:cubicBezTo>
                    <a:cubicBezTo>
                      <a:pt x="0" y="145"/>
                      <a:pt x="1" y="73"/>
                      <a:pt x="2" y="0"/>
                    </a:cubicBezTo>
                    <a:lnTo>
                      <a:pt x="3" y="0"/>
                    </a:ln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/>
              </a:p>
            </p:txBody>
          </p:sp>
          <p:sp>
            <p:nvSpPr>
              <p:cNvPr id="21" name="手繪多邊形 44"/>
              <p:cNvSpPr>
                <a:spLocks/>
              </p:cNvSpPr>
              <p:nvPr/>
            </p:nvSpPr>
            <p:spPr bwMode="auto">
              <a:xfrm rot="16200000" flipV="1">
                <a:off x="9366943" y="-651271"/>
                <a:ext cx="13322" cy="3034090"/>
              </a:xfrm>
              <a:custGeom>
                <a:avLst/>
                <a:gdLst>
                  <a:gd name="T0" fmla="*/ 2 w 4"/>
                  <a:gd name="T1" fmla="*/ 853 h 853"/>
                  <a:gd name="T2" fmla="*/ 0 w 4"/>
                  <a:gd name="T3" fmla="*/ 640 h 853"/>
                  <a:gd name="T4" fmla="*/ 1 w 4"/>
                  <a:gd name="T5" fmla="*/ 533 h 853"/>
                  <a:gd name="T6" fmla="*/ 1 w 4"/>
                  <a:gd name="T7" fmla="*/ 427 h 853"/>
                  <a:gd name="T8" fmla="*/ 0 w 4"/>
                  <a:gd name="T9" fmla="*/ 213 h 853"/>
                  <a:gd name="T10" fmla="*/ 0 w 4"/>
                  <a:gd name="T11" fmla="*/ 107 h 853"/>
                  <a:gd name="T12" fmla="*/ 2 w 4"/>
                  <a:gd name="T13" fmla="*/ 0 h 853"/>
                  <a:gd name="T14" fmla="*/ 2 w 4"/>
                  <a:gd name="T15" fmla="*/ 0 h 853"/>
                  <a:gd name="T16" fmla="*/ 3 w 4"/>
                  <a:gd name="T17" fmla="*/ 107 h 853"/>
                  <a:gd name="T18" fmla="*/ 4 w 4"/>
                  <a:gd name="T19" fmla="*/ 213 h 853"/>
                  <a:gd name="T20" fmla="*/ 3 w 4"/>
                  <a:gd name="T21" fmla="*/ 427 h 853"/>
                  <a:gd name="T22" fmla="*/ 2 w 4"/>
                  <a:gd name="T23" fmla="*/ 533 h 853"/>
                  <a:gd name="T24" fmla="*/ 3 w 4"/>
                  <a:gd name="T25" fmla="*/ 640 h 853"/>
                  <a:gd name="T26" fmla="*/ 2 w 4"/>
                  <a:gd name="T27" fmla="*/ 853 h 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" h="853">
                    <a:moveTo>
                      <a:pt x="2" y="853"/>
                    </a:moveTo>
                    <a:cubicBezTo>
                      <a:pt x="0" y="782"/>
                      <a:pt x="0" y="711"/>
                      <a:pt x="0" y="640"/>
                    </a:cubicBezTo>
                    <a:cubicBezTo>
                      <a:pt x="0" y="604"/>
                      <a:pt x="1" y="569"/>
                      <a:pt x="1" y="533"/>
                    </a:cubicBezTo>
                    <a:cubicBezTo>
                      <a:pt x="1" y="498"/>
                      <a:pt x="1" y="462"/>
                      <a:pt x="1" y="427"/>
                    </a:cubicBezTo>
                    <a:cubicBezTo>
                      <a:pt x="0" y="356"/>
                      <a:pt x="0" y="284"/>
                      <a:pt x="0" y="213"/>
                    </a:cubicBezTo>
                    <a:cubicBezTo>
                      <a:pt x="0" y="178"/>
                      <a:pt x="0" y="142"/>
                      <a:pt x="0" y="107"/>
                    </a:cubicBezTo>
                    <a:cubicBezTo>
                      <a:pt x="1" y="71"/>
                      <a:pt x="1" y="36"/>
                      <a:pt x="2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3" y="36"/>
                      <a:pt x="3" y="71"/>
                      <a:pt x="3" y="107"/>
                    </a:cubicBezTo>
                    <a:cubicBezTo>
                      <a:pt x="4" y="142"/>
                      <a:pt x="4" y="178"/>
                      <a:pt x="4" y="213"/>
                    </a:cubicBezTo>
                    <a:cubicBezTo>
                      <a:pt x="4" y="284"/>
                      <a:pt x="3" y="356"/>
                      <a:pt x="3" y="427"/>
                    </a:cubicBezTo>
                    <a:cubicBezTo>
                      <a:pt x="3" y="462"/>
                      <a:pt x="2" y="498"/>
                      <a:pt x="2" y="533"/>
                    </a:cubicBezTo>
                    <a:cubicBezTo>
                      <a:pt x="3" y="569"/>
                      <a:pt x="3" y="604"/>
                      <a:pt x="3" y="640"/>
                    </a:cubicBezTo>
                    <a:cubicBezTo>
                      <a:pt x="4" y="711"/>
                      <a:pt x="3" y="782"/>
                      <a:pt x="2" y="85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TW"/>
              </a:p>
            </p:txBody>
          </p:sp>
        </p:grpSp>
        <p:sp>
          <p:nvSpPr>
            <p:cNvPr id="12" name="手繪多邊形 45"/>
            <p:cNvSpPr>
              <a:spLocks noEditPoints="1"/>
            </p:cNvSpPr>
            <p:nvPr/>
          </p:nvSpPr>
          <p:spPr bwMode="auto">
            <a:xfrm rot="16200000" flipV="1">
              <a:off x="5186001" y="5323012"/>
              <a:ext cx="477390" cy="524504"/>
            </a:xfrm>
            <a:custGeom>
              <a:avLst/>
              <a:gdLst>
                <a:gd name="T0" fmla="*/ 127 w 152"/>
                <a:gd name="T1" fmla="*/ 122 h 148"/>
                <a:gd name="T2" fmla="*/ 84 w 152"/>
                <a:gd name="T3" fmla="*/ 134 h 148"/>
                <a:gd name="T4" fmla="*/ 112 w 152"/>
                <a:gd name="T5" fmla="*/ 131 h 148"/>
                <a:gd name="T6" fmla="*/ 48 w 152"/>
                <a:gd name="T7" fmla="*/ 142 h 148"/>
                <a:gd name="T8" fmla="*/ 4 w 152"/>
                <a:gd name="T9" fmla="*/ 95 h 148"/>
                <a:gd name="T10" fmla="*/ 20 w 152"/>
                <a:gd name="T11" fmla="*/ 61 h 148"/>
                <a:gd name="T12" fmla="*/ 26 w 152"/>
                <a:gd name="T13" fmla="*/ 58 h 148"/>
                <a:gd name="T14" fmla="*/ 31 w 152"/>
                <a:gd name="T15" fmla="*/ 23 h 148"/>
                <a:gd name="T16" fmla="*/ 19 w 152"/>
                <a:gd name="T17" fmla="*/ 0 h 148"/>
                <a:gd name="T18" fmla="*/ 33 w 152"/>
                <a:gd name="T19" fmla="*/ 57 h 148"/>
                <a:gd name="T20" fmla="*/ 41 w 152"/>
                <a:gd name="T21" fmla="*/ 63 h 148"/>
                <a:gd name="T22" fmla="*/ 36 w 152"/>
                <a:gd name="T23" fmla="*/ 80 h 148"/>
                <a:gd name="T24" fmla="*/ 26 w 152"/>
                <a:gd name="T25" fmla="*/ 67 h 148"/>
                <a:gd name="T26" fmla="*/ 64 w 152"/>
                <a:gd name="T27" fmla="*/ 132 h 148"/>
                <a:gd name="T28" fmla="*/ 84 w 152"/>
                <a:gd name="T29" fmla="*/ 112 h 148"/>
                <a:gd name="T30" fmla="*/ 77 w 152"/>
                <a:gd name="T31" fmla="*/ 131 h 148"/>
                <a:gd name="T32" fmla="*/ 152 w 152"/>
                <a:gd name="T33" fmla="*/ 129 h 148"/>
                <a:gd name="T34" fmla="*/ 114 w 152"/>
                <a:gd name="T35" fmla="*/ 131 h 148"/>
                <a:gd name="T36" fmla="*/ 127 w 152"/>
                <a:gd name="T37" fmla="*/ 122 h 148"/>
                <a:gd name="T38" fmla="*/ 74 w 152"/>
                <a:gd name="T39" fmla="*/ 128 h 148"/>
                <a:gd name="T40" fmla="*/ 68 w 152"/>
                <a:gd name="T41" fmla="*/ 112 h 148"/>
                <a:gd name="T42" fmla="*/ 66 w 152"/>
                <a:gd name="T43" fmla="*/ 117 h 148"/>
                <a:gd name="T44" fmla="*/ 66 w 152"/>
                <a:gd name="T45" fmla="*/ 125 h 148"/>
                <a:gd name="T46" fmla="*/ 73 w 152"/>
                <a:gd name="T47" fmla="*/ 128 h 148"/>
                <a:gd name="T48" fmla="*/ 74 w 152"/>
                <a:gd name="T49" fmla="*/ 114 h 148"/>
                <a:gd name="T50" fmla="*/ 74 w 152"/>
                <a:gd name="T51" fmla="*/ 128 h 148"/>
                <a:gd name="T52" fmla="*/ 9 w 152"/>
                <a:gd name="T53" fmla="*/ 88 h 148"/>
                <a:gd name="T54" fmla="*/ 56 w 152"/>
                <a:gd name="T55" fmla="*/ 135 h 148"/>
                <a:gd name="T56" fmla="*/ 9 w 152"/>
                <a:gd name="T57" fmla="*/ 88 h 148"/>
                <a:gd name="T58" fmla="*/ 37 w 152"/>
                <a:gd name="T59" fmla="*/ 61 h 148"/>
                <a:gd name="T60" fmla="*/ 31 w 152"/>
                <a:gd name="T61" fmla="*/ 77 h 148"/>
                <a:gd name="T62" fmla="*/ 37 w 152"/>
                <a:gd name="T63" fmla="*/ 61 h 148"/>
                <a:gd name="T64" fmla="*/ 30 w 152"/>
                <a:gd name="T65" fmla="*/ 57 h 148"/>
                <a:gd name="T66" fmla="*/ 33 w 152"/>
                <a:gd name="T67" fmla="*/ 31 h 148"/>
                <a:gd name="T68" fmla="*/ 30 w 152"/>
                <a:gd name="T69" fmla="*/ 57 h 148"/>
                <a:gd name="T70" fmla="*/ 30 w 152"/>
                <a:gd name="T71" fmla="*/ 61 h 148"/>
                <a:gd name="T72" fmla="*/ 30 w 152"/>
                <a:gd name="T73" fmla="*/ 74 h 148"/>
                <a:gd name="T74" fmla="*/ 30 w 152"/>
                <a:gd name="T75" fmla="*/ 61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2" h="148">
                  <a:moveTo>
                    <a:pt x="127" y="122"/>
                  </a:moveTo>
                  <a:cubicBezTo>
                    <a:pt x="115" y="118"/>
                    <a:pt x="99" y="137"/>
                    <a:pt x="84" y="134"/>
                  </a:cubicBezTo>
                  <a:cubicBezTo>
                    <a:pt x="92" y="142"/>
                    <a:pt x="106" y="130"/>
                    <a:pt x="112" y="131"/>
                  </a:cubicBezTo>
                  <a:cubicBezTo>
                    <a:pt x="95" y="147"/>
                    <a:pt x="66" y="127"/>
                    <a:pt x="48" y="142"/>
                  </a:cubicBezTo>
                  <a:cubicBezTo>
                    <a:pt x="19" y="142"/>
                    <a:pt x="1" y="123"/>
                    <a:pt x="4" y="95"/>
                  </a:cubicBezTo>
                  <a:cubicBezTo>
                    <a:pt x="6" y="82"/>
                    <a:pt x="19" y="74"/>
                    <a:pt x="20" y="61"/>
                  </a:cubicBezTo>
                  <a:cubicBezTo>
                    <a:pt x="23" y="58"/>
                    <a:pt x="22" y="60"/>
                    <a:pt x="26" y="58"/>
                  </a:cubicBezTo>
                  <a:cubicBezTo>
                    <a:pt x="25" y="45"/>
                    <a:pt x="33" y="34"/>
                    <a:pt x="31" y="23"/>
                  </a:cubicBezTo>
                  <a:cubicBezTo>
                    <a:pt x="30" y="12"/>
                    <a:pt x="19" y="8"/>
                    <a:pt x="19" y="0"/>
                  </a:cubicBezTo>
                  <a:cubicBezTo>
                    <a:pt x="36" y="7"/>
                    <a:pt x="41" y="36"/>
                    <a:pt x="33" y="57"/>
                  </a:cubicBezTo>
                  <a:cubicBezTo>
                    <a:pt x="34" y="60"/>
                    <a:pt x="40" y="59"/>
                    <a:pt x="41" y="63"/>
                  </a:cubicBezTo>
                  <a:cubicBezTo>
                    <a:pt x="43" y="69"/>
                    <a:pt x="40" y="75"/>
                    <a:pt x="36" y="80"/>
                  </a:cubicBezTo>
                  <a:cubicBezTo>
                    <a:pt x="27" y="79"/>
                    <a:pt x="20" y="74"/>
                    <a:pt x="26" y="67"/>
                  </a:cubicBezTo>
                  <a:cubicBezTo>
                    <a:pt x="1" y="88"/>
                    <a:pt x="14" y="148"/>
                    <a:pt x="64" y="132"/>
                  </a:cubicBezTo>
                  <a:cubicBezTo>
                    <a:pt x="54" y="118"/>
                    <a:pt x="73" y="97"/>
                    <a:pt x="84" y="112"/>
                  </a:cubicBezTo>
                  <a:cubicBezTo>
                    <a:pt x="86" y="123"/>
                    <a:pt x="81" y="126"/>
                    <a:pt x="77" y="131"/>
                  </a:cubicBezTo>
                  <a:cubicBezTo>
                    <a:pt x="101" y="137"/>
                    <a:pt x="133" y="102"/>
                    <a:pt x="152" y="129"/>
                  </a:cubicBezTo>
                  <a:cubicBezTo>
                    <a:pt x="143" y="117"/>
                    <a:pt x="124" y="124"/>
                    <a:pt x="114" y="131"/>
                  </a:cubicBezTo>
                  <a:cubicBezTo>
                    <a:pt x="116" y="126"/>
                    <a:pt x="123" y="126"/>
                    <a:pt x="127" y="122"/>
                  </a:cubicBezTo>
                  <a:close/>
                  <a:moveTo>
                    <a:pt x="74" y="128"/>
                  </a:moveTo>
                  <a:cubicBezTo>
                    <a:pt x="91" y="127"/>
                    <a:pt x="78" y="98"/>
                    <a:pt x="68" y="112"/>
                  </a:cubicBezTo>
                  <a:cubicBezTo>
                    <a:pt x="75" y="112"/>
                    <a:pt x="69" y="117"/>
                    <a:pt x="66" y="117"/>
                  </a:cubicBezTo>
                  <a:cubicBezTo>
                    <a:pt x="66" y="119"/>
                    <a:pt x="66" y="122"/>
                    <a:pt x="66" y="125"/>
                  </a:cubicBezTo>
                  <a:cubicBezTo>
                    <a:pt x="68" y="126"/>
                    <a:pt x="69" y="128"/>
                    <a:pt x="73" y="128"/>
                  </a:cubicBezTo>
                  <a:cubicBezTo>
                    <a:pt x="75" y="124"/>
                    <a:pt x="80" y="117"/>
                    <a:pt x="74" y="114"/>
                  </a:cubicBezTo>
                  <a:cubicBezTo>
                    <a:pt x="84" y="115"/>
                    <a:pt x="78" y="125"/>
                    <a:pt x="74" y="128"/>
                  </a:cubicBezTo>
                  <a:close/>
                  <a:moveTo>
                    <a:pt x="9" y="88"/>
                  </a:moveTo>
                  <a:cubicBezTo>
                    <a:pt x="0" y="121"/>
                    <a:pt x="28" y="148"/>
                    <a:pt x="56" y="135"/>
                  </a:cubicBezTo>
                  <a:cubicBezTo>
                    <a:pt x="20" y="145"/>
                    <a:pt x="13" y="115"/>
                    <a:pt x="9" y="88"/>
                  </a:cubicBezTo>
                  <a:close/>
                  <a:moveTo>
                    <a:pt x="37" y="61"/>
                  </a:moveTo>
                  <a:cubicBezTo>
                    <a:pt x="38" y="69"/>
                    <a:pt x="34" y="72"/>
                    <a:pt x="31" y="77"/>
                  </a:cubicBezTo>
                  <a:cubicBezTo>
                    <a:pt x="40" y="78"/>
                    <a:pt x="42" y="66"/>
                    <a:pt x="37" y="61"/>
                  </a:cubicBezTo>
                  <a:close/>
                  <a:moveTo>
                    <a:pt x="30" y="57"/>
                  </a:moveTo>
                  <a:cubicBezTo>
                    <a:pt x="30" y="49"/>
                    <a:pt x="38" y="40"/>
                    <a:pt x="33" y="31"/>
                  </a:cubicBezTo>
                  <a:cubicBezTo>
                    <a:pt x="34" y="41"/>
                    <a:pt x="26" y="49"/>
                    <a:pt x="30" y="57"/>
                  </a:cubicBezTo>
                  <a:close/>
                  <a:moveTo>
                    <a:pt x="30" y="61"/>
                  </a:moveTo>
                  <a:cubicBezTo>
                    <a:pt x="28" y="63"/>
                    <a:pt x="27" y="72"/>
                    <a:pt x="30" y="74"/>
                  </a:cubicBezTo>
                  <a:cubicBezTo>
                    <a:pt x="33" y="70"/>
                    <a:pt x="36" y="63"/>
                    <a:pt x="30" y="6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3" name="手繪多邊形 46"/>
            <p:cNvSpPr>
              <a:spLocks noEditPoints="1"/>
            </p:cNvSpPr>
            <p:nvPr/>
          </p:nvSpPr>
          <p:spPr bwMode="auto">
            <a:xfrm rot="16200000" flipV="1">
              <a:off x="5197295" y="5324846"/>
              <a:ext cx="477390" cy="511956"/>
            </a:xfrm>
            <a:custGeom>
              <a:avLst/>
              <a:gdLst>
                <a:gd name="T0" fmla="*/ 2 w 151"/>
                <a:gd name="T1" fmla="*/ 96 h 144"/>
                <a:gd name="T2" fmla="*/ 21 w 151"/>
                <a:gd name="T3" fmla="*/ 59 h 144"/>
                <a:gd name="T4" fmla="*/ 22 w 151"/>
                <a:gd name="T5" fmla="*/ 12 h 144"/>
                <a:gd name="T6" fmla="*/ 32 w 151"/>
                <a:gd name="T7" fmla="*/ 58 h 144"/>
                <a:gd name="T8" fmla="*/ 34 w 151"/>
                <a:gd name="T9" fmla="*/ 81 h 144"/>
                <a:gd name="T10" fmla="*/ 15 w 151"/>
                <a:gd name="T11" fmla="*/ 112 h 144"/>
                <a:gd name="T12" fmla="*/ 73 w 151"/>
                <a:gd name="T13" fmla="*/ 107 h 144"/>
                <a:gd name="T14" fmla="*/ 76 w 151"/>
                <a:gd name="T15" fmla="*/ 131 h 144"/>
                <a:gd name="T16" fmla="*/ 151 w 151"/>
                <a:gd name="T17" fmla="*/ 130 h 144"/>
                <a:gd name="T18" fmla="*/ 110 w 151"/>
                <a:gd name="T19" fmla="*/ 134 h 144"/>
                <a:gd name="T20" fmla="*/ 66 w 151"/>
                <a:gd name="T21" fmla="*/ 138 h 144"/>
                <a:gd name="T22" fmla="*/ 12 w 151"/>
                <a:gd name="T23" fmla="*/ 128 h 144"/>
                <a:gd name="T24" fmla="*/ 86 w 151"/>
                <a:gd name="T25" fmla="*/ 138 h 144"/>
                <a:gd name="T26" fmla="*/ 86 w 151"/>
                <a:gd name="T27" fmla="*/ 134 h 144"/>
                <a:gd name="T28" fmla="*/ 75 w 151"/>
                <a:gd name="T29" fmla="*/ 133 h 144"/>
                <a:gd name="T30" fmla="*/ 77 w 151"/>
                <a:gd name="T31" fmla="*/ 128 h 144"/>
                <a:gd name="T32" fmla="*/ 66 w 151"/>
                <a:gd name="T33" fmla="*/ 128 h 144"/>
                <a:gd name="T34" fmla="*/ 64 w 151"/>
                <a:gd name="T35" fmla="*/ 117 h 144"/>
                <a:gd name="T36" fmla="*/ 65 w 151"/>
                <a:gd name="T37" fmla="*/ 114 h 144"/>
                <a:gd name="T38" fmla="*/ 63 w 151"/>
                <a:gd name="T39" fmla="*/ 133 h 144"/>
                <a:gd name="T40" fmla="*/ 54 w 151"/>
                <a:gd name="T41" fmla="*/ 137 h 144"/>
                <a:gd name="T42" fmla="*/ 7 w 151"/>
                <a:gd name="T43" fmla="*/ 86 h 144"/>
                <a:gd name="T44" fmla="*/ 41 w 151"/>
                <a:gd name="T45" fmla="*/ 139 h 144"/>
                <a:gd name="T46" fmla="*/ 92 w 151"/>
                <a:gd name="T47" fmla="*/ 138 h 144"/>
                <a:gd name="T48" fmla="*/ 41 w 151"/>
                <a:gd name="T49" fmla="*/ 137 h 144"/>
                <a:gd name="T50" fmla="*/ 26 w 151"/>
                <a:gd name="T51" fmla="*/ 65 h 144"/>
                <a:gd name="T52" fmla="*/ 32 w 151"/>
                <a:gd name="T53" fmla="*/ 64 h 144"/>
                <a:gd name="T54" fmla="*/ 26 w 151"/>
                <a:gd name="T55" fmla="*/ 72 h 144"/>
                <a:gd name="T56" fmla="*/ 33 w 151"/>
                <a:gd name="T57" fmla="*/ 80 h 144"/>
                <a:gd name="T58" fmla="*/ 38 w 151"/>
                <a:gd name="T59" fmla="*/ 73 h 144"/>
                <a:gd name="T60" fmla="*/ 28 w 151"/>
                <a:gd name="T61" fmla="*/ 78 h 144"/>
                <a:gd name="T62" fmla="*/ 34 w 151"/>
                <a:gd name="T63" fmla="*/ 61 h 144"/>
                <a:gd name="T64" fmla="*/ 18 w 151"/>
                <a:gd name="T65" fmla="*/ 2 h 144"/>
                <a:gd name="T66" fmla="*/ 31 w 151"/>
                <a:gd name="T67" fmla="*/ 32 h 144"/>
                <a:gd name="T68" fmla="*/ 27 w 151"/>
                <a:gd name="T69" fmla="*/ 58 h 144"/>
                <a:gd name="T70" fmla="*/ 28 w 151"/>
                <a:gd name="T71" fmla="*/ 42 h 144"/>
                <a:gd name="T72" fmla="*/ 21 w 151"/>
                <a:gd name="T73" fmla="*/ 61 h 144"/>
                <a:gd name="T74" fmla="*/ 7 w 151"/>
                <a:gd name="T75" fmla="*/ 86 h 144"/>
                <a:gd name="T76" fmla="*/ 110 w 151"/>
                <a:gd name="T77" fmla="*/ 131 h 144"/>
                <a:gd name="T78" fmla="*/ 121 w 151"/>
                <a:gd name="T79" fmla="*/ 123 h 144"/>
                <a:gd name="T80" fmla="*/ 67 w 151"/>
                <a:gd name="T81" fmla="*/ 127 h 144"/>
                <a:gd name="T82" fmla="*/ 74 w 151"/>
                <a:gd name="T83" fmla="*/ 118 h 144"/>
                <a:gd name="T84" fmla="*/ 64 w 151"/>
                <a:gd name="T85" fmla="*/ 118 h 144"/>
                <a:gd name="T86" fmla="*/ 75 w 151"/>
                <a:gd name="T87" fmla="*/ 118 h 144"/>
                <a:gd name="T88" fmla="*/ 70 w 151"/>
                <a:gd name="T89" fmla="*/ 114 h 144"/>
                <a:gd name="T90" fmla="*/ 79 w 151"/>
                <a:gd name="T91" fmla="*/ 120 h 144"/>
                <a:gd name="T92" fmla="*/ 122 w 151"/>
                <a:gd name="T93" fmla="*/ 122 h 144"/>
                <a:gd name="T94" fmla="*/ 123 w 151"/>
                <a:gd name="T95" fmla="*/ 125 h 144"/>
                <a:gd name="T96" fmla="*/ 122 w 151"/>
                <a:gd name="T97" fmla="*/ 122 h 144"/>
                <a:gd name="T98" fmla="*/ 81 w 151"/>
                <a:gd name="T99" fmla="*/ 114 h 144"/>
                <a:gd name="T100" fmla="*/ 32 w 151"/>
                <a:gd name="T101" fmla="*/ 74 h 144"/>
                <a:gd name="T102" fmla="*/ 28 w 151"/>
                <a:gd name="T103" fmla="*/ 63 h 144"/>
                <a:gd name="T104" fmla="*/ 28 w 151"/>
                <a:gd name="T105" fmla="*/ 63 h 144"/>
                <a:gd name="T106" fmla="*/ 29 w 151"/>
                <a:gd name="T107" fmla="*/ 49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1" h="144">
                  <a:moveTo>
                    <a:pt x="47" y="144"/>
                  </a:moveTo>
                  <a:cubicBezTo>
                    <a:pt x="46" y="144"/>
                    <a:pt x="46" y="144"/>
                    <a:pt x="46" y="144"/>
                  </a:cubicBezTo>
                  <a:cubicBezTo>
                    <a:pt x="32" y="144"/>
                    <a:pt x="19" y="139"/>
                    <a:pt x="11" y="129"/>
                  </a:cubicBezTo>
                  <a:cubicBezTo>
                    <a:pt x="3" y="121"/>
                    <a:pt x="0" y="109"/>
                    <a:pt x="2" y="96"/>
                  </a:cubicBezTo>
                  <a:cubicBezTo>
                    <a:pt x="3" y="90"/>
                    <a:pt x="6" y="84"/>
                    <a:pt x="10" y="79"/>
                  </a:cubicBezTo>
                  <a:cubicBezTo>
                    <a:pt x="13" y="73"/>
                    <a:pt x="17" y="68"/>
                    <a:pt x="17" y="62"/>
                  </a:cubicBezTo>
                  <a:cubicBezTo>
                    <a:pt x="17" y="62"/>
                    <a:pt x="17" y="62"/>
                    <a:pt x="17" y="62"/>
                  </a:cubicBezTo>
                  <a:cubicBezTo>
                    <a:pt x="19" y="60"/>
                    <a:pt x="20" y="59"/>
                    <a:pt x="21" y="59"/>
                  </a:cubicBezTo>
                  <a:cubicBezTo>
                    <a:pt x="21" y="59"/>
                    <a:pt x="22" y="59"/>
                    <a:pt x="23" y="59"/>
                  </a:cubicBezTo>
                  <a:cubicBezTo>
                    <a:pt x="23" y="53"/>
                    <a:pt x="24" y="47"/>
                    <a:pt x="26" y="41"/>
                  </a:cubicBezTo>
                  <a:cubicBezTo>
                    <a:pt x="28" y="35"/>
                    <a:pt x="30" y="30"/>
                    <a:pt x="29" y="24"/>
                  </a:cubicBezTo>
                  <a:cubicBezTo>
                    <a:pt x="28" y="19"/>
                    <a:pt x="25" y="15"/>
                    <a:pt x="22" y="12"/>
                  </a:cubicBezTo>
                  <a:cubicBezTo>
                    <a:pt x="19" y="8"/>
                    <a:pt x="16" y="5"/>
                    <a:pt x="16" y="1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35" y="8"/>
                    <a:pt x="40" y="37"/>
                    <a:pt x="32" y="58"/>
                  </a:cubicBezTo>
                  <a:cubicBezTo>
                    <a:pt x="32" y="59"/>
                    <a:pt x="34" y="59"/>
                    <a:pt x="35" y="60"/>
                  </a:cubicBezTo>
                  <a:cubicBezTo>
                    <a:pt x="37" y="61"/>
                    <a:pt x="39" y="61"/>
                    <a:pt x="40" y="63"/>
                  </a:cubicBezTo>
                  <a:cubicBezTo>
                    <a:pt x="43" y="72"/>
                    <a:pt x="37" y="78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34" y="81"/>
                    <a:pt x="34" y="81"/>
                    <a:pt x="34" y="81"/>
                  </a:cubicBezTo>
                  <a:cubicBezTo>
                    <a:pt x="28" y="81"/>
                    <a:pt x="23" y="79"/>
                    <a:pt x="22" y="76"/>
                  </a:cubicBezTo>
                  <a:cubicBezTo>
                    <a:pt x="21" y="75"/>
                    <a:pt x="21" y="73"/>
                    <a:pt x="21" y="71"/>
                  </a:cubicBezTo>
                  <a:cubicBezTo>
                    <a:pt x="12" y="82"/>
                    <a:pt x="10" y="98"/>
                    <a:pt x="15" y="112"/>
                  </a:cubicBezTo>
                  <a:cubicBezTo>
                    <a:pt x="20" y="127"/>
                    <a:pt x="32" y="135"/>
                    <a:pt x="46" y="135"/>
                  </a:cubicBezTo>
                  <a:cubicBezTo>
                    <a:pt x="51" y="135"/>
                    <a:pt x="56" y="134"/>
                    <a:pt x="61" y="133"/>
                  </a:cubicBezTo>
                  <a:cubicBezTo>
                    <a:pt x="58" y="128"/>
                    <a:pt x="57" y="122"/>
                    <a:pt x="60" y="116"/>
                  </a:cubicBezTo>
                  <a:cubicBezTo>
                    <a:pt x="63" y="111"/>
                    <a:pt x="68" y="107"/>
                    <a:pt x="73" y="107"/>
                  </a:cubicBezTo>
                  <a:cubicBezTo>
                    <a:pt x="75" y="107"/>
                    <a:pt x="79" y="108"/>
                    <a:pt x="83" y="113"/>
                  </a:cubicBezTo>
                  <a:cubicBezTo>
                    <a:pt x="83" y="113"/>
                    <a:pt x="83" y="113"/>
                    <a:pt x="83" y="113"/>
                  </a:cubicBezTo>
                  <a:cubicBezTo>
                    <a:pt x="84" y="122"/>
                    <a:pt x="81" y="126"/>
                    <a:pt x="77" y="130"/>
                  </a:cubicBezTo>
                  <a:cubicBezTo>
                    <a:pt x="77" y="130"/>
                    <a:pt x="77" y="131"/>
                    <a:pt x="76" y="131"/>
                  </a:cubicBezTo>
                  <a:cubicBezTo>
                    <a:pt x="78" y="132"/>
                    <a:pt x="80" y="132"/>
                    <a:pt x="82" y="132"/>
                  </a:cubicBezTo>
                  <a:cubicBezTo>
                    <a:pt x="90" y="132"/>
                    <a:pt x="98" y="129"/>
                    <a:pt x="107" y="125"/>
                  </a:cubicBezTo>
                  <a:cubicBezTo>
                    <a:pt x="115" y="122"/>
                    <a:pt x="123" y="119"/>
                    <a:pt x="131" y="119"/>
                  </a:cubicBezTo>
                  <a:cubicBezTo>
                    <a:pt x="139" y="119"/>
                    <a:pt x="146" y="123"/>
                    <a:pt x="151" y="130"/>
                  </a:cubicBezTo>
                  <a:cubicBezTo>
                    <a:pt x="150" y="131"/>
                    <a:pt x="150" y="131"/>
                    <a:pt x="150" y="131"/>
                  </a:cubicBezTo>
                  <a:cubicBezTo>
                    <a:pt x="146" y="127"/>
                    <a:pt x="142" y="124"/>
                    <a:pt x="136" y="124"/>
                  </a:cubicBezTo>
                  <a:cubicBezTo>
                    <a:pt x="126" y="124"/>
                    <a:pt x="115" y="131"/>
                    <a:pt x="112" y="132"/>
                  </a:cubicBezTo>
                  <a:cubicBezTo>
                    <a:pt x="110" y="134"/>
                    <a:pt x="110" y="134"/>
                    <a:pt x="110" y="134"/>
                  </a:cubicBezTo>
                  <a:cubicBezTo>
                    <a:pt x="110" y="133"/>
                    <a:pt x="110" y="133"/>
                    <a:pt x="110" y="133"/>
                  </a:cubicBezTo>
                  <a:cubicBezTo>
                    <a:pt x="105" y="137"/>
                    <a:pt x="99" y="139"/>
                    <a:pt x="90" y="139"/>
                  </a:cubicBezTo>
                  <a:cubicBezTo>
                    <a:pt x="86" y="139"/>
                    <a:pt x="82" y="139"/>
                    <a:pt x="78" y="139"/>
                  </a:cubicBezTo>
                  <a:cubicBezTo>
                    <a:pt x="74" y="138"/>
                    <a:pt x="70" y="138"/>
                    <a:pt x="66" y="138"/>
                  </a:cubicBezTo>
                  <a:cubicBezTo>
                    <a:pt x="58" y="138"/>
                    <a:pt x="52" y="140"/>
                    <a:pt x="47" y="144"/>
                  </a:cubicBezTo>
                  <a:close/>
                  <a:moveTo>
                    <a:pt x="7" y="86"/>
                  </a:moveTo>
                  <a:cubicBezTo>
                    <a:pt x="5" y="89"/>
                    <a:pt x="4" y="93"/>
                    <a:pt x="3" y="96"/>
                  </a:cubicBezTo>
                  <a:cubicBezTo>
                    <a:pt x="2" y="109"/>
                    <a:pt x="5" y="120"/>
                    <a:pt x="12" y="128"/>
                  </a:cubicBezTo>
                  <a:cubicBezTo>
                    <a:pt x="20" y="137"/>
                    <a:pt x="32" y="142"/>
                    <a:pt x="46" y="142"/>
                  </a:cubicBezTo>
                  <a:cubicBezTo>
                    <a:pt x="51" y="138"/>
                    <a:pt x="57" y="136"/>
                    <a:pt x="66" y="136"/>
                  </a:cubicBezTo>
                  <a:cubicBezTo>
                    <a:pt x="70" y="136"/>
                    <a:pt x="74" y="137"/>
                    <a:pt x="78" y="137"/>
                  </a:cubicBezTo>
                  <a:cubicBezTo>
                    <a:pt x="81" y="137"/>
                    <a:pt x="83" y="138"/>
                    <a:pt x="86" y="138"/>
                  </a:cubicBezTo>
                  <a:cubicBezTo>
                    <a:pt x="84" y="137"/>
                    <a:pt x="83" y="136"/>
                    <a:pt x="81" y="135"/>
                  </a:cubicBezTo>
                  <a:cubicBezTo>
                    <a:pt x="80" y="133"/>
                    <a:pt x="80" y="133"/>
                    <a:pt x="80" y="133"/>
                  </a:cubicBezTo>
                  <a:cubicBezTo>
                    <a:pt x="82" y="134"/>
                    <a:pt x="82" y="134"/>
                    <a:pt x="82" y="134"/>
                  </a:cubicBezTo>
                  <a:cubicBezTo>
                    <a:pt x="83" y="134"/>
                    <a:pt x="84" y="134"/>
                    <a:pt x="86" y="134"/>
                  </a:cubicBezTo>
                  <a:cubicBezTo>
                    <a:pt x="92" y="134"/>
                    <a:pt x="99" y="131"/>
                    <a:pt x="105" y="128"/>
                  </a:cubicBezTo>
                  <a:cubicBezTo>
                    <a:pt x="105" y="128"/>
                    <a:pt x="105" y="128"/>
                    <a:pt x="105" y="128"/>
                  </a:cubicBezTo>
                  <a:cubicBezTo>
                    <a:pt x="97" y="131"/>
                    <a:pt x="89" y="133"/>
                    <a:pt x="82" y="133"/>
                  </a:cubicBezTo>
                  <a:cubicBezTo>
                    <a:pt x="79" y="133"/>
                    <a:pt x="77" y="133"/>
                    <a:pt x="75" y="133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4" y="131"/>
                    <a:pt x="74" y="131"/>
                    <a:pt x="74" y="131"/>
                  </a:cubicBezTo>
                  <a:cubicBezTo>
                    <a:pt x="75" y="131"/>
                    <a:pt x="76" y="130"/>
                    <a:pt x="76" y="129"/>
                  </a:cubicBezTo>
                  <a:cubicBezTo>
                    <a:pt x="77" y="129"/>
                    <a:pt x="77" y="128"/>
                    <a:pt x="77" y="128"/>
                  </a:cubicBezTo>
                  <a:cubicBezTo>
                    <a:pt x="76" y="129"/>
                    <a:pt x="74" y="130"/>
                    <a:pt x="72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8" y="130"/>
                    <a:pt x="67" y="129"/>
                    <a:pt x="66" y="128"/>
                  </a:cubicBezTo>
                  <a:cubicBezTo>
                    <a:pt x="65" y="128"/>
                    <a:pt x="64" y="127"/>
                    <a:pt x="63" y="127"/>
                  </a:cubicBezTo>
                  <a:cubicBezTo>
                    <a:pt x="63" y="127"/>
                    <a:pt x="63" y="127"/>
                    <a:pt x="63" y="127"/>
                  </a:cubicBezTo>
                  <a:cubicBezTo>
                    <a:pt x="63" y="117"/>
                    <a:pt x="63" y="117"/>
                    <a:pt x="63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6" y="117"/>
                    <a:pt x="68" y="115"/>
                    <a:pt x="68" y="114"/>
                  </a:cubicBezTo>
                  <a:cubicBezTo>
                    <a:pt x="68" y="114"/>
                    <a:pt x="68" y="114"/>
                    <a:pt x="66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7" y="110"/>
                    <a:pt x="69" y="109"/>
                    <a:pt x="71" y="109"/>
                  </a:cubicBezTo>
                  <a:cubicBezTo>
                    <a:pt x="67" y="110"/>
                    <a:pt x="64" y="113"/>
                    <a:pt x="62" y="117"/>
                  </a:cubicBezTo>
                  <a:cubicBezTo>
                    <a:pt x="59" y="122"/>
                    <a:pt x="59" y="128"/>
                    <a:pt x="63" y="133"/>
                  </a:cubicBezTo>
                  <a:cubicBezTo>
                    <a:pt x="63" y="134"/>
                    <a:pt x="63" y="134"/>
                    <a:pt x="63" y="134"/>
                  </a:cubicBezTo>
                  <a:cubicBezTo>
                    <a:pt x="62" y="134"/>
                    <a:pt x="62" y="134"/>
                    <a:pt x="62" y="134"/>
                  </a:cubicBezTo>
                  <a:cubicBezTo>
                    <a:pt x="59" y="135"/>
                    <a:pt x="56" y="136"/>
                    <a:pt x="54" y="136"/>
                  </a:cubicBezTo>
                  <a:cubicBezTo>
                    <a:pt x="54" y="137"/>
                    <a:pt x="54" y="137"/>
                    <a:pt x="54" y="137"/>
                  </a:cubicBezTo>
                  <a:cubicBezTo>
                    <a:pt x="49" y="139"/>
                    <a:pt x="44" y="140"/>
                    <a:pt x="39" y="140"/>
                  </a:cubicBezTo>
                  <a:cubicBezTo>
                    <a:pt x="29" y="140"/>
                    <a:pt x="19" y="135"/>
                    <a:pt x="13" y="127"/>
                  </a:cubicBezTo>
                  <a:cubicBezTo>
                    <a:pt x="5" y="116"/>
                    <a:pt x="2" y="103"/>
                    <a:pt x="6" y="89"/>
                  </a:cubicBezTo>
                  <a:lnTo>
                    <a:pt x="7" y="86"/>
                  </a:lnTo>
                  <a:close/>
                  <a:moveTo>
                    <a:pt x="7" y="93"/>
                  </a:moveTo>
                  <a:cubicBezTo>
                    <a:pt x="4" y="105"/>
                    <a:pt x="7" y="117"/>
                    <a:pt x="14" y="126"/>
                  </a:cubicBezTo>
                  <a:cubicBezTo>
                    <a:pt x="21" y="135"/>
                    <a:pt x="31" y="139"/>
                    <a:pt x="41" y="139"/>
                  </a:cubicBezTo>
                  <a:cubicBezTo>
                    <a:pt x="41" y="139"/>
                    <a:pt x="41" y="139"/>
                    <a:pt x="41" y="139"/>
                  </a:cubicBezTo>
                  <a:cubicBezTo>
                    <a:pt x="16" y="139"/>
                    <a:pt x="10" y="113"/>
                    <a:pt x="7" y="93"/>
                  </a:cubicBezTo>
                  <a:close/>
                  <a:moveTo>
                    <a:pt x="108" y="133"/>
                  </a:moveTo>
                  <a:cubicBezTo>
                    <a:pt x="106" y="133"/>
                    <a:pt x="104" y="134"/>
                    <a:pt x="102" y="135"/>
                  </a:cubicBezTo>
                  <a:cubicBezTo>
                    <a:pt x="99" y="136"/>
                    <a:pt x="95" y="137"/>
                    <a:pt x="92" y="138"/>
                  </a:cubicBezTo>
                  <a:cubicBezTo>
                    <a:pt x="99" y="138"/>
                    <a:pt x="104" y="136"/>
                    <a:pt x="108" y="133"/>
                  </a:cubicBezTo>
                  <a:close/>
                  <a:moveTo>
                    <a:pt x="7" y="86"/>
                  </a:moveTo>
                  <a:cubicBezTo>
                    <a:pt x="7" y="89"/>
                    <a:pt x="7" y="89"/>
                    <a:pt x="7" y="89"/>
                  </a:cubicBezTo>
                  <a:cubicBezTo>
                    <a:pt x="12" y="114"/>
                    <a:pt x="17" y="137"/>
                    <a:pt x="41" y="137"/>
                  </a:cubicBezTo>
                  <a:cubicBezTo>
                    <a:pt x="43" y="137"/>
                    <a:pt x="45" y="137"/>
                    <a:pt x="48" y="137"/>
                  </a:cubicBezTo>
                  <a:cubicBezTo>
                    <a:pt x="32" y="137"/>
                    <a:pt x="19" y="128"/>
                    <a:pt x="13" y="113"/>
                  </a:cubicBezTo>
                  <a:cubicBezTo>
                    <a:pt x="7" y="96"/>
                    <a:pt x="12" y="77"/>
                    <a:pt x="23" y="67"/>
                  </a:cubicBezTo>
                  <a:cubicBezTo>
                    <a:pt x="26" y="65"/>
                    <a:pt x="26" y="65"/>
                    <a:pt x="26" y="65"/>
                  </a:cubicBezTo>
                  <a:cubicBezTo>
                    <a:pt x="26" y="63"/>
                    <a:pt x="27" y="62"/>
                    <a:pt x="27" y="62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30" y="62"/>
                    <a:pt x="31" y="63"/>
                    <a:pt x="32" y="64"/>
                  </a:cubicBezTo>
                  <a:cubicBezTo>
                    <a:pt x="33" y="68"/>
                    <a:pt x="30" y="73"/>
                    <a:pt x="29" y="75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7" y="75"/>
                    <a:pt x="26" y="74"/>
                    <a:pt x="26" y="72"/>
                  </a:cubicBezTo>
                  <a:cubicBezTo>
                    <a:pt x="25" y="70"/>
                    <a:pt x="26" y="68"/>
                    <a:pt x="26" y="66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2" y="71"/>
                    <a:pt x="22" y="73"/>
                    <a:pt x="23" y="75"/>
                  </a:cubicBezTo>
                  <a:cubicBezTo>
                    <a:pt x="24" y="78"/>
                    <a:pt x="28" y="80"/>
                    <a:pt x="33" y="80"/>
                  </a:cubicBezTo>
                  <a:cubicBezTo>
                    <a:pt x="36" y="77"/>
                    <a:pt x="41" y="71"/>
                    <a:pt x="39" y="64"/>
                  </a:cubicBezTo>
                  <a:cubicBezTo>
                    <a:pt x="38" y="63"/>
                    <a:pt x="37" y="62"/>
                    <a:pt x="35" y="62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38" y="64"/>
                    <a:pt x="39" y="69"/>
                    <a:pt x="38" y="73"/>
                  </a:cubicBezTo>
                  <a:cubicBezTo>
                    <a:pt x="36" y="77"/>
                    <a:pt x="34" y="79"/>
                    <a:pt x="30" y="79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0" y="79"/>
                    <a:pt x="29" y="79"/>
                  </a:cubicBezTo>
                  <a:cubicBezTo>
                    <a:pt x="28" y="78"/>
                    <a:pt x="28" y="78"/>
                    <a:pt x="28" y="78"/>
                  </a:cubicBezTo>
                  <a:cubicBezTo>
                    <a:pt x="29" y="78"/>
                    <a:pt x="29" y="78"/>
                    <a:pt x="29" y="78"/>
                  </a:cubicBezTo>
                  <a:cubicBezTo>
                    <a:pt x="29" y="76"/>
                    <a:pt x="30" y="75"/>
                    <a:pt x="31" y="74"/>
                  </a:cubicBezTo>
                  <a:cubicBezTo>
                    <a:pt x="33" y="71"/>
                    <a:pt x="35" y="68"/>
                    <a:pt x="34" y="62"/>
                  </a:cubicBezTo>
                  <a:cubicBezTo>
                    <a:pt x="34" y="61"/>
                    <a:pt x="34" y="61"/>
                    <a:pt x="34" y="61"/>
                  </a:cubicBezTo>
                  <a:cubicBezTo>
                    <a:pt x="33" y="61"/>
                    <a:pt x="31" y="60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8" y="39"/>
                    <a:pt x="34" y="10"/>
                    <a:pt x="18" y="2"/>
                  </a:cubicBezTo>
                  <a:cubicBezTo>
                    <a:pt x="18" y="5"/>
                    <a:pt x="20" y="8"/>
                    <a:pt x="23" y="11"/>
                  </a:cubicBezTo>
                  <a:cubicBezTo>
                    <a:pt x="26" y="14"/>
                    <a:pt x="29" y="18"/>
                    <a:pt x="30" y="24"/>
                  </a:cubicBezTo>
                  <a:cubicBezTo>
                    <a:pt x="30" y="26"/>
                    <a:pt x="30" y="28"/>
                    <a:pt x="30" y="30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35" y="38"/>
                    <a:pt x="33" y="44"/>
                    <a:pt x="31" y="49"/>
                  </a:cubicBezTo>
                  <a:cubicBezTo>
                    <a:pt x="30" y="52"/>
                    <a:pt x="29" y="55"/>
                    <a:pt x="29" y="58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5" y="53"/>
                    <a:pt x="26" y="49"/>
                    <a:pt x="28" y="44"/>
                  </a:cubicBezTo>
                  <a:cubicBezTo>
                    <a:pt x="29" y="40"/>
                    <a:pt x="31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30" y="35"/>
                    <a:pt x="29" y="38"/>
                    <a:pt x="28" y="42"/>
                  </a:cubicBezTo>
                  <a:cubicBezTo>
                    <a:pt x="26" y="47"/>
                    <a:pt x="24" y="53"/>
                    <a:pt x="24" y="59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4" y="60"/>
                    <a:pt x="24" y="60"/>
                    <a:pt x="24" y="60"/>
                  </a:cubicBezTo>
                  <a:cubicBezTo>
                    <a:pt x="23" y="61"/>
                    <a:pt x="22" y="61"/>
                    <a:pt x="21" y="6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0" y="61"/>
                    <a:pt x="20" y="61"/>
                    <a:pt x="19" y="62"/>
                  </a:cubicBezTo>
                  <a:cubicBezTo>
                    <a:pt x="18" y="69"/>
                    <a:pt x="14" y="74"/>
                    <a:pt x="11" y="79"/>
                  </a:cubicBezTo>
                  <a:cubicBezTo>
                    <a:pt x="10" y="82"/>
                    <a:pt x="8" y="84"/>
                    <a:pt x="7" y="86"/>
                  </a:cubicBezTo>
                  <a:close/>
                  <a:moveTo>
                    <a:pt x="85" y="136"/>
                  </a:moveTo>
                  <a:cubicBezTo>
                    <a:pt x="86" y="136"/>
                    <a:pt x="87" y="137"/>
                    <a:pt x="89" y="137"/>
                  </a:cubicBezTo>
                  <a:cubicBezTo>
                    <a:pt x="93" y="137"/>
                    <a:pt x="97" y="135"/>
                    <a:pt x="101" y="133"/>
                  </a:cubicBezTo>
                  <a:cubicBezTo>
                    <a:pt x="105" y="132"/>
                    <a:pt x="108" y="131"/>
                    <a:pt x="110" y="131"/>
                  </a:cubicBezTo>
                  <a:cubicBezTo>
                    <a:pt x="111" y="131"/>
                    <a:pt x="111" y="131"/>
                    <a:pt x="111" y="131"/>
                  </a:cubicBezTo>
                  <a:cubicBezTo>
                    <a:pt x="113" y="129"/>
                    <a:pt x="116" y="127"/>
                    <a:pt x="118" y="126"/>
                  </a:cubicBezTo>
                  <a:cubicBezTo>
                    <a:pt x="120" y="125"/>
                    <a:pt x="122" y="125"/>
                    <a:pt x="123" y="124"/>
                  </a:cubicBezTo>
                  <a:cubicBezTo>
                    <a:pt x="122" y="124"/>
                    <a:pt x="122" y="123"/>
                    <a:pt x="121" y="123"/>
                  </a:cubicBezTo>
                  <a:cubicBezTo>
                    <a:pt x="117" y="123"/>
                    <a:pt x="111" y="126"/>
                    <a:pt x="106" y="129"/>
                  </a:cubicBezTo>
                  <a:cubicBezTo>
                    <a:pt x="99" y="132"/>
                    <a:pt x="92" y="136"/>
                    <a:pt x="85" y="136"/>
                  </a:cubicBezTo>
                  <a:close/>
                  <a:moveTo>
                    <a:pt x="64" y="126"/>
                  </a:moveTo>
                  <a:cubicBezTo>
                    <a:pt x="65" y="126"/>
                    <a:pt x="66" y="126"/>
                    <a:pt x="67" y="127"/>
                  </a:cubicBezTo>
                  <a:cubicBezTo>
                    <a:pt x="68" y="128"/>
                    <a:pt x="69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70" y="128"/>
                    <a:pt x="71" y="128"/>
                    <a:pt x="71" y="127"/>
                  </a:cubicBezTo>
                  <a:cubicBezTo>
                    <a:pt x="72" y="125"/>
                    <a:pt x="75" y="121"/>
                    <a:pt x="74" y="118"/>
                  </a:cubicBezTo>
                  <a:cubicBezTo>
                    <a:pt x="74" y="117"/>
                    <a:pt x="73" y="116"/>
                    <a:pt x="72" y="115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0" y="116"/>
                    <a:pt x="67" y="118"/>
                    <a:pt x="64" y="118"/>
                  </a:cubicBezTo>
                  <a:cubicBezTo>
                    <a:pt x="64" y="118"/>
                    <a:pt x="64" y="118"/>
                    <a:pt x="64" y="118"/>
                  </a:cubicBezTo>
                  <a:lnTo>
                    <a:pt x="64" y="126"/>
                  </a:lnTo>
                  <a:close/>
                  <a:moveTo>
                    <a:pt x="75" y="116"/>
                  </a:moveTo>
                  <a:cubicBezTo>
                    <a:pt x="75" y="117"/>
                    <a:pt x="75" y="117"/>
                    <a:pt x="75" y="118"/>
                  </a:cubicBezTo>
                  <a:cubicBezTo>
                    <a:pt x="76" y="121"/>
                    <a:pt x="74" y="125"/>
                    <a:pt x="72" y="128"/>
                  </a:cubicBezTo>
                  <a:cubicBezTo>
                    <a:pt x="75" y="126"/>
                    <a:pt x="77" y="121"/>
                    <a:pt x="77" y="118"/>
                  </a:cubicBezTo>
                  <a:cubicBezTo>
                    <a:pt x="76" y="118"/>
                    <a:pt x="76" y="117"/>
                    <a:pt x="75" y="116"/>
                  </a:cubicBezTo>
                  <a:close/>
                  <a:moveTo>
                    <a:pt x="70" y="114"/>
                  </a:moveTo>
                  <a:cubicBezTo>
                    <a:pt x="72" y="114"/>
                    <a:pt x="72" y="114"/>
                    <a:pt x="72" y="114"/>
                  </a:cubicBezTo>
                  <a:cubicBezTo>
                    <a:pt x="76" y="115"/>
                    <a:pt x="78" y="117"/>
                    <a:pt x="78" y="118"/>
                  </a:cubicBezTo>
                  <a:cubicBezTo>
                    <a:pt x="79" y="121"/>
                    <a:pt x="77" y="125"/>
                    <a:pt x="74" y="128"/>
                  </a:cubicBezTo>
                  <a:cubicBezTo>
                    <a:pt x="79" y="126"/>
                    <a:pt x="79" y="122"/>
                    <a:pt x="79" y="120"/>
                  </a:cubicBezTo>
                  <a:cubicBezTo>
                    <a:pt x="79" y="116"/>
                    <a:pt x="76" y="110"/>
                    <a:pt x="72" y="110"/>
                  </a:cubicBezTo>
                  <a:cubicBezTo>
                    <a:pt x="71" y="110"/>
                    <a:pt x="69" y="111"/>
                    <a:pt x="68" y="113"/>
                  </a:cubicBezTo>
                  <a:cubicBezTo>
                    <a:pt x="69" y="113"/>
                    <a:pt x="69" y="113"/>
                    <a:pt x="70" y="114"/>
                  </a:cubicBezTo>
                  <a:close/>
                  <a:moveTo>
                    <a:pt x="122" y="122"/>
                  </a:moveTo>
                  <a:cubicBezTo>
                    <a:pt x="123" y="122"/>
                    <a:pt x="124" y="122"/>
                    <a:pt x="125" y="123"/>
                  </a:cubicBezTo>
                  <a:cubicBezTo>
                    <a:pt x="126" y="123"/>
                    <a:pt x="126" y="123"/>
                    <a:pt x="126" y="123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24"/>
                    <a:pt x="124" y="125"/>
                    <a:pt x="123" y="125"/>
                  </a:cubicBezTo>
                  <a:cubicBezTo>
                    <a:pt x="127" y="124"/>
                    <a:pt x="131" y="123"/>
                    <a:pt x="136" y="123"/>
                  </a:cubicBezTo>
                  <a:cubicBezTo>
                    <a:pt x="139" y="123"/>
                    <a:pt x="141" y="123"/>
                    <a:pt x="143" y="124"/>
                  </a:cubicBezTo>
                  <a:cubicBezTo>
                    <a:pt x="140" y="122"/>
                    <a:pt x="136" y="121"/>
                    <a:pt x="131" y="121"/>
                  </a:cubicBezTo>
                  <a:cubicBezTo>
                    <a:pt x="128" y="121"/>
                    <a:pt x="125" y="121"/>
                    <a:pt x="122" y="122"/>
                  </a:cubicBezTo>
                  <a:close/>
                  <a:moveTo>
                    <a:pt x="72" y="109"/>
                  </a:moveTo>
                  <a:cubicBezTo>
                    <a:pt x="77" y="109"/>
                    <a:pt x="81" y="115"/>
                    <a:pt x="81" y="120"/>
                  </a:cubicBezTo>
                  <a:cubicBezTo>
                    <a:pt x="81" y="121"/>
                    <a:pt x="81" y="122"/>
                    <a:pt x="81" y="123"/>
                  </a:cubicBezTo>
                  <a:cubicBezTo>
                    <a:pt x="82" y="121"/>
                    <a:pt x="82" y="118"/>
                    <a:pt x="81" y="114"/>
                  </a:cubicBezTo>
                  <a:cubicBezTo>
                    <a:pt x="79" y="110"/>
                    <a:pt x="75" y="108"/>
                    <a:pt x="71" y="109"/>
                  </a:cubicBezTo>
                  <a:cubicBezTo>
                    <a:pt x="72" y="109"/>
                    <a:pt x="72" y="109"/>
                    <a:pt x="72" y="109"/>
                  </a:cubicBezTo>
                  <a:close/>
                  <a:moveTo>
                    <a:pt x="36" y="65"/>
                  </a:moveTo>
                  <a:cubicBezTo>
                    <a:pt x="36" y="69"/>
                    <a:pt x="34" y="72"/>
                    <a:pt x="32" y="74"/>
                  </a:cubicBezTo>
                  <a:cubicBezTo>
                    <a:pt x="32" y="75"/>
                    <a:pt x="31" y="76"/>
                    <a:pt x="31" y="77"/>
                  </a:cubicBezTo>
                  <a:cubicBezTo>
                    <a:pt x="34" y="77"/>
                    <a:pt x="36" y="74"/>
                    <a:pt x="36" y="73"/>
                  </a:cubicBezTo>
                  <a:cubicBezTo>
                    <a:pt x="37" y="70"/>
                    <a:pt x="37" y="67"/>
                    <a:pt x="36" y="65"/>
                  </a:cubicBezTo>
                  <a:close/>
                  <a:moveTo>
                    <a:pt x="28" y="63"/>
                  </a:moveTo>
                  <a:cubicBezTo>
                    <a:pt x="27" y="65"/>
                    <a:pt x="27" y="69"/>
                    <a:pt x="27" y="72"/>
                  </a:cubicBezTo>
                  <a:cubicBezTo>
                    <a:pt x="27" y="73"/>
                    <a:pt x="28" y="73"/>
                    <a:pt x="28" y="74"/>
                  </a:cubicBezTo>
                  <a:cubicBezTo>
                    <a:pt x="30" y="71"/>
                    <a:pt x="32" y="67"/>
                    <a:pt x="31" y="65"/>
                  </a:cubicBezTo>
                  <a:cubicBezTo>
                    <a:pt x="30" y="64"/>
                    <a:pt x="30" y="63"/>
                    <a:pt x="28" y="63"/>
                  </a:cubicBezTo>
                  <a:close/>
                  <a:moveTo>
                    <a:pt x="32" y="36"/>
                  </a:moveTo>
                  <a:cubicBezTo>
                    <a:pt x="31" y="39"/>
                    <a:pt x="30" y="42"/>
                    <a:pt x="29" y="44"/>
                  </a:cubicBezTo>
                  <a:cubicBezTo>
                    <a:pt x="28" y="48"/>
                    <a:pt x="27" y="51"/>
                    <a:pt x="28" y="55"/>
                  </a:cubicBezTo>
                  <a:cubicBezTo>
                    <a:pt x="28" y="53"/>
                    <a:pt x="29" y="51"/>
                    <a:pt x="29" y="49"/>
                  </a:cubicBezTo>
                  <a:cubicBezTo>
                    <a:pt x="31" y="45"/>
                    <a:pt x="32" y="41"/>
                    <a:pt x="32" y="36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4" name="手繪多邊形 47"/>
            <p:cNvSpPr>
              <a:spLocks noEditPoints="1"/>
            </p:cNvSpPr>
            <p:nvPr/>
          </p:nvSpPr>
          <p:spPr bwMode="auto">
            <a:xfrm rot="16200000" flipV="1">
              <a:off x="11076843" y="5321082"/>
              <a:ext cx="508476" cy="519485"/>
            </a:xfrm>
            <a:custGeom>
              <a:avLst/>
              <a:gdLst>
                <a:gd name="T0" fmla="*/ 50 w 161"/>
                <a:gd name="T1" fmla="*/ 8 h 146"/>
                <a:gd name="T2" fmla="*/ 60 w 161"/>
                <a:gd name="T3" fmla="*/ 25 h 146"/>
                <a:gd name="T4" fmla="*/ 54 w 161"/>
                <a:gd name="T5" fmla="*/ 17 h 146"/>
                <a:gd name="T6" fmla="*/ 63 w 161"/>
                <a:gd name="T7" fmla="*/ 34 h 146"/>
                <a:gd name="T8" fmla="*/ 49 w 161"/>
                <a:gd name="T9" fmla="*/ 37 h 146"/>
                <a:gd name="T10" fmla="*/ 41 w 161"/>
                <a:gd name="T11" fmla="*/ 13 h 146"/>
                <a:gd name="T12" fmla="*/ 16 w 161"/>
                <a:gd name="T13" fmla="*/ 62 h 146"/>
                <a:gd name="T14" fmla="*/ 34 w 161"/>
                <a:gd name="T15" fmla="*/ 92 h 146"/>
                <a:gd name="T16" fmla="*/ 27 w 161"/>
                <a:gd name="T17" fmla="*/ 146 h 146"/>
                <a:gd name="T18" fmla="*/ 33 w 161"/>
                <a:gd name="T19" fmla="*/ 104 h 146"/>
                <a:gd name="T20" fmla="*/ 26 w 161"/>
                <a:gd name="T21" fmla="*/ 102 h 146"/>
                <a:gd name="T22" fmla="*/ 30 w 161"/>
                <a:gd name="T23" fmla="*/ 101 h 146"/>
                <a:gd name="T24" fmla="*/ 4 w 161"/>
                <a:gd name="T25" fmla="*/ 60 h 146"/>
                <a:gd name="T26" fmla="*/ 41 w 161"/>
                <a:gd name="T27" fmla="*/ 10 h 146"/>
                <a:gd name="T28" fmla="*/ 51 w 161"/>
                <a:gd name="T29" fmla="*/ 4 h 146"/>
                <a:gd name="T30" fmla="*/ 145 w 161"/>
                <a:gd name="T31" fmla="*/ 13 h 146"/>
                <a:gd name="T32" fmla="*/ 142 w 161"/>
                <a:gd name="T33" fmla="*/ 0 h 146"/>
                <a:gd name="T34" fmla="*/ 141 w 161"/>
                <a:gd name="T35" fmla="*/ 33 h 146"/>
                <a:gd name="T36" fmla="*/ 50 w 161"/>
                <a:gd name="T37" fmla="*/ 8 h 146"/>
                <a:gd name="T38" fmla="*/ 137 w 161"/>
                <a:gd name="T39" fmla="*/ 31 h 146"/>
                <a:gd name="T40" fmla="*/ 148 w 161"/>
                <a:gd name="T41" fmla="*/ 16 h 146"/>
                <a:gd name="T42" fmla="*/ 70 w 161"/>
                <a:gd name="T43" fmla="*/ 8 h 146"/>
                <a:gd name="T44" fmla="*/ 137 w 161"/>
                <a:gd name="T45" fmla="*/ 31 h 146"/>
                <a:gd name="T46" fmla="*/ 26 w 161"/>
                <a:gd name="T47" fmla="*/ 84 h 146"/>
                <a:gd name="T48" fmla="*/ 22 w 161"/>
                <a:gd name="T49" fmla="*/ 16 h 146"/>
                <a:gd name="T50" fmla="*/ 26 w 161"/>
                <a:gd name="T51" fmla="*/ 84 h 146"/>
                <a:gd name="T52" fmla="*/ 57 w 161"/>
                <a:gd name="T53" fmla="*/ 28 h 146"/>
                <a:gd name="T54" fmla="*/ 46 w 161"/>
                <a:gd name="T55" fmla="*/ 16 h 146"/>
                <a:gd name="T56" fmla="*/ 57 w 161"/>
                <a:gd name="T57" fmla="*/ 28 h 146"/>
                <a:gd name="T58" fmla="*/ 57 w 161"/>
                <a:gd name="T59" fmla="*/ 31 h 146"/>
                <a:gd name="T60" fmla="*/ 46 w 161"/>
                <a:gd name="T61" fmla="*/ 28 h 146"/>
                <a:gd name="T62" fmla="*/ 57 w 161"/>
                <a:gd name="T63" fmla="*/ 31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1" h="146">
                  <a:moveTo>
                    <a:pt x="50" y="8"/>
                  </a:moveTo>
                  <a:cubicBezTo>
                    <a:pt x="55" y="14"/>
                    <a:pt x="53" y="20"/>
                    <a:pt x="60" y="25"/>
                  </a:cubicBezTo>
                  <a:cubicBezTo>
                    <a:pt x="62" y="23"/>
                    <a:pt x="58" y="18"/>
                    <a:pt x="54" y="17"/>
                  </a:cubicBezTo>
                  <a:cubicBezTo>
                    <a:pt x="64" y="13"/>
                    <a:pt x="65" y="25"/>
                    <a:pt x="63" y="34"/>
                  </a:cubicBezTo>
                  <a:cubicBezTo>
                    <a:pt x="59" y="36"/>
                    <a:pt x="55" y="37"/>
                    <a:pt x="49" y="37"/>
                  </a:cubicBezTo>
                  <a:cubicBezTo>
                    <a:pt x="43" y="31"/>
                    <a:pt x="43" y="19"/>
                    <a:pt x="41" y="13"/>
                  </a:cubicBezTo>
                  <a:cubicBezTo>
                    <a:pt x="14" y="14"/>
                    <a:pt x="9" y="41"/>
                    <a:pt x="16" y="62"/>
                  </a:cubicBezTo>
                  <a:cubicBezTo>
                    <a:pt x="19" y="72"/>
                    <a:pt x="30" y="81"/>
                    <a:pt x="34" y="92"/>
                  </a:cubicBezTo>
                  <a:cubicBezTo>
                    <a:pt x="41" y="111"/>
                    <a:pt x="38" y="129"/>
                    <a:pt x="27" y="146"/>
                  </a:cubicBezTo>
                  <a:cubicBezTo>
                    <a:pt x="28" y="137"/>
                    <a:pt x="39" y="121"/>
                    <a:pt x="33" y="104"/>
                  </a:cubicBezTo>
                  <a:cubicBezTo>
                    <a:pt x="31" y="102"/>
                    <a:pt x="29" y="102"/>
                    <a:pt x="26" y="102"/>
                  </a:cubicBezTo>
                  <a:cubicBezTo>
                    <a:pt x="26" y="100"/>
                    <a:pt x="28" y="101"/>
                    <a:pt x="30" y="101"/>
                  </a:cubicBezTo>
                  <a:cubicBezTo>
                    <a:pt x="28" y="89"/>
                    <a:pt x="7" y="79"/>
                    <a:pt x="4" y="60"/>
                  </a:cubicBezTo>
                  <a:cubicBezTo>
                    <a:pt x="1" y="34"/>
                    <a:pt x="12" y="6"/>
                    <a:pt x="41" y="10"/>
                  </a:cubicBezTo>
                  <a:cubicBezTo>
                    <a:pt x="45" y="9"/>
                    <a:pt x="47" y="5"/>
                    <a:pt x="51" y="4"/>
                  </a:cubicBezTo>
                  <a:cubicBezTo>
                    <a:pt x="86" y="1"/>
                    <a:pt x="128" y="46"/>
                    <a:pt x="145" y="13"/>
                  </a:cubicBezTo>
                  <a:cubicBezTo>
                    <a:pt x="146" y="6"/>
                    <a:pt x="144" y="3"/>
                    <a:pt x="142" y="0"/>
                  </a:cubicBezTo>
                  <a:cubicBezTo>
                    <a:pt x="161" y="2"/>
                    <a:pt x="149" y="29"/>
                    <a:pt x="141" y="33"/>
                  </a:cubicBezTo>
                  <a:cubicBezTo>
                    <a:pt x="111" y="47"/>
                    <a:pt x="71" y="4"/>
                    <a:pt x="50" y="8"/>
                  </a:cubicBezTo>
                  <a:close/>
                  <a:moveTo>
                    <a:pt x="137" y="31"/>
                  </a:moveTo>
                  <a:cubicBezTo>
                    <a:pt x="142" y="29"/>
                    <a:pt x="151" y="17"/>
                    <a:pt x="148" y="16"/>
                  </a:cubicBezTo>
                  <a:cubicBezTo>
                    <a:pt x="130" y="43"/>
                    <a:pt x="93" y="14"/>
                    <a:pt x="70" y="8"/>
                  </a:cubicBezTo>
                  <a:cubicBezTo>
                    <a:pt x="87" y="21"/>
                    <a:pt x="105" y="33"/>
                    <a:pt x="137" y="31"/>
                  </a:cubicBezTo>
                  <a:close/>
                  <a:moveTo>
                    <a:pt x="26" y="84"/>
                  </a:moveTo>
                  <a:cubicBezTo>
                    <a:pt x="10" y="71"/>
                    <a:pt x="7" y="27"/>
                    <a:pt x="22" y="16"/>
                  </a:cubicBezTo>
                  <a:cubicBezTo>
                    <a:pt x="0" y="29"/>
                    <a:pt x="5" y="78"/>
                    <a:pt x="26" y="84"/>
                  </a:cubicBezTo>
                  <a:close/>
                  <a:moveTo>
                    <a:pt x="57" y="28"/>
                  </a:moveTo>
                  <a:cubicBezTo>
                    <a:pt x="55" y="22"/>
                    <a:pt x="53" y="16"/>
                    <a:pt x="46" y="16"/>
                  </a:cubicBezTo>
                  <a:cubicBezTo>
                    <a:pt x="46" y="23"/>
                    <a:pt x="50" y="27"/>
                    <a:pt x="57" y="28"/>
                  </a:cubicBezTo>
                  <a:close/>
                  <a:moveTo>
                    <a:pt x="57" y="31"/>
                  </a:moveTo>
                  <a:cubicBezTo>
                    <a:pt x="51" y="33"/>
                    <a:pt x="49" y="24"/>
                    <a:pt x="46" y="28"/>
                  </a:cubicBezTo>
                  <a:cubicBezTo>
                    <a:pt x="47" y="31"/>
                    <a:pt x="56" y="40"/>
                    <a:pt x="57" y="3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5" name="手繪多邊形 48"/>
            <p:cNvSpPr>
              <a:spLocks noEditPoints="1"/>
            </p:cNvSpPr>
            <p:nvPr/>
          </p:nvSpPr>
          <p:spPr bwMode="auto">
            <a:xfrm rot="16200000" flipV="1">
              <a:off x="11093207" y="5321324"/>
              <a:ext cx="470728" cy="534543"/>
            </a:xfrm>
            <a:custGeom>
              <a:avLst/>
              <a:gdLst>
                <a:gd name="T0" fmla="*/ 81 w 150"/>
                <a:gd name="T1" fmla="*/ 22 h 150"/>
                <a:gd name="T2" fmla="*/ 52 w 150"/>
                <a:gd name="T3" fmla="*/ 17 h 150"/>
                <a:gd name="T4" fmla="*/ 60 w 150"/>
                <a:gd name="T5" fmla="*/ 35 h 150"/>
                <a:gd name="T6" fmla="*/ 45 w 150"/>
                <a:gd name="T7" fmla="*/ 39 h 150"/>
                <a:gd name="T8" fmla="*/ 39 w 150"/>
                <a:gd name="T9" fmla="*/ 20 h 150"/>
                <a:gd name="T10" fmla="*/ 14 w 150"/>
                <a:gd name="T11" fmla="*/ 63 h 150"/>
                <a:gd name="T12" fmla="*/ 25 w 150"/>
                <a:gd name="T13" fmla="*/ 148 h 150"/>
                <a:gd name="T14" fmla="*/ 26 w 150"/>
                <a:gd name="T15" fmla="*/ 137 h 150"/>
                <a:gd name="T16" fmla="*/ 23 w 150"/>
                <a:gd name="T17" fmla="*/ 104 h 150"/>
                <a:gd name="T18" fmla="*/ 26 w 150"/>
                <a:gd name="T19" fmla="*/ 101 h 150"/>
                <a:gd name="T20" fmla="*/ 1 w 150"/>
                <a:gd name="T21" fmla="*/ 61 h 150"/>
                <a:gd name="T22" fmla="*/ 38 w 150"/>
                <a:gd name="T23" fmla="*/ 10 h 150"/>
                <a:gd name="T24" fmla="*/ 91 w 150"/>
                <a:gd name="T25" fmla="*/ 16 h 150"/>
                <a:gd name="T26" fmla="*/ 139 w 150"/>
                <a:gd name="T27" fmla="*/ 2 h 150"/>
                <a:gd name="T28" fmla="*/ 150 w 150"/>
                <a:gd name="T29" fmla="*/ 12 h 150"/>
                <a:gd name="T30" fmla="*/ 82 w 150"/>
                <a:gd name="T31" fmla="*/ 20 h 150"/>
                <a:gd name="T32" fmla="*/ 141 w 150"/>
                <a:gd name="T33" fmla="*/ 2 h 150"/>
                <a:gd name="T34" fmla="*/ 143 w 150"/>
                <a:gd name="T35" fmla="*/ 14 h 150"/>
                <a:gd name="T36" fmla="*/ 44 w 150"/>
                <a:gd name="T37" fmla="*/ 9 h 150"/>
                <a:gd name="T38" fmla="*/ 38 w 150"/>
                <a:gd name="T39" fmla="*/ 12 h 150"/>
                <a:gd name="T40" fmla="*/ 2 w 150"/>
                <a:gd name="T41" fmla="*/ 60 h 150"/>
                <a:gd name="T42" fmla="*/ 28 w 150"/>
                <a:gd name="T43" fmla="*/ 102 h 150"/>
                <a:gd name="T44" fmla="*/ 30 w 150"/>
                <a:gd name="T45" fmla="*/ 104 h 150"/>
                <a:gd name="T46" fmla="*/ 32 w 150"/>
                <a:gd name="T47" fmla="*/ 116 h 150"/>
                <a:gd name="T48" fmla="*/ 31 w 150"/>
                <a:gd name="T49" fmla="*/ 93 h 150"/>
                <a:gd name="T50" fmla="*/ 11 w 150"/>
                <a:gd name="T51" fmla="*/ 61 h 150"/>
                <a:gd name="T52" fmla="*/ 23 w 150"/>
                <a:gd name="T53" fmla="*/ 85 h 150"/>
                <a:gd name="T54" fmla="*/ 19 w 150"/>
                <a:gd name="T55" fmla="*/ 17 h 150"/>
                <a:gd name="T56" fmla="*/ 39 w 150"/>
                <a:gd name="T57" fmla="*/ 13 h 150"/>
                <a:gd name="T58" fmla="*/ 42 w 150"/>
                <a:gd name="T59" fmla="*/ 29 h 150"/>
                <a:gd name="T60" fmla="*/ 48 w 150"/>
                <a:gd name="T61" fmla="*/ 29 h 150"/>
                <a:gd name="T62" fmla="*/ 55 w 150"/>
                <a:gd name="T63" fmla="*/ 32 h 150"/>
                <a:gd name="T64" fmla="*/ 42 w 150"/>
                <a:gd name="T65" fmla="*/ 30 h 150"/>
                <a:gd name="T66" fmla="*/ 60 w 150"/>
                <a:gd name="T67" fmla="*/ 27 h 150"/>
                <a:gd name="T68" fmla="*/ 58 w 150"/>
                <a:gd name="T69" fmla="*/ 25 h 150"/>
                <a:gd name="T70" fmla="*/ 56 w 150"/>
                <a:gd name="T71" fmla="*/ 27 h 150"/>
                <a:gd name="T72" fmla="*/ 50 w 150"/>
                <a:gd name="T73" fmla="*/ 18 h 150"/>
                <a:gd name="T74" fmla="*/ 45 w 150"/>
                <a:gd name="T75" fmla="*/ 9 h 150"/>
                <a:gd name="T76" fmla="*/ 57 w 150"/>
                <a:gd name="T77" fmla="*/ 25 h 150"/>
                <a:gd name="T78" fmla="*/ 53 w 150"/>
                <a:gd name="T79" fmla="*/ 33 h 150"/>
                <a:gd name="T80" fmla="*/ 44 w 150"/>
                <a:gd name="T81" fmla="*/ 29 h 150"/>
                <a:gd name="T82" fmla="*/ 8 w 150"/>
                <a:gd name="T83" fmla="*/ 46 h 150"/>
                <a:gd name="T84" fmla="*/ 146 w 150"/>
                <a:gd name="T85" fmla="*/ 18 h 150"/>
                <a:gd name="T86" fmla="*/ 134 w 150"/>
                <a:gd name="T87" fmla="*/ 33 h 150"/>
                <a:gd name="T88" fmla="*/ 67 w 150"/>
                <a:gd name="T89" fmla="*/ 9 h 150"/>
                <a:gd name="T90" fmla="*/ 145 w 150"/>
                <a:gd name="T91" fmla="*/ 16 h 150"/>
                <a:gd name="T92" fmla="*/ 133 w 150"/>
                <a:gd name="T93" fmla="*/ 31 h 150"/>
                <a:gd name="T94" fmla="*/ 71 w 150"/>
                <a:gd name="T95" fmla="*/ 11 h 150"/>
                <a:gd name="T96" fmla="*/ 54 w 150"/>
                <a:gd name="T97" fmla="*/ 30 h 150"/>
                <a:gd name="T98" fmla="*/ 43 w 150"/>
                <a:gd name="T99" fmla="*/ 16 h 150"/>
                <a:gd name="T100" fmla="*/ 43 w 150"/>
                <a:gd name="T101" fmla="*/ 17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0" h="150">
                  <a:moveTo>
                    <a:pt x="150" y="12"/>
                  </a:moveTo>
                  <a:cubicBezTo>
                    <a:pt x="150" y="20"/>
                    <a:pt x="143" y="32"/>
                    <a:pt x="138" y="34"/>
                  </a:cubicBezTo>
                  <a:cubicBezTo>
                    <a:pt x="120" y="43"/>
                    <a:pt x="99" y="32"/>
                    <a:pt x="81" y="22"/>
                  </a:cubicBezTo>
                  <a:cubicBezTo>
                    <a:pt x="69" y="15"/>
                    <a:pt x="57" y="9"/>
                    <a:pt x="48" y="10"/>
                  </a:cubicBezTo>
                  <a:cubicBezTo>
                    <a:pt x="50" y="12"/>
                    <a:pt x="51" y="15"/>
                    <a:pt x="52" y="17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4" y="16"/>
                    <a:pt x="56" y="16"/>
                    <a:pt x="58" y="17"/>
                  </a:cubicBezTo>
                  <a:cubicBezTo>
                    <a:pt x="61" y="19"/>
                    <a:pt x="61" y="24"/>
                    <a:pt x="61" y="27"/>
                  </a:cubicBezTo>
                  <a:cubicBezTo>
                    <a:pt x="61" y="30"/>
                    <a:pt x="61" y="33"/>
                    <a:pt x="60" y="35"/>
                  </a:cubicBezTo>
                  <a:cubicBezTo>
                    <a:pt x="60" y="35"/>
                    <a:pt x="60" y="35"/>
                    <a:pt x="60" y="35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7" y="38"/>
                    <a:pt x="52" y="39"/>
                    <a:pt x="45" y="39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45" y="38"/>
                    <a:pt x="45" y="38"/>
                    <a:pt x="45" y="38"/>
                  </a:cubicBezTo>
                  <a:cubicBezTo>
                    <a:pt x="41" y="34"/>
                    <a:pt x="40" y="26"/>
                    <a:pt x="39" y="20"/>
                  </a:cubicBezTo>
                  <a:cubicBezTo>
                    <a:pt x="39" y="18"/>
                    <a:pt x="38" y="16"/>
                    <a:pt x="38" y="14"/>
                  </a:cubicBezTo>
                  <a:cubicBezTo>
                    <a:pt x="21" y="15"/>
                    <a:pt x="11" y="27"/>
                    <a:pt x="11" y="47"/>
                  </a:cubicBezTo>
                  <a:cubicBezTo>
                    <a:pt x="11" y="52"/>
                    <a:pt x="12" y="58"/>
                    <a:pt x="14" y="63"/>
                  </a:cubicBezTo>
                  <a:cubicBezTo>
                    <a:pt x="15" y="68"/>
                    <a:pt x="18" y="72"/>
                    <a:pt x="22" y="77"/>
                  </a:cubicBezTo>
                  <a:cubicBezTo>
                    <a:pt x="26" y="82"/>
                    <a:pt x="30" y="87"/>
                    <a:pt x="32" y="93"/>
                  </a:cubicBezTo>
                  <a:cubicBezTo>
                    <a:pt x="39" y="111"/>
                    <a:pt x="36" y="130"/>
                    <a:pt x="25" y="148"/>
                  </a:cubicBezTo>
                  <a:cubicBezTo>
                    <a:pt x="23" y="150"/>
                    <a:pt x="23" y="150"/>
                    <a:pt x="23" y="150"/>
                  </a:cubicBezTo>
                  <a:cubicBezTo>
                    <a:pt x="23" y="147"/>
                    <a:pt x="23" y="147"/>
                    <a:pt x="23" y="147"/>
                  </a:cubicBezTo>
                  <a:cubicBezTo>
                    <a:pt x="24" y="144"/>
                    <a:pt x="25" y="141"/>
                    <a:pt x="26" y="137"/>
                  </a:cubicBezTo>
                  <a:cubicBezTo>
                    <a:pt x="28" y="131"/>
                    <a:pt x="31" y="123"/>
                    <a:pt x="31" y="116"/>
                  </a:cubicBezTo>
                  <a:cubicBezTo>
                    <a:pt x="31" y="112"/>
                    <a:pt x="30" y="108"/>
                    <a:pt x="29" y="105"/>
                  </a:cubicBezTo>
                  <a:cubicBezTo>
                    <a:pt x="28" y="104"/>
                    <a:pt x="26" y="104"/>
                    <a:pt x="23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22" y="103"/>
                    <a:pt x="22" y="103"/>
                    <a:pt x="22" y="103"/>
                  </a:cubicBezTo>
                  <a:cubicBezTo>
                    <a:pt x="22" y="101"/>
                    <a:pt x="24" y="101"/>
                    <a:pt x="26" y="101"/>
                  </a:cubicBezTo>
                  <a:cubicBezTo>
                    <a:pt x="26" y="101"/>
                    <a:pt x="26" y="101"/>
                    <a:pt x="26" y="101"/>
                  </a:cubicBezTo>
                  <a:cubicBezTo>
                    <a:pt x="25" y="97"/>
                    <a:pt x="21" y="93"/>
                    <a:pt x="17" y="88"/>
                  </a:cubicBezTo>
                  <a:cubicBezTo>
                    <a:pt x="10" y="81"/>
                    <a:pt x="2" y="72"/>
                    <a:pt x="1" y="61"/>
                  </a:cubicBezTo>
                  <a:cubicBezTo>
                    <a:pt x="0" y="58"/>
                    <a:pt x="0" y="55"/>
                    <a:pt x="0" y="52"/>
                  </a:cubicBezTo>
                  <a:cubicBezTo>
                    <a:pt x="0" y="37"/>
                    <a:pt x="5" y="24"/>
                    <a:pt x="13" y="17"/>
                  </a:cubicBezTo>
                  <a:cubicBezTo>
                    <a:pt x="20" y="11"/>
                    <a:pt x="28" y="9"/>
                    <a:pt x="38" y="10"/>
                  </a:cubicBezTo>
                  <a:cubicBezTo>
                    <a:pt x="40" y="10"/>
                    <a:pt x="41" y="9"/>
                    <a:pt x="43" y="7"/>
                  </a:cubicBezTo>
                  <a:cubicBezTo>
                    <a:pt x="44" y="6"/>
                    <a:pt x="46" y="5"/>
                    <a:pt x="48" y="4"/>
                  </a:cubicBezTo>
                  <a:cubicBezTo>
                    <a:pt x="62" y="3"/>
                    <a:pt x="77" y="9"/>
                    <a:pt x="91" y="16"/>
                  </a:cubicBezTo>
                  <a:cubicBezTo>
                    <a:pt x="113" y="25"/>
                    <a:pt x="131" y="33"/>
                    <a:pt x="141" y="13"/>
                  </a:cubicBezTo>
                  <a:cubicBezTo>
                    <a:pt x="142" y="12"/>
                    <a:pt x="142" y="11"/>
                    <a:pt x="142" y="10"/>
                  </a:cubicBezTo>
                  <a:cubicBezTo>
                    <a:pt x="142" y="7"/>
                    <a:pt x="140" y="4"/>
                    <a:pt x="139" y="2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"/>
                    <a:pt x="150" y="5"/>
                    <a:pt x="150" y="12"/>
                  </a:cubicBezTo>
                  <a:close/>
                  <a:moveTo>
                    <a:pt x="45" y="9"/>
                  </a:moveTo>
                  <a:cubicBezTo>
                    <a:pt x="47" y="9"/>
                    <a:pt x="47" y="9"/>
                    <a:pt x="47" y="9"/>
                  </a:cubicBezTo>
                  <a:cubicBezTo>
                    <a:pt x="56" y="7"/>
                    <a:pt x="68" y="13"/>
                    <a:pt x="82" y="20"/>
                  </a:cubicBezTo>
                  <a:cubicBezTo>
                    <a:pt x="100" y="30"/>
                    <a:pt x="120" y="41"/>
                    <a:pt x="138" y="33"/>
                  </a:cubicBezTo>
                  <a:cubicBezTo>
                    <a:pt x="142" y="31"/>
                    <a:pt x="148" y="20"/>
                    <a:pt x="148" y="12"/>
                  </a:cubicBezTo>
                  <a:cubicBezTo>
                    <a:pt x="148" y="8"/>
                    <a:pt x="147" y="3"/>
                    <a:pt x="141" y="2"/>
                  </a:cubicBezTo>
                  <a:cubicBezTo>
                    <a:pt x="142" y="4"/>
                    <a:pt x="143" y="7"/>
                    <a:pt x="143" y="10"/>
                  </a:cubicBezTo>
                  <a:cubicBezTo>
                    <a:pt x="143" y="11"/>
                    <a:pt x="143" y="13"/>
                    <a:pt x="143" y="14"/>
                  </a:cubicBezTo>
                  <a:cubicBezTo>
                    <a:pt x="143" y="14"/>
                    <a:pt x="143" y="14"/>
                    <a:pt x="143" y="14"/>
                  </a:cubicBezTo>
                  <a:cubicBezTo>
                    <a:pt x="132" y="35"/>
                    <a:pt x="112" y="26"/>
                    <a:pt x="91" y="17"/>
                  </a:cubicBezTo>
                  <a:cubicBezTo>
                    <a:pt x="76" y="11"/>
                    <a:pt x="62" y="5"/>
                    <a:pt x="48" y="6"/>
                  </a:cubicBezTo>
                  <a:cubicBezTo>
                    <a:pt x="46" y="6"/>
                    <a:pt x="45" y="7"/>
                    <a:pt x="44" y="9"/>
                  </a:cubicBezTo>
                  <a:cubicBezTo>
                    <a:pt x="42" y="10"/>
                    <a:pt x="41" y="11"/>
                    <a:pt x="39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29" y="10"/>
                    <a:pt x="20" y="13"/>
                    <a:pt x="14" y="18"/>
                  </a:cubicBezTo>
                  <a:cubicBezTo>
                    <a:pt x="6" y="25"/>
                    <a:pt x="2" y="37"/>
                    <a:pt x="2" y="52"/>
                  </a:cubicBezTo>
                  <a:cubicBezTo>
                    <a:pt x="2" y="55"/>
                    <a:pt x="2" y="58"/>
                    <a:pt x="2" y="60"/>
                  </a:cubicBezTo>
                  <a:cubicBezTo>
                    <a:pt x="4" y="72"/>
                    <a:pt x="11" y="80"/>
                    <a:pt x="18" y="87"/>
                  </a:cubicBezTo>
                  <a:cubicBezTo>
                    <a:pt x="23" y="92"/>
                    <a:pt x="27" y="97"/>
                    <a:pt x="28" y="102"/>
                  </a:cubicBezTo>
                  <a:cubicBezTo>
                    <a:pt x="28" y="102"/>
                    <a:pt x="28" y="102"/>
                    <a:pt x="28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7" y="102"/>
                    <a:pt x="27" y="102"/>
                    <a:pt x="27" y="102"/>
                  </a:cubicBezTo>
                  <a:cubicBezTo>
                    <a:pt x="28" y="103"/>
                    <a:pt x="29" y="103"/>
                    <a:pt x="30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2" y="108"/>
                    <a:pt x="32" y="112"/>
                    <a:pt x="32" y="116"/>
                  </a:cubicBezTo>
                  <a:cubicBezTo>
                    <a:pt x="32" y="124"/>
                    <a:pt x="30" y="131"/>
                    <a:pt x="28" y="138"/>
                  </a:cubicBezTo>
                  <a:cubicBezTo>
                    <a:pt x="27" y="140"/>
                    <a:pt x="26" y="141"/>
                    <a:pt x="26" y="143"/>
                  </a:cubicBezTo>
                  <a:cubicBezTo>
                    <a:pt x="35" y="127"/>
                    <a:pt x="37" y="110"/>
                    <a:pt x="31" y="93"/>
                  </a:cubicBezTo>
                  <a:cubicBezTo>
                    <a:pt x="28" y="88"/>
                    <a:pt x="25" y="83"/>
                    <a:pt x="21" y="78"/>
                  </a:cubicBezTo>
                  <a:cubicBezTo>
                    <a:pt x="17" y="73"/>
                    <a:pt x="14" y="69"/>
                    <a:pt x="12" y="64"/>
                  </a:cubicBezTo>
                  <a:cubicBezTo>
                    <a:pt x="12" y="63"/>
                    <a:pt x="12" y="62"/>
                    <a:pt x="11" y="61"/>
                  </a:cubicBezTo>
                  <a:cubicBezTo>
                    <a:pt x="13" y="71"/>
                    <a:pt x="17" y="79"/>
                    <a:pt x="23" y="84"/>
                  </a:cubicBezTo>
                  <a:cubicBezTo>
                    <a:pt x="26" y="86"/>
                    <a:pt x="26" y="86"/>
                    <a:pt x="26" y="86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10" y="82"/>
                    <a:pt x="4" y="64"/>
                    <a:pt x="4" y="49"/>
                  </a:cubicBezTo>
                  <a:cubicBezTo>
                    <a:pt x="4" y="34"/>
                    <a:pt x="9" y="21"/>
                    <a:pt x="18" y="16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5" y="21"/>
                    <a:pt x="12" y="28"/>
                    <a:pt x="10" y="37"/>
                  </a:cubicBezTo>
                  <a:cubicBezTo>
                    <a:pt x="13" y="22"/>
                    <a:pt x="23" y="14"/>
                    <a:pt x="38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40" y="15"/>
                    <a:pt x="40" y="18"/>
                    <a:pt x="40" y="20"/>
                  </a:cubicBezTo>
                  <a:cubicBezTo>
                    <a:pt x="41" y="23"/>
                    <a:pt x="41" y="26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8"/>
                    <a:pt x="44" y="27"/>
                    <a:pt x="44" y="27"/>
                  </a:cubicBezTo>
                  <a:cubicBezTo>
                    <a:pt x="46" y="27"/>
                    <a:pt x="47" y="28"/>
                    <a:pt x="48" y="29"/>
                  </a:cubicBezTo>
                  <a:cubicBezTo>
                    <a:pt x="50" y="31"/>
                    <a:pt x="52" y="32"/>
                    <a:pt x="54" y="31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5" y="32"/>
                    <a:pt x="55" y="32"/>
                    <a:pt x="55" y="32"/>
                  </a:cubicBezTo>
                  <a:cubicBezTo>
                    <a:pt x="54" y="35"/>
                    <a:pt x="53" y="36"/>
                    <a:pt x="52" y="37"/>
                  </a:cubicBezTo>
                  <a:cubicBezTo>
                    <a:pt x="48" y="38"/>
                    <a:pt x="43" y="32"/>
                    <a:pt x="42" y="30"/>
                  </a:cubicBezTo>
                  <a:cubicBezTo>
                    <a:pt x="42" y="30"/>
                    <a:pt x="42" y="30"/>
                    <a:pt x="42" y="30"/>
                  </a:cubicBezTo>
                  <a:cubicBezTo>
                    <a:pt x="43" y="33"/>
                    <a:pt x="44" y="35"/>
                    <a:pt x="46" y="37"/>
                  </a:cubicBezTo>
                  <a:cubicBezTo>
                    <a:pt x="52" y="38"/>
                    <a:pt x="56" y="37"/>
                    <a:pt x="59" y="35"/>
                  </a:cubicBezTo>
                  <a:cubicBezTo>
                    <a:pt x="60" y="32"/>
                    <a:pt x="60" y="30"/>
                    <a:pt x="60" y="27"/>
                  </a:cubicBezTo>
                  <a:cubicBezTo>
                    <a:pt x="60" y="23"/>
                    <a:pt x="59" y="20"/>
                    <a:pt x="57" y="18"/>
                  </a:cubicBezTo>
                  <a:cubicBezTo>
                    <a:pt x="56" y="18"/>
                    <a:pt x="55" y="18"/>
                    <a:pt x="53" y="18"/>
                  </a:cubicBezTo>
                  <a:cubicBezTo>
                    <a:pt x="56" y="19"/>
                    <a:pt x="58" y="22"/>
                    <a:pt x="58" y="25"/>
                  </a:cubicBezTo>
                  <a:cubicBezTo>
                    <a:pt x="58" y="26"/>
                    <a:pt x="58" y="26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3" y="24"/>
                    <a:pt x="52" y="21"/>
                    <a:pt x="51" y="19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0" y="18"/>
                    <a:pt x="50" y="18"/>
                  </a:cubicBezTo>
                  <a:cubicBezTo>
                    <a:pt x="50" y="17"/>
                    <a:pt x="50" y="17"/>
                    <a:pt x="50" y="17"/>
                  </a:cubicBezTo>
                  <a:cubicBezTo>
                    <a:pt x="49" y="15"/>
                    <a:pt x="49" y="12"/>
                    <a:pt x="46" y="10"/>
                  </a:cubicBezTo>
                  <a:lnTo>
                    <a:pt x="45" y="9"/>
                  </a:lnTo>
                  <a:close/>
                  <a:moveTo>
                    <a:pt x="57" y="25"/>
                  </a:moveTo>
                  <a:cubicBezTo>
                    <a:pt x="57" y="24"/>
                    <a:pt x="55" y="21"/>
                    <a:pt x="53" y="19"/>
                  </a:cubicBezTo>
                  <a:cubicBezTo>
                    <a:pt x="53" y="21"/>
                    <a:pt x="54" y="23"/>
                    <a:pt x="57" y="25"/>
                  </a:cubicBezTo>
                  <a:close/>
                  <a:moveTo>
                    <a:pt x="44" y="29"/>
                  </a:moveTo>
                  <a:cubicBezTo>
                    <a:pt x="45" y="32"/>
                    <a:pt x="49" y="36"/>
                    <a:pt x="51" y="35"/>
                  </a:cubicBezTo>
                  <a:cubicBezTo>
                    <a:pt x="52" y="35"/>
                    <a:pt x="53" y="34"/>
                    <a:pt x="53" y="33"/>
                  </a:cubicBezTo>
                  <a:cubicBezTo>
                    <a:pt x="51" y="33"/>
                    <a:pt x="49" y="32"/>
                    <a:pt x="47" y="30"/>
                  </a:cubicBezTo>
                  <a:cubicBezTo>
                    <a:pt x="46" y="30"/>
                    <a:pt x="45" y="29"/>
                    <a:pt x="45" y="29"/>
                  </a:cubicBezTo>
                  <a:cubicBezTo>
                    <a:pt x="44" y="29"/>
                    <a:pt x="44" y="29"/>
                    <a:pt x="44" y="29"/>
                  </a:cubicBezTo>
                  <a:close/>
                  <a:moveTo>
                    <a:pt x="5" y="49"/>
                  </a:moveTo>
                  <a:cubicBezTo>
                    <a:pt x="5" y="62"/>
                    <a:pt x="10" y="77"/>
                    <a:pt x="19" y="82"/>
                  </a:cubicBezTo>
                  <a:cubicBezTo>
                    <a:pt x="12" y="74"/>
                    <a:pt x="8" y="58"/>
                    <a:pt x="8" y="46"/>
                  </a:cubicBezTo>
                  <a:cubicBezTo>
                    <a:pt x="8" y="36"/>
                    <a:pt x="10" y="28"/>
                    <a:pt x="13" y="22"/>
                  </a:cubicBezTo>
                  <a:cubicBezTo>
                    <a:pt x="8" y="29"/>
                    <a:pt x="5" y="38"/>
                    <a:pt x="5" y="49"/>
                  </a:cubicBezTo>
                  <a:close/>
                  <a:moveTo>
                    <a:pt x="146" y="18"/>
                  </a:moveTo>
                  <a:cubicBezTo>
                    <a:pt x="146" y="18"/>
                    <a:pt x="146" y="18"/>
                    <a:pt x="146" y="18"/>
                  </a:cubicBezTo>
                  <a:cubicBezTo>
                    <a:pt x="146" y="21"/>
                    <a:pt x="139" y="31"/>
                    <a:pt x="134" y="33"/>
                  </a:cubicBezTo>
                  <a:cubicBezTo>
                    <a:pt x="134" y="33"/>
                    <a:pt x="134" y="33"/>
                    <a:pt x="134" y="33"/>
                  </a:cubicBezTo>
                  <a:cubicBezTo>
                    <a:pt x="103" y="35"/>
                    <a:pt x="85" y="24"/>
                    <a:pt x="66" y="10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73" y="10"/>
                    <a:pt x="80" y="13"/>
                    <a:pt x="88" y="17"/>
                  </a:cubicBezTo>
                  <a:cubicBezTo>
                    <a:pt x="108" y="26"/>
                    <a:pt x="131" y="36"/>
                    <a:pt x="144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5" y="16"/>
                    <a:pt x="145" y="16"/>
                    <a:pt x="145" y="16"/>
                  </a:cubicBezTo>
                  <a:cubicBezTo>
                    <a:pt x="146" y="16"/>
                    <a:pt x="146" y="16"/>
                    <a:pt x="146" y="18"/>
                  </a:cubicBezTo>
                  <a:close/>
                  <a:moveTo>
                    <a:pt x="133" y="31"/>
                  </a:moveTo>
                  <a:cubicBezTo>
                    <a:pt x="138" y="29"/>
                    <a:pt x="144" y="21"/>
                    <a:pt x="145" y="18"/>
                  </a:cubicBezTo>
                  <a:cubicBezTo>
                    <a:pt x="131" y="37"/>
                    <a:pt x="108" y="27"/>
                    <a:pt x="87" y="18"/>
                  </a:cubicBezTo>
                  <a:cubicBezTo>
                    <a:pt x="81" y="15"/>
                    <a:pt x="76" y="13"/>
                    <a:pt x="71" y="11"/>
                  </a:cubicBezTo>
                  <a:cubicBezTo>
                    <a:pt x="88" y="23"/>
                    <a:pt x="105" y="33"/>
                    <a:pt x="133" y="31"/>
                  </a:cubicBezTo>
                  <a:close/>
                  <a:moveTo>
                    <a:pt x="55" y="30"/>
                  </a:moveTo>
                  <a:cubicBezTo>
                    <a:pt x="54" y="30"/>
                    <a:pt x="54" y="30"/>
                    <a:pt x="54" y="30"/>
                  </a:cubicBezTo>
                  <a:cubicBezTo>
                    <a:pt x="47" y="29"/>
                    <a:pt x="42" y="25"/>
                    <a:pt x="42" y="17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43" y="16"/>
                    <a:pt x="43" y="16"/>
                    <a:pt x="43" y="16"/>
                  </a:cubicBezTo>
                  <a:cubicBezTo>
                    <a:pt x="50" y="17"/>
                    <a:pt x="53" y="23"/>
                    <a:pt x="55" y="29"/>
                  </a:cubicBezTo>
                  <a:lnTo>
                    <a:pt x="55" y="30"/>
                  </a:lnTo>
                  <a:close/>
                  <a:moveTo>
                    <a:pt x="43" y="17"/>
                  </a:moveTo>
                  <a:cubicBezTo>
                    <a:pt x="44" y="24"/>
                    <a:pt x="47" y="27"/>
                    <a:pt x="53" y="28"/>
                  </a:cubicBezTo>
                  <a:cubicBezTo>
                    <a:pt x="51" y="23"/>
                    <a:pt x="49" y="19"/>
                    <a:pt x="43" y="17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6" name="手繪多邊形 49"/>
            <p:cNvSpPr>
              <a:spLocks noEditPoints="1"/>
            </p:cNvSpPr>
            <p:nvPr/>
          </p:nvSpPr>
          <p:spPr bwMode="auto">
            <a:xfrm rot="16200000" flipV="1">
              <a:off x="11051654" y="771453"/>
              <a:ext cx="468508" cy="519485"/>
            </a:xfrm>
            <a:custGeom>
              <a:avLst/>
              <a:gdLst>
                <a:gd name="T0" fmla="*/ 61 w 149"/>
                <a:gd name="T1" fmla="*/ 17 h 146"/>
                <a:gd name="T2" fmla="*/ 70 w 149"/>
                <a:gd name="T3" fmla="*/ 13 h 146"/>
                <a:gd name="T4" fmla="*/ 67 w 149"/>
                <a:gd name="T5" fmla="*/ 22 h 146"/>
                <a:gd name="T6" fmla="*/ 71 w 149"/>
                <a:gd name="T7" fmla="*/ 8 h 146"/>
                <a:gd name="T8" fmla="*/ 77 w 149"/>
                <a:gd name="T9" fmla="*/ 20 h 146"/>
                <a:gd name="T10" fmla="*/ 146 w 149"/>
                <a:gd name="T11" fmla="*/ 39 h 146"/>
                <a:gd name="T12" fmla="*/ 125 w 149"/>
                <a:gd name="T13" fmla="*/ 103 h 146"/>
                <a:gd name="T14" fmla="*/ 146 w 149"/>
                <a:gd name="T15" fmla="*/ 99 h 146"/>
                <a:gd name="T16" fmla="*/ 148 w 149"/>
                <a:gd name="T17" fmla="*/ 120 h 146"/>
                <a:gd name="T18" fmla="*/ 129 w 149"/>
                <a:gd name="T19" fmla="*/ 119 h 146"/>
                <a:gd name="T20" fmla="*/ 141 w 149"/>
                <a:gd name="T21" fmla="*/ 143 h 146"/>
                <a:gd name="T22" fmla="*/ 124 w 149"/>
                <a:gd name="T23" fmla="*/ 108 h 146"/>
                <a:gd name="T24" fmla="*/ 121 w 149"/>
                <a:gd name="T25" fmla="*/ 76 h 146"/>
                <a:gd name="T26" fmla="*/ 132 w 149"/>
                <a:gd name="T27" fmla="*/ 18 h 146"/>
                <a:gd name="T28" fmla="*/ 46 w 149"/>
                <a:gd name="T29" fmla="*/ 31 h 146"/>
                <a:gd name="T30" fmla="*/ 0 w 149"/>
                <a:gd name="T31" fmla="*/ 27 h 146"/>
                <a:gd name="T32" fmla="*/ 60 w 149"/>
                <a:gd name="T33" fmla="*/ 24 h 146"/>
                <a:gd name="T34" fmla="*/ 58 w 149"/>
                <a:gd name="T35" fmla="*/ 11 h 146"/>
                <a:gd name="T36" fmla="*/ 68 w 149"/>
                <a:gd name="T37" fmla="*/ 8 h 146"/>
                <a:gd name="T38" fmla="*/ 61 w 149"/>
                <a:gd name="T39" fmla="*/ 17 h 146"/>
                <a:gd name="T40" fmla="*/ 58 w 149"/>
                <a:gd name="T41" fmla="*/ 27 h 146"/>
                <a:gd name="T42" fmla="*/ 31 w 149"/>
                <a:gd name="T43" fmla="*/ 25 h 146"/>
                <a:gd name="T44" fmla="*/ 58 w 149"/>
                <a:gd name="T45" fmla="*/ 27 h 146"/>
                <a:gd name="T46" fmla="*/ 101 w 149"/>
                <a:gd name="T47" fmla="*/ 11 h 146"/>
                <a:gd name="T48" fmla="*/ 88 w 149"/>
                <a:gd name="T49" fmla="*/ 20 h 146"/>
                <a:gd name="T50" fmla="*/ 101 w 149"/>
                <a:gd name="T51" fmla="*/ 11 h 146"/>
                <a:gd name="T52" fmla="*/ 142 w 149"/>
                <a:gd name="T53" fmla="*/ 32 h 146"/>
                <a:gd name="T54" fmla="*/ 141 w 149"/>
                <a:gd name="T55" fmla="*/ 34 h 146"/>
                <a:gd name="T56" fmla="*/ 122 w 149"/>
                <a:gd name="T57" fmla="*/ 95 h 146"/>
                <a:gd name="T58" fmla="*/ 142 w 149"/>
                <a:gd name="T59" fmla="*/ 32 h 146"/>
                <a:gd name="T60" fmla="*/ 145 w 149"/>
                <a:gd name="T61" fmla="*/ 119 h 146"/>
                <a:gd name="T62" fmla="*/ 142 w 149"/>
                <a:gd name="T63" fmla="*/ 106 h 146"/>
                <a:gd name="T64" fmla="*/ 132 w 149"/>
                <a:gd name="T65" fmla="*/ 106 h 146"/>
                <a:gd name="T66" fmla="*/ 145 w 149"/>
                <a:gd name="T67" fmla="*/ 119 h 146"/>
                <a:gd name="T68" fmla="*/ 146 w 149"/>
                <a:gd name="T69" fmla="*/ 103 h 146"/>
                <a:gd name="T70" fmla="*/ 134 w 149"/>
                <a:gd name="T71" fmla="*/ 103 h 146"/>
                <a:gd name="T72" fmla="*/ 146 w 149"/>
                <a:gd name="T73" fmla="*/ 103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9" h="146">
                  <a:moveTo>
                    <a:pt x="61" y="17"/>
                  </a:moveTo>
                  <a:cubicBezTo>
                    <a:pt x="64" y="17"/>
                    <a:pt x="67" y="9"/>
                    <a:pt x="70" y="13"/>
                  </a:cubicBezTo>
                  <a:cubicBezTo>
                    <a:pt x="68" y="15"/>
                    <a:pt x="65" y="17"/>
                    <a:pt x="67" y="22"/>
                  </a:cubicBezTo>
                  <a:cubicBezTo>
                    <a:pt x="78" y="22"/>
                    <a:pt x="72" y="11"/>
                    <a:pt x="71" y="8"/>
                  </a:cubicBezTo>
                  <a:cubicBezTo>
                    <a:pt x="75" y="4"/>
                    <a:pt x="81" y="15"/>
                    <a:pt x="77" y="20"/>
                  </a:cubicBezTo>
                  <a:cubicBezTo>
                    <a:pt x="103" y="0"/>
                    <a:pt x="144" y="7"/>
                    <a:pt x="146" y="39"/>
                  </a:cubicBezTo>
                  <a:cubicBezTo>
                    <a:pt x="148" y="63"/>
                    <a:pt x="123" y="79"/>
                    <a:pt x="125" y="103"/>
                  </a:cubicBezTo>
                  <a:cubicBezTo>
                    <a:pt x="130" y="105"/>
                    <a:pt x="138" y="94"/>
                    <a:pt x="146" y="99"/>
                  </a:cubicBezTo>
                  <a:cubicBezTo>
                    <a:pt x="149" y="104"/>
                    <a:pt x="147" y="114"/>
                    <a:pt x="148" y="120"/>
                  </a:cubicBezTo>
                  <a:cubicBezTo>
                    <a:pt x="142" y="125"/>
                    <a:pt x="135" y="122"/>
                    <a:pt x="129" y="119"/>
                  </a:cubicBezTo>
                  <a:cubicBezTo>
                    <a:pt x="129" y="131"/>
                    <a:pt x="129" y="143"/>
                    <a:pt x="141" y="143"/>
                  </a:cubicBezTo>
                  <a:cubicBezTo>
                    <a:pt x="120" y="146"/>
                    <a:pt x="125" y="125"/>
                    <a:pt x="124" y="108"/>
                  </a:cubicBezTo>
                  <a:cubicBezTo>
                    <a:pt x="123" y="95"/>
                    <a:pt x="118" y="88"/>
                    <a:pt x="121" y="76"/>
                  </a:cubicBezTo>
                  <a:cubicBezTo>
                    <a:pt x="125" y="57"/>
                    <a:pt x="149" y="40"/>
                    <a:pt x="132" y="18"/>
                  </a:cubicBezTo>
                  <a:cubicBezTo>
                    <a:pt x="101" y="5"/>
                    <a:pt x="76" y="33"/>
                    <a:pt x="46" y="31"/>
                  </a:cubicBezTo>
                  <a:cubicBezTo>
                    <a:pt x="31" y="30"/>
                    <a:pt x="16" y="16"/>
                    <a:pt x="0" y="27"/>
                  </a:cubicBezTo>
                  <a:cubicBezTo>
                    <a:pt x="14" y="12"/>
                    <a:pt x="37" y="23"/>
                    <a:pt x="60" y="24"/>
                  </a:cubicBezTo>
                  <a:cubicBezTo>
                    <a:pt x="62" y="22"/>
                    <a:pt x="58" y="15"/>
                    <a:pt x="58" y="11"/>
                  </a:cubicBezTo>
                  <a:cubicBezTo>
                    <a:pt x="61" y="10"/>
                    <a:pt x="64" y="4"/>
                    <a:pt x="68" y="8"/>
                  </a:cubicBezTo>
                  <a:cubicBezTo>
                    <a:pt x="67" y="9"/>
                    <a:pt x="59" y="9"/>
                    <a:pt x="61" y="17"/>
                  </a:cubicBezTo>
                  <a:close/>
                  <a:moveTo>
                    <a:pt x="58" y="27"/>
                  </a:moveTo>
                  <a:cubicBezTo>
                    <a:pt x="49" y="25"/>
                    <a:pt x="41" y="22"/>
                    <a:pt x="31" y="25"/>
                  </a:cubicBezTo>
                  <a:cubicBezTo>
                    <a:pt x="41" y="26"/>
                    <a:pt x="49" y="32"/>
                    <a:pt x="58" y="27"/>
                  </a:cubicBezTo>
                  <a:close/>
                  <a:moveTo>
                    <a:pt x="101" y="11"/>
                  </a:moveTo>
                  <a:cubicBezTo>
                    <a:pt x="98" y="14"/>
                    <a:pt x="85" y="15"/>
                    <a:pt x="88" y="20"/>
                  </a:cubicBezTo>
                  <a:cubicBezTo>
                    <a:pt x="90" y="15"/>
                    <a:pt x="104" y="16"/>
                    <a:pt x="101" y="11"/>
                  </a:cubicBezTo>
                  <a:close/>
                  <a:moveTo>
                    <a:pt x="142" y="32"/>
                  </a:moveTo>
                  <a:cubicBezTo>
                    <a:pt x="140" y="29"/>
                    <a:pt x="138" y="30"/>
                    <a:pt x="141" y="34"/>
                  </a:cubicBezTo>
                  <a:cubicBezTo>
                    <a:pt x="139" y="59"/>
                    <a:pt x="121" y="67"/>
                    <a:pt x="122" y="95"/>
                  </a:cubicBezTo>
                  <a:cubicBezTo>
                    <a:pt x="127" y="73"/>
                    <a:pt x="146" y="59"/>
                    <a:pt x="142" y="32"/>
                  </a:cubicBezTo>
                  <a:close/>
                  <a:moveTo>
                    <a:pt x="145" y="119"/>
                  </a:moveTo>
                  <a:cubicBezTo>
                    <a:pt x="145" y="113"/>
                    <a:pt x="145" y="109"/>
                    <a:pt x="142" y="106"/>
                  </a:cubicBezTo>
                  <a:cubicBezTo>
                    <a:pt x="139" y="106"/>
                    <a:pt x="135" y="106"/>
                    <a:pt x="132" y="106"/>
                  </a:cubicBezTo>
                  <a:cubicBezTo>
                    <a:pt x="126" y="113"/>
                    <a:pt x="134" y="121"/>
                    <a:pt x="145" y="119"/>
                  </a:cubicBezTo>
                  <a:close/>
                  <a:moveTo>
                    <a:pt x="146" y="103"/>
                  </a:moveTo>
                  <a:cubicBezTo>
                    <a:pt x="142" y="100"/>
                    <a:pt x="137" y="100"/>
                    <a:pt x="134" y="103"/>
                  </a:cubicBezTo>
                  <a:cubicBezTo>
                    <a:pt x="139" y="101"/>
                    <a:pt x="144" y="107"/>
                    <a:pt x="146" y="103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7" name="手繪多邊形 50"/>
            <p:cNvSpPr>
              <a:spLocks noEditPoints="1"/>
            </p:cNvSpPr>
            <p:nvPr/>
          </p:nvSpPr>
          <p:spPr bwMode="auto">
            <a:xfrm rot="16200000" flipV="1">
              <a:off x="11044126" y="786511"/>
              <a:ext cx="468508" cy="489370"/>
            </a:xfrm>
            <a:custGeom>
              <a:avLst/>
              <a:gdLst>
                <a:gd name="T0" fmla="*/ 69 w 149"/>
                <a:gd name="T1" fmla="*/ 3 h 138"/>
                <a:gd name="T2" fmla="*/ 64 w 149"/>
                <a:gd name="T3" fmla="*/ 7 h 138"/>
                <a:gd name="T4" fmla="*/ 70 w 149"/>
                <a:gd name="T5" fmla="*/ 7 h 138"/>
                <a:gd name="T6" fmla="*/ 70 w 149"/>
                <a:gd name="T7" fmla="*/ 3 h 138"/>
                <a:gd name="T8" fmla="*/ 73 w 149"/>
                <a:gd name="T9" fmla="*/ 1 h 138"/>
                <a:gd name="T10" fmla="*/ 147 w 149"/>
                <a:gd name="T11" fmla="*/ 33 h 138"/>
                <a:gd name="T12" fmla="*/ 142 w 149"/>
                <a:gd name="T13" fmla="*/ 91 h 138"/>
                <a:gd name="T14" fmla="*/ 149 w 149"/>
                <a:gd name="T15" fmla="*/ 114 h 138"/>
                <a:gd name="T16" fmla="*/ 130 w 149"/>
                <a:gd name="T17" fmla="*/ 114 h 138"/>
                <a:gd name="T18" fmla="*/ 137 w 149"/>
                <a:gd name="T19" fmla="*/ 138 h 138"/>
                <a:gd name="T20" fmla="*/ 122 w 149"/>
                <a:gd name="T21" fmla="*/ 94 h 138"/>
                <a:gd name="T22" fmla="*/ 129 w 149"/>
                <a:gd name="T23" fmla="*/ 51 h 138"/>
                <a:gd name="T24" fmla="*/ 49 w 149"/>
                <a:gd name="T25" fmla="*/ 26 h 138"/>
                <a:gd name="T26" fmla="*/ 1 w 149"/>
                <a:gd name="T27" fmla="*/ 21 h 138"/>
                <a:gd name="T28" fmla="*/ 39 w 149"/>
                <a:gd name="T29" fmla="*/ 15 h 138"/>
                <a:gd name="T30" fmla="*/ 58 w 149"/>
                <a:gd name="T31" fmla="*/ 5 h 138"/>
                <a:gd name="T32" fmla="*/ 67 w 149"/>
                <a:gd name="T33" fmla="*/ 2 h 138"/>
                <a:gd name="T34" fmla="*/ 60 w 149"/>
                <a:gd name="T35" fmla="*/ 10 h 138"/>
                <a:gd name="T36" fmla="*/ 77 w 149"/>
                <a:gd name="T37" fmla="*/ 14 h 138"/>
                <a:gd name="T38" fmla="*/ 73 w 149"/>
                <a:gd name="T39" fmla="*/ 15 h 138"/>
                <a:gd name="T40" fmla="*/ 68 w 149"/>
                <a:gd name="T41" fmla="*/ 8 h 138"/>
                <a:gd name="T42" fmla="*/ 61 w 149"/>
                <a:gd name="T43" fmla="*/ 12 h 138"/>
                <a:gd name="T44" fmla="*/ 60 w 149"/>
                <a:gd name="T45" fmla="*/ 19 h 138"/>
                <a:gd name="T46" fmla="*/ 7 w 149"/>
                <a:gd name="T47" fmla="*/ 17 h 138"/>
                <a:gd name="T48" fmla="*/ 40 w 149"/>
                <a:gd name="T49" fmla="*/ 17 h 138"/>
                <a:gd name="T50" fmla="*/ 60 w 149"/>
                <a:gd name="T51" fmla="*/ 20 h 138"/>
                <a:gd name="T52" fmla="*/ 31 w 149"/>
                <a:gd name="T53" fmla="*/ 20 h 138"/>
                <a:gd name="T54" fmla="*/ 49 w 149"/>
                <a:gd name="T55" fmla="*/ 24 h 138"/>
                <a:gd name="T56" fmla="*/ 87 w 149"/>
                <a:gd name="T57" fmla="*/ 12 h 138"/>
                <a:gd name="T58" fmla="*/ 77 w 149"/>
                <a:gd name="T59" fmla="*/ 14 h 138"/>
                <a:gd name="T60" fmla="*/ 124 w 149"/>
                <a:gd name="T61" fmla="*/ 97 h 138"/>
                <a:gd name="T62" fmla="*/ 101 w 149"/>
                <a:gd name="T63" fmla="*/ 4 h 138"/>
                <a:gd name="T64" fmla="*/ 89 w 149"/>
                <a:gd name="T65" fmla="*/ 14 h 138"/>
                <a:gd name="T66" fmla="*/ 133 w 149"/>
                <a:gd name="T67" fmla="*/ 12 h 138"/>
                <a:gd name="T68" fmla="*/ 131 w 149"/>
                <a:gd name="T69" fmla="*/ 55 h 138"/>
                <a:gd name="T70" fmla="*/ 140 w 149"/>
                <a:gd name="T71" fmla="*/ 24 h 138"/>
                <a:gd name="T72" fmla="*/ 123 w 149"/>
                <a:gd name="T73" fmla="*/ 89 h 138"/>
                <a:gd name="T74" fmla="*/ 135 w 149"/>
                <a:gd name="T75" fmla="*/ 137 h 138"/>
                <a:gd name="T76" fmla="*/ 141 w 149"/>
                <a:gd name="T77" fmla="*/ 116 h 138"/>
                <a:gd name="T78" fmla="*/ 147 w 149"/>
                <a:gd name="T79" fmla="*/ 98 h 138"/>
                <a:gd name="T80" fmla="*/ 131 w 149"/>
                <a:gd name="T81" fmla="*/ 99 h 138"/>
                <a:gd name="T82" fmla="*/ 146 w 149"/>
                <a:gd name="T83" fmla="*/ 94 h 138"/>
                <a:gd name="T84" fmla="*/ 88 w 149"/>
                <a:gd name="T85" fmla="*/ 12 h 138"/>
                <a:gd name="T86" fmla="*/ 95 w 149"/>
                <a:gd name="T87" fmla="*/ 9 h 138"/>
                <a:gd name="T88" fmla="*/ 40 w 149"/>
                <a:gd name="T89" fmla="*/ 19 h 138"/>
                <a:gd name="T90" fmla="*/ 56 w 149"/>
                <a:gd name="T91" fmla="*/ 21 h 138"/>
                <a:gd name="T92" fmla="*/ 141 w 149"/>
                <a:gd name="T93" fmla="*/ 28 h 138"/>
                <a:gd name="T94" fmla="*/ 131 w 149"/>
                <a:gd name="T95" fmla="*/ 66 h 138"/>
                <a:gd name="T96" fmla="*/ 141 w 149"/>
                <a:gd name="T97" fmla="*/ 97 h 138"/>
                <a:gd name="T98" fmla="*/ 143 w 149"/>
                <a:gd name="T99" fmla="*/ 100 h 138"/>
                <a:gd name="T100" fmla="*/ 130 w 149"/>
                <a:gd name="T101" fmla="*/ 108 h 138"/>
                <a:gd name="T102" fmla="*/ 131 w 149"/>
                <a:gd name="T103" fmla="*/ 107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49" h="138">
                  <a:moveTo>
                    <a:pt x="65" y="0"/>
                  </a:moveTo>
                  <a:cubicBezTo>
                    <a:pt x="66" y="0"/>
                    <a:pt x="68" y="1"/>
                    <a:pt x="69" y="2"/>
                  </a:cubicBezTo>
                  <a:cubicBezTo>
                    <a:pt x="69" y="2"/>
                    <a:pt x="69" y="2"/>
                    <a:pt x="69" y="2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8" y="3"/>
                    <a:pt x="68" y="3"/>
                    <a:pt x="67" y="4"/>
                  </a:cubicBezTo>
                  <a:cubicBezTo>
                    <a:pt x="65" y="4"/>
                    <a:pt x="63" y="4"/>
                    <a:pt x="62" y="6"/>
                  </a:cubicBezTo>
                  <a:cubicBezTo>
                    <a:pt x="62" y="7"/>
                    <a:pt x="61" y="8"/>
                    <a:pt x="62" y="10"/>
                  </a:cubicBezTo>
                  <a:cubicBezTo>
                    <a:pt x="63" y="9"/>
                    <a:pt x="63" y="8"/>
                    <a:pt x="64" y="7"/>
                  </a:cubicBezTo>
                  <a:cubicBezTo>
                    <a:pt x="66" y="6"/>
                    <a:pt x="67" y="5"/>
                    <a:pt x="68" y="5"/>
                  </a:cubicBezTo>
                  <a:cubicBezTo>
                    <a:pt x="69" y="5"/>
                    <a:pt x="70" y="5"/>
                    <a:pt x="70" y="6"/>
                  </a:cubicBezTo>
                  <a:cubicBezTo>
                    <a:pt x="71" y="6"/>
                    <a:pt x="71" y="6"/>
                    <a:pt x="71" y="6"/>
                  </a:cubicBezTo>
                  <a:cubicBezTo>
                    <a:pt x="70" y="7"/>
                    <a:pt x="70" y="7"/>
                    <a:pt x="70" y="7"/>
                  </a:cubicBezTo>
                  <a:cubicBezTo>
                    <a:pt x="70" y="8"/>
                    <a:pt x="69" y="8"/>
                    <a:pt x="69" y="9"/>
                  </a:cubicBezTo>
                  <a:cubicBezTo>
                    <a:pt x="68" y="11"/>
                    <a:pt x="67" y="12"/>
                    <a:pt x="67" y="16"/>
                  </a:cubicBezTo>
                  <a:cubicBezTo>
                    <a:pt x="70" y="16"/>
                    <a:pt x="71" y="15"/>
                    <a:pt x="72" y="14"/>
                  </a:cubicBezTo>
                  <a:cubicBezTo>
                    <a:pt x="74" y="11"/>
                    <a:pt x="71" y="5"/>
                    <a:pt x="70" y="3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1" y="2"/>
                    <a:pt x="71" y="2"/>
                    <a:pt x="71" y="2"/>
                  </a:cubicBezTo>
                  <a:cubicBezTo>
                    <a:pt x="71" y="1"/>
                    <a:pt x="72" y="1"/>
                    <a:pt x="73" y="1"/>
                  </a:cubicBezTo>
                  <a:cubicBezTo>
                    <a:pt x="73" y="1"/>
                    <a:pt x="73" y="1"/>
                    <a:pt x="73" y="1"/>
                  </a:cubicBezTo>
                  <a:cubicBezTo>
                    <a:pt x="75" y="1"/>
                    <a:pt x="77" y="3"/>
                    <a:pt x="78" y="5"/>
                  </a:cubicBezTo>
                  <a:cubicBezTo>
                    <a:pt x="79" y="7"/>
                    <a:pt x="79" y="9"/>
                    <a:pt x="79" y="11"/>
                  </a:cubicBezTo>
                  <a:cubicBezTo>
                    <a:pt x="88" y="5"/>
                    <a:pt x="99" y="2"/>
                    <a:pt x="110" y="2"/>
                  </a:cubicBezTo>
                  <a:cubicBezTo>
                    <a:pt x="131" y="2"/>
                    <a:pt x="145" y="14"/>
                    <a:pt x="147" y="33"/>
                  </a:cubicBezTo>
                  <a:cubicBezTo>
                    <a:pt x="148" y="45"/>
                    <a:pt x="142" y="55"/>
                    <a:pt x="137" y="65"/>
                  </a:cubicBezTo>
                  <a:cubicBezTo>
                    <a:pt x="131" y="75"/>
                    <a:pt x="125" y="85"/>
                    <a:pt x="126" y="97"/>
                  </a:cubicBezTo>
                  <a:cubicBezTo>
                    <a:pt x="127" y="97"/>
                    <a:pt x="130" y="96"/>
                    <a:pt x="132" y="95"/>
                  </a:cubicBezTo>
                  <a:cubicBezTo>
                    <a:pt x="135" y="93"/>
                    <a:pt x="138" y="91"/>
                    <a:pt x="142" y="91"/>
                  </a:cubicBezTo>
                  <a:cubicBezTo>
                    <a:pt x="144" y="91"/>
                    <a:pt x="145" y="92"/>
                    <a:pt x="147" y="93"/>
                  </a:cubicBezTo>
                  <a:cubicBezTo>
                    <a:pt x="147" y="93"/>
                    <a:pt x="147" y="93"/>
                    <a:pt x="147" y="93"/>
                  </a:cubicBezTo>
                  <a:cubicBezTo>
                    <a:pt x="149" y="96"/>
                    <a:pt x="149" y="101"/>
                    <a:pt x="149" y="106"/>
                  </a:cubicBezTo>
                  <a:cubicBezTo>
                    <a:pt x="148" y="109"/>
                    <a:pt x="148" y="112"/>
                    <a:pt x="149" y="114"/>
                  </a:cubicBezTo>
                  <a:cubicBezTo>
                    <a:pt x="149" y="115"/>
                    <a:pt x="149" y="115"/>
                    <a:pt x="149" y="115"/>
                  </a:cubicBezTo>
                  <a:cubicBezTo>
                    <a:pt x="148" y="115"/>
                    <a:pt x="148" y="115"/>
                    <a:pt x="148" y="115"/>
                  </a:cubicBezTo>
                  <a:cubicBezTo>
                    <a:pt x="146" y="117"/>
                    <a:pt x="143" y="118"/>
                    <a:pt x="141" y="118"/>
                  </a:cubicBezTo>
                  <a:cubicBezTo>
                    <a:pt x="137" y="118"/>
                    <a:pt x="134" y="116"/>
                    <a:pt x="130" y="114"/>
                  </a:cubicBezTo>
                  <a:cubicBezTo>
                    <a:pt x="130" y="115"/>
                    <a:pt x="130" y="115"/>
                    <a:pt x="130" y="115"/>
                  </a:cubicBezTo>
                  <a:cubicBezTo>
                    <a:pt x="130" y="126"/>
                    <a:pt x="130" y="136"/>
                    <a:pt x="141" y="136"/>
                  </a:cubicBezTo>
                  <a:cubicBezTo>
                    <a:pt x="141" y="138"/>
                    <a:pt x="141" y="138"/>
                    <a:pt x="141" y="138"/>
                  </a:cubicBezTo>
                  <a:cubicBezTo>
                    <a:pt x="139" y="138"/>
                    <a:pt x="138" y="138"/>
                    <a:pt x="137" y="138"/>
                  </a:cubicBezTo>
                  <a:cubicBezTo>
                    <a:pt x="123" y="138"/>
                    <a:pt x="123" y="125"/>
                    <a:pt x="123" y="112"/>
                  </a:cubicBezTo>
                  <a:cubicBezTo>
                    <a:pt x="123" y="108"/>
                    <a:pt x="123" y="105"/>
                    <a:pt x="123" y="102"/>
                  </a:cubicBezTo>
                  <a:cubicBezTo>
                    <a:pt x="123" y="99"/>
                    <a:pt x="122" y="96"/>
                    <a:pt x="122" y="94"/>
                  </a:cubicBezTo>
                  <a:cubicBezTo>
                    <a:pt x="122" y="94"/>
                    <a:pt x="122" y="94"/>
                    <a:pt x="122" y="94"/>
                  </a:cubicBezTo>
                  <a:cubicBezTo>
                    <a:pt x="122" y="93"/>
                    <a:pt x="122" y="93"/>
                    <a:pt x="122" y="93"/>
                  </a:cubicBezTo>
                  <a:cubicBezTo>
                    <a:pt x="121" y="92"/>
                    <a:pt x="121" y="91"/>
                    <a:pt x="121" y="90"/>
                  </a:cubicBezTo>
                  <a:cubicBezTo>
                    <a:pt x="120" y="84"/>
                    <a:pt x="118" y="78"/>
                    <a:pt x="120" y="70"/>
                  </a:cubicBezTo>
                  <a:cubicBezTo>
                    <a:pt x="122" y="64"/>
                    <a:pt x="125" y="57"/>
                    <a:pt x="129" y="51"/>
                  </a:cubicBezTo>
                  <a:cubicBezTo>
                    <a:pt x="136" y="39"/>
                    <a:pt x="143" y="27"/>
                    <a:pt x="132" y="13"/>
                  </a:cubicBezTo>
                  <a:cubicBezTo>
                    <a:pt x="126" y="11"/>
                    <a:pt x="121" y="10"/>
                    <a:pt x="115" y="10"/>
                  </a:cubicBezTo>
                  <a:cubicBezTo>
                    <a:pt x="104" y="10"/>
                    <a:pt x="93" y="14"/>
                    <a:pt x="83" y="18"/>
                  </a:cubicBezTo>
                  <a:cubicBezTo>
                    <a:pt x="72" y="22"/>
                    <a:pt x="61" y="26"/>
                    <a:pt x="49" y="26"/>
                  </a:cubicBezTo>
                  <a:cubicBezTo>
                    <a:pt x="48" y="26"/>
                    <a:pt x="47" y="26"/>
                    <a:pt x="45" y="26"/>
                  </a:cubicBezTo>
                  <a:cubicBezTo>
                    <a:pt x="40" y="25"/>
                    <a:pt x="35" y="23"/>
                    <a:pt x="30" y="22"/>
                  </a:cubicBezTo>
                  <a:cubicBezTo>
                    <a:pt x="25" y="19"/>
                    <a:pt x="19" y="17"/>
                    <a:pt x="13" y="17"/>
                  </a:cubicBezTo>
                  <a:cubicBezTo>
                    <a:pt x="9" y="17"/>
                    <a:pt x="4" y="19"/>
                    <a:pt x="1" y="2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5" y="15"/>
                    <a:pt x="11" y="13"/>
                    <a:pt x="20" y="13"/>
                  </a:cubicBezTo>
                  <a:cubicBezTo>
                    <a:pt x="20" y="13"/>
                    <a:pt x="20" y="13"/>
                    <a:pt x="20" y="13"/>
                  </a:cubicBezTo>
                  <a:cubicBezTo>
                    <a:pt x="26" y="13"/>
                    <a:pt x="33" y="14"/>
                    <a:pt x="39" y="15"/>
                  </a:cubicBezTo>
                  <a:cubicBezTo>
                    <a:pt x="46" y="16"/>
                    <a:pt x="53" y="17"/>
                    <a:pt x="59" y="17"/>
                  </a:cubicBezTo>
                  <a:cubicBezTo>
                    <a:pt x="61" y="16"/>
                    <a:pt x="60" y="13"/>
                    <a:pt x="59" y="10"/>
                  </a:cubicBezTo>
                  <a:cubicBezTo>
                    <a:pt x="58" y="8"/>
                    <a:pt x="58" y="7"/>
                    <a:pt x="58" y="5"/>
                  </a:cubicBezTo>
                  <a:cubicBezTo>
                    <a:pt x="58" y="5"/>
                    <a:pt x="58" y="5"/>
                    <a:pt x="58" y="5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9" y="4"/>
                    <a:pt x="59" y="3"/>
                    <a:pt x="60" y="3"/>
                  </a:cubicBezTo>
                  <a:cubicBezTo>
                    <a:pt x="62" y="1"/>
                    <a:pt x="63" y="0"/>
                    <a:pt x="65" y="0"/>
                  </a:cubicBezTo>
                  <a:close/>
                  <a:moveTo>
                    <a:pt x="67" y="2"/>
                  </a:moveTo>
                  <a:cubicBezTo>
                    <a:pt x="65" y="1"/>
                    <a:pt x="63" y="2"/>
                    <a:pt x="61" y="4"/>
                  </a:cubicBezTo>
                  <a:cubicBezTo>
                    <a:pt x="60" y="4"/>
                    <a:pt x="60" y="5"/>
                    <a:pt x="59" y="5"/>
                  </a:cubicBezTo>
                  <a:cubicBezTo>
                    <a:pt x="59" y="7"/>
                    <a:pt x="60" y="8"/>
                    <a:pt x="60" y="10"/>
                  </a:cubicBezTo>
                  <a:cubicBezTo>
                    <a:pt x="60" y="10"/>
                    <a:pt x="60" y="10"/>
                    <a:pt x="60" y="10"/>
                  </a:cubicBezTo>
                  <a:cubicBezTo>
                    <a:pt x="60" y="8"/>
                    <a:pt x="60" y="7"/>
                    <a:pt x="61" y="5"/>
                  </a:cubicBezTo>
                  <a:cubicBezTo>
                    <a:pt x="62" y="3"/>
                    <a:pt x="65" y="3"/>
                    <a:pt x="66" y="2"/>
                  </a:cubicBezTo>
                  <a:cubicBezTo>
                    <a:pt x="66" y="2"/>
                    <a:pt x="67" y="2"/>
                    <a:pt x="67" y="2"/>
                  </a:cubicBezTo>
                  <a:close/>
                  <a:moveTo>
                    <a:pt x="77" y="14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8" y="11"/>
                    <a:pt x="78" y="8"/>
                    <a:pt x="77" y="6"/>
                  </a:cubicBezTo>
                  <a:cubicBezTo>
                    <a:pt x="75" y="3"/>
                    <a:pt x="73" y="1"/>
                    <a:pt x="72" y="2"/>
                  </a:cubicBezTo>
                  <a:cubicBezTo>
                    <a:pt x="73" y="5"/>
                    <a:pt x="76" y="11"/>
                    <a:pt x="73" y="15"/>
                  </a:cubicBezTo>
                  <a:cubicBezTo>
                    <a:pt x="72" y="16"/>
                    <a:pt x="70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5" y="12"/>
                    <a:pt x="66" y="10"/>
                    <a:pt x="68" y="8"/>
                  </a:cubicBezTo>
                  <a:cubicBezTo>
                    <a:pt x="68" y="8"/>
                    <a:pt x="68" y="7"/>
                    <a:pt x="69" y="7"/>
                  </a:cubicBezTo>
                  <a:cubicBezTo>
                    <a:pt x="69" y="6"/>
                    <a:pt x="68" y="6"/>
                    <a:pt x="68" y="6"/>
                  </a:cubicBezTo>
                  <a:cubicBezTo>
                    <a:pt x="67" y="6"/>
                    <a:pt x="66" y="7"/>
                    <a:pt x="65" y="8"/>
                  </a:cubicBezTo>
                  <a:cubicBezTo>
                    <a:pt x="64" y="10"/>
                    <a:pt x="63" y="11"/>
                    <a:pt x="61" y="12"/>
                  </a:cubicBezTo>
                  <a:cubicBezTo>
                    <a:pt x="61" y="12"/>
                    <a:pt x="61" y="12"/>
                    <a:pt x="61" y="12"/>
                  </a:cubicBezTo>
                  <a:cubicBezTo>
                    <a:pt x="61" y="14"/>
                    <a:pt x="62" y="17"/>
                    <a:pt x="60" y="18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53" y="18"/>
                    <a:pt x="46" y="17"/>
                    <a:pt x="39" y="16"/>
                  </a:cubicBezTo>
                  <a:cubicBezTo>
                    <a:pt x="32" y="15"/>
                    <a:pt x="26" y="14"/>
                    <a:pt x="20" y="14"/>
                  </a:cubicBezTo>
                  <a:cubicBezTo>
                    <a:pt x="20" y="14"/>
                    <a:pt x="20" y="14"/>
                    <a:pt x="20" y="14"/>
                  </a:cubicBezTo>
                  <a:cubicBezTo>
                    <a:pt x="15" y="14"/>
                    <a:pt x="11" y="15"/>
                    <a:pt x="7" y="17"/>
                  </a:cubicBezTo>
                  <a:cubicBezTo>
                    <a:pt x="9" y="16"/>
                    <a:pt x="11" y="16"/>
                    <a:pt x="13" y="16"/>
                  </a:cubicBezTo>
                  <a:cubicBezTo>
                    <a:pt x="18" y="16"/>
                    <a:pt x="24" y="18"/>
                    <a:pt x="29" y="19"/>
                  </a:cubicBezTo>
                  <a:cubicBezTo>
                    <a:pt x="31" y="19"/>
                    <a:pt x="31" y="19"/>
                    <a:pt x="31" y="19"/>
                  </a:cubicBezTo>
                  <a:cubicBezTo>
                    <a:pt x="34" y="18"/>
                    <a:pt x="37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5" y="17"/>
                    <a:pt x="49" y="18"/>
                    <a:pt x="54" y="19"/>
                  </a:cubicBezTo>
                  <a:cubicBezTo>
                    <a:pt x="55" y="19"/>
                    <a:pt x="57" y="20"/>
                    <a:pt x="58" y="20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3" y="24"/>
                    <a:pt x="50" y="24"/>
                  </a:cubicBezTo>
                  <a:cubicBezTo>
                    <a:pt x="47" y="24"/>
                    <a:pt x="43" y="23"/>
                    <a:pt x="40" y="22"/>
                  </a:cubicBezTo>
                  <a:cubicBezTo>
                    <a:pt x="37" y="21"/>
                    <a:pt x="34" y="20"/>
                    <a:pt x="31" y="20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0" y="20"/>
                    <a:pt x="31" y="20"/>
                    <a:pt x="31" y="20"/>
                  </a:cubicBezTo>
                  <a:cubicBezTo>
                    <a:pt x="36" y="22"/>
                    <a:pt x="41" y="24"/>
                    <a:pt x="46" y="24"/>
                  </a:cubicBezTo>
                  <a:cubicBezTo>
                    <a:pt x="47" y="24"/>
                    <a:pt x="48" y="24"/>
                    <a:pt x="49" y="24"/>
                  </a:cubicBezTo>
                  <a:cubicBezTo>
                    <a:pt x="61" y="24"/>
                    <a:pt x="72" y="20"/>
                    <a:pt x="82" y="16"/>
                  </a:cubicBezTo>
                  <a:cubicBezTo>
                    <a:pt x="84" y="16"/>
                    <a:pt x="86" y="15"/>
                    <a:pt x="88" y="14"/>
                  </a:cubicBezTo>
                  <a:cubicBezTo>
                    <a:pt x="88" y="14"/>
                    <a:pt x="88" y="14"/>
                    <a:pt x="88" y="14"/>
                  </a:cubicBezTo>
                  <a:cubicBezTo>
                    <a:pt x="87" y="13"/>
                    <a:pt x="87" y="12"/>
                    <a:pt x="87" y="12"/>
                  </a:cubicBezTo>
                  <a:cubicBezTo>
                    <a:pt x="88" y="10"/>
                    <a:pt x="91" y="9"/>
                    <a:pt x="94" y="7"/>
                  </a:cubicBezTo>
                  <a:cubicBezTo>
                    <a:pt x="97" y="7"/>
                    <a:pt x="99" y="6"/>
                    <a:pt x="100" y="5"/>
                  </a:cubicBezTo>
                  <a:cubicBezTo>
                    <a:pt x="101" y="4"/>
                    <a:pt x="101" y="4"/>
                    <a:pt x="101" y="4"/>
                  </a:cubicBezTo>
                  <a:cubicBezTo>
                    <a:pt x="92" y="6"/>
                    <a:pt x="84" y="9"/>
                    <a:pt x="77" y="14"/>
                  </a:cubicBezTo>
                  <a:close/>
                  <a:moveTo>
                    <a:pt x="126" y="98"/>
                  </a:moveTo>
                  <a:cubicBezTo>
                    <a:pt x="126" y="98"/>
                    <a:pt x="125" y="98"/>
                    <a:pt x="125" y="98"/>
                  </a:cubicBezTo>
                  <a:cubicBezTo>
                    <a:pt x="124" y="98"/>
                    <a:pt x="124" y="98"/>
                    <a:pt x="124" y="98"/>
                  </a:cubicBezTo>
                  <a:cubicBezTo>
                    <a:pt x="124" y="97"/>
                    <a:pt x="124" y="97"/>
                    <a:pt x="124" y="97"/>
                  </a:cubicBezTo>
                  <a:cubicBezTo>
                    <a:pt x="123" y="85"/>
                    <a:pt x="129" y="74"/>
                    <a:pt x="135" y="64"/>
                  </a:cubicBezTo>
                  <a:cubicBezTo>
                    <a:pt x="141" y="54"/>
                    <a:pt x="147" y="45"/>
                    <a:pt x="146" y="34"/>
                  </a:cubicBezTo>
                  <a:cubicBezTo>
                    <a:pt x="144" y="15"/>
                    <a:pt x="130" y="4"/>
                    <a:pt x="110" y="4"/>
                  </a:cubicBezTo>
                  <a:cubicBezTo>
                    <a:pt x="107" y="4"/>
                    <a:pt x="104" y="4"/>
                    <a:pt x="101" y="4"/>
                  </a:cubicBezTo>
                  <a:cubicBezTo>
                    <a:pt x="102" y="5"/>
                    <a:pt x="102" y="5"/>
                    <a:pt x="102" y="5"/>
                  </a:cubicBezTo>
                  <a:cubicBezTo>
                    <a:pt x="102" y="6"/>
                    <a:pt x="102" y="6"/>
                    <a:pt x="102" y="7"/>
                  </a:cubicBezTo>
                  <a:cubicBezTo>
                    <a:pt x="101" y="9"/>
                    <a:pt x="99" y="10"/>
                    <a:pt x="96" y="11"/>
                  </a:cubicBezTo>
                  <a:cubicBezTo>
                    <a:pt x="93" y="11"/>
                    <a:pt x="90" y="12"/>
                    <a:pt x="89" y="14"/>
                  </a:cubicBezTo>
                  <a:cubicBezTo>
                    <a:pt x="97" y="11"/>
                    <a:pt x="106" y="8"/>
                    <a:pt x="115" y="8"/>
                  </a:cubicBezTo>
                  <a:cubicBezTo>
                    <a:pt x="121" y="8"/>
                    <a:pt x="127" y="9"/>
                    <a:pt x="132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33" y="12"/>
                    <a:pt x="133" y="12"/>
                    <a:pt x="133" y="12"/>
                  </a:cubicBezTo>
                  <a:cubicBezTo>
                    <a:pt x="145" y="27"/>
                    <a:pt x="137" y="40"/>
                    <a:pt x="130" y="52"/>
                  </a:cubicBezTo>
                  <a:cubicBezTo>
                    <a:pt x="126" y="58"/>
                    <a:pt x="123" y="64"/>
                    <a:pt x="122" y="71"/>
                  </a:cubicBezTo>
                  <a:cubicBezTo>
                    <a:pt x="120" y="76"/>
                    <a:pt x="121" y="80"/>
                    <a:pt x="121" y="84"/>
                  </a:cubicBezTo>
                  <a:cubicBezTo>
                    <a:pt x="122" y="72"/>
                    <a:pt x="126" y="63"/>
                    <a:pt x="131" y="55"/>
                  </a:cubicBezTo>
                  <a:cubicBezTo>
                    <a:pt x="135" y="47"/>
                    <a:pt x="139" y="39"/>
                    <a:pt x="140" y="28"/>
                  </a:cubicBezTo>
                  <a:cubicBezTo>
                    <a:pt x="139" y="27"/>
                    <a:pt x="138" y="25"/>
                    <a:pt x="139" y="24"/>
                  </a:cubicBezTo>
                  <a:cubicBezTo>
                    <a:pt x="139" y="24"/>
                    <a:pt x="139" y="24"/>
                    <a:pt x="140" y="24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41" y="24"/>
                    <a:pt x="142" y="24"/>
                    <a:pt x="143" y="26"/>
                  </a:cubicBezTo>
                  <a:cubicBezTo>
                    <a:pt x="143" y="26"/>
                    <a:pt x="143" y="26"/>
                    <a:pt x="143" y="26"/>
                  </a:cubicBezTo>
                  <a:cubicBezTo>
                    <a:pt x="145" y="43"/>
                    <a:pt x="139" y="55"/>
                    <a:pt x="133" y="66"/>
                  </a:cubicBezTo>
                  <a:cubicBezTo>
                    <a:pt x="129" y="73"/>
                    <a:pt x="125" y="81"/>
                    <a:pt x="123" y="89"/>
                  </a:cubicBezTo>
                  <a:cubicBezTo>
                    <a:pt x="123" y="90"/>
                    <a:pt x="123" y="90"/>
                    <a:pt x="123" y="90"/>
                  </a:cubicBezTo>
                  <a:cubicBezTo>
                    <a:pt x="123" y="94"/>
                    <a:pt x="124" y="97"/>
                    <a:pt x="124" y="102"/>
                  </a:cubicBezTo>
                  <a:cubicBezTo>
                    <a:pt x="125" y="105"/>
                    <a:pt x="125" y="108"/>
                    <a:pt x="125" y="112"/>
                  </a:cubicBezTo>
                  <a:cubicBezTo>
                    <a:pt x="125" y="124"/>
                    <a:pt x="125" y="135"/>
                    <a:pt x="135" y="137"/>
                  </a:cubicBezTo>
                  <a:cubicBezTo>
                    <a:pt x="129" y="133"/>
                    <a:pt x="129" y="124"/>
                    <a:pt x="129" y="115"/>
                  </a:cubicBezTo>
                  <a:cubicBezTo>
                    <a:pt x="129" y="112"/>
                    <a:pt x="129" y="112"/>
                    <a:pt x="129" y="112"/>
                  </a:cubicBezTo>
                  <a:cubicBezTo>
                    <a:pt x="130" y="112"/>
                    <a:pt x="130" y="112"/>
                    <a:pt x="130" y="112"/>
                  </a:cubicBezTo>
                  <a:cubicBezTo>
                    <a:pt x="133" y="115"/>
                    <a:pt x="137" y="116"/>
                    <a:pt x="141" y="116"/>
                  </a:cubicBezTo>
                  <a:cubicBezTo>
                    <a:pt x="143" y="116"/>
                    <a:pt x="145" y="115"/>
                    <a:pt x="147" y="114"/>
                  </a:cubicBezTo>
                  <a:cubicBezTo>
                    <a:pt x="147" y="112"/>
                    <a:pt x="147" y="109"/>
                    <a:pt x="147" y="106"/>
                  </a:cubicBezTo>
                  <a:cubicBezTo>
                    <a:pt x="147" y="103"/>
                    <a:pt x="147" y="100"/>
                    <a:pt x="147" y="98"/>
                  </a:cubicBezTo>
                  <a:cubicBezTo>
                    <a:pt x="147" y="98"/>
                    <a:pt x="147" y="98"/>
                    <a:pt x="147" y="98"/>
                  </a:cubicBezTo>
                  <a:cubicBezTo>
                    <a:pt x="146" y="99"/>
                    <a:pt x="145" y="99"/>
                    <a:pt x="144" y="99"/>
                  </a:cubicBezTo>
                  <a:cubicBezTo>
                    <a:pt x="143" y="99"/>
                    <a:pt x="142" y="99"/>
                    <a:pt x="141" y="99"/>
                  </a:cubicBezTo>
                  <a:cubicBezTo>
                    <a:pt x="138" y="98"/>
                    <a:pt x="136" y="97"/>
                    <a:pt x="134" y="98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33" y="97"/>
                    <a:pt x="133" y="97"/>
                    <a:pt x="133" y="97"/>
                  </a:cubicBezTo>
                  <a:cubicBezTo>
                    <a:pt x="137" y="93"/>
                    <a:pt x="142" y="93"/>
                    <a:pt x="147" y="97"/>
                  </a:cubicBezTo>
                  <a:cubicBezTo>
                    <a:pt x="147" y="97"/>
                    <a:pt x="147" y="97"/>
                    <a:pt x="147" y="97"/>
                  </a:cubicBezTo>
                  <a:cubicBezTo>
                    <a:pt x="147" y="96"/>
                    <a:pt x="146" y="95"/>
                    <a:pt x="146" y="94"/>
                  </a:cubicBezTo>
                  <a:cubicBezTo>
                    <a:pt x="145" y="93"/>
                    <a:pt x="143" y="93"/>
                    <a:pt x="142" y="93"/>
                  </a:cubicBezTo>
                  <a:cubicBezTo>
                    <a:pt x="139" y="93"/>
                    <a:pt x="136" y="94"/>
                    <a:pt x="133" y="96"/>
                  </a:cubicBezTo>
                  <a:cubicBezTo>
                    <a:pt x="130" y="97"/>
                    <a:pt x="128" y="98"/>
                    <a:pt x="126" y="98"/>
                  </a:cubicBezTo>
                  <a:close/>
                  <a:moveTo>
                    <a:pt x="88" y="12"/>
                  </a:moveTo>
                  <a:cubicBezTo>
                    <a:pt x="90" y="11"/>
                    <a:pt x="93" y="10"/>
                    <a:pt x="95" y="9"/>
                  </a:cubicBezTo>
                  <a:cubicBezTo>
                    <a:pt x="98" y="8"/>
                    <a:pt x="100" y="8"/>
                    <a:pt x="101" y="7"/>
                  </a:cubicBezTo>
                  <a:cubicBezTo>
                    <a:pt x="101" y="7"/>
                    <a:pt x="101" y="6"/>
                    <a:pt x="101" y="6"/>
                  </a:cubicBezTo>
                  <a:cubicBezTo>
                    <a:pt x="99" y="7"/>
                    <a:pt x="97" y="8"/>
                    <a:pt x="95" y="9"/>
                  </a:cubicBezTo>
                  <a:cubicBezTo>
                    <a:pt x="92" y="10"/>
                    <a:pt x="89" y="11"/>
                    <a:pt x="88" y="12"/>
                  </a:cubicBezTo>
                  <a:close/>
                  <a:moveTo>
                    <a:pt x="56" y="21"/>
                  </a:moveTo>
                  <a:cubicBezTo>
                    <a:pt x="55" y="21"/>
                    <a:pt x="54" y="21"/>
                    <a:pt x="53" y="20"/>
                  </a:cubicBezTo>
                  <a:cubicBezTo>
                    <a:pt x="49" y="19"/>
                    <a:pt x="45" y="19"/>
                    <a:pt x="40" y="19"/>
                  </a:cubicBezTo>
                  <a:cubicBezTo>
                    <a:pt x="39" y="19"/>
                    <a:pt x="37" y="19"/>
                    <a:pt x="35" y="19"/>
                  </a:cubicBezTo>
                  <a:cubicBezTo>
                    <a:pt x="37" y="20"/>
                    <a:pt x="38" y="20"/>
                    <a:pt x="40" y="20"/>
                  </a:cubicBezTo>
                  <a:cubicBezTo>
                    <a:pt x="44" y="21"/>
                    <a:pt x="47" y="22"/>
                    <a:pt x="50" y="22"/>
                  </a:cubicBezTo>
                  <a:cubicBezTo>
                    <a:pt x="52" y="22"/>
                    <a:pt x="54" y="22"/>
                    <a:pt x="56" y="21"/>
                  </a:cubicBezTo>
                  <a:close/>
                  <a:moveTo>
                    <a:pt x="141" y="27"/>
                  </a:moveTo>
                  <a:cubicBezTo>
                    <a:pt x="141" y="26"/>
                    <a:pt x="141" y="26"/>
                    <a:pt x="140" y="25"/>
                  </a:cubicBezTo>
                  <a:cubicBezTo>
                    <a:pt x="141" y="26"/>
                    <a:pt x="141" y="27"/>
                    <a:pt x="141" y="27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28"/>
                    <a:pt x="141" y="28"/>
                    <a:pt x="141" y="28"/>
                  </a:cubicBezTo>
                  <a:cubicBezTo>
                    <a:pt x="141" y="40"/>
                    <a:pt x="136" y="48"/>
                    <a:pt x="132" y="56"/>
                  </a:cubicBezTo>
                  <a:cubicBezTo>
                    <a:pt x="128" y="64"/>
                    <a:pt x="123" y="72"/>
                    <a:pt x="123" y="84"/>
                  </a:cubicBezTo>
                  <a:cubicBezTo>
                    <a:pt x="125" y="77"/>
                    <a:pt x="128" y="71"/>
                    <a:pt x="131" y="66"/>
                  </a:cubicBezTo>
                  <a:cubicBezTo>
                    <a:pt x="138" y="54"/>
                    <a:pt x="144" y="43"/>
                    <a:pt x="141" y="27"/>
                  </a:cubicBezTo>
                  <a:close/>
                  <a:moveTo>
                    <a:pt x="145" y="98"/>
                  </a:moveTo>
                  <a:cubicBezTo>
                    <a:pt x="142" y="95"/>
                    <a:pt x="139" y="95"/>
                    <a:pt x="136" y="96"/>
                  </a:cubicBezTo>
                  <a:cubicBezTo>
                    <a:pt x="138" y="96"/>
                    <a:pt x="140" y="97"/>
                    <a:pt x="141" y="97"/>
                  </a:cubicBezTo>
                  <a:cubicBezTo>
                    <a:pt x="143" y="98"/>
                    <a:pt x="144" y="98"/>
                    <a:pt x="145" y="98"/>
                  </a:cubicBezTo>
                  <a:close/>
                  <a:moveTo>
                    <a:pt x="132" y="100"/>
                  </a:moveTo>
                  <a:cubicBezTo>
                    <a:pt x="142" y="100"/>
                    <a:pt x="142" y="100"/>
                    <a:pt x="142" y="100"/>
                  </a:cubicBezTo>
                  <a:cubicBezTo>
                    <a:pt x="143" y="100"/>
                    <a:pt x="143" y="100"/>
                    <a:pt x="143" y="100"/>
                  </a:cubicBezTo>
                  <a:cubicBezTo>
                    <a:pt x="146" y="102"/>
                    <a:pt x="146" y="108"/>
                    <a:pt x="146" y="113"/>
                  </a:cubicBezTo>
                  <a:cubicBezTo>
                    <a:pt x="146" y="114"/>
                    <a:pt x="146" y="114"/>
                    <a:pt x="146" y="114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15"/>
                    <a:pt x="132" y="112"/>
                    <a:pt x="130" y="108"/>
                  </a:cubicBezTo>
                  <a:cubicBezTo>
                    <a:pt x="129" y="105"/>
                    <a:pt x="129" y="102"/>
                    <a:pt x="132" y="100"/>
                  </a:cubicBezTo>
                  <a:close/>
                  <a:moveTo>
                    <a:pt x="142" y="101"/>
                  </a:moveTo>
                  <a:cubicBezTo>
                    <a:pt x="133" y="101"/>
                    <a:pt x="133" y="101"/>
                    <a:pt x="133" y="101"/>
                  </a:cubicBezTo>
                  <a:cubicBezTo>
                    <a:pt x="131" y="103"/>
                    <a:pt x="130" y="105"/>
                    <a:pt x="131" y="107"/>
                  </a:cubicBezTo>
                  <a:cubicBezTo>
                    <a:pt x="133" y="111"/>
                    <a:pt x="138" y="113"/>
                    <a:pt x="144" y="112"/>
                  </a:cubicBezTo>
                  <a:cubicBezTo>
                    <a:pt x="145" y="106"/>
                    <a:pt x="144" y="103"/>
                    <a:pt x="142" y="101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8" name="手繪多邊形 51"/>
            <p:cNvSpPr>
              <a:spLocks noEditPoints="1"/>
            </p:cNvSpPr>
            <p:nvPr/>
          </p:nvSpPr>
          <p:spPr bwMode="auto">
            <a:xfrm rot="16200000" flipV="1">
              <a:off x="5232723" y="721157"/>
              <a:ext cx="424100" cy="544581"/>
            </a:xfrm>
            <a:custGeom>
              <a:avLst/>
              <a:gdLst>
                <a:gd name="T0" fmla="*/ 47 w 135"/>
                <a:gd name="T1" fmla="*/ 133 h 153"/>
                <a:gd name="T2" fmla="*/ 91 w 135"/>
                <a:gd name="T3" fmla="*/ 114 h 153"/>
                <a:gd name="T4" fmla="*/ 47 w 135"/>
                <a:gd name="T5" fmla="*/ 138 h 153"/>
                <a:gd name="T6" fmla="*/ 0 w 135"/>
                <a:gd name="T7" fmla="*/ 124 h 153"/>
                <a:gd name="T8" fmla="*/ 4 w 135"/>
                <a:gd name="T9" fmla="*/ 133 h 153"/>
                <a:gd name="T10" fmla="*/ 97 w 135"/>
                <a:gd name="T11" fmla="*/ 109 h 153"/>
                <a:gd name="T12" fmla="*/ 100 w 135"/>
                <a:gd name="T13" fmla="*/ 94 h 153"/>
                <a:gd name="T14" fmla="*/ 125 w 135"/>
                <a:gd name="T15" fmla="*/ 22 h 153"/>
                <a:gd name="T16" fmla="*/ 101 w 135"/>
                <a:gd name="T17" fmla="*/ 15 h 153"/>
                <a:gd name="T18" fmla="*/ 114 w 135"/>
                <a:gd name="T19" fmla="*/ 5 h 153"/>
                <a:gd name="T20" fmla="*/ 132 w 135"/>
                <a:gd name="T21" fmla="*/ 30 h 153"/>
                <a:gd name="T22" fmla="*/ 107 w 135"/>
                <a:gd name="T23" fmla="*/ 106 h 153"/>
                <a:gd name="T24" fmla="*/ 100 w 135"/>
                <a:gd name="T25" fmla="*/ 137 h 153"/>
                <a:gd name="T26" fmla="*/ 95 w 135"/>
                <a:gd name="T27" fmla="*/ 113 h 153"/>
                <a:gd name="T28" fmla="*/ 47 w 135"/>
                <a:gd name="T29" fmla="*/ 133 h 153"/>
                <a:gd name="T30" fmla="*/ 102 w 135"/>
                <a:gd name="T31" fmla="*/ 107 h 153"/>
                <a:gd name="T32" fmla="*/ 128 w 135"/>
                <a:gd name="T33" fmla="*/ 36 h 153"/>
                <a:gd name="T34" fmla="*/ 102 w 135"/>
                <a:gd name="T35" fmla="*/ 107 h 153"/>
                <a:gd name="T36" fmla="*/ 114 w 135"/>
                <a:gd name="T37" fmla="*/ 110 h 153"/>
                <a:gd name="T38" fmla="*/ 118 w 135"/>
                <a:gd name="T39" fmla="*/ 128 h 153"/>
                <a:gd name="T40" fmla="*/ 114 w 135"/>
                <a:gd name="T41" fmla="*/ 110 h 153"/>
                <a:gd name="T42" fmla="*/ 104 w 135"/>
                <a:gd name="T43" fmla="*/ 110 h 153"/>
                <a:gd name="T44" fmla="*/ 102 w 135"/>
                <a:gd name="T45" fmla="*/ 131 h 153"/>
                <a:gd name="T46" fmla="*/ 115 w 135"/>
                <a:gd name="T47" fmla="*/ 133 h 153"/>
                <a:gd name="T48" fmla="*/ 104 w 135"/>
                <a:gd name="T49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35" h="153">
                  <a:moveTo>
                    <a:pt x="47" y="133"/>
                  </a:moveTo>
                  <a:cubicBezTo>
                    <a:pt x="62" y="133"/>
                    <a:pt x="76" y="119"/>
                    <a:pt x="91" y="114"/>
                  </a:cubicBezTo>
                  <a:cubicBezTo>
                    <a:pt x="82" y="120"/>
                    <a:pt x="63" y="134"/>
                    <a:pt x="47" y="138"/>
                  </a:cubicBezTo>
                  <a:cubicBezTo>
                    <a:pt x="28" y="143"/>
                    <a:pt x="0" y="144"/>
                    <a:pt x="0" y="124"/>
                  </a:cubicBezTo>
                  <a:cubicBezTo>
                    <a:pt x="6" y="123"/>
                    <a:pt x="1" y="132"/>
                    <a:pt x="4" y="133"/>
                  </a:cubicBezTo>
                  <a:cubicBezTo>
                    <a:pt x="38" y="148"/>
                    <a:pt x="65" y="113"/>
                    <a:pt x="97" y="109"/>
                  </a:cubicBezTo>
                  <a:cubicBezTo>
                    <a:pt x="98" y="104"/>
                    <a:pt x="100" y="100"/>
                    <a:pt x="100" y="94"/>
                  </a:cubicBezTo>
                  <a:cubicBezTo>
                    <a:pt x="109" y="85"/>
                    <a:pt x="131" y="46"/>
                    <a:pt x="125" y="22"/>
                  </a:cubicBezTo>
                  <a:cubicBezTo>
                    <a:pt x="123" y="12"/>
                    <a:pt x="109" y="0"/>
                    <a:pt x="101" y="15"/>
                  </a:cubicBezTo>
                  <a:cubicBezTo>
                    <a:pt x="97" y="9"/>
                    <a:pt x="107" y="4"/>
                    <a:pt x="114" y="5"/>
                  </a:cubicBezTo>
                  <a:cubicBezTo>
                    <a:pt x="125" y="6"/>
                    <a:pt x="131" y="18"/>
                    <a:pt x="132" y="30"/>
                  </a:cubicBezTo>
                  <a:cubicBezTo>
                    <a:pt x="135" y="56"/>
                    <a:pt x="111" y="90"/>
                    <a:pt x="107" y="106"/>
                  </a:cubicBezTo>
                  <a:cubicBezTo>
                    <a:pt x="133" y="105"/>
                    <a:pt x="126" y="153"/>
                    <a:pt x="100" y="137"/>
                  </a:cubicBezTo>
                  <a:cubicBezTo>
                    <a:pt x="97" y="130"/>
                    <a:pt x="98" y="120"/>
                    <a:pt x="95" y="113"/>
                  </a:cubicBezTo>
                  <a:cubicBezTo>
                    <a:pt x="78" y="113"/>
                    <a:pt x="63" y="127"/>
                    <a:pt x="47" y="133"/>
                  </a:cubicBezTo>
                  <a:close/>
                  <a:moveTo>
                    <a:pt x="102" y="107"/>
                  </a:moveTo>
                  <a:cubicBezTo>
                    <a:pt x="112" y="84"/>
                    <a:pt x="130" y="63"/>
                    <a:pt x="128" y="36"/>
                  </a:cubicBezTo>
                  <a:cubicBezTo>
                    <a:pt x="126" y="65"/>
                    <a:pt x="105" y="83"/>
                    <a:pt x="102" y="107"/>
                  </a:cubicBezTo>
                  <a:close/>
                  <a:moveTo>
                    <a:pt x="114" y="110"/>
                  </a:moveTo>
                  <a:cubicBezTo>
                    <a:pt x="117" y="118"/>
                    <a:pt x="121" y="121"/>
                    <a:pt x="118" y="128"/>
                  </a:cubicBezTo>
                  <a:cubicBezTo>
                    <a:pt x="128" y="125"/>
                    <a:pt x="119" y="112"/>
                    <a:pt x="114" y="110"/>
                  </a:cubicBezTo>
                  <a:close/>
                  <a:moveTo>
                    <a:pt x="104" y="110"/>
                  </a:moveTo>
                  <a:cubicBezTo>
                    <a:pt x="100" y="114"/>
                    <a:pt x="100" y="125"/>
                    <a:pt x="102" y="131"/>
                  </a:cubicBezTo>
                  <a:cubicBezTo>
                    <a:pt x="108" y="132"/>
                    <a:pt x="110" y="135"/>
                    <a:pt x="115" y="133"/>
                  </a:cubicBezTo>
                  <a:cubicBezTo>
                    <a:pt x="120" y="121"/>
                    <a:pt x="114" y="111"/>
                    <a:pt x="104" y="110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  <p:sp>
          <p:nvSpPr>
            <p:cNvPr id="19" name="手繪多邊形 52"/>
            <p:cNvSpPr>
              <a:spLocks noEditPoints="1"/>
            </p:cNvSpPr>
            <p:nvPr/>
          </p:nvSpPr>
          <p:spPr bwMode="auto">
            <a:xfrm rot="16200000" flipV="1">
              <a:off x="5241796" y="749729"/>
              <a:ext cx="428541" cy="491879"/>
            </a:xfrm>
            <a:custGeom>
              <a:avLst/>
              <a:gdLst>
                <a:gd name="T0" fmla="*/ 0 w 136"/>
                <a:gd name="T1" fmla="*/ 120 h 138"/>
                <a:gd name="T2" fmla="*/ 4 w 136"/>
                <a:gd name="T3" fmla="*/ 120 h 138"/>
                <a:gd name="T4" fmla="*/ 23 w 136"/>
                <a:gd name="T5" fmla="*/ 132 h 138"/>
                <a:gd name="T6" fmla="*/ 97 w 136"/>
                <a:gd name="T7" fmla="*/ 104 h 138"/>
                <a:gd name="T8" fmla="*/ 100 w 136"/>
                <a:gd name="T9" fmla="*/ 90 h 138"/>
                <a:gd name="T10" fmla="*/ 103 w 136"/>
                <a:gd name="T11" fmla="*/ 11 h 138"/>
                <a:gd name="T12" fmla="*/ 101 w 136"/>
                <a:gd name="T13" fmla="*/ 6 h 138"/>
                <a:gd name="T14" fmla="*/ 134 w 136"/>
                <a:gd name="T15" fmla="*/ 26 h 138"/>
                <a:gd name="T16" fmla="*/ 125 w 136"/>
                <a:gd name="T17" fmla="*/ 119 h 138"/>
                <a:gd name="T18" fmla="*/ 100 w 136"/>
                <a:gd name="T19" fmla="*/ 133 h 138"/>
                <a:gd name="T20" fmla="*/ 96 w 136"/>
                <a:gd name="T21" fmla="*/ 110 h 138"/>
                <a:gd name="T22" fmla="*/ 87 w 136"/>
                <a:gd name="T23" fmla="*/ 115 h 138"/>
                <a:gd name="T24" fmla="*/ 5 w 136"/>
                <a:gd name="T25" fmla="*/ 129 h 138"/>
                <a:gd name="T26" fmla="*/ 48 w 136"/>
                <a:gd name="T27" fmla="*/ 134 h 138"/>
                <a:gd name="T28" fmla="*/ 48 w 136"/>
                <a:gd name="T29" fmla="*/ 129 h 138"/>
                <a:gd name="T30" fmla="*/ 65 w 136"/>
                <a:gd name="T31" fmla="*/ 120 h 138"/>
                <a:gd name="T32" fmla="*/ 97 w 136"/>
                <a:gd name="T33" fmla="*/ 108 h 138"/>
                <a:gd name="T34" fmla="*/ 97 w 136"/>
                <a:gd name="T35" fmla="*/ 109 h 138"/>
                <a:gd name="T36" fmla="*/ 111 w 136"/>
                <a:gd name="T37" fmla="*/ 135 h 138"/>
                <a:gd name="T38" fmla="*/ 118 w 136"/>
                <a:gd name="T39" fmla="*/ 125 h 138"/>
                <a:gd name="T40" fmla="*/ 117 w 136"/>
                <a:gd name="T41" fmla="*/ 129 h 138"/>
                <a:gd name="T42" fmla="*/ 108 w 136"/>
                <a:gd name="T43" fmla="*/ 129 h 138"/>
                <a:gd name="T44" fmla="*/ 103 w 136"/>
                <a:gd name="T45" fmla="*/ 128 h 138"/>
                <a:gd name="T46" fmla="*/ 105 w 136"/>
                <a:gd name="T47" fmla="*/ 105 h 138"/>
                <a:gd name="T48" fmla="*/ 118 w 136"/>
                <a:gd name="T49" fmla="*/ 124 h 138"/>
                <a:gd name="T50" fmla="*/ 114 w 136"/>
                <a:gd name="T51" fmla="*/ 105 h 138"/>
                <a:gd name="T52" fmla="*/ 108 w 136"/>
                <a:gd name="T53" fmla="*/ 102 h 138"/>
                <a:gd name="T54" fmla="*/ 115 w 136"/>
                <a:gd name="T55" fmla="*/ 82 h 138"/>
                <a:gd name="T56" fmla="*/ 102 w 136"/>
                <a:gd name="T57" fmla="*/ 7 h 138"/>
                <a:gd name="T58" fmla="*/ 127 w 136"/>
                <a:gd name="T59" fmla="*/ 18 h 138"/>
                <a:gd name="T60" fmla="*/ 98 w 136"/>
                <a:gd name="T61" fmla="*/ 105 h 138"/>
                <a:gd name="T62" fmla="*/ 23 w 136"/>
                <a:gd name="T63" fmla="*/ 133 h 138"/>
                <a:gd name="T64" fmla="*/ 104 w 136"/>
                <a:gd name="T65" fmla="*/ 127 h 138"/>
                <a:gd name="T66" fmla="*/ 115 w 136"/>
                <a:gd name="T67" fmla="*/ 113 h 138"/>
                <a:gd name="T68" fmla="*/ 89 w 136"/>
                <a:gd name="T69" fmla="*/ 110 h 138"/>
                <a:gd name="T70" fmla="*/ 74 w 136"/>
                <a:gd name="T71" fmla="*/ 118 h 138"/>
                <a:gd name="T72" fmla="*/ 4 w 136"/>
                <a:gd name="T73" fmla="*/ 127 h 138"/>
                <a:gd name="T74" fmla="*/ 2 w 136"/>
                <a:gd name="T75" fmla="*/ 121 h 138"/>
                <a:gd name="T76" fmla="*/ 120 w 136"/>
                <a:gd name="T77" fmla="*/ 123 h 138"/>
                <a:gd name="T78" fmla="*/ 102 w 136"/>
                <a:gd name="T79" fmla="*/ 108 h 138"/>
                <a:gd name="T80" fmla="*/ 128 w 136"/>
                <a:gd name="T81" fmla="*/ 32 h 138"/>
                <a:gd name="T82" fmla="*/ 104 w 136"/>
                <a:gd name="T83" fmla="*/ 103 h 138"/>
                <a:gd name="T84" fmla="*/ 116 w 136"/>
                <a:gd name="T85" fmla="*/ 72 h 138"/>
                <a:gd name="T86" fmla="*/ 128 w 136"/>
                <a:gd name="T87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6" h="138">
                  <a:moveTo>
                    <a:pt x="26" y="138"/>
                  </a:moveTo>
                  <a:cubicBezTo>
                    <a:pt x="16" y="138"/>
                    <a:pt x="9" y="136"/>
                    <a:pt x="5" y="131"/>
                  </a:cubicBezTo>
                  <a:cubicBezTo>
                    <a:pt x="2" y="129"/>
                    <a:pt x="0" y="125"/>
                    <a:pt x="0" y="12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1" y="119"/>
                    <a:pt x="1" y="119"/>
                    <a:pt x="1" y="119"/>
                  </a:cubicBezTo>
                  <a:cubicBezTo>
                    <a:pt x="2" y="119"/>
                    <a:pt x="3" y="119"/>
                    <a:pt x="4" y="120"/>
                  </a:cubicBezTo>
                  <a:cubicBezTo>
                    <a:pt x="5" y="121"/>
                    <a:pt x="5" y="123"/>
                    <a:pt x="5" y="124"/>
                  </a:cubicBezTo>
                  <a:cubicBezTo>
                    <a:pt x="5" y="126"/>
                    <a:pt x="5" y="128"/>
                    <a:pt x="6" y="128"/>
                  </a:cubicBezTo>
                  <a:cubicBezTo>
                    <a:pt x="11" y="131"/>
                    <a:pt x="17" y="132"/>
                    <a:pt x="23" y="132"/>
                  </a:cubicBezTo>
                  <a:cubicBezTo>
                    <a:pt x="37" y="132"/>
                    <a:pt x="49" y="125"/>
                    <a:pt x="63" y="118"/>
                  </a:cubicBezTo>
                  <a:cubicBezTo>
                    <a:pt x="74" y="112"/>
                    <a:pt x="85" y="106"/>
                    <a:pt x="97" y="104"/>
                  </a:cubicBezTo>
                  <a:cubicBezTo>
                    <a:pt x="97" y="104"/>
                    <a:pt x="97" y="104"/>
                    <a:pt x="97" y="104"/>
                  </a:cubicBezTo>
                  <a:cubicBezTo>
                    <a:pt x="99" y="100"/>
                    <a:pt x="100" y="96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9" y="81"/>
                    <a:pt x="132" y="42"/>
                    <a:pt x="125" y="18"/>
                  </a:cubicBezTo>
                  <a:cubicBezTo>
                    <a:pt x="124" y="12"/>
                    <a:pt x="117" y="4"/>
                    <a:pt x="111" y="4"/>
                  </a:cubicBezTo>
                  <a:cubicBezTo>
                    <a:pt x="108" y="4"/>
                    <a:pt x="105" y="7"/>
                    <a:pt x="103" y="11"/>
                  </a:cubicBezTo>
                  <a:cubicBezTo>
                    <a:pt x="102" y="12"/>
                    <a:pt x="102" y="12"/>
                    <a:pt x="102" y="12"/>
                  </a:cubicBezTo>
                  <a:cubicBezTo>
                    <a:pt x="101" y="11"/>
                    <a:pt x="101" y="11"/>
                    <a:pt x="101" y="11"/>
                  </a:cubicBezTo>
                  <a:cubicBezTo>
                    <a:pt x="100" y="9"/>
                    <a:pt x="100" y="8"/>
                    <a:pt x="101" y="6"/>
                  </a:cubicBezTo>
                  <a:cubicBezTo>
                    <a:pt x="103" y="2"/>
                    <a:pt x="109" y="0"/>
                    <a:pt x="114" y="0"/>
                  </a:cubicBezTo>
                  <a:cubicBezTo>
                    <a:pt x="114" y="0"/>
                    <a:pt x="114" y="0"/>
                    <a:pt x="115" y="0"/>
                  </a:cubicBezTo>
                  <a:cubicBezTo>
                    <a:pt x="127" y="1"/>
                    <a:pt x="133" y="14"/>
                    <a:pt x="134" y="26"/>
                  </a:cubicBezTo>
                  <a:cubicBezTo>
                    <a:pt x="136" y="44"/>
                    <a:pt x="125" y="66"/>
                    <a:pt x="117" y="83"/>
                  </a:cubicBezTo>
                  <a:cubicBezTo>
                    <a:pt x="113" y="90"/>
                    <a:pt x="110" y="96"/>
                    <a:pt x="109" y="101"/>
                  </a:cubicBezTo>
                  <a:cubicBezTo>
                    <a:pt x="120" y="101"/>
                    <a:pt x="125" y="110"/>
                    <a:pt x="125" y="119"/>
                  </a:cubicBezTo>
                  <a:cubicBezTo>
                    <a:pt x="125" y="128"/>
                    <a:pt x="120" y="137"/>
                    <a:pt x="111" y="137"/>
                  </a:cubicBezTo>
                  <a:cubicBezTo>
                    <a:pt x="107" y="137"/>
                    <a:pt x="104" y="136"/>
                    <a:pt x="100" y="134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100" y="133"/>
                    <a:pt x="100" y="133"/>
                    <a:pt x="100" y="133"/>
                  </a:cubicBezTo>
                  <a:cubicBezTo>
                    <a:pt x="98" y="130"/>
                    <a:pt x="98" y="125"/>
                    <a:pt x="97" y="120"/>
                  </a:cubicBezTo>
                  <a:cubicBezTo>
                    <a:pt x="97" y="116"/>
                    <a:pt x="97" y="113"/>
                    <a:pt x="96" y="110"/>
                  </a:cubicBezTo>
                  <a:cubicBezTo>
                    <a:pt x="95" y="110"/>
                    <a:pt x="95" y="110"/>
                    <a:pt x="94" y="11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91" y="112"/>
                    <a:pt x="89" y="113"/>
                    <a:pt x="87" y="115"/>
                  </a:cubicBezTo>
                  <a:cubicBezTo>
                    <a:pt x="77" y="121"/>
                    <a:pt x="61" y="132"/>
                    <a:pt x="48" y="135"/>
                  </a:cubicBezTo>
                  <a:cubicBezTo>
                    <a:pt x="41" y="137"/>
                    <a:pt x="33" y="138"/>
                    <a:pt x="26" y="138"/>
                  </a:cubicBezTo>
                  <a:close/>
                  <a:moveTo>
                    <a:pt x="5" y="129"/>
                  </a:moveTo>
                  <a:cubicBezTo>
                    <a:pt x="5" y="130"/>
                    <a:pt x="5" y="130"/>
                    <a:pt x="6" y="130"/>
                  </a:cubicBezTo>
                  <a:cubicBezTo>
                    <a:pt x="10" y="134"/>
                    <a:pt x="17" y="137"/>
                    <a:pt x="26" y="137"/>
                  </a:cubicBezTo>
                  <a:cubicBezTo>
                    <a:pt x="33" y="137"/>
                    <a:pt x="41" y="135"/>
                    <a:pt x="48" y="134"/>
                  </a:cubicBezTo>
                  <a:cubicBezTo>
                    <a:pt x="61" y="130"/>
                    <a:pt x="76" y="120"/>
                    <a:pt x="86" y="114"/>
                  </a:cubicBezTo>
                  <a:cubicBezTo>
                    <a:pt x="82" y="115"/>
                    <a:pt x="78" y="117"/>
                    <a:pt x="75" y="119"/>
                  </a:cubicBezTo>
                  <a:cubicBezTo>
                    <a:pt x="66" y="124"/>
                    <a:pt x="57" y="129"/>
                    <a:pt x="48" y="129"/>
                  </a:cubicBezTo>
                  <a:cubicBezTo>
                    <a:pt x="44" y="129"/>
                    <a:pt x="44" y="129"/>
                    <a:pt x="44" y="129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54" y="126"/>
                    <a:pt x="59" y="123"/>
                    <a:pt x="65" y="120"/>
                  </a:cubicBezTo>
                  <a:cubicBezTo>
                    <a:pt x="75" y="114"/>
                    <a:pt x="85" y="108"/>
                    <a:pt x="96" y="108"/>
                  </a:cubicBezTo>
                  <a:cubicBezTo>
                    <a:pt x="96" y="108"/>
                    <a:pt x="96" y="108"/>
                    <a:pt x="96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9"/>
                    <a:pt x="97" y="109"/>
                    <a:pt x="97" y="109"/>
                  </a:cubicBezTo>
                  <a:cubicBezTo>
                    <a:pt x="98" y="112"/>
                    <a:pt x="99" y="116"/>
                    <a:pt x="99" y="120"/>
                  </a:cubicBezTo>
                  <a:cubicBezTo>
                    <a:pt x="99" y="124"/>
                    <a:pt x="100" y="129"/>
                    <a:pt x="101" y="132"/>
                  </a:cubicBezTo>
                  <a:cubicBezTo>
                    <a:pt x="104" y="134"/>
                    <a:pt x="108" y="135"/>
                    <a:pt x="111" y="135"/>
                  </a:cubicBezTo>
                  <a:cubicBezTo>
                    <a:pt x="118" y="135"/>
                    <a:pt x="122" y="129"/>
                    <a:pt x="123" y="123"/>
                  </a:cubicBezTo>
                  <a:cubicBezTo>
                    <a:pt x="122" y="124"/>
                    <a:pt x="121" y="125"/>
                    <a:pt x="119" y="125"/>
                  </a:cubicBezTo>
                  <a:cubicBezTo>
                    <a:pt x="118" y="125"/>
                    <a:pt x="118" y="125"/>
                    <a:pt x="118" y="125"/>
                  </a:cubicBezTo>
                  <a:cubicBezTo>
                    <a:pt x="118" y="127"/>
                    <a:pt x="117" y="128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7" y="129"/>
                    <a:pt x="117" y="129"/>
                    <a:pt x="117" y="129"/>
                  </a:cubicBezTo>
                  <a:cubicBezTo>
                    <a:pt x="115" y="130"/>
                    <a:pt x="114" y="130"/>
                    <a:pt x="113" y="130"/>
                  </a:cubicBezTo>
                  <a:cubicBezTo>
                    <a:pt x="113" y="130"/>
                    <a:pt x="113" y="130"/>
                    <a:pt x="113" y="130"/>
                  </a:cubicBezTo>
                  <a:cubicBezTo>
                    <a:pt x="111" y="130"/>
                    <a:pt x="109" y="130"/>
                    <a:pt x="108" y="129"/>
                  </a:cubicBezTo>
                  <a:cubicBezTo>
                    <a:pt x="106" y="129"/>
                    <a:pt x="105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3" y="128"/>
                    <a:pt x="103" y="128"/>
                    <a:pt x="103" y="128"/>
                  </a:cubicBezTo>
                  <a:cubicBezTo>
                    <a:pt x="100" y="122"/>
                    <a:pt x="100" y="110"/>
                    <a:pt x="104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05" y="105"/>
                    <a:pt x="105" y="105"/>
                    <a:pt x="105" y="105"/>
                  </a:cubicBezTo>
                  <a:cubicBezTo>
                    <a:pt x="110" y="106"/>
                    <a:pt x="114" y="108"/>
                    <a:pt x="116" y="112"/>
                  </a:cubicBezTo>
                  <a:cubicBezTo>
                    <a:pt x="118" y="116"/>
                    <a:pt x="119" y="120"/>
                    <a:pt x="118" y="124"/>
                  </a:cubicBezTo>
                  <a:cubicBezTo>
                    <a:pt x="118" y="124"/>
                    <a:pt x="118" y="124"/>
                    <a:pt x="118" y="124"/>
                  </a:cubicBezTo>
                  <a:cubicBezTo>
                    <a:pt x="121" y="119"/>
                    <a:pt x="119" y="116"/>
                    <a:pt x="117" y="112"/>
                  </a:cubicBezTo>
                  <a:cubicBezTo>
                    <a:pt x="116" y="110"/>
                    <a:pt x="115" y="109"/>
                    <a:pt x="114" y="106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5"/>
                    <a:pt x="115" y="105"/>
                    <a:pt x="115" y="105"/>
                  </a:cubicBezTo>
                  <a:cubicBezTo>
                    <a:pt x="117" y="106"/>
                    <a:pt x="121" y="109"/>
                    <a:pt x="123" y="113"/>
                  </a:cubicBezTo>
                  <a:cubicBezTo>
                    <a:pt x="121" y="107"/>
                    <a:pt x="116" y="102"/>
                    <a:pt x="108" y="102"/>
                  </a:cubicBezTo>
                  <a:cubicBezTo>
                    <a:pt x="107" y="102"/>
                    <a:pt x="107" y="102"/>
                    <a:pt x="107" y="102"/>
                  </a:cubicBezTo>
                  <a:cubicBezTo>
                    <a:pt x="107" y="101"/>
                    <a:pt x="107" y="101"/>
                    <a:pt x="107" y="101"/>
                  </a:cubicBezTo>
                  <a:cubicBezTo>
                    <a:pt x="108" y="97"/>
                    <a:pt x="112" y="90"/>
                    <a:pt x="115" y="82"/>
                  </a:cubicBezTo>
                  <a:cubicBezTo>
                    <a:pt x="124" y="65"/>
                    <a:pt x="134" y="44"/>
                    <a:pt x="133" y="26"/>
                  </a:cubicBezTo>
                  <a:cubicBezTo>
                    <a:pt x="131" y="15"/>
                    <a:pt x="126" y="3"/>
                    <a:pt x="115" y="2"/>
                  </a:cubicBezTo>
                  <a:cubicBezTo>
                    <a:pt x="110" y="1"/>
                    <a:pt x="104" y="4"/>
                    <a:pt x="102" y="7"/>
                  </a:cubicBezTo>
                  <a:cubicBezTo>
                    <a:pt x="102" y="7"/>
                    <a:pt x="102" y="8"/>
                    <a:pt x="102" y="9"/>
                  </a:cubicBezTo>
                  <a:cubicBezTo>
                    <a:pt x="105" y="4"/>
                    <a:pt x="109" y="3"/>
                    <a:pt x="111" y="3"/>
                  </a:cubicBezTo>
                  <a:cubicBezTo>
                    <a:pt x="118" y="3"/>
                    <a:pt x="125" y="11"/>
                    <a:pt x="127" y="18"/>
                  </a:cubicBezTo>
                  <a:cubicBezTo>
                    <a:pt x="133" y="42"/>
                    <a:pt x="110" y="81"/>
                    <a:pt x="101" y="91"/>
                  </a:cubicBezTo>
                  <a:cubicBezTo>
                    <a:pt x="102" y="96"/>
                    <a:pt x="100" y="100"/>
                    <a:pt x="99" y="104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98" y="105"/>
                    <a:pt x="98" y="105"/>
                    <a:pt x="98" y="105"/>
                  </a:cubicBezTo>
                  <a:cubicBezTo>
                    <a:pt x="86" y="107"/>
                    <a:pt x="75" y="113"/>
                    <a:pt x="64" y="119"/>
                  </a:cubicBezTo>
                  <a:cubicBezTo>
                    <a:pt x="51" y="126"/>
                    <a:pt x="37" y="133"/>
                    <a:pt x="23" y="133"/>
                  </a:cubicBezTo>
                  <a:cubicBezTo>
                    <a:pt x="17" y="133"/>
                    <a:pt x="11" y="132"/>
                    <a:pt x="5" y="129"/>
                  </a:cubicBezTo>
                  <a:cubicBezTo>
                    <a:pt x="5" y="129"/>
                    <a:pt x="5" y="129"/>
                    <a:pt x="5" y="129"/>
                  </a:cubicBezTo>
                  <a:close/>
                  <a:moveTo>
                    <a:pt x="104" y="127"/>
                  </a:moveTo>
                  <a:cubicBezTo>
                    <a:pt x="106" y="127"/>
                    <a:pt x="107" y="127"/>
                    <a:pt x="108" y="128"/>
                  </a:cubicBezTo>
                  <a:cubicBezTo>
                    <a:pt x="111" y="129"/>
                    <a:pt x="113" y="129"/>
                    <a:pt x="116" y="128"/>
                  </a:cubicBezTo>
                  <a:cubicBezTo>
                    <a:pt x="118" y="123"/>
                    <a:pt x="118" y="117"/>
                    <a:pt x="115" y="113"/>
                  </a:cubicBezTo>
                  <a:cubicBezTo>
                    <a:pt x="113" y="110"/>
                    <a:pt x="109" y="107"/>
                    <a:pt x="105" y="107"/>
                  </a:cubicBezTo>
                  <a:cubicBezTo>
                    <a:pt x="102" y="111"/>
                    <a:pt x="102" y="121"/>
                    <a:pt x="104" y="127"/>
                  </a:cubicBezTo>
                  <a:close/>
                  <a:moveTo>
                    <a:pt x="89" y="110"/>
                  </a:moveTo>
                  <a:cubicBezTo>
                    <a:pt x="81" y="112"/>
                    <a:pt x="73" y="117"/>
                    <a:pt x="65" y="121"/>
                  </a:cubicBezTo>
                  <a:cubicBezTo>
                    <a:pt x="61" y="123"/>
                    <a:pt x="57" y="125"/>
                    <a:pt x="53" y="127"/>
                  </a:cubicBezTo>
                  <a:cubicBezTo>
                    <a:pt x="60" y="126"/>
                    <a:pt x="67" y="122"/>
                    <a:pt x="74" y="118"/>
                  </a:cubicBezTo>
                  <a:cubicBezTo>
                    <a:pt x="79" y="115"/>
                    <a:pt x="84" y="112"/>
                    <a:pt x="89" y="110"/>
                  </a:cubicBezTo>
                  <a:close/>
                  <a:moveTo>
                    <a:pt x="2" y="121"/>
                  </a:moveTo>
                  <a:cubicBezTo>
                    <a:pt x="2" y="123"/>
                    <a:pt x="3" y="125"/>
                    <a:pt x="4" y="127"/>
                  </a:cubicBezTo>
                  <a:cubicBezTo>
                    <a:pt x="3" y="127"/>
                    <a:pt x="3" y="125"/>
                    <a:pt x="3" y="124"/>
                  </a:cubicBezTo>
                  <a:cubicBezTo>
                    <a:pt x="3" y="123"/>
                    <a:pt x="4" y="122"/>
                    <a:pt x="3" y="121"/>
                  </a:cubicBezTo>
                  <a:cubicBezTo>
                    <a:pt x="3" y="121"/>
                    <a:pt x="3" y="121"/>
                    <a:pt x="2" y="121"/>
                  </a:cubicBezTo>
                  <a:close/>
                  <a:moveTo>
                    <a:pt x="116" y="108"/>
                  </a:moveTo>
                  <a:cubicBezTo>
                    <a:pt x="117" y="109"/>
                    <a:pt x="118" y="110"/>
                    <a:pt x="118" y="111"/>
                  </a:cubicBezTo>
                  <a:cubicBezTo>
                    <a:pt x="120" y="115"/>
                    <a:pt x="122" y="118"/>
                    <a:pt x="120" y="123"/>
                  </a:cubicBezTo>
                  <a:cubicBezTo>
                    <a:pt x="122" y="122"/>
                    <a:pt x="123" y="121"/>
                    <a:pt x="123" y="119"/>
                  </a:cubicBezTo>
                  <a:cubicBezTo>
                    <a:pt x="123" y="115"/>
                    <a:pt x="119" y="110"/>
                    <a:pt x="116" y="108"/>
                  </a:cubicBezTo>
                  <a:close/>
                  <a:moveTo>
                    <a:pt x="102" y="108"/>
                  </a:moveTo>
                  <a:cubicBezTo>
                    <a:pt x="103" y="103"/>
                    <a:pt x="103" y="103"/>
                    <a:pt x="103" y="103"/>
                  </a:cubicBezTo>
                  <a:cubicBezTo>
                    <a:pt x="104" y="92"/>
                    <a:pt x="109" y="82"/>
                    <a:pt x="114" y="72"/>
                  </a:cubicBezTo>
                  <a:cubicBezTo>
                    <a:pt x="121" y="60"/>
                    <a:pt x="127" y="47"/>
                    <a:pt x="128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1" y="51"/>
                    <a:pt x="122" y="68"/>
                    <a:pt x="114" y="84"/>
                  </a:cubicBezTo>
                  <a:cubicBezTo>
                    <a:pt x="110" y="90"/>
                    <a:pt x="107" y="97"/>
                    <a:pt x="104" y="103"/>
                  </a:cubicBezTo>
                  <a:lnTo>
                    <a:pt x="102" y="108"/>
                  </a:lnTo>
                  <a:close/>
                  <a:moveTo>
                    <a:pt x="128" y="44"/>
                  </a:moveTo>
                  <a:cubicBezTo>
                    <a:pt x="125" y="54"/>
                    <a:pt x="120" y="63"/>
                    <a:pt x="116" y="72"/>
                  </a:cubicBezTo>
                  <a:cubicBezTo>
                    <a:pt x="111" y="81"/>
                    <a:pt x="107" y="89"/>
                    <a:pt x="105" y="97"/>
                  </a:cubicBezTo>
                  <a:cubicBezTo>
                    <a:pt x="108" y="92"/>
                    <a:pt x="110" y="88"/>
                    <a:pt x="112" y="83"/>
                  </a:cubicBezTo>
                  <a:cubicBezTo>
                    <a:pt x="119" y="71"/>
                    <a:pt x="126" y="58"/>
                    <a:pt x="128" y="44"/>
                  </a:cubicBezTo>
                  <a:close/>
                </a:path>
              </a:pathLst>
            </a:custGeom>
            <a:solidFill>
              <a:schemeClr val="tx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TW"/>
            </a:p>
          </p:txBody>
        </p: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19668" y="1330347"/>
            <a:ext cx="2880360" cy="2103120"/>
          </a:xfrm>
        </p:spPr>
        <p:txBody>
          <a:bodyPr anchor="b">
            <a:normAutofit/>
          </a:bodyPr>
          <a:lstStyle>
            <a:lvl1pPr latinLnBrk="0">
              <a:defRPr lang="zh-TW" sz="36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627460" y="1031195"/>
            <a:ext cx="4457700" cy="4572000"/>
          </a:xfr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bg1"/>
            </a:solidFill>
          </a:ln>
        </p:spPr>
        <p:txBody>
          <a:bodyPr/>
          <a:lstStyle>
            <a:lvl1pPr marL="0" indent="0" latinLnBrk="0">
              <a:buNone/>
              <a:defRPr lang="zh-TW" sz="3200"/>
            </a:lvl1pPr>
            <a:lvl2pPr marL="457200" indent="0" latinLnBrk="0">
              <a:buNone/>
              <a:defRPr lang="zh-TW" sz="2800"/>
            </a:lvl2pPr>
            <a:lvl3pPr marL="914400" indent="0" latinLnBrk="0">
              <a:buNone/>
              <a:defRPr lang="zh-TW" sz="2400"/>
            </a:lvl3pPr>
            <a:lvl4pPr marL="1371600" indent="0" latinLnBrk="0">
              <a:buNone/>
              <a:defRPr lang="zh-TW" sz="2000"/>
            </a:lvl4pPr>
            <a:lvl5pPr marL="1828800" indent="0" latinLnBrk="0">
              <a:buNone/>
              <a:defRPr lang="zh-TW" sz="2000"/>
            </a:lvl5pPr>
            <a:lvl6pPr marL="2286000" indent="0" latinLnBrk="0">
              <a:buNone/>
              <a:defRPr lang="zh-TW" sz="2000"/>
            </a:lvl6pPr>
            <a:lvl7pPr marL="2743200" indent="0" latinLnBrk="0">
              <a:buNone/>
              <a:defRPr lang="zh-TW" sz="2000"/>
            </a:lvl7pPr>
            <a:lvl8pPr marL="3200400" indent="0" latinLnBrk="0">
              <a:buNone/>
              <a:defRPr lang="zh-TW" sz="2000"/>
            </a:lvl8pPr>
            <a:lvl9pPr marL="3657600" indent="0" latinLnBrk="0">
              <a:buNone/>
              <a:defRPr lang="zh-TW" sz="2000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619668" y="3555522"/>
            <a:ext cx="2880360" cy="2168517"/>
          </a:xfrm>
        </p:spPr>
        <p:txBody>
          <a:bodyPr>
            <a:normAutofit/>
          </a:bodyPr>
          <a:lstStyle>
            <a:lvl1pPr marL="0" indent="0" latinLnBrk="0">
              <a:buNone/>
              <a:defRPr lang="zh-TW" sz="1800"/>
            </a:lvl1pPr>
            <a:lvl2pPr marL="457200" indent="0" latinLnBrk="0">
              <a:buNone/>
              <a:defRPr lang="zh-TW" sz="1400"/>
            </a:lvl2pPr>
            <a:lvl3pPr marL="914400" indent="0" latinLnBrk="0">
              <a:buNone/>
              <a:defRPr lang="zh-TW" sz="1200"/>
            </a:lvl3pPr>
            <a:lvl4pPr marL="1371600" indent="0" latinLnBrk="0">
              <a:buNone/>
              <a:defRPr lang="zh-TW" sz="1000"/>
            </a:lvl4pPr>
            <a:lvl5pPr marL="1828800" indent="0" latinLnBrk="0">
              <a:buNone/>
              <a:defRPr lang="zh-TW" sz="1000"/>
            </a:lvl5pPr>
            <a:lvl6pPr marL="2286000" indent="0" latinLnBrk="0">
              <a:buNone/>
              <a:defRPr lang="zh-TW" sz="1000"/>
            </a:lvl6pPr>
            <a:lvl7pPr marL="2743200" indent="0" latinLnBrk="0">
              <a:buNone/>
              <a:defRPr lang="zh-TW" sz="1000"/>
            </a:lvl7pPr>
            <a:lvl8pPr marL="3200400" indent="0" latinLnBrk="0">
              <a:buNone/>
              <a:defRPr lang="zh-TW" sz="1000"/>
            </a:lvl8pPr>
            <a:lvl9pPr marL="3657600" indent="0" latinLnBrk="0">
              <a:buNone/>
              <a:defRPr lang="zh-TW"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95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7936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7218202" y="304800"/>
            <a:ext cx="1297148" cy="5676900"/>
          </a:xfrm>
        </p:spPr>
        <p:txBody>
          <a:bodyPr vert="eaVert"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04800"/>
            <a:ext cx="6475253" cy="56769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05803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1"/>
          <p:cNvGraphicFramePr>
            <a:graphicFrameLocks noChangeAspect="1"/>
          </p:cNvGraphicFramePr>
          <p:nvPr/>
        </p:nvGraphicFramePr>
        <p:xfrm>
          <a:off x="152400" y="609600"/>
          <a:ext cx="88392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4" name="Image" r:id="rId3" imgW="22857143" imgH="2819048" progId="">
                  <p:embed/>
                </p:oleObj>
              </mc:Choice>
              <mc:Fallback>
                <p:oleObj name="Image" r:id="rId3" imgW="22857143" imgH="2819048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" y="609600"/>
                        <a:ext cx="88392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30311D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0C0C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8001000" y="6019800"/>
          <a:ext cx="6858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5" name="Image" r:id="rId5" imgW="1494385" imgH="1182930" progId="">
                  <p:embed/>
                </p:oleObj>
              </mc:Choice>
              <mc:Fallback>
                <p:oleObj name="Image" r:id="rId5" imgW="1494385" imgH="118293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01000" y="6019800"/>
                        <a:ext cx="685800" cy="54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30311D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0C0C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AutoShape 68"/>
          <p:cNvSpPr>
            <a:spLocks noChangeArrowheads="1"/>
          </p:cNvSpPr>
          <p:nvPr/>
        </p:nvSpPr>
        <p:spPr bwMode="auto">
          <a:xfrm>
            <a:off x="152400" y="228600"/>
            <a:ext cx="8839200" cy="6324600"/>
          </a:xfrm>
          <a:prstGeom prst="roundRect">
            <a:avLst>
              <a:gd name="adj" fmla="val 4569"/>
            </a:avLst>
          </a:prstGeom>
          <a:noFill/>
          <a:ln w="28575">
            <a:solidFill>
              <a:schemeClr val="bg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6" name="Rectangle 75"/>
          <p:cNvSpPr>
            <a:spLocks noChangeArrowheads="1"/>
          </p:cNvSpPr>
          <p:nvPr/>
        </p:nvSpPr>
        <p:spPr bwMode="gray">
          <a:xfrm>
            <a:off x="228600" y="65532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10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7" name="Rectangle 76"/>
          <p:cNvSpPr>
            <a:spLocks noChangeArrowheads="1"/>
          </p:cNvSpPr>
          <p:nvPr/>
        </p:nvSpPr>
        <p:spPr bwMode="gray">
          <a:xfrm>
            <a:off x="3200400" y="6553200"/>
            <a:ext cx="2895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100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8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6019800" y="307975"/>
            <a:ext cx="1905000" cy="244475"/>
          </a:xfr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zh-TW" altLang="en-US">
              <a:solidFill>
                <a:srgbClr val="575F6D"/>
              </a:solidFill>
            </a:endParaRPr>
          </a:p>
        </p:txBody>
      </p:sp>
      <p:sp>
        <p:nvSpPr>
          <p:cNvPr id="9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867400" y="228600"/>
            <a:ext cx="2895600" cy="244475"/>
          </a:xfr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endParaRPr lang="zh-TW" altLang="en-US">
              <a:solidFill>
                <a:srgbClr val="575F6D"/>
              </a:solidFill>
            </a:endParaRPr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781800" y="6553200"/>
            <a:ext cx="2133600" cy="244475"/>
          </a:xfrm>
        </p:spPr>
        <p:txBody>
          <a:bodyPr/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8C8EA202-133C-45D7-B33F-0AE95DEDADF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76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98910" y="1752600"/>
            <a:ext cx="7543800" cy="4229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056708" y="6019801"/>
            <a:ext cx="104719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fld id="{060FDF81-C925-485C-B78E-4629983B9101}" type="datetimeFigureOut">
              <a:rPr lang="zh-TW" altLang="en-US" smtClean="0"/>
              <a:pPr/>
              <a:t>2017/11/9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484710" y="6019801"/>
            <a:ext cx="44577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98910" y="6019801"/>
            <a:ext cx="5715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1000">
                <a:solidFill>
                  <a:schemeClr val="tx1"/>
                </a:solidFill>
              </a:defRPr>
            </a:lvl1pPr>
          </a:lstStyle>
          <a:p>
            <a:fld id="{5A894304-B350-4DB1-BCDF-4AA9812D943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0630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87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zh-TW" sz="36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1800"/>
        </a:spcBef>
        <a:buFont typeface="Arial" panose="020B0604020202020204" pitchFamily="34" charset="0"/>
        <a:buChar char="•"/>
        <a:defRPr lang="zh-TW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3464" algn="l" defTabSz="914400" rtl="0" eaLnBrk="1" latinLnBrk="0" hangingPunct="1">
        <a:lnSpc>
          <a:spcPct val="100000"/>
        </a:lnSpc>
        <a:spcBef>
          <a:spcPts val="1200"/>
        </a:spcBef>
        <a:buFont typeface="Arial" panose="020B0604020202020204" pitchFamily="34" charset="0"/>
        <a:buChar char="•"/>
        <a:defRPr lang="zh-TW"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800"/>
        </a:spcBef>
        <a:buFont typeface="Arial" panose="020B0604020202020204" pitchFamily="34" charset="0"/>
        <a:buChar char="•"/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lang="zh-TW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zh-TW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../../../105&#25976;&#23416;&#36628;&#23566;&#22296;/TIMSS%202015-International-Results-in-Mathematics.pdf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&#32769;&#24107;&#30340;&#32147;&#20856;&#35486;&#37636;.mp4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../../&#25945;&#23416;&#29992;&#24433;&#29255;/&#27704;&#19981;&#25918;&#26820;(&#31934;).mp4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../102&#25976;&#23416;&#36628;&#23566;&#22296;/&#35036;&#25937;&#25945;&#23416;/&#22522;&#26412;&#23416;&#32722;&#20839;&#23481;&#22283;&#20013;&#33521;&#25991;&#31185;&#26680;&#23450;&#29256;.pdf" TargetMode="External"/><Relationship Id="rId2" Type="http://schemas.openxmlformats.org/officeDocument/2006/relationships/hyperlink" Target="../102&#25976;&#23416;&#36628;&#23566;&#22296;/&#35036;&#25937;&#25945;&#23416;/&#22522;&#26412;&#23416;&#32722;&#20839;&#23481;&#22283;&#20013;&#22283;&#25991;&#31185;&#26680;&#23450;&#29256;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../102&#25976;&#23416;&#36628;&#23566;&#22296;/&#35036;&#25937;&#25945;&#23416;/&#22522;&#26412;&#23416;&#32722;&#20839;&#23481;&#22283;&#20013;&#25976;&#23416;&#31185;&#26680;&#23450;&#29256;.pdf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105-06-&#22283;&#20013;&#25976;&#23416;&#26680;&#23450;&#29256;.pdf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priori.moe.gov.tw/index.php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../../../Users/user/Desktop/&#19971;&#19978;&#35036;&#25937;&#25945;&#23416;.pdf" TargetMode="External"/><Relationship Id="rId5" Type="http://schemas.openxmlformats.org/officeDocument/2006/relationships/image" Target="../media/image34.png"/><Relationship Id="rId4" Type="http://schemas.openxmlformats.org/officeDocument/2006/relationships/hyperlink" Target="../../../Users/user/Desktop/&#21934;&#20803;1&#12289;2(&#23416;&#29983;&#29256;).doc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&#20998;&#32068;&#21512;&#20316;105.mp4" TargetMode="Externa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3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../106&#22830;&#22296;/&#21129;&#24314;&#25104;&#32032;&#39178;&#25945;&#26696;/&#24432;&#21270;&#24037;&#20316;&#22346;/&#36889;&#32676;&#20154;%20TGOP&#9474;&#32769;&#24107;&#30340;&#32147;&#20856;&#35486;&#37636;&#12304;&#35486;&#37636;&#31995;&#21015;&#12305;%20Teacher&#8217;s%20famous%20sayings%20&#12304;Quotation%20Series&#12305;%20-%20YouTube%20(1080p).mp4" TargetMode="External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8.jpeg"/><Relationship Id="rId7" Type="http://schemas.openxmlformats.org/officeDocument/2006/relationships/image" Target="../media/image40.JPG"/><Relationship Id="rId2" Type="http://schemas.openxmlformats.org/officeDocument/2006/relationships/hyperlink" Target="../../106&#22830;&#22296;/&#21129;&#24314;&#25104;&#32032;&#39178;&#25945;&#26696;/&#24432;&#21270;&#24037;&#20316;&#22346;/&#26954;&#26126;&#22283;&#20013;&#20844;&#38283;&#35506;/1061017&#24314;&#25104;&#20013;&#22754;&#22283;&#20013;/1061017&#24314;&#25104;(&#20013;&#22754;&#22283;&#20013;).MP4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../../&#25945;&#23416;&#37636;&#24433;/1-3&#24179;&#33288;&#22283;&#20013;&#20844;&#38283;&#25480;&#35506;.mp4" TargetMode="External"/><Relationship Id="rId5" Type="http://schemas.openxmlformats.org/officeDocument/2006/relationships/image" Target="../media/image39.jpeg"/><Relationship Id="rId4" Type="http://schemas.openxmlformats.org/officeDocument/2006/relationships/hyperlink" Target="../../106&#22830;&#22296;/&#21129;&#24314;&#25104;&#32032;&#39178;&#25945;&#26696;/&#24432;&#21270;&#24037;&#20316;&#22346;/&#26954;&#26126;&#22283;&#20013;&#20844;&#38283;&#35506;(&#30050;&#27663;&#23450;&#29702;).mp4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&#35036;&#25937;&#25945;&#23416;&#25104;&#26524;(&#31934;&#36984;&#38598;).mp4" TargetMode="Externa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34.png"/><Relationship Id="rId5" Type="http://schemas.openxmlformats.org/officeDocument/2006/relationships/diagramQuickStyle" Target="../diagrams/quickStyle4.xml"/><Relationship Id="rId10" Type="http://schemas.openxmlformats.org/officeDocument/2006/relationships/hyperlink" Target="../../&#25945;&#23416;&#37636;&#24433;/&#35036;&#25937;&#25945;&#23416;&#25104;&#26524;(&#31934;&#36984;&#38598;).mp4" TargetMode="External"/><Relationship Id="rId4" Type="http://schemas.openxmlformats.org/officeDocument/2006/relationships/diagramLayout" Target="../diagrams/layout4.xml"/><Relationship Id="rId9" Type="http://schemas.openxmlformats.org/officeDocument/2006/relationships/image" Target="../media/image4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Relationship Id="rId6" Type="http://schemas.openxmlformats.org/officeDocument/2006/relationships/hyperlink" Target="&#24179;&#37806;&#27963;&#21205;&#29151;.mp4" TargetMode="External"/><Relationship Id="rId5" Type="http://schemas.openxmlformats.org/officeDocument/2006/relationships/image" Target="../media/image34.png"/><Relationship Id="rId4" Type="http://schemas.openxmlformats.org/officeDocument/2006/relationships/hyperlink" Target="&#24179;&#37806;&#22283;&#20013;&#27963;&#21205;&#29151;.pptx" TargetMode="Externa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&#36039;&#28304;&#29677;&#25976;&#23416;&#35506;.mpg" TargetMode="Externa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../../102&#23416;&#24180;/&#35036;&#25937;&#25945;&#23416;/102&#24180;&#31532;&#22235;&#26399;-&#25945;&#23416;&#35506;&#31243;&#35336;&#30059;(&#21129;&#24314;&#25104;).doc" TargetMode="External"/><Relationship Id="rId2" Type="http://schemas.openxmlformats.org/officeDocument/2006/relationships/hyperlink" Target="../../102&#23416;&#24180;/&#35036;&#25937;&#25945;&#23416;/103&#24180;&#31532;&#20108;&#26399;(&#35506;&#20013;&#35036;&#25937;&#25945;&#23416;)-&#23416;&#29983;(&#21129;&#24314;&#25104;).docx" TargetMode="Externa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JPG"/><Relationship Id="rId4" Type="http://schemas.openxmlformats.org/officeDocument/2006/relationships/image" Target="../media/image67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hyperlink" Target="&#32769;&#24107;&#30340;&#32147;&#20856;&#35486;&#37636;.mp4" TargetMode="Externa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hyperlink" Target="&#32769;&#24072;&#35201;&#37117;&#36825;&#20040;&#31359;&#65292;&#23398;&#29983;&#36824;&#20250;&#25171;&#30604;&#30561;&#21527;&#65311;_(360p).flv" TargetMode="Externa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 1"/>
          <p:cNvSpPr>
            <a:spLocks noGrp="1"/>
          </p:cNvSpPr>
          <p:nvPr>
            <p:ph type="ctrTitle"/>
          </p:nvPr>
        </p:nvSpPr>
        <p:spPr>
          <a:xfrm>
            <a:off x="2699433" y="1268760"/>
            <a:ext cx="6300192" cy="2304256"/>
          </a:xfrm>
        </p:spPr>
        <p:txBody>
          <a:bodyPr>
            <a:noAutofit/>
          </a:bodyPr>
          <a:lstStyle/>
          <a:p>
            <a:r>
              <a:rPr lang="zh-TW" altLang="en-US" sz="8000" dirty="0">
                <a:latin typeface="王漢宗波卡體一空陰" pitchFamily="18" charset="-120"/>
                <a:ea typeface="王漢宗波卡體一空陰" pitchFamily="18" charset="-120"/>
              </a:rPr>
              <a:t>補救</a:t>
            </a:r>
            <a:r>
              <a:rPr lang="zh-TW" altLang="en-US" sz="8000" dirty="0" smtClean="0">
                <a:latin typeface="王漢宗波卡體一空陰" pitchFamily="18" charset="-120"/>
                <a:ea typeface="王漢宗波卡體一空陰" pitchFamily="18" charset="-120"/>
              </a:rPr>
              <a:t>教學實</a:t>
            </a:r>
            <a:r>
              <a:rPr lang="zh-TW" altLang="en-US" sz="8000" dirty="0">
                <a:latin typeface="王漢宗波卡體一空陰" pitchFamily="18" charset="-120"/>
                <a:ea typeface="王漢宗波卡體一空陰" pitchFamily="18" charset="-120"/>
              </a:rPr>
              <a:t>務</a:t>
            </a:r>
          </a:p>
        </p:txBody>
      </p:sp>
      <p:sp>
        <p:nvSpPr>
          <p:cNvPr id="2051" name="副標題 2"/>
          <p:cNvSpPr>
            <a:spLocks noGrp="1"/>
          </p:cNvSpPr>
          <p:nvPr>
            <p:ph type="subTitle" idx="1"/>
          </p:nvPr>
        </p:nvSpPr>
        <p:spPr>
          <a:xfrm>
            <a:off x="2766808" y="5796932"/>
            <a:ext cx="5143502" cy="914400"/>
          </a:xfrm>
        </p:spPr>
        <p:txBody>
          <a:bodyPr>
            <a:normAutofit fontScale="92500" lnSpcReduction="20000"/>
          </a:bodyPr>
          <a:lstStyle/>
          <a:p>
            <a:r>
              <a:rPr lang="zh-TW" altLang="en-US" dirty="0" smtClean="0">
                <a:solidFill>
                  <a:schemeClr val="bg2">
                    <a:lumMod val="25000"/>
                  </a:schemeClr>
                </a:solidFill>
                <a:latin typeface="華康標楷體" pitchFamily="65" charset="-120"/>
                <a:ea typeface="華康標楷體" pitchFamily="65" charset="-120"/>
                <a:cs typeface="華康標楷體" pitchFamily="65" charset="-120"/>
              </a:rPr>
              <a:t>參考資料來源：</a:t>
            </a:r>
            <a:endParaRPr lang="en-US" altLang="zh-TW" dirty="0" smtClean="0">
              <a:solidFill>
                <a:schemeClr val="bg2">
                  <a:lumMod val="25000"/>
                </a:schemeClr>
              </a:solidFill>
              <a:latin typeface="華康標楷體" pitchFamily="65" charset="-120"/>
              <a:ea typeface="華康標楷體" pitchFamily="65" charset="-120"/>
              <a:cs typeface="華康標楷體" pitchFamily="65" charset="-120"/>
            </a:endParaRPr>
          </a:p>
          <a:p>
            <a:r>
              <a:rPr lang="zh-TW" altLang="en-US" dirty="0" smtClean="0">
                <a:solidFill>
                  <a:schemeClr val="bg2">
                    <a:lumMod val="25000"/>
                  </a:schemeClr>
                </a:solidFill>
                <a:latin typeface="華康標楷體" pitchFamily="65" charset="-120"/>
                <a:ea typeface="華康標楷體" pitchFamily="65" charset="-120"/>
                <a:cs typeface="華康標楷體" pitchFamily="65" charset="-120"/>
              </a:rPr>
              <a:t>臺灣師範大學 洪儷瑜 教授</a:t>
            </a:r>
            <a:endParaRPr lang="en-US" altLang="zh-TW" dirty="0" smtClean="0">
              <a:solidFill>
                <a:schemeClr val="bg2">
                  <a:lumMod val="25000"/>
                </a:schemeClr>
              </a:solidFill>
              <a:latin typeface="華康標楷體" pitchFamily="65" charset="-120"/>
              <a:ea typeface="華康標楷體" pitchFamily="65" charset="-120"/>
              <a:cs typeface="華康標楷體" pitchFamily="65" charset="-120"/>
            </a:endParaRPr>
          </a:p>
          <a:p>
            <a:r>
              <a:rPr lang="zh-TW" altLang="en-US" dirty="0" smtClean="0">
                <a:solidFill>
                  <a:schemeClr val="bg2">
                    <a:lumMod val="25000"/>
                  </a:schemeClr>
                </a:solidFill>
                <a:latin typeface="華康標楷體" pitchFamily="65" charset="-120"/>
                <a:ea typeface="華康標楷體" pitchFamily="65" charset="-120"/>
                <a:cs typeface="華康標楷體" pitchFamily="65" charset="-120"/>
              </a:rPr>
              <a:t>新竹教育大學 高淑芳 教授</a:t>
            </a:r>
            <a:endParaRPr lang="en-US" altLang="zh-TW" dirty="0" smtClean="0">
              <a:solidFill>
                <a:schemeClr val="bg2">
                  <a:lumMod val="25000"/>
                </a:schemeClr>
              </a:solidFill>
              <a:latin typeface="華康標楷體" pitchFamily="65" charset="-120"/>
              <a:ea typeface="華康標楷體" pitchFamily="65" charset="-120"/>
              <a:cs typeface="華康標楷體" pitchFamily="65" charset="-120"/>
            </a:endParaRPr>
          </a:p>
          <a:p>
            <a:endParaRPr lang="en-US" altLang="zh-TW" dirty="0" smtClean="0">
              <a:solidFill>
                <a:schemeClr val="bg2">
                  <a:lumMod val="25000"/>
                </a:schemeClr>
              </a:solidFill>
              <a:latin typeface="華康標楷體" pitchFamily="65" charset="-120"/>
              <a:ea typeface="華康標楷體" pitchFamily="65" charset="-120"/>
              <a:cs typeface="華康標楷體" pitchFamily="65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6029203" y="4624532"/>
            <a:ext cx="1881107" cy="94657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chemeClr val="tx1">
                    <a:lumMod val="50000"/>
                  </a:schemeClr>
                </a:solidFill>
                <a:latin typeface="華康隸書體W5" pitchFamily="65" charset="-120"/>
                <a:ea typeface="華康隸書體W5" pitchFamily="65" charset="-120"/>
                <a:cs typeface="+mj-cs"/>
              </a:rPr>
              <a:t>平鎮國中 </a:t>
            </a:r>
            <a:endParaRPr lang="en-US" altLang="zh-TW" sz="3200" b="1" dirty="0">
              <a:solidFill>
                <a:schemeClr val="tx1">
                  <a:lumMod val="50000"/>
                </a:schemeClr>
              </a:solidFill>
              <a:latin typeface="華康隸書體W5" pitchFamily="65" charset="-120"/>
              <a:ea typeface="華康隸書體W5" pitchFamily="65" charset="-120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defRPr/>
            </a:pPr>
            <a:r>
              <a:rPr lang="zh-TW" altLang="en-US" sz="3200" b="1" dirty="0">
                <a:solidFill>
                  <a:schemeClr val="tx1">
                    <a:lumMod val="50000"/>
                  </a:schemeClr>
                </a:solidFill>
                <a:latin typeface="華康隸書體W5" pitchFamily="65" charset="-120"/>
                <a:ea typeface="華康隸書體W5" pitchFamily="65" charset="-120"/>
                <a:cs typeface="+mj-cs"/>
              </a:rPr>
              <a:t>劉 建 成</a:t>
            </a:r>
          </a:p>
        </p:txBody>
      </p:sp>
      <p:sp>
        <p:nvSpPr>
          <p:cNvPr id="2" name="矩形 1"/>
          <p:cNvSpPr/>
          <p:nvPr/>
        </p:nvSpPr>
        <p:spPr>
          <a:xfrm>
            <a:off x="3995936" y="4101312"/>
            <a:ext cx="48526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2800" b="1" dirty="0">
                <a:solidFill>
                  <a:schemeClr val="tx1">
                    <a:lumMod val="50000"/>
                  </a:schemeClr>
                </a:solidFill>
                <a:latin typeface="華康隸書體W5" pitchFamily="65" charset="-120"/>
                <a:ea typeface="華康隸書體W5" pitchFamily="65" charset="-120"/>
                <a:cs typeface="+mj-cs"/>
              </a:rPr>
              <a:t>中央課程與教學輔導諮詢教師</a:t>
            </a:r>
            <a:endParaRPr lang="en-US" altLang="zh-TW" sz="2800" b="1" dirty="0">
              <a:solidFill>
                <a:schemeClr val="tx1">
                  <a:lumMod val="50000"/>
                </a:schemeClr>
              </a:solidFill>
              <a:latin typeface="華康隸書體W5" pitchFamily="65" charset="-120"/>
              <a:ea typeface="華康隸書體W5" pitchFamily="65" charset="-120"/>
              <a:cs typeface="+mj-cs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68762"/>
            <a:ext cx="9144000" cy="4889335"/>
          </a:xfrm>
          <a:prstGeom prst="rect">
            <a:avLst/>
          </a:prstGeom>
        </p:spPr>
      </p:pic>
      <p:sp>
        <p:nvSpPr>
          <p:cNvPr id="4" name="橢圓 3"/>
          <p:cNvSpPr/>
          <p:nvPr/>
        </p:nvSpPr>
        <p:spPr>
          <a:xfrm>
            <a:off x="4355976" y="5060838"/>
            <a:ext cx="1116362" cy="58664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8" name="橢圓 7"/>
          <p:cNvSpPr/>
          <p:nvPr/>
        </p:nvSpPr>
        <p:spPr>
          <a:xfrm>
            <a:off x="2699792" y="5060838"/>
            <a:ext cx="1116362" cy="58664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7" name="文字方塊 6"/>
          <p:cNvSpPr txBox="1"/>
          <p:nvPr/>
        </p:nvSpPr>
        <p:spPr>
          <a:xfrm>
            <a:off x="323528" y="260648"/>
            <a:ext cx="8421458" cy="72008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defPPr>
              <a:defRPr lang="zh-TW"/>
            </a:defPPr>
            <a:lvl1pPr algn="ctr" defTabSz="914377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  <a:defRPr kumimoji="1" sz="3300">
                <a:solidFill>
                  <a:schemeClr val="accent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defRPr>
            </a:lvl1pPr>
          </a:lstStyle>
          <a:p>
            <a:r>
              <a:rPr lang="en-US" altLang="zh-TW" sz="2800" dirty="0"/>
              <a:t>103</a:t>
            </a:r>
            <a:r>
              <a:rPr lang="zh-TW" altLang="en-US" sz="2800" dirty="0"/>
              <a:t>教育會考各科能力等級加標示人數百分比統計表</a:t>
            </a:r>
          </a:p>
        </p:txBody>
      </p:sp>
    </p:spTree>
    <p:extLst>
      <p:ext uri="{BB962C8B-B14F-4D97-AF65-F5344CB8AC3E}">
        <p14:creationId xmlns:p14="http://schemas.microsoft.com/office/powerpoint/2010/main" val="160129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0" y="1196752"/>
            <a:ext cx="9091818" cy="5184576"/>
            <a:chOff x="0" y="1821818"/>
            <a:chExt cx="9091818" cy="4775534"/>
          </a:xfrm>
        </p:grpSpPr>
        <p:pic>
          <p:nvPicPr>
            <p:cNvPr id="10" name="圖片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1821818"/>
              <a:ext cx="9091818" cy="4775534"/>
            </a:xfrm>
            <a:prstGeom prst="rect">
              <a:avLst/>
            </a:prstGeom>
          </p:spPr>
        </p:pic>
        <p:sp>
          <p:nvSpPr>
            <p:cNvPr id="14" name="橢圓 13"/>
            <p:cNvSpPr/>
            <p:nvPr/>
          </p:nvSpPr>
          <p:spPr>
            <a:xfrm>
              <a:off x="3032536" y="5793609"/>
              <a:ext cx="1116362" cy="586646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  <p:sp>
          <p:nvSpPr>
            <p:cNvPr id="15" name="橢圓 14"/>
            <p:cNvSpPr/>
            <p:nvPr/>
          </p:nvSpPr>
          <p:spPr>
            <a:xfrm>
              <a:off x="4572000" y="5793609"/>
              <a:ext cx="1116362" cy="586646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</p:grpSp>
      <p:sp>
        <p:nvSpPr>
          <p:cNvPr id="7" name="文字方塊 6"/>
          <p:cNvSpPr txBox="1"/>
          <p:nvPr/>
        </p:nvSpPr>
        <p:spPr>
          <a:xfrm>
            <a:off x="323528" y="260648"/>
            <a:ext cx="8421458" cy="72008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defPPr>
              <a:defRPr lang="zh-TW"/>
            </a:defPPr>
            <a:lvl1pPr algn="ctr" defTabSz="914377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  <a:defRPr kumimoji="1" sz="3300">
                <a:solidFill>
                  <a:schemeClr val="accent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defRPr>
            </a:lvl1pPr>
          </a:lstStyle>
          <a:p>
            <a:r>
              <a:rPr lang="en-US" altLang="zh-TW" sz="2800" dirty="0"/>
              <a:t>104</a:t>
            </a:r>
            <a:r>
              <a:rPr lang="zh-TW" altLang="en-US" sz="2800" dirty="0"/>
              <a:t>教育會考各科能力等級加標示人數百分比統計表</a:t>
            </a:r>
          </a:p>
        </p:txBody>
      </p:sp>
    </p:spTree>
    <p:extLst>
      <p:ext uri="{BB962C8B-B14F-4D97-AF65-F5344CB8AC3E}">
        <p14:creationId xmlns:p14="http://schemas.microsoft.com/office/powerpoint/2010/main" val="83340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Desktop\擷取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26" y="1196752"/>
            <a:ext cx="9143999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323528" y="260648"/>
            <a:ext cx="8421458" cy="72008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defPPr>
              <a:defRPr lang="zh-TW"/>
            </a:defPPr>
            <a:lvl1pPr algn="ctr" defTabSz="914377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  <a:defRPr kumimoji="1" sz="3300">
                <a:solidFill>
                  <a:schemeClr val="accent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defRPr>
            </a:lvl1pPr>
          </a:lstStyle>
          <a:p>
            <a:r>
              <a:rPr lang="en-US" altLang="zh-TW" sz="2800" dirty="0"/>
              <a:t>105</a:t>
            </a:r>
            <a:r>
              <a:rPr lang="zh-TW" altLang="en-US" sz="2800" dirty="0"/>
              <a:t>教育會考各科能力等級加標示人數百分比統計表</a:t>
            </a:r>
          </a:p>
        </p:txBody>
      </p:sp>
      <p:sp>
        <p:nvSpPr>
          <p:cNvPr id="7" name="橢圓 6"/>
          <p:cNvSpPr/>
          <p:nvPr/>
        </p:nvSpPr>
        <p:spPr>
          <a:xfrm>
            <a:off x="3032536" y="5545808"/>
            <a:ext cx="1116362" cy="58664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  <p:sp>
        <p:nvSpPr>
          <p:cNvPr id="8" name="橢圓 7"/>
          <p:cNvSpPr/>
          <p:nvPr/>
        </p:nvSpPr>
        <p:spPr>
          <a:xfrm>
            <a:off x="4566658" y="5557592"/>
            <a:ext cx="1116362" cy="58664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sz="1350"/>
          </a:p>
        </p:txBody>
      </p:sp>
    </p:spTree>
    <p:extLst>
      <p:ext uri="{BB962C8B-B14F-4D97-AF65-F5344CB8AC3E}">
        <p14:creationId xmlns:p14="http://schemas.microsoft.com/office/powerpoint/2010/main" val="572612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/>
          <p:cNvSpPr txBox="1"/>
          <p:nvPr/>
        </p:nvSpPr>
        <p:spPr>
          <a:xfrm>
            <a:off x="323528" y="260648"/>
            <a:ext cx="8421458" cy="720080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defPPr>
              <a:defRPr lang="zh-TW"/>
            </a:defPPr>
            <a:lvl1pPr algn="ctr" defTabSz="914377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None/>
              <a:defRPr kumimoji="1" sz="3300">
                <a:solidFill>
                  <a:schemeClr val="accent1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defRPr>
            </a:lvl1pPr>
          </a:lstStyle>
          <a:p>
            <a:r>
              <a:rPr lang="en-US" altLang="zh-TW" sz="2800" dirty="0" smtClean="0"/>
              <a:t>106</a:t>
            </a:r>
            <a:r>
              <a:rPr lang="zh-TW" altLang="en-US" sz="2800" dirty="0" smtClean="0"/>
              <a:t>教育</a:t>
            </a:r>
            <a:r>
              <a:rPr lang="zh-TW" altLang="en-US" sz="2800" dirty="0"/>
              <a:t>會考各科能力等級加標示人數百分比統計表</a:t>
            </a:r>
          </a:p>
        </p:txBody>
      </p:sp>
      <p:grpSp>
        <p:nvGrpSpPr>
          <p:cNvPr id="2" name="群組 1"/>
          <p:cNvGrpSpPr/>
          <p:nvPr/>
        </p:nvGrpSpPr>
        <p:grpSpPr>
          <a:xfrm>
            <a:off x="3426" y="1340768"/>
            <a:ext cx="9143999" cy="5517232"/>
            <a:chOff x="3426" y="1340768"/>
            <a:chExt cx="9143999" cy="5328592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426" y="1340768"/>
              <a:ext cx="9143999" cy="5328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橢圓 7"/>
            <p:cNvSpPr/>
            <p:nvPr/>
          </p:nvSpPr>
          <p:spPr>
            <a:xfrm>
              <a:off x="4644008" y="5805264"/>
              <a:ext cx="1116362" cy="586646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1391243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79712" y="188640"/>
            <a:ext cx="5832648" cy="936104"/>
          </a:xfrm>
        </p:spPr>
        <p:txBody>
          <a:bodyPr vert="horz" lIns="68580" tIns="34290" rIns="68580" bIns="34290" rtlCol="0" anchor="b">
            <a:noAutofit/>
          </a:bodyPr>
          <a:lstStyle/>
          <a:p>
            <a:r>
              <a:rPr lang="zh-TW" altLang="en-US" sz="4000" dirty="0">
                <a:solidFill>
                  <a:srgbClr val="002A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歷次</a:t>
            </a:r>
            <a:r>
              <a:rPr lang="en-US" altLang="zh-TW" sz="4000" dirty="0">
                <a:solidFill>
                  <a:srgbClr val="002A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PISA</a:t>
            </a:r>
            <a:r>
              <a:rPr lang="zh-TW" altLang="en-US" sz="4000" dirty="0">
                <a:solidFill>
                  <a:srgbClr val="002A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數學調查結果</a:t>
            </a:r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/>
          </p:nvPr>
        </p:nvGraphicFramePr>
        <p:xfrm>
          <a:off x="-6997" y="1268762"/>
          <a:ext cx="9150998" cy="5303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852"/>
                <a:gridCol w="1566741"/>
                <a:gridCol w="1928918"/>
                <a:gridCol w="1747829"/>
                <a:gridCol w="1747829"/>
                <a:gridCol w="1747829"/>
              </a:tblGrid>
              <a:tr h="359088">
                <a:tc>
                  <a:txBody>
                    <a:bodyPr/>
                    <a:lstStyle/>
                    <a:p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PISA</a:t>
                      </a:r>
                      <a:r>
                        <a:rPr lang="zh-TW" altLang="en-US" sz="1800" baseline="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</a:t>
                      </a:r>
                      <a:r>
                        <a:rPr lang="en-US" altLang="zh-TW" sz="1800" baseline="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2003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PISA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2006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PISA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2009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err="1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PISA2012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dirty="0" err="1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PISA2015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359088">
                <a:tc rowSpan="10">
                  <a:txBody>
                    <a:bodyPr/>
                    <a:lstStyle/>
                    <a:p>
                      <a:endParaRPr lang="en-US" altLang="zh-TW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  <a:p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數學</a:t>
                      </a:r>
                      <a:endParaRPr lang="en-US" altLang="zh-TW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  <a:p>
                      <a:endParaRPr lang="en-US" altLang="zh-TW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  <a:p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排名暨平均分數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香港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(550)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b="1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1.</a:t>
                      </a:r>
                      <a:r>
                        <a:rPr lang="zh-TW" altLang="en-US" sz="1800" b="1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臺灣</a:t>
                      </a:r>
                      <a:r>
                        <a:rPr lang="en-US" altLang="zh-TW" sz="1800" b="1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(549)</a:t>
                      </a:r>
                      <a:endParaRPr lang="zh-TW" altLang="en-US" sz="1800" b="1" dirty="0">
                        <a:solidFill>
                          <a:srgbClr val="C00000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上海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(600)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</a:t>
                      </a:r>
                      <a:r>
                        <a:rPr lang="zh-TW" altLang="en-US" sz="1800" baseline="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上海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(613)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新加坡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(564)</a:t>
                      </a:r>
                      <a:endParaRPr lang="zh-TW" altLang="en-US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35908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2.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芬蘭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(544)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2.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芬蘭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(548)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2.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新加坡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(562)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2.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新加坡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(573)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2.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香港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(548)</a:t>
                      </a:r>
                      <a:endParaRPr lang="zh-TW" altLang="en-US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35908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3.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韓國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(542)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3.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香港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(547)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3.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香港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(555)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3.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香港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(561)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3.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澳門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(544)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35908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4.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(538)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3.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韓國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(547)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4.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韓國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(546)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4.</a:t>
                      </a:r>
                      <a:r>
                        <a:rPr lang="zh-TW" altLang="en-US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臺灣</a:t>
                      </a:r>
                      <a:r>
                        <a:rPr lang="en-US" altLang="zh-TW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(560)</a:t>
                      </a:r>
                      <a:endParaRPr lang="zh-TW" altLang="en-US" sz="1800" b="1" kern="1200" dirty="0">
                        <a:solidFill>
                          <a:srgbClr val="C00000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4.</a:t>
                      </a:r>
                      <a:r>
                        <a:rPr lang="zh-TW" altLang="en-US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臺灣</a:t>
                      </a:r>
                      <a:r>
                        <a:rPr lang="en-US" altLang="zh-TW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(542)</a:t>
                      </a:r>
                      <a:endParaRPr lang="zh-TW" altLang="en-US" sz="1800" b="1" kern="1200" dirty="0">
                        <a:solidFill>
                          <a:srgbClr val="C00000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63083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5.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列支敦士登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(536)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5.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荷蘭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(531)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altLang="zh-TW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5.</a:t>
                      </a:r>
                      <a:r>
                        <a:rPr lang="zh-TW" altLang="en-US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臺灣</a:t>
                      </a:r>
                      <a:r>
                        <a:rPr lang="en-US" altLang="zh-TW" sz="1800" b="1" kern="1200" dirty="0" smtClean="0">
                          <a:solidFill>
                            <a:srgbClr val="C00000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(543)</a:t>
                      </a:r>
                      <a:endParaRPr lang="zh-TW" altLang="en-US" sz="1800" b="1" kern="1200" dirty="0">
                        <a:solidFill>
                          <a:srgbClr val="C00000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5.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韓國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(554)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5.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日本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(532)</a:t>
                      </a:r>
                      <a:endParaRPr lang="zh-TW" altLang="en-US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63083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6.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日本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(534)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6.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瑞士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(530)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6.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芬蘭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(541)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6.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澳門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(538)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6</a:t>
                      </a:r>
                      <a:r>
                        <a:rPr lang="en-US" altLang="zh-TW" sz="1800" kern="12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. B-S-J-G (China) 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(531)</a:t>
                      </a:r>
                      <a:endParaRPr lang="zh-TW" altLang="en-US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63083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7.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加拿大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(533)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7.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加拿大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(527)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7.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列支敦士登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(536)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7.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日本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(536)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7.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韓國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(524)</a:t>
                      </a:r>
                      <a:endParaRPr lang="zh-TW" altLang="en-US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63083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8.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比利時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(529)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8.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澳門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(525)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8.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瑞士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(534)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8.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列支敦士登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(535)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8.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瑞士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(521)</a:t>
                      </a:r>
                      <a:endParaRPr lang="zh-TW" altLang="en-US" sz="1800" dirty="0" smtClean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625716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9.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澳門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(527)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9.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列支敦士登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(525)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9.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日本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(529)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9.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瑞士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(531)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9.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愛沙尼亞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(520)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  <a:tr h="359088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10.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瑞士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(527)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10.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日本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(523)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10.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 加拿大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(527)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10.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荷蘭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(519)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10.</a:t>
                      </a:r>
                      <a:r>
                        <a:rPr lang="zh-TW" altLang="en-US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加拿大</a:t>
                      </a:r>
                      <a:r>
                        <a:rPr lang="en-US" altLang="zh-TW" sz="1800" dirty="0" smtClean="0">
                          <a:solidFill>
                            <a:srgbClr val="000099"/>
                          </a:solidFill>
                          <a:latin typeface="華康標楷體" panose="03000509000000000000" pitchFamily="65" charset="-120"/>
                          <a:ea typeface="華康標楷體" panose="03000509000000000000" pitchFamily="65" charset="-120"/>
                          <a:cs typeface="華康標楷體" panose="03000509000000000000" pitchFamily="65" charset="-120"/>
                        </a:rPr>
                        <a:t>(516)</a:t>
                      </a:r>
                      <a:endParaRPr lang="zh-TW" altLang="en-US" sz="1800" dirty="0">
                        <a:solidFill>
                          <a:srgbClr val="000099"/>
                        </a:solidFill>
                        <a:latin typeface="華康標楷體" panose="03000509000000000000" pitchFamily="65" charset="-120"/>
                        <a:ea typeface="華康標楷體" panose="03000509000000000000" pitchFamily="65" charset="-120"/>
                        <a:cs typeface="華康標楷體" panose="03000509000000000000" pitchFamily="65" charset="-120"/>
                      </a:endParaRP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22B156B-59AE-415F-B24B-8756D48BB977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7199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424936" cy="648072"/>
          </a:xfrm>
          <a:noFill/>
        </p:spPr>
        <p:txBody>
          <a:bodyPr>
            <a:noAutofit/>
          </a:bodyPr>
          <a:lstStyle/>
          <a:p>
            <a:pPr algn="ctr"/>
            <a:r>
              <a:rPr lang="zh-TW" altLang="en-US" sz="4000" dirty="0">
                <a:solidFill>
                  <a:srgbClr val="002A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國際數學與科學教育成就趨勢調查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/>
          </p:nvPr>
        </p:nvGraphicFramePr>
        <p:xfrm>
          <a:off x="323529" y="1268760"/>
          <a:ext cx="8640959" cy="5184578"/>
        </p:xfrm>
        <a:graphic>
          <a:graphicData uri="http://schemas.openxmlformats.org/drawingml/2006/table">
            <a:tbl>
              <a:tblPr/>
              <a:tblGrid>
                <a:gridCol w="1307712"/>
                <a:gridCol w="1796234"/>
                <a:gridCol w="1756593"/>
                <a:gridCol w="1944217"/>
                <a:gridCol w="1836203"/>
              </a:tblGrid>
              <a:tr h="43534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粗圓體" pitchFamily="49" charset="-120"/>
                        <a:ea typeface="華康粗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數學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科學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77973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粗圓體" pitchFamily="49" charset="-120"/>
                        <a:ea typeface="華康粗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國小四年級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國中八年級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國小四年級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國中八年級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</a:tr>
              <a:tr h="77973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TIMSS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1999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粗圓體" pitchFamily="49" charset="-120"/>
                        <a:ea typeface="華康粗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585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粗圓體" pitchFamily="49" charset="-120"/>
                        <a:ea typeface="華康粗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1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569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973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TIMSS</a:t>
                      </a:r>
                      <a:endParaRPr kumimoji="1" lang="en-US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2003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4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  <a:endParaRPr kumimoji="1" lang="en-US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粗圓體" pitchFamily="49" charset="-120"/>
                        <a:ea typeface="華康粗圓體" pitchFamily="49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564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4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  <a:endParaRPr kumimoji="1" lang="en-US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粗圓體" pitchFamily="49" charset="-120"/>
                        <a:ea typeface="華康粗圓體" pitchFamily="49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585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551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571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973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TIMSS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2007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576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1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598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557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561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79736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TIMSS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2011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4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591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609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6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552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2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564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5055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TIMSS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新特圓體" pitchFamily="49" charset="-120"/>
                          <a:ea typeface="華康新特圓體" pitchFamily="49" charset="-120"/>
                          <a:cs typeface="Times New Roman" pitchFamily="18" charset="0"/>
                        </a:rPr>
                        <a:t>2015</a:t>
                      </a:r>
                      <a:endParaRPr kumimoji="1" lang="zh-TW" altLang="zh-TW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華康新特圓體" pitchFamily="49" charset="-120"/>
                        <a:ea typeface="華康新特圓體" pitchFamily="49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4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597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599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6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555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第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3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名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（</a:t>
                      </a:r>
                      <a:r>
                        <a:rPr kumimoji="1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569</a:t>
                      </a:r>
                      <a:r>
                        <a:rPr kumimoji="1" lang="zh-TW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華康粗圓體" pitchFamily="49" charset="-120"/>
                          <a:ea typeface="華康粗圓體" pitchFamily="49" charset="-120"/>
                          <a:cs typeface="Times New Roman" pitchFamily="18" charset="0"/>
                        </a:rPr>
                        <a:t>）</a:t>
                      </a:r>
                    </a:p>
                  </a:txBody>
                  <a:tcPr marL="51435" marR="5143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022B156B-59AE-415F-B24B-8756D48BB977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927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412776"/>
            <a:ext cx="8518746" cy="5112568"/>
          </a:xfrm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1778806" y="548680"/>
            <a:ext cx="5657852" cy="519522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600" b="1" i="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kumimoji="1" lang="en-US" altLang="zh-TW" dirty="0" err="1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TIMSS</a:t>
            </a:r>
            <a:r>
              <a:rPr kumimoji="1" lang="en-US" altLang="zh-TW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2015</a:t>
            </a:r>
            <a:r>
              <a:rPr kumimoji="1" lang="zh-TW" altLang="en-US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調查結果</a:t>
            </a:r>
          </a:p>
        </p:txBody>
      </p:sp>
    </p:spTree>
    <p:extLst>
      <p:ext uri="{BB962C8B-B14F-4D97-AF65-F5344CB8AC3E}">
        <p14:creationId xmlns:p14="http://schemas.microsoft.com/office/powerpoint/2010/main" val="160871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9745" y="1591062"/>
            <a:ext cx="9143999" cy="5301208"/>
          </a:xfrm>
          <a:prstGeom prst="rect">
            <a:avLst/>
          </a:prstGeom>
        </p:spPr>
      </p:pic>
      <p:graphicFrame>
        <p:nvGraphicFramePr>
          <p:cNvPr id="5" name="表格 4"/>
          <p:cNvGraphicFramePr>
            <a:graphicFrameLocks noGrp="1"/>
          </p:cNvGraphicFramePr>
          <p:nvPr>
            <p:extLst/>
          </p:nvPr>
        </p:nvGraphicFramePr>
        <p:xfrm>
          <a:off x="162837" y="1700808"/>
          <a:ext cx="8748714" cy="4608514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3923929"/>
                <a:gridCol w="1872208"/>
                <a:gridCol w="1731984"/>
                <a:gridCol w="1220593"/>
              </a:tblGrid>
              <a:tr h="1219899">
                <a:tc>
                  <a:txBody>
                    <a:bodyPr/>
                    <a:lstStyle/>
                    <a:p>
                      <a:pPr algn="l"/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sz="4000" b="1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台灣</a:t>
                      </a: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sz="4000" b="1" kern="12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新加坡</a:t>
                      </a:r>
                      <a:endParaRPr lang="zh-TW" sz="4000" b="1" kern="1200" dirty="0">
                        <a:solidFill>
                          <a:srgbClr val="FFFF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zh-TW" sz="4000" b="1" kern="1200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國際平均</a:t>
                      </a:r>
                      <a:endParaRPr lang="zh-TW" sz="4000" b="1" kern="1200" dirty="0">
                        <a:solidFill>
                          <a:srgbClr val="FFFFFF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17779" marR="17779" marT="0" marB="0" anchor="ctr"/>
                </a:tc>
              </a:tr>
              <a:tr h="677723">
                <a:tc>
                  <a:txBody>
                    <a:bodyPr/>
                    <a:lstStyle/>
                    <a:p>
                      <a:pPr algn="l"/>
                      <a:r>
                        <a:rPr lang="zh-TW" sz="2400" b="1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四年級學生「不喜歡數學」</a:t>
                      </a: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38%</a:t>
                      </a:r>
                      <a:r>
                        <a:rPr lang="zh-TW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最高</a:t>
                      </a:r>
                      <a:r>
                        <a:rPr lang="zh-TW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23%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19%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</a:tr>
              <a:tr h="677723">
                <a:tc>
                  <a:txBody>
                    <a:bodyPr/>
                    <a:lstStyle/>
                    <a:p>
                      <a:pPr algn="l"/>
                      <a:r>
                        <a:rPr lang="zh-TW" sz="2400" b="1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八年級學生「不喜歡數學」</a:t>
                      </a: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56%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33%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38%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</a:tr>
              <a:tr h="677723">
                <a:tc>
                  <a:txBody>
                    <a:bodyPr/>
                    <a:lstStyle/>
                    <a:p>
                      <a:pPr algn="l"/>
                      <a:r>
                        <a:rPr lang="zh-TW" sz="2400" b="1" dirty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八年級學生「認為數學無用」</a:t>
                      </a: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41%</a:t>
                      </a:r>
                      <a:r>
                        <a:rPr lang="zh-TW" altLang="zh-TW" sz="24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（</a:t>
                      </a:r>
                      <a:r>
                        <a:rPr lang="zh-TW" altLang="en-US" sz="24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最高</a:t>
                      </a:r>
                      <a:r>
                        <a:rPr lang="zh-TW" altLang="zh-TW" sz="24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）</a:t>
                      </a: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8%</a:t>
                      </a:r>
                      <a:endParaRPr lang="zh-TW" sz="2400" b="1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solidFill>
                            <a:srgbClr val="FF000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13%</a:t>
                      </a:r>
                      <a:endParaRPr lang="zh-TW" sz="2400" b="1" dirty="0">
                        <a:solidFill>
                          <a:srgbClr val="FF000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</a:tr>
              <a:tr h="677723">
                <a:tc>
                  <a:txBody>
                    <a:bodyPr/>
                    <a:lstStyle/>
                    <a:p>
                      <a:pPr algn="l"/>
                      <a:r>
                        <a:rPr lang="zh-TW" sz="2400" b="1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四年級學生「對數學沒自信」</a:t>
                      </a: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46%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39%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23%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</a:tr>
              <a:tr h="677723">
                <a:tc>
                  <a:txBody>
                    <a:bodyPr/>
                    <a:lstStyle/>
                    <a:p>
                      <a:pPr algn="l"/>
                      <a:r>
                        <a:rPr lang="zh-TW" sz="2400" b="1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八年級學生「對數學沒自信」</a:t>
                      </a: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60%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</a:t>
                      </a:r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43%</a:t>
                      </a:r>
                      <a:endParaRPr lang="zh-TW" sz="24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17779" marR="17779" marT="0" marB="0" anchor="ctr"/>
                </a:tc>
              </a:tr>
            </a:tbl>
          </a:graphicData>
        </a:graphic>
      </p:graphicFrame>
      <p:sp>
        <p:nvSpPr>
          <p:cNvPr id="2" name="文字方塊 1">
            <a:hlinkClick r:id="rId3" action="ppaction://hlinkfile"/>
          </p:cNvPr>
          <p:cNvSpPr txBox="1"/>
          <p:nvPr/>
        </p:nvSpPr>
        <p:spPr>
          <a:xfrm>
            <a:off x="4932040" y="6381328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2015 </a:t>
            </a:r>
            <a:r>
              <a:rPr lang="en-US" altLang="zh-TW" dirty="0" err="1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TIMSS</a:t>
            </a: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6444208" y="635843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>
              <a:defRPr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r>
              <a:rPr lang="en-US" altLang="zh-TW" dirty="0" err="1"/>
              <a:t>P321</a:t>
            </a:r>
            <a:endParaRPr lang="zh-TW" altLang="en-US" dirty="0"/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545430" y="764704"/>
            <a:ext cx="5657852" cy="519522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600" b="1" i="0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zh-TW" sz="3300" dirty="0">
                <a:latin typeface="標楷體" panose="03000509000000000000" pitchFamily="65" charset="-120"/>
                <a:ea typeface="標楷體" panose="03000509000000000000" pitchFamily="65" charset="-120"/>
              </a:rPr>
              <a:t>TIMSS </a:t>
            </a:r>
            <a:r>
              <a:rPr lang="en-US" altLang="zh-TW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2015</a:t>
            </a:r>
            <a:r>
              <a:rPr lang="zh-TW" altLang="en-US" sz="33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學習動機調查</a:t>
            </a:r>
            <a:endParaRPr lang="zh-TW" altLang="en-US" sz="33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2360" y="540418"/>
            <a:ext cx="897226" cy="897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91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/>
          <p:nvPr/>
        </p:nvSpPr>
        <p:spPr>
          <a:xfrm>
            <a:off x="928520" y="548680"/>
            <a:ext cx="7222409" cy="1051800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>
            <a:defPPr>
              <a:defRPr lang="zh-TW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3300" b="1" i="0">
                <a:solidFill>
                  <a:schemeClr val="tx1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defRPr>
            </a:lvl1pPr>
          </a:lstStyle>
          <a:p>
            <a:pPr algn="l"/>
            <a:r>
              <a:rPr lang="zh-TW" altLang="en-US" sz="4800" dirty="0"/>
              <a:t>學校數學學習現況</a:t>
            </a:r>
          </a:p>
        </p:txBody>
      </p:sp>
      <p:sp>
        <p:nvSpPr>
          <p:cNvPr id="125" name="Shape 125"/>
          <p:cNvSpPr txBox="1"/>
          <p:nvPr/>
        </p:nvSpPr>
        <p:spPr>
          <a:xfrm>
            <a:off x="637325" y="1999400"/>
            <a:ext cx="7804800" cy="3859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566737" indent="-465137">
              <a:buClr>
                <a:srgbClr val="0E57C4"/>
              </a:buClr>
              <a:buSzPct val="100000"/>
              <a:buFont typeface="Noto Sans Symbols"/>
              <a:buChar char="■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國際數學評比</a:t>
            </a:r>
          </a:p>
          <a:p>
            <a:pPr marL="566737" indent="-465137">
              <a:spcBef>
                <a:spcPts val="300"/>
              </a:spcBef>
              <a:buClr>
                <a:srgbClr val="498DF1"/>
              </a:buClr>
              <a:buSzPct val="100000"/>
              <a:buFont typeface="Noto Sans Symbols"/>
              <a:buChar char="■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台灣學生表現優異，但興趣低落。</a:t>
            </a:r>
          </a:p>
          <a:p>
            <a:pPr marL="566737" indent="-465137">
              <a:spcBef>
                <a:spcPts val="300"/>
              </a:spcBef>
              <a:buClr>
                <a:srgbClr val="498DF1"/>
              </a:buClr>
              <a:buSzPct val="100000"/>
              <a:buFont typeface="Noto Sans Symbols"/>
              <a:buChar char="■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學習落差大，低分群比例高。</a:t>
            </a:r>
          </a:p>
          <a:p>
            <a:pPr marL="566737" indent="-465137">
              <a:spcBef>
                <a:spcPts val="300"/>
              </a:spcBef>
              <a:buClr>
                <a:srgbClr val="498DF1"/>
              </a:buClr>
              <a:buSzPct val="100000"/>
              <a:buFont typeface="Noto Sans Symbols"/>
              <a:buChar char="■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學習期望高，但學習態度被動。</a:t>
            </a:r>
          </a:p>
          <a:p>
            <a:pPr marL="566737" indent="-465137">
              <a:spcBef>
                <a:spcPts val="300"/>
              </a:spcBef>
              <a:buClr>
                <a:srgbClr val="0E57C4"/>
              </a:buClr>
              <a:buSzPct val="100000"/>
              <a:buFont typeface="Noto Sans Symbols"/>
              <a:buChar char="■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國內數學測驗</a:t>
            </a:r>
          </a:p>
          <a:p>
            <a:pPr marL="566737" indent="-465137">
              <a:spcBef>
                <a:spcPts val="300"/>
              </a:spcBef>
              <a:buClr>
                <a:srgbClr val="498DF1"/>
              </a:buClr>
              <a:buSzPct val="100000"/>
              <a:buFont typeface="Noto Sans Symbols"/>
              <a:buChar char="■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雙峰現象，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1/3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待加強。</a:t>
            </a:r>
          </a:p>
          <a:p>
            <a:pPr marL="566737" indent="-465137">
              <a:spcBef>
                <a:spcPts val="300"/>
              </a:spcBef>
              <a:buClr>
                <a:srgbClr val="498DF1"/>
              </a:buClr>
              <a:buSzPct val="100000"/>
              <a:buFont typeface="Noto Sans Symbols"/>
              <a:buChar char="■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重視計算技巧，快速求答。</a:t>
            </a:r>
          </a:p>
          <a:p>
            <a:pPr marL="566737" indent="-465137">
              <a:spcBef>
                <a:spcPts val="300"/>
              </a:spcBef>
              <a:buClr>
                <a:srgbClr val="498DF1"/>
              </a:buClr>
              <a:buSzPct val="100000"/>
              <a:buFont typeface="Noto Sans Symbols"/>
              <a:buChar char="■"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較少推理論證的經驗。</a:t>
            </a:r>
          </a:p>
        </p:txBody>
      </p:sp>
      <p:sp>
        <p:nvSpPr>
          <p:cNvPr id="126" name="Shape 126"/>
          <p:cNvSpPr txBox="1"/>
          <p:nvPr/>
        </p:nvSpPr>
        <p:spPr>
          <a:xfrm>
            <a:off x="6144000" y="5323350"/>
            <a:ext cx="3000000" cy="677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r>
              <a:rPr lang="zh-TW" altLang="en-US" b="1"/>
              <a:t>摘要自左台益老師講稿分享</a:t>
            </a:r>
          </a:p>
        </p:txBody>
      </p:sp>
    </p:spTree>
    <p:extLst>
      <p:ext uri="{BB962C8B-B14F-4D97-AF65-F5344CB8AC3E}">
        <p14:creationId xmlns:p14="http://schemas.microsoft.com/office/powerpoint/2010/main" val="15230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1341438"/>
            <a:ext cx="3743325" cy="1930400"/>
          </a:xfrm>
        </p:spPr>
        <p:txBody>
          <a:bodyPr>
            <a:normAutofit fontScale="90000"/>
          </a:bodyPr>
          <a:lstStyle/>
          <a:p>
            <a:pPr algn="l"/>
            <a: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美國</a:t>
            </a:r>
            <a: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2002.1.8</a:t>
            </a:r>
            <a: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通過</a:t>
            </a:r>
            <a:b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</a:br>
            <a: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「</a:t>
            </a:r>
            <a: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No Child Left Behind</a:t>
            </a:r>
            <a: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」</a:t>
            </a:r>
            <a: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</a:br>
            <a: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法案，以績效責任、彈性</a:t>
            </a:r>
            <a: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</a:br>
            <a: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和選擇，縮短孩子的學業</a:t>
            </a:r>
            <a: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</a:br>
            <a: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成就差距，讓每一位孩子</a:t>
            </a:r>
            <a: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/>
            </a:r>
            <a:br>
              <a:rPr lang="en-US" altLang="zh-TW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</a:br>
            <a:r>
              <a:rPr lang="zh-TW" altLang="en-US" sz="2500" dirty="0">
                <a:solidFill>
                  <a:srgbClr val="000066"/>
                </a:solidFill>
                <a:latin typeface="Times New Roman" pitchFamily="18" charset="0"/>
                <a:ea typeface="標楷體" pitchFamily="65" charset="-120"/>
              </a:rPr>
              <a:t>都不落後。</a:t>
            </a:r>
            <a:endParaRPr lang="zh-TW" altLang="en-US" sz="4100" b="1" dirty="0">
              <a:solidFill>
                <a:srgbClr val="000066"/>
              </a:solidFill>
              <a:latin typeface="Times New Roman" pitchFamily="18" charset="0"/>
              <a:ea typeface="標楷體" pitchFamily="65" charset="-120"/>
            </a:endParaRPr>
          </a:p>
        </p:txBody>
      </p:sp>
      <p:pic>
        <p:nvPicPr>
          <p:cNvPr id="15362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16179">
            <a:off x="4654991" y="1066943"/>
            <a:ext cx="3983037" cy="2808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363" name="內容版面配置區 3" descr="images 拷貝.jpe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90" y="3429000"/>
            <a:ext cx="4638675" cy="21605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364" name="文字方塊 3"/>
          <p:cNvSpPr txBox="1">
            <a:spLocks noChangeArrowheads="1"/>
          </p:cNvSpPr>
          <p:nvPr/>
        </p:nvSpPr>
        <p:spPr bwMode="auto">
          <a:xfrm>
            <a:off x="945173" y="5864128"/>
            <a:ext cx="710963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3600" dirty="0">
                <a:solidFill>
                  <a:srgbClr val="FF0000"/>
                </a:solidFill>
                <a:latin typeface="王漢宗波卡體一空陰" panose="02020500000000000000" pitchFamily="18" charset="-120"/>
                <a:ea typeface="王漢宗波卡體一空陰" panose="02020500000000000000" pitchFamily="18" charset="-120"/>
              </a:rPr>
              <a:t>台灣的口號為「帶好每一個孩子」</a:t>
            </a:r>
          </a:p>
        </p:txBody>
      </p:sp>
      <p:sp>
        <p:nvSpPr>
          <p:cNvPr id="2" name="矩形 1"/>
          <p:cNvSpPr/>
          <p:nvPr/>
        </p:nvSpPr>
        <p:spPr>
          <a:xfrm>
            <a:off x="323530" y="260648"/>
            <a:ext cx="4348065" cy="58477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n-US" altLang="zh-TW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DFPWeiBei-B5"/>
                <a:ea typeface="DFPWeiBei-B5"/>
                <a:cs typeface="DFPWeiBei-B5"/>
              </a:rPr>
              <a:t>No child Left Behind</a:t>
            </a:r>
            <a:endParaRPr lang="zh-TW" altLang="en-US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ChangeArrowheads="1"/>
          </p:cNvSpPr>
          <p:nvPr/>
        </p:nvSpPr>
        <p:spPr bwMode="auto">
          <a:xfrm>
            <a:off x="539750" y="3068638"/>
            <a:ext cx="8351838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altLang="zh-TW" sz="2400" dirty="0">
                <a:latin typeface="Times New Roman" pitchFamily="18" charset="0"/>
                <a:ea typeface="標楷體" pitchFamily="65" charset="-120"/>
              </a:rPr>
              <a:t> </a:t>
            </a: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1.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全國性的教育品質管制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</a:pP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 </a:t>
            </a: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2.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強化績效責任制度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</a:pP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 </a:t>
            </a: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3.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重視基本學科能力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</a:pP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 </a:t>
            </a: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4.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家長教育選擇權的擴充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5.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教師教學品質的提昇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</a:pP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 </a:t>
            </a: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6.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對弱勢族群學生的照顧</a:t>
            </a:r>
          </a:p>
        </p:txBody>
      </p:sp>
      <p:sp>
        <p:nvSpPr>
          <p:cNvPr id="16387" name="文字方塊 1"/>
          <p:cNvSpPr txBox="1">
            <a:spLocks noChangeArrowheads="1"/>
          </p:cNvSpPr>
          <p:nvPr/>
        </p:nvSpPr>
        <p:spPr bwMode="auto">
          <a:xfrm>
            <a:off x="3779912" y="548682"/>
            <a:ext cx="493236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TW" sz="3600" dirty="0">
                <a:solidFill>
                  <a:srgbClr val="FF0000"/>
                </a:solidFill>
                <a:latin typeface="DFPWeiBei-B5" pitchFamily="-84" charset="0"/>
              </a:rPr>
              <a:t>No child Left Behind</a:t>
            </a:r>
            <a:r>
              <a:rPr lang="zh-TW" altLang="en-US" sz="3600" dirty="0">
                <a:solidFill>
                  <a:srgbClr val="FF0000"/>
                </a:solidFill>
                <a:latin typeface="DFPWeiBei-B5" pitchFamily="-84" charset="0"/>
              </a:rPr>
              <a:t>特色</a:t>
            </a:r>
          </a:p>
        </p:txBody>
      </p:sp>
      <p:pic>
        <p:nvPicPr>
          <p:cNvPr id="1026" name="Picture 2" descr="C:\Users\mathmouse\Desktop\imagesCAQ535B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6" y="332656"/>
            <a:ext cx="3085411" cy="2232248"/>
          </a:xfrm>
          <a:prstGeom prst="flowChartPunchedTape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7" name="Picture 3" descr="C:\Users\mathmouse\Desktop\imagesCAFCV2IK.jpg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90" y="1498104"/>
            <a:ext cx="2143125" cy="2133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0"/>
            <a:ext cx="7543802" cy="903312"/>
          </a:xfrm>
        </p:spPr>
        <p:txBody>
          <a:bodyPr/>
          <a:lstStyle/>
          <a:p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補救教學法源依據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124744"/>
            <a:ext cx="8564562" cy="100811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altLang="zh-TW" dirty="0" smtClean="0">
                <a:ea typeface="標楷體" pitchFamily="65" charset="-120"/>
              </a:rPr>
              <a:t>    12</a:t>
            </a:r>
            <a:r>
              <a:rPr lang="zh-TW" altLang="en-US" dirty="0" smtClean="0">
                <a:ea typeface="標楷體" pitchFamily="65" charset="-120"/>
              </a:rPr>
              <a:t>年國民基本教育實施計畫配套措施方案</a:t>
            </a:r>
            <a:r>
              <a:rPr lang="en-US" altLang="zh-TW" dirty="0" smtClean="0">
                <a:ea typeface="標楷體" pitchFamily="65" charset="-120"/>
              </a:rPr>
              <a:t>3-2</a:t>
            </a:r>
            <a:r>
              <a:rPr lang="zh-TW" altLang="en-US" dirty="0" smtClean="0">
                <a:ea typeface="標楷體" pitchFamily="65" charset="-120"/>
              </a:rPr>
              <a:t>「國民小學及國民中學補救教學實施方案」 </a:t>
            </a:r>
            <a:r>
              <a:rPr lang="en-US" altLang="zh-TW" dirty="0">
                <a:ea typeface="標楷體" pitchFamily="65" charset="-120"/>
              </a:rPr>
              <a:t>(102</a:t>
            </a:r>
            <a:r>
              <a:rPr lang="zh-TW" altLang="en-US" dirty="0">
                <a:ea typeface="標楷體" pitchFamily="65" charset="-120"/>
              </a:rPr>
              <a:t>年</a:t>
            </a:r>
            <a:r>
              <a:rPr lang="en-US" altLang="zh-TW" dirty="0">
                <a:ea typeface="標楷體" pitchFamily="65" charset="-120"/>
              </a:rPr>
              <a:t>3</a:t>
            </a:r>
            <a:r>
              <a:rPr lang="zh-TW" altLang="en-US" dirty="0">
                <a:ea typeface="標楷體" pitchFamily="65" charset="-120"/>
              </a:rPr>
              <a:t>月</a:t>
            </a:r>
            <a:r>
              <a:rPr lang="en-US" altLang="zh-TW" dirty="0">
                <a:ea typeface="標楷體" pitchFamily="65" charset="-120"/>
              </a:rPr>
              <a:t>1</a:t>
            </a:r>
            <a:r>
              <a:rPr lang="zh-TW" altLang="en-US" dirty="0">
                <a:ea typeface="標楷體" pitchFamily="65" charset="-120"/>
              </a:rPr>
              <a:t>日奉行政院核定修正版本</a:t>
            </a:r>
            <a:r>
              <a:rPr lang="en-US" altLang="zh-TW" dirty="0">
                <a:ea typeface="標楷體" pitchFamily="65" charset="-120"/>
              </a:rPr>
              <a:t>)</a:t>
            </a:r>
            <a:endParaRPr lang="zh-TW" altLang="en-US" dirty="0">
              <a:ea typeface="標楷體" pitchFamily="65" charset="-120"/>
            </a:endParaRPr>
          </a:p>
        </p:txBody>
      </p:sp>
      <p:sp>
        <p:nvSpPr>
          <p:cNvPr id="60417" name="Rectangle 1"/>
          <p:cNvSpPr>
            <a:spLocks noChangeArrowheads="1"/>
          </p:cNvSpPr>
          <p:nvPr/>
        </p:nvSpPr>
        <p:spPr bwMode="auto">
          <a:xfrm>
            <a:off x="827584" y="2636912"/>
            <a:ext cx="6635150" cy="3493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indent="1270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1.   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完成各年級之基本學習內容，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pPr indent="1270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客觀界定出學生之基本學力。 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pPr indent="1270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2.   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正確篩選出學習低成就學生，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pPr indent="1270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系統監控受輔後之學習進展。   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pPr indent="1270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3.   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扶助每一位學習低成就學生，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pPr indent="1270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實現民主社會之公平、正義。   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pPr indent="1270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4.   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學生、教師、學校、家長及主管機關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pPr indent="1270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均能正視基本學力之重要性。 </a:t>
            </a:r>
          </a:p>
        </p:txBody>
      </p:sp>
      <p:sp>
        <p:nvSpPr>
          <p:cNvPr id="6" name="矩形 5"/>
          <p:cNvSpPr/>
          <p:nvPr/>
        </p:nvSpPr>
        <p:spPr>
          <a:xfrm>
            <a:off x="611560" y="2060850"/>
            <a:ext cx="1440160" cy="461665"/>
          </a:xfrm>
          <a:prstGeom prst="rect">
            <a:avLst/>
          </a:prstGeom>
          <a:solidFill>
            <a:schemeClr val="bg2">
              <a:lumMod val="90000"/>
            </a:schemeClr>
          </a:solidFill>
          <a:ln w="28575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 wrap="square">
            <a:spAutoFit/>
          </a:bodyPr>
          <a:lstStyle/>
          <a:p>
            <a:r>
              <a:rPr lang="zh-TW" altLang="zh-TW" sz="2400" b="1" dirty="0">
                <a:solidFill>
                  <a:schemeClr val="bg2">
                    <a:lumMod val="10000"/>
                  </a:schemeClr>
                </a:solidFill>
                <a:latin typeface="華康隸書體W3" pitchFamily="65" charset="-120"/>
                <a:ea typeface="華康隸書體W3" pitchFamily="65" charset="-120"/>
              </a:rPr>
              <a:t>預期效益</a:t>
            </a:r>
            <a:endParaRPr lang="zh-TW" altLang="en-US" sz="2400" dirty="0">
              <a:solidFill>
                <a:schemeClr val="bg2">
                  <a:lumMod val="10000"/>
                </a:schemeClr>
              </a:solidFill>
              <a:latin typeface="華康隸書體W3" pitchFamily="65" charset="-120"/>
              <a:ea typeface="華康隸書體W3" pitchFamily="65" charset="-12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530399" y="350208"/>
            <a:ext cx="8229600" cy="1175226"/>
          </a:xfrm>
        </p:spPr>
        <p:txBody>
          <a:bodyPr>
            <a:normAutofit/>
          </a:bodyPr>
          <a:lstStyle/>
          <a:p>
            <a:r>
              <a:rPr lang="zh-TW" altLang="zh-TW" u="sng" dirty="0" smtClean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  <a:t>教育部</a:t>
            </a:r>
            <a:r>
              <a:rPr lang="zh-TW" altLang="zh-TW" u="sng" dirty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  <a:t>國民及學前教育署</a:t>
            </a:r>
            <a:r>
              <a:rPr lang="zh-TW" altLang="zh-TW" u="sng" dirty="0" smtClean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  <a:t>補助</a:t>
            </a:r>
            <a:r>
              <a:rPr lang="en-US" altLang="zh-TW" u="sng" dirty="0" smtClean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  <a:t/>
            </a:r>
            <a:br>
              <a:rPr lang="en-US" altLang="zh-TW" u="sng" dirty="0" smtClean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</a:br>
            <a:r>
              <a:rPr lang="zh-TW" altLang="zh-TW" u="sng" dirty="0" smtClean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  <a:t>辦理</a:t>
            </a:r>
            <a:r>
              <a:rPr lang="zh-TW" altLang="zh-TW" u="sng" dirty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  <a:t>補救教學作業要點</a:t>
            </a:r>
            <a:endParaRPr lang="zh-TW" altLang="en-US" u="sng" dirty="0">
              <a:solidFill>
                <a:srgbClr val="C00000"/>
              </a:solidFill>
              <a:latin typeface="微軟正黑體" pitchFamily="34" charset="-120"/>
              <a:ea typeface="書法家魏碑體"/>
              <a:cs typeface="書法家魏碑體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228184" y="1156102"/>
            <a:ext cx="1580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n-US" altLang="zh-TW" b="1" dirty="0"/>
              <a:t>105.03.28</a:t>
            </a:r>
            <a:r>
              <a:rPr lang="zh-TW" altLang="en-US" b="1" dirty="0"/>
              <a:t>發布</a:t>
            </a:r>
            <a:endParaRPr lang="en-US" altLang="zh-TW" b="1" dirty="0"/>
          </a:p>
        </p:txBody>
      </p:sp>
      <p:sp>
        <p:nvSpPr>
          <p:cNvPr id="8" name="文字方塊 7"/>
          <p:cNvSpPr txBox="1"/>
          <p:nvPr/>
        </p:nvSpPr>
        <p:spPr>
          <a:xfrm>
            <a:off x="539552" y="2020294"/>
            <a:ext cx="860444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bg2">
                    <a:lumMod val="2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一、目的：</a:t>
            </a:r>
            <a:endParaRPr lang="en-US" altLang="zh-TW" sz="3200" dirty="0">
              <a:solidFill>
                <a:schemeClr val="bg2">
                  <a:lumMod val="2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  <a:p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 （一）篩選學習低成就學生，施以補救教學。</a:t>
            </a:r>
          </a:p>
          <a:p>
            <a:pPr lvl="0"/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 （二）</a:t>
            </a:r>
            <a:r>
              <a:rPr lang="zh-TW" altLang="zh-TW" sz="2800" dirty="0">
                <a:latin typeface="華康隸書體W7(P)" pitchFamily="66" charset="-120"/>
                <a:ea typeface="華康隸書體W7(P)" pitchFamily="66" charset="-120"/>
              </a:rPr>
              <a:t>提升學習效能，確保學生基本學力。</a:t>
            </a:r>
          </a:p>
          <a:p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 （三）落實教育機會均等理想，實現社會公平正義。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467544" y="188642"/>
            <a:ext cx="8229600" cy="864071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TW" dirty="0" smtClean="0">
                <a:latin typeface="微軟正黑體" pitchFamily="34" charset="-120"/>
                <a:ea typeface="書法家魏碑體"/>
                <a:cs typeface="書法家魏碑體"/>
              </a:rPr>
              <a:t/>
            </a:r>
            <a:br>
              <a:rPr lang="en-US" altLang="zh-TW" dirty="0" smtClean="0">
                <a:latin typeface="微軟正黑體" pitchFamily="34" charset="-120"/>
                <a:ea typeface="書法家魏碑體"/>
                <a:cs typeface="書法家魏碑體"/>
              </a:rPr>
            </a:br>
            <a:r>
              <a:rPr lang="zh-TW" altLang="zh-TW" u="sng" dirty="0" smtClean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  <a:t>補救教學作業要點</a:t>
            </a:r>
            <a:endParaRPr lang="zh-TW" altLang="en-US" sz="2000" u="sng" dirty="0">
              <a:solidFill>
                <a:srgbClr val="0000FF"/>
              </a:solidFill>
              <a:latin typeface="Times New Roman" pitchFamily="18" charset="0"/>
              <a:ea typeface="書法家魏碑體"/>
              <a:cs typeface="Times New Roman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23528" y="1268762"/>
            <a:ext cx="882047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bg2">
                    <a:lumMod val="2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二、實施原則：</a:t>
            </a:r>
            <a:endParaRPr lang="en-US" altLang="zh-TW" sz="3200" dirty="0">
              <a:solidFill>
                <a:schemeClr val="bg2">
                  <a:lumMod val="2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  <a:p>
            <a:r>
              <a:rPr lang="zh-TW" altLang="en-US" sz="2800" dirty="0">
                <a:solidFill>
                  <a:srgbClr val="0070C0"/>
                </a:solidFill>
                <a:latin typeface="華康唐風隸W5" pitchFamily="65" charset="-120"/>
                <a:ea typeface="華康唐風隸W5" pitchFamily="65" charset="-120"/>
              </a:rPr>
              <a:t>（一）弱勢優先：</a:t>
            </a:r>
            <a:endParaRPr lang="en-US" altLang="zh-TW" sz="2800" dirty="0">
              <a:solidFill>
                <a:srgbClr val="0070C0"/>
              </a:solidFill>
              <a:latin typeface="華康唐風隸W5" pitchFamily="65" charset="-120"/>
              <a:ea typeface="華康唐風隸W5" pitchFamily="65" charset="-120"/>
            </a:endParaRPr>
          </a:p>
          <a:p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     </a:t>
            </a:r>
            <a:r>
              <a:rPr lang="zh-TW" altLang="zh-TW" sz="2800" dirty="0">
                <a:latin typeface="華康隸書體W7(P)" pitchFamily="66" charset="-120"/>
                <a:ea typeface="華康隸書體W7(P)" pitchFamily="66" charset="-120"/>
              </a:rPr>
              <a:t>優先補助弱勢地區學校、學生，並視經費狀況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     </a:t>
            </a:r>
            <a:r>
              <a:rPr lang="zh-TW" altLang="zh-TW" sz="2800" dirty="0">
                <a:latin typeface="華康隸書體W7(P)" pitchFamily="66" charset="-120"/>
                <a:ea typeface="華康隸書體W7(P)" pitchFamily="66" charset="-120"/>
              </a:rPr>
              <a:t>及需要逐年擴大補助</a:t>
            </a:r>
            <a:r>
              <a:rPr lang="zh-TW" altLang="en-US" dirty="0"/>
              <a:t> </a:t>
            </a:r>
            <a:endParaRPr lang="en-US" altLang="zh-TW" dirty="0"/>
          </a:p>
          <a:p>
            <a:r>
              <a:rPr lang="zh-TW" altLang="en-US" sz="2800" dirty="0">
                <a:solidFill>
                  <a:srgbClr val="0070C0"/>
                </a:solidFill>
                <a:latin typeface="華康唐風隸W5" pitchFamily="65" charset="-120"/>
                <a:ea typeface="華康唐風隸W5" pitchFamily="65" charset="-120"/>
              </a:rPr>
              <a:t>（二）公平正義：</a:t>
            </a:r>
            <a:endParaRPr lang="en-US" altLang="zh-TW" sz="2800" dirty="0">
              <a:solidFill>
                <a:srgbClr val="0070C0"/>
              </a:solidFill>
              <a:latin typeface="華康唐風隸W5" pitchFamily="65" charset="-120"/>
              <a:ea typeface="華康唐風隸W5" pitchFamily="65" charset="-120"/>
            </a:endParaRPr>
          </a:p>
          <a:p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     </a:t>
            </a:r>
            <a:r>
              <a:rPr lang="zh-TW" altLang="zh-TW" sz="2800" dirty="0">
                <a:latin typeface="華康隸書體W7(P)" pitchFamily="66" charset="-120"/>
                <a:ea typeface="華康隸書體W7(P)" pitchFamily="66" charset="-120"/>
              </a:rPr>
              <a:t>依公平正義原則，提供學習不利學生積極性教育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     </a:t>
            </a:r>
            <a:r>
              <a:rPr lang="zh-TW" altLang="zh-TW" sz="2800" dirty="0">
                <a:latin typeface="華康隸書體W7(P)" pitchFamily="66" charset="-120"/>
                <a:ea typeface="華康隸書體W7(P)" pitchFamily="66" charset="-120"/>
              </a:rPr>
              <a:t>扶助資源。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r>
              <a:rPr lang="zh-TW" altLang="en-US" dirty="0"/>
              <a:t> </a:t>
            </a:r>
            <a:r>
              <a:rPr lang="zh-TW" altLang="en-US" sz="2800" dirty="0">
                <a:solidFill>
                  <a:srgbClr val="0070C0"/>
                </a:solidFill>
                <a:latin typeface="華康唐風隸W5" pitchFamily="65" charset="-120"/>
                <a:ea typeface="華康唐風隸W5" pitchFamily="65" charset="-120"/>
              </a:rPr>
              <a:t>（三）個別輔導：</a:t>
            </a:r>
            <a:endParaRPr lang="en-US" altLang="zh-TW" sz="2800" dirty="0">
              <a:solidFill>
                <a:srgbClr val="0070C0"/>
              </a:solidFill>
              <a:latin typeface="華康唐風隸W5" pitchFamily="65" charset="-120"/>
              <a:ea typeface="華康唐風隸W5" pitchFamily="65" charset="-120"/>
            </a:endParaRPr>
          </a:p>
          <a:p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     </a:t>
            </a:r>
            <a:r>
              <a:rPr lang="zh-TW" altLang="zh-TW" sz="2800" dirty="0">
                <a:latin typeface="華康隸書體W7(P)" pitchFamily="66" charset="-120"/>
                <a:ea typeface="華康隸書體W7(P)" pitchFamily="66" charset="-120"/>
              </a:rPr>
              <a:t>對於需要進行補救教學的學生，由學校校長召集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     </a:t>
            </a:r>
            <a:r>
              <a:rPr lang="zh-TW" altLang="zh-TW" sz="2800" dirty="0">
                <a:latin typeface="華康隸書體W7(P)" pitchFamily="66" charset="-120"/>
                <a:ea typeface="華康隸書體W7(P)" pitchFamily="66" charset="-120"/>
              </a:rPr>
              <a:t>相關處室成立「學習輔導小組」，規劃與執行本</a:t>
            </a:r>
            <a:endParaRPr lang="en-US" altLang="zh-TW" sz="2800" dirty="0">
              <a:latin typeface="華康隸書體W7(P)" pitchFamily="66" charset="-120"/>
              <a:ea typeface="華康隸書體W7(P)" pitchFamily="66" charset="-120"/>
            </a:endParaRPr>
          </a:p>
          <a:p>
            <a:r>
              <a:rPr lang="en-US" altLang="zh-TW" sz="2800" dirty="0">
                <a:latin typeface="華康隸書體W7(P)" pitchFamily="66" charset="-120"/>
                <a:ea typeface="華康隸書體W7(P)" pitchFamily="66" charset="-120"/>
              </a:rPr>
              <a:t>           </a:t>
            </a:r>
            <a:r>
              <a:rPr lang="zh-TW" altLang="zh-TW" sz="2800" dirty="0">
                <a:latin typeface="華康隸書體W7(P)" pitchFamily="66" charset="-120"/>
                <a:ea typeface="華康隸書體W7(P)" pitchFamily="66" charset="-120"/>
              </a:rPr>
              <a:t>要點相關事項。</a:t>
            </a:r>
            <a:endParaRPr lang="zh-TW" altLang="en-US" sz="2800" dirty="0">
              <a:latin typeface="華康隸書體W7(P)" pitchFamily="66" charset="-120"/>
              <a:ea typeface="華康隸書體W7(P)" pitchFamily="66" charset="-12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>
          <a:xfrm>
            <a:off x="467544" y="188642"/>
            <a:ext cx="8229600" cy="864071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zh-TW" dirty="0" smtClean="0">
                <a:latin typeface="微軟正黑體" pitchFamily="34" charset="-120"/>
                <a:ea typeface="書法家魏碑體"/>
                <a:cs typeface="書法家魏碑體"/>
              </a:rPr>
              <a:t/>
            </a:r>
            <a:br>
              <a:rPr lang="en-US" altLang="zh-TW" dirty="0" smtClean="0">
                <a:latin typeface="微軟正黑體" pitchFamily="34" charset="-120"/>
                <a:ea typeface="書法家魏碑體"/>
                <a:cs typeface="書法家魏碑體"/>
              </a:rPr>
            </a:br>
            <a:r>
              <a:rPr lang="zh-TW" altLang="zh-TW" u="sng" dirty="0" smtClean="0">
                <a:solidFill>
                  <a:srgbClr val="C00000"/>
                </a:solidFill>
                <a:latin typeface="微軟正黑體" pitchFamily="34" charset="-120"/>
                <a:ea typeface="書法家魏碑體"/>
                <a:cs typeface="書法家魏碑體"/>
              </a:rPr>
              <a:t>補救教學作業要點</a:t>
            </a:r>
            <a:endParaRPr lang="zh-TW" altLang="en-US" sz="2000" u="sng" dirty="0">
              <a:solidFill>
                <a:srgbClr val="0000FF"/>
              </a:solidFill>
              <a:latin typeface="Times New Roman" pitchFamily="18" charset="0"/>
              <a:ea typeface="書法家魏碑體"/>
              <a:cs typeface="Times New Roman" pitchFamily="18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462221" y="1055998"/>
            <a:ext cx="8640960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>
                <a:solidFill>
                  <a:schemeClr val="bg2">
                    <a:lumMod val="25000"/>
                  </a:schemeClr>
                </a:solidFill>
                <a:latin typeface="華康隸書體W7" pitchFamily="65" charset="-120"/>
                <a:ea typeface="華康隸書體W7" pitchFamily="65" charset="-120"/>
              </a:rPr>
              <a:t>三、實施對象：</a:t>
            </a:r>
            <a:endParaRPr lang="en-US" altLang="zh-TW" sz="3200" dirty="0">
              <a:solidFill>
                <a:schemeClr val="bg2">
                  <a:lumMod val="25000"/>
                </a:schemeClr>
              </a:solidFill>
              <a:latin typeface="華康隸書體W7" pitchFamily="65" charset="-120"/>
              <a:ea typeface="華康隸書體W7" pitchFamily="65" charset="-120"/>
            </a:endParaRPr>
          </a:p>
          <a:p>
            <a:r>
              <a:rPr lang="zh-TW" altLang="en-US" sz="2800" dirty="0">
                <a:solidFill>
                  <a:srgbClr val="0070C0"/>
                </a:solidFill>
                <a:latin typeface="華康唐風隸W5" pitchFamily="65" charset="-120"/>
                <a:ea typeface="華康唐風隸W5" pitchFamily="65" charset="-120"/>
              </a:rPr>
              <a:t>（一）一般學習扶助學校</a:t>
            </a:r>
            <a:endParaRPr lang="en-US" altLang="zh-TW" sz="2800" dirty="0">
              <a:solidFill>
                <a:srgbClr val="0070C0"/>
              </a:solidFill>
              <a:latin typeface="華康唐風隸W5" pitchFamily="65" charset="-120"/>
              <a:ea typeface="華康唐風隸W5" pitchFamily="65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zh-TW" sz="2200" dirty="0">
                <a:latin typeface="華康隸書體W7(P)" pitchFamily="66" charset="-120"/>
                <a:ea typeface="華康隸書體W7(P)" pitchFamily="66" charset="-120"/>
              </a:rPr>
              <a:t>學生經篩選測驗結果，國語文、數學或英語任一科目有不合格之情形者，依不合格之科目入班受輔。</a:t>
            </a:r>
            <a:endParaRPr lang="en-US" altLang="zh-TW" sz="2200" dirty="0">
              <a:latin typeface="華康隸書體W7(P)" pitchFamily="66" charset="-120"/>
              <a:ea typeface="華康隸書體W7(P)" pitchFamily="66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zh-TW" sz="2200" dirty="0">
                <a:latin typeface="華康隸書體W7(P)" pitchFamily="66" charset="-120"/>
                <a:ea typeface="華康隸書體W7(P)" pitchFamily="66" charset="-120"/>
              </a:rPr>
              <a:t>身心障礙學生經學校學習輔導小組認定受輔可提升學業成就者</a:t>
            </a:r>
            <a:r>
              <a:rPr lang="zh-TW" altLang="en-US" sz="2200" dirty="0">
                <a:latin typeface="華康隸書體W7(P)" pitchFamily="66" charset="-120"/>
                <a:ea typeface="華康隸書體W7(P)" pitchFamily="66" charset="-120"/>
              </a:rPr>
              <a:t>。</a:t>
            </a:r>
            <a:endParaRPr lang="en-US" altLang="zh-TW" sz="2200" dirty="0">
              <a:latin typeface="華康隸書體W7(P)" pitchFamily="66" charset="-120"/>
              <a:ea typeface="華康隸書體W7(P)" pitchFamily="66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zh-TW" sz="2200" dirty="0">
                <a:latin typeface="華康隸書體W7(P)" pitchFamily="66" charset="-120"/>
                <a:ea typeface="華康隸書體W7(P)" pitchFamily="66" charset="-120"/>
              </a:rPr>
              <a:t>其他經學校輔導小組認定有需要補救教學學生，以不超過全校各科目總受輔人數之百分之三十五為原則</a:t>
            </a:r>
            <a:r>
              <a:rPr lang="zh-TW" altLang="zh-TW" sz="2400" dirty="0">
                <a:latin typeface="華康隸書體W7(P)" pitchFamily="66" charset="-120"/>
                <a:ea typeface="華康隸書體W7(P)" pitchFamily="66" charset="-120"/>
              </a:rPr>
              <a:t>。</a:t>
            </a:r>
            <a:endParaRPr lang="zh-TW" altLang="en-US" sz="2400" dirty="0">
              <a:latin typeface="華康隸書體W7(P)" pitchFamily="66" charset="-120"/>
              <a:ea typeface="華康隸書體W7(P)" pitchFamily="66" charset="-120"/>
            </a:endParaRPr>
          </a:p>
          <a:p>
            <a:r>
              <a:rPr lang="zh-TW" altLang="en-US" sz="2800" dirty="0">
                <a:solidFill>
                  <a:srgbClr val="0070C0"/>
                </a:solidFill>
                <a:latin typeface="華康唐風隸W5" pitchFamily="65" charset="-120"/>
                <a:ea typeface="華康唐風隸W5" pitchFamily="65" charset="-120"/>
              </a:rPr>
              <a:t>（二）特定學習扶助學校</a:t>
            </a:r>
            <a:endParaRPr lang="en-US" altLang="zh-TW" sz="2800" dirty="0">
              <a:solidFill>
                <a:srgbClr val="0070C0"/>
              </a:solidFill>
              <a:latin typeface="華康唐風隸W5" pitchFamily="65" charset="-120"/>
              <a:ea typeface="華康唐風隸W5" pitchFamily="65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2400" dirty="0">
                <a:latin typeface="華康隸書體W7(P)" pitchFamily="66" charset="-120"/>
                <a:ea typeface="華康隸書體W7(P)" pitchFamily="66" charset="-120"/>
              </a:rPr>
              <a:t>原住民學生合計占全校學生總人數之百分之四十以上者</a:t>
            </a:r>
            <a:endParaRPr lang="en-US" altLang="zh-TW" sz="2400" dirty="0">
              <a:latin typeface="華康隸書體W7(P)" pitchFamily="66" charset="-120"/>
              <a:ea typeface="華康隸書體W7(P)" pitchFamily="66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2400" dirty="0">
                <a:latin typeface="華康隸書體W7(P)" pitchFamily="66" charset="-120"/>
                <a:ea typeface="華康隸書體W7(P)" pitchFamily="66" charset="-120"/>
              </a:rPr>
              <a:t>離島地區國民中小學</a:t>
            </a:r>
            <a:endParaRPr lang="en-US" altLang="zh-TW" sz="2400" dirty="0">
              <a:latin typeface="華康隸書體W7(P)" pitchFamily="66" charset="-120"/>
              <a:ea typeface="華康隸書體W7(P)" pitchFamily="66" charset="-120"/>
            </a:endParaRPr>
          </a:p>
          <a:p>
            <a:pPr marL="342900" indent="-342900">
              <a:buFont typeface="+mj-lt"/>
              <a:buAutoNum type="arabicPeriod"/>
            </a:pPr>
            <a:r>
              <a:rPr lang="zh-TW" altLang="en-US" sz="2400" dirty="0">
                <a:latin typeface="華康隸書體W7(P)" pitchFamily="66" charset="-120"/>
                <a:ea typeface="華康隸書體W7(P)" pitchFamily="66" charset="-120"/>
              </a:rPr>
              <a:t>偏遠地區學校</a:t>
            </a:r>
            <a:r>
              <a:rPr lang="en-US" altLang="zh-TW" sz="2400" dirty="0">
                <a:latin typeface="華康隸書體W7(P)" pitchFamily="66" charset="-120"/>
                <a:ea typeface="華康隸書體W7(P)" pitchFamily="66" charset="-120"/>
              </a:rPr>
              <a:t>(</a:t>
            </a:r>
            <a:r>
              <a:rPr lang="zh-TW" altLang="en-US" sz="2400" dirty="0">
                <a:latin typeface="華康隸書體W7(P)" pitchFamily="66" charset="-120"/>
                <a:ea typeface="華康隸書體W7(P)" pitchFamily="66" charset="-120"/>
              </a:rPr>
              <a:t>住宿占全校</a:t>
            </a:r>
            <a:r>
              <a:rPr lang="en-US" altLang="zh-TW" sz="2400" dirty="0">
                <a:latin typeface="華康隸書體W7(P)" pitchFamily="66" charset="-120"/>
                <a:ea typeface="華康隸書體W7(P)" pitchFamily="66" charset="-120"/>
              </a:rPr>
              <a:t>30%</a:t>
            </a:r>
            <a:r>
              <a:rPr lang="zh-TW" altLang="en-US" sz="2400" dirty="0">
                <a:latin typeface="華康隸書體W7(P)" pitchFamily="66" charset="-120"/>
                <a:ea typeface="華康隸書體W7(P)" pitchFamily="66" charset="-120"/>
              </a:rPr>
              <a:t>以上</a:t>
            </a:r>
            <a:r>
              <a:rPr lang="en-US" altLang="zh-TW" sz="2400" dirty="0">
                <a:latin typeface="華康隸書體W7(P)" pitchFamily="66" charset="-120"/>
                <a:ea typeface="華康隸書體W7(P)" pitchFamily="66" charset="-120"/>
              </a:rPr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zh-TW" altLang="en-US" sz="2400" dirty="0">
                <a:latin typeface="華康隸書體W7(P)" pitchFamily="66" charset="-120"/>
                <a:ea typeface="華康隸書體W7(P)" pitchFamily="66" charset="-120"/>
              </a:rPr>
              <a:t>國中基測或教育會考學校成績待提升之學校</a:t>
            </a:r>
            <a:r>
              <a:rPr lang="en-US" altLang="zh-TW" sz="2400" dirty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(</a:t>
            </a:r>
            <a:r>
              <a:rPr lang="zh-TW" altLang="en-US" sz="2400" dirty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國英數</a:t>
            </a:r>
            <a:r>
              <a:rPr lang="zh-TW" altLang="zh-TW" sz="2400" dirty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三科任兩科成績「待加強」等級人數</a:t>
            </a:r>
            <a:r>
              <a:rPr lang="zh-TW" altLang="en-US" sz="2400" dirty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，</a:t>
            </a:r>
            <a:r>
              <a:rPr lang="zh-TW" altLang="zh-TW" sz="2400" dirty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超過該校「應考」人數</a:t>
            </a:r>
            <a:r>
              <a:rPr lang="en-US" altLang="zh-TW" sz="2400" dirty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50%</a:t>
            </a:r>
            <a:r>
              <a:rPr lang="zh-TW" altLang="zh-TW" sz="2400" dirty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以上之學校</a:t>
            </a:r>
            <a:r>
              <a:rPr lang="en-US" altLang="zh-TW" sz="2400" dirty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)</a:t>
            </a:r>
            <a:endParaRPr lang="zh-TW" altLang="en-US" sz="2400" dirty="0">
              <a:solidFill>
                <a:srgbClr val="FF0000"/>
              </a:solidFill>
              <a:latin typeface="華康隸書體W7(P)" pitchFamily="66" charset="-120"/>
              <a:ea typeface="華康隸書體W7(P)" pitchFamily="66" charset="-120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dirty="0" smtClean="0"/>
              <a:t>補救教學的內涵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46D32EF9-8D33-4A3E-A666-EFD58E3BC1D6}" type="slidenum">
              <a:rPr lang="en-US" altLang="zh-TW"/>
              <a:pPr/>
              <a:t>17</a:t>
            </a:fld>
            <a:endParaRPr lang="en-US" altLang="zh-TW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3"/>
          <p:cNvSpPr>
            <a:spLocks noGrp="1"/>
          </p:cNvSpPr>
          <p:nvPr>
            <p:ph sz="quarter" idx="1"/>
          </p:nvPr>
        </p:nvSpPr>
        <p:spPr>
          <a:xfrm>
            <a:off x="118652" y="692696"/>
            <a:ext cx="9048750" cy="44958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補救教學的定義</a:t>
            </a:r>
            <a: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:</a:t>
            </a:r>
            <a:b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dirty="0">
                <a:latin typeface="華康隸書體W7(P)" pitchFamily="66" charset="-120"/>
                <a:ea typeface="華康隸書體W7(P)" pitchFamily="66" charset="-120"/>
              </a:rPr>
              <a:t>廣義而言，補救教學是學習輔導的一環。</a:t>
            </a:r>
            <a:r>
              <a:rPr lang="en-US" altLang="zh-TW" dirty="0">
                <a:latin typeface="華康隸書體W7(P)" pitchFamily="66" charset="-120"/>
                <a:ea typeface="華康隸書體W7(P)" pitchFamily="66" charset="-120"/>
              </a:rPr>
              <a:t/>
            </a:r>
            <a:br>
              <a:rPr lang="en-US" altLang="zh-TW" dirty="0">
                <a:latin typeface="華康隸書體W7(P)" pitchFamily="66" charset="-120"/>
                <a:ea typeface="華康隸書體W7(P)" pitchFamily="66" charset="-120"/>
              </a:rPr>
            </a:br>
            <a:r>
              <a:rPr lang="zh-TW" altLang="en-US" dirty="0">
                <a:latin typeface="華康隸書體W7(P)" pitchFamily="66" charset="-120"/>
                <a:ea typeface="華康隸書體W7(P)" pitchFamily="66" charset="-120"/>
              </a:rPr>
              <a:t>是學生發生學習困難時，應獲得的一種診斷式教學</a:t>
            </a:r>
            <a:r>
              <a:rPr lang="en-US" altLang="zh-TW" dirty="0">
                <a:latin typeface="華康隸書體W7(P)" pitchFamily="66" charset="-120"/>
                <a:ea typeface="華康隸書體W7(P)" pitchFamily="66" charset="-120"/>
              </a:rPr>
              <a:t>(</a:t>
            </a:r>
            <a:r>
              <a:rPr lang="zh-TW" altLang="en-US" dirty="0">
                <a:latin typeface="華康隸書體W7(P)" pitchFamily="66" charset="-120"/>
                <a:ea typeface="華康隸書體W7(P)" pitchFamily="66" charset="-120"/>
              </a:rPr>
              <a:t>臺師大 唐淑華</a:t>
            </a:r>
            <a:r>
              <a:rPr lang="en-US" altLang="zh-TW" dirty="0">
                <a:latin typeface="華康隸書體W7(P)" pitchFamily="66" charset="-120"/>
                <a:ea typeface="華康隸書體W7(P)" pitchFamily="66" charset="-120"/>
              </a:rPr>
              <a:t>,2011)</a:t>
            </a:r>
            <a:r>
              <a:rPr lang="zh-TW" altLang="en-US" dirty="0">
                <a:latin typeface="華康隸書體W7(P)" pitchFamily="66" charset="-120"/>
                <a:ea typeface="華康隸書體W7(P)" pitchFamily="66" charset="-120"/>
              </a:rPr>
              <a:t>。</a:t>
            </a:r>
            <a:endParaRPr lang="en-US" altLang="zh-TW" dirty="0">
              <a:latin typeface="華康隸書體W7(P)" pitchFamily="66" charset="-120"/>
              <a:ea typeface="華康隸書體W7(P)" pitchFamily="66" charset="-120"/>
            </a:endParaRPr>
          </a:p>
          <a:p>
            <a:pPr>
              <a:defRPr/>
            </a:pPr>
            <a:r>
              <a:rPr lang="zh-TW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補救教學的內涵</a:t>
            </a:r>
            <a: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:</a:t>
            </a:r>
            <a:b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dirty="0">
                <a:latin typeface="華康隸書體W7(P)" pitchFamily="66" charset="-120"/>
                <a:ea typeface="華康隸書體W7(P)" pitchFamily="66" charset="-120"/>
              </a:rPr>
              <a:t>學生在每個年級均有應達到的</a:t>
            </a:r>
            <a:r>
              <a:rPr lang="zh-TW" altLang="en-US" dirty="0">
                <a:solidFill>
                  <a:srgbClr val="002060"/>
                </a:solidFill>
                <a:latin typeface="華康隸書體W7(P)" pitchFamily="66" charset="-120"/>
                <a:ea typeface="華康隸書體W7(P)" pitchFamily="66" charset="-120"/>
              </a:rPr>
              <a:t>基本能力</a:t>
            </a:r>
            <a:r>
              <a:rPr lang="zh-TW" altLang="en-US" dirty="0">
                <a:latin typeface="華康隸書體W7(P)" pitchFamily="66" charset="-120"/>
                <a:ea typeface="華康隸書體W7(P)" pitchFamily="66" charset="-120"/>
              </a:rPr>
              <a:t>，</a:t>
            </a:r>
            <a:r>
              <a:rPr lang="en-US" altLang="zh-TW" dirty="0">
                <a:latin typeface="華康隸書體W7(P)" pitchFamily="66" charset="-120"/>
                <a:ea typeface="華康隸書體W7(P)" pitchFamily="66" charset="-120"/>
              </a:rPr>
              <a:t/>
            </a:r>
            <a:br>
              <a:rPr lang="en-US" altLang="zh-TW" dirty="0">
                <a:latin typeface="華康隸書體W7(P)" pitchFamily="66" charset="-120"/>
                <a:ea typeface="華康隸書體W7(P)" pitchFamily="66" charset="-120"/>
              </a:rPr>
            </a:br>
            <a:r>
              <a:rPr lang="zh-TW" altLang="en-US" dirty="0">
                <a:latin typeface="華康隸書體W7(P)" pitchFamily="66" charset="-120"/>
                <a:ea typeface="華康隸書體W7(P)" pitchFamily="66" charset="-120"/>
              </a:rPr>
              <a:t>補救教學是在對程度落後或學習低成就的學生</a:t>
            </a:r>
            <a:r>
              <a:rPr lang="zh-TW" altLang="en-US" dirty="0" smtClean="0">
                <a:latin typeface="華康隸書體W7(P)" pitchFamily="66" charset="-120"/>
                <a:ea typeface="華康隸書體W7(P)" pitchFamily="66" charset="-120"/>
              </a:rPr>
              <a:t>實施個別</a:t>
            </a:r>
            <a:r>
              <a:rPr lang="zh-TW" altLang="en-US" dirty="0">
                <a:latin typeface="華康隸書體W7(P)" pitchFamily="66" charset="-120"/>
                <a:ea typeface="華康隸書體W7(P)" pitchFamily="66" charset="-120"/>
              </a:rPr>
              <a:t>、適性化的教學以確保其應具備有基本學力。</a:t>
            </a:r>
          </a:p>
          <a:p>
            <a:pPr eaLnBrk="1" hangingPunct="1">
              <a:buFont typeface="Wingdings" pitchFamily="2" charset="2"/>
              <a:buAutoNum type="ea1ChtPeriod"/>
              <a:defRPr/>
            </a:pPr>
            <a:endParaRPr lang="zh-TW" altLang="en-US" sz="2800" dirty="0"/>
          </a:p>
          <a:p>
            <a:pPr eaLnBrk="1" hangingPunct="1">
              <a:defRPr/>
            </a:pP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96463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字方塊 19"/>
          <p:cNvSpPr txBox="1"/>
          <p:nvPr/>
        </p:nvSpPr>
        <p:spPr>
          <a:xfrm>
            <a:off x="70644" y="138189"/>
            <a:ext cx="8713788" cy="61093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學校存在的責任：</a:t>
            </a:r>
            <a: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要給予「學習快」的學生進一步擴展機會，同時，要提供「學習慢」的學生有較多的補救機會，才會符合辦學的理想。</a:t>
            </a:r>
            <a:endParaRPr lang="en-US" altLang="zh-TW" sz="200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每位學生都可以：</a:t>
            </a:r>
            <a:r>
              <a:rPr lang="en-US" altLang="zh-TW" sz="28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根據自己的個別差異，順序先後有效學習所要學習的材料或內容。</a:t>
            </a:r>
            <a:endParaRPr lang="en-US" altLang="zh-TW" sz="200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結合教與學、評量與回饋、補教教學的歷程</a:t>
            </a:r>
            <a:r>
              <a:rPr lang="en-US" altLang="zh-TW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32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讓大多數學生的學習都達到單元基本能力的標準。</a:t>
            </a:r>
            <a:endParaRPr lang="en-US" altLang="zh-TW" sz="200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實踐「帶好每一位學生」</a:t>
            </a:r>
            <a: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zh-TW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「因材施教」</a:t>
            </a: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zh-TW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「帶好每一位學生」</a:t>
            </a: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、</a:t>
            </a:r>
            <a:r>
              <a:rPr lang="zh-TW" altLang="zh-TW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「把每一位學生帶上來」</a:t>
            </a: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是</a:t>
            </a:r>
            <a:r>
              <a:rPr lang="zh-TW" altLang="zh-TW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教育改革理念的重要措施。</a:t>
            </a:r>
            <a:endParaRPr lang="en-US" altLang="zh-TW" sz="200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堅持</a:t>
            </a:r>
            <a:r>
              <a:rPr lang="zh-TW" altLang="zh-TW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國民教育的普遍性與公平性特質</a:t>
            </a:r>
            <a: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zh-TW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學生走進學校，劃入班級時，就應該注意無論何種編班方式，都可能有其功效上的侷限</a:t>
            </a: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；</a:t>
            </a:r>
            <a:r>
              <a:rPr lang="zh-TW" altLang="zh-TW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因此</a:t>
            </a: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zh-TW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在設計上，應盡力使每個學生都能得到最好的照顧</a:t>
            </a: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。</a:t>
            </a:r>
            <a:endParaRPr lang="en-US" altLang="zh-TW" sz="2000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457200" indent="-4572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zh-TW" altLang="zh-TW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保障</a:t>
            </a: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學生</a:t>
            </a:r>
            <a:r>
              <a:rPr lang="zh-TW" altLang="zh-TW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求知過程中不會受傷</a:t>
            </a:r>
            <a: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  <a:t/>
            </a:r>
            <a:b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標楷體" pitchFamily="65" charset="-120"/>
              </a:rPr>
            </a:br>
            <a:r>
              <a:rPr lang="zh-TW" altLang="zh-TW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使學生因為經驗與基本能力不足所造成的學習挫折，減到最小</a:t>
            </a:r>
            <a:r>
              <a:rPr lang="zh-TW" altLang="en-US" sz="2000" dirty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13508382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548680"/>
            <a:ext cx="8229600" cy="484028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TW" altLang="en-US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學校辦理補救教學的必要性</a:t>
            </a:r>
            <a:r>
              <a:rPr lang="en-US" altLang="zh-TW" sz="2800" b="1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:</a:t>
            </a:r>
          </a:p>
          <a:p>
            <a:pPr>
              <a:buFont typeface="Arial" pitchFamily="34" charset="0"/>
              <a:buNone/>
              <a:defRPr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</a:t>
            </a:r>
            <a:r>
              <a:rPr lang="zh-TW" altLang="en-US" b="1" u="sng" dirty="0" smtClean="0">
                <a:latin typeface="標楷體" pitchFamily="65" charset="-120"/>
                <a:ea typeface="標楷體" pitchFamily="65" charset="-120"/>
              </a:rPr>
              <a:t>依據國民小學及國民中學學生成績評量準則：</a:t>
            </a:r>
            <a:endParaRPr lang="en-US" altLang="zh-TW" b="1" u="sng" dirty="0" smtClean="0">
              <a:latin typeface="標楷體" pitchFamily="65" charset="-120"/>
              <a:ea typeface="標楷體" pitchFamily="65" charset="-120"/>
            </a:endParaRPr>
          </a:p>
          <a:p>
            <a:pPr>
              <a:buFont typeface="Arial" pitchFamily="34" charset="0"/>
              <a:buNone/>
              <a:defRPr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第十條</a:t>
            </a:r>
            <a:r>
              <a:rPr lang="zh-TW" altLang="en-US" b="1" dirty="0" smtClean="0">
                <a:solidFill>
                  <a:schemeClr val="accent4">
                    <a:lumMod val="50000"/>
                  </a:schemeClr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國民中小學學生</a:t>
            </a:r>
            <a:r>
              <a:rPr lang="zh-TW" altLang="en-US" b="1" u="sng" dirty="0" smtClean="0">
                <a:latin typeface="標楷體" pitchFamily="65" charset="-120"/>
                <a:ea typeface="標楷體" pitchFamily="65" charset="-120"/>
              </a:rPr>
              <a:t>學習領域之成績評量結果未達及格基準者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，</a:t>
            </a:r>
            <a:r>
              <a:rPr lang="zh-TW" altLang="en-US" b="1" u="sng" dirty="0" smtClean="0">
                <a:latin typeface="標楷體" pitchFamily="65" charset="-120"/>
                <a:ea typeface="標楷體" pitchFamily="65" charset="-120"/>
              </a:rPr>
              <a:t>應實施補救教學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，並依教育部所定</a:t>
            </a:r>
            <a:r>
              <a:rPr lang="zh-TW" altLang="en-US" b="1" u="sng" dirty="0" smtClean="0">
                <a:latin typeface="標楷體" pitchFamily="65" charset="-120"/>
                <a:ea typeface="標楷體" pitchFamily="65" charset="-120"/>
              </a:rPr>
              <a:t>國民小學及國民中學補救教學實施方案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規定辦理。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Font typeface="Arial" pitchFamily="34" charset="0"/>
              <a:buNone/>
              <a:defRPr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en-US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第十一條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國民中學學生修業期滿，符合下列規定者，為成績及格由學校發給畢業證書：</a:t>
            </a:r>
            <a:endParaRPr lang="en-US" altLang="zh-TW" b="1" dirty="0" smtClean="0">
              <a:latin typeface="標楷體" pitchFamily="65" charset="-120"/>
              <a:ea typeface="標楷體" pitchFamily="65" charset="-120"/>
            </a:endParaRPr>
          </a:p>
          <a:p>
            <a:pPr>
              <a:buFont typeface="Arial" pitchFamily="34" charset="0"/>
              <a:buNone/>
              <a:defRPr/>
            </a:pP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   二、七大學習領域有</a:t>
            </a:r>
            <a:r>
              <a:rPr lang="zh-TW" altLang="en-US" b="1" u="sng" dirty="0" smtClean="0">
                <a:latin typeface="標楷體" pitchFamily="65" charset="-120"/>
                <a:ea typeface="標楷體" pitchFamily="65" charset="-120"/>
              </a:rPr>
              <a:t>四大學習領域</a:t>
            </a:r>
            <a:r>
              <a:rPr lang="zh-TW" altLang="en-US" b="1" dirty="0" smtClean="0">
                <a:latin typeface="標楷體" pitchFamily="65" charset="-120"/>
                <a:ea typeface="標楷體" pitchFamily="65" charset="-120"/>
              </a:rPr>
              <a:t>以上畢業總平均成績丙等以上。</a:t>
            </a:r>
            <a:endParaRPr lang="zh-TW" altLang="en-US" sz="1200" b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0062822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標題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89195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zh-TW" altLang="en-US" sz="6000" b="1" dirty="0">
                <a:solidFill>
                  <a:srgbClr val="FF0000"/>
                </a:solidFill>
                <a:latin typeface="華康隸書體W7" pitchFamily="65" charset="-120"/>
                <a:ea typeface="華康隸書體W7" pitchFamily="65" charset="-120"/>
              </a:rPr>
              <a:t>問題？</a:t>
            </a:r>
          </a:p>
        </p:txBody>
      </p:sp>
      <p:sp>
        <p:nvSpPr>
          <p:cNvPr id="46082" name="內容版面配置區 2"/>
          <p:cNvSpPr>
            <a:spLocks noGrp="1"/>
          </p:cNvSpPr>
          <p:nvPr>
            <p:ph idx="1"/>
          </p:nvPr>
        </p:nvSpPr>
        <p:spPr>
          <a:xfrm>
            <a:off x="539554" y="1340768"/>
            <a:ext cx="7180857" cy="3960440"/>
          </a:xfrm>
          <a:solidFill>
            <a:srgbClr val="F0FEE8"/>
          </a:solidFill>
        </p:spPr>
        <p:txBody>
          <a:bodyPr/>
          <a:lstStyle/>
          <a:p>
            <a:pPr marL="265113" indent="-265113"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●</a:t>
            </a:r>
            <a:r>
              <a:rPr lang="zh-TW" altLang="en-US" b="1" dirty="0" smtClean="0">
                <a:latin typeface="Times New Roman" pitchFamily="18" charset="0"/>
              </a:rPr>
              <a:t>為什麼要補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</a:rPr>
              <a:t>(Why)</a:t>
            </a:r>
            <a:r>
              <a:rPr lang="zh-TW" altLang="en-US" b="1" dirty="0" smtClean="0">
                <a:latin typeface="Times New Roman" pitchFamily="18" charset="0"/>
              </a:rPr>
              <a:t>──補救教學的</a:t>
            </a:r>
            <a:r>
              <a:rPr lang="zh-TW" altLang="en-US" b="1" dirty="0" smtClean="0">
                <a:solidFill>
                  <a:schemeClr val="hlink"/>
                </a:solidFill>
                <a:latin typeface="Times New Roman" pitchFamily="18" charset="0"/>
              </a:rPr>
              <a:t>必要性</a:t>
            </a:r>
            <a:endParaRPr lang="en-US" altLang="zh-TW" b="1" dirty="0" smtClean="0">
              <a:solidFill>
                <a:schemeClr val="hlink"/>
              </a:solidFill>
              <a:latin typeface="Times New Roman" pitchFamily="18" charset="0"/>
            </a:endParaRP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●</a:t>
            </a:r>
            <a:r>
              <a:rPr lang="zh-TW" altLang="en-US" b="1" dirty="0" smtClean="0">
                <a:latin typeface="Times New Roman" pitchFamily="18" charset="0"/>
              </a:rPr>
              <a:t>有何工具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</a:rPr>
              <a:t>(Which)</a:t>
            </a:r>
            <a:r>
              <a:rPr lang="zh-TW" altLang="en-US" b="1" dirty="0" smtClean="0">
                <a:latin typeface="Times New Roman" pitchFamily="18" charset="0"/>
              </a:rPr>
              <a:t>──</a:t>
            </a:r>
            <a:r>
              <a:rPr lang="zh-TW" altLang="en-US" b="1" dirty="0" smtClean="0">
                <a:solidFill>
                  <a:srgbClr val="262626"/>
                </a:solidFill>
                <a:latin typeface="Times New Roman" pitchFamily="18" charset="0"/>
              </a:rPr>
              <a:t>補救教學的</a:t>
            </a:r>
            <a:r>
              <a:rPr lang="zh-TW" altLang="en-US" b="1" dirty="0" smtClean="0">
                <a:solidFill>
                  <a:schemeClr val="hlink"/>
                </a:solidFill>
                <a:latin typeface="Times New Roman" pitchFamily="18" charset="0"/>
              </a:rPr>
              <a:t>檢測工具</a:t>
            </a: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●</a:t>
            </a:r>
            <a:r>
              <a:rPr lang="zh-TW" altLang="en-US" b="1" dirty="0" smtClean="0">
                <a:latin typeface="Times New Roman" pitchFamily="18" charset="0"/>
              </a:rPr>
              <a:t>補誰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</a:rPr>
              <a:t>(Whom)</a:t>
            </a:r>
            <a:r>
              <a:rPr lang="zh-TW" altLang="en-US" b="1" dirty="0" smtClean="0">
                <a:latin typeface="Times New Roman" pitchFamily="18" charset="0"/>
              </a:rPr>
              <a:t>──補救教學的</a:t>
            </a:r>
            <a:r>
              <a:rPr lang="zh-TW" altLang="en-US" b="1" dirty="0" smtClean="0">
                <a:solidFill>
                  <a:schemeClr val="hlink"/>
                </a:solidFill>
                <a:latin typeface="Times New Roman" pitchFamily="18" charset="0"/>
              </a:rPr>
              <a:t>對象</a:t>
            </a: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●</a:t>
            </a:r>
            <a:r>
              <a:rPr lang="zh-TW" altLang="en-US" b="1" dirty="0" smtClean="0">
                <a:latin typeface="Times New Roman" pitchFamily="18" charset="0"/>
              </a:rPr>
              <a:t>補什麼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</a:rPr>
              <a:t>(What)</a:t>
            </a:r>
            <a:r>
              <a:rPr lang="zh-TW" altLang="en-US" b="1" dirty="0" smtClean="0">
                <a:latin typeface="Times New Roman" pitchFamily="18" charset="0"/>
              </a:rPr>
              <a:t>──補救教學的</a:t>
            </a:r>
            <a:r>
              <a:rPr lang="zh-TW" altLang="en-US" b="1" dirty="0" smtClean="0">
                <a:solidFill>
                  <a:schemeClr val="hlink"/>
                </a:solidFill>
                <a:latin typeface="Times New Roman" pitchFamily="18" charset="0"/>
              </a:rPr>
              <a:t>內容科目或教材</a:t>
            </a:r>
            <a:endParaRPr lang="en-US" altLang="zh-TW" b="1" dirty="0" smtClean="0">
              <a:solidFill>
                <a:schemeClr val="hlink"/>
              </a:solidFill>
              <a:latin typeface="Times New Roman" pitchFamily="18" charset="0"/>
            </a:endParaRP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●</a:t>
            </a:r>
            <a:r>
              <a:rPr lang="zh-TW" altLang="en-US" b="1" dirty="0" smtClean="0">
                <a:solidFill>
                  <a:srgbClr val="262626"/>
                </a:solidFill>
                <a:latin typeface="Times New Roman" pitchFamily="18" charset="0"/>
              </a:rPr>
              <a:t>誰來補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</a:rPr>
              <a:t>(Who)</a:t>
            </a:r>
            <a:r>
              <a:rPr lang="zh-TW" altLang="en-US" b="1" dirty="0" smtClean="0">
                <a:latin typeface="Times New Roman" pitchFamily="18" charset="0"/>
              </a:rPr>
              <a:t>──</a:t>
            </a:r>
            <a:r>
              <a:rPr lang="zh-TW" altLang="zh-TW" b="1" dirty="0" smtClean="0">
                <a:solidFill>
                  <a:srgbClr val="262626"/>
                </a:solidFill>
                <a:latin typeface="Times New Roman" pitchFamily="18" charset="0"/>
              </a:rPr>
              <a:t>補救教學</a:t>
            </a:r>
            <a:r>
              <a:rPr lang="zh-TW" altLang="en-US" b="1" dirty="0" smtClean="0">
                <a:solidFill>
                  <a:srgbClr val="262626"/>
                </a:solidFill>
                <a:latin typeface="Times New Roman" pitchFamily="18" charset="0"/>
              </a:rPr>
              <a:t>的</a:t>
            </a:r>
            <a:r>
              <a:rPr lang="zh-TW" altLang="en-US" b="1" dirty="0" smtClean="0">
                <a:solidFill>
                  <a:schemeClr val="hlink"/>
                </a:solidFill>
                <a:latin typeface="Times New Roman" pitchFamily="18" charset="0"/>
              </a:rPr>
              <a:t>師資</a:t>
            </a:r>
            <a:endParaRPr lang="en-US" altLang="zh-TW" b="1" dirty="0" smtClean="0">
              <a:solidFill>
                <a:schemeClr val="hlink"/>
              </a:solidFill>
              <a:latin typeface="Times New Roman" pitchFamily="18" charset="0"/>
            </a:endParaRP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●</a:t>
            </a:r>
            <a:r>
              <a:rPr lang="zh-TW" altLang="en-US" b="1" dirty="0" smtClean="0">
                <a:solidFill>
                  <a:srgbClr val="262626"/>
                </a:solidFill>
                <a:latin typeface="Times New Roman" pitchFamily="18" charset="0"/>
              </a:rPr>
              <a:t>何時補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</a:rPr>
              <a:t>(When)</a:t>
            </a:r>
            <a:r>
              <a:rPr lang="zh-TW" altLang="en-US" b="1" dirty="0" smtClean="0">
                <a:latin typeface="Times New Roman" pitchFamily="18" charset="0"/>
              </a:rPr>
              <a:t>──</a:t>
            </a:r>
            <a:r>
              <a:rPr lang="zh-TW" altLang="en-US" b="1" dirty="0" smtClean="0">
                <a:solidFill>
                  <a:srgbClr val="262626"/>
                </a:solidFill>
                <a:latin typeface="Times New Roman" pitchFamily="18" charset="0"/>
              </a:rPr>
              <a:t>補救教學的</a:t>
            </a:r>
            <a:r>
              <a:rPr lang="zh-TW" altLang="en-US" b="1" dirty="0" smtClean="0">
                <a:solidFill>
                  <a:schemeClr val="hlink"/>
                </a:solidFill>
                <a:latin typeface="Times New Roman" pitchFamily="18" charset="0"/>
              </a:rPr>
              <a:t>實施時間</a:t>
            </a:r>
            <a:endParaRPr lang="en-US" altLang="zh-TW" b="1" dirty="0" smtClean="0">
              <a:solidFill>
                <a:schemeClr val="hlink"/>
              </a:solidFill>
              <a:latin typeface="Times New Roman" pitchFamily="18" charset="0"/>
            </a:endParaRP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●</a:t>
            </a:r>
            <a:r>
              <a:rPr lang="zh-TW" altLang="en-US" b="1" dirty="0" smtClean="0">
                <a:solidFill>
                  <a:srgbClr val="262626"/>
                </a:solidFill>
                <a:latin typeface="Times New Roman" pitchFamily="18" charset="0"/>
              </a:rPr>
              <a:t>如何補</a:t>
            </a:r>
            <a:r>
              <a:rPr lang="en-US" altLang="zh-TW" b="1" dirty="0" smtClean="0">
                <a:solidFill>
                  <a:srgbClr val="FF0000"/>
                </a:solidFill>
                <a:latin typeface="Times New Roman" pitchFamily="18" charset="0"/>
              </a:rPr>
              <a:t>(How)</a:t>
            </a:r>
            <a:r>
              <a:rPr lang="zh-TW" altLang="en-US" b="1" dirty="0" smtClean="0">
                <a:latin typeface="Times New Roman" pitchFamily="18" charset="0"/>
              </a:rPr>
              <a:t>──</a:t>
            </a:r>
            <a:r>
              <a:rPr lang="zh-TW" altLang="en-US" b="1" dirty="0" smtClean="0">
                <a:solidFill>
                  <a:srgbClr val="262626"/>
                </a:solidFill>
                <a:latin typeface="Times New Roman" pitchFamily="18" charset="0"/>
              </a:rPr>
              <a:t>補救教學的</a:t>
            </a:r>
            <a:r>
              <a:rPr lang="zh-TW" altLang="en-US" b="1" dirty="0" smtClean="0">
                <a:solidFill>
                  <a:schemeClr val="hlink"/>
                </a:solidFill>
                <a:latin typeface="Times New Roman" pitchFamily="18" charset="0"/>
              </a:rPr>
              <a:t>實施方式</a:t>
            </a:r>
          </a:p>
          <a:p>
            <a:pPr marL="265113" indent="-265113">
              <a:lnSpc>
                <a:spcPct val="130000"/>
              </a:lnSpc>
              <a:spcBef>
                <a:spcPct val="0"/>
              </a:spcBef>
              <a:buNone/>
            </a:pPr>
            <a:r>
              <a:rPr lang="zh-TW" altLang="en-US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●</a:t>
            </a:r>
            <a:r>
              <a:rPr lang="zh-TW" altLang="en-US" b="1" dirty="0" smtClean="0">
                <a:solidFill>
                  <a:srgbClr val="262626"/>
                </a:solidFill>
                <a:latin typeface="Times New Roman" pitchFamily="18" charset="0"/>
              </a:rPr>
              <a:t>其他事項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3"/>
          <p:cNvSpPr>
            <a:spLocks noChangeArrowheads="1"/>
          </p:cNvSpPr>
          <p:nvPr/>
        </p:nvSpPr>
        <p:spPr bwMode="auto">
          <a:xfrm>
            <a:off x="395288" y="304800"/>
            <a:ext cx="8399462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49263" indent="-449263" algn="ctr">
              <a:lnSpc>
                <a:spcPct val="80000"/>
              </a:lnSpc>
            </a:pPr>
            <a:r>
              <a:rPr lang="en-US" altLang="zh-TW" sz="4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Why</a:t>
            </a:r>
            <a:r>
              <a:rPr lang="en-US" altLang="zh-TW" sz="4400" b="1" dirty="0">
                <a:solidFill>
                  <a:schemeClr val="hlink"/>
                </a:solidFill>
                <a:latin typeface="Calibri" pitchFamily="34" charset="0"/>
                <a:ea typeface="標楷體" pitchFamily="65" charset="-120"/>
              </a:rPr>
              <a:t>─</a:t>
            </a:r>
            <a:r>
              <a:rPr lang="zh-TW" altLang="en-US" sz="4400" b="1" dirty="0">
                <a:solidFill>
                  <a:schemeClr val="hlink"/>
                </a:solidFill>
                <a:latin typeface="Calibri" pitchFamily="34" charset="0"/>
                <a:ea typeface="標楷體" pitchFamily="65" charset="-120"/>
              </a:rPr>
              <a:t>為何要實施補救教學</a:t>
            </a: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79512" y="980730"/>
            <a:ext cx="1944216" cy="588963"/>
          </a:xfrm>
          <a:prstGeom prst="rect">
            <a:avLst/>
          </a:prstGeom>
          <a:solidFill>
            <a:srgbClr val="002060"/>
          </a:solidFill>
          <a:ln w="31750" cmpd="dbl">
            <a:noFill/>
            <a:prstDash val="solid"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pPr marL="449263" indent="-449263" algn="ctr">
              <a:lnSpc>
                <a:spcPct val="80000"/>
              </a:lnSpc>
            </a:pPr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華康唐風隸W5" pitchFamily="65" charset="-120"/>
                <a:ea typeface="華康唐風隸W5" pitchFamily="65" charset="-120"/>
              </a:rPr>
              <a:t>少子化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23813" y="1556798"/>
            <a:ext cx="9144000" cy="5301202"/>
            <a:chOff x="23813" y="1556798"/>
            <a:chExt cx="9144000" cy="5071553"/>
          </a:xfrm>
        </p:grpSpPr>
        <p:pic>
          <p:nvPicPr>
            <p:cNvPr id="47106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23813" y="1556798"/>
              <a:ext cx="9144000" cy="50715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3" name="直線接點 2"/>
            <p:cNvCxnSpPr/>
            <p:nvPr/>
          </p:nvCxnSpPr>
          <p:spPr>
            <a:xfrm>
              <a:off x="4976644" y="2862958"/>
              <a:ext cx="0" cy="3312368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群組 15"/>
          <p:cNvGrpSpPr/>
          <p:nvPr/>
        </p:nvGrpSpPr>
        <p:grpSpPr>
          <a:xfrm>
            <a:off x="23813" y="1530820"/>
            <a:ext cx="9120187" cy="5288309"/>
            <a:chOff x="23813" y="1569691"/>
            <a:chExt cx="9120187" cy="5288309"/>
          </a:xfrm>
        </p:grpSpPr>
        <p:pic>
          <p:nvPicPr>
            <p:cNvPr id="1026" name="Picture 2" descr="D:\Desktop\擷取2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3" y="1569691"/>
              <a:ext cx="9120187" cy="52883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4" name="直線接點 13"/>
            <p:cNvCxnSpPr/>
            <p:nvPr/>
          </p:nvCxnSpPr>
          <p:spPr>
            <a:xfrm>
              <a:off x="23813" y="5458269"/>
              <a:ext cx="9120187" cy="0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23530" y="5949282"/>
            <a:ext cx="8488363" cy="588963"/>
          </a:xfrm>
          <a:prstGeom prst="rect">
            <a:avLst/>
          </a:prstGeom>
          <a:solidFill>
            <a:srgbClr val="002060"/>
          </a:solidFill>
          <a:ln w="31750" cmpd="dbl">
            <a:noFill/>
            <a:prstDash val="solid"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pPr marL="449263" indent="-449263" algn="ctr">
              <a:lnSpc>
                <a:spcPct val="80000"/>
              </a:lnSpc>
            </a:pPr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華康唐風隸W5" pitchFamily="65" charset="-120"/>
                <a:ea typeface="華康唐風隸W5" pitchFamily="65" charset="-120"/>
              </a:rPr>
              <a:t>孩子個個都是寶，都要好好教育他！</a:t>
            </a:r>
          </a:p>
        </p:txBody>
      </p:sp>
      <p:pic>
        <p:nvPicPr>
          <p:cNvPr id="1026" name="Picture 2" descr="C:\Users\mathmouse\Desktop\pic76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2" y="980728"/>
            <a:ext cx="7956023" cy="4824536"/>
          </a:xfrm>
          <a:prstGeom prst="rect">
            <a:avLst/>
          </a:prstGeom>
          <a:noFill/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23528" y="332658"/>
            <a:ext cx="1944216" cy="588963"/>
          </a:xfrm>
          <a:prstGeom prst="rect">
            <a:avLst/>
          </a:prstGeom>
          <a:solidFill>
            <a:srgbClr val="002060"/>
          </a:solidFill>
          <a:ln w="31750" cmpd="dbl">
            <a:noFill/>
            <a:prstDash val="solid"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/>
          <a:lstStyle/>
          <a:p>
            <a:pPr marL="449263" indent="-449263" algn="ctr">
              <a:lnSpc>
                <a:spcPct val="80000"/>
              </a:lnSpc>
            </a:pPr>
            <a:r>
              <a:rPr lang="zh-TW" altLang="en-US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華康唐風隸W5" pitchFamily="65" charset="-120"/>
                <a:ea typeface="華康唐風隸W5" pitchFamily="65" charset="-120"/>
              </a:rPr>
              <a:t>高齡化</a:t>
            </a:r>
          </a:p>
        </p:txBody>
      </p:sp>
      <p:pic>
        <p:nvPicPr>
          <p:cNvPr id="3074" name="Picture 2" descr="C:\Users\數學老鼠\Desktop\images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0432" y="2013550"/>
            <a:ext cx="335810" cy="223466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7" name="標題 1"/>
          <p:cNvSpPr>
            <a:spLocks/>
          </p:cNvSpPr>
          <p:nvPr/>
        </p:nvSpPr>
        <p:spPr bwMode="auto">
          <a:xfrm>
            <a:off x="468313" y="115888"/>
            <a:ext cx="8229600" cy="85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zh-TW" sz="36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PISA</a:t>
            </a:r>
            <a:r>
              <a:rPr kumimoji="1" lang="zh-TW" altLang="en-US" sz="36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1" lang="en-US" altLang="zh-TW" sz="36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2012</a:t>
            </a:r>
            <a:r>
              <a:rPr kumimoji="1" lang="zh-TW" altLang="en-US" sz="36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各國數學素養表現變異</a:t>
            </a:r>
          </a:p>
        </p:txBody>
      </p:sp>
      <p:sp>
        <p:nvSpPr>
          <p:cNvPr id="219138" name="Rectangle 6"/>
          <p:cNvSpPr>
            <a:spLocks noChangeArrowheads="1"/>
          </p:cNvSpPr>
          <p:nvPr/>
        </p:nvSpPr>
        <p:spPr bwMode="auto">
          <a:xfrm>
            <a:off x="0" y="44450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9139" name="Rectangle 7"/>
          <p:cNvSpPr>
            <a:spLocks noChangeArrowheads="1"/>
          </p:cNvSpPr>
          <p:nvPr/>
        </p:nvSpPr>
        <p:spPr bwMode="auto">
          <a:xfrm>
            <a:off x="0" y="47212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zh-TW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219140" name="Rectangle 8"/>
          <p:cNvSpPr>
            <a:spLocks noChangeArrowheads="1"/>
          </p:cNvSpPr>
          <p:nvPr/>
        </p:nvSpPr>
        <p:spPr bwMode="auto">
          <a:xfrm>
            <a:off x="0" y="4721225"/>
            <a:ext cx="184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zh-TW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5" name="圖片 14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714348" y="1316828"/>
            <a:ext cx="7344816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矩形 4"/>
          <p:cNvSpPr/>
          <p:nvPr/>
        </p:nvSpPr>
        <p:spPr>
          <a:xfrm>
            <a:off x="1571604" y="1428736"/>
            <a:ext cx="1728192" cy="3623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b="1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高表現高差距</a:t>
            </a:r>
          </a:p>
        </p:txBody>
      </p:sp>
      <p:sp>
        <p:nvSpPr>
          <p:cNvPr id="6" name="橢圓 5"/>
          <p:cNvSpPr/>
          <p:nvPr/>
        </p:nvSpPr>
        <p:spPr>
          <a:xfrm>
            <a:off x="1571604" y="2130545"/>
            <a:ext cx="647700" cy="647700"/>
          </a:xfrm>
          <a:prstGeom prst="ellipse">
            <a:avLst/>
          </a:prstGeom>
          <a:solidFill>
            <a:srgbClr val="FFFF00">
              <a:alpha val="29000"/>
            </a:srgbClr>
          </a:solidFill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zh-TW" altLang="en-US">
              <a:solidFill>
                <a:prstClr val="white"/>
              </a:solidFill>
            </a:endParaRPr>
          </a:p>
        </p:txBody>
      </p:sp>
      <p:sp>
        <p:nvSpPr>
          <p:cNvPr id="219146" name="矩形 2"/>
          <p:cNvSpPr>
            <a:spLocks noChangeArrowheads="1"/>
          </p:cNvSpPr>
          <p:nvPr/>
        </p:nvSpPr>
        <p:spPr bwMode="auto">
          <a:xfrm>
            <a:off x="3924300" y="836613"/>
            <a:ext cx="4968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臺灣前後段學生差距世界第一</a:t>
            </a:r>
            <a:endParaRPr kumimoji="1" lang="zh-TW" altLang="en-US" sz="2800" b="1">
              <a:solidFill>
                <a:srgbClr val="FF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72198" y="1428736"/>
            <a:ext cx="1728192" cy="35719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b="1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高表現低差距</a:t>
            </a:r>
          </a:p>
        </p:txBody>
      </p:sp>
      <p:sp>
        <p:nvSpPr>
          <p:cNvPr id="12" name="矩形 11"/>
          <p:cNvSpPr/>
          <p:nvPr/>
        </p:nvSpPr>
        <p:spPr>
          <a:xfrm>
            <a:off x="1571604" y="5429264"/>
            <a:ext cx="1728192" cy="3623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b="1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低表現高差距</a:t>
            </a:r>
          </a:p>
        </p:txBody>
      </p:sp>
      <p:sp>
        <p:nvSpPr>
          <p:cNvPr id="13" name="矩形 12"/>
          <p:cNvSpPr/>
          <p:nvPr/>
        </p:nvSpPr>
        <p:spPr>
          <a:xfrm>
            <a:off x="6072198" y="5424134"/>
            <a:ext cx="1728192" cy="36232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zh-TW" altLang="en-US" sz="2000" b="1" dirty="0">
                <a:solidFill>
                  <a:prstClr val="white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低表現低差距</a:t>
            </a:r>
          </a:p>
        </p:txBody>
      </p:sp>
      <p:sp>
        <p:nvSpPr>
          <p:cNvPr id="219156" name="投影片編號版面配置區 1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86096213-2983-42C9-95CA-B3CA1E91C2F6}" type="slidenum">
              <a:rPr lang="zh-TW" altLang="en-US" smtClean="0">
                <a:latin typeface="Arial" charset="0"/>
                <a:ea typeface="新細明體" charset="-120"/>
              </a:rPr>
              <a:pPr/>
              <a:t>24</a:t>
            </a:fld>
            <a:endParaRPr lang="en-US" altLang="zh-TW">
              <a:latin typeface="Arial" charset="0"/>
              <a:ea typeface="新細明體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8024660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98910" y="457279"/>
            <a:ext cx="7543802" cy="708338"/>
          </a:xfrm>
        </p:spPr>
        <p:txBody>
          <a:bodyPr>
            <a:normAutofit/>
          </a:bodyPr>
          <a:lstStyle/>
          <a:p>
            <a:r>
              <a:rPr kumimoji="1" lang="en-US" altLang="zh-TW" sz="36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PISA2012</a:t>
            </a:r>
            <a:r>
              <a:rPr kumimoji="1" lang="zh-TW" altLang="en-US" sz="36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、</a:t>
            </a:r>
            <a:r>
              <a:rPr kumimoji="1" lang="en-US" altLang="zh-TW" sz="36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2015</a:t>
            </a:r>
            <a:r>
              <a:rPr kumimoji="1" lang="zh-TW" altLang="en-US" sz="36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比較</a:t>
            </a: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1844824"/>
            <a:ext cx="4803882" cy="4445271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en-US" altLang="zh-TW" smtClean="0"/>
              <a:t>25</a:t>
            </a:fld>
            <a:endParaRPr lang="zh-TW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/>
          </p:nvPr>
        </p:nvGraphicFramePr>
        <p:xfrm>
          <a:off x="4831260" y="2132856"/>
          <a:ext cx="4312740" cy="160680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131896"/>
                <a:gridCol w="1090422"/>
                <a:gridCol w="1090422"/>
              </a:tblGrid>
              <a:tr h="401702">
                <a:tc>
                  <a:txBody>
                    <a:bodyPr/>
                    <a:lstStyle/>
                    <a:p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2011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2015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</a:tr>
              <a:tr h="401702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分數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560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542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</a:tr>
              <a:tr h="401702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高分群</a:t>
                      </a:r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(</a:t>
                      </a:r>
                      <a:r>
                        <a:rPr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華康中圓體" panose="020F0509000000000000" pitchFamily="49" charset="-120"/>
                          <a:ea typeface="華康中圓體" panose="020F0509000000000000" pitchFamily="49" charset="-120"/>
                          <a:cs typeface="+mn-cs"/>
                        </a:rPr>
                        <a:t>素養水準</a:t>
                      </a:r>
                      <a:r>
                        <a:rPr lang="en-US" altLang="zh-TW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華康中圓體" panose="020F0509000000000000" pitchFamily="49" charset="-120"/>
                          <a:ea typeface="華康中圓體" panose="020F0509000000000000" pitchFamily="49" charset="-120"/>
                          <a:cs typeface="+mn-cs"/>
                        </a:rPr>
                        <a:t>5</a:t>
                      </a:r>
                      <a:r>
                        <a:rPr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華康中圓體" panose="020F0509000000000000" pitchFamily="49" charset="-120"/>
                          <a:ea typeface="華康中圓體" panose="020F0509000000000000" pitchFamily="49" charset="-120"/>
                          <a:cs typeface="+mn-cs"/>
                        </a:rPr>
                        <a:t>以上</a:t>
                      </a:r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)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37.2  %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dk1"/>
                          </a:solidFill>
                          <a:latin typeface="華康中圓體" panose="020F0509000000000000" pitchFamily="49" charset="-120"/>
                          <a:ea typeface="華康中圓體" panose="020F0509000000000000" pitchFamily="49" charset="-120"/>
                          <a:cs typeface="+mn-cs"/>
                        </a:rPr>
                        <a:t>28.1 %  </a:t>
                      </a:r>
                      <a:endParaRPr lang="zh-TW" altLang="en-US" sz="1800" dirty="0" smtClean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</a:tr>
              <a:tr h="401702">
                <a:tc>
                  <a:txBody>
                    <a:bodyPr/>
                    <a:lstStyle/>
                    <a:p>
                      <a:r>
                        <a:rPr lang="zh-TW" altLang="en-US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低分群</a:t>
                      </a:r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(</a:t>
                      </a:r>
                      <a:r>
                        <a:rPr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華康中圓體" panose="020F0509000000000000" pitchFamily="49" charset="-120"/>
                          <a:ea typeface="華康中圓體" panose="020F0509000000000000" pitchFamily="49" charset="-120"/>
                          <a:cs typeface="+mn-cs"/>
                        </a:rPr>
                        <a:t>低於層級</a:t>
                      </a:r>
                      <a:r>
                        <a:rPr lang="en-US" altLang="zh-TW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華康中圓體" panose="020F0509000000000000" pitchFamily="49" charset="-120"/>
                          <a:ea typeface="華康中圓體" panose="020F0509000000000000" pitchFamily="49" charset="-120"/>
                          <a:cs typeface="+mn-cs"/>
                        </a:rPr>
                        <a:t>2</a:t>
                      </a:r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)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12.8  %</a:t>
                      </a:r>
                      <a:endParaRPr lang="zh-TW" altLang="en-US" sz="1800" dirty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12.7 </a:t>
                      </a:r>
                      <a:r>
                        <a:rPr lang="en-US" altLang="zh-TW" sz="1800" baseline="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 </a:t>
                      </a:r>
                      <a:r>
                        <a:rPr lang="en-US" altLang="zh-TW" sz="1800" dirty="0" smtClean="0">
                          <a:latin typeface="華康中圓體" panose="020F0509000000000000" pitchFamily="49" charset="-120"/>
                          <a:ea typeface="華康中圓體" panose="020F0509000000000000" pitchFamily="49" charset="-120"/>
                        </a:rPr>
                        <a:t>%</a:t>
                      </a:r>
                      <a:endParaRPr lang="zh-TW" altLang="en-US" sz="1800" dirty="0" smtClean="0">
                        <a:latin typeface="華康中圓體" panose="020F0509000000000000" pitchFamily="49" charset="-120"/>
                        <a:ea typeface="華康中圓體" panose="020F0509000000000000" pitchFamily="49" charset="-120"/>
                      </a:endParaRPr>
                    </a:p>
                  </a:txBody>
                  <a:tcPr marL="68580" marR="68580" marT="34290" marB="34290"/>
                </a:tc>
              </a:tr>
            </a:tbl>
          </a:graphicData>
        </a:graphic>
      </p:graphicFrame>
      <p:sp>
        <p:nvSpPr>
          <p:cNvPr id="3" name="橢圓 2"/>
          <p:cNvSpPr/>
          <p:nvPr/>
        </p:nvSpPr>
        <p:spPr>
          <a:xfrm>
            <a:off x="3707904" y="5301208"/>
            <a:ext cx="648072" cy="2880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6683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908720"/>
            <a:ext cx="8676456" cy="5040560"/>
          </a:xfrm>
        </p:spPr>
        <p:txBody>
          <a:bodyPr rtlCol="0">
            <a:noAutofit/>
          </a:bodyPr>
          <a:lstStyle/>
          <a:p>
            <a:pPr marL="274320" indent="-274320">
              <a:defRPr/>
            </a:pP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臺灣學生表現大致維持中上水準，各項素養平均數均進步且都優於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OECD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，其中又以數學素養最為優異，排名世界第四。</a:t>
            </a:r>
            <a:endParaRPr lang="en-US" altLang="zh-TW" sz="2800" b="1" dirty="0">
              <a:solidFill>
                <a:srgbClr val="0000CC"/>
              </a:solidFill>
              <a:latin typeface="Times New Roman" pitchFamily="18" charset="0"/>
              <a:ea typeface="標楷體" pitchFamily="65" charset="-120"/>
            </a:endParaRPr>
          </a:p>
          <a:p>
            <a:pPr marL="274320" indent="-274320">
              <a:defRPr/>
            </a:pP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數學表現雖然優秀，但</a:t>
            </a:r>
            <a:r>
              <a:rPr lang="zh-TW" altLang="en-US" sz="28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個別差異幅度越趨嚴重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，男生尤為明顯。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2006(103)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2009(105)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當時之最、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2012(</a:t>
            </a:r>
            <a:r>
              <a:rPr lang="en-US" altLang="zh-TW" sz="28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116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)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，相較第二高的國家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(105)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有明顯的差距。</a:t>
            </a:r>
            <a:endParaRPr lang="en-US" altLang="zh-TW" sz="2800" b="1" dirty="0">
              <a:solidFill>
                <a:srgbClr val="0000CC"/>
              </a:solidFill>
              <a:latin typeface="Times New Roman" pitchFamily="18" charset="0"/>
              <a:ea typeface="標楷體" pitchFamily="65" charset="-120"/>
            </a:endParaRPr>
          </a:p>
          <a:p>
            <a:pPr marL="274320" indent="-274320">
              <a:defRPr/>
            </a:pP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就各百分等級來看，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25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75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90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95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的學生均進步，百分等級越高者進步幅度越大，但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5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和</a:t>
            </a:r>
            <a:r>
              <a:rPr lang="en-US" altLang="zh-TW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10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的學生卻退步，</a:t>
            </a:r>
            <a:r>
              <a:rPr lang="zh-TW" altLang="en-US" sz="28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顯示數學補救教學在極度落後族群的協助上，可能還需要更高密度或更精緻適性的介入</a:t>
            </a:r>
            <a:r>
              <a:rPr lang="zh-TW" altLang="en-US" sz="28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。</a:t>
            </a:r>
            <a:endParaRPr lang="en-US" altLang="zh-TW" sz="2800" b="1" dirty="0">
              <a:solidFill>
                <a:srgbClr val="0000CC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5" descr="https://sp.yimg.com/ib/th?id=HN.608004620046173812&amp;pid=15.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4" y="378830"/>
            <a:ext cx="1446125" cy="1619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248900" y="573724"/>
            <a:ext cx="6139524" cy="7170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zh-TW" altLang="en-US" sz="6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新綜藝體W5" panose="040B0509000000000000" pitchFamily="81" charset="-120"/>
                <a:ea typeface="華康新綜藝體W5" panose="040B0509000000000000" pitchFamily="81" charset="-120"/>
              </a:rPr>
              <a:t>我</a:t>
            </a:r>
            <a:r>
              <a:rPr lang="zh-TW" altLang="en-US" sz="40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為什麼要上補救教學</a:t>
            </a:r>
            <a:endParaRPr lang="en-US" altLang="zh-TW" sz="4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文字版面配置區 5"/>
          <p:cNvSpPr txBox="1">
            <a:spLocks/>
          </p:cNvSpPr>
          <p:nvPr/>
        </p:nvSpPr>
        <p:spPr>
          <a:xfrm>
            <a:off x="2533584" y="2222647"/>
            <a:ext cx="4140893" cy="2720427"/>
          </a:xfrm>
          <a:prstGeom prst="rect">
            <a:avLst/>
          </a:prstGeom>
        </p:spPr>
        <p:txBody>
          <a:bodyPr>
            <a:normAutofit/>
          </a:bodyPr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Blip>
                <a:blip r:embed="rId4"/>
              </a:buBlip>
            </a:pPr>
            <a:endParaRPr lang="en-US" altLang="zh-TW" sz="21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</p:txBody>
      </p:sp>
      <p:sp>
        <p:nvSpPr>
          <p:cNvPr id="6" name="文字版面配置區 5"/>
          <p:cNvSpPr txBox="1">
            <a:spLocks/>
          </p:cNvSpPr>
          <p:nvPr/>
        </p:nvSpPr>
        <p:spPr>
          <a:xfrm>
            <a:off x="596273" y="1997243"/>
            <a:ext cx="6078202" cy="3286353"/>
          </a:xfrm>
          <a:prstGeom prst="rect">
            <a:avLst/>
          </a:prstGeom>
        </p:spPr>
        <p:txBody>
          <a:bodyPr>
            <a:noAutofit/>
          </a:bodyPr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Blip>
                <a:blip r:embed="rId4"/>
              </a:buBlip>
            </a:pPr>
            <a:r>
              <a:rPr lang="zh-TW" altLang="en-US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數學知識的連續性</a:t>
            </a:r>
            <a:endParaRPr lang="en-US" altLang="zh-TW" sz="36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  <a:p>
            <a:pPr>
              <a:buBlip>
                <a:blip r:embed="rId4"/>
              </a:buBlip>
            </a:pPr>
            <a:r>
              <a:rPr lang="zh-TW" altLang="en-US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孩子畢業證書的取得</a:t>
            </a:r>
            <a:endParaRPr lang="en-US" altLang="zh-TW" sz="36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  <a:p>
            <a:pPr>
              <a:buBlip>
                <a:blip r:embed="rId4"/>
              </a:buBlip>
            </a:pPr>
            <a:r>
              <a:rPr lang="zh-TW" altLang="en-US" sz="36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會考免於待加強</a:t>
            </a:r>
            <a:endParaRPr lang="en-US" altLang="zh-TW" sz="36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  <a:p>
            <a:pPr>
              <a:buBlip>
                <a:blip r:embed="rId4"/>
              </a:buBlip>
            </a:pPr>
            <a:r>
              <a:rPr lang="zh-TW" alt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班級經營穩定的關鍵因子</a:t>
            </a:r>
            <a:endParaRPr lang="en-US" altLang="zh-TW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902574" y="5339600"/>
            <a:ext cx="70391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希望把每一個孩子都帶上來</a:t>
            </a: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8150" y="1855381"/>
            <a:ext cx="3717834" cy="2234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2049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27"/>
          <p:cNvSpPr txBox="1">
            <a:spLocks noChangeArrowheads="1"/>
          </p:cNvSpPr>
          <p:nvPr/>
        </p:nvSpPr>
        <p:spPr bwMode="auto">
          <a:xfrm>
            <a:off x="1566865" y="395290"/>
            <a:ext cx="610615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4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Which</a:t>
            </a:r>
            <a:r>
              <a:rPr lang="en-US" altLang="zh-TW" sz="4000" b="1" dirty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t>─</a:t>
            </a:r>
            <a:r>
              <a:rPr lang="zh-TW" altLang="en-US" sz="4000" b="1" dirty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t>補救教學檢測工具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-5574" y="1769163"/>
            <a:ext cx="9144000" cy="3798086"/>
            <a:chOff x="0" y="1739576"/>
            <a:chExt cx="9144000" cy="3798086"/>
          </a:xfrm>
        </p:grpSpPr>
        <p:pic>
          <p:nvPicPr>
            <p:cNvPr id="1026" name="Picture 2" descr="C:\Users\數學老鼠\Desktop\擷取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1739576"/>
              <a:ext cx="9144000" cy="2619375"/>
            </a:xfrm>
            <a:prstGeom prst="rect">
              <a:avLst/>
            </a:prstGeom>
            <a:noFill/>
          </p:spPr>
        </p:pic>
        <p:pic>
          <p:nvPicPr>
            <p:cNvPr id="1027" name="Picture 3" descr="C:\Users\數學老鼠\Desktop\擷取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4345816"/>
              <a:ext cx="9144000" cy="1191846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8990292"/>
              </p:ext>
            </p:extLst>
          </p:nvPr>
        </p:nvGraphicFramePr>
        <p:xfrm>
          <a:off x="251520" y="1556792"/>
          <a:ext cx="8686800" cy="45693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57200" y="354013"/>
            <a:ext cx="8229600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algn="ctr" eaLnBrk="0" hangingPunct="0">
              <a:lnSpc>
                <a:spcPct val="80000"/>
              </a:lnSpc>
            </a:pP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診斷</a:t>
            </a:r>
            <a:r>
              <a:rPr lang="zh-TW" altLang="en-US" sz="4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評量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轉介過程</a:t>
            </a:r>
            <a:r>
              <a:rPr lang="en-US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sz="4000" b="1" dirty="0">
              <a:solidFill>
                <a:schemeClr val="hlin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9995495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457200" y="354013"/>
            <a:ext cx="8229600" cy="6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91440" anchor="b"/>
          <a:lstStyle/>
          <a:p>
            <a:pPr algn="ctr" eaLnBrk="0" hangingPunct="0">
              <a:lnSpc>
                <a:spcPct val="80000"/>
              </a:lnSpc>
            </a:pPr>
            <a:r>
              <a:rPr lang="en-US" altLang="zh-TW" sz="4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Whom</a:t>
            </a:r>
            <a:r>
              <a:rPr lang="en-US" altLang="zh-TW" sz="4000" b="1" dirty="0">
                <a:solidFill>
                  <a:schemeClr val="hlink"/>
                </a:solidFill>
                <a:latin typeface="Rockwell" pitchFamily="18" charset="0"/>
                <a:ea typeface="標楷體" pitchFamily="65" charset="-120"/>
              </a:rPr>
              <a:t>─</a:t>
            </a:r>
            <a:r>
              <a:rPr lang="zh-TW" altLang="en-US" sz="4000" b="1" dirty="0">
                <a:solidFill>
                  <a:schemeClr val="hlink"/>
                </a:solidFill>
                <a:latin typeface="Rockwell" pitchFamily="18" charset="0"/>
                <a:ea typeface="標楷體" pitchFamily="65" charset="-120"/>
              </a:rPr>
              <a:t>哪些學生要接受補救教學</a:t>
            </a:r>
            <a:endParaRPr lang="en-US" altLang="zh-TW" sz="4000" b="1" dirty="0">
              <a:solidFill>
                <a:schemeClr val="hlink"/>
              </a:solidFill>
              <a:latin typeface="Times New Roman" pitchFamily="18" charset="0"/>
              <a:ea typeface="標楷體" pitchFamily="65" charset="-120"/>
            </a:endParaRPr>
          </a:p>
        </p:txBody>
      </p:sp>
      <p:grpSp>
        <p:nvGrpSpPr>
          <p:cNvPr id="10" name="群組 9"/>
          <p:cNvGrpSpPr/>
          <p:nvPr/>
        </p:nvGrpSpPr>
        <p:grpSpPr>
          <a:xfrm>
            <a:off x="27815" y="1038227"/>
            <a:ext cx="9116187" cy="5819775"/>
            <a:chOff x="27813" y="1038225"/>
            <a:chExt cx="9080095" cy="5819775"/>
          </a:xfrm>
        </p:grpSpPr>
        <p:pic>
          <p:nvPicPr>
            <p:cNvPr id="8" name="圖片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813" y="1038225"/>
              <a:ext cx="9080095" cy="5819775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2627784" y="3212976"/>
              <a:ext cx="158924" cy="3645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937796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9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zh-TW" sz="4000" b="1">
                <a:solidFill>
                  <a:srgbClr val="FF0000"/>
                </a:solidFill>
                <a:latin typeface="Times New Roman" pitchFamily="18" charset="0"/>
              </a:rPr>
              <a:t>What</a:t>
            </a:r>
            <a:r>
              <a:rPr lang="en-US" altLang="zh-TW" sz="4000" b="1">
                <a:solidFill>
                  <a:schemeClr val="hlink"/>
                </a:solidFill>
                <a:ea typeface="標楷體" pitchFamily="65" charset="-120"/>
              </a:rPr>
              <a:t>─</a:t>
            </a:r>
            <a:r>
              <a:rPr lang="zh-TW" altLang="en-US" sz="4000" b="1">
                <a:solidFill>
                  <a:schemeClr val="hlink"/>
                </a:solidFill>
                <a:ea typeface="標楷體" pitchFamily="65" charset="-120"/>
              </a:rPr>
              <a:t>教學內容</a:t>
            </a:r>
            <a:endParaRPr lang="en-US" altLang="zh-TW" sz="4000" b="1">
              <a:solidFill>
                <a:schemeClr val="hlink"/>
              </a:solidFill>
              <a:ea typeface="標楷體" pitchFamily="65" charset="-120"/>
            </a:endParaRPr>
          </a:p>
        </p:txBody>
      </p:sp>
      <p:sp>
        <p:nvSpPr>
          <p:cNvPr id="52226" name="Rectangle 3"/>
          <p:cNvSpPr>
            <a:spLocks/>
          </p:cNvSpPr>
          <p:nvPr/>
        </p:nvSpPr>
        <p:spPr bwMode="auto">
          <a:xfrm>
            <a:off x="3500" y="1169988"/>
            <a:ext cx="9032996" cy="5688012"/>
          </a:xfrm>
          <a:prstGeom prst="rect">
            <a:avLst/>
          </a:prstGeom>
          <a:solidFill>
            <a:srgbClr val="FFF3FC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05000"/>
              </a:lnSpc>
              <a:buFont typeface="Arial" pitchFamily="34" charset="0"/>
              <a:buNone/>
            </a:pPr>
            <a:r>
              <a:rPr lang="zh-TW" altLang="zh-TW" sz="2800" b="1" dirty="0">
                <a:solidFill>
                  <a:srgbClr val="990099"/>
                </a:solidFill>
                <a:latin typeface="Times New Roman" pitchFamily="18" charset="0"/>
                <a:ea typeface="標楷體" pitchFamily="65" charset="-120"/>
              </a:rPr>
              <a:t>制定基本學習內容</a:t>
            </a:r>
            <a:r>
              <a:rPr lang="zh-TW" altLang="en-US" sz="2800" b="1" dirty="0">
                <a:solidFill>
                  <a:srgbClr val="990099"/>
                </a:solidFill>
                <a:latin typeface="Rockwell" pitchFamily="18" charset="0"/>
                <a:ea typeface="標楷體" pitchFamily="65" charset="-120"/>
              </a:rPr>
              <a:t>，</a:t>
            </a:r>
            <a:r>
              <a:rPr lang="zh-TW" altLang="zh-TW" sz="2800" b="1" dirty="0">
                <a:solidFill>
                  <a:srgbClr val="990099"/>
                </a:solidFill>
                <a:latin typeface="Times New Roman" pitchFamily="18" charset="0"/>
                <a:ea typeface="標楷體" pitchFamily="65" charset="-120"/>
              </a:rPr>
              <a:t>編輯對應之補救教學教材，掌握每個年級之核心學習內容。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 </a:t>
            </a:r>
          </a:p>
          <a:p>
            <a:pPr>
              <a:lnSpc>
                <a:spcPct val="105000"/>
              </a:lnSpc>
              <a:buFont typeface="Arial" pitchFamily="34" charset="0"/>
              <a:buNone/>
            </a:pPr>
            <a:r>
              <a:rPr lang="zh-TW" altLang="en-US" sz="28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▲</a:t>
            </a:r>
            <a:r>
              <a:rPr lang="zh-TW" altLang="en-US" sz="2800" b="1" dirty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t>基本學習內容</a:t>
            </a:r>
            <a:r>
              <a:rPr lang="en-US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(101</a:t>
            </a:r>
            <a:r>
              <a:rPr lang="zh-TW" altLang="en-US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7</a:t>
            </a:r>
            <a:r>
              <a:rPr lang="zh-TW" altLang="en-US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月已上網公告於本部國教司網頁</a:t>
            </a:r>
            <a:r>
              <a:rPr lang="en-US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)</a:t>
            </a:r>
          </a:p>
          <a:p>
            <a:pPr marL="442913" lvl="1" indent="-173038">
              <a:lnSpc>
                <a:spcPct val="105000"/>
              </a:lnSpc>
            </a:pPr>
            <a:r>
              <a:rPr lang="en-US" altLang="zh-TW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♦</a:t>
            </a:r>
            <a:r>
              <a:rPr lang="zh-TW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國小</a:t>
            </a:r>
            <a:r>
              <a:rPr lang="zh-TW" altLang="zh-TW" sz="2400" b="1" dirty="0">
                <a:latin typeface="Rockwell" pitchFamily="18" charset="0"/>
                <a:ea typeface="標楷體" pitchFamily="65" charset="-120"/>
              </a:rPr>
              <a:t>：</a:t>
            </a:r>
            <a:r>
              <a:rPr lang="zh-TW" altLang="zh-TW" sz="2400" b="1" dirty="0">
                <a:latin typeface="Times New Roman" pitchFamily="18" charset="0"/>
                <a:ea typeface="標楷體" pitchFamily="65" charset="-120"/>
              </a:rPr>
              <a:t>各年級國語文、英語、數學等工具學科之學生必須學會的基本內容，</a:t>
            </a:r>
            <a:r>
              <a:rPr lang="zh-TW" altLang="en-US" sz="2400" b="1" dirty="0">
                <a:latin typeface="Times New Roman" pitchFamily="18" charset="0"/>
                <a:ea typeface="標楷體" pitchFamily="65" charset="-120"/>
              </a:rPr>
              <a:t>已</a:t>
            </a:r>
            <a:r>
              <a:rPr lang="zh-TW" altLang="zh-TW" sz="2400" b="1" dirty="0">
                <a:latin typeface="Times New Roman" pitchFamily="18" charset="0"/>
                <a:ea typeface="標楷體" pitchFamily="65" charset="-120"/>
              </a:rPr>
              <a:t>於</a:t>
            </a:r>
            <a:r>
              <a:rPr lang="en-US" altLang="zh-TW" sz="24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100</a:t>
            </a:r>
            <a:r>
              <a:rPr lang="zh-TW" altLang="zh-TW" sz="24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年</a:t>
            </a:r>
            <a:r>
              <a:rPr lang="en-US" altLang="zh-TW" sz="24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11</a:t>
            </a:r>
            <a:r>
              <a:rPr lang="zh-TW" altLang="zh-TW" sz="24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</a:rPr>
              <a:t>月</a:t>
            </a:r>
            <a:r>
              <a:rPr lang="zh-TW" altLang="zh-TW" sz="2400" b="1" dirty="0">
                <a:latin typeface="Times New Roman" pitchFamily="18" charset="0"/>
                <a:ea typeface="標楷體" pitchFamily="65" charset="-120"/>
              </a:rPr>
              <a:t>建構完成。</a:t>
            </a:r>
            <a:endParaRPr lang="en-US" altLang="zh-TW" sz="2400" b="1" dirty="0">
              <a:solidFill>
                <a:schemeClr val="folHlink"/>
              </a:solidFill>
              <a:latin typeface="Times New Roman" pitchFamily="18" charset="0"/>
              <a:ea typeface="標楷體" pitchFamily="65" charset="-120"/>
            </a:endParaRPr>
          </a:p>
          <a:p>
            <a:pPr marL="811213" lvl="2" indent="-179388">
              <a:lnSpc>
                <a:spcPct val="105000"/>
              </a:lnSpc>
              <a:buFont typeface="Arial" pitchFamily="34" charset="0"/>
              <a:buChar char="•"/>
            </a:pPr>
            <a:r>
              <a:rPr lang="zh-TW" altLang="zh-TW" sz="2400" b="1" dirty="0">
                <a:solidFill>
                  <a:schemeClr val="folHlink"/>
                </a:solidFill>
                <a:latin typeface="Times New Roman" pitchFamily="18" charset="0"/>
                <a:ea typeface="標楷體" pitchFamily="65" charset="-120"/>
              </a:rPr>
              <a:t>國語文</a:t>
            </a:r>
            <a:r>
              <a:rPr lang="zh-TW" altLang="en-US" sz="2400" b="1" dirty="0">
                <a:solidFill>
                  <a:schemeClr val="folHlink"/>
                </a:solidFill>
                <a:latin typeface="Rockwell" pitchFamily="18" charset="0"/>
                <a:ea typeface="標楷體" pitchFamily="65" charset="-120"/>
              </a:rPr>
              <a:t>：包括</a:t>
            </a:r>
            <a:r>
              <a:rPr lang="en-US" altLang="zh-TW" sz="2400" b="1" dirty="0">
                <a:solidFill>
                  <a:schemeClr val="folHlink"/>
                </a:solidFill>
                <a:latin typeface="Rockwell" pitchFamily="18" charset="0"/>
                <a:ea typeface="標楷體" pitchFamily="65" charset="-120"/>
              </a:rPr>
              <a:t>【</a:t>
            </a:r>
            <a:r>
              <a:rPr lang="zh-TW" altLang="zh-TW" sz="2400" b="1" dirty="0">
                <a:solidFill>
                  <a:schemeClr val="folHlink"/>
                </a:solidFill>
                <a:latin typeface="Times New Roman" pitchFamily="18" charset="0"/>
                <a:ea typeface="標楷體" pitchFamily="65" charset="-120"/>
              </a:rPr>
              <a:t>注音符號</a:t>
            </a:r>
            <a:r>
              <a:rPr lang="zh-TW" altLang="en-US" sz="2400" b="1" dirty="0">
                <a:solidFill>
                  <a:schemeClr val="folHlink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chemeClr val="folHlink"/>
                </a:solidFill>
                <a:latin typeface="Times New Roman" pitchFamily="18" charset="0"/>
                <a:ea typeface="標楷體" pitchFamily="65" charset="-120"/>
              </a:rPr>
              <a:t>字詞</a:t>
            </a:r>
            <a:r>
              <a:rPr lang="zh-TW" altLang="en-US" sz="2400" b="1" dirty="0">
                <a:solidFill>
                  <a:schemeClr val="folHlink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chemeClr val="folHlink"/>
                </a:solidFill>
                <a:latin typeface="Times New Roman" pitchFamily="18" charset="0"/>
                <a:ea typeface="標楷體" pitchFamily="65" charset="-120"/>
              </a:rPr>
              <a:t>篇章</a:t>
            </a:r>
            <a:r>
              <a:rPr lang="zh-TW" altLang="en-US" sz="2400" b="1" dirty="0">
                <a:solidFill>
                  <a:schemeClr val="folHlink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chemeClr val="folHlink"/>
                </a:solidFill>
                <a:latin typeface="Times New Roman" pitchFamily="18" charset="0"/>
                <a:ea typeface="標楷體" pitchFamily="65" charset="-120"/>
              </a:rPr>
              <a:t>寫作</a:t>
            </a:r>
            <a:r>
              <a:rPr lang="en-US" altLang="zh-TW" sz="2400" b="1" dirty="0">
                <a:solidFill>
                  <a:schemeClr val="folHlink"/>
                </a:solidFill>
                <a:latin typeface="Rockwell" pitchFamily="18" charset="0"/>
                <a:ea typeface="標楷體" pitchFamily="65" charset="-120"/>
              </a:rPr>
              <a:t>】</a:t>
            </a:r>
            <a:r>
              <a:rPr lang="zh-TW" altLang="zh-TW" sz="2400" b="1" dirty="0">
                <a:solidFill>
                  <a:schemeClr val="folHlink"/>
                </a:solidFill>
                <a:latin typeface="Times New Roman" pitchFamily="18" charset="0"/>
                <a:ea typeface="標楷體" pitchFamily="65" charset="-120"/>
              </a:rPr>
              <a:t>等</a:t>
            </a:r>
            <a:r>
              <a:rPr lang="zh-TW" altLang="en-US" sz="2400" b="1" dirty="0">
                <a:solidFill>
                  <a:schemeClr val="folHlink"/>
                </a:solidFill>
                <a:latin typeface="Rockwell" pitchFamily="18" charset="0"/>
                <a:ea typeface="標楷體" pitchFamily="65" charset="-120"/>
              </a:rPr>
              <a:t>。</a:t>
            </a:r>
          </a:p>
          <a:p>
            <a:pPr marL="811213" lvl="2" indent="-179388">
              <a:lnSpc>
                <a:spcPct val="105000"/>
              </a:lnSpc>
              <a:buFont typeface="Arial" pitchFamily="34" charset="0"/>
              <a:buChar char="•"/>
            </a:pPr>
            <a:r>
              <a:rPr lang="zh-TW" altLang="zh-TW" sz="2400" b="1" dirty="0">
                <a:solidFill>
                  <a:srgbClr val="006600"/>
                </a:solidFill>
                <a:latin typeface="Times New Roman" pitchFamily="18" charset="0"/>
                <a:ea typeface="標楷體" pitchFamily="65" charset="-120"/>
              </a:rPr>
              <a:t>英語科</a:t>
            </a:r>
            <a:r>
              <a:rPr lang="zh-TW" altLang="en-US" sz="2400" b="1" dirty="0">
                <a:solidFill>
                  <a:srgbClr val="006600"/>
                </a:solidFill>
                <a:latin typeface="Rockwell" pitchFamily="18" charset="0"/>
                <a:ea typeface="標楷體" pitchFamily="65" charset="-120"/>
              </a:rPr>
              <a:t>：包括</a:t>
            </a:r>
            <a:r>
              <a:rPr lang="en-US" altLang="zh-TW" sz="2400" b="1" dirty="0">
                <a:solidFill>
                  <a:srgbClr val="006600"/>
                </a:solidFill>
                <a:latin typeface="Rockwell" pitchFamily="18" charset="0"/>
                <a:ea typeface="標楷體" pitchFamily="65" charset="-120"/>
              </a:rPr>
              <a:t>【</a:t>
            </a:r>
            <a:r>
              <a:rPr lang="zh-TW" altLang="zh-TW" sz="2400" b="1" dirty="0">
                <a:solidFill>
                  <a:srgbClr val="006600"/>
                </a:solidFill>
                <a:latin typeface="Times New Roman" pitchFamily="18" charset="0"/>
                <a:ea typeface="標楷體" pitchFamily="65" charset="-120"/>
              </a:rPr>
              <a:t>字母辨識</a:t>
            </a:r>
            <a:r>
              <a:rPr lang="zh-TW" altLang="en-US" sz="2400" b="1" dirty="0">
                <a:solidFill>
                  <a:srgbClr val="006600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006600"/>
                </a:solidFill>
                <a:latin typeface="Times New Roman" pitchFamily="18" charset="0"/>
                <a:ea typeface="標楷體" pitchFamily="65" charset="-120"/>
              </a:rPr>
              <a:t>字母拼讀</a:t>
            </a:r>
            <a:r>
              <a:rPr lang="zh-TW" altLang="en-US" sz="2400" b="1" dirty="0">
                <a:solidFill>
                  <a:srgbClr val="006600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006600"/>
                </a:solidFill>
                <a:latin typeface="Times New Roman" pitchFamily="18" charset="0"/>
                <a:ea typeface="標楷體" pitchFamily="65" charset="-120"/>
              </a:rPr>
              <a:t>字詞</a:t>
            </a:r>
            <a:r>
              <a:rPr lang="zh-TW" altLang="en-US" sz="2400" b="1" dirty="0">
                <a:solidFill>
                  <a:srgbClr val="006600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006600"/>
                </a:solidFill>
                <a:latin typeface="Times New Roman" pitchFamily="18" charset="0"/>
                <a:ea typeface="標楷體" pitchFamily="65" charset="-120"/>
              </a:rPr>
              <a:t>句型</a:t>
            </a:r>
            <a:r>
              <a:rPr lang="zh-TW" altLang="en-US" sz="2400" b="1" dirty="0">
                <a:solidFill>
                  <a:srgbClr val="006600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006600"/>
                </a:solidFill>
                <a:latin typeface="Times New Roman" pitchFamily="18" charset="0"/>
                <a:ea typeface="標楷體" pitchFamily="65" charset="-120"/>
              </a:rPr>
              <a:t>常用語</a:t>
            </a:r>
            <a:r>
              <a:rPr lang="en-US" altLang="zh-TW" sz="2400" b="1" dirty="0">
                <a:solidFill>
                  <a:srgbClr val="006600"/>
                </a:solidFill>
                <a:latin typeface="Rockwell" pitchFamily="18" charset="0"/>
                <a:ea typeface="標楷體" pitchFamily="65" charset="-120"/>
              </a:rPr>
              <a:t>】</a:t>
            </a:r>
            <a:r>
              <a:rPr lang="zh-TW" altLang="zh-TW" sz="2400" b="1" dirty="0">
                <a:solidFill>
                  <a:srgbClr val="006600"/>
                </a:solidFill>
                <a:latin typeface="Times New Roman" pitchFamily="18" charset="0"/>
                <a:ea typeface="標楷體" pitchFamily="65" charset="-120"/>
              </a:rPr>
              <a:t>等</a:t>
            </a:r>
            <a:r>
              <a:rPr lang="zh-TW" altLang="en-US" sz="2400" b="1" dirty="0">
                <a:solidFill>
                  <a:srgbClr val="006600"/>
                </a:solidFill>
                <a:latin typeface="Rockwell" pitchFamily="18" charset="0"/>
                <a:ea typeface="標楷體" pitchFamily="65" charset="-120"/>
              </a:rPr>
              <a:t>。</a:t>
            </a:r>
            <a:endParaRPr lang="zh-TW" altLang="en-US" sz="2400" b="1" dirty="0">
              <a:solidFill>
                <a:srgbClr val="0000CC"/>
              </a:solidFill>
              <a:latin typeface="Rockwell" pitchFamily="18" charset="0"/>
              <a:ea typeface="標楷體" pitchFamily="65" charset="-120"/>
            </a:endParaRPr>
          </a:p>
          <a:p>
            <a:pPr marL="811213" lvl="2" indent="-179388">
              <a:lnSpc>
                <a:spcPct val="105000"/>
              </a:lnSpc>
              <a:buFont typeface="Arial" pitchFamily="34" charset="0"/>
              <a:buChar char="•"/>
            </a:pPr>
            <a:r>
              <a:rPr lang="zh-TW" altLang="zh-TW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數學科</a:t>
            </a:r>
            <a:r>
              <a:rPr lang="zh-TW" altLang="en-US" sz="2400" b="1" dirty="0">
                <a:solidFill>
                  <a:srgbClr val="0000CC"/>
                </a:solidFill>
                <a:latin typeface="Rockwell" pitchFamily="18" charset="0"/>
                <a:ea typeface="標楷體" pitchFamily="65" charset="-120"/>
              </a:rPr>
              <a:t>：包括</a:t>
            </a:r>
            <a:r>
              <a:rPr lang="en-US" altLang="zh-TW" sz="2400" b="1" dirty="0">
                <a:solidFill>
                  <a:srgbClr val="0000CC"/>
                </a:solidFill>
                <a:latin typeface="Rockwell" pitchFamily="18" charset="0"/>
                <a:ea typeface="標楷體" pitchFamily="65" charset="-120"/>
              </a:rPr>
              <a:t>【</a:t>
            </a:r>
            <a:r>
              <a:rPr lang="zh-TW" altLang="zh-TW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數與</a:t>
            </a:r>
            <a:r>
              <a:rPr lang="zh-TW" altLang="en-US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量</a:t>
            </a:r>
            <a:r>
              <a:rPr lang="zh-TW" altLang="en-US" sz="2400" b="1" dirty="0">
                <a:solidFill>
                  <a:srgbClr val="0000CC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en-US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代數</a:t>
            </a:r>
            <a:r>
              <a:rPr lang="zh-TW" altLang="en-US" sz="2400" b="1" dirty="0">
                <a:solidFill>
                  <a:srgbClr val="0000CC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幾何</a:t>
            </a:r>
            <a:r>
              <a:rPr lang="zh-TW" altLang="en-US" sz="2400" b="1" dirty="0">
                <a:solidFill>
                  <a:srgbClr val="0000CC"/>
                </a:solidFill>
                <a:latin typeface="Rockwell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統計</a:t>
            </a:r>
            <a:r>
              <a:rPr lang="zh-TW" altLang="en-US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與機率</a:t>
            </a:r>
            <a:r>
              <a:rPr lang="en-US" altLang="zh-TW" sz="2400" b="1" dirty="0">
                <a:solidFill>
                  <a:srgbClr val="0000CC"/>
                </a:solidFill>
                <a:latin typeface="Rockwell" pitchFamily="18" charset="0"/>
                <a:ea typeface="標楷體" pitchFamily="65" charset="-120"/>
              </a:rPr>
              <a:t>】</a:t>
            </a:r>
            <a:r>
              <a:rPr lang="zh-TW" altLang="zh-TW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等。</a:t>
            </a:r>
            <a:endParaRPr lang="zh-TW" altLang="en-US" sz="2400" b="1" dirty="0">
              <a:solidFill>
                <a:srgbClr val="0000CC"/>
              </a:solidFill>
              <a:latin typeface="Times New Roman" pitchFamily="18" charset="0"/>
              <a:ea typeface="標楷體" pitchFamily="65" charset="-120"/>
            </a:endParaRPr>
          </a:p>
          <a:p>
            <a:pPr marL="442913" lvl="1" indent="-173038">
              <a:lnSpc>
                <a:spcPct val="105000"/>
              </a:lnSpc>
            </a:pPr>
            <a:r>
              <a:rPr lang="en-US" altLang="zh-TW" sz="2400" b="1" dirty="0">
                <a:solidFill>
                  <a:srgbClr val="0000CC"/>
                </a:solidFill>
                <a:latin typeface="Times New Roman" pitchFamily="18" charset="0"/>
                <a:ea typeface="標楷體" pitchFamily="65" charset="-120"/>
              </a:rPr>
              <a:t>♦</a:t>
            </a:r>
            <a:r>
              <a:rPr lang="zh-TW" altLang="en-US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國中</a:t>
            </a:r>
            <a:r>
              <a:rPr lang="en-US" altLang="en-US" sz="2400" b="1" dirty="0">
                <a:latin typeface="Rockwell" pitchFamily="18" charset="0"/>
                <a:ea typeface="標楷體" pitchFamily="65" charset="-120"/>
              </a:rPr>
              <a:t>：</a:t>
            </a:r>
            <a:r>
              <a:rPr lang="zh-TW" altLang="en-US" sz="2400" b="1" dirty="0">
                <a:latin typeface="Times New Roman" pitchFamily="18" charset="0"/>
                <a:ea typeface="標楷體" pitchFamily="65" charset="-120"/>
              </a:rPr>
              <a:t>制定</a:t>
            </a:r>
            <a:r>
              <a:rPr lang="zh-TW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國中</a:t>
            </a:r>
            <a:r>
              <a:rPr lang="zh-TW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hlinkClick r:id="rId2" action="ppaction://hlinkfile"/>
              </a:rPr>
              <a:t>國</a:t>
            </a:r>
            <a:r>
              <a:rPr lang="zh-TW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hlinkClick r:id="rId3" action="ppaction://hlinkfile"/>
              </a:rPr>
              <a:t>英</a:t>
            </a:r>
            <a:r>
              <a:rPr lang="zh-TW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、</a:t>
            </a:r>
            <a:r>
              <a:rPr lang="zh-TW" altLang="zh-TW" sz="24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hlinkClick r:id="rId4" action="ppaction://hlinkfile"/>
              </a:rPr>
              <a:t>數</a:t>
            </a:r>
            <a:r>
              <a:rPr lang="zh-TW" altLang="zh-TW" sz="2400" b="1" dirty="0">
                <a:latin typeface="Times New Roman" pitchFamily="18" charset="0"/>
                <a:ea typeface="標楷體" pitchFamily="65" charset="-120"/>
              </a:rPr>
              <a:t>等工具學科的基本學習內容</a:t>
            </a:r>
            <a:r>
              <a:rPr lang="zh-TW" altLang="en-US" sz="2400" b="1" dirty="0">
                <a:latin typeface="Rockwell" pitchFamily="18" charset="0"/>
                <a:ea typeface="標楷體" pitchFamily="65" charset="-120"/>
              </a:rPr>
              <a:t>。</a:t>
            </a:r>
            <a:endParaRPr lang="zh-TW" altLang="en-US" sz="2400" b="1" dirty="0">
              <a:latin typeface="Times New Roman" pitchFamily="18" charset="0"/>
              <a:ea typeface="標楷體" pitchFamily="65" charset="-120"/>
            </a:endParaRPr>
          </a:p>
          <a:p>
            <a:pPr>
              <a:lnSpc>
                <a:spcPct val="105000"/>
              </a:lnSpc>
              <a:buFont typeface="Wingdings" pitchFamily="2" charset="2"/>
              <a:buNone/>
            </a:pPr>
            <a:r>
              <a:rPr lang="en-US" altLang="zh-TW" sz="28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▲</a:t>
            </a:r>
            <a:r>
              <a:rPr lang="zh-TW" altLang="en-US" sz="2800" b="1" dirty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t>編輯與基本學習內容對應之補救教學教材</a:t>
            </a:r>
            <a:endParaRPr lang="zh-TW" altLang="en-US" sz="2400" b="1" dirty="0">
              <a:latin typeface="Rockwell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55576" y="0"/>
            <a:ext cx="7543802" cy="1219200"/>
          </a:xfrm>
        </p:spPr>
        <p:txBody>
          <a:bodyPr>
            <a:normAutofit/>
          </a:bodyPr>
          <a:lstStyle/>
          <a:p>
            <a:r>
              <a:rPr lang="zh-TW" altLang="en-US" sz="4000" dirty="0">
                <a:solidFill>
                  <a:srgbClr val="0000FF"/>
                </a:solidFill>
                <a:latin typeface="華康新特圓體" pitchFamily="49" charset="-120"/>
                <a:ea typeface="華康新特圓體" pitchFamily="49" charset="-120"/>
              </a:rPr>
              <a:t>基本學習內容指標</a:t>
            </a:r>
          </a:p>
        </p:txBody>
      </p:sp>
      <p:pic>
        <p:nvPicPr>
          <p:cNvPr id="471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90" y="1484784"/>
            <a:ext cx="9133009" cy="5373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>
            <a:hlinkClick r:id="rId3" action="ppaction://hlinkfile"/>
          </p:cNvPr>
          <p:cNvSpPr/>
          <p:nvPr/>
        </p:nvSpPr>
        <p:spPr>
          <a:xfrm>
            <a:off x="6372200" y="951882"/>
            <a:ext cx="864095" cy="40011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TW" altLang="en-US" sz="2000" b="1" dirty="0">
                <a:ln/>
                <a:solidFill>
                  <a:schemeClr val="accent3"/>
                </a:solidFill>
                <a:latin typeface="華康新特圓體" pitchFamily="49" charset="-120"/>
                <a:ea typeface="華康新特圓體" pitchFamily="49" charset="-120"/>
              </a:rPr>
              <a:t>數學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835696" y="1988840"/>
            <a:ext cx="648072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3" name="內容版面配置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4" name="矩形 3"/>
          <p:cNvSpPr/>
          <p:nvPr/>
        </p:nvSpPr>
        <p:spPr>
          <a:xfrm>
            <a:off x="1720256" y="2204864"/>
            <a:ext cx="763512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83" y="1"/>
            <a:ext cx="9166316" cy="6858000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B87737-0E3C-4425-BFC0-E081A77EABE6}" type="slidenum">
              <a:rPr lang="en-US" altLang="zh-TW"/>
              <a:pPr/>
              <a:t>35</a:t>
            </a:fld>
            <a:endParaRPr lang="en-US" altLang="zh-TW"/>
          </a:p>
        </p:txBody>
      </p:sp>
      <p:sp>
        <p:nvSpPr>
          <p:cNvPr id="33799" name="投影片編號版面配置區 3"/>
          <p:cNvSpPr txBox="1">
            <a:spLocks/>
          </p:cNvSpPr>
          <p:nvPr/>
        </p:nvSpPr>
        <p:spPr bwMode="auto">
          <a:xfrm>
            <a:off x="6705600" y="6508752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fld id="{CA8E2B07-62AC-40FB-8CDE-2924CB46ED2B}" type="slidenum">
              <a:rPr lang="en-US" altLang="zh-TW" sz="1200">
                <a:solidFill>
                  <a:srgbClr val="00337F"/>
                </a:solidFill>
                <a:latin typeface="Century Gothic" pitchFamily="34" charset="0"/>
              </a:rPr>
              <a:pPr algn="r"/>
              <a:t>35</a:t>
            </a:fld>
            <a:endParaRPr lang="en-US" altLang="zh-TW" sz="1200">
              <a:solidFill>
                <a:srgbClr val="00337F"/>
              </a:solidFill>
              <a:latin typeface="Century Gothic" pitchFamily="34" charset="0"/>
            </a:endParaRPr>
          </a:p>
        </p:txBody>
      </p:sp>
      <p:pic>
        <p:nvPicPr>
          <p:cNvPr id="3074" name="Picture 2" descr="C:\Users\數學老鼠\Desktop\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圖片 4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5600" y="2678312"/>
            <a:ext cx="1152128" cy="1152128"/>
          </a:xfrm>
          <a:prstGeom prst="rect">
            <a:avLst/>
          </a:prstGeom>
        </p:spPr>
      </p:pic>
      <p:pic>
        <p:nvPicPr>
          <p:cNvPr id="6" name="圖片 5">
            <a:hlinkClick r:id="rId6" action="ppaction://hlinkfile"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6" y="2678312"/>
            <a:ext cx="1152128" cy="1152128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539552" y="1752600"/>
            <a:ext cx="7803158" cy="3044552"/>
          </a:xfrm>
        </p:spPr>
        <p:txBody>
          <a:bodyPr>
            <a:noAutofit/>
          </a:bodyPr>
          <a:lstStyle/>
          <a:p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具有高級中等以下學校合格教師證書者，應</a:t>
            </a:r>
            <a:r>
              <a:rPr lang="zh-TW" altLang="en-US" sz="2800" dirty="0" smtClean="0">
                <a:latin typeface="華康隸書體W7(P)" pitchFamily="66" charset="-120"/>
                <a:ea typeface="華康隸書體W7(P)" pitchFamily="66" charset="-120"/>
              </a:rPr>
              <a:t>接受</a:t>
            </a:r>
            <a:r>
              <a:rPr lang="en-US" altLang="zh-TW" sz="2800" dirty="0" smtClean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8</a:t>
            </a:r>
            <a:r>
              <a:rPr lang="zh-TW" altLang="en-US" sz="2800" dirty="0" smtClean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小時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補救教學師資研習課程。</a:t>
            </a:r>
          </a:p>
          <a:p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未取得高級中等以下學校合格教師證書者，應符合下列資格之一且應</a:t>
            </a:r>
            <a:r>
              <a:rPr lang="zh-TW" altLang="en-US" sz="2800" dirty="0" smtClean="0">
                <a:latin typeface="華康隸書體W7(P)" pitchFamily="66" charset="-120"/>
                <a:ea typeface="華康隸書體W7(P)" pitchFamily="66" charset="-120"/>
              </a:rPr>
              <a:t>接受</a:t>
            </a:r>
            <a:r>
              <a:rPr lang="en-US" altLang="zh-TW" sz="2800" dirty="0" smtClean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18</a:t>
            </a:r>
            <a:r>
              <a:rPr lang="zh-TW" altLang="en-US" sz="2800" dirty="0" smtClean="0">
                <a:solidFill>
                  <a:srgbClr val="FF0000"/>
                </a:solidFill>
                <a:latin typeface="華康隸書體W7(P)" pitchFamily="66" charset="-120"/>
                <a:ea typeface="華康隸書體W7(P)" pitchFamily="66" charset="-120"/>
              </a:rPr>
              <a:t>小時</a:t>
            </a:r>
            <a:r>
              <a:rPr lang="zh-TW" altLang="en-US" sz="2800" dirty="0">
                <a:latin typeface="華康隸書體W7(P)" pitchFamily="66" charset="-120"/>
                <a:ea typeface="華康隸書體W7(P)" pitchFamily="66" charset="-120"/>
              </a:rPr>
              <a:t>補救教學師資研習</a:t>
            </a:r>
            <a:r>
              <a:rPr lang="zh-TW" altLang="en-US" sz="2800" dirty="0" smtClean="0">
                <a:latin typeface="華康隸書體W7(P)" pitchFamily="66" charset="-120"/>
                <a:ea typeface="華康隸書體W7(P)" pitchFamily="66" charset="-120"/>
              </a:rPr>
              <a:t>課程</a:t>
            </a:r>
            <a:endParaRPr lang="zh-TW" altLang="en-US" sz="2800" dirty="0">
              <a:latin typeface="華康隸書體W7(P)" pitchFamily="66" charset="-120"/>
              <a:ea typeface="華康隸書體W7(P)" pitchFamily="66" charset="-120"/>
            </a:endParaRPr>
          </a:p>
          <a:p>
            <a:endParaRPr lang="zh-TW" altLang="en-US" sz="2800" dirty="0">
              <a:latin typeface="華康隸書體W7(P)" pitchFamily="66" charset="-120"/>
              <a:ea typeface="華康隸書體W7(P)" pitchFamily="66" charset="-120"/>
            </a:endParaRPr>
          </a:p>
        </p:txBody>
      </p:sp>
      <p:sp>
        <p:nvSpPr>
          <p:cNvPr id="10" name="Rectangle 4"/>
          <p:cNvSpPr>
            <a:spLocks/>
          </p:cNvSpPr>
          <p:nvPr/>
        </p:nvSpPr>
        <p:spPr bwMode="auto">
          <a:xfrm>
            <a:off x="457200" y="274638"/>
            <a:ext cx="82296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80000"/>
              </a:lnSpc>
            </a:pPr>
            <a:r>
              <a:rPr kumimoji="0" lang="en-US" altLang="zh-TW" sz="4000" b="1" dirty="0">
                <a:solidFill>
                  <a:srgbClr val="FF0000"/>
                </a:solidFill>
                <a:latin typeface="Times New Roman" pitchFamily="18" charset="0"/>
                <a:ea typeface="微軟正黑體" pitchFamily="34" charset="-120"/>
              </a:rPr>
              <a:t>Who</a:t>
            </a:r>
            <a:r>
              <a:rPr kumimoji="0" lang="en-US" altLang="zh-TW" sz="4000" b="1" dirty="0">
                <a:solidFill>
                  <a:schemeClr val="hlink"/>
                </a:solidFill>
                <a:latin typeface="Rockwell" pitchFamily="18" charset="0"/>
                <a:ea typeface="標楷體" pitchFamily="65" charset="-120"/>
              </a:rPr>
              <a:t>─</a:t>
            </a:r>
            <a:r>
              <a:rPr kumimoji="0" lang="zh-TW" altLang="en-US" sz="4000" b="1" dirty="0">
                <a:solidFill>
                  <a:schemeClr val="hlink"/>
                </a:solidFill>
                <a:latin typeface="Rockwell" pitchFamily="18" charset="0"/>
                <a:ea typeface="標楷體" pitchFamily="65" charset="-120"/>
              </a:rPr>
              <a:t>師資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AutoShape 13"/>
          <p:cNvSpPr>
            <a:spLocks noChangeArrowheads="1"/>
          </p:cNvSpPr>
          <p:nvPr/>
        </p:nvSpPr>
        <p:spPr bwMode="auto">
          <a:xfrm>
            <a:off x="423863" y="962027"/>
            <a:ext cx="8177212" cy="5743575"/>
          </a:xfrm>
          <a:prstGeom prst="triangle">
            <a:avLst>
              <a:gd name="adj" fmla="val 50000"/>
            </a:avLst>
          </a:prstGeom>
          <a:solidFill>
            <a:srgbClr val="0000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TW" altLang="en-US">
              <a:latin typeface="Calibri" pitchFamily="34" charset="0"/>
            </a:endParaRPr>
          </a:p>
        </p:txBody>
      </p:sp>
      <p:sp>
        <p:nvSpPr>
          <p:cNvPr id="55298" name="AutoShape 12"/>
          <p:cNvSpPr>
            <a:spLocks noChangeArrowheads="1"/>
          </p:cNvSpPr>
          <p:nvPr/>
        </p:nvSpPr>
        <p:spPr bwMode="auto">
          <a:xfrm>
            <a:off x="1736727" y="981075"/>
            <a:ext cx="5554663" cy="3887788"/>
          </a:xfrm>
          <a:prstGeom prst="triangle">
            <a:avLst>
              <a:gd name="adj" fmla="val 50000"/>
            </a:avLst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latin typeface="Calibri" pitchFamily="34" charset="0"/>
            </a:endParaRPr>
          </a:p>
        </p:txBody>
      </p:sp>
      <p:sp>
        <p:nvSpPr>
          <p:cNvPr id="55299" name="Rectangle 4"/>
          <p:cNvSpPr>
            <a:spLocks/>
          </p:cNvSpPr>
          <p:nvPr/>
        </p:nvSpPr>
        <p:spPr bwMode="auto">
          <a:xfrm>
            <a:off x="457200" y="274638"/>
            <a:ext cx="822960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80000"/>
              </a:lnSpc>
            </a:pPr>
            <a:r>
              <a:rPr lang="en-US" altLang="zh-TW" sz="4000" b="1" dirty="0">
                <a:solidFill>
                  <a:srgbClr val="FF0000"/>
                </a:solidFill>
                <a:latin typeface="Times New Roman" pitchFamily="18" charset="0"/>
                <a:ea typeface="微軟正黑體" pitchFamily="34" charset="-120"/>
              </a:rPr>
              <a:t>When</a:t>
            </a:r>
            <a:r>
              <a:rPr lang="en-US" altLang="zh-TW" sz="4000" b="1" dirty="0">
                <a:solidFill>
                  <a:schemeClr val="hlink"/>
                </a:solidFill>
                <a:latin typeface="Rockwell" pitchFamily="18" charset="0"/>
                <a:ea typeface="標楷體" pitchFamily="65" charset="-120"/>
              </a:rPr>
              <a:t>─</a:t>
            </a:r>
            <a:r>
              <a:rPr lang="zh-TW" altLang="en-US" sz="4000" b="1" dirty="0">
                <a:solidFill>
                  <a:schemeClr val="hlink"/>
                </a:solidFill>
                <a:latin typeface="Rockwell" pitchFamily="18" charset="0"/>
                <a:ea typeface="標楷體" pitchFamily="65" charset="-120"/>
              </a:rPr>
              <a:t>何時實施補救教學</a:t>
            </a:r>
          </a:p>
        </p:txBody>
      </p:sp>
      <p:sp>
        <p:nvSpPr>
          <p:cNvPr id="55300" name="Rectangle 3"/>
          <p:cNvSpPr>
            <a:spLocks/>
          </p:cNvSpPr>
          <p:nvPr/>
        </p:nvSpPr>
        <p:spPr bwMode="auto">
          <a:xfrm>
            <a:off x="323852" y="1125540"/>
            <a:ext cx="3095625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57188" indent="-357188">
              <a:lnSpc>
                <a:spcPct val="105000"/>
              </a:lnSpc>
            </a:pPr>
            <a:r>
              <a:rPr lang="zh-TW" altLang="en-US" sz="2800" b="1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補救教學基本原則</a:t>
            </a:r>
          </a:p>
          <a:p>
            <a:pPr marL="357188" indent="-357188">
              <a:lnSpc>
                <a:spcPct val="105000"/>
              </a:lnSpc>
            </a:pPr>
            <a:r>
              <a:rPr lang="zh-TW" altLang="zh-TW" sz="2800" b="1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◆</a:t>
            </a:r>
            <a:r>
              <a:rPr lang="zh-TW" altLang="en-US" sz="2800" b="1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及時補救</a:t>
            </a:r>
            <a:r>
              <a:rPr lang="zh-TW" altLang="zh-TW" sz="2800" b="1">
                <a:latin typeface="Times New Roman" pitchFamily="18" charset="0"/>
                <a:ea typeface="標楷體" pitchFamily="65" charset="-120"/>
              </a:rPr>
              <a:t>。</a:t>
            </a:r>
            <a:endParaRPr lang="zh-TW" altLang="en-US" sz="2800" b="1">
              <a:latin typeface="Times New Roman" pitchFamily="18" charset="0"/>
              <a:ea typeface="標楷體" pitchFamily="65" charset="-120"/>
            </a:endParaRPr>
          </a:p>
          <a:p>
            <a:pPr marL="357188" indent="-357188">
              <a:lnSpc>
                <a:spcPct val="105000"/>
              </a:lnSpc>
            </a:pPr>
            <a:r>
              <a:rPr lang="zh-TW" altLang="zh-TW" sz="2800" b="1"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rPr>
              <a:t>◆</a:t>
            </a:r>
            <a:r>
              <a:rPr lang="zh-TW" altLang="en-US" sz="2800" b="1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自起點行為補救</a:t>
            </a:r>
            <a:r>
              <a:rPr lang="zh-TW" altLang="zh-TW" sz="2800" b="1">
                <a:latin typeface="Times New Roman" pitchFamily="18" charset="0"/>
                <a:ea typeface="標楷體" pitchFamily="65" charset="-120"/>
              </a:rPr>
              <a:t>。</a:t>
            </a:r>
            <a:endParaRPr lang="en-US" altLang="zh-TW" sz="2800" b="1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55301" name="AutoShape 11"/>
          <p:cNvSpPr>
            <a:spLocks noChangeArrowheads="1"/>
          </p:cNvSpPr>
          <p:nvPr/>
        </p:nvSpPr>
        <p:spPr bwMode="auto">
          <a:xfrm>
            <a:off x="2870200" y="966788"/>
            <a:ext cx="3297238" cy="2322512"/>
          </a:xfrm>
          <a:prstGeom prst="triangle">
            <a:avLst>
              <a:gd name="adj" fmla="val 49685"/>
            </a:avLst>
          </a:prstGeom>
          <a:solidFill>
            <a:srgbClr val="FF111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TW" altLang="en-US">
              <a:latin typeface="Calibri" pitchFamily="34" charset="0"/>
            </a:endParaRPr>
          </a:p>
        </p:txBody>
      </p:sp>
      <p:sp>
        <p:nvSpPr>
          <p:cNvPr id="55302" name="Rectangle 17"/>
          <p:cNvSpPr>
            <a:spLocks noChangeArrowheads="1"/>
          </p:cNvSpPr>
          <p:nvPr/>
        </p:nvSpPr>
        <p:spPr bwMode="auto">
          <a:xfrm>
            <a:off x="1403350" y="5084763"/>
            <a:ext cx="6192838" cy="1325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Tier 1</a:t>
            </a:r>
            <a:endParaRPr lang="zh-TW" altLang="en-US" sz="2800" b="1">
              <a:solidFill>
                <a:schemeClr val="bg1"/>
              </a:solidFill>
              <a:latin typeface="Calibri" pitchFamily="34" charset="0"/>
              <a:ea typeface="標楷體" pitchFamily="65" charset="-120"/>
            </a:endParaRPr>
          </a:p>
          <a:p>
            <a:pPr algn="ctr"/>
            <a:r>
              <a:rPr lang="zh-TW" altLang="en-US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一般班級之平常教學</a:t>
            </a:r>
          </a:p>
          <a:p>
            <a:pPr algn="ctr"/>
            <a:r>
              <a:rPr lang="zh-TW" altLang="en-US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透過形成性評量做立即性的補救教學</a:t>
            </a:r>
          </a:p>
        </p:txBody>
      </p:sp>
      <p:sp>
        <p:nvSpPr>
          <p:cNvPr id="55303" name="Rectangle 19"/>
          <p:cNvSpPr>
            <a:spLocks noChangeArrowheads="1"/>
          </p:cNvSpPr>
          <p:nvPr/>
        </p:nvSpPr>
        <p:spPr bwMode="auto">
          <a:xfrm>
            <a:off x="2425702" y="3429000"/>
            <a:ext cx="4321175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Tier 2</a:t>
            </a:r>
            <a:endParaRPr lang="zh-TW" altLang="en-US" sz="2800" b="1">
              <a:solidFill>
                <a:schemeClr val="bg1"/>
              </a:solidFill>
              <a:latin typeface="Calibri" pitchFamily="34" charset="0"/>
              <a:ea typeface="標楷體" pitchFamily="65" charset="-120"/>
            </a:endParaRPr>
          </a:p>
          <a:p>
            <a:pPr algn="ctr"/>
            <a:r>
              <a:rPr lang="zh-TW" altLang="en-US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學習明顯落後學生之</a:t>
            </a:r>
          </a:p>
          <a:p>
            <a:pPr algn="ctr"/>
            <a:r>
              <a:rPr lang="zh-TW" altLang="en-US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事後補救教學</a:t>
            </a:r>
          </a:p>
        </p:txBody>
      </p:sp>
      <p:sp>
        <p:nvSpPr>
          <p:cNvPr id="55304" name="Rectangle 20"/>
          <p:cNvSpPr>
            <a:spLocks noChangeArrowheads="1"/>
          </p:cNvSpPr>
          <p:nvPr/>
        </p:nvSpPr>
        <p:spPr bwMode="auto">
          <a:xfrm>
            <a:off x="3322638" y="1720850"/>
            <a:ext cx="2360612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altLang="zh-TW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Tier 3</a:t>
            </a:r>
            <a:endParaRPr lang="zh-TW" altLang="en-US" sz="2800" b="1">
              <a:solidFill>
                <a:schemeClr val="bg1"/>
              </a:solidFill>
              <a:latin typeface="Calibri" pitchFamily="34" charset="0"/>
              <a:ea typeface="標楷體" pitchFamily="65" charset="-120"/>
            </a:endParaRPr>
          </a:p>
          <a:p>
            <a:pPr algn="ctr"/>
            <a:r>
              <a:rPr lang="zh-TW" altLang="en-US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特教學生</a:t>
            </a:r>
          </a:p>
          <a:p>
            <a:pPr algn="ctr"/>
            <a:r>
              <a:rPr lang="zh-TW" altLang="en-US" sz="2800" b="1">
                <a:solidFill>
                  <a:schemeClr val="bg1"/>
                </a:solidFill>
                <a:latin typeface="Calibri" pitchFamily="34" charset="0"/>
                <a:ea typeface="標楷體" pitchFamily="65" charset="-120"/>
              </a:rPr>
              <a:t>之補救教學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標題 1"/>
          <p:cNvSpPr txBox="1">
            <a:spLocks/>
          </p:cNvSpPr>
          <p:nvPr/>
        </p:nvSpPr>
        <p:spPr bwMode="auto">
          <a:xfrm>
            <a:off x="323852" y="404813"/>
            <a:ext cx="87931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TW" altLang="en-US" sz="3600">
                <a:latin typeface="Calibri" pitchFamily="34" charset="0"/>
              </a:rPr>
              <a:t>多層次的補救教學</a:t>
            </a:r>
            <a:r>
              <a:rPr lang="en-US" altLang="zh-TW" sz="3600">
                <a:latin typeface="Calibri" pitchFamily="34" charset="0"/>
              </a:rPr>
              <a:t>--</a:t>
            </a:r>
            <a:r>
              <a:rPr lang="zh-TW" altLang="en-US" sz="3600">
                <a:latin typeface="Calibri" pitchFamily="34" charset="0"/>
              </a:rPr>
              <a:t>全校性的學習支持系統</a:t>
            </a:r>
          </a:p>
        </p:txBody>
      </p:sp>
      <p:graphicFrame>
        <p:nvGraphicFramePr>
          <p:cNvPr id="3" name="資料庫圖表 2"/>
          <p:cNvGraphicFramePr/>
          <p:nvPr/>
        </p:nvGraphicFramePr>
        <p:xfrm>
          <a:off x="642910" y="1714488"/>
          <a:ext cx="5513266" cy="401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6011863" y="4437063"/>
            <a:ext cx="30035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2400" dirty="0">
                <a:latin typeface="+mj-ea"/>
                <a:ea typeface="+mj-ea"/>
              </a:rPr>
              <a:t>T1 </a:t>
            </a:r>
            <a:r>
              <a:rPr lang="en-US" altLang="zh-TW" dirty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zh-TW" altLang="en-US" dirty="0">
                <a:solidFill>
                  <a:srgbClr val="C00000"/>
                </a:solidFill>
                <a:latin typeface="+mj-ea"/>
                <a:ea typeface="+mj-ea"/>
              </a:rPr>
              <a:t>每個老師的責任</a:t>
            </a:r>
            <a:r>
              <a:rPr lang="en-US" altLang="zh-TW" dirty="0">
                <a:solidFill>
                  <a:srgbClr val="C00000"/>
                </a:solidFill>
                <a:latin typeface="+mj-ea"/>
                <a:ea typeface="+mj-ea"/>
              </a:rPr>
              <a:t>)</a:t>
            </a:r>
          </a:p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有效的教學</a:t>
            </a:r>
            <a:endParaRPr lang="en-US" altLang="zh-TW" sz="2200" dirty="0">
              <a:latin typeface="+mj-ea"/>
              <a:ea typeface="+mj-ea"/>
            </a:endParaRPr>
          </a:p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單元內（困難概念）</a:t>
            </a:r>
            <a:endParaRPr lang="en-US" altLang="zh-TW" sz="2200" dirty="0">
              <a:latin typeface="+mj-ea"/>
              <a:ea typeface="+mj-ea"/>
            </a:endParaRPr>
          </a:p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診斷與補救</a:t>
            </a:r>
            <a:endParaRPr lang="en-US" altLang="zh-TW" sz="2200" dirty="0"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200" dirty="0">
                <a:latin typeface="+mj-ea"/>
                <a:ea typeface="+mj-ea"/>
              </a:rPr>
              <a:t>(</a:t>
            </a:r>
            <a:r>
              <a:rPr lang="zh-TW" altLang="en-US" sz="2200" dirty="0">
                <a:latin typeface="+mj-ea"/>
                <a:ea typeface="+mj-ea"/>
              </a:rPr>
              <a:t>每堂課都需要</a:t>
            </a:r>
            <a:r>
              <a:rPr lang="en-US" altLang="zh-TW" sz="2200" dirty="0">
                <a:latin typeface="+mj-ea"/>
                <a:ea typeface="+mj-ea"/>
              </a:rPr>
              <a:t>.</a:t>
            </a:r>
            <a:r>
              <a:rPr lang="zh-TW" altLang="en-US" sz="2200" dirty="0">
                <a:latin typeface="+mj-ea"/>
                <a:ea typeface="+mj-ea"/>
              </a:rPr>
              <a:t>螺旋式</a:t>
            </a:r>
            <a:r>
              <a:rPr lang="en-US" altLang="zh-TW" sz="2200" dirty="0">
                <a:latin typeface="+mj-ea"/>
                <a:ea typeface="+mj-ea"/>
              </a:rPr>
              <a:t>)</a:t>
            </a:r>
            <a:endParaRPr lang="zh-TW" altLang="en-US" sz="2200" dirty="0">
              <a:latin typeface="+mj-ea"/>
              <a:ea typeface="+mj-ea"/>
            </a:endParaRPr>
          </a:p>
        </p:txBody>
      </p:sp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5292725" y="2979740"/>
            <a:ext cx="285750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2200" dirty="0">
                <a:latin typeface="+mj-ea"/>
                <a:ea typeface="+mj-ea"/>
              </a:rPr>
              <a:t>T2 </a:t>
            </a:r>
          </a:p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單元前基礎能力補救</a:t>
            </a:r>
            <a:endParaRPr lang="en-US" altLang="zh-TW" sz="2200" dirty="0">
              <a:latin typeface="+mj-ea"/>
              <a:ea typeface="+mj-ea"/>
            </a:endParaRPr>
          </a:p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降級的基本能力補救</a:t>
            </a:r>
          </a:p>
        </p:txBody>
      </p:sp>
      <p:sp>
        <p:nvSpPr>
          <p:cNvPr id="6" name="文字方塊 5"/>
          <p:cNvSpPr txBox="1">
            <a:spLocks noChangeArrowheads="1"/>
          </p:cNvSpPr>
          <p:nvPr/>
        </p:nvSpPr>
        <p:spPr bwMode="auto">
          <a:xfrm>
            <a:off x="4500563" y="1700215"/>
            <a:ext cx="3649662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TW" sz="2200" dirty="0">
                <a:latin typeface="+mj-ea"/>
                <a:ea typeface="+mj-ea"/>
              </a:rPr>
              <a:t>T3 </a:t>
            </a:r>
          </a:p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診斷教學，小組、密集修改、重組課程</a:t>
            </a:r>
          </a:p>
        </p:txBody>
      </p:sp>
      <p:sp>
        <p:nvSpPr>
          <p:cNvPr id="7" name="文字方塊 6"/>
          <p:cNvSpPr txBox="1"/>
          <p:nvPr/>
        </p:nvSpPr>
        <p:spPr>
          <a:xfrm>
            <a:off x="936625" y="6038852"/>
            <a:ext cx="7488238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b="1" dirty="0">
                <a:latin typeface="+mj-ea"/>
                <a:ea typeface="新細明體" charset="-120"/>
              </a:rPr>
              <a:t>資料出處：國立臺灣師範大學洪儷瑜教授</a:t>
            </a:r>
            <a:endParaRPr lang="en-US" altLang="zh-TW" b="1" dirty="0">
              <a:latin typeface="+mj-ea"/>
              <a:ea typeface="新細明體" charset="-120"/>
            </a:endParaRPr>
          </a:p>
          <a:p>
            <a:pPr>
              <a:defRPr/>
            </a:pPr>
            <a:endParaRPr lang="zh-TW" altLang="en-US" dirty="0">
              <a:latin typeface="Arial" charset="0"/>
              <a:ea typeface="新細明體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資料庫圖表 2"/>
          <p:cNvGraphicFramePr/>
          <p:nvPr/>
        </p:nvGraphicFramePr>
        <p:xfrm>
          <a:off x="251520" y="223435"/>
          <a:ext cx="5513266" cy="401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4500563" y="4508502"/>
            <a:ext cx="4527550" cy="2124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      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全體教師都應具有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)</a:t>
            </a:r>
          </a:p>
          <a:p>
            <a:pPr>
              <a:defRPr/>
            </a:pPr>
            <a:r>
              <a:rPr lang="en-US" altLang="zh-TW" sz="2400" dirty="0">
                <a:solidFill>
                  <a:srgbClr val="C00000"/>
                </a:solidFill>
                <a:latin typeface="+mj-ea"/>
                <a:ea typeface="+mj-ea"/>
              </a:rPr>
              <a:t>1</a:t>
            </a: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知道學生的差異性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2.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知道課程綱要與基本知能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3.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能評量學生和診斷學生的錯誤和迷思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4.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能在學科同級內的教材做調整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5.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能進行單純學科學習失敗的補教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5148066" y="404815"/>
            <a:ext cx="3276799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  </a:t>
            </a:r>
            <a:r>
              <a:rPr lang="zh-TW" altLang="en-US" sz="2800" dirty="0">
                <a:latin typeface="+mj-ea"/>
                <a:ea typeface="+mj-ea"/>
              </a:rPr>
              <a:t>單純的學習困難</a:t>
            </a:r>
            <a:endParaRPr lang="en-US" altLang="zh-TW" sz="2800" dirty="0">
              <a:latin typeface="+mj-ea"/>
              <a:ea typeface="+mj-ea"/>
            </a:endParaRPr>
          </a:p>
          <a:p>
            <a:pPr>
              <a:defRPr/>
            </a:pPr>
            <a:r>
              <a:rPr lang="zh-TW" altLang="en-US" sz="2800" dirty="0">
                <a:latin typeface="+mj-ea"/>
                <a:ea typeface="+mj-ea"/>
              </a:rPr>
              <a:t>     </a:t>
            </a:r>
            <a:r>
              <a:rPr lang="en-US" altLang="zh-TW" sz="2800" dirty="0">
                <a:latin typeface="+mj-ea"/>
                <a:ea typeface="+mj-ea"/>
              </a:rPr>
              <a:t>70-80%</a:t>
            </a:r>
            <a:r>
              <a:rPr lang="zh-TW" altLang="en-US" sz="2800" dirty="0">
                <a:latin typeface="+mj-ea"/>
                <a:ea typeface="+mj-ea"/>
              </a:rPr>
              <a:t>的學生</a:t>
            </a:r>
            <a:endParaRPr lang="en-US" altLang="zh-TW" sz="2800" dirty="0">
              <a:latin typeface="+mj-ea"/>
              <a:ea typeface="+mj-ea"/>
            </a:endParaRPr>
          </a:p>
        </p:txBody>
      </p:sp>
      <p:sp>
        <p:nvSpPr>
          <p:cNvPr id="8" name="向左箭號 7">
            <a:hlinkClick r:id="rId8" action="ppaction://hlinkfile"/>
          </p:cNvPr>
          <p:cNvSpPr/>
          <p:nvPr/>
        </p:nvSpPr>
        <p:spPr bwMode="auto">
          <a:xfrm>
            <a:off x="5419725" y="2708275"/>
            <a:ext cx="3005138" cy="1143000"/>
          </a:xfrm>
          <a:prstGeom prst="leftArrow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400" dirty="0"/>
              <a:t>第一層的補教教學</a:t>
            </a:r>
          </a:p>
        </p:txBody>
      </p:sp>
      <p:sp>
        <p:nvSpPr>
          <p:cNvPr id="9" name="五邊形 8"/>
          <p:cNvSpPr/>
          <p:nvPr/>
        </p:nvSpPr>
        <p:spPr>
          <a:xfrm>
            <a:off x="900115" y="4365625"/>
            <a:ext cx="3095625" cy="1062038"/>
          </a:xfrm>
          <a:prstGeom prst="homePlat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/>
              <a:t>在班級教學時、課後、下課短時間進行</a:t>
            </a:r>
          </a:p>
        </p:txBody>
      </p:sp>
      <p:sp>
        <p:nvSpPr>
          <p:cNvPr id="10" name="五邊形 9"/>
          <p:cNvSpPr/>
          <p:nvPr/>
        </p:nvSpPr>
        <p:spPr>
          <a:xfrm>
            <a:off x="250827" y="5580063"/>
            <a:ext cx="3744913" cy="1060450"/>
          </a:xfrm>
          <a:prstGeom prst="homePlat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/>
              <a:t>不是不斷練習考試</a:t>
            </a:r>
            <a:endParaRPr lang="en-US" altLang="zh-TW" sz="2000" b="1" dirty="0"/>
          </a:p>
          <a:p>
            <a:pPr algn="ctr">
              <a:defRPr/>
            </a:pPr>
            <a:r>
              <a:rPr lang="zh-TW" altLang="en-US" sz="2000" b="1" dirty="0"/>
              <a:t>需要不同方式、不同步驟去教相同概念或技能</a:t>
            </a:r>
          </a:p>
        </p:txBody>
      </p:sp>
      <p:pic>
        <p:nvPicPr>
          <p:cNvPr id="11" name="圖片 10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4365627"/>
            <a:ext cx="4320480" cy="2492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5" descr="https://sp.yimg.com/ib/th?id=HN.608004620046173812&amp;pid=15.1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8" y="860361"/>
            <a:ext cx="191333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901654" y="1915112"/>
            <a:ext cx="3478907" cy="610556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為何實施分組合作學習</a:t>
            </a:r>
            <a:endParaRPr lang="en-US" altLang="zh-TW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" name="文字版面配置區 5"/>
          <p:cNvSpPr txBox="1">
            <a:spLocks/>
          </p:cNvSpPr>
          <p:nvPr/>
        </p:nvSpPr>
        <p:spPr>
          <a:xfrm>
            <a:off x="1226713" y="2662988"/>
            <a:ext cx="4472189" cy="2720427"/>
          </a:xfrm>
          <a:prstGeom prst="rect">
            <a:avLst/>
          </a:prstGeom>
        </p:spPr>
        <p:txBody>
          <a:bodyPr>
            <a:noAutofit/>
          </a:bodyPr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  <a:defRPr lang="zh-TW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3464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lang="zh-TW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  <a:defRPr lang="zh-TW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lang="zh-TW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Blip>
                <a:blip r:embed="rId5"/>
              </a:buBlip>
            </a:pPr>
            <a:r>
              <a:rPr lang="zh-TW" altLang="en-U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學生程度差異大</a:t>
            </a:r>
            <a:endParaRPr lang="en-US" altLang="zh-TW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  <a:p>
            <a:pPr>
              <a:buBlip>
                <a:blip r:embed="rId5"/>
              </a:buBlip>
            </a:pPr>
            <a:r>
              <a:rPr lang="zh-TW" altLang="en-U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活化教學</a:t>
            </a:r>
            <a:endParaRPr lang="en-US" altLang="zh-TW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  <a:p>
            <a:pPr>
              <a:buBlip>
                <a:blip r:embed="rId5"/>
              </a:buBlip>
            </a:pPr>
            <a:r>
              <a:rPr lang="zh-TW" altLang="en-U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讓所有的學生都能有效學習</a:t>
            </a:r>
            <a:endParaRPr lang="en-US" altLang="zh-TW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  <a:p>
            <a:pPr>
              <a:buBlip>
                <a:blip r:embed="rId5"/>
              </a:buBlip>
            </a:pPr>
            <a:r>
              <a:rPr lang="zh-TW" altLang="en-U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激發學生團隊合作精神</a:t>
            </a:r>
            <a:endParaRPr lang="en-US" altLang="zh-TW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  <a:p>
            <a:pPr>
              <a:buBlip>
                <a:blip r:embed="rId5"/>
              </a:buBlip>
            </a:pPr>
            <a:r>
              <a:rPr lang="en-US" altLang="zh-TW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PISA 2015</a:t>
            </a:r>
            <a:r>
              <a:rPr lang="zh-TW" altLang="en-U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「合作式問題解決能力」</a:t>
            </a:r>
            <a:endParaRPr lang="en-US" altLang="zh-TW" sz="20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超世紀中隸書" panose="02000000000000000000" pitchFamily="2" charset="-120"/>
              <a:ea typeface="超世紀中隸書" panose="02000000000000000000" pitchFamily="2" charset="-120"/>
            </a:endParaRPr>
          </a:p>
          <a:p>
            <a:pPr>
              <a:buBlip>
                <a:blip r:embed="rId5"/>
              </a:buBlip>
            </a:pPr>
            <a:r>
              <a:rPr lang="zh-TW" altLang="en-U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培養學生</a:t>
            </a:r>
            <a:r>
              <a:rPr lang="en-US" altLang="zh-TW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21</a:t>
            </a:r>
            <a:r>
              <a:rPr lang="zh-TW" altLang="en-US" sz="2000" b="1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超世紀中隸書" panose="02000000000000000000" pitchFamily="2" charset="-120"/>
                <a:ea typeface="超世紀中隸書" panose="02000000000000000000" pitchFamily="2" charset="-120"/>
              </a:rPr>
              <a:t>世紀關鍵能力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362299" y="1214899"/>
            <a:ext cx="5063008" cy="717025"/>
          </a:xfrm>
          <a:prstGeom prst="rect">
            <a:avLst/>
          </a:prstGeom>
        </p:spPr>
        <p:txBody>
          <a:bodyPr vert="horz" lIns="68580" tIns="34290" rIns="68580" bIns="34290" rtlCol="0" anchor="b">
            <a:normAutofit fontScale="92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TW" sz="3600" b="1" kern="1200">
                <a:solidFill>
                  <a:schemeClr val="tx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zh-TW" altLang="en-US" sz="40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主要架構</a:t>
            </a:r>
            <a:r>
              <a:rPr lang="en-US" altLang="zh-TW" sz="40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405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分組合作學習</a:t>
            </a: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66" y="1879802"/>
            <a:ext cx="3264383" cy="1985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766" y="3971354"/>
            <a:ext cx="3264383" cy="1831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B156B-59AE-415F-B24B-8756D48BB977}" type="slidenum">
              <a:rPr lang="en-US" altLang="zh-TW" smtClean="0"/>
              <a:t>40</a:t>
            </a:fld>
            <a:endParaRPr lang="zh-TW" altLang="en-US" dirty="0"/>
          </a:p>
        </p:txBody>
      </p:sp>
      <p:grpSp>
        <p:nvGrpSpPr>
          <p:cNvPr id="9" name="群組 8"/>
          <p:cNvGrpSpPr>
            <a:grpSpLocks/>
          </p:cNvGrpSpPr>
          <p:nvPr/>
        </p:nvGrpSpPr>
        <p:grpSpPr bwMode="auto">
          <a:xfrm>
            <a:off x="1084660" y="1772816"/>
            <a:ext cx="4614242" cy="5018310"/>
            <a:chOff x="1258593" y="188640"/>
            <a:chExt cx="6119219" cy="6739843"/>
          </a:xfrm>
        </p:grpSpPr>
        <p:grpSp>
          <p:nvGrpSpPr>
            <p:cNvPr id="10" name="群組 9"/>
            <p:cNvGrpSpPr>
              <a:grpSpLocks/>
            </p:cNvGrpSpPr>
            <p:nvPr/>
          </p:nvGrpSpPr>
          <p:grpSpPr bwMode="auto">
            <a:xfrm>
              <a:off x="1512386" y="188640"/>
              <a:ext cx="5600540" cy="6739843"/>
              <a:chOff x="1512386" y="188640"/>
              <a:chExt cx="5600540" cy="6739843"/>
            </a:xfrm>
          </p:grpSpPr>
          <p:grpSp>
            <p:nvGrpSpPr>
              <p:cNvPr id="22" name="群組 21"/>
              <p:cNvGrpSpPr>
                <a:grpSpLocks/>
              </p:cNvGrpSpPr>
              <p:nvPr/>
            </p:nvGrpSpPr>
            <p:grpSpPr bwMode="auto">
              <a:xfrm>
                <a:off x="1546400" y="693196"/>
                <a:ext cx="5331100" cy="5040000"/>
                <a:chOff x="1546400" y="261188"/>
                <a:chExt cx="5331100" cy="5040000"/>
              </a:xfrm>
            </p:grpSpPr>
            <p:grpSp>
              <p:nvGrpSpPr>
                <p:cNvPr id="26" name="群組 25"/>
                <p:cNvGrpSpPr>
                  <a:grpSpLocks/>
                </p:cNvGrpSpPr>
                <p:nvPr/>
              </p:nvGrpSpPr>
              <p:grpSpPr bwMode="auto">
                <a:xfrm>
                  <a:off x="1688125" y="261188"/>
                  <a:ext cx="5189375" cy="5040000"/>
                  <a:chOff x="1688125" y="261188"/>
                  <a:chExt cx="5189375" cy="5040000"/>
                </a:xfrm>
              </p:grpSpPr>
              <p:grpSp>
                <p:nvGrpSpPr>
                  <p:cNvPr id="31" name="群組 30"/>
                  <p:cNvGrpSpPr>
                    <a:grpSpLocks/>
                  </p:cNvGrpSpPr>
                  <p:nvPr/>
                </p:nvGrpSpPr>
                <p:grpSpPr bwMode="auto">
                  <a:xfrm>
                    <a:off x="1688125" y="261188"/>
                    <a:ext cx="5040000" cy="5040000"/>
                    <a:chOff x="1688125" y="261188"/>
                    <a:chExt cx="5040000" cy="5040000"/>
                  </a:xfrm>
                </p:grpSpPr>
                <p:grpSp>
                  <p:nvGrpSpPr>
                    <p:cNvPr id="36" name="群組 35"/>
                    <p:cNvGrpSpPr/>
                    <p:nvPr/>
                  </p:nvGrpSpPr>
                  <p:grpSpPr>
                    <a:xfrm>
                      <a:off x="1688125" y="261188"/>
                      <a:ext cx="5040000" cy="5040000"/>
                      <a:chOff x="1692000" y="549000"/>
                      <a:chExt cx="5040000" cy="5040000"/>
                    </a:xfrm>
                    <a:solidFill>
                      <a:schemeClr val="accent4">
                        <a:lumMod val="20000"/>
                        <a:lumOff val="80000"/>
                      </a:schemeClr>
                    </a:solidFill>
                  </p:grpSpPr>
                  <p:grpSp>
                    <p:nvGrpSpPr>
                      <p:cNvPr id="41" name="群組 40"/>
                      <p:cNvGrpSpPr/>
                      <p:nvPr/>
                    </p:nvGrpSpPr>
                    <p:grpSpPr>
                      <a:xfrm>
                        <a:off x="1692000" y="549000"/>
                        <a:ext cx="5040000" cy="5040000"/>
                        <a:chOff x="1692000" y="549000"/>
                        <a:chExt cx="5040000" cy="5040000"/>
                      </a:xfrm>
                      <a:grpFill/>
                    </p:grpSpPr>
                    <p:grpSp>
                      <p:nvGrpSpPr>
                        <p:cNvPr id="51" name="群組 50"/>
                        <p:cNvGrpSpPr/>
                        <p:nvPr/>
                      </p:nvGrpSpPr>
                      <p:grpSpPr>
                        <a:xfrm>
                          <a:off x="1692000" y="549000"/>
                          <a:ext cx="5040000" cy="5040000"/>
                          <a:chOff x="1692000" y="549000"/>
                          <a:chExt cx="5040000" cy="5040000"/>
                        </a:xfrm>
                        <a:grpFill/>
                      </p:grpSpPr>
                      <p:grpSp>
                        <p:nvGrpSpPr>
                          <p:cNvPr id="58" name="群組 57"/>
                          <p:cNvGrpSpPr/>
                          <p:nvPr/>
                        </p:nvGrpSpPr>
                        <p:grpSpPr>
                          <a:xfrm>
                            <a:off x="1692000" y="549000"/>
                            <a:ext cx="5040000" cy="5040000"/>
                            <a:chOff x="1692000" y="549000"/>
                            <a:chExt cx="5760000" cy="5760000"/>
                          </a:xfrm>
                          <a:grpFill/>
                        </p:grpSpPr>
                        <p:sp>
                          <p:nvSpPr>
                            <p:cNvPr id="62" name="橢圓 61"/>
                            <p:cNvSpPr/>
                            <p:nvPr/>
                          </p:nvSpPr>
                          <p:spPr>
                            <a:xfrm>
                              <a:off x="1692000" y="549000"/>
                              <a:ext cx="5760000" cy="5760000"/>
                            </a:xfrm>
                            <a:prstGeom prst="ellipse">
                              <a:avLst/>
                            </a:prstGeom>
                            <a:solidFill>
                              <a:schemeClr val="accent3">
                                <a:lumMod val="20000"/>
                                <a:lumOff val="80000"/>
                              </a:schemeClr>
                            </a:solidFill>
                          </p:spPr>
                          <p:style>
                            <a:lnRef idx="2">
                              <a:schemeClr val="dk1"/>
                            </a:lnRef>
                            <a:fillRef idx="1">
                              <a:schemeClr val="lt1"/>
                            </a:fillRef>
                            <a:effectRef idx="0">
                              <a:schemeClr val="dk1"/>
                            </a:effectRef>
                            <a:fontRef idx="minor">
                              <a:schemeClr val="dk1"/>
                            </a:fontRef>
                          </p:style>
                          <p:txBody>
                            <a:bodyPr anchor="ctr"/>
                            <a:lstStyle/>
                            <a:p>
                              <a:pPr algn="ctr">
                                <a:defRPr/>
                              </a:pPr>
                              <a:endParaRPr lang="zh-TW" altLang="en-US" sz="1350" dirty="0"/>
                            </a:p>
                          </p:txBody>
                        </p:sp>
                        <p:sp>
                          <p:nvSpPr>
                            <p:cNvPr id="63" name="橢圓 62"/>
                            <p:cNvSpPr/>
                            <p:nvPr/>
                          </p:nvSpPr>
                          <p:spPr>
                            <a:xfrm>
                              <a:off x="3132000" y="1989000"/>
                              <a:ext cx="2880000" cy="2880000"/>
                            </a:xfrm>
                            <a:prstGeom prst="ellipse">
                              <a:avLst/>
                            </a:prstGeom>
                            <a:solidFill>
                              <a:schemeClr val="accent2">
                                <a:lumMod val="40000"/>
                                <a:lumOff val="60000"/>
                              </a:schemeClr>
                            </a:solidFill>
                          </p:spPr>
                          <p:style>
                            <a:lnRef idx="2">
                              <a:schemeClr val="dk1"/>
                            </a:lnRef>
                            <a:fillRef idx="1">
                              <a:schemeClr val="lt1"/>
                            </a:fillRef>
                            <a:effectRef idx="0">
                              <a:schemeClr val="dk1"/>
                            </a:effectRef>
                            <a:fontRef idx="minor">
                              <a:schemeClr val="dk1"/>
                            </a:fontRef>
                          </p:style>
                          <p:txBody>
                            <a:bodyPr anchor="ctr"/>
                            <a:lstStyle/>
                            <a:p>
                              <a:pPr algn="ctr">
                                <a:defRPr/>
                              </a:pPr>
                              <a:endParaRPr lang="zh-TW" altLang="en-US" sz="1350" dirty="0"/>
                            </a:p>
                          </p:txBody>
                        </p:sp>
                        <p:sp>
                          <p:nvSpPr>
                            <p:cNvPr id="64" name="橢圓 63"/>
                            <p:cNvSpPr/>
                            <p:nvPr/>
                          </p:nvSpPr>
                          <p:spPr>
                            <a:xfrm>
                              <a:off x="3852000" y="2709000"/>
                              <a:ext cx="1440000" cy="1440000"/>
                            </a:xfrm>
                            <a:prstGeom prst="ellipse">
                              <a:avLst/>
                            </a:prstGeom>
                            <a:solidFill>
                              <a:schemeClr val="bg2">
                                <a:lumMod val="90000"/>
                              </a:schemeClr>
                            </a:solidFill>
                          </p:spPr>
                          <p:style>
                            <a:lnRef idx="2">
                              <a:schemeClr val="dk1"/>
                            </a:lnRef>
                            <a:fillRef idx="1">
                              <a:schemeClr val="lt1"/>
                            </a:fillRef>
                            <a:effectRef idx="0">
                              <a:schemeClr val="dk1"/>
                            </a:effectRef>
                            <a:fontRef idx="minor">
                              <a:schemeClr val="dk1"/>
                            </a:fontRef>
                          </p:style>
                          <p:txBody>
                            <a:bodyPr anchor="ctr"/>
                            <a:lstStyle/>
                            <a:p>
                              <a:pPr algn="ctr">
                                <a:defRPr/>
                              </a:pPr>
                              <a:r>
                                <a:rPr lang="zh-TW" altLang="en-US" sz="1650" b="1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終身</a:t>
                              </a:r>
                              <a:endParaRPr lang="en-US" altLang="zh-TW" sz="1650" b="1" dirty="0">
                                <a:latin typeface="標楷體" panose="03000509000000000000" pitchFamily="65" charset="-120"/>
                                <a:ea typeface="標楷體" panose="03000509000000000000" pitchFamily="65" charset="-120"/>
                              </a:endParaRPr>
                            </a:p>
                            <a:p>
                              <a:pPr algn="ctr">
                                <a:defRPr/>
                              </a:pPr>
                              <a:r>
                                <a:rPr lang="zh-TW" altLang="en-US" sz="1650" b="1" dirty="0">
                                  <a:latin typeface="標楷體" panose="03000509000000000000" pitchFamily="65" charset="-120"/>
                                  <a:ea typeface="標楷體" panose="03000509000000000000" pitchFamily="65" charset="-120"/>
                                </a:rPr>
                                <a:t>學習者</a:t>
                              </a:r>
                            </a:p>
                          </p:txBody>
                        </p:sp>
                      </p:grpSp>
                      <p:cxnSp>
                        <p:nvCxnSpPr>
                          <p:cNvPr id="59" name="直線接點 58"/>
                          <p:cNvCxnSpPr/>
                          <p:nvPr/>
                        </p:nvCxnSpPr>
                        <p:spPr>
                          <a:xfrm>
                            <a:off x="1907704" y="1955307"/>
                            <a:ext cx="1674296" cy="1113693"/>
                          </a:xfrm>
                          <a:prstGeom prst="line">
                            <a:avLst/>
                          </a:prstGeom>
                          <a:grpFill/>
                          <a:ln w="28575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0" name="直線接點 59"/>
                          <p:cNvCxnSpPr>
                            <a:stCxn id="62" idx="4"/>
                          </p:cNvCxnSpPr>
                          <p:nvPr/>
                        </p:nvCxnSpPr>
                        <p:spPr>
                          <a:xfrm flipV="1">
                            <a:off x="4212000" y="3698999"/>
                            <a:ext cx="0" cy="1890000"/>
                          </a:xfrm>
                          <a:prstGeom prst="line">
                            <a:avLst/>
                          </a:prstGeom>
                          <a:grpFill/>
                          <a:ln w="28575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  <p:cxnSp>
                        <p:nvCxnSpPr>
                          <p:cNvPr id="61" name="直線接點 60"/>
                          <p:cNvCxnSpPr/>
                          <p:nvPr/>
                        </p:nvCxnSpPr>
                        <p:spPr>
                          <a:xfrm flipV="1">
                            <a:off x="4842000" y="2132854"/>
                            <a:ext cx="1674218" cy="936147"/>
                          </a:xfrm>
                          <a:prstGeom prst="line">
                            <a:avLst/>
                          </a:prstGeom>
                          <a:grpFill/>
                          <a:ln w="28575"/>
                        </p:spPr>
                        <p:style>
                          <a:lnRef idx="1">
                            <a:schemeClr val="dk1"/>
                          </a:lnRef>
                          <a:fillRef idx="0">
                            <a:schemeClr val="dk1"/>
                          </a:fillRef>
                          <a:effectRef idx="0">
                            <a:schemeClr val="dk1"/>
                          </a:effectRef>
                          <a:fontRef idx="minor">
                            <a:schemeClr val="tx1"/>
                          </a:fontRef>
                        </p:style>
                      </p:cxnSp>
                    </p:grpSp>
                    <p:cxnSp>
                      <p:nvCxnSpPr>
                        <p:cNvPr id="52" name="直線接點 51"/>
                        <p:cNvCxnSpPr/>
                        <p:nvPr/>
                      </p:nvCxnSpPr>
                      <p:spPr>
                        <a:xfrm>
                          <a:off x="3203848" y="764704"/>
                          <a:ext cx="648072" cy="111600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3" name="直線接點 52"/>
                        <p:cNvCxnSpPr/>
                        <p:nvPr/>
                      </p:nvCxnSpPr>
                      <p:spPr>
                        <a:xfrm flipH="1">
                          <a:off x="4644008" y="836712"/>
                          <a:ext cx="794625" cy="104400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4" name="直線接點 53"/>
                        <p:cNvCxnSpPr/>
                        <p:nvPr/>
                      </p:nvCxnSpPr>
                      <p:spPr>
                        <a:xfrm>
                          <a:off x="1763688" y="3573016"/>
                          <a:ext cx="1330879" cy="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5" name="直線接點 54"/>
                        <p:cNvCxnSpPr/>
                        <p:nvPr/>
                      </p:nvCxnSpPr>
                      <p:spPr>
                        <a:xfrm flipH="1">
                          <a:off x="2697255" y="4077184"/>
                          <a:ext cx="794625" cy="100800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6" name="直線接點 55"/>
                        <p:cNvCxnSpPr/>
                        <p:nvPr/>
                      </p:nvCxnSpPr>
                      <p:spPr>
                        <a:xfrm flipV="1">
                          <a:off x="5360214" y="3465004"/>
                          <a:ext cx="1371786" cy="108012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  <p:cxnSp>
                      <p:nvCxnSpPr>
                        <p:cNvPr id="57" name="直線接點 56"/>
                        <p:cNvCxnSpPr/>
                        <p:nvPr/>
                      </p:nvCxnSpPr>
                      <p:spPr>
                        <a:xfrm>
                          <a:off x="5041320" y="4005064"/>
                          <a:ext cx="637789" cy="1080000"/>
                        </a:xfrm>
                        <a:prstGeom prst="line">
                          <a:avLst/>
                        </a:prstGeom>
                        <a:grpFill/>
                        <a:ln w="28575"/>
                      </p:spPr>
                      <p:style>
                        <a:lnRef idx="1">
                          <a:schemeClr val="dk1"/>
                        </a:lnRef>
                        <a:fillRef idx="0">
                          <a:schemeClr val="dk1"/>
                        </a:fillRef>
                        <a:effectRef idx="0">
                          <a:schemeClr val="dk1"/>
                        </a:effectRef>
                        <a:fontRef idx="minor">
                          <a:schemeClr val="tx1"/>
                        </a:fontRef>
                      </p:style>
                    </p:cxnSp>
                  </p:grpSp>
                  <p:sp>
                    <p:nvSpPr>
                      <p:cNvPr id="42" name="文字方塊 41"/>
                      <p:cNvSpPr txBox="1"/>
                      <p:nvPr/>
                    </p:nvSpPr>
                    <p:spPr>
                      <a:xfrm>
                        <a:off x="3563888" y="1987005"/>
                        <a:ext cx="1515704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rgbClr val="C000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自主行動</a:t>
                        </a:r>
                      </a:p>
                    </p:txBody>
                  </p:sp>
                  <p:sp>
                    <p:nvSpPr>
                      <p:cNvPr id="43" name="文字方塊 42"/>
                      <p:cNvSpPr txBox="1"/>
                      <p:nvPr/>
                    </p:nvSpPr>
                    <p:spPr>
                      <a:xfrm>
                        <a:off x="3097094" y="3212976"/>
                        <a:ext cx="582528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會</a:t>
                        </a:r>
                      </a:p>
                    </p:txBody>
                  </p:sp>
                  <p:sp>
                    <p:nvSpPr>
                      <p:cNvPr id="44" name="文字方塊 43"/>
                      <p:cNvSpPr txBox="1"/>
                      <p:nvPr/>
                    </p:nvSpPr>
                    <p:spPr>
                      <a:xfrm>
                        <a:off x="2970450" y="2853558"/>
                        <a:ext cx="582528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社</a:t>
                        </a:r>
                      </a:p>
                    </p:txBody>
                  </p:sp>
                  <p:sp>
                    <p:nvSpPr>
                      <p:cNvPr id="45" name="文字方塊 44"/>
                      <p:cNvSpPr txBox="1"/>
                      <p:nvPr/>
                    </p:nvSpPr>
                    <p:spPr>
                      <a:xfrm>
                        <a:off x="3347864" y="3501009"/>
                        <a:ext cx="582528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參</a:t>
                        </a:r>
                      </a:p>
                    </p:txBody>
                  </p:sp>
                  <p:sp>
                    <p:nvSpPr>
                      <p:cNvPr id="46" name="文字方塊 45"/>
                      <p:cNvSpPr txBox="1"/>
                      <p:nvPr/>
                    </p:nvSpPr>
                    <p:spPr>
                      <a:xfrm>
                        <a:off x="3662139" y="3789621"/>
                        <a:ext cx="582528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chemeClr val="accent1">
                                <a:lumMod val="50000"/>
                              </a:schemeClr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與</a:t>
                        </a:r>
                      </a:p>
                    </p:txBody>
                  </p:sp>
                  <p:sp>
                    <p:nvSpPr>
                      <p:cNvPr id="47" name="文字方塊 46"/>
                      <p:cNvSpPr txBox="1"/>
                      <p:nvPr/>
                    </p:nvSpPr>
                    <p:spPr>
                      <a:xfrm>
                        <a:off x="4932039" y="2926105"/>
                        <a:ext cx="582528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rgbClr val="3366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溝</a:t>
                        </a:r>
                      </a:p>
                    </p:txBody>
                  </p:sp>
                  <p:sp>
                    <p:nvSpPr>
                      <p:cNvPr id="48" name="文字方塊 47"/>
                      <p:cNvSpPr txBox="1"/>
                      <p:nvPr/>
                    </p:nvSpPr>
                    <p:spPr>
                      <a:xfrm>
                        <a:off x="4807099" y="3303566"/>
                        <a:ext cx="582528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rgbClr val="3366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通</a:t>
                        </a:r>
                      </a:p>
                    </p:txBody>
                  </p:sp>
                  <p:sp>
                    <p:nvSpPr>
                      <p:cNvPr id="49" name="文字方塊 48"/>
                      <p:cNvSpPr txBox="1"/>
                      <p:nvPr/>
                    </p:nvSpPr>
                    <p:spPr>
                      <a:xfrm>
                        <a:off x="4538800" y="3574177"/>
                        <a:ext cx="582528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rgbClr val="3366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互</a:t>
                        </a:r>
                      </a:p>
                    </p:txBody>
                  </p:sp>
                  <p:sp>
                    <p:nvSpPr>
                      <p:cNvPr id="50" name="文字方塊 49"/>
                      <p:cNvSpPr txBox="1"/>
                      <p:nvPr/>
                    </p:nvSpPr>
                    <p:spPr>
                      <a:xfrm>
                        <a:off x="4234820" y="3789041"/>
                        <a:ext cx="582528" cy="509629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>
                        <a:spAutoFit/>
                      </a:bodyPr>
                      <a:lstStyle/>
                      <a:p>
                        <a:pPr>
                          <a:defRPr/>
                        </a:pPr>
                        <a:r>
                          <a:rPr lang="zh-TW" altLang="en-US" sz="1650" b="1" dirty="0">
                            <a:solidFill>
                              <a:srgbClr val="336600"/>
                            </a:solidFill>
                            <a:latin typeface="標楷體" panose="03000509000000000000" pitchFamily="65" charset="-120"/>
                            <a:ea typeface="標楷體" panose="03000509000000000000" pitchFamily="65" charset="-120"/>
                          </a:rPr>
                          <a:t>動</a:t>
                        </a:r>
                      </a:p>
                    </p:txBody>
                  </p:sp>
                </p:grpSp>
                <p:grpSp>
                  <p:nvGrpSpPr>
                    <p:cNvPr id="37" name="群組 3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050473" y="472149"/>
                      <a:ext cx="4352297" cy="1393786"/>
                      <a:chOff x="2050473" y="472149"/>
                      <a:chExt cx="4352297" cy="1393786"/>
                    </a:xfrm>
                  </p:grpSpPr>
                  <p:sp>
                    <p:nvSpPr>
                      <p:cNvPr id="38" name="文字方塊 37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3499285" y="472149"/>
                        <a:ext cx="1543984" cy="74745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>
                        <a:spAutoFit/>
                      </a:bodyPr>
                      <a:lstStyle/>
                      <a:p>
                        <a:pPr algn="ctr"/>
                        <a:r>
                          <a:rPr lang="zh-TW" altLang="en-US" sz="1350" b="1" dirty="0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系統思考</a:t>
                        </a:r>
                        <a:endParaRPr lang="en-US" altLang="zh-TW" sz="1350" b="1" dirty="0">
                          <a:solidFill>
                            <a:srgbClr val="920000"/>
                          </a:solidFill>
                          <a:latin typeface="標楷體" pitchFamily="65" charset="-120"/>
                          <a:ea typeface="標楷體" pitchFamily="65" charset="-120"/>
                        </a:endParaRPr>
                      </a:p>
                      <a:p>
                        <a:pPr algn="ctr"/>
                        <a:r>
                          <a:rPr lang="zh-TW" altLang="en-US" sz="1350" b="1" dirty="0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與解決問題</a:t>
                        </a:r>
                      </a:p>
                    </p:txBody>
                  </p:sp>
                  <p:sp>
                    <p:nvSpPr>
                      <p:cNvPr id="39" name="文字方塊 38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4858786" y="1118480"/>
                        <a:ext cx="1543984" cy="74745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>
                        <a:spAutoFit/>
                      </a:bodyPr>
                      <a:lstStyle/>
                      <a:p>
                        <a:pPr algn="ctr"/>
                        <a:r>
                          <a:rPr lang="zh-TW" altLang="en-US" sz="1350" b="1" dirty="0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規劃執行</a:t>
                        </a:r>
                        <a:endParaRPr lang="en-US" altLang="zh-TW" sz="1350" b="1" dirty="0">
                          <a:solidFill>
                            <a:srgbClr val="920000"/>
                          </a:solidFill>
                          <a:latin typeface="標楷體" pitchFamily="65" charset="-120"/>
                          <a:ea typeface="標楷體" pitchFamily="65" charset="-120"/>
                        </a:endParaRPr>
                      </a:p>
                      <a:p>
                        <a:pPr algn="ctr"/>
                        <a:r>
                          <a:rPr lang="zh-TW" altLang="en-US" sz="1350" b="1" dirty="0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與創新應變</a:t>
                        </a:r>
                      </a:p>
                    </p:txBody>
                  </p:sp>
                  <p:sp>
                    <p:nvSpPr>
                      <p:cNvPr id="40" name="文字方塊 39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2050473" y="1031414"/>
                        <a:ext cx="1543984" cy="747455"/>
                      </a:xfrm>
                      <a:prstGeom prst="rect">
                        <a:avLst/>
                      </a:prstGeom>
                      <a:noFill/>
                      <a:ln w="9525">
                        <a:noFill/>
                        <a:miter lim="800000"/>
                        <a:headEnd/>
                        <a:tailEnd/>
                      </a:ln>
                    </p:spPr>
                    <p:txBody>
                      <a:bodyPr wrap="none">
                        <a:spAutoFit/>
                      </a:bodyPr>
                      <a:lstStyle/>
                      <a:p>
                        <a:pPr algn="ctr"/>
                        <a:r>
                          <a:rPr lang="zh-TW" altLang="en-US" sz="1350" b="1" dirty="0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身心素質</a:t>
                        </a:r>
                        <a:endParaRPr lang="en-US" altLang="zh-TW" sz="1350" b="1" dirty="0">
                          <a:solidFill>
                            <a:srgbClr val="920000"/>
                          </a:solidFill>
                          <a:latin typeface="標楷體" pitchFamily="65" charset="-120"/>
                          <a:ea typeface="標楷體" pitchFamily="65" charset="-120"/>
                        </a:endParaRPr>
                      </a:p>
                      <a:p>
                        <a:pPr algn="ctr"/>
                        <a:r>
                          <a:rPr lang="zh-TW" altLang="en-US" sz="1350" b="1" dirty="0">
                            <a:solidFill>
                              <a:srgbClr val="920000"/>
                            </a:solidFill>
                            <a:latin typeface="標楷體" pitchFamily="65" charset="-120"/>
                            <a:ea typeface="標楷體" pitchFamily="65" charset="-120"/>
                          </a:rPr>
                          <a:t>與自我精進</a:t>
                        </a:r>
                      </a:p>
                    </p:txBody>
                  </p:sp>
                </p:grpSp>
              </p:grpSp>
              <p:grpSp>
                <p:nvGrpSpPr>
                  <p:cNvPr id="32" name="群組 31"/>
                  <p:cNvGrpSpPr>
                    <a:grpSpLocks/>
                  </p:cNvGrpSpPr>
                  <p:nvPr/>
                </p:nvGrpSpPr>
                <p:grpSpPr bwMode="auto">
                  <a:xfrm>
                    <a:off x="4109383" y="2348880"/>
                    <a:ext cx="2768117" cy="2625945"/>
                    <a:chOff x="4109383" y="2348880"/>
                    <a:chExt cx="2768117" cy="2625945"/>
                  </a:xfrm>
                </p:grpSpPr>
                <p:sp>
                  <p:nvSpPr>
                    <p:cNvPr id="33" name="文字方塊 32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333516" y="2348880"/>
                      <a:ext cx="1543984" cy="74745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/>
                      <a:r>
                        <a:rPr lang="zh-TW" altLang="en-US" sz="1350" b="1" dirty="0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符號運用</a:t>
                      </a:r>
                      <a:endParaRPr lang="en-US" altLang="zh-TW" sz="1350" b="1" dirty="0">
                        <a:solidFill>
                          <a:srgbClr val="0099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1350" b="1" dirty="0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與溝通表達</a:t>
                      </a:r>
                    </a:p>
                  </p:txBody>
                </p:sp>
                <p:sp>
                  <p:nvSpPr>
                    <p:cNvPr id="34" name="文字方塊 33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5045488" y="3428639"/>
                      <a:ext cx="1543984" cy="74745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/>
                      <a:r>
                        <a:rPr lang="zh-TW" altLang="en-US" sz="1350" b="1" dirty="0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科技資訊</a:t>
                      </a:r>
                      <a:endParaRPr lang="en-US" altLang="zh-TW" sz="1350" b="1" dirty="0">
                        <a:solidFill>
                          <a:srgbClr val="0099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1350" b="1" dirty="0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與媒體素養</a:t>
                      </a:r>
                    </a:p>
                  </p:txBody>
                </p:sp>
                <p:sp>
                  <p:nvSpPr>
                    <p:cNvPr id="35" name="文字方塊 34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109383" y="4227370"/>
                      <a:ext cx="1543984" cy="74745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  <p:txBody>
                    <a:bodyPr wrap="none">
                      <a:spAutoFit/>
                    </a:bodyPr>
                    <a:lstStyle/>
                    <a:p>
                      <a:pPr algn="ctr"/>
                      <a:r>
                        <a:rPr lang="zh-TW" altLang="en-US" sz="1350" b="1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藝術涵養</a:t>
                      </a:r>
                      <a:endParaRPr lang="en-US" altLang="zh-TW" sz="1350" b="1">
                        <a:solidFill>
                          <a:srgbClr val="0099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  <a:p>
                      <a:pPr algn="ctr"/>
                      <a:r>
                        <a:rPr lang="zh-TW" altLang="en-US" sz="1350" b="1">
                          <a:solidFill>
                            <a:srgbClr val="0099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與美感素養</a:t>
                      </a:r>
                    </a:p>
                  </p:txBody>
                </p:sp>
              </p:grpSp>
            </p:grpSp>
            <p:grpSp>
              <p:nvGrpSpPr>
                <p:cNvPr id="27" name="群組 26"/>
                <p:cNvGrpSpPr>
                  <a:grpSpLocks/>
                </p:cNvGrpSpPr>
                <p:nvPr/>
              </p:nvGrpSpPr>
              <p:grpSpPr bwMode="auto">
                <a:xfrm>
                  <a:off x="1546400" y="2399296"/>
                  <a:ext cx="2784937" cy="2568230"/>
                  <a:chOff x="1546400" y="2399296"/>
                  <a:chExt cx="2784937" cy="2568230"/>
                </a:xfrm>
              </p:grpSpPr>
              <p:sp>
                <p:nvSpPr>
                  <p:cNvPr id="28" name="文字方塊 27"/>
                  <p:cNvSpPr txBox="1"/>
                  <p:nvPr/>
                </p:nvSpPr>
                <p:spPr>
                  <a:xfrm>
                    <a:off x="1546400" y="2399296"/>
                    <a:ext cx="1543984" cy="747455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algn="ctr">
                      <a:defRPr/>
                    </a:pPr>
                    <a:r>
                      <a:rPr lang="zh-TW" altLang="en-US" sz="135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多元文化</a:t>
                    </a:r>
                    <a:endParaRPr lang="en-US" altLang="zh-TW" sz="1350" b="1" dirty="0">
                      <a:solidFill>
                        <a:schemeClr val="accent1">
                          <a:lumMod val="75000"/>
                        </a:schemeClr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</a:endParaRPr>
                  </a:p>
                  <a:p>
                    <a:pPr algn="ctr">
                      <a:defRPr/>
                    </a:pPr>
                    <a:r>
                      <a:rPr lang="zh-TW" altLang="en-US" sz="135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與國際理解</a:t>
                    </a:r>
                  </a:p>
                </p:txBody>
              </p:sp>
              <p:sp>
                <p:nvSpPr>
                  <p:cNvPr id="29" name="文字方塊 28"/>
                  <p:cNvSpPr txBox="1"/>
                  <p:nvPr/>
                </p:nvSpPr>
                <p:spPr>
                  <a:xfrm>
                    <a:off x="1906083" y="3429724"/>
                    <a:ext cx="1543984" cy="747455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algn="ctr">
                      <a:defRPr/>
                    </a:pPr>
                    <a:r>
                      <a:rPr lang="zh-TW" altLang="en-US" sz="135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人際關係</a:t>
                    </a:r>
                    <a:endParaRPr lang="en-US" altLang="zh-TW" sz="1350" b="1" dirty="0">
                      <a:solidFill>
                        <a:schemeClr val="accent1">
                          <a:lumMod val="75000"/>
                        </a:schemeClr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</a:endParaRPr>
                  </a:p>
                  <a:p>
                    <a:pPr algn="ctr">
                      <a:defRPr/>
                    </a:pPr>
                    <a:r>
                      <a:rPr lang="zh-TW" altLang="en-US" sz="135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與團隊合作</a:t>
                    </a:r>
                  </a:p>
                </p:txBody>
              </p:sp>
              <p:sp>
                <p:nvSpPr>
                  <p:cNvPr id="30" name="文字方塊 29"/>
                  <p:cNvSpPr txBox="1"/>
                  <p:nvPr/>
                </p:nvSpPr>
                <p:spPr>
                  <a:xfrm>
                    <a:off x="2787353" y="4220071"/>
                    <a:ext cx="1543984" cy="747455"/>
                  </a:xfrm>
                  <a:prstGeom prst="rect">
                    <a:avLst/>
                  </a:prstGeom>
                  <a:noFill/>
                </p:spPr>
                <p:txBody>
                  <a:bodyPr wrap="none">
                    <a:spAutoFit/>
                  </a:bodyPr>
                  <a:lstStyle/>
                  <a:p>
                    <a:pPr algn="ctr">
                      <a:defRPr/>
                    </a:pPr>
                    <a:r>
                      <a:rPr lang="zh-TW" altLang="en-US" sz="135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道德實踐</a:t>
                    </a:r>
                    <a:endParaRPr lang="en-US" altLang="zh-TW" sz="1350" b="1" dirty="0">
                      <a:solidFill>
                        <a:schemeClr val="accent1">
                          <a:lumMod val="75000"/>
                        </a:schemeClr>
                      </a:solidFill>
                      <a:latin typeface="標楷體" panose="03000509000000000000" pitchFamily="65" charset="-120"/>
                      <a:ea typeface="標楷體" panose="03000509000000000000" pitchFamily="65" charset="-120"/>
                    </a:endParaRPr>
                  </a:p>
                  <a:p>
                    <a:pPr algn="ctr">
                      <a:defRPr/>
                    </a:pPr>
                    <a:r>
                      <a:rPr lang="zh-TW" altLang="en-US" sz="1350" b="1" dirty="0">
                        <a:solidFill>
                          <a:schemeClr val="accent1">
                            <a:lumMod val="75000"/>
                          </a:schemeClr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與公民意識</a:t>
                    </a:r>
                  </a:p>
                </p:txBody>
              </p:sp>
            </p:grpSp>
          </p:grpSp>
          <p:sp>
            <p:nvSpPr>
              <p:cNvPr id="23" name="弧形箭號 (下彎) 22"/>
              <p:cNvSpPr/>
              <p:nvPr/>
            </p:nvSpPr>
            <p:spPr>
              <a:xfrm>
                <a:off x="1759812" y="188640"/>
                <a:ext cx="5260459" cy="1278260"/>
              </a:xfrm>
              <a:prstGeom prst="curvedDownArrow">
                <a:avLst>
                  <a:gd name="adj1" fmla="val 0"/>
                  <a:gd name="adj2" fmla="val 33077"/>
                  <a:gd name="adj3" fmla="val 17369"/>
                </a:avLst>
              </a:prstGeom>
            </p:spPr>
            <p:style>
              <a:lnRef idx="1">
                <a:schemeClr val="accent3"/>
              </a:lnRef>
              <a:fillRef idx="3">
                <a:schemeClr val="accent3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350">
                  <a:solidFill>
                    <a:srgbClr val="FF0000"/>
                  </a:solidFill>
                </a:endParaRPr>
              </a:p>
            </p:txBody>
          </p:sp>
          <p:sp>
            <p:nvSpPr>
              <p:cNvPr id="24" name="弧形箭號 (下彎) 23"/>
              <p:cNvSpPr/>
              <p:nvPr/>
            </p:nvSpPr>
            <p:spPr>
              <a:xfrm rot="7476407">
                <a:off x="4088098" y="3848392"/>
                <a:ext cx="4836706" cy="1212950"/>
              </a:xfrm>
              <a:prstGeom prst="curvedDownArrow">
                <a:avLst>
                  <a:gd name="adj1" fmla="val 0"/>
                  <a:gd name="adj2" fmla="val 31048"/>
                  <a:gd name="adj3" fmla="val 17369"/>
                </a:avLst>
              </a:prstGeom>
              <a:solidFill>
                <a:srgbClr val="009900"/>
              </a:solidFill>
              <a:ln>
                <a:solidFill>
                  <a:srgbClr val="009900"/>
                </a:solidFill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350">
                  <a:solidFill>
                    <a:srgbClr val="009900"/>
                  </a:solidFill>
                </a:endParaRPr>
              </a:p>
            </p:txBody>
          </p:sp>
          <p:sp>
            <p:nvSpPr>
              <p:cNvPr id="25" name="弧形箭號 (下彎) 24"/>
              <p:cNvSpPr/>
              <p:nvPr/>
            </p:nvSpPr>
            <p:spPr>
              <a:xfrm rot="14037780">
                <a:off x="-472814" y="4006880"/>
                <a:ext cx="4906803" cy="936404"/>
              </a:xfrm>
              <a:prstGeom prst="curvedDownArrow">
                <a:avLst>
                  <a:gd name="adj1" fmla="val 0"/>
                  <a:gd name="adj2" fmla="val 37111"/>
                  <a:gd name="adj3" fmla="val 27163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TW" altLang="en-US" sz="135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1" name="文字方塊 10"/>
            <p:cNvSpPr txBox="1"/>
            <p:nvPr/>
          </p:nvSpPr>
          <p:spPr>
            <a:xfrm>
              <a:off x="3210163" y="262242"/>
              <a:ext cx="2448882" cy="50962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TW" altLang="en-US" sz="165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生　活　情　境</a:t>
              </a:r>
            </a:p>
          </p:txBody>
        </p:sp>
        <p:grpSp>
          <p:nvGrpSpPr>
            <p:cNvPr id="12" name="群組 11"/>
            <p:cNvGrpSpPr>
              <a:grpSpLocks/>
            </p:cNvGrpSpPr>
            <p:nvPr/>
          </p:nvGrpSpPr>
          <p:grpSpPr bwMode="auto">
            <a:xfrm>
              <a:off x="6193438" y="3781785"/>
              <a:ext cx="1184374" cy="1524996"/>
              <a:chOff x="6193438" y="3781785"/>
              <a:chExt cx="1184374" cy="1524996"/>
            </a:xfrm>
          </p:grpSpPr>
          <p:sp>
            <p:nvSpPr>
              <p:cNvPr id="18" name="文字方塊 17"/>
              <p:cNvSpPr txBox="1">
                <a:spLocks noChangeArrowheads="1"/>
              </p:cNvSpPr>
              <p:nvPr/>
            </p:nvSpPr>
            <p:spPr bwMode="auto">
              <a:xfrm>
                <a:off x="6795284" y="3781785"/>
                <a:ext cx="582528" cy="5096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1650" b="1">
                    <a:solidFill>
                      <a:srgbClr val="336600"/>
                    </a:solidFill>
                    <a:latin typeface="標楷體" pitchFamily="65" charset="-120"/>
                    <a:ea typeface="標楷體" pitchFamily="65" charset="-120"/>
                  </a:rPr>
                  <a:t>生</a:t>
                </a:r>
              </a:p>
            </p:txBody>
          </p:sp>
          <p:sp>
            <p:nvSpPr>
              <p:cNvPr id="19" name="文字方塊 18"/>
              <p:cNvSpPr txBox="1">
                <a:spLocks noChangeArrowheads="1"/>
              </p:cNvSpPr>
              <p:nvPr/>
            </p:nvSpPr>
            <p:spPr bwMode="auto">
              <a:xfrm>
                <a:off x="6670342" y="4159246"/>
                <a:ext cx="582528" cy="5096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1650" b="1">
                    <a:solidFill>
                      <a:srgbClr val="336600"/>
                    </a:solidFill>
                    <a:latin typeface="標楷體" pitchFamily="65" charset="-120"/>
                    <a:ea typeface="標楷體" pitchFamily="65" charset="-120"/>
                  </a:rPr>
                  <a:t>活</a:t>
                </a:r>
              </a:p>
            </p:txBody>
          </p:sp>
          <p:sp>
            <p:nvSpPr>
              <p:cNvPr id="20" name="文字方塊 19"/>
              <p:cNvSpPr txBox="1">
                <a:spLocks noChangeArrowheads="1"/>
              </p:cNvSpPr>
              <p:nvPr/>
            </p:nvSpPr>
            <p:spPr bwMode="auto">
              <a:xfrm>
                <a:off x="6481469" y="4510281"/>
                <a:ext cx="582528" cy="5096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1650" b="1">
                    <a:solidFill>
                      <a:srgbClr val="336600"/>
                    </a:solidFill>
                    <a:latin typeface="標楷體" pitchFamily="65" charset="-120"/>
                    <a:ea typeface="標楷體" pitchFamily="65" charset="-120"/>
                  </a:rPr>
                  <a:t>情</a:t>
                </a:r>
              </a:p>
            </p:txBody>
          </p:sp>
          <p:sp>
            <p:nvSpPr>
              <p:cNvPr id="21" name="文字方塊 20"/>
              <p:cNvSpPr txBox="1">
                <a:spLocks noChangeArrowheads="1"/>
              </p:cNvSpPr>
              <p:nvPr/>
            </p:nvSpPr>
            <p:spPr bwMode="auto">
              <a:xfrm>
                <a:off x="6193438" y="4797152"/>
                <a:ext cx="582528" cy="5096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1650" b="1">
                    <a:solidFill>
                      <a:srgbClr val="336600"/>
                    </a:solidFill>
                    <a:latin typeface="標楷體" pitchFamily="65" charset="-120"/>
                    <a:ea typeface="標楷體" pitchFamily="65" charset="-120"/>
                  </a:rPr>
                  <a:t>境</a:t>
                </a:r>
              </a:p>
            </p:txBody>
          </p:sp>
        </p:grpSp>
        <p:grpSp>
          <p:nvGrpSpPr>
            <p:cNvPr id="13" name="群組 12"/>
            <p:cNvGrpSpPr>
              <a:grpSpLocks/>
            </p:cNvGrpSpPr>
            <p:nvPr/>
          </p:nvGrpSpPr>
          <p:grpSpPr bwMode="auto">
            <a:xfrm>
              <a:off x="1258593" y="3754317"/>
              <a:ext cx="1124884" cy="1553625"/>
              <a:chOff x="1258593" y="3754317"/>
              <a:chExt cx="1124884" cy="1553625"/>
            </a:xfrm>
          </p:grpSpPr>
          <p:sp>
            <p:nvSpPr>
              <p:cNvPr id="14" name="文字方塊 13"/>
              <p:cNvSpPr txBox="1">
                <a:spLocks noChangeArrowheads="1"/>
              </p:cNvSpPr>
              <p:nvPr/>
            </p:nvSpPr>
            <p:spPr bwMode="auto">
              <a:xfrm>
                <a:off x="1385235" y="4113736"/>
                <a:ext cx="582527" cy="5096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1650" b="1">
                    <a:solidFill>
                      <a:srgbClr val="FF9900"/>
                    </a:solidFill>
                    <a:latin typeface="標楷體" pitchFamily="65" charset="-120"/>
                    <a:ea typeface="標楷體" pitchFamily="65" charset="-120"/>
                  </a:rPr>
                  <a:t>活</a:t>
                </a:r>
              </a:p>
            </p:txBody>
          </p:sp>
          <p:sp>
            <p:nvSpPr>
              <p:cNvPr id="15" name="文字方塊 14"/>
              <p:cNvSpPr txBox="1">
                <a:spLocks noChangeArrowheads="1"/>
              </p:cNvSpPr>
              <p:nvPr/>
            </p:nvSpPr>
            <p:spPr bwMode="auto">
              <a:xfrm>
                <a:off x="1258593" y="3754317"/>
                <a:ext cx="582527" cy="5096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1650" b="1">
                    <a:solidFill>
                      <a:srgbClr val="FF9900"/>
                    </a:solidFill>
                    <a:latin typeface="標楷體" pitchFamily="65" charset="-120"/>
                    <a:ea typeface="標楷體" pitchFamily="65" charset="-120"/>
                  </a:rPr>
                  <a:t>生</a:t>
                </a:r>
              </a:p>
            </p:txBody>
          </p:sp>
          <p:sp>
            <p:nvSpPr>
              <p:cNvPr id="16" name="文字方塊 15"/>
              <p:cNvSpPr txBox="1">
                <a:spLocks noChangeArrowheads="1"/>
              </p:cNvSpPr>
              <p:nvPr/>
            </p:nvSpPr>
            <p:spPr bwMode="auto">
              <a:xfrm>
                <a:off x="1584926" y="4437112"/>
                <a:ext cx="582527" cy="5096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1650" b="1">
                    <a:solidFill>
                      <a:srgbClr val="FF9900"/>
                    </a:solidFill>
                    <a:latin typeface="標楷體" pitchFamily="65" charset="-120"/>
                    <a:ea typeface="標楷體" pitchFamily="65" charset="-120"/>
                  </a:rPr>
                  <a:t>情</a:t>
                </a:r>
              </a:p>
            </p:txBody>
          </p:sp>
          <p:sp>
            <p:nvSpPr>
              <p:cNvPr id="17" name="文字方塊 16"/>
              <p:cNvSpPr txBox="1">
                <a:spLocks noChangeArrowheads="1"/>
              </p:cNvSpPr>
              <p:nvPr/>
            </p:nvSpPr>
            <p:spPr bwMode="auto">
              <a:xfrm>
                <a:off x="1800950" y="4798313"/>
                <a:ext cx="582527" cy="5096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zh-TW" altLang="en-US" sz="1650" b="1">
                    <a:solidFill>
                      <a:srgbClr val="FF9900"/>
                    </a:solidFill>
                    <a:latin typeface="標楷體" pitchFamily="65" charset="-120"/>
                    <a:ea typeface="標楷體" pitchFamily="65" charset="-120"/>
                  </a:rPr>
                  <a:t>境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2295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7">
            <a:hlinkClick r:id="rId2" action="ppaction://hlinkfile"/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90" y="1629758"/>
            <a:ext cx="3701219" cy="2271712"/>
          </a:xfrm>
        </p:spPr>
      </p:pic>
      <p:pic>
        <p:nvPicPr>
          <p:cNvPr id="9" name="內容版面配置區 8">
            <a:hlinkClick r:id="rId4" action="ppaction://hlinkfile"/>
          </p:cNvPr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822" y="1629758"/>
            <a:ext cx="3600400" cy="2271712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719EC-D75B-4B17-9C97-C8B9AFC69699}" type="slidenum">
              <a:rPr lang="zh-TW" altLang="en-US" smtClean="0"/>
              <a:pPr/>
              <a:t>41</a:t>
            </a:fld>
            <a:endParaRPr lang="zh-TW" altLang="en-US"/>
          </a:p>
        </p:txBody>
      </p:sp>
      <p:pic>
        <p:nvPicPr>
          <p:cNvPr id="10" name="圖片 9">
            <a:hlinkClick r:id="rId6" action="ppaction://hlinkfile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90" y="4126687"/>
            <a:ext cx="3755756" cy="2404765"/>
          </a:xfrm>
          <a:prstGeom prst="rect">
            <a:avLst/>
          </a:prstGeom>
        </p:spPr>
      </p:pic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219200"/>
          </a:xfrm>
        </p:spPr>
        <p:txBody>
          <a:bodyPr/>
          <a:lstStyle/>
          <a:p>
            <a:r>
              <a:rPr lang="zh-TW" altLang="en-US" dirty="0" smtClean="0"/>
              <a:t>素養導向教學</a:t>
            </a:r>
            <a:endParaRPr lang="zh-TW" altLang="en-US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3" name="Shape 189"/>
          <p:cNvPicPr preferRelativeResize="0"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822" y="4154060"/>
            <a:ext cx="3600400" cy="23773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680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內容版面配置區 7"/>
          <p:cNvPicPr>
            <a:picLocks noGrp="1" noChangeAspect="1"/>
          </p:cNvPicPr>
          <p:nvPr>
            <p:ph sz="half"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1591469"/>
            <a:ext cx="4038600" cy="2271712"/>
          </a:xfrm>
        </p:spPr>
      </p:pic>
      <p:pic>
        <p:nvPicPr>
          <p:cNvPr id="9" name="內容版面配置區 8"/>
          <p:cNvPicPr>
            <a:picLocks noGrp="1" noChangeAspect="1"/>
          </p:cNvPicPr>
          <p:nvPr>
            <p:ph sz="half" idx="2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200" y="1615282"/>
            <a:ext cx="4038600" cy="2271712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7719EC-D75B-4B17-9C97-C8B9AFC69699}" type="slidenum">
              <a:rPr lang="zh-TW" altLang="en-US" smtClean="0"/>
              <a:pPr/>
              <a:t>42</a:t>
            </a:fld>
            <a:endParaRPr lang="zh-TW" altLang="en-US"/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" y="4192587"/>
            <a:ext cx="4038600" cy="2271713"/>
          </a:xfrm>
          <a:prstGeom prst="rect">
            <a:avLst/>
          </a:prstGeom>
        </p:spPr>
      </p:pic>
      <p:sp>
        <p:nvSpPr>
          <p:cNvPr id="12" name="標題 1"/>
          <p:cNvSpPr>
            <a:spLocks noGrp="1"/>
          </p:cNvSpPr>
          <p:nvPr>
            <p:ph type="title"/>
          </p:nvPr>
        </p:nvSpPr>
        <p:spPr>
          <a:xfrm>
            <a:off x="798909" y="304800"/>
            <a:ext cx="7543802" cy="1219200"/>
          </a:xfrm>
        </p:spPr>
        <p:txBody>
          <a:bodyPr/>
          <a:lstStyle/>
          <a:p>
            <a:r>
              <a:rPr lang="zh-TW" altLang="en-US" dirty="0" smtClean="0"/>
              <a:t>亮點基地</a:t>
            </a:r>
            <a:endParaRPr lang="zh-TW" altLang="en-US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14" name="圖片 13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3244" y="4193841"/>
            <a:ext cx="4023556" cy="2270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075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亮點基地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>
          <a:xfrm>
            <a:off x="345187" y="1960388"/>
            <a:ext cx="3717036" cy="617934"/>
          </a:xfrm>
        </p:spPr>
        <p:txBody>
          <a:bodyPr/>
          <a:lstStyle/>
          <a:p>
            <a:r>
              <a:rPr lang="zh-TW" altLang="en-US" dirty="0"/>
              <a:t>桃園市中壢國中  </a:t>
            </a:r>
            <a:r>
              <a:rPr lang="en-US" altLang="zh-TW" dirty="0" smtClean="0"/>
              <a:t>106.4.12</a:t>
            </a:r>
            <a:endParaRPr lang="zh-TW" altLang="en-US" dirty="0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91" y="2754950"/>
            <a:ext cx="4456731" cy="2506911"/>
          </a:xfrm>
        </p:spPr>
      </p:pic>
      <p:sp>
        <p:nvSpPr>
          <p:cNvPr id="3" name="文字版面配置區 2"/>
          <p:cNvSpPr>
            <a:spLocks noGrp="1"/>
          </p:cNvSpPr>
          <p:nvPr>
            <p:ph type="body" sz="quarter" idx="3"/>
          </p:nvPr>
        </p:nvSpPr>
        <p:spPr>
          <a:xfrm>
            <a:off x="4997135" y="1960388"/>
            <a:ext cx="3717036" cy="617934"/>
          </a:xfrm>
        </p:spPr>
        <p:txBody>
          <a:bodyPr>
            <a:normAutofit fontScale="92500"/>
          </a:bodyPr>
          <a:lstStyle/>
          <a:p>
            <a:r>
              <a:rPr lang="zh-TW" altLang="en-US" dirty="0"/>
              <a:t>新北市聖心女中     </a:t>
            </a:r>
            <a:r>
              <a:rPr lang="en-US" altLang="zh-TW" dirty="0" smtClean="0"/>
              <a:t>106.4.20</a:t>
            </a:r>
            <a:endParaRPr lang="zh-TW" altLang="en-US" dirty="0"/>
          </a:p>
        </p:txBody>
      </p:sp>
      <p:pic>
        <p:nvPicPr>
          <p:cNvPr id="6" name="內容版面配置區 5"/>
          <p:cNvPicPr>
            <a:picLocks noGrp="1" noChangeAspect="1"/>
          </p:cNvPicPr>
          <p:nvPr>
            <p:ph sz="quarter" idx="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9150" y="2771677"/>
            <a:ext cx="4514850" cy="2539603"/>
          </a:xfrm>
        </p:spPr>
      </p:pic>
      <p:sp>
        <p:nvSpPr>
          <p:cNvPr id="4" name="矩形 3"/>
          <p:cNvSpPr/>
          <p:nvPr/>
        </p:nvSpPr>
        <p:spPr>
          <a:xfrm>
            <a:off x="254918" y="5411973"/>
            <a:ext cx="8748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 smtClean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美</a:t>
            </a:r>
            <a:r>
              <a:rPr lang="zh-TW" altLang="en-US" sz="2400" dirty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國</a:t>
            </a:r>
            <a:r>
              <a:rPr lang="zh-TW" altLang="en-US" sz="2400" dirty="0" smtClean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教育</a:t>
            </a:r>
            <a:r>
              <a:rPr lang="zh-TW" altLang="en-US" sz="2400" dirty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學者杜</a:t>
            </a:r>
            <a:r>
              <a:rPr lang="zh-TW" altLang="en-US" sz="2400" dirty="0" smtClean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威：</a:t>
            </a:r>
            <a:endParaRPr lang="en-US" altLang="zh-TW" sz="2400" dirty="0" smtClean="0">
              <a:solidFill>
                <a:srgbClr val="1D2129"/>
              </a:solidFill>
              <a:latin typeface="華康隸書體W7" panose="03000709000000000000" pitchFamily="65" charset="-120"/>
              <a:ea typeface="華康隸書體W7" panose="03000709000000000000" pitchFamily="65" charset="-120"/>
            </a:endParaRPr>
          </a:p>
          <a:p>
            <a:r>
              <a:rPr lang="zh-TW" altLang="en-US" sz="2400" dirty="0" smtClean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「今天</a:t>
            </a:r>
            <a:r>
              <a:rPr lang="zh-TW" altLang="en-US" sz="2400" dirty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的教學方式還是如同昨日，我們就是剝奪了孩子的</a:t>
            </a:r>
            <a:r>
              <a:rPr lang="zh-TW" altLang="en-US" sz="2400" dirty="0" smtClean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明天」。</a:t>
            </a:r>
            <a:endParaRPr lang="zh-TW" altLang="en-US" sz="2400" dirty="0">
              <a:latin typeface="華康隸書體W7" panose="03000709000000000000" pitchFamily="65" charset="-120"/>
              <a:ea typeface="華康隸書體W7" panose="030007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5187" y="5411973"/>
            <a:ext cx="82609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400" dirty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馬雲：知識可以學來的，但智慧是一種體驗 </a:t>
            </a:r>
            <a:endParaRPr lang="en-US" altLang="zh-TW" sz="2400" dirty="0" smtClean="0">
              <a:solidFill>
                <a:srgbClr val="1D2129"/>
              </a:solidFill>
              <a:latin typeface="華康隸書體W7" panose="03000709000000000000" pitchFamily="65" charset="-120"/>
              <a:ea typeface="華康隸書體W7" panose="03000709000000000000" pitchFamily="65" charset="-120"/>
            </a:endParaRPr>
          </a:p>
          <a:p>
            <a:r>
              <a:rPr lang="zh-TW" altLang="en-US" sz="2400" dirty="0" smtClean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如果</a:t>
            </a:r>
            <a:r>
              <a:rPr lang="zh-TW" altLang="en-US" sz="2400" dirty="0">
                <a:solidFill>
                  <a:srgbClr val="1D2129"/>
                </a:solidFill>
                <a:latin typeface="華康隸書體W7" panose="03000709000000000000" pitchFamily="65" charset="-120"/>
                <a:ea typeface="華康隸書體W7" panose="03000709000000000000" pitchFamily="65" charset="-120"/>
              </a:rPr>
              <a:t>我們繼續以前的教學方法，三十年後孩子們找不到工作</a:t>
            </a:r>
          </a:p>
        </p:txBody>
      </p:sp>
    </p:spTree>
    <p:extLst>
      <p:ext uri="{BB962C8B-B14F-4D97-AF65-F5344CB8AC3E}">
        <p14:creationId xmlns:p14="http://schemas.microsoft.com/office/powerpoint/2010/main" val="15017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資料庫圖表 2"/>
          <p:cNvGraphicFramePr/>
          <p:nvPr/>
        </p:nvGraphicFramePr>
        <p:xfrm>
          <a:off x="251520" y="223435"/>
          <a:ext cx="5513266" cy="401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文字方塊 3"/>
          <p:cNvSpPr txBox="1">
            <a:spLocks noChangeArrowheads="1"/>
          </p:cNvSpPr>
          <p:nvPr/>
        </p:nvSpPr>
        <p:spPr bwMode="auto">
          <a:xfrm>
            <a:off x="4500563" y="4508502"/>
            <a:ext cx="4527550" cy="21240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      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(40-60%</a:t>
            </a:r>
            <a:r>
              <a:rPr lang="zh-TW" altLang="en-US" sz="2800" dirty="0">
                <a:solidFill>
                  <a:srgbClr val="C00000"/>
                </a:solidFill>
                <a:latin typeface="+mj-ea"/>
                <a:ea typeface="+mj-ea"/>
              </a:rPr>
              <a:t>教師應具有</a:t>
            </a:r>
            <a:r>
              <a:rPr lang="en-US" altLang="zh-TW" sz="2800" dirty="0">
                <a:solidFill>
                  <a:srgbClr val="C00000"/>
                </a:solidFill>
                <a:latin typeface="+mj-ea"/>
                <a:ea typeface="+mj-ea"/>
              </a:rPr>
              <a:t>)</a:t>
            </a: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1.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知道學科能力架構與其基本能力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2.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知道與學科學習相關之認知能力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3.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能簡化或濃縮、調整材料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4.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能用簡化、結構、系統的教學方法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  <a:p>
            <a:pPr>
              <a:defRPr/>
            </a:pPr>
            <a:r>
              <a:rPr lang="en-US" altLang="zh-TW" sz="2000" dirty="0">
                <a:solidFill>
                  <a:srgbClr val="C00000"/>
                </a:solidFill>
                <a:latin typeface="+mj-ea"/>
                <a:ea typeface="+mj-ea"/>
              </a:rPr>
              <a:t>5.</a:t>
            </a:r>
            <a:r>
              <a:rPr lang="zh-TW" altLang="en-US" sz="2000" dirty="0">
                <a:solidFill>
                  <a:srgbClr val="C00000"/>
                </a:solidFill>
                <a:latin typeface="+mj-ea"/>
                <a:ea typeface="+mj-ea"/>
              </a:rPr>
              <a:t>能設計各種教具、教法引導學生學習</a:t>
            </a:r>
            <a:endParaRPr lang="en-US" altLang="zh-TW" sz="2000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5148263" y="404813"/>
            <a:ext cx="3276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  </a:t>
            </a:r>
            <a:r>
              <a:rPr lang="zh-TW" altLang="en-US" sz="2800" dirty="0">
                <a:latin typeface="+mj-ea"/>
                <a:ea typeface="+mj-ea"/>
              </a:rPr>
              <a:t>複雜的困難成因</a:t>
            </a:r>
            <a:r>
              <a:rPr lang="en-US" altLang="zh-TW" sz="2800" dirty="0">
                <a:latin typeface="+mj-ea"/>
                <a:ea typeface="+mj-ea"/>
              </a:rPr>
              <a:t>(</a:t>
            </a:r>
            <a:r>
              <a:rPr lang="zh-TW" altLang="en-US" sz="2800" dirty="0">
                <a:latin typeface="+mj-ea"/>
                <a:ea typeface="+mj-ea"/>
              </a:rPr>
              <a:t>環境、能力、累積</a:t>
            </a:r>
            <a:r>
              <a:rPr lang="en-US" altLang="zh-TW" sz="2800" dirty="0">
                <a:latin typeface="+mj-ea"/>
                <a:ea typeface="+mj-ea"/>
              </a:rPr>
              <a:t>)</a:t>
            </a:r>
          </a:p>
          <a:p>
            <a:pPr>
              <a:defRPr/>
            </a:pPr>
            <a:r>
              <a:rPr lang="zh-TW" altLang="en-US" sz="2800" dirty="0">
                <a:latin typeface="+mj-ea"/>
                <a:ea typeface="+mj-ea"/>
              </a:rPr>
              <a:t>     </a:t>
            </a:r>
            <a:r>
              <a:rPr lang="en-US" altLang="zh-TW" sz="2800" dirty="0">
                <a:latin typeface="+mj-ea"/>
                <a:ea typeface="+mj-ea"/>
              </a:rPr>
              <a:t>15--25%</a:t>
            </a:r>
            <a:r>
              <a:rPr lang="zh-TW" altLang="en-US" sz="2800" dirty="0">
                <a:latin typeface="+mj-ea"/>
                <a:ea typeface="+mj-ea"/>
              </a:rPr>
              <a:t>的學生</a:t>
            </a:r>
            <a:endParaRPr lang="en-US" altLang="zh-TW" sz="2800" dirty="0">
              <a:latin typeface="+mj-ea"/>
              <a:ea typeface="+mj-ea"/>
            </a:endParaRPr>
          </a:p>
        </p:txBody>
      </p:sp>
      <p:sp>
        <p:nvSpPr>
          <p:cNvPr id="8" name="向左箭號 7">
            <a:hlinkClick r:id="rId8" action="ppaction://hlinkfile"/>
          </p:cNvPr>
          <p:cNvSpPr/>
          <p:nvPr/>
        </p:nvSpPr>
        <p:spPr bwMode="auto">
          <a:xfrm>
            <a:off x="5226050" y="1789113"/>
            <a:ext cx="3005138" cy="1143000"/>
          </a:xfrm>
          <a:prstGeom prst="leftArrow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400" dirty="0"/>
              <a:t>第二層的補教教學</a:t>
            </a:r>
          </a:p>
        </p:txBody>
      </p:sp>
      <p:sp>
        <p:nvSpPr>
          <p:cNvPr id="9" name="五邊形 8"/>
          <p:cNvSpPr/>
          <p:nvPr/>
        </p:nvSpPr>
        <p:spPr>
          <a:xfrm>
            <a:off x="900115" y="4365625"/>
            <a:ext cx="3095625" cy="1062038"/>
          </a:xfrm>
          <a:prstGeom prst="homePlat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/>
              <a:t>需要額外抽離的時間</a:t>
            </a:r>
            <a:endParaRPr lang="en-US" altLang="zh-TW" sz="2000" b="1" dirty="0"/>
          </a:p>
          <a:p>
            <a:pPr algn="ctr">
              <a:defRPr/>
            </a:pPr>
            <a:r>
              <a:rPr lang="zh-TW" altLang="en-US" sz="2000" b="1" dirty="0"/>
              <a:t>補教需要長期</a:t>
            </a:r>
            <a:r>
              <a:rPr lang="en-US" altLang="zh-TW" sz="2000" b="1" dirty="0"/>
              <a:t>.</a:t>
            </a:r>
            <a:r>
              <a:rPr lang="zh-TW" altLang="en-US" sz="2000" b="1" dirty="0"/>
              <a:t>密集</a:t>
            </a:r>
          </a:p>
        </p:txBody>
      </p:sp>
      <p:sp>
        <p:nvSpPr>
          <p:cNvPr id="10" name="五邊形 9"/>
          <p:cNvSpPr/>
          <p:nvPr/>
        </p:nvSpPr>
        <p:spPr>
          <a:xfrm>
            <a:off x="250827" y="5580063"/>
            <a:ext cx="3744913" cy="1060450"/>
          </a:xfrm>
          <a:prstGeom prst="homePlat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000" b="1" dirty="0"/>
              <a:t>需要不同教材、教具</a:t>
            </a:r>
            <a:endParaRPr lang="en-US" altLang="zh-TW" sz="2000" b="1" dirty="0"/>
          </a:p>
          <a:p>
            <a:pPr algn="ctr">
              <a:defRPr/>
            </a:pPr>
            <a:r>
              <a:rPr lang="zh-TW" altLang="en-US" sz="2000" b="1" dirty="0"/>
              <a:t> 幫助學生學習</a:t>
            </a:r>
            <a:endParaRPr lang="en-US" altLang="zh-TW" sz="2000" b="1" dirty="0"/>
          </a:p>
          <a:p>
            <a:pPr algn="ctr">
              <a:defRPr/>
            </a:pPr>
            <a:r>
              <a:rPr lang="zh-TW" altLang="en-US" sz="2000" b="1" dirty="0"/>
              <a:t>必要時調整目標</a:t>
            </a:r>
            <a:endParaRPr lang="en-US" altLang="zh-TW" sz="2000" b="1" dirty="0"/>
          </a:p>
        </p:txBody>
      </p:sp>
      <p:pic>
        <p:nvPicPr>
          <p:cNvPr id="11" name="圖片 10"/>
          <p:cNvPicPr/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365627"/>
            <a:ext cx="4427984" cy="2492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圖片 11">
            <a:hlinkClick r:id="rId10" action="ppaction://hlinkfile"/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5124" y="2932113"/>
            <a:ext cx="1152128" cy="1152128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 animBg="1"/>
      <p:bldP spid="1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平鎮國中補救教學數學好好玩營隊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724" y="1681163"/>
            <a:ext cx="4458698" cy="823912"/>
          </a:xfrm>
        </p:spPr>
        <p:txBody>
          <a:bodyPr/>
          <a:lstStyle/>
          <a:p>
            <a:r>
              <a:rPr lang="en-US" altLang="zh-TW" dirty="0" smtClean="0"/>
              <a:t>105.9.14-15(16</a:t>
            </a:r>
            <a:r>
              <a:rPr lang="zh-TW" altLang="en-US" dirty="0" smtClean="0"/>
              <a:t>：</a:t>
            </a:r>
            <a:r>
              <a:rPr lang="en-US" altLang="zh-TW" dirty="0" smtClean="0"/>
              <a:t>45</a:t>
            </a:r>
            <a:r>
              <a:rPr lang="zh-TW" altLang="en-US" dirty="0" smtClean="0"/>
              <a:t>～</a:t>
            </a:r>
            <a:r>
              <a:rPr lang="en-US" altLang="zh-TW" dirty="0" smtClean="0"/>
              <a:t>18</a:t>
            </a:r>
            <a:r>
              <a:rPr lang="zh-TW" altLang="en-US" dirty="0" smtClean="0"/>
              <a:t>：</a:t>
            </a:r>
            <a:r>
              <a:rPr lang="en-US" altLang="zh-TW" dirty="0" smtClean="0"/>
              <a:t>15)</a:t>
            </a:r>
            <a:endParaRPr lang="zh-TW" altLang="en-US" dirty="0"/>
          </a:p>
        </p:txBody>
      </p:sp>
      <p:pic>
        <p:nvPicPr>
          <p:cNvPr id="7" name="內容版面配置區 6"/>
          <p:cNvPicPr>
            <a:picLocks noGrp="1" noChangeAspect="1"/>
          </p:cNvPicPr>
          <p:nvPr>
            <p:ph sz="half" idx="2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24" y="2780928"/>
            <a:ext cx="4458890" cy="2508125"/>
          </a:xfrm>
        </p:spPr>
      </p:pic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798962" y="1700794"/>
            <a:ext cx="4252840" cy="823912"/>
          </a:xfrm>
        </p:spPr>
        <p:txBody>
          <a:bodyPr/>
          <a:lstStyle/>
          <a:p>
            <a:r>
              <a:rPr lang="zh-TW" altLang="en-US" dirty="0"/>
              <a:t>七</a:t>
            </a:r>
            <a:r>
              <a:rPr lang="zh-TW" altLang="en-US" dirty="0" smtClean="0"/>
              <a:t>年級參與補救教學新生</a:t>
            </a:r>
            <a:r>
              <a:rPr lang="en-US" altLang="zh-TW" dirty="0" smtClean="0"/>
              <a:t>30</a:t>
            </a:r>
            <a:r>
              <a:rPr lang="zh-TW" altLang="en-US" dirty="0" smtClean="0"/>
              <a:t>人</a:t>
            </a:r>
            <a:endParaRPr lang="zh-TW" altLang="en-US" dirty="0"/>
          </a:p>
        </p:txBody>
      </p:sp>
      <p:pic>
        <p:nvPicPr>
          <p:cNvPr id="8" name="內容版面配置區 7"/>
          <p:cNvPicPr>
            <a:picLocks noGrp="1" noChangeAspect="1"/>
          </p:cNvPicPr>
          <p:nvPr>
            <p:ph sz="quarter" idx="4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9150" y="2780928"/>
            <a:ext cx="4458096" cy="2507679"/>
          </a:xfrm>
        </p:spPr>
      </p:pic>
      <p:pic>
        <p:nvPicPr>
          <p:cNvPr id="10" name="圖片 9">
            <a:hlinkClick r:id="rId4" action="ppaction://hlinkpres?slideindex=1&amp;slidetitle="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808" y="5365025"/>
            <a:ext cx="1152128" cy="1152128"/>
          </a:xfrm>
          <a:prstGeom prst="rect">
            <a:avLst/>
          </a:prstGeom>
        </p:spPr>
      </p:pic>
      <p:pic>
        <p:nvPicPr>
          <p:cNvPr id="9" name="圖片 8">
            <a:hlinkClick r:id="rId6" action="ppaction://hlinkfile"/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9990" y="5394661"/>
            <a:ext cx="1152128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884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資料庫圖表 2"/>
          <p:cNvGraphicFramePr/>
          <p:nvPr/>
        </p:nvGraphicFramePr>
        <p:xfrm>
          <a:off x="971600" y="2060848"/>
          <a:ext cx="5513266" cy="4018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971550" y="404815"/>
            <a:ext cx="6985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2200" dirty="0">
                <a:latin typeface="+mj-ea"/>
                <a:ea typeface="+mj-ea"/>
              </a:rPr>
              <a:t>  </a:t>
            </a:r>
            <a:r>
              <a:rPr lang="zh-TW" altLang="en-US" sz="2800" dirty="0">
                <a:latin typeface="+mj-ea"/>
                <a:ea typeface="+mj-ea"/>
              </a:rPr>
              <a:t>融合的特殊教育學生</a:t>
            </a:r>
            <a:endParaRPr lang="en-US" altLang="zh-TW" sz="2800" dirty="0">
              <a:latin typeface="+mj-ea"/>
              <a:ea typeface="+mj-ea"/>
            </a:endParaRPr>
          </a:p>
          <a:p>
            <a:pPr>
              <a:defRPr/>
            </a:pPr>
            <a:r>
              <a:rPr lang="zh-TW" altLang="en-US" sz="2800" dirty="0">
                <a:latin typeface="+mj-ea"/>
                <a:ea typeface="+mj-ea"/>
              </a:rPr>
              <a:t>有特教教師支援</a:t>
            </a:r>
            <a:r>
              <a:rPr lang="en-US" altLang="zh-TW" sz="2800" dirty="0">
                <a:latin typeface="+mj-ea"/>
                <a:ea typeface="+mj-ea"/>
              </a:rPr>
              <a:t>(</a:t>
            </a:r>
            <a:r>
              <a:rPr lang="zh-TW" altLang="en-US" sz="2800" dirty="0">
                <a:latin typeface="+mj-ea"/>
                <a:ea typeface="+mj-ea"/>
              </a:rPr>
              <a:t>資源班、巡迴</a:t>
            </a:r>
            <a:r>
              <a:rPr lang="en-US" altLang="zh-TW" sz="2800" dirty="0">
                <a:latin typeface="+mj-ea"/>
                <a:ea typeface="+mj-ea"/>
              </a:rPr>
              <a:t>)</a:t>
            </a:r>
          </a:p>
        </p:txBody>
      </p:sp>
      <p:sp>
        <p:nvSpPr>
          <p:cNvPr id="8" name="向左箭號 7">
            <a:hlinkClick r:id="rId8" action="ppaction://hlinkfile"/>
          </p:cNvPr>
          <p:cNvSpPr/>
          <p:nvPr/>
        </p:nvSpPr>
        <p:spPr bwMode="auto">
          <a:xfrm>
            <a:off x="5283200" y="2060575"/>
            <a:ext cx="3005138" cy="1143000"/>
          </a:xfrm>
          <a:prstGeom prst="leftArrow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400" dirty="0"/>
              <a:t>第三層 特殊教育</a:t>
            </a:r>
          </a:p>
        </p:txBody>
      </p:sp>
      <p:sp>
        <p:nvSpPr>
          <p:cNvPr id="62468" name="文字方塊 1"/>
          <p:cNvSpPr txBox="1">
            <a:spLocks noChangeArrowheads="1"/>
          </p:cNvSpPr>
          <p:nvPr/>
        </p:nvSpPr>
        <p:spPr bwMode="auto">
          <a:xfrm>
            <a:off x="355999" y="1557340"/>
            <a:ext cx="615553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r>
              <a:rPr lang="zh-TW" altLang="en-US" sz="2800">
                <a:latin typeface="Calibri" pitchFamily="34" charset="0"/>
              </a:rPr>
              <a:t>不同需求、程度的特殊學生</a:t>
            </a:r>
          </a:p>
        </p:txBody>
      </p:sp>
      <p:cxnSp>
        <p:nvCxnSpPr>
          <p:cNvPr id="7" name="直線單箭頭接點 6"/>
          <p:cNvCxnSpPr/>
          <p:nvPr/>
        </p:nvCxnSpPr>
        <p:spPr>
          <a:xfrm flipV="1">
            <a:off x="1331915" y="2781302"/>
            <a:ext cx="1152525" cy="4222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/>
          <p:nvPr/>
        </p:nvCxnSpPr>
        <p:spPr>
          <a:xfrm>
            <a:off x="1116013" y="3573463"/>
            <a:ext cx="863600" cy="5762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/>
          <p:cNvCxnSpPr/>
          <p:nvPr/>
        </p:nvCxnSpPr>
        <p:spPr>
          <a:xfrm>
            <a:off x="1116013" y="4149725"/>
            <a:ext cx="431800" cy="10795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橢圓 16"/>
          <p:cNvSpPr/>
          <p:nvPr/>
        </p:nvSpPr>
        <p:spPr>
          <a:xfrm>
            <a:off x="5526088" y="3573465"/>
            <a:ext cx="2520950" cy="935037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/>
              <a:t>普通班教師</a:t>
            </a:r>
          </a:p>
        </p:txBody>
      </p:sp>
      <p:sp>
        <p:nvSpPr>
          <p:cNvPr id="18" name="十字形 17"/>
          <p:cNvSpPr/>
          <p:nvPr/>
        </p:nvSpPr>
        <p:spPr>
          <a:xfrm>
            <a:off x="6904038" y="4748213"/>
            <a:ext cx="595312" cy="539750"/>
          </a:xfrm>
          <a:prstGeom prst="plu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9" name="橢圓 18"/>
          <p:cNvSpPr/>
          <p:nvPr/>
        </p:nvSpPr>
        <p:spPr>
          <a:xfrm>
            <a:off x="7011990" y="5287963"/>
            <a:ext cx="2033587" cy="100806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/>
              <a:t>特教教師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標題 1"/>
          <p:cNvSpPr txBox="1">
            <a:spLocks/>
          </p:cNvSpPr>
          <p:nvPr/>
        </p:nvSpPr>
        <p:spPr bwMode="auto">
          <a:xfrm>
            <a:off x="468313" y="15716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TW" altLang="en-US" sz="4400">
                <a:latin typeface="Calibri" pitchFamily="34" charset="0"/>
              </a:rPr>
              <a:t>各國努力實施補救教學</a:t>
            </a:r>
          </a:p>
        </p:txBody>
      </p:sp>
      <p:graphicFrame>
        <p:nvGraphicFramePr>
          <p:cNvPr id="3" name="資料庫圖表 2"/>
          <p:cNvGraphicFramePr/>
          <p:nvPr/>
        </p:nvGraphicFramePr>
        <p:xfrm>
          <a:off x="1476375" y="1649413"/>
          <a:ext cx="6096000" cy="4603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2" name="群組 3"/>
          <p:cNvGrpSpPr>
            <a:grpSpLocks/>
          </p:cNvGrpSpPr>
          <p:nvPr/>
        </p:nvGrpSpPr>
        <p:grpSpPr bwMode="auto">
          <a:xfrm>
            <a:off x="5508106" y="1196752"/>
            <a:ext cx="3560137" cy="4232498"/>
            <a:chOff x="5508104" y="1196752"/>
            <a:chExt cx="3560137" cy="4232498"/>
          </a:xfrm>
        </p:grpSpPr>
        <p:sp>
          <p:nvSpPr>
            <p:cNvPr id="5" name="向左箭號 4"/>
            <p:cNvSpPr/>
            <p:nvPr/>
          </p:nvSpPr>
          <p:spPr>
            <a:xfrm>
              <a:off x="5577788" y="2286000"/>
              <a:ext cx="2357437" cy="1143000"/>
            </a:xfrm>
            <a:prstGeom prst="leftArrow">
              <a:avLst/>
            </a:prstGeom>
            <a:solidFill>
              <a:srgbClr val="92D050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dirty="0"/>
                <a:t>降低低成就比率</a:t>
              </a:r>
            </a:p>
          </p:txBody>
        </p:sp>
        <p:sp>
          <p:nvSpPr>
            <p:cNvPr id="6" name="向左箭號 5"/>
            <p:cNvSpPr/>
            <p:nvPr/>
          </p:nvSpPr>
          <p:spPr>
            <a:xfrm>
              <a:off x="6710804" y="4286250"/>
              <a:ext cx="2357437" cy="1143000"/>
            </a:xfrm>
            <a:prstGeom prst="leftArrow">
              <a:avLst/>
            </a:prstGeom>
            <a:solidFill>
              <a:srgbClr val="92D050"/>
            </a:solidFill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dirty="0"/>
                <a:t>增加一般學生比率</a:t>
              </a:r>
            </a:p>
          </p:txBody>
        </p:sp>
        <p:sp>
          <p:nvSpPr>
            <p:cNvPr id="7" name="文字方塊 6"/>
            <p:cNvSpPr txBox="1">
              <a:spLocks noChangeArrowheads="1"/>
            </p:cNvSpPr>
            <p:nvPr/>
          </p:nvSpPr>
          <p:spPr bwMode="auto">
            <a:xfrm>
              <a:off x="5508104" y="1196752"/>
              <a:ext cx="2447925" cy="584200"/>
            </a:xfrm>
            <a:prstGeom prst="rect">
              <a:avLst/>
            </a:prstGeom>
            <a:solidFill>
              <a:srgbClr val="92D050"/>
            </a:solidFill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sz="3200" b="1" dirty="0">
                  <a:latin typeface="Lucida Sans Unicode" pitchFamily="34" charset="0"/>
                </a:rPr>
                <a:t>積極解決者</a:t>
              </a:r>
            </a:p>
          </p:txBody>
        </p:sp>
      </p:grpSp>
      <p:grpSp>
        <p:nvGrpSpPr>
          <p:cNvPr id="4" name="群組 7"/>
          <p:cNvGrpSpPr>
            <a:grpSpLocks/>
          </p:cNvGrpSpPr>
          <p:nvPr/>
        </p:nvGrpSpPr>
        <p:grpSpPr bwMode="auto">
          <a:xfrm>
            <a:off x="179512" y="1196754"/>
            <a:ext cx="4308476" cy="5302473"/>
            <a:chOff x="179512" y="1196752"/>
            <a:chExt cx="4308476" cy="5302473"/>
          </a:xfrm>
        </p:grpSpPr>
        <p:sp>
          <p:nvSpPr>
            <p:cNvPr id="9" name="向右箭號 8"/>
            <p:cNvSpPr/>
            <p:nvPr/>
          </p:nvSpPr>
          <p:spPr>
            <a:xfrm>
              <a:off x="827088" y="2327275"/>
              <a:ext cx="2214562" cy="1000125"/>
            </a:xfrm>
            <a:prstGeom prst="rightArrow">
              <a:avLst/>
            </a:prstGeom>
            <a:solidFill>
              <a:srgbClr val="FFFF99"/>
            </a:solidFill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64519" name="文字方塊 10"/>
            <p:cNvSpPr txBox="1">
              <a:spLocks noChangeArrowheads="1"/>
            </p:cNvSpPr>
            <p:nvPr/>
          </p:nvSpPr>
          <p:spPr bwMode="auto">
            <a:xfrm>
              <a:off x="779463" y="2628900"/>
              <a:ext cx="2262187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TW" altLang="en-US">
                  <a:latin typeface="Lucida Sans Unicode" pitchFamily="34" charset="0"/>
                  <a:ea typeface="微軟正黑體" pitchFamily="34" charset="-120"/>
                </a:rPr>
                <a:t>增加低成就學生比率</a:t>
              </a:r>
            </a:p>
          </p:txBody>
        </p:sp>
        <p:sp>
          <p:nvSpPr>
            <p:cNvPr id="11" name="向右箭號 10"/>
            <p:cNvSpPr/>
            <p:nvPr/>
          </p:nvSpPr>
          <p:spPr>
            <a:xfrm>
              <a:off x="355600" y="4071938"/>
              <a:ext cx="2214563" cy="1000125"/>
            </a:xfrm>
            <a:prstGeom prst="rightArrow">
              <a:avLst/>
            </a:prstGeom>
            <a:solidFill>
              <a:srgbClr val="FFFF99"/>
            </a:solidFill>
            <a:ln/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TW" altLang="en-US">
                <a:solidFill>
                  <a:schemeClr val="tx1"/>
                </a:solidFill>
              </a:endParaRPr>
            </a:p>
          </p:txBody>
        </p:sp>
        <p:sp>
          <p:nvSpPr>
            <p:cNvPr id="64521" name="文字方塊 12"/>
            <p:cNvSpPr txBox="1">
              <a:spLocks noChangeArrowheads="1"/>
            </p:cNvSpPr>
            <p:nvPr/>
          </p:nvSpPr>
          <p:spPr bwMode="auto">
            <a:xfrm>
              <a:off x="363538" y="4386263"/>
              <a:ext cx="2071687" cy="371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TW" altLang="en-US">
                  <a:latin typeface="Lucida Sans Unicode" pitchFamily="34" charset="0"/>
                  <a:ea typeface="微軟正黑體" pitchFamily="34" charset="-120"/>
                </a:rPr>
                <a:t>降低一般學生比率</a:t>
              </a:r>
            </a:p>
          </p:txBody>
        </p:sp>
        <p:sp>
          <p:nvSpPr>
            <p:cNvPr id="13" name="文字方塊 12"/>
            <p:cNvSpPr txBox="1">
              <a:spLocks noChangeArrowheads="1"/>
            </p:cNvSpPr>
            <p:nvPr/>
          </p:nvSpPr>
          <p:spPr bwMode="auto">
            <a:xfrm>
              <a:off x="179512" y="1196752"/>
              <a:ext cx="4308476" cy="584200"/>
            </a:xfrm>
            <a:prstGeom prst="rect">
              <a:avLst/>
            </a:prstGeom>
            <a:solidFill>
              <a:srgbClr val="FFFF99"/>
            </a:solidFill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>
              <a:spAutoFit/>
            </a:bodyPr>
            <a:lstStyle/>
            <a:p>
              <a:pPr algn="ctr">
                <a:defRPr/>
              </a:pPr>
              <a:r>
                <a:rPr lang="zh-TW" altLang="en-US" sz="3200" b="1" dirty="0">
                  <a:solidFill>
                    <a:schemeClr val="tx1"/>
                  </a:solidFill>
                  <a:latin typeface="Lucida Sans Unicode" pitchFamily="34" charset="0"/>
                </a:rPr>
                <a:t>無視問題、順其自然者</a:t>
              </a:r>
            </a:p>
          </p:txBody>
        </p:sp>
        <p:sp>
          <p:nvSpPr>
            <p:cNvPr id="14" name="向上箭號圖說文字 13"/>
            <p:cNvSpPr/>
            <p:nvPr/>
          </p:nvSpPr>
          <p:spPr>
            <a:xfrm>
              <a:off x="515938" y="5275263"/>
              <a:ext cx="1655762" cy="1223962"/>
            </a:xfrm>
            <a:prstGeom prst="upArrowCallout">
              <a:avLst/>
            </a:prstGeom>
            <a:solidFill>
              <a:srgbClr val="FFFF99"/>
            </a:solidFill>
          </p:spPr>
          <p:style>
            <a:lnRef idx="3">
              <a:schemeClr val="lt1"/>
            </a:lnRef>
            <a:fillRef idx="1">
              <a:schemeClr val="accent4"/>
            </a:fillRef>
            <a:effectRef idx="1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dirty="0">
                  <a:solidFill>
                    <a:schemeClr val="tx1"/>
                  </a:solidFill>
                </a:rPr>
                <a:t>擴大雙峰現象</a:t>
              </a:r>
            </a:p>
          </p:txBody>
        </p:sp>
      </p:grpSp>
      <p:sp>
        <p:nvSpPr>
          <p:cNvPr id="15" name="文字方塊 14"/>
          <p:cNvSpPr txBox="1"/>
          <p:nvPr/>
        </p:nvSpPr>
        <p:spPr>
          <a:xfrm>
            <a:off x="1241425" y="6211888"/>
            <a:ext cx="74882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zh-TW" altLang="en-US" b="1" dirty="0">
                <a:solidFill>
                  <a:srgbClr val="7030A0"/>
                </a:solidFill>
                <a:latin typeface="+mj-ea"/>
                <a:ea typeface="新細明體" charset="-120"/>
              </a:rPr>
              <a:t>資料出處：國立臺灣師範大學洪儷瑜教授</a:t>
            </a:r>
            <a:endParaRPr lang="en-US" altLang="zh-TW" b="1" dirty="0">
              <a:solidFill>
                <a:srgbClr val="7030A0"/>
              </a:solidFill>
              <a:latin typeface="+mj-ea"/>
              <a:ea typeface="新細明體" charset="-120"/>
            </a:endParaRPr>
          </a:p>
          <a:p>
            <a:pPr algn="r">
              <a:defRPr/>
            </a:pPr>
            <a:endParaRPr lang="zh-TW" altLang="en-US" dirty="0">
              <a:latin typeface="Arial" charset="0"/>
              <a:ea typeface="新細明體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矩形 1"/>
          <p:cNvSpPr>
            <a:spLocks noChangeArrowheads="1"/>
          </p:cNvSpPr>
          <p:nvPr/>
        </p:nvSpPr>
        <p:spPr bwMode="auto">
          <a:xfrm>
            <a:off x="3101977" y="1468438"/>
            <a:ext cx="47101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3600" dirty="0">
                <a:latin typeface="華康魏碑體" panose="03000709000000000000" pitchFamily="65" charset="-120"/>
                <a:ea typeface="華康魏碑體" panose="03000709000000000000" pitchFamily="65" charset="-120"/>
              </a:rPr>
              <a:t>每一層都很重要 </a:t>
            </a:r>
          </a:p>
        </p:txBody>
      </p:sp>
      <p:pic>
        <p:nvPicPr>
          <p:cNvPr id="38915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133600"/>
            <a:ext cx="91440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矩形 3"/>
          <p:cNvSpPr>
            <a:spLocks noChangeArrowheads="1"/>
          </p:cNvSpPr>
          <p:nvPr/>
        </p:nvSpPr>
        <p:spPr bwMode="auto">
          <a:xfrm>
            <a:off x="3124202" y="203202"/>
            <a:ext cx="41814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3600">
                <a:latin typeface="華康魏碑體" panose="03000709000000000000" pitchFamily="65" charset="-120"/>
                <a:ea typeface="華康魏碑體" panose="03000709000000000000" pitchFamily="65" charset="-120"/>
              </a:rPr>
              <a:t>帶好每一個學生 </a:t>
            </a:r>
          </a:p>
        </p:txBody>
      </p:sp>
      <p:sp>
        <p:nvSpPr>
          <p:cNvPr id="38917" name="矩形 4"/>
          <p:cNvSpPr>
            <a:spLocks noChangeArrowheads="1"/>
          </p:cNvSpPr>
          <p:nvPr/>
        </p:nvSpPr>
        <p:spPr bwMode="auto">
          <a:xfrm>
            <a:off x="2252665" y="868363"/>
            <a:ext cx="64087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3600">
                <a:latin typeface="華康魏碑體" panose="03000709000000000000" pitchFamily="65" charset="-120"/>
                <a:ea typeface="華康魏碑體" panose="03000709000000000000" pitchFamily="65" charset="-120"/>
              </a:rPr>
              <a:t>多元需求，多層學習支援</a:t>
            </a:r>
          </a:p>
        </p:txBody>
      </p:sp>
    </p:spTree>
    <p:extLst>
      <p:ext uri="{BB962C8B-B14F-4D97-AF65-F5344CB8AC3E}">
        <p14:creationId xmlns:p14="http://schemas.microsoft.com/office/powerpoint/2010/main" val="322671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ChangeArrowheads="1"/>
          </p:cNvSpPr>
          <p:nvPr/>
        </p:nvSpPr>
        <p:spPr bwMode="auto">
          <a:xfrm>
            <a:off x="395538" y="923798"/>
            <a:ext cx="26701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80000"/>
              </a:lnSpc>
              <a:defRPr/>
            </a:pPr>
            <a:r>
              <a:rPr lang="en-US" altLang="zh-TW" sz="3200" dirty="0">
                <a:solidFill>
                  <a:srgbClr val="CC0000"/>
                </a:solidFill>
              </a:rPr>
              <a:t>《</a:t>
            </a:r>
            <a:r>
              <a:rPr lang="zh-TW" altLang="en-US" sz="3200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教學歷程</a:t>
            </a:r>
            <a:r>
              <a:rPr lang="en-US" altLang="zh-TW" sz="3200" dirty="0">
                <a:solidFill>
                  <a:srgbClr val="CC0000"/>
                </a:solidFill>
              </a:rPr>
              <a:t>》</a:t>
            </a:r>
          </a:p>
        </p:txBody>
      </p:sp>
      <p:sp>
        <p:nvSpPr>
          <p:cNvPr id="72707" name="Rectangle 3">
            <a:hlinkClick r:id="rId2" action="ppaction://hlinkfile"/>
          </p:cNvPr>
          <p:cNvSpPr>
            <a:spLocks noChangeArrowheads="1"/>
          </p:cNvSpPr>
          <p:nvPr/>
        </p:nvSpPr>
        <p:spPr bwMode="auto">
          <a:xfrm>
            <a:off x="435670" y="2276874"/>
            <a:ext cx="908050" cy="1584325"/>
          </a:xfrm>
          <a:prstGeom prst="rect">
            <a:avLst/>
          </a:prstGeom>
          <a:solidFill>
            <a:srgbClr val="3333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zh-TW" alt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了解學</a:t>
            </a:r>
          </a:p>
          <a:p>
            <a:pPr algn="ctr">
              <a:defRPr/>
            </a:pPr>
            <a:r>
              <a:rPr lang="zh-TW" alt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生的起</a:t>
            </a:r>
          </a:p>
          <a:p>
            <a:pPr algn="ctr">
              <a:defRPr/>
            </a:pPr>
            <a:r>
              <a:rPr lang="zh-TW" altLang="en-US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標楷體" pitchFamily="65" charset="-120"/>
              </a:rPr>
              <a:t>點行為</a:t>
            </a:r>
          </a:p>
        </p:txBody>
      </p:sp>
      <p:grpSp>
        <p:nvGrpSpPr>
          <p:cNvPr id="2" name="群組 29"/>
          <p:cNvGrpSpPr/>
          <p:nvPr/>
        </p:nvGrpSpPr>
        <p:grpSpPr>
          <a:xfrm>
            <a:off x="3617022" y="2276874"/>
            <a:ext cx="1246187" cy="1584325"/>
            <a:chOff x="3583757" y="1772816"/>
            <a:chExt cx="1246187" cy="1584325"/>
          </a:xfrm>
        </p:grpSpPr>
        <p:sp>
          <p:nvSpPr>
            <p:cNvPr id="72709" name="Rectangle 5"/>
            <p:cNvSpPr>
              <a:spLocks noChangeArrowheads="1"/>
            </p:cNvSpPr>
            <p:nvPr/>
          </p:nvSpPr>
          <p:spPr bwMode="auto">
            <a:xfrm>
              <a:off x="4067944" y="1772816"/>
              <a:ext cx="762000" cy="1584325"/>
            </a:xfrm>
            <a:prstGeom prst="rect">
              <a:avLst/>
            </a:prstGeom>
            <a:solidFill>
              <a:srgbClr val="3333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組織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教學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內容</a:t>
              </a:r>
            </a:p>
          </p:txBody>
        </p:sp>
        <p:sp>
          <p:nvSpPr>
            <p:cNvPr id="66570" name="Line 11"/>
            <p:cNvSpPr>
              <a:spLocks noChangeShapeType="1"/>
            </p:cNvSpPr>
            <p:nvPr/>
          </p:nvSpPr>
          <p:spPr bwMode="auto">
            <a:xfrm>
              <a:off x="3583757" y="2638004"/>
              <a:ext cx="481012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3" name="群組 30"/>
          <p:cNvGrpSpPr/>
          <p:nvPr/>
        </p:nvGrpSpPr>
        <p:grpSpPr>
          <a:xfrm>
            <a:off x="4860034" y="2276874"/>
            <a:ext cx="1230313" cy="1584325"/>
            <a:chOff x="4826769" y="1772816"/>
            <a:chExt cx="1230313" cy="1584325"/>
          </a:xfrm>
        </p:grpSpPr>
        <p:sp>
          <p:nvSpPr>
            <p:cNvPr id="72710" name="Rectangle 6"/>
            <p:cNvSpPr>
              <a:spLocks noChangeArrowheads="1"/>
            </p:cNvSpPr>
            <p:nvPr/>
          </p:nvSpPr>
          <p:spPr bwMode="auto">
            <a:xfrm>
              <a:off x="5371282" y="1772816"/>
              <a:ext cx="685800" cy="1584325"/>
            </a:xfrm>
            <a:prstGeom prst="rect">
              <a:avLst/>
            </a:prstGeom>
            <a:solidFill>
              <a:srgbClr val="3333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設計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教學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活動</a:t>
              </a:r>
            </a:p>
          </p:txBody>
        </p:sp>
        <p:sp>
          <p:nvSpPr>
            <p:cNvPr id="66571" name="Line 12"/>
            <p:cNvSpPr>
              <a:spLocks noChangeShapeType="1"/>
            </p:cNvSpPr>
            <p:nvPr/>
          </p:nvSpPr>
          <p:spPr bwMode="auto">
            <a:xfrm>
              <a:off x="4826769" y="2638004"/>
              <a:ext cx="533400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4" name="群組 31"/>
          <p:cNvGrpSpPr/>
          <p:nvPr/>
        </p:nvGrpSpPr>
        <p:grpSpPr>
          <a:xfrm>
            <a:off x="6125270" y="2276874"/>
            <a:ext cx="1193800" cy="1584325"/>
            <a:chOff x="6092007" y="1772816"/>
            <a:chExt cx="1193800" cy="1584325"/>
          </a:xfrm>
        </p:grpSpPr>
        <p:sp>
          <p:nvSpPr>
            <p:cNvPr id="72711" name="Rectangle 7"/>
            <p:cNvSpPr>
              <a:spLocks noChangeArrowheads="1"/>
            </p:cNvSpPr>
            <p:nvPr/>
          </p:nvSpPr>
          <p:spPr bwMode="auto">
            <a:xfrm>
              <a:off x="6523807" y="1772816"/>
              <a:ext cx="762000" cy="1584325"/>
            </a:xfrm>
            <a:prstGeom prst="rect">
              <a:avLst/>
            </a:prstGeom>
            <a:solidFill>
              <a:srgbClr val="3333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進行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教學</a:t>
              </a:r>
            </a:p>
          </p:txBody>
        </p:sp>
        <p:sp>
          <p:nvSpPr>
            <p:cNvPr id="66572" name="Line 13"/>
            <p:cNvSpPr>
              <a:spLocks noChangeShapeType="1"/>
            </p:cNvSpPr>
            <p:nvPr/>
          </p:nvSpPr>
          <p:spPr bwMode="auto">
            <a:xfrm>
              <a:off x="6092007" y="2638004"/>
              <a:ext cx="434975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5" name="群組 32"/>
          <p:cNvGrpSpPr/>
          <p:nvPr/>
        </p:nvGrpSpPr>
        <p:grpSpPr>
          <a:xfrm>
            <a:off x="7309547" y="2276874"/>
            <a:ext cx="1228725" cy="1584325"/>
            <a:chOff x="7276282" y="1772816"/>
            <a:chExt cx="1228725" cy="1584325"/>
          </a:xfrm>
        </p:grpSpPr>
        <p:sp>
          <p:nvSpPr>
            <p:cNvPr id="72712" name="Rectangle 8"/>
            <p:cNvSpPr>
              <a:spLocks noChangeArrowheads="1"/>
            </p:cNvSpPr>
            <p:nvPr/>
          </p:nvSpPr>
          <p:spPr bwMode="auto">
            <a:xfrm>
              <a:off x="7819207" y="1772816"/>
              <a:ext cx="685800" cy="1584325"/>
            </a:xfrm>
            <a:prstGeom prst="rect">
              <a:avLst/>
            </a:prstGeom>
            <a:solidFill>
              <a:srgbClr val="3333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評量</a:t>
              </a:r>
            </a:p>
            <a:p>
              <a:pPr algn="ctr">
                <a:defRPr/>
              </a:pPr>
              <a:r>
                <a:rPr lang="zh-TW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教學</a:t>
              </a:r>
            </a:p>
            <a:p>
              <a:pPr algn="ctr">
                <a:defRPr/>
              </a:pPr>
              <a:r>
                <a:rPr lang="zh-TW" altLang="en-US" b="1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效果</a:t>
              </a:r>
            </a:p>
          </p:txBody>
        </p:sp>
        <p:sp>
          <p:nvSpPr>
            <p:cNvPr id="66573" name="Line 14"/>
            <p:cNvSpPr>
              <a:spLocks noChangeShapeType="1"/>
            </p:cNvSpPr>
            <p:nvPr/>
          </p:nvSpPr>
          <p:spPr bwMode="auto">
            <a:xfrm>
              <a:off x="7276282" y="2638004"/>
              <a:ext cx="547687" cy="23812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6" name="群組 28"/>
          <p:cNvGrpSpPr/>
          <p:nvPr/>
        </p:nvGrpSpPr>
        <p:grpSpPr>
          <a:xfrm>
            <a:off x="1338957" y="2276874"/>
            <a:ext cx="1149350" cy="1584325"/>
            <a:chOff x="1305694" y="1772816"/>
            <a:chExt cx="1149350" cy="1584325"/>
          </a:xfrm>
        </p:grpSpPr>
        <p:sp>
          <p:nvSpPr>
            <p:cNvPr id="66569" name="Line 10"/>
            <p:cNvSpPr>
              <a:spLocks noChangeShapeType="1"/>
            </p:cNvSpPr>
            <p:nvPr/>
          </p:nvSpPr>
          <p:spPr bwMode="auto">
            <a:xfrm>
              <a:off x="1305694" y="2638004"/>
              <a:ext cx="358775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2726" name="Rectangle 22">
              <a:hlinkClick r:id="rId3" action="ppaction://hlinkfile"/>
            </p:cNvPr>
            <p:cNvSpPr>
              <a:spLocks noChangeArrowheads="1"/>
            </p:cNvSpPr>
            <p:nvPr/>
          </p:nvSpPr>
          <p:spPr bwMode="auto">
            <a:xfrm>
              <a:off x="1693044" y="1772816"/>
              <a:ext cx="762000" cy="1584325"/>
            </a:xfrm>
            <a:prstGeom prst="rect">
              <a:avLst/>
            </a:prstGeom>
            <a:solidFill>
              <a:srgbClr val="3333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決定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教學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目標</a:t>
              </a:r>
            </a:p>
          </p:txBody>
        </p:sp>
      </p:grpSp>
      <p:grpSp>
        <p:nvGrpSpPr>
          <p:cNvPr id="7" name="群組 34"/>
          <p:cNvGrpSpPr/>
          <p:nvPr/>
        </p:nvGrpSpPr>
        <p:grpSpPr>
          <a:xfrm>
            <a:off x="2472434" y="2276874"/>
            <a:ext cx="1154113" cy="1584325"/>
            <a:chOff x="2439169" y="1772816"/>
            <a:chExt cx="1154113" cy="1584325"/>
          </a:xfrm>
        </p:grpSpPr>
        <p:sp>
          <p:nvSpPr>
            <p:cNvPr id="72708" name="Rectangle 4"/>
            <p:cNvSpPr>
              <a:spLocks noChangeArrowheads="1"/>
            </p:cNvSpPr>
            <p:nvPr/>
          </p:nvSpPr>
          <p:spPr bwMode="auto">
            <a:xfrm>
              <a:off x="2831282" y="1772816"/>
              <a:ext cx="762000" cy="1584325"/>
            </a:xfrm>
            <a:prstGeom prst="rect">
              <a:avLst/>
            </a:prstGeom>
            <a:solidFill>
              <a:srgbClr val="3333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選擇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教學</a:t>
              </a:r>
            </a:p>
            <a:p>
              <a:pPr algn="ctr">
                <a:defRPr/>
              </a:pPr>
              <a:r>
                <a:rPr lang="zh-TW" alt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標楷體" pitchFamily="65" charset="-120"/>
                </a:rPr>
                <a:t>內容</a:t>
              </a:r>
            </a:p>
          </p:txBody>
        </p:sp>
        <p:sp>
          <p:nvSpPr>
            <p:cNvPr id="66582" name="Line 23"/>
            <p:cNvSpPr>
              <a:spLocks noChangeShapeType="1"/>
            </p:cNvSpPr>
            <p:nvPr/>
          </p:nvSpPr>
          <p:spPr bwMode="auto">
            <a:xfrm>
              <a:off x="2439169" y="2638004"/>
              <a:ext cx="411163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</p:grpSp>
      <p:grpSp>
        <p:nvGrpSpPr>
          <p:cNvPr id="8" name="群組 35"/>
          <p:cNvGrpSpPr/>
          <p:nvPr/>
        </p:nvGrpSpPr>
        <p:grpSpPr>
          <a:xfrm>
            <a:off x="815082" y="3834212"/>
            <a:ext cx="7469188" cy="1457325"/>
            <a:chOff x="781819" y="3330154"/>
            <a:chExt cx="7469188" cy="1457325"/>
          </a:xfrm>
        </p:grpSpPr>
        <p:sp>
          <p:nvSpPr>
            <p:cNvPr id="66568" name="Rectangle 9"/>
            <p:cNvSpPr>
              <a:spLocks noChangeArrowheads="1"/>
            </p:cNvSpPr>
            <p:nvPr/>
          </p:nvSpPr>
          <p:spPr bwMode="auto">
            <a:xfrm>
              <a:off x="3901257" y="4319166"/>
              <a:ext cx="1189037" cy="468313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lnSpc>
                  <a:spcPct val="80000"/>
                </a:lnSpc>
              </a:pPr>
              <a:r>
                <a:rPr lang="zh-TW" altLang="en-US" sz="2800" b="1" dirty="0">
                  <a:solidFill>
                    <a:srgbClr val="FF0000"/>
                  </a:solidFill>
                  <a:latin typeface="Times New Roman" pitchFamily="18" charset="0"/>
                  <a:ea typeface="標楷體" pitchFamily="65" charset="-120"/>
                </a:rPr>
                <a:t>回饋</a:t>
              </a:r>
            </a:p>
          </p:txBody>
        </p:sp>
        <p:grpSp>
          <p:nvGrpSpPr>
            <p:cNvPr id="9" name="群組 27"/>
            <p:cNvGrpSpPr/>
            <p:nvPr/>
          </p:nvGrpSpPr>
          <p:grpSpPr>
            <a:xfrm>
              <a:off x="781819" y="3330154"/>
              <a:ext cx="7469188" cy="865187"/>
              <a:chOff x="781819" y="3330154"/>
              <a:chExt cx="7469188" cy="865187"/>
            </a:xfrm>
          </p:grpSpPr>
          <p:sp>
            <p:nvSpPr>
              <p:cNvPr id="66574" name="Line 15"/>
              <p:cNvSpPr>
                <a:spLocks noChangeShapeType="1"/>
              </p:cNvSpPr>
              <p:nvPr/>
            </p:nvSpPr>
            <p:spPr bwMode="auto">
              <a:xfrm>
                <a:off x="8251007" y="3330154"/>
                <a:ext cx="0" cy="865187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6575" name="Line 16"/>
              <p:cNvSpPr>
                <a:spLocks noChangeShapeType="1"/>
              </p:cNvSpPr>
              <p:nvPr/>
            </p:nvSpPr>
            <p:spPr bwMode="auto">
              <a:xfrm flipH="1">
                <a:off x="781819" y="4154066"/>
                <a:ext cx="7467600" cy="0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6576" name="Line 17"/>
              <p:cNvSpPr>
                <a:spLocks noChangeShapeType="1"/>
              </p:cNvSpPr>
              <p:nvPr/>
            </p:nvSpPr>
            <p:spPr bwMode="auto">
              <a:xfrm flipV="1">
                <a:off x="834207" y="3357141"/>
                <a:ext cx="0" cy="792163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6577" name="Line 18"/>
              <p:cNvSpPr>
                <a:spLocks noChangeShapeType="1"/>
              </p:cNvSpPr>
              <p:nvPr/>
            </p:nvSpPr>
            <p:spPr bwMode="auto">
              <a:xfrm flipV="1">
                <a:off x="3210694" y="3357141"/>
                <a:ext cx="0" cy="792163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6578" name="Line 19"/>
              <p:cNvSpPr>
                <a:spLocks noChangeShapeType="1"/>
              </p:cNvSpPr>
              <p:nvPr/>
            </p:nvSpPr>
            <p:spPr bwMode="auto">
              <a:xfrm flipV="1">
                <a:off x="4507682" y="3357141"/>
                <a:ext cx="6350" cy="792163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6579" name="Line 20"/>
              <p:cNvSpPr>
                <a:spLocks noChangeShapeType="1"/>
              </p:cNvSpPr>
              <p:nvPr/>
            </p:nvSpPr>
            <p:spPr bwMode="auto">
              <a:xfrm flipH="1" flipV="1">
                <a:off x="5731644" y="3357141"/>
                <a:ext cx="20638" cy="792163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6580" name="Line 21"/>
              <p:cNvSpPr>
                <a:spLocks noChangeShapeType="1"/>
              </p:cNvSpPr>
              <p:nvPr/>
            </p:nvSpPr>
            <p:spPr bwMode="auto">
              <a:xfrm flipV="1">
                <a:off x="6955607" y="3357141"/>
                <a:ext cx="0" cy="792163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  <p:sp>
            <p:nvSpPr>
              <p:cNvPr id="66583" name="Line 24"/>
              <p:cNvSpPr>
                <a:spLocks noChangeShapeType="1"/>
              </p:cNvSpPr>
              <p:nvPr/>
            </p:nvSpPr>
            <p:spPr bwMode="auto">
              <a:xfrm flipV="1">
                <a:off x="2058169" y="3357141"/>
                <a:ext cx="0" cy="792163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TW" altLang="en-US"/>
              </a:p>
            </p:txBody>
          </p:sp>
        </p:grpSp>
      </p:grpSp>
      <p:sp>
        <p:nvSpPr>
          <p:cNvPr id="66585" name="Text Box 26"/>
          <p:cNvSpPr txBox="1">
            <a:spLocks noChangeArrowheads="1"/>
          </p:cNvSpPr>
          <p:nvPr/>
        </p:nvSpPr>
        <p:spPr bwMode="auto">
          <a:xfrm>
            <a:off x="164420" y="5397061"/>
            <a:ext cx="8936038" cy="830997"/>
          </a:xfrm>
          <a:prstGeom prst="rect">
            <a:avLst/>
          </a:prstGeom>
          <a:solidFill>
            <a:srgbClr val="DDDDDD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7188" indent="-357188"/>
            <a:r>
              <a:rPr lang="en-US" altLang="zh-TW" sz="2400" b="1" dirty="0">
                <a:solidFill>
                  <a:schemeClr val="accent2"/>
                </a:solidFill>
                <a:ea typeface="標楷體" pitchFamily="65" charset="-120"/>
              </a:rPr>
              <a:t>◎</a:t>
            </a:r>
            <a:r>
              <a:rPr lang="zh-TW" altLang="en-US" sz="2400" b="1" dirty="0">
                <a:solidFill>
                  <a:srgbClr val="006600"/>
                </a:solidFill>
                <a:ea typeface="標楷體" pitchFamily="65" charset="-120"/>
              </a:rPr>
              <a:t>學生學得不好，是教學歷程中那個環結出了問題，就應該從該環結著手改進</a:t>
            </a:r>
            <a:r>
              <a:rPr lang="zh-TW" altLang="en-US" sz="2400" b="1" dirty="0">
                <a:solidFill>
                  <a:srgbClr val="006600"/>
                </a:solidFill>
              </a:rPr>
              <a:t>。</a:t>
            </a:r>
          </a:p>
        </p:txBody>
      </p:sp>
      <p:sp>
        <p:nvSpPr>
          <p:cNvPr id="35" name="Text Box 27"/>
          <p:cNvSpPr txBox="1">
            <a:spLocks noChangeArrowheads="1"/>
          </p:cNvSpPr>
          <p:nvPr/>
        </p:nvSpPr>
        <p:spPr bwMode="auto">
          <a:xfrm>
            <a:off x="1566863" y="395290"/>
            <a:ext cx="57721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TW" sz="4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How</a:t>
            </a:r>
            <a:r>
              <a:rPr lang="en-US" altLang="zh-TW" sz="4000" b="1" dirty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t>─</a:t>
            </a:r>
            <a:r>
              <a:rPr lang="zh-TW" altLang="en-US" sz="4000" b="1" dirty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t>如何實施補救教學</a:t>
            </a:r>
          </a:p>
        </p:txBody>
      </p:sp>
      <p:sp>
        <p:nvSpPr>
          <p:cNvPr id="36" name="Rectangle 25"/>
          <p:cNvSpPr>
            <a:spLocks noChangeArrowheads="1"/>
          </p:cNvSpPr>
          <p:nvPr/>
        </p:nvSpPr>
        <p:spPr bwMode="auto">
          <a:xfrm>
            <a:off x="454154" y="1456882"/>
            <a:ext cx="8312150" cy="57943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zh-TW" altLang="en-US" sz="4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</a:rPr>
              <a:t>要從教學歷程來思考補救教學之實施</a:t>
            </a:r>
            <a:endParaRPr lang="ja-JP" altLang="en-US" sz="4000" b="1" dirty="0">
              <a:solidFill>
                <a:srgbClr val="FF0000"/>
              </a:solidFill>
              <a:latin typeface="Times New Roman" pitchFamily="18" charset="0"/>
              <a:ea typeface="標楷體" pitchFamily="65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58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58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6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animBg="1"/>
      <p:bldP spid="66585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179512" y="1052736"/>
            <a:ext cx="8964488" cy="4961894"/>
            <a:chOff x="179512" y="1052736"/>
            <a:chExt cx="8964488" cy="4961894"/>
          </a:xfrm>
        </p:grpSpPr>
        <p:pic>
          <p:nvPicPr>
            <p:cNvPr id="2" name="圖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79512" y="1052736"/>
              <a:ext cx="8964488" cy="4961894"/>
            </a:xfrm>
            <a:prstGeom prst="rect">
              <a:avLst/>
            </a:prstGeom>
          </p:spPr>
        </p:pic>
        <p:sp>
          <p:nvSpPr>
            <p:cNvPr id="3" name="矩形 2"/>
            <p:cNvSpPr/>
            <p:nvPr/>
          </p:nvSpPr>
          <p:spPr>
            <a:xfrm>
              <a:off x="4211960" y="2060848"/>
              <a:ext cx="216024" cy="381642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0485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58" y="548680"/>
            <a:ext cx="4432742" cy="2493417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" y="3501008"/>
            <a:ext cx="4427007" cy="2490191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548680"/>
            <a:ext cx="4443986" cy="249974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3501008"/>
            <a:ext cx="4427006" cy="2490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2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548680"/>
            <a:ext cx="2705100" cy="37338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816" y="548680"/>
            <a:ext cx="2688771" cy="4261757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7798" y="548680"/>
            <a:ext cx="3256689" cy="4155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24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2" y="332656"/>
            <a:ext cx="2743200" cy="33909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3808" y="332656"/>
            <a:ext cx="3178629" cy="4588329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9834" y="332656"/>
            <a:ext cx="3038971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12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 Box 27"/>
          <p:cNvSpPr txBox="1">
            <a:spLocks noChangeArrowheads="1"/>
          </p:cNvSpPr>
          <p:nvPr/>
        </p:nvSpPr>
        <p:spPr bwMode="auto">
          <a:xfrm>
            <a:off x="1566865" y="395290"/>
            <a:ext cx="428835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zh-TW" altLang="en-US" sz="4000" b="1" dirty="0">
                <a:solidFill>
                  <a:schemeClr val="hlink"/>
                </a:solidFill>
                <a:latin typeface="Times New Roman" pitchFamily="18" charset="0"/>
                <a:ea typeface="標楷體" pitchFamily="65" charset="-120"/>
              </a:rPr>
              <a:t>實施補救教學成效</a:t>
            </a:r>
          </a:p>
        </p:txBody>
      </p:sp>
      <p:pic>
        <p:nvPicPr>
          <p:cNvPr id="4" name="圖片 3" descr="D:\103班級經營\班級經營-照片列印\補救教學成效\曾祟順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1340768"/>
            <a:ext cx="4320480" cy="3530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圖片 4" descr="D:\103班級經營\班級經營-照片列印\補救教學成效\劉皓恩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647" y="1340768"/>
            <a:ext cx="4427984" cy="35308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7296" y="116634"/>
            <a:ext cx="9144000" cy="2809435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04" y="3140968"/>
            <a:ext cx="3333500" cy="3186826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3791" y="3140968"/>
            <a:ext cx="3247335" cy="3186826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5488" y="3140968"/>
            <a:ext cx="2608008" cy="318682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475656" y="610977"/>
            <a:ext cx="6372622" cy="1219200"/>
          </a:xfrm>
        </p:spPr>
        <p:txBody>
          <a:bodyPr>
            <a:normAutofit/>
          </a:bodyPr>
          <a:lstStyle/>
          <a:p>
            <a:r>
              <a:rPr lang="zh-TW" altLang="en-US" sz="2800" dirty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七個理由是使學生不喜歡學數學的原因</a:t>
            </a:r>
            <a:br>
              <a:rPr lang="zh-TW" altLang="en-US" sz="2800" dirty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</a:br>
            <a:endParaRPr lang="zh-TW" altLang="en-US" sz="2800" dirty="0" smtClean="0">
              <a:ln>
                <a:noFill/>
              </a:ln>
              <a:solidFill>
                <a:srgbClr val="0000FF"/>
              </a:solidFill>
              <a:latin typeface="華康新特圓體" panose="020F0909000000000000" pitchFamily="49" charset="-120"/>
              <a:ea typeface="華康新特圓體" panose="020F0909000000000000" pitchFamily="49" charset="-120"/>
            </a:endParaRPr>
          </a:p>
        </p:txBody>
      </p:sp>
      <p:sp>
        <p:nvSpPr>
          <p:cNvPr id="58371" name="Rectangle 1027"/>
          <p:cNvSpPr>
            <a:spLocks noGrp="1" noChangeArrowheads="1"/>
          </p:cNvSpPr>
          <p:nvPr>
            <p:ph idx="1"/>
          </p:nvPr>
        </p:nvSpPr>
        <p:spPr>
          <a:xfrm>
            <a:off x="60957" y="1844824"/>
            <a:ext cx="8954926" cy="5473700"/>
          </a:xfrm>
        </p:spPr>
        <p:txBody>
          <a:bodyPr>
            <a:noAutofit/>
          </a:bodyPr>
          <a:lstStyle/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1.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忽視個別差異，經年累月給予所有學生一樣的課堂要求及作業；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2.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只強調數學方法，未強調教學方法的教學方式，數學課堂上多是</a:t>
            </a:r>
            <a:endParaRPr lang="en-US" altLang="zh-TW" sz="2200" dirty="0" smtClean="0">
              <a:solidFill>
                <a:srgbClr val="00206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  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  一題解過一題，一頁做過一頁；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3.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數學作業多為紙筆式，未能採用多元化的作業方式；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4.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堅持學生須採用某種方法解題而忽略了其實數學可有多種解法；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5.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在學生犯錯時給予額外的數學作業以示懲罰；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6.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採用訓練方式來教數學，學生往往面對同一類型題目時，須做非</a:t>
            </a:r>
            <a:endParaRPr lang="en-US" altLang="zh-TW" sz="2200" dirty="0" smtClean="0">
              <a:solidFill>
                <a:srgbClr val="00206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    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常多機械式的練習；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7.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在缺乏適時回饋的情形下，要求學生將所有做錯的題目，訂正到</a:t>
            </a:r>
            <a:endParaRPr lang="en-US" altLang="zh-TW" sz="2200" dirty="0" smtClean="0">
              <a:solidFill>
                <a:srgbClr val="002060"/>
              </a:solidFill>
              <a:latin typeface="華康流隸體" panose="03000709000000000000" pitchFamily="65" charset="-120"/>
              <a:ea typeface="華康流隸體" panose="03000709000000000000" pitchFamily="65" charset="-120"/>
            </a:endParaRP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TW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    </a:t>
            </a: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直到正確為止。 </a:t>
            </a:r>
          </a:p>
          <a:p>
            <a:pPr algn="just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zh-TW" altLang="en-US" sz="2200" dirty="0" smtClean="0">
                <a:solidFill>
                  <a:srgbClr val="002060"/>
                </a:solidFill>
                <a:latin typeface="華康流隸體" panose="03000709000000000000" pitchFamily="65" charset="-120"/>
                <a:ea typeface="華康流隸體" panose="03000709000000000000" pitchFamily="65" charset="-120"/>
              </a:rPr>
              <a:t>        </a:t>
            </a:r>
          </a:p>
        </p:txBody>
      </p:sp>
      <p:sp>
        <p:nvSpPr>
          <p:cNvPr id="4098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89713" y="6376988"/>
            <a:ext cx="2193925" cy="457200"/>
          </a:xfrm>
        </p:spPr>
        <p:txBody>
          <a:bodyPr/>
          <a:lstStyle/>
          <a:p>
            <a:pPr>
              <a:defRPr/>
            </a:pPr>
            <a:fld id="{A8DF9C3B-CA3C-4BCC-9689-2A1A7BD7BB11}" type="slidenum">
              <a:rPr lang="en-US" altLang="zh-TW"/>
              <a:pPr>
                <a:defRPr/>
              </a:pPr>
              <a:t>56</a:t>
            </a:fld>
            <a:endParaRPr lang="en-US" altLang="zh-TW"/>
          </a:p>
        </p:txBody>
      </p:sp>
      <p:pic>
        <p:nvPicPr>
          <p:cNvPr id="5" name="Picture 2" descr="D:\數學輔導團\數學素材\圖庫\sun_0004.gif">
            <a:hlinkClick r:id="rId2" action="ppaction://hlinkfile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56" y="188640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974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dirty="0" smtClean="0">
                <a:solidFill>
                  <a:srgbClr val="0000FF"/>
                </a:solidFill>
                <a:latin typeface="華康新特圓體" pitchFamily="49" charset="-120"/>
                <a:ea typeface="華康新特圓體" pitchFamily="49" charset="-120"/>
              </a:rPr>
              <a:t>作家侯文詠說</a:t>
            </a:r>
            <a:r>
              <a:rPr lang="en-US" altLang="zh-TW" dirty="0" smtClean="0">
                <a:latin typeface="DFPWeiBei-B5" pitchFamily="-84" charset="0"/>
                <a:ea typeface="新細明體" pitchFamily="18" charset="-120"/>
              </a:rPr>
              <a:t>:</a:t>
            </a:r>
            <a:endParaRPr lang="zh-TW" altLang="en-US" dirty="0" smtClean="0">
              <a:latin typeface="DFPWeiBei-B5" pitchFamily="-84" charset="0"/>
              <a:ea typeface="新細明體" pitchFamily="18" charset="-120"/>
            </a:endParaRPr>
          </a:p>
        </p:txBody>
      </p:sp>
      <p:sp>
        <p:nvSpPr>
          <p:cNvPr id="18434" name="文字方塊 3"/>
          <p:cNvSpPr txBox="1">
            <a:spLocks noChangeArrowheads="1"/>
          </p:cNvSpPr>
          <p:nvPr/>
        </p:nvSpPr>
        <p:spPr bwMode="auto">
          <a:xfrm>
            <a:off x="395288" y="2060575"/>
            <a:ext cx="9191625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TW" altLang="en-US" sz="2400" dirty="0">
                <a:latin typeface="華康中特圓體" pitchFamily="49" charset="-120"/>
                <a:ea typeface="華康中特圓體" pitchFamily="49" charset="-120"/>
              </a:rPr>
              <a:t>身</a:t>
            </a:r>
            <a:r>
              <a:rPr lang="zh-TW" altLang="en-US" sz="2400" dirty="0" smtClean="0">
                <a:latin typeface="華康中特圓體" pitchFamily="49" charset="-120"/>
                <a:ea typeface="華康中特圓體" pitchFamily="49" charset="-120"/>
              </a:rPr>
              <a:t>為</a:t>
            </a:r>
            <a:r>
              <a:rPr lang="zh-TW" altLang="en-US" sz="2400" dirty="0">
                <a:latin typeface="華康中特圓體" pitchFamily="49" charset="-120"/>
                <a:ea typeface="華康中特圓體" pitchFamily="49" charset="-120"/>
              </a:rPr>
              <a:t>醫生，</a:t>
            </a:r>
            <a:r>
              <a:rPr lang="zh-TW" altLang="en-US" sz="2400" dirty="0">
                <a:solidFill>
                  <a:srgbClr val="0000FF"/>
                </a:solidFill>
                <a:latin typeface="華康中特圓體" pitchFamily="49" charset="-120"/>
                <a:ea typeface="華康中特圓體" pitchFamily="49" charset="-120"/>
              </a:rPr>
              <a:t>不管醫術再怎麼高明</a:t>
            </a:r>
            <a:r>
              <a:rPr lang="zh-TW" altLang="en-US" sz="2400" dirty="0">
                <a:latin typeface="華康中特圓體" pitchFamily="49" charset="-120"/>
                <a:ea typeface="華康中特圓體" pitchFamily="49" charset="-120"/>
              </a:rPr>
              <a:t>，只要病人</a:t>
            </a:r>
            <a:r>
              <a:rPr lang="zh-TW" altLang="en-US" sz="2400" dirty="0">
                <a:solidFill>
                  <a:srgbClr val="0000FF"/>
                </a:solidFill>
                <a:latin typeface="華康中特圓體" pitchFamily="49" charset="-120"/>
                <a:ea typeface="華康中特圓體" pitchFamily="49" charset="-120"/>
              </a:rPr>
              <a:t>不吃藥</a:t>
            </a:r>
            <a:r>
              <a:rPr lang="zh-TW" altLang="en-US" sz="2400" dirty="0">
                <a:latin typeface="華康中特圓體" pitchFamily="49" charset="-120"/>
                <a:ea typeface="華康中特圓體" pitchFamily="49" charset="-120"/>
              </a:rPr>
              <a:t>，你就沒轍</a:t>
            </a:r>
            <a:r>
              <a:rPr lang="en-US" altLang="zh-TW" sz="2400" dirty="0">
                <a:latin typeface="華康中特圓體" pitchFamily="49" charset="-120"/>
                <a:ea typeface="華康中特圓體" pitchFamily="49" charset="-120"/>
              </a:rPr>
              <a:t>!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kumimoji="0" lang="zh-TW" altLang="en-US" sz="2400" dirty="0">
                <a:latin typeface="華康中特圓體" pitchFamily="49" charset="-120"/>
                <a:ea typeface="華康中特圓體" pitchFamily="49" charset="-120"/>
              </a:rPr>
              <a:t>閱讀也是一樣，只要孩子</a:t>
            </a:r>
            <a:r>
              <a:rPr kumimoji="0" lang="zh-TW" altLang="en-US" sz="2400" dirty="0">
                <a:solidFill>
                  <a:srgbClr val="0000FF"/>
                </a:solidFill>
                <a:latin typeface="華康中特圓體" pitchFamily="49" charset="-120"/>
                <a:ea typeface="華康中特圓體" pitchFamily="49" charset="-120"/>
              </a:rPr>
              <a:t>不肯閱讀</a:t>
            </a:r>
            <a:r>
              <a:rPr kumimoji="0" lang="zh-TW" altLang="en-US" sz="2400" dirty="0">
                <a:latin typeface="華康中特圓體" pitchFamily="49" charset="-120"/>
                <a:ea typeface="華康中特圓體" pitchFamily="49" charset="-120"/>
              </a:rPr>
              <a:t>，什麼策略也沒用。</a:t>
            </a:r>
            <a:endParaRPr lang="zh-TW" altLang="en-US" sz="2400" dirty="0">
              <a:latin typeface="華康中特圓體" pitchFamily="49" charset="-120"/>
              <a:ea typeface="華康中特圓體" pitchFamily="49" charset="-120"/>
            </a:endParaRPr>
          </a:p>
        </p:txBody>
      </p:sp>
      <p:sp>
        <p:nvSpPr>
          <p:cNvPr id="5" name="文字方塊 4"/>
          <p:cNvSpPr txBox="1">
            <a:spLocks noChangeArrowheads="1"/>
          </p:cNvSpPr>
          <p:nvPr/>
        </p:nvSpPr>
        <p:spPr bwMode="auto">
          <a:xfrm>
            <a:off x="755650" y="3644900"/>
            <a:ext cx="7878763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TW" altLang="en-US" sz="4000" dirty="0">
                <a:solidFill>
                  <a:schemeClr val="accent3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而數學教學呢</a:t>
            </a:r>
            <a:r>
              <a:rPr lang="en-US" altLang="zh-TW" sz="4000" dirty="0">
                <a:solidFill>
                  <a:schemeClr val="accent3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?</a:t>
            </a:r>
          </a:p>
          <a:p>
            <a:r>
              <a:rPr kumimoji="0" lang="zh-TW" altLang="en-US" sz="4000" dirty="0">
                <a:solidFill>
                  <a:schemeClr val="accent3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只要學生不學，再多方法也沒用。</a:t>
            </a:r>
            <a:endParaRPr lang="en-US" altLang="zh-TW" sz="4000" dirty="0">
              <a:solidFill>
                <a:schemeClr val="accent3">
                  <a:lumMod val="75000"/>
                </a:schemeClr>
              </a:solidFill>
              <a:latin typeface="華康中特圓體" pitchFamily="49" charset="-120"/>
              <a:ea typeface="華康中特圓體" pitchFamily="49" charset="-120"/>
            </a:endParaRPr>
          </a:p>
          <a:p>
            <a:r>
              <a:rPr kumimoji="0" lang="zh-TW" altLang="en-US" sz="4000" dirty="0">
                <a:solidFill>
                  <a:schemeClr val="accent3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因此，讓孩子</a:t>
            </a:r>
            <a:r>
              <a:rPr kumimoji="0" lang="zh-TW" altLang="en-US" sz="4000" dirty="0">
                <a:solidFill>
                  <a:srgbClr val="FF0000"/>
                </a:solidFill>
                <a:latin typeface="華康中特圓體" pitchFamily="49" charset="-120"/>
                <a:ea typeface="華康中特圓體" pitchFamily="49" charset="-120"/>
              </a:rPr>
              <a:t>喜歡數學</a:t>
            </a:r>
            <a:r>
              <a:rPr kumimoji="0" lang="zh-TW" altLang="en-US" sz="4000" dirty="0">
                <a:solidFill>
                  <a:schemeClr val="accent3">
                    <a:lumMod val="75000"/>
                  </a:schemeClr>
                </a:solidFill>
                <a:latin typeface="華康中特圓體" pitchFamily="49" charset="-120"/>
                <a:ea typeface="華康中特圓體" pitchFamily="49" charset="-120"/>
              </a:rPr>
              <a:t>，挺重要的</a:t>
            </a:r>
            <a:endParaRPr lang="zh-TW" altLang="en-US" sz="4000" dirty="0">
              <a:solidFill>
                <a:schemeClr val="accent3">
                  <a:lumMod val="75000"/>
                </a:schemeClr>
              </a:solidFill>
              <a:latin typeface="華康中特圓體" pitchFamily="49" charset="-120"/>
              <a:ea typeface="華康中特圓體" pitchFamily="49" charset="-120"/>
            </a:endParaRPr>
          </a:p>
        </p:txBody>
      </p:sp>
      <p:pic>
        <p:nvPicPr>
          <p:cNvPr id="6" name="Picture 2" descr="D:\數學輔導團\數學素材\圖庫\sun_0004.gif">
            <a:hlinkClick r:id="rId2" action="ppaction://hlinkfile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18841"/>
            <a:ext cx="1296144" cy="1296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966388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3"/>
          <p:cNvSpPr txBox="1">
            <a:spLocks noChangeArrowheads="1"/>
          </p:cNvSpPr>
          <p:nvPr/>
        </p:nvSpPr>
        <p:spPr bwMode="auto">
          <a:xfrm>
            <a:off x="467544" y="126876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zh-TW" altLang="en-US" sz="3600" dirty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徵求學生參加的意願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zh-TW" altLang="en-US" sz="3600" dirty="0" smtClean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簡化教材、根據</a:t>
            </a:r>
            <a:r>
              <a:rPr kumimoji="0" lang="zh-TW" altLang="en-US" sz="3600" dirty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學生程度教學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zh-TW" altLang="en-US" sz="3600" dirty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循序漸進、小步驟進行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zh-TW" altLang="en-US" sz="3600" dirty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提供回饋和安排增強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zh-TW" altLang="en-US" sz="3600" dirty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使學習教材有意義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zh-TW" altLang="en-US" sz="3600" dirty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協助</a:t>
            </a:r>
            <a:r>
              <a:rPr kumimoji="0" lang="zh-TW" altLang="en-US" sz="3600" dirty="0" smtClean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記憶</a:t>
            </a:r>
            <a:endParaRPr kumimoji="0" lang="en-US" altLang="zh-TW" sz="3600" dirty="0" smtClean="0">
              <a:solidFill>
                <a:srgbClr val="C00000"/>
              </a:solidFill>
              <a:latin typeface="華康唐風隸W5" pitchFamily="65" charset="-120"/>
              <a:ea typeface="華康唐風隸W5" pitchFamily="65" charset="-120"/>
              <a:cs typeface="文鼎簽字筆體E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3600" dirty="0" smtClean="0">
                <a:solidFill>
                  <a:srgbClr val="C0000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引起與維持數學學習動機</a:t>
            </a:r>
            <a:endParaRPr lang="zh-TW" altLang="en-US" sz="3600" dirty="0">
              <a:solidFill>
                <a:srgbClr val="C00000"/>
              </a:solidFill>
              <a:latin typeface="華康唐風隸W5" pitchFamily="65" charset="-120"/>
              <a:ea typeface="華康唐風隸W5" pitchFamily="65" charset="-120"/>
              <a:cs typeface="文鼎簽字筆體E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zh-TW" altLang="en-US" cap="small" dirty="0" smtClean="0">
                <a:solidFill>
                  <a:srgbClr val="0000FF"/>
                </a:solidFill>
                <a:latin typeface="華康新特圓體" pitchFamily="49" charset="-120"/>
                <a:ea typeface="華康新特圓體" pitchFamily="49" charset="-120"/>
              </a:rPr>
              <a:t>成功的補救教學進行原則</a:t>
            </a:r>
            <a:r>
              <a:rPr lang="en-US" altLang="zh-TW" cap="small" dirty="0" smtClean="0">
                <a:solidFill>
                  <a:srgbClr val="0000FF"/>
                </a:solidFill>
                <a:latin typeface="華康新特圓體" pitchFamily="49" charset="-120"/>
                <a:ea typeface="華康新特圓體" pitchFamily="49" charset="-120"/>
              </a:rPr>
              <a:t>-1</a:t>
            </a:r>
            <a:r>
              <a:rPr lang="zh-TW" altLang="en-US" cap="small" dirty="0" smtClean="0">
                <a:solidFill>
                  <a:srgbClr val="0000FF"/>
                </a:solidFill>
                <a:latin typeface="華康新特圓體" pitchFamily="49" charset="-120"/>
                <a:ea typeface="華康新特圓體" pitchFamily="49" charset="-120"/>
              </a:rPr>
              <a:t> </a:t>
            </a:r>
            <a:endParaRPr lang="zh-TW" altLang="en-US" cap="small" dirty="0">
              <a:solidFill>
                <a:srgbClr val="0000FF"/>
              </a:solidFill>
              <a:latin typeface="華康新特圓體" pitchFamily="49" charset="-120"/>
              <a:ea typeface="華康新特圓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076123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Rectangle 3"/>
          <p:cNvSpPr txBox="1">
            <a:spLocks noChangeArrowheads="1"/>
          </p:cNvSpPr>
          <p:nvPr/>
        </p:nvSpPr>
        <p:spPr bwMode="auto">
          <a:xfrm>
            <a:off x="457200" y="1700808"/>
            <a:ext cx="8229600" cy="44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3600" dirty="0">
                <a:solidFill>
                  <a:srgbClr val="00206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將學生安排為合作式小團體的學習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3600" dirty="0">
                <a:solidFill>
                  <a:srgbClr val="00206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學習活動富有變化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3600" dirty="0">
                <a:solidFill>
                  <a:srgbClr val="00206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提供充分而多樣化的練習機會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3600" dirty="0">
                <a:solidFill>
                  <a:srgbClr val="00206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建立成功的經驗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3600" dirty="0">
                <a:solidFill>
                  <a:srgbClr val="00206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激勵學習動機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3600" dirty="0">
                <a:solidFill>
                  <a:srgbClr val="00206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可使用多媒體、多元化的教具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TW" altLang="en-US" sz="3600" dirty="0">
                <a:solidFill>
                  <a:srgbClr val="002060"/>
                </a:solidFill>
                <a:latin typeface="華康唐風隸W5" pitchFamily="65" charset="-120"/>
                <a:ea typeface="華康唐風隸W5" pitchFamily="65" charset="-120"/>
                <a:cs typeface="文鼎簽字筆體E"/>
              </a:rPr>
              <a:t>建立良好的師生關係 </a:t>
            </a: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</a:pPr>
            <a:endParaRPr kumimoji="0" lang="en-US" altLang="zh-TW" sz="3600" dirty="0">
              <a:solidFill>
                <a:srgbClr val="C00000"/>
              </a:solidFill>
              <a:latin typeface="華康唐風隸W5" pitchFamily="65" charset="-120"/>
              <a:ea typeface="華康唐風隸W5" pitchFamily="65" charset="-120"/>
              <a:cs typeface="文鼎簽字筆體E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457200" y="692696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zh-TW" altLang="en-US" cap="small" dirty="0" smtClean="0">
                <a:solidFill>
                  <a:srgbClr val="0000FF"/>
                </a:solidFill>
                <a:latin typeface="華康新特圓體" pitchFamily="49" charset="-120"/>
                <a:ea typeface="華康新特圓體" pitchFamily="49" charset="-120"/>
              </a:rPr>
              <a:t>成功的補救教學進行原則</a:t>
            </a:r>
            <a:r>
              <a:rPr lang="en-US" altLang="zh-TW" cap="small" dirty="0" smtClean="0">
                <a:solidFill>
                  <a:srgbClr val="0000FF"/>
                </a:solidFill>
                <a:latin typeface="華康新特圓體" pitchFamily="49" charset="-120"/>
                <a:ea typeface="華康新特圓體" pitchFamily="49" charset="-120"/>
              </a:rPr>
              <a:t>-2</a:t>
            </a:r>
            <a:r>
              <a:rPr lang="zh-TW" altLang="en-US" cap="small" dirty="0" smtClean="0">
                <a:solidFill>
                  <a:srgbClr val="0000FF"/>
                </a:solidFill>
                <a:latin typeface="華康新特圓體" pitchFamily="49" charset="-120"/>
                <a:ea typeface="華康新特圓體" pitchFamily="49" charset="-120"/>
              </a:rPr>
              <a:t> </a:t>
            </a:r>
            <a:endParaRPr lang="zh-TW" altLang="en-US" cap="small" dirty="0">
              <a:solidFill>
                <a:srgbClr val="0000FF"/>
              </a:solidFill>
              <a:latin typeface="華康新特圓體" pitchFamily="49" charset="-120"/>
              <a:ea typeface="華康新特圓體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071169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2"/>
            <a:ext cx="8229600" cy="948655"/>
          </a:xfrm>
        </p:spPr>
        <p:txBody>
          <a:bodyPr/>
          <a:lstStyle/>
          <a:p>
            <a:pPr>
              <a:defRPr/>
            </a:pPr>
            <a:r>
              <a:rPr lang="zh-TW" altLang="en-US" dirty="0" smtClean="0"/>
              <a:t>補救教學成效環環相扣</a:t>
            </a:r>
            <a:endParaRPr lang="zh-TW" altLang="en-US" dirty="0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7512679"/>
              </p:ext>
            </p:extLst>
          </p:nvPr>
        </p:nvGraphicFramePr>
        <p:xfrm>
          <a:off x="136228" y="1268760"/>
          <a:ext cx="874846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1DBB2-B31B-4282-A774-8852A0BD74A1}" type="slidenum">
              <a:rPr lang="en-US" altLang="zh-TW"/>
              <a:pPr/>
              <a:t>60</a:t>
            </a:fld>
            <a:endParaRPr lang="en-US" altLang="zh-TW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46125" y="481013"/>
            <a:ext cx="1752600" cy="1039812"/>
          </a:xfrm>
          <a:prstGeom prst="rect">
            <a:avLst/>
          </a:prstGeom>
        </p:spPr>
        <p:txBody>
          <a:bodyPr/>
          <a:lstStyle/>
          <a:p>
            <a:pPr algn="dist">
              <a:defRPr/>
            </a:pPr>
            <a:endParaRPr lang="zh-TW" altLang="en-US" sz="6000" b="1" dirty="0">
              <a:latin typeface="微軟正黑體" pitchFamily="34" charset="-120"/>
              <a:cs typeface="+mj-cs"/>
            </a:endParaRPr>
          </a:p>
        </p:txBody>
      </p:sp>
      <p:sp>
        <p:nvSpPr>
          <p:cNvPr id="5" name="文字版面配置區 4"/>
          <p:cNvSpPr txBox="1">
            <a:spLocks/>
          </p:cNvSpPr>
          <p:nvPr/>
        </p:nvSpPr>
        <p:spPr>
          <a:xfrm>
            <a:off x="4645027" y="1535113"/>
            <a:ext cx="4041775" cy="639762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ts val="3200"/>
              </a:spcBef>
              <a:defRPr/>
            </a:pPr>
            <a:endParaRPr lang="zh-TW" altLang="en-US" kern="0" dirty="0">
              <a:solidFill>
                <a:srgbClr val="6600FF"/>
              </a:solidFill>
            </a:endParaRPr>
          </a:p>
        </p:txBody>
      </p:sp>
      <p:sp>
        <p:nvSpPr>
          <p:cNvPr id="6" name="內容版面配置區 5"/>
          <p:cNvSpPr txBox="1">
            <a:spLocks/>
          </p:cNvSpPr>
          <p:nvPr/>
        </p:nvSpPr>
        <p:spPr>
          <a:xfrm>
            <a:off x="4645027" y="2174875"/>
            <a:ext cx="4041775" cy="3951288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ts val="3200"/>
              </a:spcBef>
              <a:defRPr/>
            </a:pPr>
            <a:endParaRPr lang="zh-TW" altLang="en-US" b="1" kern="0" dirty="0">
              <a:solidFill>
                <a:srgbClr val="6600FF"/>
              </a:solidFill>
            </a:endParaRPr>
          </a:p>
        </p:txBody>
      </p:sp>
      <p:sp>
        <p:nvSpPr>
          <p:cNvPr id="4" name="波浪 3"/>
          <p:cNvSpPr/>
          <p:nvPr/>
        </p:nvSpPr>
        <p:spPr>
          <a:xfrm>
            <a:off x="15875" y="908050"/>
            <a:ext cx="9144000" cy="1512888"/>
          </a:xfrm>
          <a:prstGeom prst="wav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zh-TW" altLang="en-US"/>
          </a:p>
        </p:txBody>
      </p:sp>
      <p:sp>
        <p:nvSpPr>
          <p:cNvPr id="25609" name="文字方塊 16"/>
          <p:cNvSpPr txBox="1">
            <a:spLocks noChangeArrowheads="1"/>
          </p:cNvSpPr>
          <p:nvPr/>
        </p:nvSpPr>
        <p:spPr bwMode="auto">
          <a:xfrm>
            <a:off x="1203325" y="1052513"/>
            <a:ext cx="1855788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zh-TW" altLang="en-US" sz="4800" b="1" dirty="0">
                <a:latin typeface="Tahoma" pitchFamily="34" charset="0"/>
              </a:rPr>
              <a:t>期  盼</a:t>
            </a:r>
          </a:p>
        </p:txBody>
      </p:sp>
      <p:sp>
        <p:nvSpPr>
          <p:cNvPr id="25610" name="Rectangle 14"/>
          <p:cNvSpPr>
            <a:spLocks noChangeArrowheads="1"/>
          </p:cNvSpPr>
          <p:nvPr/>
        </p:nvSpPr>
        <p:spPr bwMode="auto">
          <a:xfrm>
            <a:off x="908486" y="2150348"/>
            <a:ext cx="3744466" cy="646331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0070C0"/>
                </a:solidFill>
                <a:latin typeface="華康隸書體W3" pitchFamily="65" charset="-120"/>
                <a:ea typeface="華康隸書體W3" pitchFamily="65" charset="-120"/>
              </a:rPr>
              <a:t>每一位人師</a:t>
            </a:r>
            <a:r>
              <a:rPr lang="zh-TW" altLang="en-US" sz="3600" b="1" dirty="0">
                <a:solidFill>
                  <a:srgbClr val="FF0000"/>
                </a:solidFill>
                <a:latin typeface="華康隸書體W3" pitchFamily="65" charset="-120"/>
                <a:ea typeface="華康隸書體W3" pitchFamily="65" charset="-120"/>
              </a:rPr>
              <a:t>做好</a:t>
            </a:r>
            <a:endParaRPr lang="en-US" altLang="zh-TW" sz="3600" b="1" dirty="0">
              <a:solidFill>
                <a:srgbClr val="714D3A"/>
              </a:solidFill>
              <a:latin typeface="華康隸書體W3" pitchFamily="65" charset="-120"/>
              <a:ea typeface="華康隸書體W3" pitchFamily="65" charset="-120"/>
            </a:endParaRPr>
          </a:p>
        </p:txBody>
      </p:sp>
      <p:sp>
        <p:nvSpPr>
          <p:cNvPr id="12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7010400" y="6381750"/>
            <a:ext cx="2133600" cy="476250"/>
          </a:xfrm>
        </p:spPr>
        <p:txBody>
          <a:bodyPr/>
          <a:lstStyle/>
          <a:p>
            <a:pPr>
              <a:defRPr/>
            </a:pPr>
            <a:fld id="{425329B3-BF57-4D38-95AA-564AF8AEBE46}" type="slidenum">
              <a:rPr lang="en-US" altLang="zh-TW"/>
              <a:pPr>
                <a:defRPr/>
              </a:pPr>
              <a:t>61</a:t>
            </a:fld>
            <a:endParaRPr lang="en-US" altLang="zh-TW" dirty="0"/>
          </a:p>
        </p:txBody>
      </p:sp>
      <p:pic>
        <p:nvPicPr>
          <p:cNvPr id="103426" name="Picture 2" descr="D:\101學年\平鎮國中補救教學-數學\上課照片\DSC02558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4" y="1412776"/>
            <a:ext cx="3467537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3427" name="Picture 3" descr="D:\101學年\平鎮國中補救教學-數學\上課照片\DSC0260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861048"/>
            <a:ext cx="3359176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矩形 12"/>
          <p:cNvSpPr/>
          <p:nvPr/>
        </p:nvSpPr>
        <p:spPr>
          <a:xfrm>
            <a:off x="744054" y="2753642"/>
            <a:ext cx="33843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FF0000"/>
                </a:solidFill>
                <a:latin typeface="華康隸書體W3" pitchFamily="65" charset="-120"/>
                <a:ea typeface="華康隸書體W3" pitchFamily="65" charset="-120"/>
              </a:rPr>
              <a:t>補</a:t>
            </a:r>
            <a:r>
              <a:rPr lang="zh-TW" altLang="en-US" sz="3600" b="1" dirty="0">
                <a:solidFill>
                  <a:srgbClr val="714D3A"/>
                </a:solidFill>
                <a:latin typeface="華康隸書體W3" pitchFamily="65" charset="-120"/>
                <a:ea typeface="華康隸書體W3" pitchFamily="65" charset="-120"/>
              </a:rPr>
              <a:t>強教學知與能</a:t>
            </a:r>
            <a:endParaRPr lang="zh-TW" altLang="en-US" sz="3600" dirty="0">
              <a:latin typeface="華康隸書體W3" pitchFamily="65" charset="-120"/>
              <a:ea typeface="華康隸書體W3" pitchFamily="65" charset="-12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0410" y="3363360"/>
            <a:ext cx="35535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600" b="1" dirty="0">
                <a:solidFill>
                  <a:srgbClr val="FF0000"/>
                </a:solidFill>
                <a:latin typeface="華康隸書體W3" pitchFamily="65" charset="-120"/>
                <a:ea typeface="華康隸書體W3" pitchFamily="65" charset="-120"/>
              </a:rPr>
              <a:t>救</a:t>
            </a:r>
            <a:r>
              <a:rPr lang="zh-TW" altLang="en-US" sz="3600" b="1" dirty="0">
                <a:solidFill>
                  <a:srgbClr val="714D3A"/>
                </a:solidFill>
                <a:latin typeface="華康隸書體W3" pitchFamily="65" charset="-120"/>
                <a:ea typeface="華康隸書體W3" pitchFamily="65" charset="-120"/>
              </a:rPr>
              <a:t>回沈默的拒絕</a:t>
            </a:r>
          </a:p>
        </p:txBody>
      </p:sp>
      <p:sp>
        <p:nvSpPr>
          <p:cNvPr id="17" name="矩形 16"/>
          <p:cNvSpPr/>
          <p:nvPr/>
        </p:nvSpPr>
        <p:spPr>
          <a:xfrm>
            <a:off x="732988" y="3928358"/>
            <a:ext cx="3416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FF0000"/>
                </a:solidFill>
                <a:latin typeface="華康隸書體W3" pitchFamily="65" charset="-120"/>
                <a:ea typeface="華康隸書體W3" pitchFamily="65" charset="-120"/>
              </a:rPr>
              <a:t>教</a:t>
            </a:r>
            <a:r>
              <a:rPr lang="zh-TW" altLang="en-US" sz="3600" b="1" dirty="0">
                <a:solidFill>
                  <a:srgbClr val="714D3A"/>
                </a:solidFill>
                <a:latin typeface="華康隸書體W3" pitchFamily="65" charset="-120"/>
                <a:ea typeface="華康隸書體W3" pitchFamily="65" charset="-120"/>
              </a:rPr>
              <a:t>好每一堂課程</a:t>
            </a:r>
            <a:endParaRPr lang="en-US" altLang="zh-TW" sz="3600" b="1" dirty="0">
              <a:solidFill>
                <a:srgbClr val="714D3A"/>
              </a:solidFill>
              <a:latin typeface="華康隸書體W3" pitchFamily="65" charset="-120"/>
              <a:ea typeface="華康隸書體W3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46176" y="4490778"/>
            <a:ext cx="3416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600" b="1" dirty="0">
                <a:solidFill>
                  <a:srgbClr val="FF0000"/>
                </a:solidFill>
                <a:latin typeface="華康隸書體W3" pitchFamily="65" charset="-120"/>
                <a:ea typeface="華康隸書體W3" pitchFamily="65" charset="-120"/>
              </a:rPr>
              <a:t>學</a:t>
            </a:r>
            <a:r>
              <a:rPr lang="zh-TW" altLang="en-US" sz="3600" b="1" dirty="0">
                <a:solidFill>
                  <a:srgbClr val="714D3A"/>
                </a:solidFill>
                <a:latin typeface="華康隸書體W3" pitchFamily="65" charset="-120"/>
                <a:ea typeface="華康隸書體W3" pitchFamily="65" charset="-120"/>
              </a:rPr>
              <a:t>會基本之能力</a:t>
            </a:r>
            <a:endParaRPr lang="en-US" altLang="zh-TW" sz="3600" b="1" dirty="0">
              <a:solidFill>
                <a:srgbClr val="714D3A"/>
              </a:solidFill>
              <a:latin typeface="華康隸書體W3" pitchFamily="65" charset="-120"/>
              <a:ea typeface="華康隸書體W3" pitchFamily="65" charset="-120"/>
            </a:endParaRPr>
          </a:p>
        </p:txBody>
      </p:sp>
      <p:sp>
        <p:nvSpPr>
          <p:cNvPr id="19" name="雲朵形圖說文字 18"/>
          <p:cNvSpPr/>
          <p:nvPr/>
        </p:nvSpPr>
        <p:spPr>
          <a:xfrm>
            <a:off x="1043608" y="5445226"/>
            <a:ext cx="4679950" cy="1171277"/>
          </a:xfrm>
          <a:prstGeom prst="cloudCallout">
            <a:avLst>
              <a:gd name="adj1" fmla="val 23388"/>
              <a:gd name="adj2" fmla="val -172314"/>
            </a:avLst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4400" dirty="0">
                <a:solidFill>
                  <a:srgbClr val="002060"/>
                </a:solidFill>
                <a:latin typeface="華康唐風隸W5" pitchFamily="65" charset="-120"/>
                <a:ea typeface="華康唐風隸W5" pitchFamily="65" charset="-120"/>
              </a:rPr>
              <a:t>每一個孩子</a:t>
            </a:r>
            <a:endParaRPr lang="en-US" altLang="zh-TW" sz="4400" dirty="0">
              <a:solidFill>
                <a:srgbClr val="002060"/>
              </a:solidFill>
              <a:latin typeface="華康唐風隸W5" pitchFamily="65" charset="-120"/>
              <a:ea typeface="華康唐風隸W5" pitchFamily="65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  <p:bldP spid="18" grpId="0"/>
      <p:bldP spid="19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Grp="1" noChangeAspect="1" noChangeArrowheads="1"/>
          </p:cNvSpPr>
          <p:nvPr>
            <p:ph idx="1"/>
          </p:nvPr>
        </p:nvSpPr>
        <p:spPr>
          <a:xfrm>
            <a:off x="2123728" y="2708922"/>
            <a:ext cx="4896544" cy="1440161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None/>
            </a:pPr>
            <a:r>
              <a:rPr lang="zh-TW" altLang="en-US" sz="8800" dirty="0">
                <a:solidFill>
                  <a:schemeClr val="accent2"/>
                </a:solidFill>
                <a:ea typeface="標楷體" pitchFamily="65" charset="-120"/>
              </a:rPr>
              <a:t>謝謝聆聽</a:t>
            </a:r>
          </a:p>
        </p:txBody>
      </p:sp>
      <p:sp>
        <p:nvSpPr>
          <p:cNvPr id="7" name="矩形 6"/>
          <p:cNvSpPr/>
          <p:nvPr/>
        </p:nvSpPr>
        <p:spPr>
          <a:xfrm>
            <a:off x="4139952" y="4941170"/>
            <a:ext cx="51845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dirty="0">
                <a:solidFill>
                  <a:srgbClr val="C00000"/>
                </a:solidFill>
                <a:latin typeface="華康新特圓體" pitchFamily="49" charset="-120"/>
                <a:ea typeface="華康新特圓體" pitchFamily="49" charset="-120"/>
              </a:rPr>
              <a:t>感謝有您</a:t>
            </a:r>
          </a:p>
          <a:p>
            <a:r>
              <a:rPr lang="zh-TW" altLang="en-US" sz="4000" dirty="0">
                <a:solidFill>
                  <a:srgbClr val="C00000"/>
                </a:solidFill>
                <a:latin typeface="華康新特圓體" pitchFamily="49" charset="-120"/>
                <a:ea typeface="華康新特圓體" pitchFamily="49" charset="-120"/>
              </a:rPr>
              <a:t>    祝您教學愉快</a:t>
            </a:r>
          </a:p>
        </p:txBody>
      </p:sp>
      <p:sp>
        <p:nvSpPr>
          <p:cNvPr id="4" name="矩形 3"/>
          <p:cNvSpPr/>
          <p:nvPr/>
        </p:nvSpPr>
        <p:spPr>
          <a:xfrm>
            <a:off x="683568" y="404666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zh-TW" altLang="en-US" sz="4000" dirty="0">
                <a:solidFill>
                  <a:srgbClr val="C00000"/>
                </a:solidFill>
                <a:latin typeface="華康新特圓體" pitchFamily="49" charset="-120"/>
                <a:ea typeface="華康新特圓體" pitchFamily="49" charset="-120"/>
              </a:rPr>
              <a:t>因為有您，讓學習上有挫折的孩子</a:t>
            </a:r>
            <a:endParaRPr lang="en-US" altLang="zh-TW" sz="4000" dirty="0">
              <a:solidFill>
                <a:srgbClr val="C00000"/>
              </a:solidFill>
              <a:latin typeface="華康新特圓體" pitchFamily="49" charset="-120"/>
              <a:ea typeface="華康新特圓體" pitchFamily="49" charset="-120"/>
            </a:endParaRPr>
          </a:p>
          <a:p>
            <a:pPr eaLnBrk="0" hangingPunct="0"/>
            <a:r>
              <a:rPr lang="zh-TW" altLang="en-US" sz="4000" dirty="0">
                <a:solidFill>
                  <a:srgbClr val="C00000"/>
                </a:solidFill>
                <a:latin typeface="華康新特圓體" pitchFamily="49" charset="-120"/>
                <a:ea typeface="華康新特圓體" pitchFamily="49" charset="-120"/>
              </a:rPr>
              <a:t>    重新燃起學習的動力和希望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90" y="0"/>
            <a:ext cx="7793037" cy="1462088"/>
          </a:xfrm>
        </p:spPr>
        <p:txBody>
          <a:bodyPr/>
          <a:lstStyle/>
          <a:p>
            <a:pPr eaLnBrk="1" hangingPunct="1"/>
            <a:r>
              <a:rPr lang="zh-TW" altLang="en-US" sz="5400">
                <a:ea typeface="標楷體" pitchFamily="65" charset="-120"/>
              </a:rPr>
              <a:t>參考資料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idx="1"/>
          </p:nvPr>
        </p:nvSpPr>
        <p:spPr>
          <a:xfrm>
            <a:off x="0" y="1412875"/>
            <a:ext cx="9144000" cy="48402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李麗君（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2010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）。弱勢低成就學生的教學與輔導：現況與省思。載於淡江大學師資培育中心暨課程與教學研究所主編，轉弱為強：弱勢學生教育的課程與教學。台北：師大書苑</a:t>
            </a:r>
            <a:r>
              <a:rPr lang="zh-TW" altLang="en-US" sz="2400"/>
              <a:t>。</a:t>
            </a:r>
            <a:endParaRPr lang="zh-TW" altLang="en-US" sz="2400">
              <a:latin typeface="Times New Roman" pitchFamily="18" charset="0"/>
              <a:ea typeface="標楷體" pitchFamily="65" charset="-120"/>
            </a:endParaRPr>
          </a:p>
          <a:p>
            <a:pPr eaLnBrk="1" hangingPunct="1">
              <a:lnSpc>
                <a:spcPct val="90000"/>
              </a:lnSpc>
            </a:pP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林建平（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1997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）。學習輔導。台北：五南。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唐淑華（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2010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）。從希望感模式論學業挫折之調適與因應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—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正向心理學提供的「第三種選擇」。台北：心理。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陳淑麗與洪儷瑜（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2010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）。有效的閱讀補救教學。載於王瓊珠、陳淑麗主編，突破閱讀困難理念與實務。台北：心理。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張新仁（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2001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）。實施補救教學之課程與教學設計。教育學刊，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17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，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85-106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。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張景媛與陳萩卿（ </a:t>
            </a:r>
            <a:r>
              <a:rPr lang="en-US" altLang="zh-TW" sz="2400">
                <a:latin typeface="Times New Roman" pitchFamily="18" charset="0"/>
                <a:ea typeface="標楷體" pitchFamily="65" charset="-120"/>
              </a:rPr>
              <a:t>2004 </a:t>
            </a:r>
            <a:r>
              <a:rPr lang="zh-TW" altLang="en-US" sz="2400">
                <a:latin typeface="Times New Roman" pitchFamily="18" charset="0"/>
                <a:ea typeface="標楷體" pitchFamily="65" charset="-120"/>
              </a:rPr>
              <a:t>）。數學文字題。載於台灣心理學會教育心理學組合著，我可以學得更好：學習輔導與診斷手冊（低年級版）。台北：心理。</a:t>
            </a:r>
          </a:p>
        </p:txBody>
      </p:sp>
      <p:sp>
        <p:nvSpPr>
          <p:cNvPr id="31746" name="投影片編號版面配置區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47B0B16-D033-4F1E-8A88-78FC21157253}" type="slidenum">
              <a:rPr lang="en-US" altLang="zh-TW" smtClean="0"/>
              <a:pPr/>
              <a:t>63</a:t>
            </a:fld>
            <a:endParaRPr lang="en-US" altLang="zh-TW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佈景主題1">
  <a:themeElements>
    <a:clrScheme name="Nature Illustration">
      <a:dk1>
        <a:srgbClr val="9A5315"/>
      </a:dk1>
      <a:lt1>
        <a:srgbClr val="FFFFFF"/>
      </a:lt1>
      <a:dk2>
        <a:srgbClr val="000000"/>
      </a:dk2>
      <a:lt2>
        <a:srgbClr val="D1E5F9"/>
      </a:lt2>
      <a:accent1>
        <a:srgbClr val="F3771A"/>
      </a:accent1>
      <a:accent2>
        <a:srgbClr val="8BBEF1"/>
      </a:accent2>
      <a:accent3>
        <a:srgbClr val="6DC025"/>
      </a:accent3>
      <a:accent4>
        <a:srgbClr val="9A5315"/>
      </a:accent4>
      <a:accent5>
        <a:srgbClr val="F1471F"/>
      </a:accent5>
      <a:accent6>
        <a:srgbClr val="DA6FDF"/>
      </a:accent6>
      <a:hlink>
        <a:srgbClr val="6DC025"/>
      </a:hlink>
      <a:folHlink>
        <a:srgbClr val="9A5315"/>
      </a:folHlink>
    </a:clrScheme>
    <a:fontScheme name="Microsoft JhengHei UI">
      <a:majorFont>
        <a:latin typeface="Microsoft JhengHei UI"/>
        <a:ea typeface="Microsoft JhengHei UI"/>
        <a:cs typeface=""/>
      </a:majorFont>
      <a:minorFont>
        <a:latin typeface="Microsoft JhengHei UI"/>
        <a:ea typeface="Microsoft Jheng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atureIllustration_16x9_TP103431353" id="{86FDE985-690B-4742-8A23-B61E7967A7A0}" vid="{3B160C72-539C-4C0A-9888-8581AAC4FE6E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6225</TotalTime>
  <Words>3344</Words>
  <Application>Microsoft Office PowerPoint</Application>
  <PresentationFormat>如螢幕大小 (4:3)</PresentationFormat>
  <Paragraphs>570</Paragraphs>
  <Slides>63</Slides>
  <Notes>10</Notes>
  <HiddenSlides>0</HiddenSlides>
  <MMClips>0</MMClips>
  <ScaleCrop>false</ScaleCrop>
  <HeadingPairs>
    <vt:vector size="8" baseType="variant">
      <vt:variant>
        <vt:lpstr>使用字型</vt:lpstr>
      </vt:variant>
      <vt:variant>
        <vt:i4>31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63</vt:i4>
      </vt:variant>
    </vt:vector>
  </HeadingPairs>
  <TitlesOfParts>
    <vt:vector size="96" baseType="lpstr">
      <vt:lpstr>DFPWeiBei-B5</vt:lpstr>
      <vt:lpstr>Microsoft JhengHei UI</vt:lpstr>
      <vt:lpstr>Noto Sans Symbols</vt:lpstr>
      <vt:lpstr>文鼎簽字筆體E</vt:lpstr>
      <vt:lpstr>王漢宗波卡體一空陰</vt:lpstr>
      <vt:lpstr>書法家魏碑體</vt:lpstr>
      <vt:lpstr>華康中特圓體</vt:lpstr>
      <vt:lpstr>華康中圓體</vt:lpstr>
      <vt:lpstr>華康流隸體</vt:lpstr>
      <vt:lpstr>華康唐風隸W5</vt:lpstr>
      <vt:lpstr>華康粗圓體</vt:lpstr>
      <vt:lpstr>華康新特圓體</vt:lpstr>
      <vt:lpstr>華康新綜藝體W5</vt:lpstr>
      <vt:lpstr>華康標楷體</vt:lpstr>
      <vt:lpstr>華康隸書體W3</vt:lpstr>
      <vt:lpstr>華康隸書體W5</vt:lpstr>
      <vt:lpstr>華康隸書體W7</vt:lpstr>
      <vt:lpstr>華康隸書體W7(P)</vt:lpstr>
      <vt:lpstr>華康魏碑體</vt:lpstr>
      <vt:lpstr>超世紀中隸書</vt:lpstr>
      <vt:lpstr>微軟正黑體</vt:lpstr>
      <vt:lpstr>新細明體</vt:lpstr>
      <vt:lpstr>標楷體</vt:lpstr>
      <vt:lpstr>Arial</vt:lpstr>
      <vt:lpstr>Calibri</vt:lpstr>
      <vt:lpstr>Century Gothic</vt:lpstr>
      <vt:lpstr>Lucida Sans Unicode</vt:lpstr>
      <vt:lpstr>Rockwell</vt:lpstr>
      <vt:lpstr>Tahoma</vt:lpstr>
      <vt:lpstr>Times New Roman</vt:lpstr>
      <vt:lpstr>Wingdings</vt:lpstr>
      <vt:lpstr>佈景主題1</vt:lpstr>
      <vt:lpstr>Image</vt:lpstr>
      <vt:lpstr>補救教學實務</vt:lpstr>
      <vt:lpstr>PowerPoint 簡報</vt:lpstr>
      <vt:lpstr>PowerPoint 簡報</vt:lpstr>
      <vt:lpstr>PowerPoint 簡報</vt:lpstr>
      <vt:lpstr>PowerPoint 簡報</vt:lpstr>
      <vt:lpstr>歷次PISA數學調查結果</vt:lpstr>
      <vt:lpstr>國際數學與科學教育成就趨勢調查</vt:lpstr>
      <vt:lpstr>PowerPoint 簡報</vt:lpstr>
      <vt:lpstr>PowerPoint 簡報</vt:lpstr>
      <vt:lpstr>PowerPoint 簡報</vt:lpstr>
      <vt:lpstr>美國2002.1.8通過 「No Child Left Behind」 法案，以績效責任、彈性 和選擇，縮短孩子的學業 成就差距，讓每一位孩子 都不落後。</vt:lpstr>
      <vt:lpstr>PowerPoint 簡報</vt:lpstr>
      <vt:lpstr>補救教學法源依據</vt:lpstr>
      <vt:lpstr>教育部國民及學前教育署補助 辦理補救教學作業要點</vt:lpstr>
      <vt:lpstr> 補救教學作業要點</vt:lpstr>
      <vt:lpstr> 補救教學作業要點</vt:lpstr>
      <vt:lpstr>補救教學的內涵</vt:lpstr>
      <vt:lpstr>PowerPoint 簡報</vt:lpstr>
      <vt:lpstr>PowerPoint 簡報</vt:lpstr>
      <vt:lpstr>PowerPoint 簡報</vt:lpstr>
      <vt:lpstr>問題？</vt:lpstr>
      <vt:lpstr>PowerPoint 簡報</vt:lpstr>
      <vt:lpstr>PowerPoint 簡報</vt:lpstr>
      <vt:lpstr>PowerPoint 簡報</vt:lpstr>
      <vt:lpstr>PISA2012、2015比較</vt:lpstr>
      <vt:lpstr>PowerPoint 簡報</vt:lpstr>
      <vt:lpstr>我為什麼要上補救教學</vt:lpstr>
      <vt:lpstr>PowerPoint 簡報</vt:lpstr>
      <vt:lpstr>PowerPoint 簡報</vt:lpstr>
      <vt:lpstr>PowerPoint 簡報</vt:lpstr>
      <vt:lpstr>What─教學內容</vt:lpstr>
      <vt:lpstr>基本學習內容指標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為何實施分組合作學習</vt:lpstr>
      <vt:lpstr>素養導向教學</vt:lpstr>
      <vt:lpstr>亮點基地</vt:lpstr>
      <vt:lpstr>亮點基地</vt:lpstr>
      <vt:lpstr>PowerPoint 簡報</vt:lpstr>
      <vt:lpstr>平鎮國中補救教學數學好好玩營隊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七個理由是使學生不喜歡學數學的原因 </vt:lpstr>
      <vt:lpstr>作家侯文詠說:</vt:lpstr>
      <vt:lpstr>PowerPoint 簡報</vt:lpstr>
      <vt:lpstr>PowerPoint 簡報</vt:lpstr>
      <vt:lpstr>補救教學成效環環相扣</vt:lpstr>
      <vt:lpstr>PowerPoint 簡報</vt:lpstr>
      <vt:lpstr>PowerPoint 簡報</vt:lpstr>
      <vt:lpstr>參考資料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mathmouse</dc:creator>
  <cp:lastModifiedBy>劉建成</cp:lastModifiedBy>
  <cp:revision>261</cp:revision>
  <dcterms:created xsi:type="dcterms:W3CDTF">2013-05-29T08:11:40Z</dcterms:created>
  <dcterms:modified xsi:type="dcterms:W3CDTF">2017-11-09T06:46:05Z</dcterms:modified>
</cp:coreProperties>
</file>