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sldIdLst>
    <p:sldId id="270" r:id="rId2"/>
    <p:sldId id="265" r:id="rId3"/>
    <p:sldId id="266" r:id="rId4"/>
    <p:sldId id="291" r:id="rId5"/>
    <p:sldId id="292" r:id="rId6"/>
    <p:sldId id="293" r:id="rId7"/>
    <p:sldId id="301" r:id="rId8"/>
    <p:sldId id="294" r:id="rId9"/>
    <p:sldId id="295" r:id="rId10"/>
    <p:sldId id="296" r:id="rId11"/>
    <p:sldId id="297" r:id="rId12"/>
    <p:sldId id="298" r:id="rId13"/>
    <p:sldId id="299" r:id="rId14"/>
    <p:sldId id="323" r:id="rId15"/>
    <p:sldId id="349" r:id="rId16"/>
    <p:sldId id="300" r:id="rId17"/>
    <p:sldId id="324" r:id="rId18"/>
    <p:sldId id="325" r:id="rId19"/>
    <p:sldId id="326" r:id="rId20"/>
    <p:sldId id="327" r:id="rId21"/>
    <p:sldId id="328" r:id="rId22"/>
    <p:sldId id="329" r:id="rId23"/>
    <p:sldId id="330" r:id="rId24"/>
    <p:sldId id="331" r:id="rId25"/>
    <p:sldId id="332" r:id="rId26"/>
    <p:sldId id="333" r:id="rId27"/>
    <p:sldId id="334" r:id="rId28"/>
    <p:sldId id="335" r:id="rId29"/>
    <p:sldId id="336" r:id="rId30"/>
    <p:sldId id="337" r:id="rId31"/>
    <p:sldId id="338" r:id="rId32"/>
    <p:sldId id="339" r:id="rId33"/>
    <p:sldId id="340" r:id="rId34"/>
    <p:sldId id="341" r:id="rId35"/>
    <p:sldId id="342" r:id="rId36"/>
    <p:sldId id="344" r:id="rId37"/>
    <p:sldId id="343" r:id="rId38"/>
    <p:sldId id="345" r:id="rId39"/>
    <p:sldId id="346" r:id="rId40"/>
    <p:sldId id="347" r:id="rId41"/>
    <p:sldId id="348" r:id="rId42"/>
    <p:sldId id="350" r:id="rId43"/>
    <p:sldId id="351" r:id="rId44"/>
    <p:sldId id="352" r:id="rId45"/>
    <p:sldId id="271" r:id="rId46"/>
  </p:sldIdLst>
  <p:sldSz cx="12192000" cy="6858000"/>
  <p:notesSz cx="6858000" cy="9144000"/>
  <p:custDataLst>
    <p:tags r:id="rId4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家弘 周" initials="家弘" lastIdx="1" clrIdx="0">
    <p:extLst>
      <p:ext uri="{19B8F6BF-5375-455C-9EA6-DF929625EA0E}">
        <p15:presenceInfo xmlns:p15="http://schemas.microsoft.com/office/powerpoint/2012/main" userId="1b5b00d27ae541e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9409"/>
    <a:srgbClr val="FFD000"/>
    <a:srgbClr val="FFD200"/>
    <a:srgbClr val="F6FED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gs" Target="tags/tag1.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AA19AE-BC5F-4353-A8D6-D3A0FE3B6D98}" type="datetimeFigureOut">
              <a:rPr lang="zh-CN" altLang="en-US" smtClean="0"/>
              <a:t>2024/12/17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FE65F8-837A-4755-B189-9640B705C4AC}" type="slidenum">
              <a:rPr lang="zh-CN" altLang="en-US" smtClean="0"/>
              <a:t>‹#›</a:t>
            </a:fld>
            <a:endParaRPr lang="zh-CN" altLang="en-US"/>
          </a:p>
        </p:txBody>
      </p:sp>
    </p:spTree>
    <p:extLst>
      <p:ext uri="{BB962C8B-B14F-4D97-AF65-F5344CB8AC3E}">
        <p14:creationId xmlns:p14="http://schemas.microsoft.com/office/powerpoint/2010/main" val="41939477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1</a:t>
            </a:fld>
            <a:endParaRPr lang="zh-CN" altLang="en-US"/>
          </a:p>
        </p:txBody>
      </p:sp>
    </p:spTree>
    <p:extLst>
      <p:ext uri="{BB962C8B-B14F-4D97-AF65-F5344CB8AC3E}">
        <p14:creationId xmlns:p14="http://schemas.microsoft.com/office/powerpoint/2010/main" val="24491888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2</a:t>
            </a:fld>
            <a:endParaRPr lang="zh-CN" altLang="en-US"/>
          </a:p>
        </p:txBody>
      </p:sp>
    </p:spTree>
    <p:extLst>
      <p:ext uri="{BB962C8B-B14F-4D97-AF65-F5344CB8AC3E}">
        <p14:creationId xmlns:p14="http://schemas.microsoft.com/office/powerpoint/2010/main" val="38777243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3</a:t>
            </a:fld>
            <a:endParaRPr lang="zh-CN" altLang="en-US"/>
          </a:p>
        </p:txBody>
      </p:sp>
    </p:spTree>
    <p:extLst>
      <p:ext uri="{BB962C8B-B14F-4D97-AF65-F5344CB8AC3E}">
        <p14:creationId xmlns:p14="http://schemas.microsoft.com/office/powerpoint/2010/main" val="35084344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4</a:t>
            </a:fld>
            <a:endParaRPr lang="zh-CN" altLang="en-US"/>
          </a:p>
        </p:txBody>
      </p:sp>
    </p:spTree>
    <p:extLst>
      <p:ext uri="{BB962C8B-B14F-4D97-AF65-F5344CB8AC3E}">
        <p14:creationId xmlns:p14="http://schemas.microsoft.com/office/powerpoint/2010/main" val="31164244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5</a:t>
            </a:fld>
            <a:endParaRPr lang="zh-CN" altLang="en-US"/>
          </a:p>
        </p:txBody>
      </p:sp>
    </p:spTree>
    <p:extLst>
      <p:ext uri="{BB962C8B-B14F-4D97-AF65-F5344CB8AC3E}">
        <p14:creationId xmlns:p14="http://schemas.microsoft.com/office/powerpoint/2010/main" val="31164244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6</a:t>
            </a:fld>
            <a:endParaRPr lang="zh-CN" altLang="en-US"/>
          </a:p>
        </p:txBody>
      </p:sp>
    </p:spTree>
    <p:extLst>
      <p:ext uri="{BB962C8B-B14F-4D97-AF65-F5344CB8AC3E}">
        <p14:creationId xmlns:p14="http://schemas.microsoft.com/office/powerpoint/2010/main" val="31164244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7</a:t>
            </a:fld>
            <a:endParaRPr lang="zh-CN" altLang="en-US"/>
          </a:p>
        </p:txBody>
      </p:sp>
    </p:spTree>
    <p:extLst>
      <p:ext uri="{BB962C8B-B14F-4D97-AF65-F5344CB8AC3E}">
        <p14:creationId xmlns:p14="http://schemas.microsoft.com/office/powerpoint/2010/main" val="24071956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8</a:t>
            </a:fld>
            <a:endParaRPr lang="zh-CN" altLang="en-US"/>
          </a:p>
        </p:txBody>
      </p:sp>
    </p:spTree>
    <p:extLst>
      <p:ext uri="{BB962C8B-B14F-4D97-AF65-F5344CB8AC3E}">
        <p14:creationId xmlns:p14="http://schemas.microsoft.com/office/powerpoint/2010/main" val="31164244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9</a:t>
            </a:fld>
            <a:endParaRPr lang="zh-CN" altLang="en-US"/>
          </a:p>
        </p:txBody>
      </p:sp>
    </p:spTree>
    <p:extLst>
      <p:ext uri="{BB962C8B-B14F-4D97-AF65-F5344CB8AC3E}">
        <p14:creationId xmlns:p14="http://schemas.microsoft.com/office/powerpoint/2010/main" val="31164244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10</a:t>
            </a:fld>
            <a:endParaRPr lang="zh-CN" altLang="en-US"/>
          </a:p>
        </p:txBody>
      </p:sp>
    </p:spTree>
    <p:extLst>
      <p:ext uri="{BB962C8B-B14F-4D97-AF65-F5344CB8AC3E}">
        <p14:creationId xmlns:p14="http://schemas.microsoft.com/office/powerpoint/2010/main" val="31164244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11</a:t>
            </a:fld>
            <a:endParaRPr lang="zh-CN" altLang="en-US"/>
          </a:p>
        </p:txBody>
      </p:sp>
    </p:spTree>
    <p:extLst>
      <p:ext uri="{BB962C8B-B14F-4D97-AF65-F5344CB8AC3E}">
        <p14:creationId xmlns:p14="http://schemas.microsoft.com/office/powerpoint/2010/main" val="41826250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16</a:t>
            </a:fld>
            <a:endParaRPr lang="zh-CN" altLang="en-US"/>
          </a:p>
        </p:txBody>
      </p:sp>
    </p:spTree>
    <p:extLst>
      <p:ext uri="{BB962C8B-B14F-4D97-AF65-F5344CB8AC3E}">
        <p14:creationId xmlns:p14="http://schemas.microsoft.com/office/powerpoint/2010/main" val="35084344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17</a:t>
            </a:fld>
            <a:endParaRPr lang="zh-CN" altLang="en-US"/>
          </a:p>
        </p:txBody>
      </p:sp>
    </p:spTree>
    <p:extLst>
      <p:ext uri="{BB962C8B-B14F-4D97-AF65-F5344CB8AC3E}">
        <p14:creationId xmlns:p14="http://schemas.microsoft.com/office/powerpoint/2010/main" val="6014592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18</a:t>
            </a:fld>
            <a:endParaRPr lang="zh-CN" altLang="en-US"/>
          </a:p>
        </p:txBody>
      </p:sp>
    </p:spTree>
    <p:extLst>
      <p:ext uri="{BB962C8B-B14F-4D97-AF65-F5344CB8AC3E}">
        <p14:creationId xmlns:p14="http://schemas.microsoft.com/office/powerpoint/2010/main" val="15394538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20</a:t>
            </a:fld>
            <a:endParaRPr lang="zh-CN" altLang="en-US"/>
          </a:p>
        </p:txBody>
      </p:sp>
    </p:spTree>
    <p:extLst>
      <p:ext uri="{BB962C8B-B14F-4D97-AF65-F5344CB8AC3E}">
        <p14:creationId xmlns:p14="http://schemas.microsoft.com/office/powerpoint/2010/main" val="27069189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21</a:t>
            </a:fld>
            <a:endParaRPr lang="zh-CN" altLang="en-US"/>
          </a:p>
        </p:txBody>
      </p:sp>
    </p:spTree>
    <p:extLst>
      <p:ext uri="{BB962C8B-B14F-4D97-AF65-F5344CB8AC3E}">
        <p14:creationId xmlns:p14="http://schemas.microsoft.com/office/powerpoint/2010/main" val="36062721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22</a:t>
            </a:fld>
            <a:endParaRPr lang="zh-CN" altLang="en-US"/>
          </a:p>
        </p:txBody>
      </p:sp>
    </p:spTree>
    <p:extLst>
      <p:ext uri="{BB962C8B-B14F-4D97-AF65-F5344CB8AC3E}">
        <p14:creationId xmlns:p14="http://schemas.microsoft.com/office/powerpoint/2010/main" val="21793804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23</a:t>
            </a:fld>
            <a:endParaRPr lang="zh-CN" altLang="en-US"/>
          </a:p>
        </p:txBody>
      </p:sp>
    </p:spTree>
    <p:extLst>
      <p:ext uri="{BB962C8B-B14F-4D97-AF65-F5344CB8AC3E}">
        <p14:creationId xmlns:p14="http://schemas.microsoft.com/office/powerpoint/2010/main" val="13434875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24</a:t>
            </a:fld>
            <a:endParaRPr lang="zh-CN" altLang="en-US"/>
          </a:p>
        </p:txBody>
      </p:sp>
    </p:spTree>
    <p:extLst>
      <p:ext uri="{BB962C8B-B14F-4D97-AF65-F5344CB8AC3E}">
        <p14:creationId xmlns:p14="http://schemas.microsoft.com/office/powerpoint/2010/main" val="39072500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27</a:t>
            </a:fld>
            <a:endParaRPr lang="zh-CN" altLang="en-US"/>
          </a:p>
        </p:txBody>
      </p:sp>
    </p:spTree>
    <p:extLst>
      <p:ext uri="{BB962C8B-B14F-4D97-AF65-F5344CB8AC3E}">
        <p14:creationId xmlns:p14="http://schemas.microsoft.com/office/powerpoint/2010/main" val="994135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28</a:t>
            </a:fld>
            <a:endParaRPr lang="zh-CN" altLang="en-US"/>
          </a:p>
        </p:txBody>
      </p:sp>
    </p:spTree>
    <p:extLst>
      <p:ext uri="{BB962C8B-B14F-4D97-AF65-F5344CB8AC3E}">
        <p14:creationId xmlns:p14="http://schemas.microsoft.com/office/powerpoint/2010/main" val="29455055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29</a:t>
            </a:fld>
            <a:endParaRPr lang="zh-CN" altLang="en-US"/>
          </a:p>
        </p:txBody>
      </p:sp>
    </p:spTree>
    <p:extLst>
      <p:ext uri="{BB962C8B-B14F-4D97-AF65-F5344CB8AC3E}">
        <p14:creationId xmlns:p14="http://schemas.microsoft.com/office/powerpoint/2010/main" val="31368228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30</a:t>
            </a:fld>
            <a:endParaRPr lang="zh-CN" altLang="en-US"/>
          </a:p>
        </p:txBody>
      </p:sp>
    </p:spTree>
    <p:extLst>
      <p:ext uri="{BB962C8B-B14F-4D97-AF65-F5344CB8AC3E}">
        <p14:creationId xmlns:p14="http://schemas.microsoft.com/office/powerpoint/2010/main" val="40463451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31</a:t>
            </a:fld>
            <a:endParaRPr lang="zh-CN" altLang="en-US"/>
          </a:p>
        </p:txBody>
      </p:sp>
    </p:spTree>
    <p:extLst>
      <p:ext uri="{BB962C8B-B14F-4D97-AF65-F5344CB8AC3E}">
        <p14:creationId xmlns:p14="http://schemas.microsoft.com/office/powerpoint/2010/main" val="20787278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32</a:t>
            </a:fld>
            <a:endParaRPr lang="zh-CN" altLang="en-US"/>
          </a:p>
        </p:txBody>
      </p:sp>
    </p:spTree>
    <p:extLst>
      <p:ext uri="{BB962C8B-B14F-4D97-AF65-F5344CB8AC3E}">
        <p14:creationId xmlns:p14="http://schemas.microsoft.com/office/powerpoint/2010/main" val="11388155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33</a:t>
            </a:fld>
            <a:endParaRPr lang="zh-CN" altLang="en-US"/>
          </a:p>
        </p:txBody>
      </p:sp>
    </p:spTree>
    <p:extLst>
      <p:ext uri="{BB962C8B-B14F-4D97-AF65-F5344CB8AC3E}">
        <p14:creationId xmlns:p14="http://schemas.microsoft.com/office/powerpoint/2010/main" val="28046585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34</a:t>
            </a:fld>
            <a:endParaRPr lang="zh-CN" altLang="en-US"/>
          </a:p>
        </p:txBody>
      </p:sp>
    </p:spTree>
    <p:extLst>
      <p:ext uri="{BB962C8B-B14F-4D97-AF65-F5344CB8AC3E}">
        <p14:creationId xmlns:p14="http://schemas.microsoft.com/office/powerpoint/2010/main" val="20290476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35</a:t>
            </a:fld>
            <a:endParaRPr lang="zh-CN" altLang="en-US"/>
          </a:p>
        </p:txBody>
      </p:sp>
    </p:spTree>
    <p:extLst>
      <p:ext uri="{BB962C8B-B14F-4D97-AF65-F5344CB8AC3E}">
        <p14:creationId xmlns:p14="http://schemas.microsoft.com/office/powerpoint/2010/main" val="3969362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37</a:t>
            </a:fld>
            <a:endParaRPr lang="zh-CN" altLang="en-US"/>
          </a:p>
        </p:txBody>
      </p:sp>
    </p:spTree>
    <p:extLst>
      <p:ext uri="{BB962C8B-B14F-4D97-AF65-F5344CB8AC3E}">
        <p14:creationId xmlns:p14="http://schemas.microsoft.com/office/powerpoint/2010/main" val="23180412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38</a:t>
            </a:fld>
            <a:endParaRPr lang="zh-CN" altLang="en-US"/>
          </a:p>
        </p:txBody>
      </p:sp>
    </p:spTree>
    <p:extLst>
      <p:ext uri="{BB962C8B-B14F-4D97-AF65-F5344CB8AC3E}">
        <p14:creationId xmlns:p14="http://schemas.microsoft.com/office/powerpoint/2010/main" val="28445490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39</a:t>
            </a:fld>
            <a:endParaRPr lang="zh-CN" altLang="en-US"/>
          </a:p>
        </p:txBody>
      </p:sp>
    </p:spTree>
    <p:extLst>
      <p:ext uri="{BB962C8B-B14F-4D97-AF65-F5344CB8AC3E}">
        <p14:creationId xmlns:p14="http://schemas.microsoft.com/office/powerpoint/2010/main" val="12401649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45</a:t>
            </a:fld>
            <a:endParaRPr lang="zh-CN" altLang="en-US"/>
          </a:p>
        </p:txBody>
      </p:sp>
    </p:spTree>
    <p:extLst>
      <p:ext uri="{BB962C8B-B14F-4D97-AF65-F5344CB8AC3E}">
        <p14:creationId xmlns:p14="http://schemas.microsoft.com/office/powerpoint/2010/main" val="3398678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文本框 6"/>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solidFill>
                <a:latin typeface="微软雅黑" panose="020B0503020204020204" pitchFamily="34" charset="-122"/>
                <a:ea typeface="微软雅黑" panose="020B0503020204020204" pitchFamily="34" charset="-122"/>
                <a:sym typeface="+mn-ea"/>
              </a:rPr>
              <a:t>PPT</a:t>
            </a:r>
            <a:r>
              <a:rPr lang="zh-CN" altLang="en-US" sz="300" dirty="0">
                <a:solidFill>
                  <a:schemeClr val="bg1"/>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solidFill>
                <a:latin typeface="微软雅黑" panose="020B0503020204020204" pitchFamily="34" charset="-122"/>
                <a:ea typeface="微软雅黑" panose="020B0503020204020204" pitchFamily="34" charset="-122"/>
                <a:sym typeface="+mn-ea"/>
              </a:rPr>
              <a:t>ibaotu.com</a:t>
            </a:r>
          </a:p>
        </p:txBody>
      </p:sp>
    </p:spTree>
  </p:cSld>
  <p:clrMap bg1="lt1" tx1="dk1" bg2="lt2" tx2="dk2" accent1="accent1" accent2="accent2" accent3="accent3" accent4="accent4" accent5="accent5" accent6="accent6" hlink="hlink" folHlink="folHlink"/>
  <p:sldLayoutIdLst>
    <p:sldLayoutId id="2147483649" r:id="rId1"/>
  </p:sldLayoutIdLst>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0.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3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D2B24F38-3A50-4077-BD3B-3FFAAF0643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299777"/>
            <a:ext cx="5041402" cy="5041402"/>
          </a:xfrm>
          <a:prstGeom prst="rect">
            <a:avLst/>
          </a:prstGeom>
        </p:spPr>
      </p:pic>
      <p:sp>
        <p:nvSpPr>
          <p:cNvPr id="5" name="椭圆 4">
            <a:extLst>
              <a:ext uri="{FF2B5EF4-FFF2-40B4-BE49-F238E27FC236}">
                <a16:creationId xmlns:a16="http://schemas.microsoft.com/office/drawing/2014/main" id="{4A93907E-99DB-4CE8-BBB5-41DF4263341F}"/>
              </a:ext>
            </a:extLst>
          </p:cNvPr>
          <p:cNvSpPr/>
          <p:nvPr/>
        </p:nvSpPr>
        <p:spPr>
          <a:xfrm>
            <a:off x="3854677" y="616421"/>
            <a:ext cx="4280452" cy="428045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id="{ABB50E48-4930-4D14-A5D6-6C9D4C7F98BE}"/>
              </a:ext>
            </a:extLst>
          </p:cNvPr>
          <p:cNvSpPr txBox="1"/>
          <p:nvPr/>
        </p:nvSpPr>
        <p:spPr>
          <a:xfrm>
            <a:off x="4202355" y="2458778"/>
            <a:ext cx="3634854" cy="461665"/>
          </a:xfrm>
          <a:prstGeom prst="rect">
            <a:avLst/>
          </a:prstGeom>
          <a:noFill/>
        </p:spPr>
        <p:txBody>
          <a:bodyPr wrap="square" rtlCol="0">
            <a:spAutoFit/>
          </a:bodyPr>
          <a:lstStyle/>
          <a:p>
            <a:pPr algn="dist"/>
            <a:r>
              <a:rPr lang="zh-TW" altLang="en-US" sz="2400" dirty="0">
                <a:solidFill>
                  <a:schemeClr val="bg2">
                    <a:lumMod val="25000"/>
                  </a:schemeClr>
                </a:solidFill>
                <a:latin typeface="微软雅黑" panose="020B0503020204020204" pitchFamily="34" charset="-122"/>
                <a:ea typeface="微软雅黑" panose="020B0503020204020204" pitchFamily="34" charset="-122"/>
              </a:rPr>
              <a:t>素養導向評量實務探究</a:t>
            </a:r>
          </a:p>
        </p:txBody>
      </p:sp>
      <p:sp>
        <p:nvSpPr>
          <p:cNvPr id="9" name="文本框 8">
            <a:extLst>
              <a:ext uri="{FF2B5EF4-FFF2-40B4-BE49-F238E27FC236}">
                <a16:creationId xmlns:a16="http://schemas.microsoft.com/office/drawing/2014/main" id="{74ACDC96-2809-4F57-9B7D-564CBE584F1F}"/>
              </a:ext>
            </a:extLst>
          </p:cNvPr>
          <p:cNvSpPr txBox="1"/>
          <p:nvPr/>
        </p:nvSpPr>
        <p:spPr>
          <a:xfrm>
            <a:off x="4862138" y="1771909"/>
            <a:ext cx="2265529" cy="584775"/>
          </a:xfrm>
          <a:prstGeom prst="rect">
            <a:avLst/>
          </a:prstGeom>
          <a:noFill/>
        </p:spPr>
        <p:txBody>
          <a:bodyPr wrap="square" rtlCol="0">
            <a:spAutoFit/>
          </a:bodyPr>
          <a:lstStyle/>
          <a:p>
            <a:pPr algn="dist"/>
            <a:r>
              <a:rPr lang="zh-TW" altLang="en-US" sz="3200" b="1" dirty="0">
                <a:solidFill>
                  <a:schemeClr val="bg2">
                    <a:lumMod val="50000"/>
                  </a:schemeClr>
                </a:solidFill>
                <a:latin typeface="微软雅黑" panose="020B0503020204020204" pitchFamily="34" charset="-122"/>
                <a:ea typeface="微软雅黑" panose="020B0503020204020204" pitchFamily="34" charset="-122"/>
              </a:rPr>
              <a:t>數學領域</a:t>
            </a:r>
          </a:p>
        </p:txBody>
      </p:sp>
      <p:pic>
        <p:nvPicPr>
          <p:cNvPr id="10" name="图片 9">
            <a:extLst>
              <a:ext uri="{FF2B5EF4-FFF2-40B4-BE49-F238E27FC236}">
                <a16:creationId xmlns:a16="http://schemas.microsoft.com/office/drawing/2014/main" id="{FA977F85-A946-4FBC-8F5A-A51402017FC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9757741" y="-247650"/>
            <a:ext cx="2642654" cy="2101833"/>
          </a:xfrm>
          <a:prstGeom prst="rect">
            <a:avLst/>
          </a:prstGeom>
        </p:spPr>
      </p:pic>
      <p:sp>
        <p:nvSpPr>
          <p:cNvPr id="12" name="椭圆 11">
            <a:extLst>
              <a:ext uri="{FF2B5EF4-FFF2-40B4-BE49-F238E27FC236}">
                <a16:creationId xmlns:a16="http://schemas.microsoft.com/office/drawing/2014/main" id="{97BB0AD7-9081-414B-ACBE-E8489E3D10F1}"/>
              </a:ext>
            </a:extLst>
          </p:cNvPr>
          <p:cNvSpPr/>
          <p:nvPr/>
        </p:nvSpPr>
        <p:spPr>
          <a:xfrm>
            <a:off x="3578658" y="340403"/>
            <a:ext cx="4832488" cy="4832488"/>
          </a:xfrm>
          <a:prstGeom prst="ellipse">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文本框 15">
            <a:extLst>
              <a:ext uri="{FF2B5EF4-FFF2-40B4-BE49-F238E27FC236}">
                <a16:creationId xmlns:a16="http://schemas.microsoft.com/office/drawing/2014/main" id="{E420F89B-F2A3-45F0-8ECC-FDF01BD8A912}"/>
              </a:ext>
            </a:extLst>
          </p:cNvPr>
          <p:cNvSpPr txBox="1"/>
          <p:nvPr/>
        </p:nvSpPr>
        <p:spPr>
          <a:xfrm>
            <a:off x="4468999" y="3114066"/>
            <a:ext cx="3283974" cy="461665"/>
          </a:xfrm>
          <a:prstGeom prst="rect">
            <a:avLst/>
          </a:prstGeom>
          <a:noFill/>
        </p:spPr>
        <p:txBody>
          <a:bodyPr wrap="square" rtlCol="0">
            <a:spAutoFit/>
          </a:bodyPr>
          <a:lstStyle/>
          <a:p>
            <a:pPr algn="ctr"/>
            <a:r>
              <a:rPr lang="zh-TW" altLang="en-US" sz="2400" b="1" dirty="0">
                <a:latin typeface="微软雅黑" panose="020B0503020204020204" pitchFamily="34" charset="-122"/>
                <a:ea typeface="微软雅黑" panose="020B0503020204020204" pitchFamily="34" charset="-122"/>
              </a:rPr>
              <a:t>桃園市數學輔導團</a:t>
            </a:r>
            <a:endParaRPr lang="en-US" altLang="zh-TW" sz="2400" b="1" dirty="0">
              <a:latin typeface="微软雅黑" panose="020B0503020204020204" pitchFamily="34" charset="-122"/>
              <a:ea typeface="微软雅黑" panose="020B0503020204020204" pitchFamily="34" charset="-122"/>
            </a:endParaRPr>
          </a:p>
        </p:txBody>
      </p:sp>
      <p:sp>
        <p:nvSpPr>
          <p:cNvPr id="11" name="文本框 13">
            <a:extLst>
              <a:ext uri="{FF2B5EF4-FFF2-40B4-BE49-F238E27FC236}">
                <a16:creationId xmlns:a16="http://schemas.microsoft.com/office/drawing/2014/main" id="{FB2B3D63-A20F-40B0-A3D4-01890308BFDA}"/>
              </a:ext>
            </a:extLst>
          </p:cNvPr>
          <p:cNvSpPr txBox="1"/>
          <p:nvPr/>
        </p:nvSpPr>
        <p:spPr>
          <a:xfrm>
            <a:off x="8411146" y="4218988"/>
            <a:ext cx="3626856" cy="2308324"/>
          </a:xfrm>
          <a:prstGeom prst="rect">
            <a:avLst/>
          </a:prstGeom>
          <a:noFill/>
        </p:spPr>
        <p:txBody>
          <a:bodyPr wrap="square" rtlCol="0">
            <a:spAutoFit/>
          </a:bodyPr>
          <a:lstStyle/>
          <a:p>
            <a:pPr algn="ctr"/>
            <a:r>
              <a:rPr lang="zh-TW" altLang="en-US" sz="2400" dirty="0">
                <a:latin typeface="微软雅黑" panose="020B0503020204020204" pitchFamily="34" charset="-122"/>
                <a:ea typeface="微软雅黑" panose="020B0503020204020204" pitchFamily="34" charset="-122"/>
              </a:rPr>
              <a:t>地方輔導團數學輔導小組</a:t>
            </a:r>
            <a:br>
              <a:rPr lang="en-US" altLang="zh-TW" sz="2400" dirty="0">
                <a:latin typeface="微软雅黑" panose="020B0503020204020204" pitchFamily="34" charset="-122"/>
                <a:ea typeface="微软雅黑" panose="020B0503020204020204" pitchFamily="34" charset="-122"/>
              </a:rPr>
            </a:br>
            <a:r>
              <a:rPr lang="zh-TW" altLang="en-US" sz="2400" dirty="0">
                <a:latin typeface="微软雅黑" panose="020B0503020204020204" pitchFamily="34" charset="-122"/>
                <a:ea typeface="微软雅黑" panose="020B0503020204020204" pitchFamily="34" charset="-122"/>
              </a:rPr>
              <a:t>梁寶丹校長</a:t>
            </a:r>
            <a:br>
              <a:rPr lang="en-US" altLang="zh-TW" sz="2400" dirty="0">
                <a:latin typeface="微软雅黑" panose="020B0503020204020204" pitchFamily="34" charset="-122"/>
                <a:ea typeface="微软雅黑" panose="020B0503020204020204" pitchFamily="34" charset="-122"/>
              </a:rPr>
            </a:br>
            <a:r>
              <a:rPr lang="zh-TW" altLang="en-US" sz="2400" dirty="0">
                <a:latin typeface="微软雅黑" panose="020B0503020204020204" pitchFamily="34" charset="-122"/>
                <a:ea typeface="微软雅黑" panose="020B0503020204020204" pitchFamily="34" charset="-122"/>
              </a:rPr>
              <a:t>陳瑞蘭校長</a:t>
            </a:r>
            <a:endParaRPr lang="en-US" altLang="zh-TW" sz="2400" dirty="0">
              <a:latin typeface="微软雅黑" panose="020B0503020204020204" pitchFamily="34" charset="-122"/>
              <a:ea typeface="微软雅黑" panose="020B0503020204020204" pitchFamily="34" charset="-122"/>
            </a:endParaRPr>
          </a:p>
          <a:p>
            <a:pPr algn="ctr"/>
            <a:r>
              <a:rPr lang="zh-TW" altLang="en-US" sz="2400" dirty="0">
                <a:latin typeface="微软雅黑" panose="020B0503020204020204" pitchFamily="34" charset="-122"/>
                <a:ea typeface="微软雅黑" panose="020B0503020204020204" pitchFamily="34" charset="-122"/>
              </a:rPr>
              <a:t>范瑞東老師</a:t>
            </a:r>
            <a:endParaRPr lang="en-US" altLang="zh-TW" sz="2400" dirty="0">
              <a:latin typeface="微软雅黑" panose="020B0503020204020204" pitchFamily="34" charset="-122"/>
              <a:ea typeface="微软雅黑" panose="020B0503020204020204" pitchFamily="34" charset="-122"/>
            </a:endParaRPr>
          </a:p>
          <a:p>
            <a:pPr algn="ctr"/>
            <a:r>
              <a:rPr lang="zh-TW" altLang="en-US" sz="2400" dirty="0">
                <a:latin typeface="微软雅黑" panose="020B0503020204020204" pitchFamily="34" charset="-122"/>
                <a:ea typeface="微软雅黑" panose="020B0503020204020204" pitchFamily="34" charset="-122"/>
              </a:rPr>
              <a:t>李盈萩主任</a:t>
            </a:r>
            <a:endParaRPr lang="en-US" altLang="zh-TW" sz="2400" dirty="0">
              <a:latin typeface="微软雅黑" panose="020B0503020204020204" pitchFamily="34" charset="-122"/>
              <a:ea typeface="微软雅黑" panose="020B0503020204020204" pitchFamily="34" charset="-122"/>
            </a:endParaRPr>
          </a:p>
          <a:p>
            <a:pPr algn="ctr"/>
            <a:r>
              <a:rPr lang="zh-TW" altLang="en-US" sz="2400" dirty="0">
                <a:latin typeface="微软雅黑" panose="020B0503020204020204" pitchFamily="34" charset="-122"/>
                <a:ea typeface="微软雅黑" panose="020B0503020204020204" pitchFamily="34" charset="-122"/>
              </a:rPr>
              <a:t>田明智主任</a:t>
            </a:r>
            <a:endParaRPr lang="zh-CN" altLang="en-US" sz="2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337298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文本框 11">
            <a:extLst>
              <a:ext uri="{FF2B5EF4-FFF2-40B4-BE49-F238E27FC236}">
                <a16:creationId xmlns:a16="http://schemas.microsoft.com/office/drawing/2014/main" id="{3DBFF75B-7E2A-4FE2-A975-C33B63D8AC24}"/>
              </a:ext>
            </a:extLst>
          </p:cNvPr>
          <p:cNvSpPr txBox="1"/>
          <p:nvPr/>
        </p:nvSpPr>
        <p:spPr>
          <a:xfrm flipH="1">
            <a:off x="2038350" y="1286933"/>
            <a:ext cx="323850" cy="4524315"/>
          </a:xfrm>
          <a:prstGeom prst="rect">
            <a:avLst/>
          </a:prstGeom>
          <a:noFill/>
        </p:spPr>
        <p:txBody>
          <a:bodyPr wrap="square" rtlCol="0">
            <a:spAutoFit/>
          </a:bodyPr>
          <a:lstStyle/>
          <a:p>
            <a:pPr algn="ctr"/>
            <a:r>
              <a:rPr lang="en-US" altLang="zh-CN" sz="3600" b="1" dirty="0">
                <a:solidFill>
                  <a:schemeClr val="bg2">
                    <a:lumMod val="50000"/>
                  </a:schemeClr>
                </a:solidFill>
              </a:rPr>
              <a:t>CONTENTS</a:t>
            </a:r>
            <a:endParaRPr lang="zh-CN" altLang="en-US" sz="3600" b="1" dirty="0">
              <a:solidFill>
                <a:schemeClr val="bg2">
                  <a:lumMod val="50000"/>
                </a:schemeClr>
              </a:solidFill>
            </a:endParaRPr>
          </a:p>
        </p:txBody>
      </p:sp>
      <p:pic>
        <p:nvPicPr>
          <p:cNvPr id="6" name="图片 5">
            <a:extLst>
              <a:ext uri="{FF2B5EF4-FFF2-40B4-BE49-F238E27FC236}">
                <a16:creationId xmlns:a16="http://schemas.microsoft.com/office/drawing/2014/main" id="{8E00D990-C4E1-442F-A66E-D70CDF26907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0" y="1286933"/>
            <a:ext cx="7004499" cy="5571067"/>
          </a:xfrm>
          <a:prstGeom prst="rect">
            <a:avLst/>
          </a:prstGeom>
        </p:spPr>
      </p:pic>
      <p:sp>
        <p:nvSpPr>
          <p:cNvPr id="13" name="矩形 12">
            <a:extLst>
              <a:ext uri="{FF2B5EF4-FFF2-40B4-BE49-F238E27FC236}">
                <a16:creationId xmlns:a16="http://schemas.microsoft.com/office/drawing/2014/main" id="{3574A90E-6A93-4739-94F9-A797C6CCAE31}"/>
              </a:ext>
            </a:extLst>
          </p:cNvPr>
          <p:cNvSpPr/>
          <p:nvPr/>
        </p:nvSpPr>
        <p:spPr>
          <a:xfrm>
            <a:off x="6096000" y="1062395"/>
            <a:ext cx="914401" cy="523220"/>
          </a:xfrm>
          <a:prstGeom prst="rect">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a:extLst>
              <a:ext uri="{FF2B5EF4-FFF2-40B4-BE49-F238E27FC236}">
                <a16:creationId xmlns:a16="http://schemas.microsoft.com/office/drawing/2014/main" id="{03BD0807-6841-4B05-B9B7-C38B8D3F8EF8}"/>
              </a:ext>
            </a:extLst>
          </p:cNvPr>
          <p:cNvSpPr txBox="1"/>
          <p:nvPr/>
        </p:nvSpPr>
        <p:spPr>
          <a:xfrm>
            <a:off x="7118450" y="1201081"/>
            <a:ext cx="3626856" cy="461665"/>
          </a:xfrm>
          <a:prstGeom prst="rect">
            <a:avLst/>
          </a:prstGeom>
          <a:noFill/>
        </p:spPr>
        <p:txBody>
          <a:bodyPr wrap="square" rtlCol="0">
            <a:spAutoFit/>
          </a:bodyPr>
          <a:lstStyle/>
          <a:p>
            <a:r>
              <a:rPr lang="zh-TW" altLang="en-US" sz="2400" dirty="0">
                <a:latin typeface="微软雅黑" panose="020B0503020204020204" pitchFamily="34" charset="-122"/>
                <a:ea typeface="微软雅黑" panose="020B0503020204020204" pitchFamily="34" charset="-122"/>
              </a:rPr>
              <a:t>素養導向評量內涵</a:t>
            </a:r>
            <a:endParaRPr lang="zh-CN" altLang="en-US" sz="2400" dirty="0">
              <a:latin typeface="微软雅黑" panose="020B0503020204020204" pitchFamily="34" charset="-122"/>
              <a:ea typeface="微软雅黑" panose="020B0503020204020204" pitchFamily="34" charset="-122"/>
            </a:endParaRPr>
          </a:p>
        </p:txBody>
      </p:sp>
      <p:sp>
        <p:nvSpPr>
          <p:cNvPr id="16" name="文本框 15">
            <a:extLst>
              <a:ext uri="{FF2B5EF4-FFF2-40B4-BE49-F238E27FC236}">
                <a16:creationId xmlns:a16="http://schemas.microsoft.com/office/drawing/2014/main" id="{999B18AA-4B77-4A94-BAF5-06D999165D0D}"/>
              </a:ext>
            </a:extLst>
          </p:cNvPr>
          <p:cNvSpPr txBox="1"/>
          <p:nvPr/>
        </p:nvSpPr>
        <p:spPr>
          <a:xfrm>
            <a:off x="6248401" y="1062395"/>
            <a:ext cx="628650" cy="584775"/>
          </a:xfrm>
          <a:prstGeom prst="rect">
            <a:avLst/>
          </a:prstGeom>
          <a:noFill/>
        </p:spPr>
        <p:txBody>
          <a:bodyPr wrap="square" rtlCol="0">
            <a:spAutoFit/>
          </a:bodyPr>
          <a:lstStyle/>
          <a:p>
            <a:pPr algn="dist"/>
            <a:r>
              <a:rPr lang="en-US" altLang="zh-CN" sz="3200" b="1" dirty="0">
                <a:solidFill>
                  <a:schemeClr val="bg1"/>
                </a:solidFill>
              </a:rPr>
              <a:t>01</a:t>
            </a:r>
            <a:endParaRPr lang="zh-CN" altLang="en-US" sz="3200" b="1" dirty="0">
              <a:solidFill>
                <a:schemeClr val="bg1"/>
              </a:solidFill>
            </a:endParaRPr>
          </a:p>
        </p:txBody>
      </p:sp>
      <p:sp>
        <p:nvSpPr>
          <p:cNvPr id="17" name="矩形 16">
            <a:extLst>
              <a:ext uri="{FF2B5EF4-FFF2-40B4-BE49-F238E27FC236}">
                <a16:creationId xmlns:a16="http://schemas.microsoft.com/office/drawing/2014/main" id="{8ACBC1F7-816C-4FAA-8713-47497224741D}"/>
              </a:ext>
            </a:extLst>
          </p:cNvPr>
          <p:cNvSpPr/>
          <p:nvPr/>
        </p:nvSpPr>
        <p:spPr>
          <a:xfrm>
            <a:off x="6096000" y="1647170"/>
            <a:ext cx="914401" cy="152341"/>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id="{5158E2FB-9B49-4572-A06D-6AD6C97DC2E8}"/>
              </a:ext>
            </a:extLst>
          </p:cNvPr>
          <p:cNvSpPr/>
          <p:nvPr/>
        </p:nvSpPr>
        <p:spPr>
          <a:xfrm>
            <a:off x="6100762" y="2321223"/>
            <a:ext cx="914401" cy="523220"/>
          </a:xfrm>
          <a:prstGeom prst="rect">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a:extLst>
              <a:ext uri="{FF2B5EF4-FFF2-40B4-BE49-F238E27FC236}">
                <a16:creationId xmlns:a16="http://schemas.microsoft.com/office/drawing/2014/main" id="{B05C9EBE-A17D-4A8C-9487-D5F4A4CA5A14}"/>
              </a:ext>
            </a:extLst>
          </p:cNvPr>
          <p:cNvSpPr txBox="1"/>
          <p:nvPr/>
        </p:nvSpPr>
        <p:spPr>
          <a:xfrm>
            <a:off x="6253163" y="2321223"/>
            <a:ext cx="628650" cy="584775"/>
          </a:xfrm>
          <a:prstGeom prst="rect">
            <a:avLst/>
          </a:prstGeom>
          <a:noFill/>
        </p:spPr>
        <p:txBody>
          <a:bodyPr wrap="square" rtlCol="0">
            <a:spAutoFit/>
          </a:bodyPr>
          <a:lstStyle/>
          <a:p>
            <a:pPr algn="dist"/>
            <a:r>
              <a:rPr lang="en-US" altLang="zh-CN" sz="3200" b="1" dirty="0">
                <a:solidFill>
                  <a:schemeClr val="bg1"/>
                </a:solidFill>
              </a:rPr>
              <a:t>02</a:t>
            </a:r>
            <a:endParaRPr lang="zh-CN" altLang="en-US" sz="3200" b="1" dirty="0">
              <a:solidFill>
                <a:schemeClr val="bg1"/>
              </a:solidFill>
            </a:endParaRPr>
          </a:p>
        </p:txBody>
      </p:sp>
      <p:sp>
        <p:nvSpPr>
          <p:cNvPr id="22" name="矩形 21">
            <a:extLst>
              <a:ext uri="{FF2B5EF4-FFF2-40B4-BE49-F238E27FC236}">
                <a16:creationId xmlns:a16="http://schemas.microsoft.com/office/drawing/2014/main" id="{14AE15B0-FF39-4BB7-8736-99F8D95C1D3B}"/>
              </a:ext>
            </a:extLst>
          </p:cNvPr>
          <p:cNvSpPr/>
          <p:nvPr/>
        </p:nvSpPr>
        <p:spPr>
          <a:xfrm>
            <a:off x="6100762" y="2905998"/>
            <a:ext cx="914401" cy="152341"/>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id="{45855CBE-8C9A-4DC0-945A-EE8EF9CA75F0}"/>
              </a:ext>
            </a:extLst>
          </p:cNvPr>
          <p:cNvSpPr/>
          <p:nvPr/>
        </p:nvSpPr>
        <p:spPr>
          <a:xfrm>
            <a:off x="6096000" y="3661672"/>
            <a:ext cx="914401" cy="523220"/>
          </a:xfrm>
          <a:prstGeom prst="rect">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a:extLst>
              <a:ext uri="{FF2B5EF4-FFF2-40B4-BE49-F238E27FC236}">
                <a16:creationId xmlns:a16="http://schemas.microsoft.com/office/drawing/2014/main" id="{FE50ABBE-7AC5-4214-98B3-1A1756759D6C}"/>
              </a:ext>
            </a:extLst>
          </p:cNvPr>
          <p:cNvSpPr txBox="1"/>
          <p:nvPr/>
        </p:nvSpPr>
        <p:spPr>
          <a:xfrm>
            <a:off x="7178832" y="3785580"/>
            <a:ext cx="3626856" cy="461665"/>
          </a:xfrm>
          <a:prstGeom prst="rect">
            <a:avLst/>
          </a:prstGeom>
          <a:noFill/>
        </p:spPr>
        <p:txBody>
          <a:bodyPr wrap="square" rtlCol="0">
            <a:spAutoFit/>
          </a:bodyPr>
          <a:lstStyle/>
          <a:p>
            <a:r>
              <a:rPr lang="zh-TW" altLang="en-US" sz="2400" dirty="0">
                <a:latin typeface="微软雅黑" panose="020B0503020204020204" pitchFamily="34" charset="-122"/>
                <a:ea typeface="微软雅黑" panose="020B0503020204020204" pitchFamily="34" charset="-122"/>
              </a:rPr>
              <a:t>常見的命題迷思</a:t>
            </a:r>
            <a:endParaRPr lang="zh-CN" altLang="en-US" sz="2400" dirty="0">
              <a:latin typeface="微软雅黑" panose="020B0503020204020204" pitchFamily="34" charset="-122"/>
              <a:ea typeface="微软雅黑" panose="020B0503020204020204" pitchFamily="34" charset="-122"/>
            </a:endParaRPr>
          </a:p>
        </p:txBody>
      </p:sp>
      <p:sp>
        <p:nvSpPr>
          <p:cNvPr id="26" name="文本框 25">
            <a:extLst>
              <a:ext uri="{FF2B5EF4-FFF2-40B4-BE49-F238E27FC236}">
                <a16:creationId xmlns:a16="http://schemas.microsoft.com/office/drawing/2014/main" id="{73D93F6B-4DFC-4A5F-8EBE-69DBA19A45A3}"/>
              </a:ext>
            </a:extLst>
          </p:cNvPr>
          <p:cNvSpPr txBox="1"/>
          <p:nvPr/>
        </p:nvSpPr>
        <p:spPr>
          <a:xfrm>
            <a:off x="6248401" y="3661672"/>
            <a:ext cx="628650" cy="584775"/>
          </a:xfrm>
          <a:prstGeom prst="rect">
            <a:avLst/>
          </a:prstGeom>
          <a:noFill/>
        </p:spPr>
        <p:txBody>
          <a:bodyPr wrap="square" rtlCol="0">
            <a:spAutoFit/>
          </a:bodyPr>
          <a:lstStyle/>
          <a:p>
            <a:pPr algn="dist"/>
            <a:r>
              <a:rPr lang="en-US" altLang="zh-CN" sz="3200" b="1" dirty="0">
                <a:solidFill>
                  <a:schemeClr val="bg1"/>
                </a:solidFill>
              </a:rPr>
              <a:t>03</a:t>
            </a:r>
            <a:endParaRPr lang="zh-CN" altLang="en-US" sz="3200" b="1" dirty="0">
              <a:solidFill>
                <a:schemeClr val="bg1"/>
              </a:solidFill>
            </a:endParaRPr>
          </a:p>
        </p:txBody>
      </p:sp>
      <p:sp>
        <p:nvSpPr>
          <p:cNvPr id="27" name="矩形 26">
            <a:extLst>
              <a:ext uri="{FF2B5EF4-FFF2-40B4-BE49-F238E27FC236}">
                <a16:creationId xmlns:a16="http://schemas.microsoft.com/office/drawing/2014/main" id="{E566EE90-372F-446E-8FC8-5C33F3C76F49}"/>
              </a:ext>
            </a:extLst>
          </p:cNvPr>
          <p:cNvSpPr/>
          <p:nvPr/>
        </p:nvSpPr>
        <p:spPr>
          <a:xfrm>
            <a:off x="6096000" y="4246447"/>
            <a:ext cx="914401" cy="152341"/>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a:extLst>
              <a:ext uri="{FF2B5EF4-FFF2-40B4-BE49-F238E27FC236}">
                <a16:creationId xmlns:a16="http://schemas.microsoft.com/office/drawing/2014/main" id="{B23C73C3-4CB3-4E1F-836F-805CCB54A417}"/>
              </a:ext>
            </a:extLst>
          </p:cNvPr>
          <p:cNvSpPr/>
          <p:nvPr/>
        </p:nvSpPr>
        <p:spPr>
          <a:xfrm>
            <a:off x="6096000" y="4986501"/>
            <a:ext cx="914401" cy="523220"/>
          </a:xfrm>
          <a:prstGeom prst="rect">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a:extLst>
              <a:ext uri="{FF2B5EF4-FFF2-40B4-BE49-F238E27FC236}">
                <a16:creationId xmlns:a16="http://schemas.microsoft.com/office/drawing/2014/main" id="{0A93C007-A9AD-4ADC-B3DB-F39EAB10DFEE}"/>
              </a:ext>
            </a:extLst>
          </p:cNvPr>
          <p:cNvSpPr txBox="1"/>
          <p:nvPr/>
        </p:nvSpPr>
        <p:spPr>
          <a:xfrm>
            <a:off x="7196084" y="5120062"/>
            <a:ext cx="3626856" cy="461665"/>
          </a:xfrm>
          <a:prstGeom prst="rect">
            <a:avLst/>
          </a:prstGeom>
          <a:noFill/>
        </p:spPr>
        <p:txBody>
          <a:bodyPr wrap="square" rtlCol="0">
            <a:spAutoFit/>
          </a:bodyPr>
          <a:lstStyle/>
          <a:p>
            <a:r>
              <a:rPr lang="zh-TW" altLang="en-US" sz="2400" dirty="0">
                <a:latin typeface="微软雅黑" panose="020B0503020204020204" pitchFamily="34" charset="-122"/>
                <a:ea typeface="微软雅黑" panose="020B0503020204020204" pitchFamily="34" charset="-122"/>
              </a:rPr>
              <a:t>素養命題實作</a:t>
            </a:r>
            <a:r>
              <a:rPr lang="en-US" altLang="zh-TW" sz="2400" dirty="0">
                <a:latin typeface="微软雅黑" panose="020B0503020204020204" pitchFamily="34" charset="-122"/>
                <a:ea typeface="微软雅黑" panose="020B0503020204020204" pitchFamily="34" charset="-122"/>
              </a:rPr>
              <a:t>&amp;</a:t>
            </a:r>
            <a:r>
              <a:rPr lang="zh-TW" altLang="en-US" sz="2400" dirty="0">
                <a:latin typeface="微软雅黑" panose="020B0503020204020204" pitchFamily="34" charset="-122"/>
                <a:ea typeface="微软雅黑" panose="020B0503020204020204" pitchFamily="34" charset="-122"/>
              </a:rPr>
              <a:t>評鑑</a:t>
            </a:r>
            <a:endParaRPr lang="zh-CN" altLang="en-US" sz="2400" dirty="0">
              <a:latin typeface="微软雅黑" panose="020B0503020204020204" pitchFamily="34" charset="-122"/>
              <a:ea typeface="微软雅黑" panose="020B0503020204020204" pitchFamily="34" charset="-122"/>
            </a:endParaRPr>
          </a:p>
        </p:txBody>
      </p:sp>
      <p:sp>
        <p:nvSpPr>
          <p:cNvPr id="31" name="文本框 30">
            <a:extLst>
              <a:ext uri="{FF2B5EF4-FFF2-40B4-BE49-F238E27FC236}">
                <a16:creationId xmlns:a16="http://schemas.microsoft.com/office/drawing/2014/main" id="{AF670D33-528A-4F43-A388-A8EA252DA8B8}"/>
              </a:ext>
            </a:extLst>
          </p:cNvPr>
          <p:cNvSpPr txBox="1"/>
          <p:nvPr/>
        </p:nvSpPr>
        <p:spPr>
          <a:xfrm>
            <a:off x="6248401" y="4986501"/>
            <a:ext cx="628650" cy="584775"/>
          </a:xfrm>
          <a:prstGeom prst="rect">
            <a:avLst/>
          </a:prstGeom>
          <a:noFill/>
        </p:spPr>
        <p:txBody>
          <a:bodyPr wrap="square" rtlCol="0">
            <a:spAutoFit/>
          </a:bodyPr>
          <a:lstStyle/>
          <a:p>
            <a:pPr algn="dist"/>
            <a:r>
              <a:rPr lang="en-US" altLang="zh-CN" sz="3200" b="1" dirty="0">
                <a:solidFill>
                  <a:schemeClr val="bg1"/>
                </a:solidFill>
              </a:rPr>
              <a:t>04</a:t>
            </a:r>
            <a:endParaRPr lang="zh-CN" altLang="en-US" sz="3200" b="1" dirty="0">
              <a:solidFill>
                <a:schemeClr val="bg1"/>
              </a:solidFill>
            </a:endParaRPr>
          </a:p>
        </p:txBody>
      </p:sp>
      <p:sp>
        <p:nvSpPr>
          <p:cNvPr id="32" name="矩形 31">
            <a:extLst>
              <a:ext uri="{FF2B5EF4-FFF2-40B4-BE49-F238E27FC236}">
                <a16:creationId xmlns:a16="http://schemas.microsoft.com/office/drawing/2014/main" id="{8346C021-8199-44C9-9290-4B72FB464508}"/>
              </a:ext>
            </a:extLst>
          </p:cNvPr>
          <p:cNvSpPr/>
          <p:nvPr/>
        </p:nvSpPr>
        <p:spPr>
          <a:xfrm>
            <a:off x="6096000" y="5571276"/>
            <a:ext cx="914401" cy="152341"/>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13">
            <a:extLst>
              <a:ext uri="{FF2B5EF4-FFF2-40B4-BE49-F238E27FC236}">
                <a16:creationId xmlns:a16="http://schemas.microsoft.com/office/drawing/2014/main" id="{03BD0807-6841-4B05-B9B7-C38B8D3F8EF8}"/>
              </a:ext>
            </a:extLst>
          </p:cNvPr>
          <p:cNvSpPr txBox="1"/>
          <p:nvPr/>
        </p:nvSpPr>
        <p:spPr>
          <a:xfrm>
            <a:off x="7144328" y="2447932"/>
            <a:ext cx="3626856" cy="461665"/>
          </a:xfrm>
          <a:prstGeom prst="rect">
            <a:avLst/>
          </a:prstGeom>
          <a:noFill/>
        </p:spPr>
        <p:txBody>
          <a:bodyPr wrap="square" rtlCol="0">
            <a:spAutoFit/>
          </a:bodyPr>
          <a:lstStyle/>
          <a:p>
            <a:r>
              <a:rPr lang="zh-TW" altLang="en-US" sz="2400" dirty="0">
                <a:latin typeface="微软雅黑" panose="020B0503020204020204" pitchFamily="34" charset="-122"/>
                <a:ea typeface="微软雅黑" panose="020B0503020204020204" pitchFamily="34" charset="-122"/>
              </a:rPr>
              <a:t>數學領域評量題型設計</a:t>
            </a:r>
            <a:endParaRPr lang="zh-CN" altLang="en-US" sz="2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605537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a16="http://schemas.microsoft.com/office/drawing/2014/main" id="{C5F5730F-7764-4845-A648-C2A845D6D5BF}"/>
              </a:ext>
            </a:extLst>
          </p:cNvPr>
          <p:cNvSpPr/>
          <p:nvPr/>
        </p:nvSpPr>
        <p:spPr>
          <a:xfrm>
            <a:off x="3955774" y="1288774"/>
            <a:ext cx="4280452" cy="428045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a:extLst>
              <a:ext uri="{FF2B5EF4-FFF2-40B4-BE49-F238E27FC236}">
                <a16:creationId xmlns:a16="http://schemas.microsoft.com/office/drawing/2014/main" id="{8B9A66C8-1F95-4801-B452-2644098FB15F}"/>
              </a:ext>
            </a:extLst>
          </p:cNvPr>
          <p:cNvSpPr txBox="1"/>
          <p:nvPr/>
        </p:nvSpPr>
        <p:spPr>
          <a:xfrm>
            <a:off x="4471026" y="2246171"/>
            <a:ext cx="3249947" cy="769441"/>
          </a:xfrm>
          <a:prstGeom prst="rect">
            <a:avLst/>
          </a:prstGeom>
          <a:noFill/>
        </p:spPr>
        <p:txBody>
          <a:bodyPr wrap="square" rtlCol="0">
            <a:spAutoFit/>
          </a:bodyPr>
          <a:lstStyle/>
          <a:p>
            <a:pPr algn="ctr"/>
            <a:r>
              <a:rPr lang="en-US" altLang="zh-TW" sz="4400" dirty="0">
                <a:solidFill>
                  <a:schemeClr val="bg2">
                    <a:lumMod val="50000"/>
                  </a:schemeClr>
                </a:solidFill>
                <a:latin typeface="微软雅黑" panose="020B0503020204020204" pitchFamily="34" charset="-122"/>
                <a:ea typeface="微软雅黑" panose="020B0503020204020204" pitchFamily="34" charset="-122"/>
              </a:rPr>
              <a:t>01</a:t>
            </a:r>
            <a:endParaRPr lang="zh-CN" altLang="en-US" sz="44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4" name="文本框 3">
            <a:extLst>
              <a:ext uri="{FF2B5EF4-FFF2-40B4-BE49-F238E27FC236}">
                <a16:creationId xmlns:a16="http://schemas.microsoft.com/office/drawing/2014/main" id="{7F48C35A-1B0F-4618-868C-BA43C5BC5DA1}"/>
              </a:ext>
            </a:extLst>
          </p:cNvPr>
          <p:cNvSpPr txBox="1"/>
          <p:nvPr/>
        </p:nvSpPr>
        <p:spPr>
          <a:xfrm>
            <a:off x="4759409" y="3106964"/>
            <a:ext cx="2961564" cy="1077218"/>
          </a:xfrm>
          <a:prstGeom prst="rect">
            <a:avLst/>
          </a:prstGeom>
          <a:noFill/>
        </p:spPr>
        <p:txBody>
          <a:bodyPr wrap="square" rtlCol="0">
            <a:spAutoFit/>
          </a:bodyPr>
          <a:lstStyle/>
          <a:p>
            <a:pPr algn="ctr"/>
            <a:r>
              <a:rPr lang="zh-TW" altLang="en-US" sz="3200" dirty="0">
                <a:latin typeface="微软雅黑" panose="020B0503020204020204" pitchFamily="34" charset="-122"/>
                <a:ea typeface="微软雅黑" panose="020B0503020204020204" pitchFamily="34" charset="-122"/>
              </a:rPr>
              <a:t>素養導向評量內涵</a:t>
            </a:r>
            <a:endParaRPr lang="zh-CN" altLang="en-US" sz="3200" dirty="0">
              <a:latin typeface="微软雅黑" panose="020B0503020204020204" pitchFamily="34" charset="-122"/>
              <a:ea typeface="微软雅黑" panose="020B0503020204020204" pitchFamily="34" charset="-122"/>
            </a:endParaRPr>
          </a:p>
        </p:txBody>
      </p:sp>
      <p:sp>
        <p:nvSpPr>
          <p:cNvPr id="9" name="椭圆 8">
            <a:extLst>
              <a:ext uri="{FF2B5EF4-FFF2-40B4-BE49-F238E27FC236}">
                <a16:creationId xmlns:a16="http://schemas.microsoft.com/office/drawing/2014/main" id="{80C65462-8A92-4D4E-AEA6-D43FB6BCCB7F}"/>
              </a:ext>
            </a:extLst>
          </p:cNvPr>
          <p:cNvSpPr/>
          <p:nvPr/>
        </p:nvSpPr>
        <p:spPr>
          <a:xfrm>
            <a:off x="3679755" y="1012756"/>
            <a:ext cx="4832488" cy="4832488"/>
          </a:xfrm>
          <a:prstGeom prst="ellipse">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8" name="图片 7">
            <a:extLst>
              <a:ext uri="{FF2B5EF4-FFF2-40B4-BE49-F238E27FC236}">
                <a16:creationId xmlns:a16="http://schemas.microsoft.com/office/drawing/2014/main" id="{118DD248-80DB-4CA9-8F05-DDE3CD1AEF53}"/>
              </a:ext>
            </a:extLst>
          </p:cNvPr>
          <p:cNvPicPr>
            <a:picLocks noChangeAspect="1"/>
          </p:cNvPicPr>
          <p:nvPr/>
        </p:nvPicPr>
        <p:blipFill>
          <a:blip r:embed="rId3" cstate="print">
            <a:extLst>
              <a:ext uri="{28A0092B-C50C-407E-A947-70E740481C1C}">
                <a14:useLocalDpi xmlns:a14="http://schemas.microsoft.com/office/drawing/2010/main" val="0"/>
              </a:ext>
            </a:extLst>
          </a:blip>
          <a:srcRect l="10424" b="50649"/>
          <a:stretch>
            <a:fillRect/>
          </a:stretch>
        </p:blipFill>
        <p:spPr>
          <a:xfrm rot="957871">
            <a:off x="3347723" y="3617556"/>
            <a:ext cx="3673551" cy="2023910"/>
          </a:xfrm>
          <a:custGeom>
            <a:avLst/>
            <a:gdLst>
              <a:gd name="connsiteX0" fmla="*/ 0 w 3673551"/>
              <a:gd name="connsiteY0" fmla="*/ 0 h 2023910"/>
              <a:gd name="connsiteX1" fmla="*/ 3673551 w 3673551"/>
              <a:gd name="connsiteY1" fmla="*/ 0 h 2023910"/>
              <a:gd name="connsiteX2" fmla="*/ 3673551 w 3673551"/>
              <a:gd name="connsiteY2" fmla="*/ 1648485 h 2023910"/>
              <a:gd name="connsiteX3" fmla="*/ 3502174 w 3673551"/>
              <a:gd name="connsiteY3" fmla="*/ 1748969 h 2023910"/>
              <a:gd name="connsiteX4" fmla="*/ 3047499 w 3673551"/>
              <a:gd name="connsiteY4" fmla="*/ 1930099 h 2023910"/>
              <a:gd name="connsiteX5" fmla="*/ 59875 w 3673551"/>
              <a:gd name="connsiteY5" fmla="*/ 271613 h 2023910"/>
              <a:gd name="connsiteX6" fmla="*/ 3921 w 3673551"/>
              <a:gd name="connsiteY6" fmla="*/ 30663 h 2023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73551" h="2023910">
                <a:moveTo>
                  <a:pt x="0" y="0"/>
                </a:moveTo>
                <a:lnTo>
                  <a:pt x="3673551" y="0"/>
                </a:lnTo>
                <a:lnTo>
                  <a:pt x="3673551" y="1648485"/>
                </a:lnTo>
                <a:lnTo>
                  <a:pt x="3502174" y="1748969"/>
                </a:lnTo>
                <a:cubicBezTo>
                  <a:pt x="3359801" y="1823176"/>
                  <a:pt x="3207872" y="1884220"/>
                  <a:pt x="3047499" y="1930099"/>
                </a:cubicBezTo>
                <a:cubicBezTo>
                  <a:pt x="1764511" y="2297130"/>
                  <a:pt x="426906" y="1554601"/>
                  <a:pt x="59875" y="271613"/>
                </a:cubicBezTo>
                <a:cubicBezTo>
                  <a:pt x="36936" y="191426"/>
                  <a:pt x="18331" y="111026"/>
                  <a:pt x="3921" y="30663"/>
                </a:cubicBezTo>
                <a:close/>
              </a:path>
            </a:pathLst>
          </a:custGeom>
        </p:spPr>
      </p:pic>
    </p:spTree>
    <p:extLst>
      <p:ext uri="{BB962C8B-B14F-4D97-AF65-F5344CB8AC3E}">
        <p14:creationId xmlns:p14="http://schemas.microsoft.com/office/powerpoint/2010/main" val="29985348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3657600" y="-216377"/>
            <a:ext cx="1866425" cy="1484460"/>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795784" y="640053"/>
            <a:ext cx="3626856" cy="461665"/>
          </a:xfrm>
          <a:prstGeom prst="rect">
            <a:avLst/>
          </a:prstGeom>
          <a:noFill/>
        </p:spPr>
        <p:txBody>
          <a:bodyPr wrap="square" rtlCol="0">
            <a:spAutoFit/>
          </a:bodyPr>
          <a:lstStyle/>
          <a:p>
            <a:pPr algn="dist"/>
            <a:r>
              <a:rPr lang="zh-TW" altLang="en-US" sz="2400" dirty="0">
                <a:latin typeface="微软雅黑" panose="020B0503020204020204" pitchFamily="34" charset="-122"/>
                <a:ea typeface="微软雅黑" panose="020B0503020204020204" pitchFamily="34" charset="-122"/>
              </a:rPr>
              <a:t>以下哪一題屬於素養題</a:t>
            </a:r>
            <a:r>
              <a:rPr lang="en-US" altLang="zh-TW" sz="24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sp>
        <p:nvSpPr>
          <p:cNvPr id="35" name="椭圆 6">
            <a:extLst>
              <a:ext uri="{FF2B5EF4-FFF2-40B4-BE49-F238E27FC236}">
                <a16:creationId xmlns:a16="http://schemas.microsoft.com/office/drawing/2014/main" id="{25AB3ECD-D9B9-4C55-BC79-C9272135DDD3}"/>
              </a:ext>
            </a:extLst>
          </p:cNvPr>
          <p:cNvSpPr/>
          <p:nvPr/>
        </p:nvSpPr>
        <p:spPr>
          <a:xfrm>
            <a:off x="598517" y="1350484"/>
            <a:ext cx="968375" cy="968375"/>
          </a:xfrm>
          <a:prstGeom prst="ellipse">
            <a:avLst/>
          </a:prstGeom>
          <a:solidFill>
            <a:srgbClr val="EEEEEE"/>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36" name="椭圆 7">
            <a:extLst>
              <a:ext uri="{FF2B5EF4-FFF2-40B4-BE49-F238E27FC236}">
                <a16:creationId xmlns:a16="http://schemas.microsoft.com/office/drawing/2014/main" id="{936DEE90-FD37-4E36-A6FE-6B722243F959}"/>
              </a:ext>
            </a:extLst>
          </p:cNvPr>
          <p:cNvSpPr/>
          <p:nvPr/>
        </p:nvSpPr>
        <p:spPr>
          <a:xfrm>
            <a:off x="820767" y="1572734"/>
            <a:ext cx="523875" cy="523875"/>
          </a:xfrm>
          <a:prstGeom prst="ellipse">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TW" sz="36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1</a:t>
            </a:r>
            <a:endParaRPr lang="zh-CN" altLang="en-US" sz="36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3" name="文字方塊 2"/>
          <p:cNvSpPr txBox="1"/>
          <p:nvPr/>
        </p:nvSpPr>
        <p:spPr>
          <a:xfrm>
            <a:off x="1860231" y="1376238"/>
            <a:ext cx="9497961" cy="1135375"/>
          </a:xfrm>
          <a:prstGeom prst="rect">
            <a:avLst/>
          </a:prstGeom>
          <a:noFill/>
          <a:ln>
            <a:solidFill>
              <a:schemeClr val="tx1"/>
            </a:solidFill>
          </a:ln>
        </p:spPr>
        <p:txBody>
          <a:bodyPr wrap="square" rtlCol="0">
            <a:spAutoFit/>
          </a:bodyPr>
          <a:lstStyle/>
          <a:p>
            <a:pPr>
              <a:lnSpc>
                <a:spcPct val="150000"/>
              </a:lnSpc>
              <a:spcBef>
                <a:spcPts val="600"/>
              </a:spcBef>
            </a:pPr>
            <a:r>
              <a:rPr lang="zh-TW" altLang="en-US" sz="2400" dirty="0">
                <a:latin typeface="標楷體" panose="03000509000000000000" pitchFamily="65" charset="-120"/>
                <a:ea typeface="標楷體" panose="03000509000000000000" pitchFamily="65" charset="-120"/>
              </a:rPr>
              <a:t>小華拉著小雯來到了花圃並採集一些生菜。他們發現這一座長方形的花圃，對於形狀感覺敏銳的他們，便想了解這些花圃的面積大小。</a:t>
            </a:r>
          </a:p>
        </p:txBody>
      </p:sp>
      <mc:AlternateContent xmlns:mc="http://schemas.openxmlformats.org/markup-compatibility/2006" xmlns:a14="http://schemas.microsoft.com/office/drawing/2010/main">
        <mc:Choice Requires="a14">
          <p:sp>
            <p:nvSpPr>
              <p:cNvPr id="7" name="文字方塊 6"/>
              <p:cNvSpPr txBox="1"/>
              <p:nvPr/>
            </p:nvSpPr>
            <p:spPr>
              <a:xfrm>
                <a:off x="1860227" y="2455426"/>
                <a:ext cx="9497961" cy="810543"/>
              </a:xfrm>
              <a:prstGeom prst="rect">
                <a:avLst/>
              </a:prstGeom>
              <a:noFill/>
              <a:ln>
                <a:noFill/>
              </a:ln>
            </p:spPr>
            <p:txBody>
              <a:bodyPr wrap="square" rtlCol="0">
                <a:spAutoFit/>
              </a:bodyPr>
              <a:lstStyle/>
              <a:p>
                <a:pPr>
                  <a:lnSpc>
                    <a:spcPct val="150000"/>
                  </a:lnSpc>
                  <a:spcBef>
                    <a:spcPts val="600"/>
                  </a:spcBef>
                </a:pPr>
                <a:r>
                  <a:rPr lang="en-US" altLang="zh-TW" sz="2400" dirty="0">
                    <a:latin typeface="標楷體" panose="03000509000000000000" pitchFamily="65" charset="-120"/>
                    <a:ea typeface="標楷體" panose="03000509000000000000" pitchFamily="65" charset="-120"/>
                  </a:rPr>
                  <a:t>1.</a:t>
                </a:r>
                <a:r>
                  <a:rPr lang="zh-TW" altLang="en-US" sz="2400" dirty="0">
                    <a:latin typeface="標楷體" panose="03000509000000000000" pitchFamily="65" charset="-120"/>
                    <a:ea typeface="標楷體" panose="03000509000000000000" pitchFamily="65" charset="-120"/>
                  </a:rPr>
                  <a:t>長方形花圃長是</a:t>
                </a:r>
                <a:r>
                  <a:rPr lang="en-US" altLang="zh-TW" sz="2400" dirty="0">
                    <a:latin typeface="標楷體" panose="03000509000000000000" pitchFamily="65" charset="-120"/>
                    <a:ea typeface="標楷體" panose="03000509000000000000" pitchFamily="65" charset="-120"/>
                  </a:rPr>
                  <a:t>5</a:t>
                </a:r>
                <a14:m>
                  <m:oMath xmlns:m="http://schemas.openxmlformats.org/officeDocument/2006/math">
                    <m:f>
                      <m:fPr>
                        <m:ctrlPr>
                          <a:rPr lang="en-US" altLang="zh-TW" sz="2400" i="1" smtClean="0">
                            <a:latin typeface="Cambria Math" panose="02040503050406030204" pitchFamily="18" charset="0"/>
                            <a:ea typeface="標楷體" panose="03000509000000000000" pitchFamily="65" charset="-120"/>
                          </a:rPr>
                        </m:ctrlPr>
                      </m:fPr>
                      <m:num>
                        <m:r>
                          <a:rPr lang="en-US" altLang="zh-TW" sz="2400" i="1">
                            <a:latin typeface="Cambria Math" panose="02040503050406030204" pitchFamily="18" charset="0"/>
                            <a:ea typeface="標楷體" panose="03000509000000000000" pitchFamily="65" charset="-120"/>
                          </a:rPr>
                          <m:t>3</m:t>
                        </m:r>
                      </m:num>
                      <m:den>
                        <m:r>
                          <a:rPr lang="en-US" altLang="zh-TW" sz="2400" i="1">
                            <a:latin typeface="Cambria Math" panose="02040503050406030204" pitchFamily="18" charset="0"/>
                            <a:ea typeface="標楷體" panose="03000509000000000000" pitchFamily="65" charset="-120"/>
                          </a:rPr>
                          <m:t>4</m:t>
                        </m:r>
                      </m:den>
                    </m:f>
                    <m:r>
                      <a:rPr lang="zh-TW" altLang="en-US" sz="2400" i="1">
                        <a:latin typeface="Cambria Math" panose="02040503050406030204" pitchFamily="18" charset="0"/>
                        <a:ea typeface="標楷體" panose="03000509000000000000" pitchFamily="65" charset="-120"/>
                      </a:rPr>
                      <m:t>公尺，寬是</m:t>
                    </m:r>
                    <m:r>
                      <a:rPr lang="en-US" altLang="zh-TW" sz="2400" i="1">
                        <a:latin typeface="Cambria Math" panose="02040503050406030204" pitchFamily="18" charset="0"/>
                        <a:ea typeface="標楷體" panose="03000509000000000000" pitchFamily="65" charset="-120"/>
                      </a:rPr>
                      <m:t>3</m:t>
                    </m:r>
                    <m:r>
                      <a:rPr lang="zh-TW" altLang="en-US" sz="2400" i="1">
                        <a:latin typeface="Cambria Math" panose="02040503050406030204" pitchFamily="18" charset="0"/>
                        <a:ea typeface="標楷體" panose="03000509000000000000" pitchFamily="65" charset="-120"/>
                      </a:rPr>
                      <m:t>公尺</m:t>
                    </m:r>
                  </m:oMath>
                </a14:m>
                <a:r>
                  <a:rPr lang="zh-TW" altLang="en-US" sz="2400" dirty="0">
                    <a:latin typeface="標楷體" panose="03000509000000000000" pitchFamily="65" charset="-120"/>
                    <a:ea typeface="標楷體" panose="03000509000000000000" pitchFamily="65" charset="-120"/>
                  </a:rPr>
                  <a:t>，請問面積是多少平方公尺呢</a:t>
                </a:r>
                <a:r>
                  <a:rPr lang="en-US" altLang="zh-TW" sz="2400" dirty="0">
                    <a:latin typeface="標楷體" panose="03000509000000000000" pitchFamily="65" charset="-120"/>
                    <a:ea typeface="標楷體" panose="03000509000000000000" pitchFamily="65" charset="-120"/>
                  </a:rPr>
                  <a:t>?</a:t>
                </a:r>
                <a:endParaRPr lang="zh-TW" altLang="en-US" sz="2400" dirty="0">
                  <a:latin typeface="標楷體" panose="03000509000000000000" pitchFamily="65" charset="-120"/>
                  <a:ea typeface="標楷體" panose="03000509000000000000" pitchFamily="65" charset="-120"/>
                </a:endParaRPr>
              </a:p>
            </p:txBody>
          </p:sp>
        </mc:Choice>
        <mc:Fallback xmlns="">
          <p:sp>
            <p:nvSpPr>
              <p:cNvPr id="7" name="文字方塊 6"/>
              <p:cNvSpPr txBox="1">
                <a:spLocks noRot="1" noChangeAspect="1" noMove="1" noResize="1" noEditPoints="1" noAdjustHandles="1" noChangeArrowheads="1" noChangeShapeType="1" noTextEdit="1"/>
              </p:cNvSpPr>
              <p:nvPr/>
            </p:nvSpPr>
            <p:spPr>
              <a:xfrm>
                <a:off x="1860227" y="2455426"/>
                <a:ext cx="9497961" cy="810543"/>
              </a:xfrm>
              <a:prstGeom prst="rect">
                <a:avLst/>
              </a:prstGeom>
              <a:blipFill>
                <a:blip r:embed="rId4"/>
                <a:stretch>
                  <a:fillRect l="-963" b="-6767"/>
                </a:stretch>
              </a:blipFill>
              <a:ln>
                <a:noFill/>
              </a:ln>
            </p:spPr>
            <p:txBody>
              <a:bodyPr/>
              <a:lstStyle/>
              <a:p>
                <a:r>
                  <a:rPr lang="zh-TW" altLang="en-US">
                    <a:noFill/>
                  </a:rPr>
                  <a:t> </a:t>
                </a:r>
              </a:p>
            </p:txBody>
          </p:sp>
        </mc:Fallback>
      </mc:AlternateContent>
      <mc:AlternateContent xmlns:mc="http://schemas.openxmlformats.org/markup-compatibility/2006" xmlns:a14="http://schemas.microsoft.com/office/drawing/2010/main">
        <mc:Choice Requires="a14">
          <p:sp>
            <p:nvSpPr>
              <p:cNvPr id="9" name="文字方塊 8"/>
              <p:cNvSpPr txBox="1"/>
              <p:nvPr/>
            </p:nvSpPr>
            <p:spPr>
              <a:xfrm>
                <a:off x="1860227" y="3458700"/>
                <a:ext cx="9497961" cy="1404423"/>
              </a:xfrm>
              <a:prstGeom prst="rect">
                <a:avLst/>
              </a:prstGeom>
              <a:noFill/>
              <a:ln>
                <a:solidFill>
                  <a:schemeClr val="tx1"/>
                </a:solidFill>
              </a:ln>
            </p:spPr>
            <p:txBody>
              <a:bodyPr wrap="square" rtlCol="0">
                <a:spAutoFit/>
              </a:bodyPr>
              <a:lstStyle/>
              <a:p>
                <a:pPr>
                  <a:lnSpc>
                    <a:spcPct val="150000"/>
                  </a:lnSpc>
                  <a:spcBef>
                    <a:spcPts val="600"/>
                  </a:spcBef>
                </a:pPr>
                <a:r>
                  <a:rPr lang="zh-TW" altLang="en-US" sz="2400" dirty="0">
                    <a:latin typeface="標楷體" panose="03000509000000000000" pitchFamily="65" charset="-120"/>
                    <a:ea typeface="標楷體" panose="03000509000000000000" pitchFamily="65" charset="-120"/>
                  </a:rPr>
                  <a:t>小華還聽到了營養師阿姨說</a:t>
                </a:r>
                <a:r>
                  <a:rPr lang="en-US" altLang="zh-TW" sz="2400" dirty="0">
                    <a:latin typeface="標楷體" panose="03000509000000000000" pitchFamily="65" charset="-120"/>
                    <a:ea typeface="標楷體" panose="03000509000000000000" pitchFamily="65" charset="-120"/>
                  </a:rPr>
                  <a:t>:</a:t>
                </a:r>
                <a:r>
                  <a:rPr lang="zh-TW" altLang="en-US" sz="2400" dirty="0">
                    <a:latin typeface="標楷體" panose="03000509000000000000" pitchFamily="65" charset="-120"/>
                    <a:ea typeface="標楷體" panose="03000509000000000000" pitchFamily="65" charset="-120"/>
                  </a:rPr>
                  <a:t>之後還會有一塊地，面積是</a:t>
                </a:r>
                <a14:m>
                  <m:oMath xmlns:m="http://schemas.openxmlformats.org/officeDocument/2006/math">
                    <m:r>
                      <a:rPr lang="en-US" altLang="zh-TW" sz="2400" i="1">
                        <a:latin typeface="Cambria Math" panose="02040503050406030204" pitchFamily="18" charset="0"/>
                        <a:ea typeface="標楷體" panose="03000509000000000000" pitchFamily="65" charset="-120"/>
                      </a:rPr>
                      <m:t>6</m:t>
                    </m:r>
                    <m:f>
                      <m:fPr>
                        <m:ctrlPr>
                          <a:rPr lang="en-US" altLang="zh-TW" sz="2800" i="1">
                            <a:latin typeface="Cambria Math" panose="02040503050406030204" pitchFamily="18" charset="0"/>
                            <a:ea typeface="標楷體" panose="03000509000000000000" pitchFamily="65" charset="-120"/>
                          </a:rPr>
                        </m:ctrlPr>
                      </m:fPr>
                      <m:num>
                        <m:r>
                          <a:rPr lang="en-US" altLang="zh-TW" sz="2800" i="1" smtClean="0">
                            <a:latin typeface="Cambria Math" panose="02040503050406030204" pitchFamily="18" charset="0"/>
                            <a:ea typeface="標楷體" panose="03000509000000000000" pitchFamily="65" charset="-120"/>
                          </a:rPr>
                          <m:t>2</m:t>
                        </m:r>
                      </m:num>
                      <m:den>
                        <m:r>
                          <a:rPr lang="en-US" altLang="zh-TW" sz="2800" i="1">
                            <a:latin typeface="Cambria Math" panose="02040503050406030204" pitchFamily="18" charset="0"/>
                            <a:ea typeface="標楷體" panose="03000509000000000000" pitchFamily="65" charset="-120"/>
                          </a:rPr>
                          <m:t>5</m:t>
                        </m:r>
                      </m:den>
                    </m:f>
                  </m:oMath>
                </a14:m>
                <a:r>
                  <a:rPr lang="zh-TW" altLang="en-US" sz="2400" dirty="0">
                    <a:latin typeface="標楷體" panose="03000509000000000000" pitchFamily="65" charset="-120"/>
                    <a:ea typeface="標楷體" panose="03000509000000000000" pitchFamily="65" charset="-120"/>
                  </a:rPr>
                  <a:t>平方公尺，並且平分成</a:t>
                </a:r>
                <a:r>
                  <a:rPr lang="en-US" altLang="zh-TW" sz="2400" dirty="0">
                    <a:latin typeface="標楷體" panose="03000509000000000000" pitchFamily="65" charset="-120"/>
                    <a:ea typeface="標楷體" panose="03000509000000000000" pitchFamily="65" charset="-120"/>
                  </a:rPr>
                  <a:t>8</a:t>
                </a:r>
                <a:r>
                  <a:rPr lang="zh-TW" altLang="en-US" sz="2400" dirty="0">
                    <a:latin typeface="標楷體" panose="03000509000000000000" pitchFamily="65" charset="-120"/>
                    <a:ea typeface="標楷體" panose="03000509000000000000" pitchFamily="65" charset="-120"/>
                  </a:rPr>
                  <a:t>塊面積一樣的小土地，來種植有機生菜。</a:t>
                </a:r>
              </a:p>
            </p:txBody>
          </p:sp>
        </mc:Choice>
        <mc:Fallback xmlns="">
          <p:sp>
            <p:nvSpPr>
              <p:cNvPr id="9" name="文字方塊 8"/>
              <p:cNvSpPr txBox="1">
                <a:spLocks noRot="1" noChangeAspect="1" noMove="1" noResize="1" noEditPoints="1" noAdjustHandles="1" noChangeArrowheads="1" noChangeShapeType="1" noTextEdit="1"/>
              </p:cNvSpPr>
              <p:nvPr/>
            </p:nvSpPr>
            <p:spPr>
              <a:xfrm>
                <a:off x="1860227" y="3458700"/>
                <a:ext cx="9497961" cy="1404423"/>
              </a:xfrm>
              <a:prstGeom prst="rect">
                <a:avLst/>
              </a:prstGeom>
              <a:blipFill>
                <a:blip r:embed="rId5"/>
                <a:stretch>
                  <a:fillRect l="-897" r="-4167" b="-8155"/>
                </a:stretch>
              </a:blipFill>
              <a:ln>
                <a:solidFill>
                  <a:schemeClr val="tx1"/>
                </a:solidFill>
              </a:ln>
            </p:spPr>
            <p:txBody>
              <a:bodyPr/>
              <a:lstStyle/>
              <a:p>
                <a:r>
                  <a:rPr lang="zh-TW" altLang="en-US">
                    <a:noFill/>
                  </a:rPr>
                  <a:t> </a:t>
                </a:r>
              </a:p>
            </p:txBody>
          </p:sp>
        </mc:Fallback>
      </mc:AlternateContent>
      <p:sp>
        <p:nvSpPr>
          <p:cNvPr id="10" name="文字方塊 9"/>
          <p:cNvSpPr txBox="1"/>
          <p:nvPr/>
        </p:nvSpPr>
        <p:spPr>
          <a:xfrm>
            <a:off x="1860227" y="5055854"/>
            <a:ext cx="9497961" cy="581378"/>
          </a:xfrm>
          <a:prstGeom prst="rect">
            <a:avLst/>
          </a:prstGeom>
          <a:noFill/>
          <a:ln>
            <a:noFill/>
          </a:ln>
        </p:spPr>
        <p:txBody>
          <a:bodyPr wrap="square" rtlCol="0">
            <a:spAutoFit/>
          </a:bodyPr>
          <a:lstStyle/>
          <a:p>
            <a:pPr>
              <a:lnSpc>
                <a:spcPct val="150000"/>
              </a:lnSpc>
              <a:spcBef>
                <a:spcPts val="600"/>
              </a:spcBef>
            </a:pPr>
            <a:r>
              <a:rPr lang="en-US" altLang="zh-TW" sz="2400" dirty="0">
                <a:latin typeface="標楷體" panose="03000509000000000000" pitchFamily="65" charset="-120"/>
                <a:ea typeface="標楷體" panose="03000509000000000000" pitchFamily="65" charset="-120"/>
              </a:rPr>
              <a:t>2.</a:t>
            </a:r>
            <a:r>
              <a:rPr lang="zh-TW" altLang="en-US" sz="2400" dirty="0">
                <a:latin typeface="標楷體" panose="03000509000000000000" pitchFamily="65" charset="-120"/>
                <a:ea typeface="標楷體" panose="03000509000000000000" pitchFamily="65" charset="-120"/>
              </a:rPr>
              <a:t>請問平分成</a:t>
            </a:r>
            <a:r>
              <a:rPr lang="en-US" altLang="zh-TW" sz="2400" dirty="0">
                <a:latin typeface="標楷體" panose="03000509000000000000" pitchFamily="65" charset="-120"/>
                <a:ea typeface="標楷體" panose="03000509000000000000" pitchFamily="65" charset="-120"/>
              </a:rPr>
              <a:t>8</a:t>
            </a:r>
            <a:r>
              <a:rPr lang="zh-TW" altLang="en-US" sz="2400" dirty="0">
                <a:latin typeface="標楷體" panose="03000509000000000000" pitchFamily="65" charset="-120"/>
                <a:ea typeface="標楷體" panose="03000509000000000000" pitchFamily="65" charset="-120"/>
              </a:rPr>
              <a:t>塊後的小土地，每塊地是多少平方公尺</a:t>
            </a:r>
            <a:r>
              <a:rPr lang="en-US" altLang="zh-TW" sz="2400" dirty="0">
                <a:latin typeface="標楷體" panose="03000509000000000000" pitchFamily="65" charset="-120"/>
                <a:ea typeface="標楷體" panose="03000509000000000000" pitchFamily="65" charset="-120"/>
              </a:rPr>
              <a:t>?</a:t>
            </a:r>
            <a:endParaRPr lang="zh-TW" altLang="en-US" sz="24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8386147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3657600" y="-216377"/>
            <a:ext cx="1866425" cy="1484460"/>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795784" y="640053"/>
            <a:ext cx="3626856" cy="461665"/>
          </a:xfrm>
          <a:prstGeom prst="rect">
            <a:avLst/>
          </a:prstGeom>
          <a:noFill/>
        </p:spPr>
        <p:txBody>
          <a:bodyPr wrap="square" rtlCol="0">
            <a:spAutoFit/>
          </a:bodyPr>
          <a:lstStyle/>
          <a:p>
            <a:pPr algn="dist"/>
            <a:r>
              <a:rPr lang="zh-TW" altLang="en-US" sz="2400" dirty="0">
                <a:latin typeface="微软雅黑" panose="020B0503020204020204" pitchFamily="34" charset="-122"/>
                <a:ea typeface="微软雅黑" panose="020B0503020204020204" pitchFamily="34" charset="-122"/>
              </a:rPr>
              <a:t>以下哪一題屬於素養題</a:t>
            </a:r>
            <a:r>
              <a:rPr lang="en-US" altLang="zh-TW" sz="24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sp>
        <p:nvSpPr>
          <p:cNvPr id="35" name="椭圆 6">
            <a:extLst>
              <a:ext uri="{FF2B5EF4-FFF2-40B4-BE49-F238E27FC236}">
                <a16:creationId xmlns:a16="http://schemas.microsoft.com/office/drawing/2014/main" id="{25AB3ECD-D9B9-4C55-BC79-C9272135DDD3}"/>
              </a:ext>
            </a:extLst>
          </p:cNvPr>
          <p:cNvSpPr/>
          <p:nvPr/>
        </p:nvSpPr>
        <p:spPr>
          <a:xfrm>
            <a:off x="598517" y="1350484"/>
            <a:ext cx="968375" cy="968375"/>
          </a:xfrm>
          <a:prstGeom prst="ellipse">
            <a:avLst/>
          </a:prstGeom>
          <a:solidFill>
            <a:srgbClr val="EEEEEE"/>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36" name="椭圆 7">
            <a:extLst>
              <a:ext uri="{FF2B5EF4-FFF2-40B4-BE49-F238E27FC236}">
                <a16:creationId xmlns:a16="http://schemas.microsoft.com/office/drawing/2014/main" id="{936DEE90-FD37-4E36-A6FE-6B722243F959}"/>
              </a:ext>
            </a:extLst>
          </p:cNvPr>
          <p:cNvSpPr/>
          <p:nvPr/>
        </p:nvSpPr>
        <p:spPr>
          <a:xfrm>
            <a:off x="820767" y="1572734"/>
            <a:ext cx="523875" cy="523875"/>
          </a:xfrm>
          <a:prstGeom prst="ellipse">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TW" sz="36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2</a:t>
            </a:r>
            <a:endParaRPr lang="zh-CN" altLang="en-US" sz="36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6" name="文字方塊 5"/>
          <p:cNvSpPr txBox="1"/>
          <p:nvPr/>
        </p:nvSpPr>
        <p:spPr>
          <a:xfrm>
            <a:off x="3335069" y="1350484"/>
            <a:ext cx="6005575" cy="1754326"/>
          </a:xfrm>
          <a:prstGeom prst="rect">
            <a:avLst/>
          </a:prstGeom>
          <a:noFill/>
          <a:ln>
            <a:solidFill>
              <a:schemeClr val="tx1"/>
            </a:solidFill>
          </a:ln>
        </p:spPr>
        <p:txBody>
          <a:bodyPr wrap="square" rtlCol="0">
            <a:spAutoFit/>
          </a:bodyPr>
          <a:lstStyle/>
          <a:p>
            <a:pPr>
              <a:lnSpc>
                <a:spcPct val="150000"/>
              </a:lnSpc>
              <a:spcBef>
                <a:spcPts val="600"/>
              </a:spcBef>
            </a:pPr>
            <a:r>
              <a:rPr lang="zh-TW" altLang="en-US" sz="2400" dirty="0">
                <a:latin typeface="標楷體" panose="03000509000000000000" pitchFamily="65" charset="-120"/>
                <a:ea typeface="標楷體" panose="03000509000000000000" pitchFamily="65" charset="-120"/>
              </a:rPr>
              <a:t>世界衛生組織簡稱為</a:t>
            </a:r>
            <a:r>
              <a:rPr lang="en-US" altLang="zh-TW" sz="7200" dirty="0">
                <a:latin typeface="Times New Roman" panose="02020603050405020304" pitchFamily="18" charset="0"/>
                <a:ea typeface="標楷體" panose="03000509000000000000" pitchFamily="65" charset="-120"/>
                <a:cs typeface="Times New Roman" panose="02020603050405020304" pitchFamily="18" charset="0"/>
              </a:rPr>
              <a:t>WHO</a:t>
            </a:r>
            <a:endParaRPr lang="zh-TW" altLang="en-US" sz="2400" dirty="0">
              <a:latin typeface="標楷體" panose="03000509000000000000" pitchFamily="65" charset="-120"/>
              <a:ea typeface="標楷體" panose="03000509000000000000" pitchFamily="65" charset="-120"/>
            </a:endParaRPr>
          </a:p>
        </p:txBody>
      </p:sp>
      <p:sp>
        <p:nvSpPr>
          <p:cNvPr id="7" name="文字方塊 6"/>
          <p:cNvSpPr txBox="1"/>
          <p:nvPr/>
        </p:nvSpPr>
        <p:spPr>
          <a:xfrm>
            <a:off x="2892614" y="3530556"/>
            <a:ext cx="7047799" cy="646331"/>
          </a:xfrm>
          <a:prstGeom prst="rect">
            <a:avLst/>
          </a:prstGeom>
          <a:noFill/>
          <a:ln>
            <a:noFill/>
          </a:ln>
        </p:spPr>
        <p:txBody>
          <a:bodyPr wrap="square" rtlCol="0">
            <a:spAutoFit/>
          </a:bodyPr>
          <a:lstStyle/>
          <a:p>
            <a:pPr>
              <a:lnSpc>
                <a:spcPct val="150000"/>
              </a:lnSpc>
              <a:spcBef>
                <a:spcPts val="600"/>
              </a:spcBef>
            </a:pPr>
            <a:r>
              <a:rPr lang="en-US" altLang="zh-TW" sz="2400" dirty="0">
                <a:latin typeface="標楷體" panose="03000509000000000000" pitchFamily="65" charset="-120"/>
                <a:ea typeface="標楷體" panose="03000509000000000000" pitchFamily="65" charset="-120"/>
              </a:rPr>
              <a:t>1.</a:t>
            </a:r>
            <a:r>
              <a:rPr lang="zh-TW" altLang="en-US" sz="2400" dirty="0">
                <a:latin typeface="標楷體" panose="03000509000000000000" pitchFamily="65" charset="-120"/>
                <a:ea typeface="標楷體" panose="03000509000000000000" pitchFamily="65" charset="-120"/>
              </a:rPr>
              <a:t>請找出三個字母垂直的地方，並標上直角記號。</a:t>
            </a:r>
          </a:p>
        </p:txBody>
      </p:sp>
      <p:sp>
        <p:nvSpPr>
          <p:cNvPr id="8" name="文字方塊 7"/>
          <p:cNvSpPr txBox="1"/>
          <p:nvPr/>
        </p:nvSpPr>
        <p:spPr>
          <a:xfrm>
            <a:off x="2912277" y="4381047"/>
            <a:ext cx="7047799" cy="581378"/>
          </a:xfrm>
          <a:prstGeom prst="rect">
            <a:avLst/>
          </a:prstGeom>
          <a:noFill/>
          <a:ln>
            <a:noFill/>
          </a:ln>
        </p:spPr>
        <p:txBody>
          <a:bodyPr wrap="square" rtlCol="0">
            <a:spAutoFit/>
          </a:bodyPr>
          <a:lstStyle/>
          <a:p>
            <a:pPr>
              <a:lnSpc>
                <a:spcPct val="150000"/>
              </a:lnSpc>
              <a:spcBef>
                <a:spcPts val="600"/>
              </a:spcBef>
            </a:pPr>
            <a:r>
              <a:rPr lang="en-US" altLang="zh-TW" sz="2400" dirty="0">
                <a:latin typeface="標楷體" panose="03000509000000000000" pitchFamily="65" charset="-120"/>
                <a:ea typeface="標楷體" panose="03000509000000000000" pitchFamily="65" charset="-120"/>
              </a:rPr>
              <a:t>2.</a:t>
            </a:r>
            <a:r>
              <a:rPr lang="zh-TW" altLang="en-US" sz="2400" dirty="0">
                <a:latin typeface="標楷體" panose="03000509000000000000" pitchFamily="65" charset="-120"/>
                <a:ea typeface="標楷體" panose="03000509000000000000" pitchFamily="65" charset="-120"/>
              </a:rPr>
              <a:t>這三個字母中，共有幾雙互相平行的直線</a:t>
            </a:r>
            <a:r>
              <a:rPr lang="en-US" altLang="zh-TW" sz="2400" dirty="0">
                <a:latin typeface="標楷體" panose="03000509000000000000" pitchFamily="65" charset="-120"/>
                <a:ea typeface="標楷體" panose="03000509000000000000" pitchFamily="65" charset="-120"/>
              </a:rPr>
              <a:t>?</a:t>
            </a:r>
            <a:endParaRPr lang="zh-TW" altLang="en-US" sz="24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6736517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3657600" y="-216377"/>
            <a:ext cx="1866425" cy="1484460"/>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795784" y="640053"/>
            <a:ext cx="3626856" cy="461665"/>
          </a:xfrm>
          <a:prstGeom prst="rect">
            <a:avLst/>
          </a:prstGeom>
          <a:noFill/>
        </p:spPr>
        <p:txBody>
          <a:bodyPr wrap="square" rtlCol="0">
            <a:spAutoFit/>
          </a:bodyPr>
          <a:lstStyle/>
          <a:p>
            <a:pPr algn="dist"/>
            <a:r>
              <a:rPr lang="zh-TW" altLang="en-US" sz="2400" dirty="0">
                <a:latin typeface="微软雅黑" panose="020B0503020204020204" pitchFamily="34" charset="-122"/>
                <a:ea typeface="微软雅黑" panose="020B0503020204020204" pitchFamily="34" charset="-122"/>
              </a:rPr>
              <a:t>以下哪一題屬於素養題</a:t>
            </a:r>
            <a:r>
              <a:rPr lang="en-US" altLang="zh-TW" sz="24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sp>
        <p:nvSpPr>
          <p:cNvPr id="35" name="椭圆 6">
            <a:extLst>
              <a:ext uri="{FF2B5EF4-FFF2-40B4-BE49-F238E27FC236}">
                <a16:creationId xmlns:a16="http://schemas.microsoft.com/office/drawing/2014/main" id="{25AB3ECD-D9B9-4C55-BC79-C9272135DDD3}"/>
              </a:ext>
            </a:extLst>
          </p:cNvPr>
          <p:cNvSpPr/>
          <p:nvPr/>
        </p:nvSpPr>
        <p:spPr>
          <a:xfrm>
            <a:off x="598517" y="1350484"/>
            <a:ext cx="968375" cy="968375"/>
          </a:xfrm>
          <a:prstGeom prst="ellipse">
            <a:avLst/>
          </a:prstGeom>
          <a:solidFill>
            <a:srgbClr val="EEEEEE"/>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36" name="椭圆 7">
            <a:extLst>
              <a:ext uri="{FF2B5EF4-FFF2-40B4-BE49-F238E27FC236}">
                <a16:creationId xmlns:a16="http://schemas.microsoft.com/office/drawing/2014/main" id="{936DEE90-FD37-4E36-A6FE-6B722243F959}"/>
              </a:ext>
            </a:extLst>
          </p:cNvPr>
          <p:cNvSpPr/>
          <p:nvPr/>
        </p:nvSpPr>
        <p:spPr>
          <a:xfrm>
            <a:off x="820767" y="1572734"/>
            <a:ext cx="523875" cy="523875"/>
          </a:xfrm>
          <a:prstGeom prst="ellipse">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TW" sz="36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3</a:t>
            </a:r>
            <a:endParaRPr lang="zh-CN" altLang="en-US" sz="36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6" name="文字方塊 5"/>
          <p:cNvSpPr txBox="1"/>
          <p:nvPr/>
        </p:nvSpPr>
        <p:spPr>
          <a:xfrm>
            <a:off x="2025117" y="1723682"/>
            <a:ext cx="8515063" cy="1483098"/>
          </a:xfrm>
          <a:prstGeom prst="rect">
            <a:avLst/>
          </a:prstGeom>
          <a:noFill/>
          <a:ln>
            <a:solidFill>
              <a:schemeClr val="tx1"/>
            </a:solidFill>
          </a:ln>
        </p:spPr>
        <p:txBody>
          <a:bodyPr wrap="square" rtlCol="0">
            <a:spAutoFit/>
          </a:bodyPr>
          <a:lstStyle/>
          <a:p>
            <a:pPr>
              <a:lnSpc>
                <a:spcPct val="150000"/>
              </a:lnSpc>
              <a:spcBef>
                <a:spcPts val="600"/>
              </a:spcBef>
            </a:pPr>
            <a:r>
              <a:rPr lang="en-US" altLang="zh-TW" sz="3200" dirty="0">
                <a:latin typeface="標楷體" panose="03000509000000000000" pitchFamily="65" charset="-120"/>
                <a:ea typeface="標楷體" panose="03000509000000000000" pitchFamily="65" charset="-120"/>
              </a:rPr>
              <a:t>5560</a:t>
            </a:r>
            <a:r>
              <a:rPr lang="zh-TW" altLang="en-US" sz="3200" dirty="0">
                <a:latin typeface="標楷體" panose="03000509000000000000" pitchFamily="65" charset="-120"/>
                <a:ea typeface="標楷體" panose="03000509000000000000" pitchFamily="65" charset="-120"/>
              </a:rPr>
              <a:t>號公車每</a:t>
            </a:r>
            <a:r>
              <a:rPr lang="en-US" altLang="zh-TW" sz="3200" dirty="0">
                <a:latin typeface="標楷體" panose="03000509000000000000" pitchFamily="65" charset="-120"/>
                <a:ea typeface="標楷體" panose="03000509000000000000" pitchFamily="65" charset="-120"/>
              </a:rPr>
              <a:t>30</a:t>
            </a:r>
            <a:r>
              <a:rPr lang="zh-TW" altLang="en-US" sz="3200" dirty="0">
                <a:latin typeface="標楷體" panose="03000509000000000000" pitchFamily="65" charset="-120"/>
                <a:ea typeface="標楷體" panose="03000509000000000000" pitchFamily="65" charset="-120"/>
              </a:rPr>
              <a:t>分鐘一班，</a:t>
            </a:r>
            <a:r>
              <a:rPr lang="en-US" altLang="zh-TW" sz="3200" dirty="0">
                <a:latin typeface="標楷體" panose="03000509000000000000" pitchFamily="65" charset="-120"/>
                <a:ea typeface="標楷體" panose="03000509000000000000" pitchFamily="65" charset="-120"/>
              </a:rPr>
              <a:t>8</a:t>
            </a:r>
            <a:r>
              <a:rPr lang="zh-TW" altLang="en-US" sz="3200" dirty="0">
                <a:latin typeface="標楷體" panose="03000509000000000000" pitchFamily="65" charset="-120"/>
                <a:ea typeface="標楷體" panose="03000509000000000000" pitchFamily="65" charset="-120"/>
              </a:rPr>
              <a:t>時</a:t>
            </a:r>
            <a:r>
              <a:rPr lang="en-US" altLang="zh-TW" sz="3200" dirty="0">
                <a:latin typeface="標楷體" panose="03000509000000000000" pitchFamily="65" charset="-120"/>
                <a:ea typeface="標楷體" panose="03000509000000000000" pitchFamily="65" charset="-120"/>
              </a:rPr>
              <a:t>31</a:t>
            </a:r>
            <a:r>
              <a:rPr lang="zh-TW" altLang="en-US" sz="3200" dirty="0">
                <a:latin typeface="標楷體" panose="03000509000000000000" pitchFamily="65" charset="-120"/>
                <a:ea typeface="標楷體" panose="03000509000000000000" pitchFamily="65" charset="-120"/>
              </a:rPr>
              <a:t>分第七班車出發，請問首班車何時發車</a:t>
            </a:r>
            <a:r>
              <a:rPr lang="en-US" altLang="zh-TW" sz="3200" dirty="0">
                <a:latin typeface="標楷體" panose="03000509000000000000" pitchFamily="65" charset="-120"/>
                <a:ea typeface="標楷體" panose="03000509000000000000" pitchFamily="65" charset="-120"/>
              </a:rPr>
              <a:t>?</a:t>
            </a:r>
          </a:p>
        </p:txBody>
      </p:sp>
    </p:spTree>
    <p:extLst>
      <p:ext uri="{BB962C8B-B14F-4D97-AF65-F5344CB8AC3E}">
        <p14:creationId xmlns:p14="http://schemas.microsoft.com/office/powerpoint/2010/main" val="26736517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3657600" y="-216377"/>
            <a:ext cx="1866425" cy="1484460"/>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795784" y="640053"/>
            <a:ext cx="3626856" cy="461665"/>
          </a:xfrm>
          <a:prstGeom prst="rect">
            <a:avLst/>
          </a:prstGeom>
          <a:noFill/>
        </p:spPr>
        <p:txBody>
          <a:bodyPr wrap="square" rtlCol="0">
            <a:spAutoFit/>
          </a:bodyPr>
          <a:lstStyle/>
          <a:p>
            <a:pPr algn="dist"/>
            <a:r>
              <a:rPr lang="zh-TW" altLang="en-US" sz="2400" dirty="0">
                <a:latin typeface="微软雅黑" panose="020B0503020204020204" pitchFamily="34" charset="-122"/>
                <a:ea typeface="微软雅黑" panose="020B0503020204020204" pitchFamily="34" charset="-122"/>
              </a:rPr>
              <a:t>以下哪一題屬於素養題</a:t>
            </a:r>
            <a:r>
              <a:rPr lang="en-US" altLang="zh-TW" sz="24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sp>
        <p:nvSpPr>
          <p:cNvPr id="35" name="椭圆 6">
            <a:extLst>
              <a:ext uri="{FF2B5EF4-FFF2-40B4-BE49-F238E27FC236}">
                <a16:creationId xmlns:a16="http://schemas.microsoft.com/office/drawing/2014/main" id="{25AB3ECD-D9B9-4C55-BC79-C9272135DDD3}"/>
              </a:ext>
            </a:extLst>
          </p:cNvPr>
          <p:cNvSpPr/>
          <p:nvPr/>
        </p:nvSpPr>
        <p:spPr>
          <a:xfrm>
            <a:off x="598517" y="1350484"/>
            <a:ext cx="968375" cy="968375"/>
          </a:xfrm>
          <a:prstGeom prst="ellipse">
            <a:avLst/>
          </a:prstGeom>
          <a:solidFill>
            <a:srgbClr val="EEEEEE"/>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36" name="椭圆 7">
            <a:extLst>
              <a:ext uri="{FF2B5EF4-FFF2-40B4-BE49-F238E27FC236}">
                <a16:creationId xmlns:a16="http://schemas.microsoft.com/office/drawing/2014/main" id="{936DEE90-FD37-4E36-A6FE-6B722243F959}"/>
              </a:ext>
            </a:extLst>
          </p:cNvPr>
          <p:cNvSpPr/>
          <p:nvPr/>
        </p:nvSpPr>
        <p:spPr>
          <a:xfrm>
            <a:off x="820767" y="1572734"/>
            <a:ext cx="523875" cy="523875"/>
          </a:xfrm>
          <a:prstGeom prst="ellipse">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TW" sz="36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4</a:t>
            </a:r>
            <a:endParaRPr lang="zh-CN" altLang="en-US" sz="36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6" name="文字方塊 5"/>
          <p:cNvSpPr txBox="1"/>
          <p:nvPr/>
        </p:nvSpPr>
        <p:spPr>
          <a:xfrm>
            <a:off x="1789143" y="1556825"/>
            <a:ext cx="9409800" cy="1200329"/>
          </a:xfrm>
          <a:prstGeom prst="rect">
            <a:avLst/>
          </a:prstGeom>
          <a:noFill/>
          <a:ln>
            <a:solidFill>
              <a:schemeClr val="tx1"/>
            </a:solidFill>
          </a:ln>
        </p:spPr>
        <p:txBody>
          <a:bodyPr wrap="square" rtlCol="0">
            <a:spAutoFit/>
          </a:bodyPr>
          <a:lstStyle/>
          <a:p>
            <a:pPr>
              <a:lnSpc>
                <a:spcPct val="150000"/>
              </a:lnSpc>
              <a:spcBef>
                <a:spcPts val="600"/>
              </a:spcBef>
            </a:pPr>
            <a:r>
              <a:rPr lang="zh-TW" altLang="en-US" sz="2400" dirty="0">
                <a:latin typeface="標楷體" panose="03000509000000000000" pitchFamily="65" charset="-120"/>
                <a:ea typeface="標楷體" panose="03000509000000000000" pitchFamily="65" charset="-120"/>
              </a:rPr>
              <a:t>為了有效利用水資源，我們可以在學校製作雨水撲滿，收集雨水再加以利用。雨水撲滿的製作與概念如下：</a:t>
            </a:r>
          </a:p>
        </p:txBody>
      </p:sp>
      <p:pic>
        <p:nvPicPr>
          <p:cNvPr id="3" name="圖片 2"/>
          <p:cNvPicPr>
            <a:picLocks noChangeAspect="1"/>
          </p:cNvPicPr>
          <p:nvPr/>
        </p:nvPicPr>
        <p:blipFill>
          <a:blip r:embed="rId4"/>
          <a:stretch>
            <a:fillRect/>
          </a:stretch>
        </p:blipFill>
        <p:spPr>
          <a:xfrm>
            <a:off x="598517" y="3045896"/>
            <a:ext cx="3741401" cy="3122823"/>
          </a:xfrm>
          <a:prstGeom prst="rect">
            <a:avLst/>
          </a:prstGeom>
        </p:spPr>
      </p:pic>
      <p:sp>
        <p:nvSpPr>
          <p:cNvPr id="8" name="文字方塊 7"/>
          <p:cNvSpPr txBox="1"/>
          <p:nvPr/>
        </p:nvSpPr>
        <p:spPr>
          <a:xfrm>
            <a:off x="4433496" y="3045896"/>
            <a:ext cx="6912078" cy="2862322"/>
          </a:xfrm>
          <a:prstGeom prst="rect">
            <a:avLst/>
          </a:prstGeom>
          <a:noFill/>
          <a:ln>
            <a:noFill/>
          </a:ln>
        </p:spPr>
        <p:txBody>
          <a:bodyPr wrap="square" rtlCol="0">
            <a:spAutoFit/>
          </a:bodyPr>
          <a:lstStyle/>
          <a:p>
            <a:pPr>
              <a:lnSpc>
                <a:spcPct val="150000"/>
              </a:lnSpc>
              <a:spcBef>
                <a:spcPts val="600"/>
              </a:spcBef>
            </a:pPr>
            <a:r>
              <a:rPr lang="en-US" altLang="zh-TW" sz="2400" dirty="0">
                <a:latin typeface="標楷體" panose="03000509000000000000" pitchFamily="65" charset="-120"/>
                <a:ea typeface="標楷體" panose="03000509000000000000" pitchFamily="65" charset="-120"/>
              </a:rPr>
              <a:t>1.</a:t>
            </a:r>
            <a:r>
              <a:rPr lang="zh-TW" altLang="en-US" sz="2400" dirty="0">
                <a:latin typeface="標楷體" panose="03000509000000000000" pitchFamily="65" charset="-120"/>
                <a:ea typeface="標楷體" panose="03000509000000000000" pitchFamily="65" charset="-120"/>
              </a:rPr>
              <a:t>學校利用收集到的雨水，作為廁所馬桶沖水使用。根據統計，學校平均每人每天在校上廁所</a:t>
            </a:r>
            <a:r>
              <a:rPr lang="en-US" altLang="zh-TW" sz="2400" dirty="0">
                <a:latin typeface="標楷體" panose="03000509000000000000" pitchFamily="65" charset="-120"/>
                <a:ea typeface="標楷體" panose="03000509000000000000" pitchFamily="65" charset="-120"/>
              </a:rPr>
              <a:t>3</a:t>
            </a:r>
            <a:r>
              <a:rPr lang="zh-TW" altLang="en-US" sz="2400" dirty="0">
                <a:latin typeface="標楷體" panose="03000509000000000000" pitchFamily="65" charset="-120"/>
                <a:ea typeface="標楷體" panose="03000509000000000000" pitchFamily="65" charset="-120"/>
              </a:rPr>
              <a:t>次，每次沖水量約為</a:t>
            </a:r>
            <a:r>
              <a:rPr lang="en-US" altLang="zh-TW" sz="2400" dirty="0">
                <a:latin typeface="標楷體" panose="03000509000000000000" pitchFamily="65" charset="-120"/>
                <a:ea typeface="標楷體" panose="03000509000000000000" pitchFamily="65" charset="-120"/>
              </a:rPr>
              <a:t>6</a:t>
            </a:r>
            <a:r>
              <a:rPr lang="zh-TW" altLang="en-US" sz="2400" dirty="0">
                <a:latin typeface="標楷體" panose="03000509000000000000" pitchFamily="65" charset="-120"/>
                <a:ea typeface="標楷體" panose="03000509000000000000" pitchFamily="65" charset="-120"/>
              </a:rPr>
              <a:t>公升。 一桶體積為</a:t>
            </a:r>
            <a:r>
              <a:rPr lang="en-US" altLang="zh-TW" sz="2400" dirty="0">
                <a:latin typeface="標楷體" panose="03000509000000000000" pitchFamily="65" charset="-120"/>
                <a:ea typeface="標楷體" panose="03000509000000000000" pitchFamily="65" charset="-120"/>
              </a:rPr>
              <a:t>5</a:t>
            </a:r>
            <a:r>
              <a:rPr lang="zh-TW" altLang="en-US" sz="2400" dirty="0">
                <a:latin typeface="標楷體" panose="03000509000000000000" pitchFamily="65" charset="-120"/>
                <a:ea typeface="標楷體" panose="03000509000000000000" pitchFamily="65" charset="-120"/>
              </a:rPr>
              <a:t>立方公尺的雨水撲滿，收集滿一桶後是否足夠全校</a:t>
            </a:r>
            <a:r>
              <a:rPr lang="en-US" altLang="zh-TW" sz="2400" dirty="0">
                <a:latin typeface="標楷體" panose="03000509000000000000" pitchFamily="65" charset="-120"/>
                <a:ea typeface="標楷體" panose="03000509000000000000" pitchFamily="65" charset="-120"/>
              </a:rPr>
              <a:t>250</a:t>
            </a:r>
            <a:r>
              <a:rPr lang="zh-TW" altLang="en-US" sz="2400" dirty="0">
                <a:latin typeface="標楷體" panose="03000509000000000000" pitchFamily="65" charset="-120"/>
                <a:ea typeface="標楷體" panose="03000509000000000000" pitchFamily="65" charset="-120"/>
              </a:rPr>
              <a:t>位師生一天的廁所沖水量</a:t>
            </a:r>
            <a:r>
              <a:rPr lang="en-US" altLang="zh-TW" sz="2400" dirty="0">
                <a:latin typeface="標楷體" panose="03000509000000000000" pitchFamily="65" charset="-120"/>
                <a:ea typeface="標楷體" panose="03000509000000000000" pitchFamily="65" charset="-120"/>
              </a:rPr>
              <a:t>?</a:t>
            </a:r>
            <a:r>
              <a:rPr lang="zh-TW" altLang="en-US" sz="2400" dirty="0">
                <a:latin typeface="標楷體" panose="03000509000000000000" pitchFamily="65" charset="-120"/>
                <a:ea typeface="標楷體" panose="03000509000000000000" pitchFamily="65" charset="-120"/>
              </a:rPr>
              <a:t>請說明你的理由。</a:t>
            </a:r>
          </a:p>
        </p:txBody>
      </p:sp>
    </p:spTree>
    <p:extLst>
      <p:ext uri="{BB962C8B-B14F-4D97-AF65-F5344CB8AC3E}">
        <p14:creationId xmlns:p14="http://schemas.microsoft.com/office/powerpoint/2010/main" val="7889803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699027" y="1638300"/>
            <a:ext cx="2642654" cy="2101833"/>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2232810" y="3012317"/>
            <a:ext cx="8947016" cy="769441"/>
          </a:xfrm>
          <a:prstGeom prst="rect">
            <a:avLst/>
          </a:prstGeom>
          <a:noFill/>
        </p:spPr>
        <p:txBody>
          <a:bodyPr wrap="square" rtlCol="0">
            <a:spAutoFit/>
          </a:bodyPr>
          <a:lstStyle/>
          <a:p>
            <a:pPr algn="dist"/>
            <a:r>
              <a:rPr lang="zh-TW" altLang="en-US" sz="4400" dirty="0">
                <a:latin typeface="微软雅黑" panose="020B0503020204020204" pitchFamily="34" charset="-122"/>
                <a:ea typeface="微软雅黑" panose="020B0503020204020204" pitchFamily="34" charset="-122"/>
              </a:rPr>
              <a:t>剛剛判斷素養與否的依據是什麼</a:t>
            </a:r>
            <a:r>
              <a:rPr lang="en-US" altLang="zh-TW" sz="4400" dirty="0">
                <a:latin typeface="微软雅黑" panose="020B0503020204020204" pitchFamily="34" charset="-122"/>
                <a:ea typeface="微软雅黑" panose="020B0503020204020204" pitchFamily="34" charset="-122"/>
              </a:rPr>
              <a:t>?</a:t>
            </a:r>
            <a:endParaRPr lang="zh-CN" altLang="en-US" sz="4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960325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699027" y="1638300"/>
            <a:ext cx="2642654" cy="2101833"/>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2232810" y="3012317"/>
            <a:ext cx="8947016" cy="769441"/>
          </a:xfrm>
          <a:prstGeom prst="rect">
            <a:avLst/>
          </a:prstGeom>
          <a:noFill/>
        </p:spPr>
        <p:txBody>
          <a:bodyPr wrap="square" rtlCol="0">
            <a:spAutoFit/>
          </a:bodyPr>
          <a:lstStyle/>
          <a:p>
            <a:pPr algn="dist"/>
            <a:r>
              <a:rPr lang="zh-TW" altLang="en-US" sz="4400" dirty="0">
                <a:latin typeface="微软雅黑" panose="020B0503020204020204" pitchFamily="34" charset="-122"/>
                <a:ea typeface="微软雅黑" panose="020B0503020204020204" pitchFamily="34" charset="-122"/>
              </a:rPr>
              <a:t>為什麼要出素養試題</a:t>
            </a:r>
            <a:r>
              <a:rPr lang="en-US" altLang="zh-TW" sz="4400" dirty="0">
                <a:latin typeface="微软雅黑" panose="020B0503020204020204" pitchFamily="34" charset="-122"/>
                <a:ea typeface="微软雅黑" panose="020B0503020204020204" pitchFamily="34" charset="-122"/>
              </a:rPr>
              <a:t>?</a:t>
            </a:r>
            <a:endParaRPr lang="zh-CN" altLang="en-US" sz="4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411458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2700355" y="4730543"/>
            <a:ext cx="1873403" cy="1490010"/>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070246" y="5596318"/>
            <a:ext cx="5443126" cy="461665"/>
          </a:xfrm>
          <a:prstGeom prst="rect">
            <a:avLst/>
          </a:prstGeom>
          <a:noFill/>
        </p:spPr>
        <p:txBody>
          <a:bodyPr wrap="square" rtlCol="0">
            <a:spAutoFit/>
          </a:bodyPr>
          <a:lstStyle/>
          <a:p>
            <a:pPr algn="dist"/>
            <a:r>
              <a:rPr lang="zh-TW" altLang="en-US" sz="2400" b="1" dirty="0">
                <a:latin typeface="微软雅黑" panose="020B0503020204020204" pitchFamily="34" charset="-122"/>
                <a:ea typeface="微软雅黑" panose="020B0503020204020204" pitchFamily="34" charset="-122"/>
              </a:rPr>
              <a:t>學生會不會動腦筋來思考</a:t>
            </a:r>
            <a:r>
              <a:rPr lang="en-US" altLang="zh-TW" sz="2400" b="1" dirty="0">
                <a:latin typeface="微软雅黑" panose="020B0503020204020204" pitchFamily="34" charset="-122"/>
                <a:ea typeface="微软雅黑" panose="020B0503020204020204" pitchFamily="34" charset="-122"/>
              </a:rPr>
              <a:t>?</a:t>
            </a:r>
            <a:endParaRPr lang="zh-CN" altLang="en-US" sz="2400" b="1" dirty="0">
              <a:latin typeface="微软雅黑" panose="020B0503020204020204" pitchFamily="34" charset="-122"/>
              <a:ea typeface="微软雅黑" panose="020B0503020204020204" pitchFamily="34" charset="-122"/>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4715" y="1265567"/>
            <a:ext cx="9321800" cy="36766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951871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60849" b="68861"/>
          <a:stretch/>
        </p:blipFill>
        <p:spPr>
          <a:xfrm>
            <a:off x="1958522" y="-647700"/>
            <a:ext cx="2642654" cy="2101833"/>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3736713" y="640052"/>
            <a:ext cx="5624926" cy="584775"/>
          </a:xfrm>
          <a:prstGeom prst="rect">
            <a:avLst/>
          </a:prstGeom>
          <a:noFill/>
        </p:spPr>
        <p:txBody>
          <a:bodyPr wrap="square" rtlCol="0">
            <a:spAutoFit/>
          </a:bodyPr>
          <a:lstStyle/>
          <a:p>
            <a:pPr algn="dist"/>
            <a:r>
              <a:rPr lang="zh-TW" altLang="en-US" sz="3200" dirty="0">
                <a:latin typeface="微软雅黑" panose="020B0503020204020204" pitchFamily="34" charset="-122"/>
                <a:ea typeface="微软雅黑" panose="020B0503020204020204" pitchFamily="34" charset="-122"/>
              </a:rPr>
              <a:t>傳統試題下學生的學習週期</a:t>
            </a:r>
            <a:endParaRPr lang="zh-CN" altLang="en-US" sz="3200" dirty="0">
              <a:latin typeface="微软雅黑" panose="020B0503020204020204" pitchFamily="34" charset="-122"/>
              <a:ea typeface="微软雅黑" panose="020B0503020204020204" pitchFamily="34" charset="-122"/>
            </a:endParaRPr>
          </a:p>
        </p:txBody>
      </p:sp>
      <p:sp>
        <p:nvSpPr>
          <p:cNvPr id="6" name="燕尾形 6">
            <a:extLst>
              <a:ext uri="{FF2B5EF4-FFF2-40B4-BE49-F238E27FC236}">
                <a16:creationId xmlns:a16="http://schemas.microsoft.com/office/drawing/2014/main" id="{6B742815-7E60-4392-9B91-3E0B76B8B811}"/>
              </a:ext>
            </a:extLst>
          </p:cNvPr>
          <p:cNvSpPr/>
          <p:nvPr/>
        </p:nvSpPr>
        <p:spPr>
          <a:xfrm>
            <a:off x="854195" y="2160766"/>
            <a:ext cx="2946400" cy="3056965"/>
          </a:xfrm>
          <a:prstGeom prst="chevron">
            <a:avLst>
              <a:gd name="adj" fmla="val 23276"/>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cs typeface="+mn-ea"/>
              <a:sym typeface="+mn-lt"/>
            </a:endParaRPr>
          </a:p>
        </p:txBody>
      </p:sp>
      <p:sp>
        <p:nvSpPr>
          <p:cNvPr id="7" name="燕尾形 8">
            <a:extLst>
              <a:ext uri="{FF2B5EF4-FFF2-40B4-BE49-F238E27FC236}">
                <a16:creationId xmlns:a16="http://schemas.microsoft.com/office/drawing/2014/main" id="{00B815BD-73BB-4DAE-9B84-FAE6A117DA17}"/>
              </a:ext>
            </a:extLst>
          </p:cNvPr>
          <p:cNvSpPr/>
          <p:nvPr/>
        </p:nvSpPr>
        <p:spPr>
          <a:xfrm>
            <a:off x="3322584" y="2160766"/>
            <a:ext cx="2946400" cy="3056965"/>
          </a:xfrm>
          <a:prstGeom prst="chevron">
            <a:avLst>
              <a:gd name="adj" fmla="val 23276"/>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cs typeface="+mn-ea"/>
              <a:sym typeface="+mn-lt"/>
            </a:endParaRPr>
          </a:p>
        </p:txBody>
      </p:sp>
      <p:sp>
        <p:nvSpPr>
          <p:cNvPr id="8" name="燕尾形 9">
            <a:extLst>
              <a:ext uri="{FF2B5EF4-FFF2-40B4-BE49-F238E27FC236}">
                <a16:creationId xmlns:a16="http://schemas.microsoft.com/office/drawing/2014/main" id="{499D45B5-2EB5-429C-B89B-8A42997A64C3}"/>
              </a:ext>
            </a:extLst>
          </p:cNvPr>
          <p:cNvSpPr/>
          <p:nvPr/>
        </p:nvSpPr>
        <p:spPr>
          <a:xfrm>
            <a:off x="5790973" y="2160766"/>
            <a:ext cx="2946400" cy="3056965"/>
          </a:xfrm>
          <a:prstGeom prst="chevron">
            <a:avLst>
              <a:gd name="adj" fmla="val 23276"/>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95000"/>
                  <a:lumOff val="5000"/>
                </a:schemeClr>
              </a:solidFill>
              <a:cs typeface="+mn-ea"/>
              <a:sym typeface="+mn-lt"/>
            </a:endParaRPr>
          </a:p>
        </p:txBody>
      </p:sp>
      <p:sp>
        <p:nvSpPr>
          <p:cNvPr id="9" name="燕尾形 10">
            <a:extLst>
              <a:ext uri="{FF2B5EF4-FFF2-40B4-BE49-F238E27FC236}">
                <a16:creationId xmlns:a16="http://schemas.microsoft.com/office/drawing/2014/main" id="{FD8BE882-78E0-46D4-9A9D-E38430B1ABED}"/>
              </a:ext>
            </a:extLst>
          </p:cNvPr>
          <p:cNvSpPr/>
          <p:nvPr/>
        </p:nvSpPr>
        <p:spPr>
          <a:xfrm>
            <a:off x="8259363" y="2160766"/>
            <a:ext cx="2946400" cy="3056965"/>
          </a:xfrm>
          <a:prstGeom prst="chevron">
            <a:avLst>
              <a:gd name="adj" fmla="val 2327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cs typeface="+mn-ea"/>
              <a:sym typeface="+mn-lt"/>
            </a:endParaRPr>
          </a:p>
        </p:txBody>
      </p:sp>
      <p:sp>
        <p:nvSpPr>
          <p:cNvPr id="17" name="文本框 16">
            <a:extLst>
              <a:ext uri="{FF2B5EF4-FFF2-40B4-BE49-F238E27FC236}">
                <a16:creationId xmlns:a16="http://schemas.microsoft.com/office/drawing/2014/main" id="{FE339A1E-0A8F-4D97-9485-23726997EB25}"/>
              </a:ext>
            </a:extLst>
          </p:cNvPr>
          <p:cNvSpPr txBox="1"/>
          <p:nvPr/>
        </p:nvSpPr>
        <p:spPr>
          <a:xfrm>
            <a:off x="4147495" y="3249757"/>
            <a:ext cx="1738955" cy="954107"/>
          </a:xfrm>
          <a:prstGeom prst="rect">
            <a:avLst/>
          </a:prstGeom>
          <a:noFill/>
        </p:spPr>
        <p:txBody>
          <a:bodyPr wrap="square" rtlCol="0">
            <a:spAutoFit/>
          </a:bodyPr>
          <a:lstStyle/>
          <a:p>
            <a:pPr algn="ctr"/>
            <a:r>
              <a:rPr lang="zh-TW" altLang="en-US" sz="2800" b="1" dirty="0">
                <a:solidFill>
                  <a:schemeClr val="bg1"/>
                </a:solidFill>
                <a:latin typeface="微软雅黑" panose="020B0503020204020204" pitchFamily="34" charset="-122"/>
                <a:ea typeface="微软雅黑" panose="020B0503020204020204" pitchFamily="34" charset="-122"/>
              </a:rPr>
              <a:t>告訴學生</a:t>
            </a:r>
            <a:endParaRPr lang="en-US" altLang="zh-TW" sz="2800" b="1" dirty="0">
              <a:solidFill>
                <a:schemeClr val="bg1"/>
              </a:solidFill>
              <a:latin typeface="微软雅黑" panose="020B0503020204020204" pitchFamily="34" charset="-122"/>
              <a:ea typeface="微软雅黑" panose="020B0503020204020204" pitchFamily="34" charset="-122"/>
            </a:endParaRPr>
          </a:p>
          <a:p>
            <a:pPr algn="ctr"/>
            <a:r>
              <a:rPr lang="zh-TW" altLang="en-US" sz="2800" b="1" dirty="0">
                <a:solidFill>
                  <a:schemeClr val="bg1"/>
                </a:solidFill>
                <a:latin typeface="微软雅黑" panose="020B0503020204020204" pitchFamily="34" charset="-122"/>
                <a:ea typeface="微软雅黑" panose="020B0503020204020204" pitchFamily="34" charset="-122"/>
              </a:rPr>
              <a:t>該做什麼</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9" name="文本框 18">
            <a:extLst>
              <a:ext uri="{FF2B5EF4-FFF2-40B4-BE49-F238E27FC236}">
                <a16:creationId xmlns:a16="http://schemas.microsoft.com/office/drawing/2014/main" id="{3FAEC23C-47AC-455D-9BF5-7C3D6FCF4E31}"/>
              </a:ext>
            </a:extLst>
          </p:cNvPr>
          <p:cNvSpPr txBox="1"/>
          <p:nvPr/>
        </p:nvSpPr>
        <p:spPr>
          <a:xfrm>
            <a:off x="1591995" y="3213778"/>
            <a:ext cx="1651801" cy="954107"/>
          </a:xfrm>
          <a:prstGeom prst="rect">
            <a:avLst/>
          </a:prstGeom>
          <a:noFill/>
        </p:spPr>
        <p:txBody>
          <a:bodyPr wrap="square" rtlCol="0">
            <a:spAutoFit/>
          </a:bodyPr>
          <a:lstStyle/>
          <a:p>
            <a:pPr algn="ctr"/>
            <a:r>
              <a:rPr lang="zh-TW" altLang="en-US" sz="2800" b="1" dirty="0">
                <a:solidFill>
                  <a:schemeClr val="bg1"/>
                </a:solidFill>
                <a:latin typeface="微软雅黑" panose="020B0503020204020204" pitchFamily="34" charset="-122"/>
                <a:ea typeface="微软雅黑" panose="020B0503020204020204" pitchFamily="34" charset="-122"/>
              </a:rPr>
              <a:t>老師</a:t>
            </a:r>
            <a:endParaRPr lang="en-US" altLang="zh-TW" sz="2800" b="1" dirty="0">
              <a:solidFill>
                <a:schemeClr val="bg1"/>
              </a:solidFill>
              <a:latin typeface="微软雅黑" panose="020B0503020204020204" pitchFamily="34" charset="-122"/>
              <a:ea typeface="微软雅黑" panose="020B0503020204020204" pitchFamily="34" charset="-122"/>
            </a:endParaRPr>
          </a:p>
          <a:p>
            <a:pPr algn="ctr"/>
            <a:r>
              <a:rPr lang="zh-TW" altLang="en-US" sz="2800" b="1" dirty="0">
                <a:solidFill>
                  <a:schemeClr val="bg1"/>
                </a:solidFill>
                <a:latin typeface="微软雅黑" panose="020B0503020204020204" pitchFamily="34" charset="-122"/>
                <a:ea typeface="微软雅黑" panose="020B0503020204020204" pitchFamily="34" charset="-122"/>
              </a:rPr>
              <a:t>畫出重點</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23" name="文本框 22">
            <a:extLst>
              <a:ext uri="{FF2B5EF4-FFF2-40B4-BE49-F238E27FC236}">
                <a16:creationId xmlns:a16="http://schemas.microsoft.com/office/drawing/2014/main" id="{61B2D2E2-2F1B-4C7A-93CA-060B9C4B2A9B}"/>
              </a:ext>
            </a:extLst>
          </p:cNvPr>
          <p:cNvSpPr txBox="1"/>
          <p:nvPr/>
        </p:nvSpPr>
        <p:spPr>
          <a:xfrm>
            <a:off x="6666790" y="3236478"/>
            <a:ext cx="1683580" cy="954107"/>
          </a:xfrm>
          <a:prstGeom prst="rect">
            <a:avLst/>
          </a:prstGeom>
          <a:noFill/>
        </p:spPr>
        <p:txBody>
          <a:bodyPr wrap="square" rtlCol="0">
            <a:spAutoFit/>
          </a:bodyPr>
          <a:lstStyle/>
          <a:p>
            <a:r>
              <a:rPr lang="zh-TW" altLang="en-US" sz="2800" b="1" dirty="0">
                <a:solidFill>
                  <a:schemeClr val="bg1"/>
                </a:solidFill>
                <a:latin typeface="微软雅黑" panose="020B0503020204020204" pitchFamily="34" charset="-122"/>
                <a:ea typeface="微软雅黑" panose="020B0503020204020204" pitchFamily="34" charset="-122"/>
              </a:rPr>
              <a:t>學生練習</a:t>
            </a:r>
            <a:endParaRPr lang="en-US" altLang="zh-TW" sz="2800" b="1" dirty="0">
              <a:solidFill>
                <a:schemeClr val="bg1"/>
              </a:solidFill>
              <a:latin typeface="微软雅黑" panose="020B0503020204020204" pitchFamily="34" charset="-122"/>
              <a:ea typeface="微软雅黑" panose="020B0503020204020204" pitchFamily="34" charset="-122"/>
            </a:endParaRPr>
          </a:p>
          <a:p>
            <a:r>
              <a:rPr lang="zh-TW" altLang="en-US" sz="2800" b="1" dirty="0">
                <a:solidFill>
                  <a:schemeClr val="bg1"/>
                </a:solidFill>
                <a:latin typeface="微软雅黑" panose="020B0503020204020204" pitchFamily="34" charset="-122"/>
                <a:ea typeface="微软雅黑" panose="020B0503020204020204" pitchFamily="34" charset="-122"/>
              </a:rPr>
              <a:t>解題技巧</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25" name="文本框 24">
            <a:extLst>
              <a:ext uri="{FF2B5EF4-FFF2-40B4-BE49-F238E27FC236}">
                <a16:creationId xmlns:a16="http://schemas.microsoft.com/office/drawing/2014/main" id="{FE16F593-4944-4D4C-93BD-10B5558C691A}"/>
              </a:ext>
            </a:extLst>
          </p:cNvPr>
          <p:cNvSpPr txBox="1"/>
          <p:nvPr/>
        </p:nvSpPr>
        <p:spPr>
          <a:xfrm>
            <a:off x="9141619" y="3178901"/>
            <a:ext cx="2699641" cy="954107"/>
          </a:xfrm>
          <a:prstGeom prst="rect">
            <a:avLst/>
          </a:prstGeom>
          <a:noFill/>
        </p:spPr>
        <p:txBody>
          <a:bodyPr wrap="square" rtlCol="0">
            <a:spAutoFit/>
          </a:bodyPr>
          <a:lstStyle/>
          <a:p>
            <a:r>
              <a:rPr lang="zh-TW" altLang="en-US" sz="2800" b="1" dirty="0">
                <a:solidFill>
                  <a:schemeClr val="bg1"/>
                </a:solidFill>
                <a:latin typeface="微软雅黑" panose="020B0503020204020204" pitchFamily="34" charset="-122"/>
                <a:ea typeface="微软雅黑" panose="020B0503020204020204" pitchFamily="34" charset="-122"/>
              </a:rPr>
              <a:t>無止盡的</a:t>
            </a:r>
            <a:endParaRPr lang="en-US" altLang="zh-TW" sz="2800" b="1" dirty="0">
              <a:solidFill>
                <a:schemeClr val="bg1"/>
              </a:solidFill>
              <a:latin typeface="微软雅黑" panose="020B0503020204020204" pitchFamily="34" charset="-122"/>
              <a:ea typeface="微软雅黑" panose="020B0503020204020204" pitchFamily="34" charset="-122"/>
            </a:endParaRPr>
          </a:p>
          <a:p>
            <a:r>
              <a:rPr lang="zh-TW" altLang="en-US" sz="2800" b="1" dirty="0">
                <a:solidFill>
                  <a:schemeClr val="bg1"/>
                </a:solidFill>
                <a:latin typeface="微软雅黑" panose="020B0503020204020204" pitchFamily="34" charset="-122"/>
                <a:ea typeface="微软雅黑" panose="020B0503020204020204" pitchFamily="34" charset="-122"/>
              </a:rPr>
              <a:t>大量練習</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078419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3624" y="1414104"/>
            <a:ext cx="6308426" cy="18760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2156676" y="-216377"/>
            <a:ext cx="1866425" cy="1484460"/>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3294859" y="640053"/>
            <a:ext cx="6323593" cy="461665"/>
          </a:xfrm>
          <a:prstGeom prst="rect">
            <a:avLst/>
          </a:prstGeom>
          <a:noFill/>
        </p:spPr>
        <p:txBody>
          <a:bodyPr wrap="square" rtlCol="0">
            <a:spAutoFit/>
          </a:bodyPr>
          <a:lstStyle/>
          <a:p>
            <a:pPr algn="dist"/>
            <a:r>
              <a:rPr lang="zh-TW" altLang="en-US" sz="2400" dirty="0">
                <a:latin typeface="微软雅黑" panose="020B0503020204020204" pitchFamily="34" charset="-122"/>
                <a:ea typeface="微软雅黑" panose="020B0503020204020204" pitchFamily="34" charset="-122"/>
              </a:rPr>
              <a:t>於是，不會再有任何題目可以難倒學生了。</a:t>
            </a:r>
            <a:endParaRPr lang="zh-CN" altLang="en-US" sz="2400" dirty="0">
              <a:latin typeface="微软雅黑" panose="020B0503020204020204" pitchFamily="34" charset="-122"/>
              <a:ea typeface="微软雅黑" panose="020B0503020204020204" pitchFamily="34" charset="-122"/>
            </a:endParaRPr>
          </a:p>
        </p:txBody>
      </p:sp>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1047" y="3685533"/>
            <a:ext cx="5536660" cy="26462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7575341"/>
      </p:ext>
    </p:extLst>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fade">
                                      <p:cBhvr>
                                        <p:cTn id="7"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0849" b="68861"/>
          <a:stretch/>
        </p:blipFill>
        <p:spPr>
          <a:xfrm>
            <a:off x="2156676" y="-216377"/>
            <a:ext cx="1866425" cy="1484460"/>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3294859" y="640053"/>
            <a:ext cx="6323593" cy="461665"/>
          </a:xfrm>
          <a:prstGeom prst="rect">
            <a:avLst/>
          </a:prstGeom>
          <a:noFill/>
        </p:spPr>
        <p:txBody>
          <a:bodyPr wrap="square" rtlCol="0">
            <a:spAutoFit/>
          </a:bodyPr>
          <a:lstStyle/>
          <a:p>
            <a:pPr algn="dist"/>
            <a:r>
              <a:rPr lang="zh-TW" altLang="en-US" sz="2400" dirty="0">
                <a:latin typeface="微软雅黑" panose="020B0503020204020204" pitchFamily="34" charset="-122"/>
                <a:ea typeface="微软雅黑" panose="020B0503020204020204" pitchFamily="34" charset="-122"/>
              </a:rPr>
              <a:t>透過素養導向評量，我們想做到這些事。</a:t>
            </a:r>
            <a:endParaRPr lang="zh-CN" altLang="en-US" sz="2400" dirty="0">
              <a:latin typeface="微软雅黑" panose="020B0503020204020204" pitchFamily="34" charset="-122"/>
              <a:ea typeface="微软雅黑" panose="020B0503020204020204" pitchFamily="34" charset="-122"/>
            </a:endParaRPr>
          </a:p>
        </p:txBody>
      </p:sp>
      <p:pic>
        <p:nvPicPr>
          <p:cNvPr id="5" name="Google Shape;940;p37"/>
          <p:cNvPicPr preferRelativeResize="0"/>
          <p:nvPr/>
        </p:nvPicPr>
        <p:blipFill rotWithShape="1">
          <a:blip r:embed="rId3">
            <a:alphaModFix/>
          </a:blip>
          <a:srcRect/>
          <a:stretch/>
        </p:blipFill>
        <p:spPr>
          <a:xfrm>
            <a:off x="2989008" y="1356851"/>
            <a:ext cx="6482984" cy="527311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07116537"/>
      </p:ext>
    </p:extLst>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0849" b="68861"/>
          <a:stretch/>
        </p:blipFill>
        <p:spPr>
          <a:xfrm>
            <a:off x="2156676" y="-216377"/>
            <a:ext cx="1866425" cy="1484460"/>
          </a:xfrm>
          <a:prstGeom prst="rect">
            <a:avLst/>
          </a:prstGeom>
        </p:spPr>
      </p:pic>
      <p:sp>
        <p:nvSpPr>
          <p:cNvPr id="6" name="Google Shape;948;p38"/>
          <p:cNvSpPr/>
          <p:nvPr/>
        </p:nvSpPr>
        <p:spPr>
          <a:xfrm>
            <a:off x="3175650" y="525853"/>
            <a:ext cx="8112128" cy="584735"/>
          </a:xfrm>
          <a:prstGeom prst="rect">
            <a:avLst/>
          </a:prstGeom>
          <a:noFill/>
          <a:ln>
            <a:noFill/>
          </a:ln>
        </p:spPr>
        <p:txBody>
          <a:bodyPr spcFirstLastPara="1" wrap="square" lIns="91425" tIns="45700" rIns="91425" bIns="45700" anchor="t" anchorCtr="0">
            <a:spAutoFit/>
          </a:bodyPr>
          <a:lstStyle/>
          <a:p>
            <a:pPr marR="0" lvl="0" algn="l" rtl="0">
              <a:lnSpc>
                <a:spcPct val="100000"/>
              </a:lnSpc>
              <a:spcBef>
                <a:spcPts val="0"/>
              </a:spcBef>
              <a:spcAft>
                <a:spcPts val="0"/>
              </a:spcAft>
              <a:buClr>
                <a:srgbClr val="000000"/>
              </a:buClr>
              <a:buSzPts val="3600"/>
            </a:pPr>
            <a:r>
              <a:rPr lang="zh-TW" sz="3200" b="1" i="0" u="none" strike="noStrike" cap="none" dirty="0">
                <a:solidFill>
                  <a:srgbClr val="000000"/>
                </a:solidFill>
                <a:latin typeface="DFKai-SB"/>
                <a:ea typeface="DFKai-SB"/>
                <a:cs typeface="DFKai-SB"/>
                <a:sym typeface="DFKai-SB"/>
              </a:rPr>
              <a:t>適當設計的</a:t>
            </a:r>
            <a:r>
              <a:rPr lang="zh-TW" sz="3200" b="1" i="0" u="sng" strike="noStrike" cap="none" dirty="0">
                <a:solidFill>
                  <a:srgbClr val="00B0F0"/>
                </a:solidFill>
                <a:latin typeface="DFKai-SB"/>
                <a:ea typeface="DFKai-SB"/>
                <a:cs typeface="DFKai-SB"/>
                <a:sym typeface="DFKai-SB"/>
              </a:rPr>
              <a:t>素養導向評量</a:t>
            </a:r>
            <a:r>
              <a:rPr lang="zh-TW" sz="3200" b="1" i="0" u="none" strike="noStrike" cap="none" dirty="0">
                <a:solidFill>
                  <a:srgbClr val="000000"/>
                </a:solidFill>
                <a:latin typeface="DFKai-SB"/>
                <a:ea typeface="DFKai-SB"/>
                <a:cs typeface="DFKai-SB"/>
                <a:sym typeface="DFKai-SB"/>
              </a:rPr>
              <a:t>試題可以：</a:t>
            </a:r>
            <a:endParaRPr sz="3200" b="1" i="0" u="none" strike="noStrike" cap="none" dirty="0">
              <a:solidFill>
                <a:srgbClr val="000000"/>
              </a:solidFill>
              <a:latin typeface="DFKai-SB"/>
              <a:ea typeface="DFKai-SB"/>
              <a:cs typeface="DFKai-SB"/>
              <a:sym typeface="DFKai-SB"/>
            </a:endParaRPr>
          </a:p>
        </p:txBody>
      </p:sp>
      <p:sp>
        <p:nvSpPr>
          <p:cNvPr id="7" name="Google Shape;950;p38"/>
          <p:cNvSpPr/>
          <p:nvPr/>
        </p:nvSpPr>
        <p:spPr>
          <a:xfrm>
            <a:off x="2175383" y="1535084"/>
            <a:ext cx="8177010" cy="584775"/>
          </a:xfrm>
          <a:prstGeom prst="rect">
            <a:avLst/>
          </a:prstGeom>
          <a:noFill/>
          <a:ln>
            <a:noFill/>
          </a:ln>
        </p:spPr>
        <p:txBody>
          <a:bodyPr spcFirstLastPara="1" wrap="square" lIns="91425" tIns="45700" rIns="91425" bIns="45700" anchor="t" anchorCtr="0">
            <a:spAutoFit/>
          </a:bodyPr>
          <a:lstStyle/>
          <a:p>
            <a:pPr marL="457200" marR="0" lvl="0" indent="-457200" algn="l" rtl="0">
              <a:lnSpc>
                <a:spcPct val="100000"/>
              </a:lnSpc>
              <a:spcBef>
                <a:spcPts val="0"/>
              </a:spcBef>
              <a:spcAft>
                <a:spcPts val="0"/>
              </a:spcAft>
              <a:buClr>
                <a:srgbClr val="000000"/>
              </a:buClr>
              <a:buSzPts val="3200"/>
              <a:buFont typeface="Noto Sans Symbols"/>
              <a:buChar char="✔"/>
            </a:pPr>
            <a:r>
              <a:rPr lang="zh-TW" sz="3200" b="1" i="0" u="none" strike="noStrike" cap="none" dirty="0">
                <a:solidFill>
                  <a:srgbClr val="000000"/>
                </a:solidFill>
                <a:latin typeface="DFKai-SB"/>
                <a:ea typeface="DFKai-SB"/>
                <a:cs typeface="DFKai-SB"/>
                <a:sym typeface="DFKai-SB"/>
              </a:rPr>
              <a:t>讓老師掌握核心素養精神，</a:t>
            </a:r>
            <a:r>
              <a:rPr lang="zh-TW" sz="3200" b="1" i="0" u="sng" strike="noStrike" cap="none" dirty="0">
                <a:solidFill>
                  <a:srgbClr val="C00000"/>
                </a:solidFill>
                <a:latin typeface="DFKai-SB"/>
                <a:ea typeface="DFKai-SB"/>
                <a:cs typeface="DFKai-SB"/>
                <a:sym typeface="DFKai-SB"/>
              </a:rPr>
              <a:t>調整教學</a:t>
            </a:r>
            <a:r>
              <a:rPr lang="zh-TW" sz="3200" b="1" i="0" u="none" strike="noStrike" cap="none" dirty="0">
                <a:solidFill>
                  <a:srgbClr val="000000"/>
                </a:solidFill>
                <a:latin typeface="DFKai-SB"/>
                <a:ea typeface="DFKai-SB"/>
                <a:cs typeface="DFKai-SB"/>
                <a:sym typeface="DFKai-SB"/>
              </a:rPr>
              <a:t>。</a:t>
            </a:r>
            <a:endParaRPr sz="3200" b="1" i="0" u="none" strike="noStrike" cap="none" dirty="0">
              <a:solidFill>
                <a:srgbClr val="000000"/>
              </a:solidFill>
              <a:latin typeface="DFKai-SB"/>
              <a:ea typeface="DFKai-SB"/>
              <a:cs typeface="DFKai-SB"/>
              <a:sym typeface="DFKai-SB"/>
            </a:endParaRPr>
          </a:p>
        </p:txBody>
      </p:sp>
      <p:sp>
        <p:nvSpPr>
          <p:cNvPr id="8" name="Google Shape;951;p38"/>
          <p:cNvSpPr/>
          <p:nvPr/>
        </p:nvSpPr>
        <p:spPr>
          <a:xfrm>
            <a:off x="2196507" y="2431462"/>
            <a:ext cx="8177010" cy="584775"/>
          </a:xfrm>
          <a:prstGeom prst="rect">
            <a:avLst/>
          </a:prstGeom>
          <a:noFill/>
          <a:ln>
            <a:noFill/>
          </a:ln>
        </p:spPr>
        <p:txBody>
          <a:bodyPr spcFirstLastPara="1" wrap="square" lIns="91425" tIns="45700" rIns="91425" bIns="45700" anchor="t" anchorCtr="0">
            <a:spAutoFit/>
          </a:bodyPr>
          <a:lstStyle/>
          <a:p>
            <a:pPr marL="457200" marR="0" lvl="0" indent="-457200" algn="l" rtl="0">
              <a:lnSpc>
                <a:spcPct val="100000"/>
              </a:lnSpc>
              <a:spcBef>
                <a:spcPts val="0"/>
              </a:spcBef>
              <a:spcAft>
                <a:spcPts val="0"/>
              </a:spcAft>
              <a:buClr>
                <a:srgbClr val="000000"/>
              </a:buClr>
              <a:buSzPts val="3200"/>
              <a:buFont typeface="Noto Sans Symbols"/>
              <a:buChar char="✔"/>
            </a:pPr>
            <a:r>
              <a:rPr lang="zh-TW" sz="3200" b="1" i="0" u="none" strike="noStrike" cap="none" dirty="0">
                <a:solidFill>
                  <a:srgbClr val="000000"/>
                </a:solidFill>
                <a:latin typeface="DFKai-SB"/>
                <a:ea typeface="DFKai-SB"/>
                <a:cs typeface="DFKai-SB"/>
                <a:sym typeface="DFKai-SB"/>
              </a:rPr>
              <a:t>進而將素養教學效果反映在</a:t>
            </a:r>
            <a:r>
              <a:rPr lang="zh-TW" sz="3200" b="1" i="0" u="sng" strike="noStrike" cap="none" dirty="0">
                <a:solidFill>
                  <a:srgbClr val="00B050"/>
                </a:solidFill>
                <a:latin typeface="DFKai-SB"/>
                <a:ea typeface="DFKai-SB"/>
                <a:cs typeface="DFKai-SB"/>
                <a:sym typeface="DFKai-SB"/>
              </a:rPr>
              <a:t>學生評量成果</a:t>
            </a:r>
            <a:r>
              <a:rPr lang="zh-TW" sz="3200" b="1" i="0" u="none" strike="noStrike" cap="none" dirty="0">
                <a:solidFill>
                  <a:srgbClr val="000000"/>
                </a:solidFill>
                <a:latin typeface="DFKai-SB"/>
                <a:ea typeface="DFKai-SB"/>
                <a:cs typeface="DFKai-SB"/>
                <a:sym typeface="DFKai-SB"/>
              </a:rPr>
              <a:t>。</a:t>
            </a:r>
            <a:endParaRPr sz="3200" b="1" i="0" u="none" strike="noStrike" cap="none" dirty="0">
              <a:solidFill>
                <a:srgbClr val="000000"/>
              </a:solidFill>
              <a:latin typeface="DFKai-SB"/>
              <a:ea typeface="DFKai-SB"/>
              <a:cs typeface="DFKai-SB"/>
              <a:sym typeface="DFKai-SB"/>
            </a:endParaRPr>
          </a:p>
        </p:txBody>
      </p:sp>
      <p:sp>
        <p:nvSpPr>
          <p:cNvPr id="9" name="Google Shape;952;p38"/>
          <p:cNvSpPr/>
          <p:nvPr/>
        </p:nvSpPr>
        <p:spPr>
          <a:xfrm>
            <a:off x="2205560" y="3353406"/>
            <a:ext cx="8177010" cy="584775"/>
          </a:xfrm>
          <a:prstGeom prst="rect">
            <a:avLst/>
          </a:prstGeom>
          <a:noFill/>
          <a:ln>
            <a:noFill/>
          </a:ln>
        </p:spPr>
        <p:txBody>
          <a:bodyPr spcFirstLastPara="1" wrap="square" lIns="91425" tIns="45700" rIns="91425" bIns="45700" anchor="t" anchorCtr="0">
            <a:spAutoFit/>
          </a:bodyPr>
          <a:lstStyle/>
          <a:p>
            <a:pPr marL="457200" marR="0" lvl="0" indent="-457200" algn="l" rtl="0">
              <a:lnSpc>
                <a:spcPct val="100000"/>
              </a:lnSpc>
              <a:spcBef>
                <a:spcPts val="0"/>
              </a:spcBef>
              <a:spcAft>
                <a:spcPts val="0"/>
              </a:spcAft>
              <a:buClr>
                <a:srgbClr val="000000"/>
              </a:buClr>
              <a:buSzPts val="3200"/>
              <a:buFont typeface="Noto Sans Symbols"/>
              <a:buChar char="✔"/>
            </a:pPr>
            <a:r>
              <a:rPr lang="zh-TW" sz="3200" b="1" i="0" u="none" strike="noStrike" cap="none">
                <a:solidFill>
                  <a:srgbClr val="000000"/>
                </a:solidFill>
                <a:latin typeface="DFKai-SB"/>
                <a:ea typeface="DFKai-SB"/>
                <a:cs typeface="DFKai-SB"/>
                <a:sym typeface="DFKai-SB"/>
              </a:rPr>
              <a:t>提升學生的</a:t>
            </a:r>
            <a:r>
              <a:rPr lang="zh-TW" sz="3200" b="1" i="0" u="sng" strike="noStrike" cap="none">
                <a:solidFill>
                  <a:srgbClr val="7030A0"/>
                </a:solidFill>
                <a:latin typeface="DFKai-SB"/>
                <a:ea typeface="DFKai-SB"/>
                <a:cs typeface="DFKai-SB"/>
                <a:sym typeface="DFKai-SB"/>
              </a:rPr>
              <a:t>學習動機</a:t>
            </a:r>
            <a:r>
              <a:rPr lang="zh-TW" sz="3200" b="1" i="0" u="none" strike="noStrike" cap="none">
                <a:solidFill>
                  <a:srgbClr val="000000"/>
                </a:solidFill>
                <a:latin typeface="DFKai-SB"/>
                <a:ea typeface="DFKai-SB"/>
                <a:cs typeface="DFKai-SB"/>
                <a:sym typeface="DFKai-SB"/>
              </a:rPr>
              <a:t>與</a:t>
            </a:r>
            <a:r>
              <a:rPr lang="zh-TW" sz="3200" b="1" i="0" u="sng" strike="noStrike" cap="none">
                <a:solidFill>
                  <a:srgbClr val="7030A0"/>
                </a:solidFill>
                <a:latin typeface="DFKai-SB"/>
                <a:ea typeface="DFKai-SB"/>
                <a:cs typeface="DFKai-SB"/>
                <a:sym typeface="DFKai-SB"/>
              </a:rPr>
              <a:t>興趣</a:t>
            </a:r>
            <a:r>
              <a:rPr lang="zh-TW" sz="3200" b="1" i="0" u="none" strike="noStrike" cap="none">
                <a:solidFill>
                  <a:srgbClr val="000000"/>
                </a:solidFill>
                <a:latin typeface="DFKai-SB"/>
                <a:ea typeface="DFKai-SB"/>
                <a:cs typeface="DFKai-SB"/>
                <a:sym typeface="DFKai-SB"/>
              </a:rPr>
              <a:t>。</a:t>
            </a:r>
            <a:endParaRPr sz="3200" b="1" i="0" u="none" strike="noStrike" cap="none">
              <a:solidFill>
                <a:srgbClr val="000000"/>
              </a:solidFill>
              <a:latin typeface="DFKai-SB"/>
              <a:ea typeface="DFKai-SB"/>
              <a:cs typeface="DFKai-SB"/>
              <a:sym typeface="DFKai-SB"/>
            </a:endParaRPr>
          </a:p>
        </p:txBody>
      </p:sp>
      <p:pic>
        <p:nvPicPr>
          <p:cNvPr id="10" name="Google Shape;953;p38"/>
          <p:cNvPicPr preferRelativeResize="0"/>
          <p:nvPr/>
        </p:nvPicPr>
        <p:blipFill rotWithShape="1">
          <a:blip r:embed="rId3">
            <a:alphaModFix/>
          </a:blip>
          <a:srcRect/>
          <a:stretch/>
        </p:blipFill>
        <p:spPr>
          <a:xfrm>
            <a:off x="73450" y="4182701"/>
            <a:ext cx="3348006" cy="3348006"/>
          </a:xfrm>
          <a:prstGeom prst="rect">
            <a:avLst/>
          </a:prstGeom>
          <a:noFill/>
          <a:ln>
            <a:noFill/>
          </a:ln>
        </p:spPr>
      </p:pic>
      <p:pic>
        <p:nvPicPr>
          <p:cNvPr id="11" name="Google Shape;954;p38"/>
          <p:cNvPicPr preferRelativeResize="0"/>
          <p:nvPr/>
        </p:nvPicPr>
        <p:blipFill rotWithShape="1">
          <a:blip r:embed="rId4">
            <a:alphaModFix/>
          </a:blip>
          <a:srcRect/>
          <a:stretch/>
        </p:blipFill>
        <p:spPr>
          <a:xfrm>
            <a:off x="9252155" y="4182701"/>
            <a:ext cx="2842000" cy="2894506"/>
          </a:xfrm>
          <a:prstGeom prst="rect">
            <a:avLst/>
          </a:prstGeom>
          <a:noFill/>
          <a:ln>
            <a:noFill/>
          </a:ln>
        </p:spPr>
      </p:pic>
    </p:spTree>
    <p:extLst>
      <p:ext uri="{BB962C8B-B14F-4D97-AF65-F5344CB8AC3E}">
        <p14:creationId xmlns:p14="http://schemas.microsoft.com/office/powerpoint/2010/main" val="823611642"/>
      </p:ext>
    </p:extLst>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5">
            <a:extLst>
              <a:ext uri="{FF2B5EF4-FFF2-40B4-BE49-F238E27FC236}">
                <a16:creationId xmlns:a16="http://schemas.microsoft.com/office/drawing/2014/main" id="{764A5829-EF9C-473B-B203-747CEB207E68}"/>
              </a:ext>
            </a:extLst>
          </p:cNvPr>
          <p:cNvPicPr>
            <a:picLocks noChangeAspect="1"/>
          </p:cNvPicPr>
          <p:nvPr/>
        </p:nvPicPr>
        <p:blipFill>
          <a:blip r:embed="rId2"/>
          <a:stretch>
            <a:fillRect/>
          </a:stretch>
        </p:blipFill>
        <p:spPr>
          <a:xfrm rot="447824">
            <a:off x="3301386" y="-57044"/>
            <a:ext cx="5223390" cy="2473093"/>
          </a:xfrm>
          <a:prstGeom prst="rect">
            <a:avLst/>
          </a:prstGeom>
        </p:spPr>
      </p:pic>
      <p:sp>
        <p:nvSpPr>
          <p:cNvPr id="8" name="文字方塊 7">
            <a:extLst>
              <a:ext uri="{FF2B5EF4-FFF2-40B4-BE49-F238E27FC236}">
                <a16:creationId xmlns:a16="http://schemas.microsoft.com/office/drawing/2014/main" id="{3F3BB7BC-F41D-46B8-B7FE-7FD8D977CAB2}"/>
              </a:ext>
            </a:extLst>
          </p:cNvPr>
          <p:cNvSpPr txBox="1"/>
          <p:nvPr/>
        </p:nvSpPr>
        <p:spPr>
          <a:xfrm>
            <a:off x="1555226" y="2224270"/>
            <a:ext cx="9442455" cy="4120808"/>
          </a:xfrm>
          <a:prstGeom prst="rect">
            <a:avLst/>
          </a:prstGeom>
          <a:noFill/>
          <a:ln>
            <a:noFill/>
          </a:ln>
        </p:spPr>
        <p:txBody>
          <a:bodyPr wrap="square" rtlCol="0">
            <a:spAutoFit/>
          </a:bodyPr>
          <a:lstStyle/>
          <a:p>
            <a:pPr marL="342900" indent="-342900">
              <a:lnSpc>
                <a:spcPct val="150000"/>
              </a:lnSpc>
              <a:spcBef>
                <a:spcPts val="600"/>
              </a:spcBef>
              <a:buFont typeface="Wingdings" panose="05000000000000000000" pitchFamily="2" charset="2"/>
              <a:buChar char="l"/>
            </a:pPr>
            <a:r>
              <a:rPr lang="zh-TW" altLang="en-US" sz="2800" dirty="0">
                <a:highlight>
                  <a:srgbClr val="FFFF00"/>
                </a:highlight>
                <a:latin typeface="標楷體" panose="03000509000000000000" pitchFamily="65" charset="-120"/>
                <a:ea typeface="標楷體" panose="03000509000000000000" pitchFamily="65" charset="-120"/>
              </a:rPr>
              <a:t>基礎題、計算題</a:t>
            </a:r>
            <a:r>
              <a:rPr lang="zh-TW" altLang="en-US" sz="2800" dirty="0">
                <a:latin typeface="標楷體" panose="03000509000000000000" pitchFamily="65" charset="-120"/>
                <a:ea typeface="標楷體" panose="03000509000000000000" pitchFamily="65" charset="-120"/>
              </a:rPr>
              <a:t>在命題上仍有絕對</a:t>
            </a:r>
            <a:r>
              <a:rPr lang="zh-TW" altLang="en-US" sz="2800" dirty="0">
                <a:highlight>
                  <a:srgbClr val="FFFF00"/>
                </a:highlight>
                <a:latin typeface="標楷體" panose="03000509000000000000" pitchFamily="65" charset="-120"/>
                <a:ea typeface="標楷體" panose="03000509000000000000" pitchFamily="65" charset="-120"/>
              </a:rPr>
              <a:t>必要性</a:t>
            </a:r>
            <a:r>
              <a:rPr lang="en-US" altLang="zh-TW" sz="2800" dirty="0">
                <a:latin typeface="標楷體" panose="03000509000000000000" pitchFamily="65" charset="-120"/>
                <a:ea typeface="標楷體" panose="03000509000000000000" pitchFamily="65" charset="-120"/>
              </a:rPr>
              <a:t>(</a:t>
            </a:r>
            <a:r>
              <a:rPr lang="zh-TW" altLang="en-US" sz="2800" dirty="0">
                <a:latin typeface="標楷體" panose="03000509000000000000" pitchFamily="65" charset="-120"/>
                <a:ea typeface="標楷體" panose="03000509000000000000" pitchFamily="65" charset="-120"/>
              </a:rPr>
              <a:t>約佔</a:t>
            </a:r>
            <a:r>
              <a:rPr lang="en-US" altLang="zh-TW" sz="2800" dirty="0">
                <a:highlight>
                  <a:srgbClr val="FFFF00"/>
                </a:highlight>
                <a:latin typeface="標楷體" panose="03000509000000000000" pitchFamily="65" charset="-120"/>
                <a:ea typeface="標楷體" panose="03000509000000000000" pitchFamily="65" charset="-120"/>
              </a:rPr>
              <a:t>80-90%</a:t>
            </a:r>
            <a:r>
              <a:rPr lang="en-US" altLang="zh-TW" sz="2800" dirty="0">
                <a:latin typeface="標楷體" panose="03000509000000000000" pitchFamily="65" charset="-120"/>
                <a:ea typeface="標楷體" panose="03000509000000000000" pitchFamily="65" charset="-120"/>
              </a:rPr>
              <a:t>)</a:t>
            </a:r>
            <a:r>
              <a:rPr lang="zh-TW" altLang="en-US" sz="2800" dirty="0">
                <a:latin typeface="標楷體" panose="03000509000000000000" pitchFamily="65" charset="-120"/>
                <a:ea typeface="標楷體" panose="03000509000000000000" pitchFamily="65" charset="-120"/>
              </a:rPr>
              <a:t>。</a:t>
            </a:r>
            <a:endParaRPr lang="en-US" altLang="zh-TW" sz="2800" dirty="0">
              <a:latin typeface="標楷體" panose="03000509000000000000" pitchFamily="65" charset="-120"/>
              <a:ea typeface="標楷體" panose="03000509000000000000" pitchFamily="65" charset="-120"/>
            </a:endParaRPr>
          </a:p>
          <a:p>
            <a:pPr marL="342900" indent="-342900">
              <a:lnSpc>
                <a:spcPct val="150000"/>
              </a:lnSpc>
              <a:spcBef>
                <a:spcPts val="600"/>
              </a:spcBef>
              <a:buFont typeface="Wingdings" panose="05000000000000000000" pitchFamily="2" charset="2"/>
              <a:buChar char="l"/>
            </a:pPr>
            <a:r>
              <a:rPr lang="zh-TW" altLang="en-US" sz="2800" dirty="0">
                <a:highlight>
                  <a:srgbClr val="00FF00"/>
                </a:highlight>
                <a:latin typeface="標楷體" panose="03000509000000000000" pitchFamily="65" charset="-120"/>
                <a:ea typeface="標楷體" panose="03000509000000000000" pitchFamily="65" charset="-120"/>
              </a:rPr>
              <a:t>素養題</a:t>
            </a:r>
            <a:r>
              <a:rPr lang="zh-TW" altLang="en-US" sz="2800" dirty="0">
                <a:latin typeface="標楷體" panose="03000509000000000000" pitchFamily="65" charset="-120"/>
                <a:ea typeface="標楷體" panose="03000509000000000000" pitchFamily="65" charset="-120"/>
              </a:rPr>
              <a:t>占有比例大約在</a:t>
            </a:r>
            <a:r>
              <a:rPr lang="en-US" altLang="zh-TW" sz="2800" dirty="0">
                <a:highlight>
                  <a:srgbClr val="00FF00"/>
                </a:highlight>
                <a:latin typeface="標楷體" panose="03000509000000000000" pitchFamily="65" charset="-120"/>
                <a:ea typeface="標楷體" panose="03000509000000000000" pitchFamily="65" charset="-120"/>
              </a:rPr>
              <a:t>10%</a:t>
            </a:r>
            <a:r>
              <a:rPr lang="zh-TW" altLang="en-US" sz="2800" dirty="0">
                <a:latin typeface="標楷體" panose="03000509000000000000" pitchFamily="65" charset="-120"/>
                <a:ea typeface="標楷體" panose="03000509000000000000" pitchFamily="65" charset="-120"/>
              </a:rPr>
              <a:t>左右</a:t>
            </a:r>
            <a:r>
              <a:rPr lang="en-US" altLang="zh-TW" sz="2800" dirty="0">
                <a:latin typeface="標楷體" panose="03000509000000000000" pitchFamily="65" charset="-120"/>
                <a:ea typeface="標楷體" panose="03000509000000000000" pitchFamily="65" charset="-120"/>
              </a:rPr>
              <a:t>(</a:t>
            </a:r>
            <a:r>
              <a:rPr lang="zh-TW" altLang="en-US" sz="2800" dirty="0">
                <a:latin typeface="標楷體" panose="03000509000000000000" pitchFamily="65" charset="-120"/>
                <a:ea typeface="標楷體" panose="03000509000000000000" pitchFamily="65" charset="-120"/>
              </a:rPr>
              <a:t>或更低</a:t>
            </a:r>
            <a:r>
              <a:rPr lang="en-US" altLang="zh-TW" sz="2800" dirty="0">
                <a:latin typeface="標楷體" panose="03000509000000000000" pitchFamily="65" charset="-120"/>
                <a:ea typeface="標楷體" panose="03000509000000000000" pitchFamily="65" charset="-120"/>
              </a:rPr>
              <a:t>)</a:t>
            </a:r>
            <a:r>
              <a:rPr lang="zh-TW" altLang="en-US" sz="2800" dirty="0">
                <a:latin typeface="標楷體" panose="03000509000000000000" pitchFamily="65" charset="-120"/>
                <a:ea typeface="標楷體" panose="03000509000000000000" pitchFamily="65" charset="-120"/>
              </a:rPr>
              <a:t>。</a:t>
            </a:r>
            <a:endParaRPr lang="en-US" altLang="zh-TW" sz="2800" dirty="0">
              <a:latin typeface="標楷體" panose="03000509000000000000" pitchFamily="65" charset="-120"/>
              <a:ea typeface="標楷體" panose="03000509000000000000" pitchFamily="65" charset="-120"/>
            </a:endParaRPr>
          </a:p>
          <a:p>
            <a:pPr marL="342900" indent="-342900">
              <a:lnSpc>
                <a:spcPct val="150000"/>
              </a:lnSpc>
              <a:spcBef>
                <a:spcPts val="600"/>
              </a:spcBef>
              <a:buFont typeface="Wingdings" panose="05000000000000000000" pitchFamily="2" charset="2"/>
              <a:buChar char="l"/>
            </a:pPr>
            <a:r>
              <a:rPr lang="zh-TW" altLang="en-US" sz="2800" dirty="0">
                <a:latin typeface="標楷體" panose="03000509000000000000" pitchFamily="65" charset="-120"/>
                <a:ea typeface="標楷體" panose="03000509000000000000" pitchFamily="65" charset="-120"/>
              </a:rPr>
              <a:t>最建議的使用場合是在</a:t>
            </a:r>
            <a:r>
              <a:rPr lang="zh-TW" altLang="en-US" sz="2800" dirty="0">
                <a:highlight>
                  <a:srgbClr val="00FFFF"/>
                </a:highlight>
                <a:latin typeface="標楷體" panose="03000509000000000000" pitchFamily="65" charset="-120"/>
                <a:ea typeface="標楷體" panose="03000509000000000000" pitchFamily="65" charset="-120"/>
              </a:rPr>
              <a:t>形成性評量</a:t>
            </a:r>
            <a:r>
              <a:rPr lang="zh-TW" altLang="en-US" sz="2800" dirty="0">
                <a:latin typeface="標楷體" panose="03000509000000000000" pitchFamily="65" charset="-120"/>
                <a:ea typeface="標楷體" panose="03000509000000000000" pitchFamily="65" charset="-120"/>
              </a:rPr>
              <a:t>或</a:t>
            </a:r>
            <a:r>
              <a:rPr lang="zh-TW" altLang="en-US" sz="2800" dirty="0">
                <a:highlight>
                  <a:srgbClr val="00FFFF"/>
                </a:highlight>
                <a:latin typeface="標楷體" panose="03000509000000000000" pitchFamily="65" charset="-120"/>
                <a:ea typeface="標楷體" panose="03000509000000000000" pitchFamily="65" charset="-120"/>
              </a:rPr>
              <a:t>課後練習</a:t>
            </a:r>
            <a:r>
              <a:rPr lang="zh-TW" altLang="en-US" sz="2800" dirty="0">
                <a:latin typeface="標楷體" panose="03000509000000000000" pitchFamily="65" charset="-120"/>
                <a:ea typeface="標楷體" panose="03000509000000000000" pitchFamily="65" charset="-120"/>
              </a:rPr>
              <a:t>。</a:t>
            </a:r>
            <a:endParaRPr lang="en-US" altLang="zh-TW" sz="2800" dirty="0">
              <a:latin typeface="標楷體" panose="03000509000000000000" pitchFamily="65" charset="-120"/>
              <a:ea typeface="標楷體" panose="03000509000000000000" pitchFamily="65" charset="-120"/>
            </a:endParaRPr>
          </a:p>
          <a:p>
            <a:pPr marL="342900" indent="-342900">
              <a:lnSpc>
                <a:spcPct val="150000"/>
              </a:lnSpc>
              <a:spcBef>
                <a:spcPts val="600"/>
              </a:spcBef>
              <a:buFont typeface="Wingdings" panose="05000000000000000000" pitchFamily="2" charset="2"/>
              <a:buChar char="l"/>
            </a:pPr>
            <a:r>
              <a:rPr lang="zh-TW" altLang="en-US" sz="2800" dirty="0">
                <a:latin typeface="標楷體" panose="03000509000000000000" pitchFamily="65" charset="-120"/>
                <a:ea typeface="標楷體" panose="03000509000000000000" pitchFamily="65" charset="-120"/>
              </a:rPr>
              <a:t>素養題型的</a:t>
            </a:r>
            <a:r>
              <a:rPr lang="zh-TW" altLang="en-US" sz="2800" b="1" u="sng" dirty="0">
                <a:solidFill>
                  <a:srgbClr val="FF0000"/>
                </a:solidFill>
                <a:latin typeface="標楷體" panose="03000509000000000000" pitchFamily="65" charset="-120"/>
                <a:ea typeface="標楷體" panose="03000509000000000000" pitchFamily="65" charset="-120"/>
              </a:rPr>
              <a:t>題意、計分方式、範圍</a:t>
            </a:r>
            <a:r>
              <a:rPr lang="zh-TW" altLang="en-US" sz="2800" dirty="0">
                <a:latin typeface="標楷體" panose="03000509000000000000" pitchFamily="65" charset="-120"/>
                <a:ea typeface="標楷體" panose="03000509000000000000" pitchFamily="65" charset="-120"/>
              </a:rPr>
              <a:t>，</a:t>
            </a:r>
            <a:r>
              <a:rPr lang="zh-TW" altLang="en-US" sz="2800" b="1" u="sng" dirty="0">
                <a:solidFill>
                  <a:srgbClr val="FF0000"/>
                </a:solidFill>
                <a:latin typeface="標楷體" panose="03000509000000000000" pitchFamily="65" charset="-120"/>
                <a:ea typeface="標楷體" panose="03000509000000000000" pitchFamily="65" charset="-120"/>
              </a:rPr>
              <a:t>非常容易出現爭議</a:t>
            </a:r>
            <a:r>
              <a:rPr lang="zh-TW" altLang="en-US" sz="2800" dirty="0">
                <a:latin typeface="標楷體" panose="03000509000000000000" pitchFamily="65" charset="-120"/>
                <a:ea typeface="標楷體" panose="03000509000000000000" pitchFamily="65" charset="-120"/>
              </a:rPr>
              <a:t>，做為總結性評量前要斟酌再斟酌。</a:t>
            </a:r>
            <a:endParaRPr lang="en-US" altLang="zh-TW" sz="2800" dirty="0">
              <a:latin typeface="標楷體" panose="03000509000000000000" pitchFamily="65" charset="-120"/>
              <a:ea typeface="標楷體" panose="03000509000000000000" pitchFamily="65" charset="-120"/>
            </a:endParaRPr>
          </a:p>
          <a:p>
            <a:pPr marL="342900" indent="-342900">
              <a:lnSpc>
                <a:spcPct val="150000"/>
              </a:lnSpc>
              <a:spcBef>
                <a:spcPts val="600"/>
              </a:spcBef>
              <a:buFont typeface="Wingdings" panose="05000000000000000000" pitchFamily="2" charset="2"/>
              <a:buChar char="l"/>
            </a:pPr>
            <a:endParaRPr lang="zh-TW" altLang="en-US" sz="24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685563249"/>
      </p:ext>
    </p:extLst>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a16="http://schemas.microsoft.com/office/drawing/2014/main" id="{C5F5730F-7764-4845-A648-C2A845D6D5BF}"/>
              </a:ext>
            </a:extLst>
          </p:cNvPr>
          <p:cNvSpPr/>
          <p:nvPr/>
        </p:nvSpPr>
        <p:spPr>
          <a:xfrm>
            <a:off x="3955774" y="1288774"/>
            <a:ext cx="4280452" cy="428045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a:extLst>
              <a:ext uri="{FF2B5EF4-FFF2-40B4-BE49-F238E27FC236}">
                <a16:creationId xmlns:a16="http://schemas.microsoft.com/office/drawing/2014/main" id="{8B9A66C8-1F95-4801-B452-2644098FB15F}"/>
              </a:ext>
            </a:extLst>
          </p:cNvPr>
          <p:cNvSpPr txBox="1"/>
          <p:nvPr/>
        </p:nvSpPr>
        <p:spPr>
          <a:xfrm>
            <a:off x="4471026" y="2246171"/>
            <a:ext cx="3249947" cy="769441"/>
          </a:xfrm>
          <a:prstGeom prst="rect">
            <a:avLst/>
          </a:prstGeom>
          <a:noFill/>
        </p:spPr>
        <p:txBody>
          <a:bodyPr wrap="square" rtlCol="0">
            <a:spAutoFit/>
          </a:bodyPr>
          <a:lstStyle/>
          <a:p>
            <a:pPr algn="ctr"/>
            <a:r>
              <a:rPr lang="en-US" altLang="zh-TW" sz="4400" dirty="0">
                <a:solidFill>
                  <a:schemeClr val="bg2">
                    <a:lumMod val="50000"/>
                  </a:schemeClr>
                </a:solidFill>
                <a:latin typeface="微软雅黑" panose="020B0503020204020204" pitchFamily="34" charset="-122"/>
                <a:ea typeface="微软雅黑" panose="020B0503020204020204" pitchFamily="34" charset="-122"/>
              </a:rPr>
              <a:t>02</a:t>
            </a:r>
            <a:endParaRPr lang="zh-CN" altLang="en-US" sz="44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4" name="文本框 3">
            <a:extLst>
              <a:ext uri="{FF2B5EF4-FFF2-40B4-BE49-F238E27FC236}">
                <a16:creationId xmlns:a16="http://schemas.microsoft.com/office/drawing/2014/main" id="{7F48C35A-1B0F-4618-868C-BA43C5BC5DA1}"/>
              </a:ext>
            </a:extLst>
          </p:cNvPr>
          <p:cNvSpPr txBox="1"/>
          <p:nvPr/>
        </p:nvSpPr>
        <p:spPr>
          <a:xfrm>
            <a:off x="4759409" y="2968948"/>
            <a:ext cx="2961564" cy="1077218"/>
          </a:xfrm>
          <a:prstGeom prst="rect">
            <a:avLst/>
          </a:prstGeom>
          <a:noFill/>
        </p:spPr>
        <p:txBody>
          <a:bodyPr wrap="square" rtlCol="0">
            <a:spAutoFit/>
          </a:bodyPr>
          <a:lstStyle/>
          <a:p>
            <a:pPr algn="ctr"/>
            <a:r>
              <a:rPr lang="zh-TW" altLang="en-US" sz="3200" dirty="0">
                <a:latin typeface="微软雅黑" panose="020B0503020204020204" pitchFamily="34" charset="-122"/>
                <a:ea typeface="微软雅黑" panose="020B0503020204020204" pitchFamily="34" charset="-122"/>
              </a:rPr>
              <a:t>數學領域</a:t>
            </a:r>
            <a:endParaRPr lang="en-US" altLang="zh-TW" sz="3200" dirty="0">
              <a:latin typeface="微软雅黑" panose="020B0503020204020204" pitchFamily="34" charset="-122"/>
              <a:ea typeface="微软雅黑" panose="020B0503020204020204" pitchFamily="34" charset="-122"/>
            </a:endParaRPr>
          </a:p>
          <a:p>
            <a:pPr algn="ctr"/>
            <a:r>
              <a:rPr lang="zh-TW" altLang="en-US" sz="3200" dirty="0">
                <a:latin typeface="微软雅黑" panose="020B0503020204020204" pitchFamily="34" charset="-122"/>
                <a:ea typeface="微软雅黑" panose="020B0503020204020204" pitchFamily="34" charset="-122"/>
              </a:rPr>
              <a:t>評量題型設計</a:t>
            </a:r>
          </a:p>
        </p:txBody>
      </p:sp>
      <p:sp>
        <p:nvSpPr>
          <p:cNvPr id="9" name="椭圆 8">
            <a:extLst>
              <a:ext uri="{FF2B5EF4-FFF2-40B4-BE49-F238E27FC236}">
                <a16:creationId xmlns:a16="http://schemas.microsoft.com/office/drawing/2014/main" id="{80C65462-8A92-4D4E-AEA6-D43FB6BCCB7F}"/>
              </a:ext>
            </a:extLst>
          </p:cNvPr>
          <p:cNvSpPr/>
          <p:nvPr/>
        </p:nvSpPr>
        <p:spPr>
          <a:xfrm>
            <a:off x="3679755" y="1012756"/>
            <a:ext cx="4832488" cy="4832488"/>
          </a:xfrm>
          <a:prstGeom prst="ellipse">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8" name="图片 7">
            <a:extLst>
              <a:ext uri="{FF2B5EF4-FFF2-40B4-BE49-F238E27FC236}">
                <a16:creationId xmlns:a16="http://schemas.microsoft.com/office/drawing/2014/main" id="{118DD248-80DB-4CA9-8F05-DDE3CD1AEF53}"/>
              </a:ext>
            </a:extLst>
          </p:cNvPr>
          <p:cNvPicPr>
            <a:picLocks noChangeAspect="1"/>
          </p:cNvPicPr>
          <p:nvPr/>
        </p:nvPicPr>
        <p:blipFill>
          <a:blip r:embed="rId3" cstate="print">
            <a:extLst>
              <a:ext uri="{28A0092B-C50C-407E-A947-70E740481C1C}">
                <a14:useLocalDpi xmlns:a14="http://schemas.microsoft.com/office/drawing/2010/main" val="0"/>
              </a:ext>
            </a:extLst>
          </a:blip>
          <a:srcRect l="10424" b="50649"/>
          <a:stretch>
            <a:fillRect/>
          </a:stretch>
        </p:blipFill>
        <p:spPr>
          <a:xfrm rot="957871">
            <a:off x="3295967" y="3617556"/>
            <a:ext cx="3673551" cy="2023910"/>
          </a:xfrm>
          <a:custGeom>
            <a:avLst/>
            <a:gdLst>
              <a:gd name="connsiteX0" fmla="*/ 0 w 3673551"/>
              <a:gd name="connsiteY0" fmla="*/ 0 h 2023910"/>
              <a:gd name="connsiteX1" fmla="*/ 3673551 w 3673551"/>
              <a:gd name="connsiteY1" fmla="*/ 0 h 2023910"/>
              <a:gd name="connsiteX2" fmla="*/ 3673551 w 3673551"/>
              <a:gd name="connsiteY2" fmla="*/ 1648485 h 2023910"/>
              <a:gd name="connsiteX3" fmla="*/ 3502174 w 3673551"/>
              <a:gd name="connsiteY3" fmla="*/ 1748969 h 2023910"/>
              <a:gd name="connsiteX4" fmla="*/ 3047499 w 3673551"/>
              <a:gd name="connsiteY4" fmla="*/ 1930099 h 2023910"/>
              <a:gd name="connsiteX5" fmla="*/ 59875 w 3673551"/>
              <a:gd name="connsiteY5" fmla="*/ 271613 h 2023910"/>
              <a:gd name="connsiteX6" fmla="*/ 3921 w 3673551"/>
              <a:gd name="connsiteY6" fmla="*/ 30663 h 2023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73551" h="2023910">
                <a:moveTo>
                  <a:pt x="0" y="0"/>
                </a:moveTo>
                <a:lnTo>
                  <a:pt x="3673551" y="0"/>
                </a:lnTo>
                <a:lnTo>
                  <a:pt x="3673551" y="1648485"/>
                </a:lnTo>
                <a:lnTo>
                  <a:pt x="3502174" y="1748969"/>
                </a:lnTo>
                <a:cubicBezTo>
                  <a:pt x="3359801" y="1823176"/>
                  <a:pt x="3207872" y="1884220"/>
                  <a:pt x="3047499" y="1930099"/>
                </a:cubicBezTo>
                <a:cubicBezTo>
                  <a:pt x="1764511" y="2297130"/>
                  <a:pt x="426906" y="1554601"/>
                  <a:pt x="59875" y="271613"/>
                </a:cubicBezTo>
                <a:cubicBezTo>
                  <a:pt x="36936" y="191426"/>
                  <a:pt x="18331" y="111026"/>
                  <a:pt x="3921" y="30663"/>
                </a:cubicBezTo>
                <a:close/>
              </a:path>
            </a:pathLst>
          </a:custGeom>
        </p:spPr>
      </p:pic>
    </p:spTree>
    <p:extLst>
      <p:ext uri="{BB962C8B-B14F-4D97-AF65-F5344CB8AC3E}">
        <p14:creationId xmlns:p14="http://schemas.microsoft.com/office/powerpoint/2010/main" val="14117559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2083590" y="-569042"/>
            <a:ext cx="2642654" cy="2101833"/>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3802726" y="698025"/>
            <a:ext cx="5508422" cy="584775"/>
          </a:xfrm>
          <a:prstGeom prst="rect">
            <a:avLst/>
          </a:prstGeom>
          <a:noFill/>
        </p:spPr>
        <p:txBody>
          <a:bodyPr wrap="square" rtlCol="0">
            <a:spAutoFit/>
          </a:bodyPr>
          <a:lstStyle/>
          <a:p>
            <a:pPr algn="dist"/>
            <a:r>
              <a:rPr lang="zh-TW" altLang="en-US" sz="3200" dirty="0">
                <a:latin typeface="微软雅黑" panose="020B0503020204020204" pitchFamily="34" charset="-122"/>
                <a:ea typeface="微软雅黑" panose="020B0503020204020204" pitchFamily="34" charset="-122"/>
              </a:rPr>
              <a:t>素養評量試題的兩大面向</a:t>
            </a:r>
            <a:endParaRPr lang="zh-CN" altLang="en-US" sz="3200" dirty="0">
              <a:latin typeface="微软雅黑" panose="020B0503020204020204" pitchFamily="34" charset="-122"/>
              <a:ea typeface="微软雅黑" panose="020B0503020204020204" pitchFamily="34" charset="-122"/>
            </a:endParaRPr>
          </a:p>
        </p:txBody>
      </p:sp>
      <p:grpSp>
        <p:nvGrpSpPr>
          <p:cNvPr id="26" name="Google Shape;1043;p45"/>
          <p:cNvGrpSpPr/>
          <p:nvPr/>
        </p:nvGrpSpPr>
        <p:grpSpPr>
          <a:xfrm>
            <a:off x="3211742" y="3296609"/>
            <a:ext cx="6332217" cy="3079609"/>
            <a:chOff x="-6894285" y="1632020"/>
            <a:chExt cx="6332217" cy="3079609"/>
          </a:xfrm>
        </p:grpSpPr>
        <p:sp>
          <p:nvSpPr>
            <p:cNvPr id="27" name="Google Shape;1044;p45"/>
            <p:cNvSpPr/>
            <p:nvPr/>
          </p:nvSpPr>
          <p:spPr>
            <a:xfrm>
              <a:off x="-4351893" y="1632020"/>
              <a:ext cx="3789825" cy="2053073"/>
            </a:xfrm>
            <a:prstGeom prst="leftArrow">
              <a:avLst>
                <a:gd name="adj1" fmla="val 48544"/>
                <a:gd name="adj2" fmla="val 83864"/>
              </a:avLst>
            </a:prstGeom>
            <a:solidFill>
              <a:srgbClr val="FFC000"/>
            </a:solidFill>
            <a:ln>
              <a:noFill/>
            </a:ln>
            <a:effectLst>
              <a:outerShdw blurRad="317500" algn="ctr">
                <a:srgbClr val="000000">
                  <a:alpha val="4274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3200"/>
                <a:buFont typeface="Arial"/>
                <a:buNone/>
              </a:pPr>
              <a:endParaRPr sz="3200" b="0" i="0" u="none" strike="noStrike" cap="none">
                <a:solidFill>
                  <a:srgbClr val="FFFFFF"/>
                </a:solidFill>
                <a:latin typeface="Arial"/>
                <a:ea typeface="Arial"/>
                <a:cs typeface="Arial"/>
                <a:sym typeface="Arial"/>
              </a:endParaRPr>
            </a:p>
          </p:txBody>
        </p:sp>
        <p:sp>
          <p:nvSpPr>
            <p:cNvPr id="28" name="Google Shape;1045;p45"/>
            <p:cNvSpPr/>
            <p:nvPr/>
          </p:nvSpPr>
          <p:spPr>
            <a:xfrm flipH="1">
              <a:off x="-6894285" y="2658556"/>
              <a:ext cx="3789825" cy="2053073"/>
            </a:xfrm>
            <a:prstGeom prst="leftArrow">
              <a:avLst>
                <a:gd name="adj1" fmla="val 48544"/>
                <a:gd name="adj2" fmla="val 83864"/>
              </a:avLst>
            </a:prstGeom>
            <a:solidFill>
              <a:srgbClr val="0070C0"/>
            </a:solidFill>
            <a:ln>
              <a:noFill/>
            </a:ln>
            <a:effectLst>
              <a:outerShdw blurRad="317500" algn="ctr">
                <a:srgbClr val="000000">
                  <a:alpha val="4274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400"/>
                <a:buFont typeface="Arial"/>
                <a:buNone/>
              </a:pPr>
              <a:endParaRPr sz="2400" b="0" i="0" u="none" strike="noStrike" cap="none">
                <a:solidFill>
                  <a:srgbClr val="000000"/>
                </a:solidFill>
                <a:latin typeface="Arial"/>
                <a:ea typeface="Arial"/>
                <a:cs typeface="Arial"/>
                <a:sym typeface="Arial"/>
              </a:endParaRPr>
            </a:p>
          </p:txBody>
        </p:sp>
      </p:grpSp>
      <p:sp>
        <p:nvSpPr>
          <p:cNvPr id="29" name="Google Shape;1046;p45"/>
          <p:cNvSpPr/>
          <p:nvPr/>
        </p:nvSpPr>
        <p:spPr>
          <a:xfrm>
            <a:off x="1538296" y="1754425"/>
            <a:ext cx="4752472" cy="475156"/>
          </a:xfrm>
          <a:prstGeom prst="rect">
            <a:avLst/>
          </a:prstGeom>
          <a:solidFill>
            <a:srgbClr val="0070C0"/>
          </a:solidFill>
          <a:ln w="12700" cap="flat" cmpd="sng">
            <a:solidFill>
              <a:srgbClr val="C0C0C0"/>
            </a:solidFill>
            <a:prstDash val="solid"/>
            <a:miter lim="800000"/>
            <a:headEnd type="none" w="sm" len="sm"/>
            <a:tailEnd type="none" w="sm" len="sm"/>
          </a:ln>
        </p:spPr>
        <p:txBody>
          <a:bodyPr spcFirstLastPara="1" wrap="square" lIns="288000" tIns="0" rIns="0" bIns="0" anchor="ctr" anchorCtr="0">
            <a:noAutofit/>
          </a:bodyPr>
          <a:lstStyle/>
          <a:p>
            <a:pPr marR="0" lvl="0" algn="l" rtl="0">
              <a:lnSpc>
                <a:spcPct val="100000"/>
              </a:lnSpc>
              <a:spcBef>
                <a:spcPts val="0"/>
              </a:spcBef>
              <a:spcAft>
                <a:spcPts val="0"/>
              </a:spcAft>
              <a:buClr>
                <a:srgbClr val="FFFFFF"/>
              </a:buClr>
              <a:buSzPts val="2400"/>
            </a:pPr>
            <a:r>
              <a:rPr lang="zh-TW" altLang="en-US" sz="3600" b="1" i="0" u="none" strike="noStrike" cap="none" dirty="0">
                <a:solidFill>
                  <a:srgbClr val="FFFFFF"/>
                </a:solidFill>
                <a:latin typeface="Arial"/>
                <a:ea typeface="Arial"/>
                <a:cs typeface="Arial"/>
                <a:sym typeface="Arial"/>
              </a:rPr>
              <a:t>●</a:t>
            </a:r>
            <a:r>
              <a:rPr lang="zh-TW" sz="2400" b="1" i="0" u="none" strike="noStrike" cap="none" dirty="0">
                <a:solidFill>
                  <a:srgbClr val="FFFFFF"/>
                </a:solidFill>
                <a:latin typeface="Arial"/>
                <a:ea typeface="Arial"/>
                <a:cs typeface="Arial"/>
                <a:sym typeface="Arial"/>
              </a:rPr>
              <a:t>真實情境與真實問題：</a:t>
            </a:r>
            <a:endParaRPr sz="2400" b="1" i="0" u="none" strike="noStrike" cap="none" dirty="0">
              <a:solidFill>
                <a:srgbClr val="FFFFFF"/>
              </a:solidFill>
              <a:latin typeface="Arial"/>
              <a:ea typeface="Arial"/>
              <a:cs typeface="Arial"/>
              <a:sym typeface="Arial"/>
            </a:endParaRPr>
          </a:p>
        </p:txBody>
      </p:sp>
      <p:sp>
        <p:nvSpPr>
          <p:cNvPr id="30" name="Google Shape;1047;p45"/>
          <p:cNvSpPr/>
          <p:nvPr/>
        </p:nvSpPr>
        <p:spPr>
          <a:xfrm>
            <a:off x="1538296" y="2229580"/>
            <a:ext cx="4752471" cy="1987387"/>
          </a:xfrm>
          <a:prstGeom prst="rect">
            <a:avLst/>
          </a:prstGeom>
          <a:gradFill>
            <a:gsLst>
              <a:gs pos="0">
                <a:srgbClr val="FFFFFF"/>
              </a:gs>
              <a:gs pos="100000">
                <a:srgbClr val="EAEAEA"/>
              </a:gs>
            </a:gsLst>
            <a:lin ang="5400000" scaled="0"/>
          </a:gradFill>
          <a:ln w="12700" cap="flat" cmpd="sng">
            <a:solidFill>
              <a:srgbClr val="C0C0C0"/>
            </a:solidFill>
            <a:prstDash val="solid"/>
            <a:miter lim="800000"/>
            <a:headEnd type="none" w="sm" len="sm"/>
            <a:tailEnd type="none" w="sm" len="sm"/>
          </a:ln>
        </p:spPr>
        <p:txBody>
          <a:bodyPr spcFirstLastPara="1" wrap="square" lIns="108000" tIns="108000" rIns="144000" bIns="72000" anchor="t" anchorCtr="0">
            <a:noAutofit/>
          </a:bodyPr>
          <a:lstStyle/>
          <a:p>
            <a:pPr marL="190500" marR="0" lvl="0" indent="-190500" algn="l" rtl="0">
              <a:lnSpc>
                <a:spcPct val="150000"/>
              </a:lnSpc>
              <a:spcBef>
                <a:spcPts val="0"/>
              </a:spcBef>
              <a:spcAft>
                <a:spcPts val="0"/>
              </a:spcAft>
              <a:buClr>
                <a:srgbClr val="292929"/>
              </a:buClr>
              <a:buSzPts val="2000"/>
              <a:buFont typeface="Noto Sans Symbols"/>
              <a:buChar char="▪"/>
            </a:pPr>
            <a:r>
              <a:rPr lang="zh-TW" sz="2000" b="1" i="0" u="none" strike="noStrike" cap="none">
                <a:solidFill>
                  <a:srgbClr val="0070C0"/>
                </a:solidFill>
                <a:latin typeface="DFKai-SB"/>
                <a:ea typeface="DFKai-SB"/>
                <a:cs typeface="DFKai-SB"/>
                <a:sym typeface="DFKai-SB"/>
              </a:rPr>
              <a:t>傳統：知識和理解層次的評量。</a:t>
            </a:r>
            <a:endParaRPr sz="2000" b="1" i="0" u="none" strike="noStrike" cap="none">
              <a:solidFill>
                <a:srgbClr val="0070C0"/>
              </a:solidFill>
              <a:latin typeface="DFKai-SB"/>
              <a:ea typeface="DFKai-SB"/>
              <a:cs typeface="DFKai-SB"/>
              <a:sym typeface="DFKai-SB"/>
            </a:endParaRPr>
          </a:p>
          <a:p>
            <a:pPr marL="190500" marR="0" lvl="0" indent="-190500" algn="l" rtl="0">
              <a:lnSpc>
                <a:spcPct val="150000"/>
              </a:lnSpc>
              <a:spcBef>
                <a:spcPts val="800"/>
              </a:spcBef>
              <a:spcAft>
                <a:spcPts val="0"/>
              </a:spcAft>
              <a:buClr>
                <a:srgbClr val="292929"/>
              </a:buClr>
              <a:buSzPts val="2000"/>
              <a:buFont typeface="Noto Sans Symbols"/>
              <a:buChar char="▪"/>
            </a:pPr>
            <a:r>
              <a:rPr lang="zh-TW" sz="2000" b="1" i="0" u="none" strike="noStrike" cap="none">
                <a:solidFill>
                  <a:srgbClr val="0070C0"/>
                </a:solidFill>
                <a:latin typeface="DFKai-SB"/>
                <a:ea typeface="DFKai-SB"/>
                <a:cs typeface="DFKai-SB"/>
                <a:sym typeface="DFKai-SB"/>
              </a:rPr>
              <a:t>素養：運用知識技能解決生活問題。</a:t>
            </a:r>
            <a:endParaRPr sz="2000" b="1" i="0" u="none" strike="noStrike" cap="none">
              <a:solidFill>
                <a:srgbClr val="0070C0"/>
              </a:solidFill>
              <a:latin typeface="DFKai-SB"/>
              <a:ea typeface="DFKai-SB"/>
              <a:cs typeface="DFKai-SB"/>
              <a:sym typeface="DFKai-SB"/>
            </a:endParaRPr>
          </a:p>
          <a:p>
            <a:pPr marL="190500" marR="0" lvl="0" indent="-190500" algn="l" rtl="0">
              <a:lnSpc>
                <a:spcPct val="150000"/>
              </a:lnSpc>
              <a:spcBef>
                <a:spcPts val="800"/>
              </a:spcBef>
              <a:spcAft>
                <a:spcPts val="0"/>
              </a:spcAft>
              <a:buClr>
                <a:srgbClr val="292929"/>
              </a:buClr>
              <a:buSzPts val="2000"/>
              <a:buFont typeface="Noto Sans Symbols"/>
              <a:buChar char="▪"/>
            </a:pPr>
            <a:r>
              <a:rPr lang="zh-TW" sz="2000" b="1" i="0" u="none" strike="noStrike" cap="none">
                <a:solidFill>
                  <a:srgbClr val="0070C0"/>
                </a:solidFill>
                <a:latin typeface="DFKai-SB"/>
                <a:ea typeface="DFKai-SB"/>
                <a:cs typeface="DFKai-SB"/>
                <a:sym typeface="DFKai-SB"/>
              </a:rPr>
              <a:t>貼近真實世界(生活)當中會問的問題。</a:t>
            </a:r>
            <a:endParaRPr sz="1600" b="1" i="0" u="none" strike="noStrike" cap="none">
              <a:solidFill>
                <a:srgbClr val="7F7F7F"/>
              </a:solidFill>
              <a:latin typeface="Arial"/>
              <a:ea typeface="Arial"/>
              <a:cs typeface="Arial"/>
              <a:sym typeface="Arial"/>
            </a:endParaRPr>
          </a:p>
        </p:txBody>
      </p:sp>
      <p:sp>
        <p:nvSpPr>
          <p:cNvPr id="31" name="Google Shape;1048;p45"/>
          <p:cNvSpPr/>
          <p:nvPr/>
        </p:nvSpPr>
        <p:spPr>
          <a:xfrm>
            <a:off x="6435229" y="1754425"/>
            <a:ext cx="4826487" cy="475155"/>
          </a:xfrm>
          <a:prstGeom prst="rect">
            <a:avLst/>
          </a:prstGeom>
          <a:solidFill>
            <a:srgbClr val="FFFF00"/>
          </a:solidFill>
          <a:ln w="12700" cap="flat" cmpd="sng">
            <a:solidFill>
              <a:srgbClr val="C0C0C0"/>
            </a:solidFill>
            <a:prstDash val="solid"/>
            <a:miter lim="800000"/>
            <a:headEnd type="none" w="sm" len="sm"/>
            <a:tailEnd type="none" w="sm" len="sm"/>
          </a:ln>
        </p:spPr>
        <p:txBody>
          <a:bodyPr spcFirstLastPara="1" wrap="square" lIns="288000" tIns="0" rIns="0" bIns="0" anchor="ctr" anchorCtr="0">
            <a:noAutofit/>
          </a:bodyPr>
          <a:lstStyle/>
          <a:p>
            <a:pPr marR="0" lvl="0" algn="l" rtl="0">
              <a:lnSpc>
                <a:spcPct val="100000"/>
              </a:lnSpc>
              <a:spcBef>
                <a:spcPts val="0"/>
              </a:spcBef>
              <a:spcAft>
                <a:spcPts val="0"/>
              </a:spcAft>
              <a:buClr>
                <a:srgbClr val="000000"/>
              </a:buClr>
              <a:buSzPts val="2400"/>
            </a:pPr>
            <a:r>
              <a:rPr lang="zh-TW" altLang="en-US" sz="3600" b="1" i="0" u="none" strike="noStrike" cap="none" dirty="0">
                <a:solidFill>
                  <a:srgbClr val="000000"/>
                </a:solidFill>
                <a:latin typeface="Arial"/>
                <a:ea typeface="Arial"/>
                <a:cs typeface="Arial"/>
                <a:sym typeface="Arial"/>
              </a:rPr>
              <a:t>●</a:t>
            </a:r>
            <a:r>
              <a:rPr lang="zh-TW" sz="2400" b="1" i="0" u="none" strike="noStrike" cap="none" dirty="0">
                <a:solidFill>
                  <a:srgbClr val="000000"/>
                </a:solidFill>
                <a:latin typeface="Arial"/>
                <a:ea typeface="Arial"/>
                <a:cs typeface="Arial"/>
                <a:sym typeface="Arial"/>
              </a:rPr>
              <a:t>素養.學科本質.學習重點</a:t>
            </a:r>
            <a:endParaRPr sz="2400" b="1" i="0" u="none" strike="noStrike" cap="none" dirty="0">
              <a:solidFill>
                <a:srgbClr val="000000"/>
              </a:solidFill>
              <a:latin typeface="Arial"/>
              <a:ea typeface="Arial"/>
              <a:cs typeface="Arial"/>
              <a:sym typeface="Arial"/>
            </a:endParaRPr>
          </a:p>
        </p:txBody>
      </p:sp>
      <p:sp>
        <p:nvSpPr>
          <p:cNvPr id="32" name="Google Shape;1049;p45"/>
          <p:cNvSpPr/>
          <p:nvPr/>
        </p:nvSpPr>
        <p:spPr>
          <a:xfrm>
            <a:off x="6435230" y="2229580"/>
            <a:ext cx="4826486" cy="1987387"/>
          </a:xfrm>
          <a:prstGeom prst="rect">
            <a:avLst/>
          </a:prstGeom>
          <a:gradFill>
            <a:gsLst>
              <a:gs pos="0">
                <a:srgbClr val="FFFFFF"/>
              </a:gs>
              <a:gs pos="100000">
                <a:srgbClr val="EAEAEA"/>
              </a:gs>
            </a:gsLst>
            <a:lin ang="5400000" scaled="0"/>
          </a:gradFill>
          <a:ln w="12700" cap="flat" cmpd="sng">
            <a:solidFill>
              <a:srgbClr val="C0C0C0"/>
            </a:solidFill>
            <a:prstDash val="solid"/>
            <a:miter lim="800000"/>
            <a:headEnd type="none" w="sm" len="sm"/>
            <a:tailEnd type="none" w="sm" len="sm"/>
          </a:ln>
        </p:spPr>
        <p:txBody>
          <a:bodyPr spcFirstLastPara="1" wrap="square" lIns="108000" tIns="108000" rIns="144000" bIns="72000" anchor="t" anchorCtr="0">
            <a:noAutofit/>
          </a:bodyPr>
          <a:lstStyle/>
          <a:p>
            <a:pPr marL="190500" marR="0" lvl="0" indent="-190500" algn="l" rtl="0">
              <a:lnSpc>
                <a:spcPct val="150000"/>
              </a:lnSpc>
              <a:spcBef>
                <a:spcPts val="0"/>
              </a:spcBef>
              <a:spcAft>
                <a:spcPts val="0"/>
              </a:spcAft>
              <a:buClr>
                <a:srgbClr val="292929"/>
              </a:buClr>
              <a:buSzPts val="2000"/>
              <a:buFont typeface="Noto Sans Symbols"/>
              <a:buChar char="▪"/>
            </a:pPr>
            <a:r>
              <a:rPr lang="zh-TW" sz="2000" b="1" i="0" u="none" strike="noStrike" cap="none" dirty="0">
                <a:solidFill>
                  <a:srgbClr val="FF6600"/>
                </a:solidFill>
                <a:latin typeface="DFKai-SB"/>
                <a:ea typeface="DFKai-SB"/>
                <a:cs typeface="DFKai-SB"/>
                <a:sym typeface="DFKai-SB"/>
              </a:rPr>
              <a:t>跨領域的命題。(三面九項)</a:t>
            </a:r>
            <a:endParaRPr sz="2000" b="1" i="0" u="none" strike="noStrike" cap="none" dirty="0">
              <a:solidFill>
                <a:srgbClr val="FF6600"/>
              </a:solidFill>
              <a:latin typeface="DFKai-SB"/>
              <a:ea typeface="DFKai-SB"/>
              <a:cs typeface="DFKai-SB"/>
              <a:sym typeface="DFKai-SB"/>
            </a:endParaRPr>
          </a:p>
          <a:p>
            <a:pPr marL="190500" marR="0" lvl="0" indent="-190500" algn="l" rtl="0">
              <a:lnSpc>
                <a:spcPct val="150000"/>
              </a:lnSpc>
              <a:spcBef>
                <a:spcPts val="800"/>
              </a:spcBef>
              <a:spcAft>
                <a:spcPts val="0"/>
              </a:spcAft>
              <a:buClr>
                <a:srgbClr val="292929"/>
              </a:buClr>
              <a:buSzPts val="2000"/>
              <a:buFont typeface="Noto Sans Symbols"/>
              <a:buChar char="▪"/>
            </a:pPr>
            <a:r>
              <a:rPr lang="zh-TW" sz="2000" b="1" i="0" u="none" strike="noStrike" cap="none" dirty="0">
                <a:solidFill>
                  <a:srgbClr val="FF6600"/>
                </a:solidFill>
                <a:latin typeface="DFKai-SB"/>
                <a:ea typeface="DFKai-SB"/>
                <a:cs typeface="DFKai-SB"/>
                <a:sym typeface="DFKai-SB"/>
              </a:rPr>
              <a:t>跨科目的命題。</a:t>
            </a:r>
            <a:endParaRPr sz="2000" b="1" i="0" u="none" strike="noStrike" cap="none" dirty="0">
              <a:solidFill>
                <a:srgbClr val="FF6600"/>
              </a:solidFill>
              <a:latin typeface="DFKai-SB"/>
              <a:ea typeface="DFKai-SB"/>
              <a:cs typeface="DFKai-SB"/>
              <a:sym typeface="DFKai-SB"/>
            </a:endParaRPr>
          </a:p>
          <a:p>
            <a:pPr marL="190500" marR="0" lvl="0" indent="-190500" algn="l" rtl="0">
              <a:lnSpc>
                <a:spcPct val="150000"/>
              </a:lnSpc>
              <a:spcBef>
                <a:spcPts val="800"/>
              </a:spcBef>
              <a:spcAft>
                <a:spcPts val="0"/>
              </a:spcAft>
              <a:buClr>
                <a:srgbClr val="292929"/>
              </a:buClr>
              <a:buSzPts val="2000"/>
              <a:buFont typeface="Noto Sans Symbols"/>
              <a:buChar char="▪"/>
            </a:pPr>
            <a:r>
              <a:rPr lang="zh-TW" sz="2000" b="1" i="0" u="none" strike="noStrike" cap="none" dirty="0">
                <a:solidFill>
                  <a:srgbClr val="FF6600"/>
                </a:solidFill>
                <a:latin typeface="DFKai-SB"/>
                <a:ea typeface="DFKai-SB"/>
                <a:cs typeface="DFKai-SB"/>
                <a:sym typeface="DFKai-SB"/>
              </a:rPr>
              <a:t>學習表現 與 學習內容整合。</a:t>
            </a:r>
            <a:endParaRPr sz="2000" b="1" i="0" u="none" strike="noStrike" cap="none" dirty="0">
              <a:solidFill>
                <a:srgbClr val="FF6600"/>
              </a:solidFill>
              <a:latin typeface="DFKai-SB"/>
              <a:ea typeface="DFKai-SB"/>
              <a:cs typeface="DFKai-SB"/>
              <a:sym typeface="DFKai-SB"/>
            </a:endParaRPr>
          </a:p>
        </p:txBody>
      </p:sp>
    </p:spTree>
    <p:extLst>
      <p:ext uri="{BB962C8B-B14F-4D97-AF65-F5344CB8AC3E}">
        <p14:creationId xmlns:p14="http://schemas.microsoft.com/office/powerpoint/2010/main" val="4293270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饼形 6">
            <a:extLst>
              <a:ext uri="{FF2B5EF4-FFF2-40B4-BE49-F238E27FC236}">
                <a16:creationId xmlns:a16="http://schemas.microsoft.com/office/drawing/2014/main" id="{8815AB0F-75F4-42C5-987E-DABEA37CAC87}"/>
              </a:ext>
            </a:extLst>
          </p:cNvPr>
          <p:cNvSpPr>
            <a:spLocks/>
          </p:cNvSpPr>
          <p:nvPr/>
        </p:nvSpPr>
        <p:spPr bwMode="auto">
          <a:xfrm rot="21426610">
            <a:off x="4430398" y="1953076"/>
            <a:ext cx="3929063" cy="3929062"/>
          </a:xfrm>
          <a:custGeom>
            <a:avLst/>
            <a:gdLst>
              <a:gd name="T0" fmla="*/ 3929063 w 3929063"/>
              <a:gd name="T1" fmla="*/ 1964531 h 3929062"/>
              <a:gd name="T2" fmla="*/ 2737370 w 3929063"/>
              <a:gd name="T3" fmla="*/ 3770660 h 3929062"/>
              <a:gd name="T4" fmla="*/ 1964532 w 3929063"/>
              <a:gd name="T5" fmla="*/ 1964531 h 3929062"/>
              <a:gd name="T6" fmla="*/ 3929063 w 3929063"/>
              <a:gd name="T7" fmla="*/ 1964531 h 3929062"/>
            </a:gdLst>
            <a:ahLst/>
            <a:cxnLst>
              <a:cxn ang="0">
                <a:pos x="T0" y="T1"/>
              </a:cxn>
              <a:cxn ang="0">
                <a:pos x="T2" y="T3"/>
              </a:cxn>
              <a:cxn ang="0">
                <a:pos x="T4" y="T5"/>
              </a:cxn>
              <a:cxn ang="0">
                <a:pos x="T6" y="T7"/>
              </a:cxn>
            </a:cxnLst>
            <a:rect l="0" t="0" r="r" b="b"/>
            <a:pathLst>
              <a:path w="3929063" h="3929062">
                <a:moveTo>
                  <a:pt x="3929063" y="1964531"/>
                </a:moveTo>
                <a:cubicBezTo>
                  <a:pt x="3929063" y="2750805"/>
                  <a:pt x="3460246" y="3461343"/>
                  <a:pt x="2737370" y="3770660"/>
                </a:cubicBezTo>
                <a:lnTo>
                  <a:pt x="1964532" y="1964531"/>
                </a:lnTo>
                <a:lnTo>
                  <a:pt x="3929063" y="1964531"/>
                </a:lnTo>
                <a:close/>
              </a:path>
            </a:pathLst>
          </a:custGeom>
          <a:solidFill>
            <a:schemeClr val="bg2">
              <a:lumMod val="25000"/>
            </a:schemeClr>
          </a:solidFill>
          <a:ln>
            <a:noFill/>
          </a:ln>
        </p:spPr>
        <p:txBody>
          <a:bodyPr anchor="ctr"/>
          <a:lstStyle/>
          <a:p>
            <a:endParaRPr lang="zh-CN" altLang="en-US" dirty="0"/>
          </a:p>
        </p:txBody>
      </p:sp>
      <p:sp>
        <p:nvSpPr>
          <p:cNvPr id="21" name="椭圆 23">
            <a:extLst>
              <a:ext uri="{FF2B5EF4-FFF2-40B4-BE49-F238E27FC236}">
                <a16:creationId xmlns:a16="http://schemas.microsoft.com/office/drawing/2014/main" id="{37ABEB6B-BFD1-4152-A229-9D218AA239F0}"/>
              </a:ext>
            </a:extLst>
          </p:cNvPr>
          <p:cNvSpPr>
            <a:spLocks/>
          </p:cNvSpPr>
          <p:nvPr/>
        </p:nvSpPr>
        <p:spPr bwMode="auto">
          <a:xfrm>
            <a:off x="4001773" y="1884813"/>
            <a:ext cx="2541588" cy="3683000"/>
          </a:xfrm>
          <a:custGeom>
            <a:avLst/>
            <a:gdLst>
              <a:gd name="T0" fmla="*/ 790215 w 2251968"/>
              <a:gd name="T1" fmla="*/ 0 h 3263462"/>
              <a:gd name="T2" fmla="*/ 2251968 w 2251968"/>
              <a:gd name="T3" fmla="*/ 1669228 h 3263462"/>
              <a:gd name="T4" fmla="*/ 724161 w 2251968"/>
              <a:gd name="T5" fmla="*/ 3263462 h 3263462"/>
              <a:gd name="T6" fmla="*/ 0 w 2251968"/>
              <a:gd name="T7" fmla="*/ 1660884 h 3263462"/>
              <a:gd name="T8" fmla="*/ 790215 w 2251968"/>
              <a:gd name="T9" fmla="*/ 0 h 3263462"/>
            </a:gdLst>
            <a:ahLst/>
            <a:cxnLst>
              <a:cxn ang="0">
                <a:pos x="T0" y="T1"/>
              </a:cxn>
              <a:cxn ang="0">
                <a:pos x="T2" y="T3"/>
              </a:cxn>
              <a:cxn ang="0">
                <a:pos x="T4" y="T5"/>
              </a:cxn>
              <a:cxn ang="0">
                <a:pos x="T6" y="T7"/>
              </a:cxn>
              <a:cxn ang="0">
                <a:pos x="T8" y="T9"/>
              </a:cxn>
            </a:cxnLst>
            <a:rect l="0" t="0" r="r" b="b"/>
            <a:pathLst>
              <a:path w="2251968" h="3263462">
                <a:moveTo>
                  <a:pt x="790215" y="0"/>
                </a:moveTo>
                <a:lnTo>
                  <a:pt x="2251968" y="1669228"/>
                </a:lnTo>
                <a:lnTo>
                  <a:pt x="724161" y="3263462"/>
                </a:lnTo>
                <a:cubicBezTo>
                  <a:pt x="279418" y="2872729"/>
                  <a:pt x="0" y="2299437"/>
                  <a:pt x="0" y="1660884"/>
                </a:cubicBezTo>
                <a:cubicBezTo>
                  <a:pt x="0" y="990644"/>
                  <a:pt x="307837" y="392303"/>
                  <a:pt x="790215" y="0"/>
                </a:cubicBezTo>
                <a:close/>
              </a:path>
            </a:pathLst>
          </a:custGeom>
          <a:solidFill>
            <a:srgbClr val="FFD200"/>
          </a:solidFill>
          <a:ln>
            <a:noFill/>
          </a:ln>
        </p:spPr>
        <p:txBody>
          <a:bodyPr anchor="ctr"/>
          <a:lstStyle/>
          <a:p>
            <a:endParaRPr lang="zh-CN" altLang="en-US"/>
          </a:p>
        </p:txBody>
      </p:sp>
      <p:sp>
        <p:nvSpPr>
          <p:cNvPr id="22" name="椭圆 18">
            <a:extLst>
              <a:ext uri="{FF2B5EF4-FFF2-40B4-BE49-F238E27FC236}">
                <a16:creationId xmlns:a16="http://schemas.microsoft.com/office/drawing/2014/main" id="{3212F23A-F960-4B1D-AB60-5E89986B3FFC}"/>
              </a:ext>
            </a:extLst>
          </p:cNvPr>
          <p:cNvSpPr>
            <a:spLocks noChangeArrowheads="1"/>
          </p:cNvSpPr>
          <p:nvPr/>
        </p:nvSpPr>
        <p:spPr bwMode="auto">
          <a:xfrm>
            <a:off x="4631571" y="2062015"/>
            <a:ext cx="3332163" cy="3330575"/>
          </a:xfrm>
          <a:prstGeom prst="ellipse">
            <a:avLst/>
          </a:prstGeom>
          <a:gradFill rotWithShape="1">
            <a:gsLst>
              <a:gs pos="0">
                <a:schemeClr val="bg1"/>
              </a:gs>
              <a:gs pos="100000">
                <a:srgbClr val="D9D9D9"/>
              </a:gs>
            </a:gsLst>
            <a:lin ang="2700000" scaled="1"/>
          </a:gradFill>
          <a:ln w="12700" cmpd="sng">
            <a:solidFill>
              <a:schemeClr val="bg1"/>
            </a:solidFill>
            <a:round/>
            <a:headEnd/>
            <a:tailE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eaLnBrk="1" hangingPunct="1"/>
            <a:endParaRPr lang="zh-CN" altLang="en-US" sz="3100">
              <a:solidFill>
                <a:schemeClr val="bg1"/>
              </a:solidFill>
            </a:endParaRPr>
          </a:p>
        </p:txBody>
      </p:sp>
      <p:cxnSp>
        <p:nvCxnSpPr>
          <p:cNvPr id="24" name="连接符: 肘形 12">
            <a:extLst>
              <a:ext uri="{FF2B5EF4-FFF2-40B4-BE49-F238E27FC236}">
                <a16:creationId xmlns:a16="http://schemas.microsoft.com/office/drawing/2014/main" id="{BD6C5DA0-479E-4140-A530-7D733E1ED389}"/>
              </a:ext>
            </a:extLst>
          </p:cNvPr>
          <p:cNvCxnSpPr/>
          <p:nvPr/>
        </p:nvCxnSpPr>
        <p:spPr>
          <a:xfrm rot="10800000">
            <a:off x="2526891" y="2381250"/>
            <a:ext cx="1474882" cy="857250"/>
          </a:xfrm>
          <a:prstGeom prst="bentConnector3">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25" name="连接符: 肘形 13">
            <a:extLst>
              <a:ext uri="{FF2B5EF4-FFF2-40B4-BE49-F238E27FC236}">
                <a16:creationId xmlns:a16="http://schemas.microsoft.com/office/drawing/2014/main" id="{49057295-F18C-49FD-9DB4-7306D999B1C7}"/>
              </a:ext>
            </a:extLst>
          </p:cNvPr>
          <p:cNvCxnSpPr>
            <a:cxnSpLocks/>
          </p:cNvCxnSpPr>
          <p:nvPr/>
        </p:nvCxnSpPr>
        <p:spPr>
          <a:xfrm rot="10800000" flipV="1">
            <a:off x="8206331" y="3726312"/>
            <a:ext cx="1388110" cy="847127"/>
          </a:xfrm>
          <a:prstGeom prst="bentConnector3">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6" name="文本框 15">
            <a:extLst>
              <a:ext uri="{FF2B5EF4-FFF2-40B4-BE49-F238E27FC236}">
                <a16:creationId xmlns:a16="http://schemas.microsoft.com/office/drawing/2014/main" id="{E4ED0ABA-2935-4811-B9A4-EDDA3A9ADC27}"/>
              </a:ext>
            </a:extLst>
          </p:cNvPr>
          <p:cNvSpPr txBox="1"/>
          <p:nvPr/>
        </p:nvSpPr>
        <p:spPr>
          <a:xfrm>
            <a:off x="309407" y="2027307"/>
            <a:ext cx="2542443" cy="707886"/>
          </a:xfrm>
          <a:prstGeom prst="rect">
            <a:avLst/>
          </a:prstGeom>
          <a:noFill/>
        </p:spPr>
        <p:txBody>
          <a:bodyPr wrap="square" rtlCol="0">
            <a:spAutoFit/>
          </a:bodyPr>
          <a:lstStyle/>
          <a:p>
            <a:r>
              <a:rPr lang="zh-TW" altLang="en-US" sz="4000" b="1" dirty="0">
                <a:solidFill>
                  <a:schemeClr val="bg2">
                    <a:lumMod val="50000"/>
                  </a:schemeClr>
                </a:solidFill>
                <a:latin typeface="微软雅黑" panose="020B0503020204020204" pitchFamily="34" charset="-122"/>
                <a:ea typeface="微软雅黑" panose="020B0503020204020204" pitchFamily="34" charset="-122"/>
              </a:rPr>
              <a:t>真實情境</a:t>
            </a:r>
            <a:endParaRPr lang="zh-CN" altLang="en-US" sz="40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29" name="文本框 18">
            <a:extLst>
              <a:ext uri="{FF2B5EF4-FFF2-40B4-BE49-F238E27FC236}">
                <a16:creationId xmlns:a16="http://schemas.microsoft.com/office/drawing/2014/main" id="{D08EDBFB-4E28-46C8-9973-7411A84B7085}"/>
              </a:ext>
            </a:extLst>
          </p:cNvPr>
          <p:cNvSpPr txBox="1"/>
          <p:nvPr/>
        </p:nvSpPr>
        <p:spPr>
          <a:xfrm>
            <a:off x="9594441" y="2829343"/>
            <a:ext cx="2529418" cy="2308324"/>
          </a:xfrm>
          <a:prstGeom prst="rect">
            <a:avLst/>
          </a:prstGeom>
          <a:noFill/>
        </p:spPr>
        <p:txBody>
          <a:bodyPr wrap="square" rtlCol="0">
            <a:spAutoFit/>
          </a:bodyPr>
          <a:lstStyle/>
          <a:p>
            <a:r>
              <a:rPr lang="en-US" altLang="zh-TW" sz="3600" b="1" dirty="0">
                <a:solidFill>
                  <a:schemeClr val="bg2">
                    <a:lumMod val="50000"/>
                  </a:schemeClr>
                </a:solidFill>
                <a:latin typeface="微软雅黑" panose="020B0503020204020204" pitchFamily="34" charset="-122"/>
                <a:ea typeface="微软雅黑" panose="020B0503020204020204" pitchFamily="34" charset="-122"/>
              </a:rPr>
              <a:t>-</a:t>
            </a:r>
            <a:r>
              <a:rPr lang="zh-TW" altLang="en-US" sz="3600" b="1" dirty="0">
                <a:solidFill>
                  <a:schemeClr val="bg2">
                    <a:lumMod val="50000"/>
                  </a:schemeClr>
                </a:solidFill>
                <a:latin typeface="微软雅黑" panose="020B0503020204020204" pitchFamily="34" charset="-122"/>
                <a:ea typeface="微软雅黑" panose="020B0503020204020204" pitchFamily="34" charset="-122"/>
              </a:rPr>
              <a:t>學習內容</a:t>
            </a:r>
            <a:endParaRPr lang="en-US" altLang="zh-TW" sz="3600" b="1" dirty="0">
              <a:solidFill>
                <a:schemeClr val="bg2">
                  <a:lumMod val="50000"/>
                </a:schemeClr>
              </a:solidFill>
              <a:latin typeface="微软雅黑" panose="020B0503020204020204" pitchFamily="34" charset="-122"/>
              <a:ea typeface="微软雅黑" panose="020B0503020204020204" pitchFamily="34" charset="-122"/>
            </a:endParaRPr>
          </a:p>
          <a:p>
            <a:r>
              <a:rPr lang="en-US" altLang="zh-TW" sz="3600" b="1" dirty="0">
                <a:solidFill>
                  <a:schemeClr val="bg2">
                    <a:lumMod val="50000"/>
                  </a:schemeClr>
                </a:solidFill>
                <a:latin typeface="微软雅黑" panose="020B0503020204020204" pitchFamily="34" charset="-122"/>
                <a:ea typeface="微软雅黑" panose="020B0503020204020204" pitchFamily="34" charset="-122"/>
              </a:rPr>
              <a:t>-</a:t>
            </a:r>
            <a:r>
              <a:rPr lang="zh-TW" altLang="en-US" sz="3600" b="1" dirty="0">
                <a:solidFill>
                  <a:schemeClr val="bg2">
                    <a:lumMod val="50000"/>
                  </a:schemeClr>
                </a:solidFill>
                <a:latin typeface="微软雅黑" panose="020B0503020204020204" pitchFamily="34" charset="-122"/>
                <a:ea typeface="微软雅黑" panose="020B0503020204020204" pitchFamily="34" charset="-122"/>
              </a:rPr>
              <a:t>核心素養</a:t>
            </a:r>
            <a:endParaRPr lang="en-US" altLang="zh-TW" sz="3600" b="1" dirty="0">
              <a:solidFill>
                <a:schemeClr val="bg2">
                  <a:lumMod val="50000"/>
                </a:schemeClr>
              </a:solidFill>
              <a:latin typeface="微软雅黑" panose="020B0503020204020204" pitchFamily="34" charset="-122"/>
              <a:ea typeface="微软雅黑" panose="020B0503020204020204" pitchFamily="34" charset="-122"/>
            </a:endParaRPr>
          </a:p>
          <a:p>
            <a:r>
              <a:rPr lang="en-US" altLang="zh-TW" sz="3600" b="1" dirty="0">
                <a:solidFill>
                  <a:schemeClr val="bg2">
                    <a:lumMod val="50000"/>
                  </a:schemeClr>
                </a:solidFill>
                <a:latin typeface="微软雅黑" panose="020B0503020204020204" pitchFamily="34" charset="-122"/>
                <a:ea typeface="微软雅黑" panose="020B0503020204020204" pitchFamily="34" charset="-122"/>
              </a:rPr>
              <a:t>-</a:t>
            </a:r>
            <a:r>
              <a:rPr lang="zh-TW" altLang="en-US" sz="3600" b="1" dirty="0">
                <a:solidFill>
                  <a:schemeClr val="bg2">
                    <a:lumMod val="50000"/>
                  </a:schemeClr>
                </a:solidFill>
                <a:latin typeface="微软雅黑" panose="020B0503020204020204" pitchFamily="34" charset="-122"/>
                <a:ea typeface="微软雅黑" panose="020B0503020204020204" pitchFamily="34" charset="-122"/>
              </a:rPr>
              <a:t>學習表現</a:t>
            </a:r>
            <a:endParaRPr lang="en-US" altLang="zh-TW" sz="3600" b="1" dirty="0">
              <a:solidFill>
                <a:schemeClr val="bg2">
                  <a:lumMod val="50000"/>
                </a:schemeClr>
              </a:solidFill>
              <a:latin typeface="微软雅黑" panose="020B0503020204020204" pitchFamily="34" charset="-122"/>
              <a:ea typeface="微软雅黑" panose="020B0503020204020204" pitchFamily="34" charset="-122"/>
            </a:endParaRPr>
          </a:p>
          <a:p>
            <a:endParaRPr lang="zh-CN" altLang="en-US" sz="36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2" name="文本框 15">
            <a:extLst>
              <a:ext uri="{FF2B5EF4-FFF2-40B4-BE49-F238E27FC236}">
                <a16:creationId xmlns:a16="http://schemas.microsoft.com/office/drawing/2014/main" id="{E4ED0ABA-2935-4811-B9A4-EDDA3A9ADC27}"/>
              </a:ext>
            </a:extLst>
          </p:cNvPr>
          <p:cNvSpPr txBox="1"/>
          <p:nvPr/>
        </p:nvSpPr>
        <p:spPr>
          <a:xfrm>
            <a:off x="4925236" y="3187454"/>
            <a:ext cx="2733325" cy="1446550"/>
          </a:xfrm>
          <a:prstGeom prst="rect">
            <a:avLst/>
          </a:prstGeom>
          <a:noFill/>
        </p:spPr>
        <p:txBody>
          <a:bodyPr wrap="square" rtlCol="0">
            <a:spAutoFit/>
          </a:bodyPr>
          <a:lstStyle/>
          <a:p>
            <a:pPr algn="ctr"/>
            <a:r>
              <a:rPr lang="zh-TW" altLang="en-US" sz="44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素養導向命題</a:t>
            </a:r>
            <a:endParaRPr lang="zh-CN" altLang="en-US" sz="44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755006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496655" y="1637686"/>
            <a:ext cx="9277350" cy="4152900"/>
          </a:xfrm>
          <a:prstGeom prst="rect">
            <a:avLst/>
          </a:prstGeom>
        </p:spPr>
      </p:pic>
      <p:pic>
        <p:nvPicPr>
          <p:cNvPr id="3"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3136489" y="-216377"/>
            <a:ext cx="1866425" cy="1484460"/>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461486" y="380059"/>
            <a:ext cx="3626856" cy="830997"/>
          </a:xfrm>
          <a:prstGeom prst="rect">
            <a:avLst/>
          </a:prstGeom>
          <a:noFill/>
        </p:spPr>
        <p:txBody>
          <a:bodyPr wrap="square" rtlCol="0">
            <a:spAutoFit/>
          </a:bodyPr>
          <a:lstStyle/>
          <a:p>
            <a:pPr algn="dist"/>
            <a:r>
              <a:rPr lang="zh-TW" altLang="en-US" sz="4800" dirty="0">
                <a:latin typeface="微软雅黑" panose="020B0503020204020204" pitchFamily="34" charset="-122"/>
                <a:ea typeface="微软雅黑" panose="020B0503020204020204" pitchFamily="34" charset="-122"/>
              </a:rPr>
              <a:t>命題策略一</a:t>
            </a:r>
            <a:endParaRPr lang="zh-CN" altLang="en-US" sz="4800" dirty="0">
              <a:latin typeface="微软雅黑" panose="020B0503020204020204" pitchFamily="34" charset="-122"/>
              <a:ea typeface="微软雅黑" panose="020B0503020204020204" pitchFamily="34" charset="-122"/>
            </a:endParaRPr>
          </a:p>
        </p:txBody>
      </p:sp>
      <p:sp>
        <p:nvSpPr>
          <p:cNvPr id="5" name="箭號: 向左 4">
            <a:extLst>
              <a:ext uri="{FF2B5EF4-FFF2-40B4-BE49-F238E27FC236}">
                <a16:creationId xmlns:a16="http://schemas.microsoft.com/office/drawing/2014/main" id="{988B31E5-08B0-450B-9CC4-7EBBFE599C83}"/>
              </a:ext>
            </a:extLst>
          </p:cNvPr>
          <p:cNvSpPr/>
          <p:nvPr/>
        </p:nvSpPr>
        <p:spPr>
          <a:xfrm>
            <a:off x="4185501" y="3429000"/>
            <a:ext cx="1074656" cy="603316"/>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718698989"/>
      </p:ext>
    </p:extLst>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1710812" y="473299"/>
            <a:ext cx="8888362" cy="1384995"/>
          </a:xfrm>
          <a:prstGeom prst="rect">
            <a:avLst/>
          </a:prstGeom>
          <a:noFill/>
          <a:ln>
            <a:solidFill>
              <a:schemeClr val="tx1"/>
            </a:solidFill>
          </a:ln>
        </p:spPr>
        <p:txBody>
          <a:bodyPr wrap="square" rtlCol="0">
            <a:spAutoFit/>
          </a:bodyPr>
          <a:lstStyle/>
          <a:p>
            <a:pPr>
              <a:lnSpc>
                <a:spcPct val="150000"/>
              </a:lnSpc>
              <a:spcBef>
                <a:spcPts val="600"/>
              </a:spcBef>
            </a:pPr>
            <a:r>
              <a:rPr lang="zh-TW" altLang="en-US" sz="2800" dirty="0">
                <a:latin typeface="標楷體" panose="03000509000000000000" pitchFamily="65" charset="-120"/>
                <a:ea typeface="標楷體" panose="03000509000000000000" pitchFamily="65" charset="-120"/>
              </a:rPr>
              <a:t>蘇花公路出現兩處坍方。修復第一坍方處需</a:t>
            </a:r>
            <a:r>
              <a:rPr lang="en-US" altLang="zh-TW" sz="2800" dirty="0">
                <a:latin typeface="標楷體" panose="03000509000000000000" pitchFamily="65" charset="-120"/>
                <a:ea typeface="標楷體" panose="03000509000000000000" pitchFamily="65" charset="-120"/>
              </a:rPr>
              <a:t>5</a:t>
            </a:r>
            <a:r>
              <a:rPr lang="zh-TW" altLang="en-US" sz="2800" dirty="0">
                <a:latin typeface="標楷體" panose="03000509000000000000" pitchFamily="65" charset="-120"/>
                <a:ea typeface="標楷體" panose="03000509000000000000" pitchFamily="65" charset="-120"/>
              </a:rPr>
              <a:t>小時</a:t>
            </a:r>
            <a:r>
              <a:rPr lang="en-US" altLang="zh-TW" sz="2800" dirty="0">
                <a:latin typeface="標楷體" panose="03000509000000000000" pitchFamily="65" charset="-120"/>
                <a:ea typeface="標楷體" panose="03000509000000000000" pitchFamily="65" charset="-120"/>
              </a:rPr>
              <a:t>15</a:t>
            </a:r>
            <a:r>
              <a:rPr lang="zh-TW" altLang="en-US" sz="2800" dirty="0">
                <a:latin typeface="標楷體" panose="03000509000000000000" pitchFamily="65" charset="-120"/>
                <a:ea typeface="標楷體" panose="03000509000000000000" pitchFamily="65" charset="-120"/>
              </a:rPr>
              <a:t>分，修復第二坍方處需</a:t>
            </a:r>
            <a:r>
              <a:rPr lang="en-US" altLang="zh-TW" sz="2800" dirty="0">
                <a:latin typeface="標楷體" panose="03000509000000000000" pitchFamily="65" charset="-120"/>
                <a:ea typeface="標楷體" panose="03000509000000000000" pitchFamily="65" charset="-120"/>
              </a:rPr>
              <a:t>2</a:t>
            </a:r>
            <a:r>
              <a:rPr lang="zh-TW" altLang="en-US" sz="2800" dirty="0">
                <a:latin typeface="標楷體" panose="03000509000000000000" pitchFamily="65" charset="-120"/>
                <a:ea typeface="標楷體" panose="03000509000000000000" pitchFamily="65" charset="-120"/>
              </a:rPr>
              <a:t>小時</a:t>
            </a:r>
            <a:r>
              <a:rPr lang="en-US" altLang="zh-TW" sz="2800" dirty="0">
                <a:latin typeface="標楷體" panose="03000509000000000000" pitchFamily="65" charset="-120"/>
                <a:ea typeface="標楷體" panose="03000509000000000000" pitchFamily="65" charset="-120"/>
              </a:rPr>
              <a:t>40</a:t>
            </a:r>
            <a:r>
              <a:rPr lang="zh-TW" altLang="en-US" sz="2800" dirty="0">
                <a:latin typeface="標楷體" panose="03000509000000000000" pitchFamily="65" charset="-120"/>
                <a:ea typeface="標楷體" panose="03000509000000000000" pitchFamily="65" charset="-120"/>
              </a:rPr>
              <a:t>分 。</a:t>
            </a:r>
          </a:p>
        </p:txBody>
      </p:sp>
      <p:sp>
        <p:nvSpPr>
          <p:cNvPr id="6" name="文字方塊 5"/>
          <p:cNvSpPr txBox="1"/>
          <p:nvPr/>
        </p:nvSpPr>
        <p:spPr>
          <a:xfrm>
            <a:off x="2861184" y="2196031"/>
            <a:ext cx="7157887" cy="1277273"/>
          </a:xfrm>
          <a:prstGeom prst="rect">
            <a:avLst/>
          </a:prstGeom>
          <a:noFill/>
        </p:spPr>
        <p:txBody>
          <a:bodyPr wrap="square" rtlCol="0">
            <a:spAutoFit/>
          </a:bodyPr>
          <a:lstStyle/>
          <a:p>
            <a:pPr>
              <a:lnSpc>
                <a:spcPct val="150000"/>
              </a:lnSpc>
              <a:spcBef>
                <a:spcPts val="600"/>
              </a:spcBef>
            </a:pPr>
            <a:r>
              <a:rPr lang="en-US" altLang="zh-TW" sz="2400" dirty="0">
                <a:latin typeface="標楷體" panose="03000509000000000000" pitchFamily="65" charset="-120"/>
                <a:ea typeface="標楷體" panose="03000509000000000000" pitchFamily="65" charset="-120"/>
              </a:rPr>
              <a:t>1.</a:t>
            </a:r>
            <a:r>
              <a:rPr lang="zh-TW" altLang="en-US" sz="2400" dirty="0">
                <a:latin typeface="標楷體" panose="03000509000000000000" pitchFamily="65" charset="-120"/>
                <a:ea typeface="標楷體" panose="03000509000000000000" pitchFamily="65" charset="-120"/>
              </a:rPr>
              <a:t>修復這兩處坍方總共需要多少時間</a:t>
            </a:r>
            <a:r>
              <a:rPr lang="en-US" altLang="zh-TW" sz="2400" dirty="0">
                <a:latin typeface="標楷體" panose="03000509000000000000" pitchFamily="65" charset="-120"/>
                <a:ea typeface="標楷體" panose="03000509000000000000" pitchFamily="65" charset="-120"/>
              </a:rPr>
              <a:t>?</a:t>
            </a:r>
          </a:p>
          <a:p>
            <a:pPr>
              <a:lnSpc>
                <a:spcPct val="150000"/>
              </a:lnSpc>
              <a:spcBef>
                <a:spcPts val="600"/>
              </a:spcBef>
            </a:pPr>
            <a:r>
              <a:rPr lang="en-US" altLang="zh-TW" sz="2400" dirty="0">
                <a:latin typeface="標楷體" panose="03000509000000000000" pitchFamily="65" charset="-120"/>
                <a:ea typeface="標楷體" panose="03000509000000000000" pitchFamily="65" charset="-120"/>
              </a:rPr>
              <a:t>2.</a:t>
            </a:r>
            <a:r>
              <a:rPr lang="zh-TW" altLang="en-US" sz="2400" dirty="0">
                <a:latin typeface="標楷體" panose="03000509000000000000" pitchFamily="65" charset="-120"/>
                <a:ea typeface="標楷體" panose="03000509000000000000" pitchFamily="65" charset="-120"/>
              </a:rPr>
              <a:t>修復第一坍方處比第二坍方處要多花多少時間</a:t>
            </a:r>
            <a:r>
              <a:rPr lang="en-US" altLang="zh-TW" sz="2400" dirty="0">
                <a:latin typeface="標楷體" panose="03000509000000000000" pitchFamily="65" charset="-120"/>
                <a:ea typeface="標楷體" panose="03000509000000000000" pitchFamily="65" charset="-120"/>
              </a:rPr>
              <a:t>?</a:t>
            </a:r>
            <a:endParaRPr lang="zh-TW" altLang="en-US" sz="2400" dirty="0">
              <a:latin typeface="標楷體" panose="03000509000000000000" pitchFamily="65" charset="-120"/>
              <a:ea typeface="標楷體" panose="03000509000000000000" pitchFamily="65" charset="-120"/>
            </a:endParaRPr>
          </a:p>
        </p:txBody>
      </p:sp>
      <p:sp>
        <p:nvSpPr>
          <p:cNvPr id="7" name="圓角矩形圖說文字 6"/>
          <p:cNvSpPr/>
          <p:nvPr/>
        </p:nvSpPr>
        <p:spPr>
          <a:xfrm>
            <a:off x="688257" y="4110785"/>
            <a:ext cx="3008672" cy="1592824"/>
          </a:xfrm>
          <a:prstGeom prst="wedgeRoundRectCallout">
            <a:avLst>
              <a:gd name="adj1" fmla="val -3499"/>
              <a:gd name="adj2" fmla="val -65971"/>
              <a:gd name="adj3" fmla="val 16667"/>
            </a:avLst>
          </a:prstGeom>
          <a:solidFill>
            <a:schemeClr val="bg1"/>
          </a:solidFill>
          <a:ln w="38100">
            <a:solidFill>
              <a:srgbClr val="FF940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誰需要知道</a:t>
            </a:r>
            <a:endParaRPr lang="en-US" altLang="zh-TW"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「修復時間」？</a:t>
            </a:r>
            <a:endParaRPr lang="zh-TW" altLang="en-US" dirty="0">
              <a:effectLst>
                <a:outerShdw blurRad="38100" dist="38100" dir="2700000" algn="tl">
                  <a:srgbClr val="000000">
                    <a:alpha val="43137"/>
                  </a:srgbClr>
                </a:outerShdw>
              </a:effectLst>
            </a:endParaRPr>
          </a:p>
        </p:txBody>
      </p:sp>
      <p:sp>
        <p:nvSpPr>
          <p:cNvPr id="8" name="圓角矩形圖說文字 7"/>
          <p:cNvSpPr/>
          <p:nvPr/>
        </p:nvSpPr>
        <p:spPr>
          <a:xfrm>
            <a:off x="4178709" y="4110785"/>
            <a:ext cx="3736258" cy="1592824"/>
          </a:xfrm>
          <a:prstGeom prst="wedgeRoundRectCallout">
            <a:avLst>
              <a:gd name="adj1" fmla="val 1730"/>
              <a:gd name="adj2" fmla="val -65354"/>
              <a:gd name="adj3" fmla="val 16667"/>
            </a:avLst>
          </a:prstGeom>
          <a:solidFill>
            <a:schemeClr val="bg1"/>
          </a:solidFill>
          <a:ln w="38100">
            <a:solidFill>
              <a:srgbClr val="92D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知道「修復時間」要什麼麼用？</a:t>
            </a:r>
          </a:p>
        </p:txBody>
      </p:sp>
      <p:sp>
        <p:nvSpPr>
          <p:cNvPr id="9" name="圓角矩形圖說文字 8"/>
          <p:cNvSpPr/>
          <p:nvPr/>
        </p:nvSpPr>
        <p:spPr>
          <a:xfrm>
            <a:off x="8396747" y="4110785"/>
            <a:ext cx="3052916" cy="1592824"/>
          </a:xfrm>
          <a:prstGeom prst="wedgeRoundRectCallout">
            <a:avLst>
              <a:gd name="adj1" fmla="val 1730"/>
              <a:gd name="adj2" fmla="val -65354"/>
              <a:gd name="adj3" fmla="val 16667"/>
            </a:avLst>
          </a:prstGeom>
          <a:solidFill>
            <a:schemeClr val="bg1"/>
          </a:solidFill>
          <a:ln w="38100">
            <a:solidFill>
              <a:srgbClr val="0070C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真實情境還需考量到什麼</a:t>
            </a:r>
            <a:r>
              <a:rPr lang="en-US" altLang="zh-TW"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grpSp>
        <p:nvGrpSpPr>
          <p:cNvPr id="13" name="组合 36">
            <a:extLst>
              <a:ext uri="{FF2B5EF4-FFF2-40B4-BE49-F238E27FC236}">
                <a16:creationId xmlns:a16="http://schemas.microsoft.com/office/drawing/2014/main" id="{77323653-3680-46C7-B338-7120BD904E3C}"/>
              </a:ext>
            </a:extLst>
          </p:cNvPr>
          <p:cNvGrpSpPr/>
          <p:nvPr/>
        </p:nvGrpSpPr>
        <p:grpSpPr>
          <a:xfrm>
            <a:off x="-339395" y="0"/>
            <a:ext cx="2333500" cy="2333500"/>
            <a:chOff x="4785765" y="3896672"/>
            <a:chExt cx="2620469" cy="2620469"/>
          </a:xfrm>
        </p:grpSpPr>
        <p:sp>
          <p:nvSpPr>
            <p:cNvPr id="14" name="椭圆 37">
              <a:extLst>
                <a:ext uri="{FF2B5EF4-FFF2-40B4-BE49-F238E27FC236}">
                  <a16:creationId xmlns:a16="http://schemas.microsoft.com/office/drawing/2014/main" id="{A234A285-8EF5-4080-9469-D9F19FD11E0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15" name="椭圆 38">
              <a:extLst>
                <a:ext uri="{FF2B5EF4-FFF2-40B4-BE49-F238E27FC236}">
                  <a16:creationId xmlns:a16="http://schemas.microsoft.com/office/drawing/2014/main" id="{DA0396A8-A7DF-4D02-8520-F40DB40A8278}"/>
                </a:ext>
              </a:extLst>
            </p:cNvPr>
            <p:cNvSpPr/>
            <p:nvPr/>
          </p:nvSpPr>
          <p:spPr>
            <a:xfrm>
              <a:off x="5161329" y="4272236"/>
              <a:ext cx="1869341" cy="1869341"/>
            </a:xfrm>
            <a:prstGeom prst="ellipse">
              <a:avLst/>
            </a:prstGeom>
            <a:solidFill>
              <a:srgbClr val="FFD2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
        <p:nvSpPr>
          <p:cNvPr id="16" name="文本框 2">
            <a:extLst>
              <a:ext uri="{FF2B5EF4-FFF2-40B4-BE49-F238E27FC236}">
                <a16:creationId xmlns:a16="http://schemas.microsoft.com/office/drawing/2014/main" id="{79DC1533-984A-4EFA-A97A-E986B82CAE05}"/>
              </a:ext>
            </a:extLst>
          </p:cNvPr>
          <p:cNvSpPr txBox="1"/>
          <p:nvPr/>
        </p:nvSpPr>
        <p:spPr>
          <a:xfrm>
            <a:off x="416123" y="782029"/>
            <a:ext cx="1243546" cy="769441"/>
          </a:xfrm>
          <a:prstGeom prst="rect">
            <a:avLst/>
          </a:prstGeom>
          <a:noFill/>
        </p:spPr>
        <p:txBody>
          <a:bodyPr wrap="square" rtlCol="0">
            <a:spAutoFit/>
          </a:bodyPr>
          <a:lstStyle/>
          <a:p>
            <a:r>
              <a:rPr lang="en-US" altLang="zh-CN" sz="4400" b="1" dirty="0">
                <a:solidFill>
                  <a:schemeClr val="bg1"/>
                </a:solidFill>
              </a:rPr>
              <a:t>01</a:t>
            </a:r>
            <a:endParaRPr lang="zh-CN" altLang="en-US" sz="4400" b="1" dirty="0">
              <a:solidFill>
                <a:schemeClr val="bg1"/>
              </a:solidFill>
            </a:endParaRPr>
          </a:p>
        </p:txBody>
      </p:sp>
      <p:sp>
        <p:nvSpPr>
          <p:cNvPr id="17" name="圓角矩形圖說文字 16"/>
          <p:cNvSpPr/>
          <p:nvPr/>
        </p:nvSpPr>
        <p:spPr>
          <a:xfrm>
            <a:off x="658760" y="4110785"/>
            <a:ext cx="3008672" cy="1592824"/>
          </a:xfrm>
          <a:prstGeom prst="wedgeRoundRectCallout">
            <a:avLst>
              <a:gd name="adj1" fmla="val -3499"/>
              <a:gd name="adj2" fmla="val -65971"/>
              <a:gd name="adj3" fmla="val 16667"/>
            </a:avLst>
          </a:prstGeom>
          <a:solidFill>
            <a:schemeClr val="bg1"/>
          </a:solidFill>
          <a:ln w="38100">
            <a:solidFill>
              <a:srgbClr val="FF940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誰需要知道</a:t>
            </a:r>
            <a:endParaRPr lang="en-US" altLang="zh-TW"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「修復時間」？</a:t>
            </a:r>
            <a:endParaRPr lang="zh-TW" altLang="en-US" dirty="0">
              <a:effectLst>
                <a:outerShdw blurRad="38100" dist="38100" dir="2700000" algn="tl">
                  <a:srgbClr val="000000">
                    <a:alpha val="43137"/>
                  </a:srgbClr>
                </a:outerShdw>
              </a:effectLst>
            </a:endParaRPr>
          </a:p>
        </p:txBody>
      </p:sp>
      <p:sp>
        <p:nvSpPr>
          <p:cNvPr id="18" name="圓角矩形圖說文字 17"/>
          <p:cNvSpPr/>
          <p:nvPr/>
        </p:nvSpPr>
        <p:spPr>
          <a:xfrm>
            <a:off x="4149212" y="4110785"/>
            <a:ext cx="3736258" cy="1592824"/>
          </a:xfrm>
          <a:prstGeom prst="wedgeRoundRectCallout">
            <a:avLst>
              <a:gd name="adj1" fmla="val 1730"/>
              <a:gd name="adj2" fmla="val -65354"/>
              <a:gd name="adj3" fmla="val 16667"/>
            </a:avLst>
          </a:prstGeom>
          <a:solidFill>
            <a:schemeClr val="bg1"/>
          </a:solidFill>
          <a:ln w="38100">
            <a:solidFill>
              <a:srgbClr val="92D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知道「修復時間」要做什麼用？</a:t>
            </a:r>
          </a:p>
        </p:txBody>
      </p:sp>
      <p:sp>
        <p:nvSpPr>
          <p:cNvPr id="19" name="圓角矩形圖說文字 18"/>
          <p:cNvSpPr/>
          <p:nvPr/>
        </p:nvSpPr>
        <p:spPr>
          <a:xfrm>
            <a:off x="8367250" y="4110785"/>
            <a:ext cx="3052916" cy="1592824"/>
          </a:xfrm>
          <a:prstGeom prst="wedgeRoundRectCallout">
            <a:avLst>
              <a:gd name="adj1" fmla="val 1730"/>
              <a:gd name="adj2" fmla="val -65354"/>
              <a:gd name="adj3" fmla="val 16667"/>
            </a:avLst>
          </a:prstGeom>
          <a:solidFill>
            <a:schemeClr val="bg1"/>
          </a:solidFill>
          <a:ln w="38100">
            <a:solidFill>
              <a:srgbClr val="0070C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真實情境還需考量到什麼</a:t>
            </a:r>
            <a:r>
              <a:rPr lang="en-US" altLang="zh-TW"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Tree>
    <p:extLst>
      <p:ext uri="{BB962C8B-B14F-4D97-AF65-F5344CB8AC3E}">
        <p14:creationId xmlns:p14="http://schemas.microsoft.com/office/powerpoint/2010/main" val="4494418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540774" y="325819"/>
            <a:ext cx="11110451" cy="1384995"/>
          </a:xfrm>
          <a:prstGeom prst="rect">
            <a:avLst/>
          </a:prstGeom>
          <a:noFill/>
          <a:ln>
            <a:solidFill>
              <a:schemeClr val="tx1"/>
            </a:solidFill>
          </a:ln>
        </p:spPr>
        <p:txBody>
          <a:bodyPr wrap="square" rtlCol="0">
            <a:spAutoFit/>
          </a:bodyPr>
          <a:lstStyle/>
          <a:p>
            <a:pPr>
              <a:lnSpc>
                <a:spcPct val="150000"/>
              </a:lnSpc>
              <a:spcBef>
                <a:spcPts val="600"/>
              </a:spcBef>
            </a:pPr>
            <a:r>
              <a:rPr lang="zh-TW" altLang="en-US" sz="2800" dirty="0">
                <a:latin typeface="標楷體" panose="03000509000000000000" pitchFamily="65" charset="-120"/>
                <a:ea typeface="標楷體" panose="03000509000000000000" pitchFamily="65" charset="-120"/>
              </a:rPr>
              <a:t>連日的大雨造成蘇花公路兩處出現坍方現象。修復蘇花公路的團隊勘查後表示，修復第一坍方處需</a:t>
            </a:r>
            <a:r>
              <a:rPr lang="en-US" altLang="zh-TW" sz="2800" dirty="0">
                <a:latin typeface="標楷體" panose="03000509000000000000" pitchFamily="65" charset="-120"/>
                <a:ea typeface="標楷體" panose="03000509000000000000" pitchFamily="65" charset="-120"/>
              </a:rPr>
              <a:t>5</a:t>
            </a:r>
            <a:r>
              <a:rPr lang="zh-TW" altLang="en-US" sz="2800" dirty="0">
                <a:latin typeface="標楷體" panose="03000509000000000000" pitchFamily="65" charset="-120"/>
                <a:ea typeface="標楷體" panose="03000509000000000000" pitchFamily="65" charset="-120"/>
              </a:rPr>
              <a:t>小時</a:t>
            </a:r>
            <a:r>
              <a:rPr lang="en-US" altLang="zh-TW" sz="2800" dirty="0">
                <a:latin typeface="標楷體" panose="03000509000000000000" pitchFamily="65" charset="-120"/>
                <a:ea typeface="標楷體" panose="03000509000000000000" pitchFamily="65" charset="-120"/>
              </a:rPr>
              <a:t>15</a:t>
            </a:r>
            <a:r>
              <a:rPr lang="zh-TW" altLang="en-US" sz="2800" dirty="0">
                <a:latin typeface="標楷體" panose="03000509000000000000" pitchFamily="65" charset="-120"/>
                <a:ea typeface="標楷體" panose="03000509000000000000" pitchFamily="65" charset="-120"/>
              </a:rPr>
              <a:t>分修復第二坍方處需</a:t>
            </a:r>
            <a:r>
              <a:rPr lang="en-US" altLang="zh-TW" sz="2800" dirty="0">
                <a:latin typeface="標楷體" panose="03000509000000000000" pitchFamily="65" charset="-120"/>
                <a:ea typeface="標楷體" panose="03000509000000000000" pitchFamily="65" charset="-120"/>
              </a:rPr>
              <a:t>2</a:t>
            </a:r>
            <a:r>
              <a:rPr lang="zh-TW" altLang="en-US" sz="2800" dirty="0">
                <a:latin typeface="標楷體" panose="03000509000000000000" pitchFamily="65" charset="-120"/>
                <a:ea typeface="標楷體" panose="03000509000000000000" pitchFamily="65" charset="-120"/>
              </a:rPr>
              <a:t>小時</a:t>
            </a:r>
            <a:r>
              <a:rPr lang="en-US" altLang="zh-TW" sz="2800" dirty="0">
                <a:latin typeface="標楷體" panose="03000509000000000000" pitchFamily="65" charset="-120"/>
                <a:ea typeface="標楷體" panose="03000509000000000000" pitchFamily="65" charset="-120"/>
              </a:rPr>
              <a:t>40</a:t>
            </a:r>
            <a:r>
              <a:rPr lang="zh-TW" altLang="en-US" sz="2800" dirty="0">
                <a:latin typeface="標楷體" panose="03000509000000000000" pitchFamily="65" charset="-120"/>
                <a:ea typeface="標楷體" panose="03000509000000000000" pitchFamily="65" charset="-120"/>
              </a:rPr>
              <a:t>分。</a:t>
            </a:r>
          </a:p>
        </p:txBody>
      </p:sp>
      <p:sp>
        <p:nvSpPr>
          <p:cNvPr id="6" name="文字方塊 5"/>
          <p:cNvSpPr txBox="1"/>
          <p:nvPr/>
        </p:nvSpPr>
        <p:spPr>
          <a:xfrm>
            <a:off x="5235917" y="1993208"/>
            <a:ext cx="6720109" cy="4355038"/>
          </a:xfrm>
          <a:prstGeom prst="rect">
            <a:avLst/>
          </a:prstGeom>
          <a:noFill/>
        </p:spPr>
        <p:txBody>
          <a:bodyPr wrap="square" rtlCol="0">
            <a:spAutoFit/>
          </a:bodyPr>
          <a:lstStyle/>
          <a:p>
            <a:pPr>
              <a:lnSpc>
                <a:spcPct val="150000"/>
              </a:lnSpc>
              <a:spcBef>
                <a:spcPts val="600"/>
              </a:spcBef>
            </a:pPr>
            <a:r>
              <a:rPr lang="en-US" altLang="zh-TW" sz="2400" dirty="0">
                <a:latin typeface="標楷體" panose="03000509000000000000" pitchFamily="65" charset="-120"/>
                <a:ea typeface="標楷體" panose="03000509000000000000" pitchFamily="65" charset="-120"/>
              </a:rPr>
              <a:t>Q</a:t>
            </a:r>
            <a:r>
              <a:rPr lang="zh-TW" altLang="en-US" sz="2400" dirty="0">
                <a:latin typeface="標楷體" panose="03000509000000000000" pitchFamily="65" charset="-120"/>
                <a:ea typeface="標楷體" panose="03000509000000000000" pitchFamily="65" charset="-120"/>
              </a:rPr>
              <a:t>：</a:t>
            </a:r>
            <a:endParaRPr lang="en-US" altLang="zh-TW" sz="2400" dirty="0">
              <a:latin typeface="標楷體" panose="03000509000000000000" pitchFamily="65" charset="-120"/>
              <a:ea typeface="標楷體" panose="03000509000000000000" pitchFamily="65" charset="-120"/>
            </a:endParaRPr>
          </a:p>
          <a:p>
            <a:pPr>
              <a:lnSpc>
                <a:spcPct val="150000"/>
              </a:lnSpc>
              <a:spcBef>
                <a:spcPts val="600"/>
              </a:spcBef>
            </a:pPr>
            <a:r>
              <a:rPr lang="zh-TW" altLang="en-US" sz="2400" dirty="0">
                <a:latin typeface="標楷體" panose="03000509000000000000" pitchFamily="65" charset="-120"/>
                <a:ea typeface="標楷體" panose="03000509000000000000" pitchFamily="65" charset="-120"/>
              </a:rPr>
              <a:t>如果修復團隊預計在</a:t>
            </a:r>
            <a:r>
              <a:rPr lang="en-US" altLang="zh-TW" sz="2400" dirty="0">
                <a:latin typeface="標楷體" panose="03000509000000000000" pitchFamily="65" charset="-120"/>
                <a:ea typeface="標楷體" panose="03000509000000000000" pitchFamily="65" charset="-120"/>
              </a:rPr>
              <a:t>19:00</a:t>
            </a:r>
            <a:r>
              <a:rPr lang="zh-TW" altLang="en-US" sz="2400" dirty="0">
                <a:latin typeface="標楷體" panose="03000509000000000000" pitchFamily="65" charset="-120"/>
                <a:ea typeface="標楷體" panose="03000509000000000000" pitchFamily="65" charset="-120"/>
              </a:rPr>
              <a:t>天黑前完成這兩處的修復，他們早上最晚何時要開始進行修復 </a:t>
            </a:r>
            <a:r>
              <a:rPr lang="en-US" altLang="zh-TW" sz="2400" dirty="0">
                <a:latin typeface="標楷體" panose="03000509000000000000" pitchFamily="65" charset="-120"/>
                <a:ea typeface="標楷體" panose="03000509000000000000" pitchFamily="65" charset="-120"/>
              </a:rPr>
              <a:t>?</a:t>
            </a:r>
          </a:p>
          <a:p>
            <a:pPr>
              <a:lnSpc>
                <a:spcPct val="150000"/>
              </a:lnSpc>
              <a:spcBef>
                <a:spcPts val="600"/>
              </a:spcBef>
            </a:pPr>
            <a:endParaRPr lang="en-US" altLang="zh-TW" sz="2400" dirty="0">
              <a:latin typeface="標楷體" panose="03000509000000000000" pitchFamily="65" charset="-120"/>
              <a:ea typeface="標楷體" panose="03000509000000000000" pitchFamily="65" charset="-120"/>
            </a:endParaRPr>
          </a:p>
          <a:p>
            <a:pPr>
              <a:lnSpc>
                <a:spcPct val="150000"/>
              </a:lnSpc>
              <a:spcBef>
                <a:spcPts val="600"/>
              </a:spcBef>
            </a:pPr>
            <a:r>
              <a:rPr lang="zh-TW" altLang="en-US" sz="2400" dirty="0">
                <a:latin typeface="標楷體" panose="03000509000000000000" pitchFamily="65" charset="-120"/>
                <a:ea typeface="標楷體" panose="03000509000000000000" pitchFamily="65" charset="-120"/>
              </a:rPr>
              <a:t>●修復團隊需要考量：</a:t>
            </a:r>
            <a:endParaRPr lang="en-US" altLang="zh-TW" sz="2400" dirty="0">
              <a:latin typeface="標楷體" panose="03000509000000000000" pitchFamily="65" charset="-120"/>
              <a:ea typeface="標楷體" panose="03000509000000000000" pitchFamily="65" charset="-120"/>
            </a:endParaRPr>
          </a:p>
          <a:p>
            <a:pPr>
              <a:lnSpc>
                <a:spcPct val="150000"/>
              </a:lnSpc>
              <a:spcBef>
                <a:spcPts val="600"/>
              </a:spcBef>
            </a:pPr>
            <a:r>
              <a:rPr lang="en-US" altLang="zh-TW" sz="2400" dirty="0">
                <a:latin typeface="標楷體" panose="03000509000000000000" pitchFamily="65" charset="-120"/>
                <a:ea typeface="標楷體" panose="03000509000000000000" pitchFamily="65" charset="-120"/>
              </a:rPr>
              <a:t>1.</a:t>
            </a:r>
            <a:r>
              <a:rPr lang="zh-TW" altLang="en-US" sz="2400" dirty="0">
                <a:latin typeface="標楷體" panose="03000509000000000000" pitchFamily="65" charset="-120"/>
                <a:ea typeface="標楷體" panose="03000509000000000000" pitchFamily="65" charset="-120"/>
              </a:rPr>
              <a:t>兩坍方處相距約</a:t>
            </a:r>
            <a:r>
              <a:rPr lang="en-US" altLang="zh-TW" sz="2400" dirty="0">
                <a:latin typeface="標楷體" panose="03000509000000000000" pitchFamily="65" charset="-120"/>
                <a:ea typeface="標楷體" panose="03000509000000000000" pitchFamily="65" charset="-120"/>
              </a:rPr>
              <a:t>80KM</a:t>
            </a:r>
            <a:r>
              <a:rPr lang="zh-TW" altLang="en-US" sz="2400" dirty="0">
                <a:latin typeface="標楷體" panose="03000509000000000000" pitchFamily="65" charset="-120"/>
                <a:ea typeface="標楷體" panose="03000509000000000000" pitchFamily="65" charset="-120"/>
              </a:rPr>
              <a:t>，交通時間需</a:t>
            </a:r>
            <a:r>
              <a:rPr lang="en-US" altLang="zh-TW" sz="2400" dirty="0">
                <a:latin typeface="標楷體" panose="03000509000000000000" pitchFamily="65" charset="-120"/>
                <a:ea typeface="標楷體" panose="03000509000000000000" pitchFamily="65" charset="-120"/>
              </a:rPr>
              <a:t>1</a:t>
            </a:r>
            <a:r>
              <a:rPr lang="zh-TW" altLang="en-US" sz="2400" dirty="0">
                <a:latin typeface="標楷體" panose="03000509000000000000" pitchFamily="65" charset="-120"/>
                <a:ea typeface="標楷體" panose="03000509000000000000" pitchFamily="65" charset="-120"/>
              </a:rPr>
              <a:t>小時</a:t>
            </a:r>
            <a:r>
              <a:rPr lang="en-US" altLang="zh-TW" sz="2400" dirty="0">
                <a:latin typeface="標楷體" panose="03000509000000000000" pitchFamily="65" charset="-120"/>
                <a:ea typeface="標楷體" panose="03000509000000000000" pitchFamily="65" charset="-120"/>
              </a:rPr>
              <a:t>35</a:t>
            </a:r>
            <a:r>
              <a:rPr lang="zh-TW" altLang="en-US" sz="2400" dirty="0">
                <a:latin typeface="標楷體" panose="03000509000000000000" pitchFamily="65" charset="-120"/>
                <a:ea typeface="標楷體" panose="03000509000000000000" pitchFamily="65" charset="-120"/>
              </a:rPr>
              <a:t>分。</a:t>
            </a:r>
          </a:p>
          <a:p>
            <a:pPr>
              <a:lnSpc>
                <a:spcPct val="150000"/>
              </a:lnSpc>
              <a:spcBef>
                <a:spcPts val="600"/>
              </a:spcBef>
            </a:pPr>
            <a:r>
              <a:rPr lang="en-US" altLang="zh-TW" sz="2400" dirty="0">
                <a:latin typeface="標楷體" panose="03000509000000000000" pitchFamily="65" charset="-120"/>
                <a:ea typeface="標楷體" panose="03000509000000000000" pitchFamily="65" charset="-120"/>
              </a:rPr>
              <a:t>2.</a:t>
            </a:r>
            <a:r>
              <a:rPr lang="zh-TW" altLang="en-US" sz="2400" dirty="0">
                <a:latin typeface="標楷體" panose="03000509000000000000" pitchFamily="65" charset="-120"/>
                <a:ea typeface="標楷體" panose="03000509000000000000" pitchFamily="65" charset="-120"/>
              </a:rPr>
              <a:t>中午要保留</a:t>
            </a:r>
            <a:r>
              <a:rPr lang="en-US" altLang="zh-TW" sz="2400" dirty="0">
                <a:latin typeface="標楷體" panose="03000509000000000000" pitchFamily="65" charset="-120"/>
                <a:ea typeface="標楷體" panose="03000509000000000000" pitchFamily="65" charset="-120"/>
              </a:rPr>
              <a:t>1</a:t>
            </a:r>
            <a:r>
              <a:rPr lang="zh-TW" altLang="en-US" sz="2400" dirty="0">
                <a:latin typeface="標楷體" panose="03000509000000000000" pitchFamily="65" charset="-120"/>
                <a:ea typeface="標楷體" panose="03000509000000000000" pitchFamily="65" charset="-120"/>
              </a:rPr>
              <a:t>小時休息時間休息時不工作。</a:t>
            </a:r>
          </a:p>
        </p:txBody>
      </p:sp>
      <p:pic>
        <p:nvPicPr>
          <p:cNvPr id="2" name="圖片 1"/>
          <p:cNvPicPr>
            <a:picLocks noChangeAspect="1"/>
          </p:cNvPicPr>
          <p:nvPr/>
        </p:nvPicPr>
        <p:blipFill>
          <a:blip r:embed="rId3"/>
          <a:stretch>
            <a:fillRect/>
          </a:stretch>
        </p:blipFill>
        <p:spPr>
          <a:xfrm>
            <a:off x="0" y="2447701"/>
            <a:ext cx="5124009" cy="3446052"/>
          </a:xfrm>
          <a:prstGeom prst="rect">
            <a:avLst/>
          </a:prstGeom>
        </p:spPr>
      </p:pic>
    </p:spTree>
    <p:extLst>
      <p:ext uri="{BB962C8B-B14F-4D97-AF65-F5344CB8AC3E}">
        <p14:creationId xmlns:p14="http://schemas.microsoft.com/office/powerpoint/2010/main" val="19902199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文字方塊 33"/>
          <p:cNvSpPr txBox="1"/>
          <p:nvPr/>
        </p:nvSpPr>
        <p:spPr>
          <a:xfrm>
            <a:off x="2325633" y="562735"/>
            <a:ext cx="8888362" cy="1384995"/>
          </a:xfrm>
          <a:prstGeom prst="rect">
            <a:avLst/>
          </a:prstGeom>
          <a:noFill/>
          <a:ln>
            <a:solidFill>
              <a:schemeClr val="tx1"/>
            </a:solidFill>
          </a:ln>
        </p:spPr>
        <p:txBody>
          <a:bodyPr wrap="square" rtlCol="0">
            <a:spAutoFit/>
          </a:bodyPr>
          <a:lstStyle/>
          <a:p>
            <a:pPr>
              <a:lnSpc>
                <a:spcPct val="150000"/>
              </a:lnSpc>
              <a:spcBef>
                <a:spcPts val="600"/>
              </a:spcBef>
            </a:pPr>
            <a:r>
              <a:rPr lang="zh-TW" altLang="en-US" sz="2800" dirty="0">
                <a:latin typeface="標楷體" panose="03000509000000000000" pitchFamily="65" charset="-120"/>
                <a:ea typeface="標楷體" panose="03000509000000000000" pitchFamily="65" charset="-120"/>
              </a:rPr>
              <a:t>爸爸有一張 </a:t>
            </a:r>
            <a:r>
              <a:rPr lang="en-US" altLang="zh-TW" sz="2800" dirty="0">
                <a:latin typeface="標楷體" panose="03000509000000000000" pitchFamily="65" charset="-120"/>
                <a:ea typeface="標楷體" panose="03000509000000000000" pitchFamily="65" charset="-120"/>
              </a:rPr>
              <a:t>300 </a:t>
            </a:r>
            <a:r>
              <a:rPr lang="zh-TW" altLang="en-US" sz="2800" dirty="0">
                <a:latin typeface="標楷體" panose="03000509000000000000" pitchFamily="65" charset="-120"/>
                <a:ea typeface="標楷體" panose="03000509000000000000" pitchFamily="65" charset="-120"/>
              </a:rPr>
              <a:t>元的折價券，買了每輛 </a:t>
            </a:r>
            <a:r>
              <a:rPr lang="en-US" altLang="zh-TW" sz="2800" dirty="0">
                <a:latin typeface="標楷體" panose="03000509000000000000" pitchFamily="65" charset="-120"/>
                <a:ea typeface="標楷體" panose="03000509000000000000" pitchFamily="65" charset="-120"/>
              </a:rPr>
              <a:t>345 </a:t>
            </a:r>
            <a:r>
              <a:rPr lang="zh-TW" altLang="en-US" sz="2800" dirty="0">
                <a:latin typeface="標楷體" panose="03000509000000000000" pitchFamily="65" charset="-120"/>
                <a:ea typeface="標楷體" panose="03000509000000000000" pitchFamily="65" charset="-120"/>
              </a:rPr>
              <a:t>元的玩具汽車 </a:t>
            </a:r>
            <a:r>
              <a:rPr lang="en-US" altLang="zh-TW" sz="2800" dirty="0">
                <a:latin typeface="標楷體" panose="03000509000000000000" pitchFamily="65" charset="-120"/>
                <a:ea typeface="標楷體" panose="03000509000000000000" pitchFamily="65" charset="-120"/>
              </a:rPr>
              <a:t>3 </a:t>
            </a:r>
            <a:r>
              <a:rPr lang="zh-TW" altLang="en-US" sz="2800" dirty="0">
                <a:latin typeface="標楷體" panose="03000509000000000000" pitchFamily="65" charset="-120"/>
                <a:ea typeface="標楷體" panose="03000509000000000000" pitchFamily="65" charset="-120"/>
              </a:rPr>
              <a:t>輛，用了折價券後還要付多少元 </a:t>
            </a:r>
            <a:r>
              <a:rPr lang="en-US" altLang="zh-TW" sz="2800" dirty="0">
                <a:latin typeface="標楷體" panose="03000509000000000000" pitchFamily="65" charset="-120"/>
                <a:ea typeface="標楷體" panose="03000509000000000000" pitchFamily="65" charset="-120"/>
              </a:rPr>
              <a:t>?</a:t>
            </a:r>
            <a:endParaRPr lang="zh-TW" altLang="en-US" sz="2800" dirty="0">
              <a:latin typeface="標楷體" panose="03000509000000000000" pitchFamily="65" charset="-120"/>
              <a:ea typeface="標楷體" panose="03000509000000000000" pitchFamily="65" charset="-120"/>
            </a:endParaRPr>
          </a:p>
        </p:txBody>
      </p:sp>
      <p:grpSp>
        <p:nvGrpSpPr>
          <p:cNvPr id="35" name="组合 45">
            <a:extLst>
              <a:ext uri="{FF2B5EF4-FFF2-40B4-BE49-F238E27FC236}">
                <a16:creationId xmlns:a16="http://schemas.microsoft.com/office/drawing/2014/main" id="{BE2645C9-A201-4B73-A46D-02F35B998C41}"/>
              </a:ext>
            </a:extLst>
          </p:cNvPr>
          <p:cNvGrpSpPr/>
          <p:nvPr/>
        </p:nvGrpSpPr>
        <p:grpSpPr>
          <a:xfrm>
            <a:off x="-94513" y="88484"/>
            <a:ext cx="2333500" cy="2333500"/>
            <a:chOff x="4785765" y="3896672"/>
            <a:chExt cx="2620469" cy="2620469"/>
          </a:xfrm>
        </p:grpSpPr>
        <p:sp>
          <p:nvSpPr>
            <p:cNvPr id="36" name="椭圆 46">
              <a:extLst>
                <a:ext uri="{FF2B5EF4-FFF2-40B4-BE49-F238E27FC236}">
                  <a16:creationId xmlns:a16="http://schemas.microsoft.com/office/drawing/2014/main" id="{BD729263-B350-452A-8281-4E24ADA13AD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37" name="椭圆 47">
              <a:extLst>
                <a:ext uri="{FF2B5EF4-FFF2-40B4-BE49-F238E27FC236}">
                  <a16:creationId xmlns:a16="http://schemas.microsoft.com/office/drawing/2014/main" id="{BE170637-573F-4FA9-A652-7B3DB5B1FBAA}"/>
                </a:ext>
              </a:extLst>
            </p:cNvPr>
            <p:cNvSpPr/>
            <p:nvPr/>
          </p:nvSpPr>
          <p:spPr>
            <a:xfrm>
              <a:off x="5161329" y="4272236"/>
              <a:ext cx="1869341" cy="1869341"/>
            </a:xfrm>
            <a:prstGeom prst="ellipse">
              <a:avLst/>
            </a:prstGeom>
            <a:solidFill>
              <a:srgbClr val="FFD2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
        <p:nvSpPr>
          <p:cNvPr id="38" name="文本框 48">
            <a:extLst>
              <a:ext uri="{FF2B5EF4-FFF2-40B4-BE49-F238E27FC236}">
                <a16:creationId xmlns:a16="http://schemas.microsoft.com/office/drawing/2014/main" id="{E6CD1255-7DFB-4D40-962B-AA66B2D8E6D7}"/>
              </a:ext>
            </a:extLst>
          </p:cNvPr>
          <p:cNvSpPr txBox="1"/>
          <p:nvPr/>
        </p:nvSpPr>
        <p:spPr>
          <a:xfrm>
            <a:off x="661005" y="870513"/>
            <a:ext cx="1243546" cy="769441"/>
          </a:xfrm>
          <a:prstGeom prst="rect">
            <a:avLst/>
          </a:prstGeom>
          <a:noFill/>
        </p:spPr>
        <p:txBody>
          <a:bodyPr wrap="square" rtlCol="0">
            <a:spAutoFit/>
          </a:bodyPr>
          <a:lstStyle/>
          <a:p>
            <a:r>
              <a:rPr lang="en-US" altLang="zh-CN" sz="4400" b="1" dirty="0">
                <a:solidFill>
                  <a:schemeClr val="bg1"/>
                </a:solidFill>
              </a:rPr>
              <a:t>02</a:t>
            </a:r>
            <a:endParaRPr lang="zh-CN" altLang="en-US" sz="4400" b="1" dirty="0">
              <a:solidFill>
                <a:schemeClr val="bg1"/>
              </a:solidFill>
            </a:endParaRPr>
          </a:p>
        </p:txBody>
      </p:sp>
      <p:sp>
        <p:nvSpPr>
          <p:cNvPr id="39" name="圓角矩形圖說文字 38"/>
          <p:cNvSpPr/>
          <p:nvPr/>
        </p:nvSpPr>
        <p:spPr>
          <a:xfrm>
            <a:off x="884902" y="3157056"/>
            <a:ext cx="3008672" cy="1592824"/>
          </a:xfrm>
          <a:prstGeom prst="wedgeRoundRectCallout">
            <a:avLst>
              <a:gd name="adj1" fmla="val -3499"/>
              <a:gd name="adj2" fmla="val -65971"/>
              <a:gd name="adj3" fmla="val 16667"/>
            </a:avLst>
          </a:prstGeom>
          <a:solidFill>
            <a:schemeClr val="bg1"/>
          </a:solidFill>
          <a:ln w="38100">
            <a:solidFill>
              <a:srgbClr val="FF940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情境怎樣</a:t>
            </a:r>
            <a:endParaRPr lang="en-US" altLang="zh-TW"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更真實？</a:t>
            </a:r>
            <a:endParaRPr lang="zh-TW" altLang="en-US" dirty="0">
              <a:effectLst>
                <a:outerShdw blurRad="38100" dist="38100" dir="2700000" algn="tl">
                  <a:srgbClr val="000000">
                    <a:alpha val="43137"/>
                  </a:srgbClr>
                </a:outerShdw>
              </a:effectLst>
            </a:endParaRPr>
          </a:p>
        </p:txBody>
      </p:sp>
      <p:sp>
        <p:nvSpPr>
          <p:cNvPr id="40" name="圓角矩形圖說文字 39"/>
          <p:cNvSpPr/>
          <p:nvPr/>
        </p:nvSpPr>
        <p:spPr>
          <a:xfrm>
            <a:off x="4375354" y="3157056"/>
            <a:ext cx="3736258" cy="1592824"/>
          </a:xfrm>
          <a:prstGeom prst="wedgeRoundRectCallout">
            <a:avLst>
              <a:gd name="adj1" fmla="val 1730"/>
              <a:gd name="adj2" fmla="val -65354"/>
              <a:gd name="adj3" fmla="val 16667"/>
            </a:avLst>
          </a:prstGeom>
          <a:solidFill>
            <a:schemeClr val="bg1"/>
          </a:solidFill>
          <a:ln w="38100">
            <a:solidFill>
              <a:srgbClr val="92D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折價券通常</a:t>
            </a:r>
            <a:endParaRPr lang="en-US" altLang="zh-TW"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怎麼用？</a:t>
            </a:r>
            <a:endParaRPr lang="en-US" altLang="zh-TW"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是誰會問的問題</a:t>
            </a:r>
            <a:r>
              <a:rPr lang="en-US" altLang="zh-TW"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
        <p:nvSpPr>
          <p:cNvPr id="41" name="圓角矩形圖說文字 40"/>
          <p:cNvSpPr/>
          <p:nvPr/>
        </p:nvSpPr>
        <p:spPr>
          <a:xfrm>
            <a:off x="8593392" y="3157056"/>
            <a:ext cx="3052916" cy="1592824"/>
          </a:xfrm>
          <a:prstGeom prst="wedgeRoundRectCallout">
            <a:avLst>
              <a:gd name="adj1" fmla="val 1730"/>
              <a:gd name="adj2" fmla="val -65354"/>
              <a:gd name="adj3" fmla="val 16667"/>
            </a:avLst>
          </a:prstGeom>
          <a:solidFill>
            <a:schemeClr val="bg1"/>
          </a:solidFill>
          <a:ln w="38100">
            <a:solidFill>
              <a:srgbClr val="0070C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還能延伸什麼問題</a:t>
            </a:r>
            <a:r>
              <a:rPr lang="en-US" altLang="zh-TW"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Tree>
    <p:extLst>
      <p:ext uri="{BB962C8B-B14F-4D97-AF65-F5344CB8AC3E}">
        <p14:creationId xmlns:p14="http://schemas.microsoft.com/office/powerpoint/2010/main" val="6139733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文字方塊 33"/>
          <p:cNvSpPr txBox="1"/>
          <p:nvPr/>
        </p:nvSpPr>
        <p:spPr>
          <a:xfrm>
            <a:off x="1558718" y="412038"/>
            <a:ext cx="8888362" cy="2108269"/>
          </a:xfrm>
          <a:prstGeom prst="rect">
            <a:avLst/>
          </a:prstGeom>
          <a:noFill/>
          <a:ln>
            <a:solidFill>
              <a:schemeClr val="tx1"/>
            </a:solidFill>
          </a:ln>
        </p:spPr>
        <p:txBody>
          <a:bodyPr wrap="square" rtlCol="0">
            <a:spAutoFit/>
          </a:bodyPr>
          <a:lstStyle/>
          <a:p>
            <a:pPr>
              <a:lnSpc>
                <a:spcPct val="150000"/>
              </a:lnSpc>
              <a:spcBef>
                <a:spcPts val="600"/>
              </a:spcBef>
            </a:pPr>
            <a:r>
              <a:rPr lang="zh-TW" altLang="en-US" sz="2800" dirty="0">
                <a:latin typeface="標楷體" panose="03000509000000000000" pitchFamily="65" charset="-120"/>
                <a:ea typeface="標楷體" panose="03000509000000000000" pitchFamily="65" charset="-120"/>
              </a:rPr>
              <a:t>爸爸有一張消費滿 </a:t>
            </a:r>
            <a:r>
              <a:rPr lang="en-US" altLang="zh-TW" sz="2800" dirty="0">
                <a:latin typeface="標楷體" panose="03000509000000000000" pitchFamily="65" charset="-120"/>
                <a:ea typeface="標楷體" panose="03000509000000000000" pitchFamily="65" charset="-120"/>
              </a:rPr>
              <a:t>1,500 </a:t>
            </a:r>
            <a:r>
              <a:rPr lang="zh-TW" altLang="en-US" sz="2800" dirty="0">
                <a:latin typeface="標楷體" panose="03000509000000000000" pitchFamily="65" charset="-120"/>
                <a:ea typeface="標楷體" panose="03000509000000000000" pitchFamily="65" charset="-120"/>
              </a:rPr>
              <a:t>元才可以使用的 </a:t>
            </a:r>
            <a:r>
              <a:rPr lang="en-US" altLang="zh-TW" sz="2800" dirty="0">
                <a:latin typeface="標楷體" panose="03000509000000000000" pitchFamily="65" charset="-120"/>
                <a:ea typeface="標楷體" panose="03000509000000000000" pitchFamily="65" charset="-120"/>
              </a:rPr>
              <a:t>300 </a:t>
            </a:r>
            <a:r>
              <a:rPr lang="zh-TW" altLang="en-US" sz="2800" dirty="0">
                <a:latin typeface="標楷體" panose="03000509000000000000" pitchFamily="65" charset="-120"/>
                <a:ea typeface="標楷體" panose="03000509000000000000" pitchFamily="65" charset="-120"/>
              </a:rPr>
              <a:t>元折價</a:t>
            </a:r>
          </a:p>
          <a:p>
            <a:pPr>
              <a:lnSpc>
                <a:spcPct val="150000"/>
              </a:lnSpc>
              <a:spcBef>
                <a:spcPts val="600"/>
              </a:spcBef>
            </a:pPr>
            <a:r>
              <a:rPr lang="zh-TW" altLang="en-US" sz="2800" dirty="0">
                <a:latin typeface="標楷體" panose="03000509000000000000" pitchFamily="65" charset="-120"/>
                <a:ea typeface="標楷體" panose="03000509000000000000" pitchFamily="65" charset="-120"/>
              </a:rPr>
              <a:t>券。他買了每輛 </a:t>
            </a:r>
            <a:r>
              <a:rPr lang="en-US" altLang="zh-TW" sz="2800" dirty="0">
                <a:latin typeface="標楷體" panose="03000509000000000000" pitchFamily="65" charset="-120"/>
                <a:ea typeface="標楷體" panose="03000509000000000000" pitchFamily="65" charset="-120"/>
              </a:rPr>
              <a:t>300 </a:t>
            </a:r>
            <a:r>
              <a:rPr lang="zh-TW" altLang="en-US" sz="2800" dirty="0">
                <a:latin typeface="標楷體" panose="03000509000000000000" pitchFamily="65" charset="-120"/>
                <a:ea typeface="標楷體" panose="03000509000000000000" pitchFamily="65" charset="-120"/>
              </a:rPr>
              <a:t>元玩具汽車 </a:t>
            </a:r>
            <a:r>
              <a:rPr lang="en-US" altLang="zh-TW" sz="2800" dirty="0">
                <a:latin typeface="標楷體" panose="03000509000000000000" pitchFamily="65" charset="-120"/>
                <a:ea typeface="標楷體" panose="03000509000000000000" pitchFamily="65" charset="-120"/>
              </a:rPr>
              <a:t>3 </a:t>
            </a:r>
            <a:r>
              <a:rPr lang="zh-TW" altLang="en-US" sz="2800" dirty="0">
                <a:latin typeface="標楷體" panose="03000509000000000000" pitchFamily="65" charset="-120"/>
                <a:ea typeface="標楷體" panose="03000509000000000000" pitchFamily="65" charset="-120"/>
              </a:rPr>
              <a:t>輛，每個 </a:t>
            </a:r>
            <a:r>
              <a:rPr lang="en-US" altLang="zh-TW" sz="2800" dirty="0">
                <a:latin typeface="標楷體" panose="03000509000000000000" pitchFamily="65" charset="-120"/>
                <a:ea typeface="標楷體" panose="03000509000000000000" pitchFamily="65" charset="-120"/>
              </a:rPr>
              <a:t>150 </a:t>
            </a:r>
            <a:r>
              <a:rPr lang="zh-TW" altLang="en-US" sz="2800" dirty="0">
                <a:latin typeface="標楷體" panose="03000509000000000000" pitchFamily="65" charset="-120"/>
                <a:ea typeface="標楷體" panose="03000509000000000000" pitchFamily="65" charset="-120"/>
              </a:rPr>
              <a:t>元的飛盤 </a:t>
            </a:r>
            <a:r>
              <a:rPr lang="en-US" altLang="zh-TW" sz="2800" dirty="0">
                <a:latin typeface="標楷體" panose="03000509000000000000" pitchFamily="65" charset="-120"/>
                <a:ea typeface="標楷體" panose="03000509000000000000" pitchFamily="65" charset="-120"/>
              </a:rPr>
              <a:t>2 </a:t>
            </a:r>
            <a:r>
              <a:rPr lang="zh-TW" altLang="en-US" sz="2800" dirty="0">
                <a:latin typeface="標楷體" panose="03000509000000000000" pitchFamily="65" charset="-120"/>
                <a:ea typeface="標楷體" panose="03000509000000000000" pitchFamily="65" charset="-120"/>
              </a:rPr>
              <a:t>個。</a:t>
            </a:r>
          </a:p>
        </p:txBody>
      </p:sp>
      <p:sp>
        <p:nvSpPr>
          <p:cNvPr id="10" name="文字方塊 9"/>
          <p:cNvSpPr txBox="1"/>
          <p:nvPr/>
        </p:nvSpPr>
        <p:spPr>
          <a:xfrm>
            <a:off x="2822468" y="2796361"/>
            <a:ext cx="7255596" cy="3402150"/>
          </a:xfrm>
          <a:prstGeom prst="rect">
            <a:avLst/>
          </a:prstGeom>
          <a:noFill/>
          <a:ln>
            <a:solidFill>
              <a:schemeClr val="bg1"/>
            </a:solidFill>
          </a:ln>
        </p:spPr>
        <p:txBody>
          <a:bodyPr wrap="square" rtlCol="0">
            <a:spAutoFit/>
          </a:bodyPr>
          <a:lstStyle/>
          <a:p>
            <a:pPr>
              <a:lnSpc>
                <a:spcPct val="150000"/>
              </a:lnSpc>
              <a:spcBef>
                <a:spcPts val="600"/>
              </a:spcBef>
            </a:pPr>
            <a:r>
              <a:rPr lang="en-US" altLang="zh-TW" sz="2800" dirty="0">
                <a:latin typeface="標楷體" panose="03000509000000000000" pitchFamily="65" charset="-120"/>
                <a:ea typeface="標楷體" panose="03000509000000000000" pitchFamily="65" charset="-120"/>
              </a:rPr>
              <a:t>1.</a:t>
            </a:r>
            <a:r>
              <a:rPr lang="zh-TW" altLang="en-US" sz="2800" dirty="0">
                <a:latin typeface="標楷體" panose="03000509000000000000" pitchFamily="65" charset="-120"/>
                <a:ea typeface="標楷體" panose="03000509000000000000" pitchFamily="65" charset="-120"/>
              </a:rPr>
              <a:t>請問爸爸能用折價券嗎</a:t>
            </a:r>
            <a:r>
              <a:rPr lang="en-US" altLang="zh-TW" sz="2800" dirty="0">
                <a:latin typeface="標楷體" panose="03000509000000000000" pitchFamily="65" charset="-120"/>
                <a:ea typeface="標楷體" panose="03000509000000000000" pitchFamily="65" charset="-120"/>
              </a:rPr>
              <a:t>?</a:t>
            </a:r>
            <a:endParaRPr lang="zh-TW" altLang="en-US" sz="2800" dirty="0">
              <a:latin typeface="標楷體" panose="03000509000000000000" pitchFamily="65" charset="-120"/>
              <a:ea typeface="標楷體" panose="03000509000000000000" pitchFamily="65" charset="-120"/>
            </a:endParaRPr>
          </a:p>
          <a:p>
            <a:pPr>
              <a:lnSpc>
                <a:spcPct val="150000"/>
              </a:lnSpc>
              <a:spcBef>
                <a:spcPts val="600"/>
              </a:spcBef>
            </a:pPr>
            <a:r>
              <a:rPr lang="en-US" altLang="zh-TW" sz="2800" dirty="0">
                <a:latin typeface="標楷體" panose="03000509000000000000" pitchFamily="65" charset="-120"/>
                <a:ea typeface="標楷體" panose="03000509000000000000" pitchFamily="65" charset="-120"/>
              </a:rPr>
              <a:t>2.</a:t>
            </a:r>
            <a:r>
              <a:rPr lang="zh-TW" altLang="en-US" sz="2800" dirty="0">
                <a:latin typeface="標楷體" panose="03000509000000000000" pitchFamily="65" charset="-120"/>
                <a:ea typeface="標楷體" panose="03000509000000000000" pitchFamily="65" charset="-120"/>
              </a:rPr>
              <a:t>請問爸爸結帳時要付多少錢 </a:t>
            </a:r>
            <a:r>
              <a:rPr lang="en-US" altLang="zh-TW" sz="2800" dirty="0">
                <a:latin typeface="標楷體" panose="03000509000000000000" pitchFamily="65" charset="-120"/>
                <a:ea typeface="標楷體" panose="03000509000000000000" pitchFamily="65" charset="-120"/>
              </a:rPr>
              <a:t>?</a:t>
            </a:r>
          </a:p>
          <a:p>
            <a:pPr marL="354013" indent="-354013">
              <a:lnSpc>
                <a:spcPct val="150000"/>
              </a:lnSpc>
              <a:spcBef>
                <a:spcPts val="600"/>
              </a:spcBef>
            </a:pPr>
            <a:r>
              <a:rPr lang="en-US" altLang="zh-TW" sz="2800" dirty="0">
                <a:latin typeface="標楷體" panose="03000509000000000000" pitchFamily="65" charset="-120"/>
                <a:ea typeface="標楷體" panose="03000509000000000000" pitchFamily="65" charset="-120"/>
              </a:rPr>
              <a:t>3.</a:t>
            </a:r>
            <a:r>
              <a:rPr lang="zh-TW" altLang="en-US" sz="2800" dirty="0">
                <a:latin typeface="標楷體" panose="03000509000000000000" pitchFamily="65" charset="-120"/>
                <a:ea typeface="標楷體" panose="03000509000000000000" pitchFamily="65" charset="-120"/>
              </a:rPr>
              <a:t>爸爸思考了一下，他覺得「買 </a:t>
            </a:r>
            <a:r>
              <a:rPr lang="en-US" altLang="zh-TW" sz="2800" dirty="0">
                <a:latin typeface="標楷體" panose="03000509000000000000" pitchFamily="65" charset="-120"/>
                <a:ea typeface="標楷體" panose="03000509000000000000" pitchFamily="65" charset="-120"/>
              </a:rPr>
              <a:t>4 </a:t>
            </a:r>
            <a:r>
              <a:rPr lang="zh-TW" altLang="en-US" sz="2800" dirty="0">
                <a:latin typeface="標楷體" panose="03000509000000000000" pitchFamily="65" charset="-120"/>
                <a:ea typeface="標楷體" panose="03000509000000000000" pitchFamily="65" charset="-120"/>
              </a:rPr>
              <a:t>輛車、</a:t>
            </a:r>
            <a:r>
              <a:rPr lang="en-US" altLang="zh-TW" sz="2800" dirty="0">
                <a:latin typeface="標楷體" panose="03000509000000000000" pitchFamily="65" charset="-120"/>
                <a:ea typeface="標楷體" panose="03000509000000000000" pitchFamily="65" charset="-120"/>
              </a:rPr>
              <a:t>2 </a:t>
            </a:r>
            <a:r>
              <a:rPr lang="zh-TW" altLang="en-US" sz="2800" dirty="0">
                <a:latin typeface="標楷體" panose="03000509000000000000" pitchFamily="65" charset="-120"/>
                <a:ea typeface="標楷體" panose="03000509000000000000" pitchFamily="65" charset="-120"/>
              </a:rPr>
              <a:t>個飛盤」 比「買</a:t>
            </a:r>
            <a:r>
              <a:rPr lang="en-US" altLang="zh-TW" sz="2800" dirty="0">
                <a:latin typeface="標楷體" panose="03000509000000000000" pitchFamily="65" charset="-120"/>
                <a:ea typeface="標楷體" panose="03000509000000000000" pitchFamily="65" charset="-120"/>
              </a:rPr>
              <a:t>3</a:t>
            </a:r>
            <a:r>
              <a:rPr lang="zh-TW" altLang="en-US" sz="2800" dirty="0">
                <a:latin typeface="標楷體" panose="03000509000000000000" pitchFamily="65" charset="-120"/>
                <a:ea typeface="標楷體" panose="03000509000000000000" pitchFamily="65" charset="-120"/>
              </a:rPr>
              <a:t>輛車</a:t>
            </a:r>
            <a:r>
              <a:rPr lang="en-US" altLang="zh-TW" sz="2800" dirty="0">
                <a:latin typeface="標楷體" panose="03000509000000000000" pitchFamily="65" charset="-120"/>
                <a:ea typeface="標楷體" panose="03000509000000000000" pitchFamily="65" charset="-120"/>
              </a:rPr>
              <a:t>2</a:t>
            </a:r>
            <a:r>
              <a:rPr lang="zh-TW" altLang="en-US" sz="2800" dirty="0">
                <a:latin typeface="標楷體" panose="03000509000000000000" pitchFamily="65" charset="-120"/>
                <a:ea typeface="標楷體" panose="03000509000000000000" pitchFamily="65" charset="-120"/>
              </a:rPr>
              <a:t>個飛盤」好，你覺得爸爸的想法是否正確？請說明你的理由。</a:t>
            </a:r>
          </a:p>
        </p:txBody>
      </p:sp>
    </p:spTree>
    <p:extLst>
      <p:ext uri="{BB962C8B-B14F-4D97-AF65-F5344CB8AC3E}">
        <p14:creationId xmlns:p14="http://schemas.microsoft.com/office/powerpoint/2010/main" val="11292582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45">
            <a:extLst>
              <a:ext uri="{FF2B5EF4-FFF2-40B4-BE49-F238E27FC236}">
                <a16:creationId xmlns:a16="http://schemas.microsoft.com/office/drawing/2014/main" id="{BE2645C9-A201-4B73-A46D-02F35B998C41}"/>
              </a:ext>
            </a:extLst>
          </p:cNvPr>
          <p:cNvGrpSpPr/>
          <p:nvPr/>
        </p:nvGrpSpPr>
        <p:grpSpPr>
          <a:xfrm>
            <a:off x="-94513" y="88484"/>
            <a:ext cx="2333500" cy="2333500"/>
            <a:chOff x="4785765" y="3896672"/>
            <a:chExt cx="2620469" cy="2620469"/>
          </a:xfrm>
        </p:grpSpPr>
        <p:sp>
          <p:nvSpPr>
            <p:cNvPr id="36" name="椭圆 46">
              <a:extLst>
                <a:ext uri="{FF2B5EF4-FFF2-40B4-BE49-F238E27FC236}">
                  <a16:creationId xmlns:a16="http://schemas.microsoft.com/office/drawing/2014/main" id="{BD729263-B350-452A-8281-4E24ADA13AD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37" name="椭圆 47">
              <a:extLst>
                <a:ext uri="{FF2B5EF4-FFF2-40B4-BE49-F238E27FC236}">
                  <a16:creationId xmlns:a16="http://schemas.microsoft.com/office/drawing/2014/main" id="{BE170637-573F-4FA9-A652-7B3DB5B1FBAA}"/>
                </a:ext>
              </a:extLst>
            </p:cNvPr>
            <p:cNvSpPr/>
            <p:nvPr/>
          </p:nvSpPr>
          <p:spPr>
            <a:xfrm>
              <a:off x="5161329" y="4272236"/>
              <a:ext cx="1869341" cy="1869341"/>
            </a:xfrm>
            <a:prstGeom prst="ellipse">
              <a:avLst/>
            </a:prstGeom>
            <a:solidFill>
              <a:srgbClr val="92D05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
        <p:nvSpPr>
          <p:cNvPr id="38" name="文本框 48">
            <a:extLst>
              <a:ext uri="{FF2B5EF4-FFF2-40B4-BE49-F238E27FC236}">
                <a16:creationId xmlns:a16="http://schemas.microsoft.com/office/drawing/2014/main" id="{E6CD1255-7DFB-4D40-962B-AA66B2D8E6D7}"/>
              </a:ext>
            </a:extLst>
          </p:cNvPr>
          <p:cNvSpPr txBox="1"/>
          <p:nvPr/>
        </p:nvSpPr>
        <p:spPr>
          <a:xfrm>
            <a:off x="540886" y="932066"/>
            <a:ext cx="1243546" cy="646331"/>
          </a:xfrm>
          <a:prstGeom prst="rect">
            <a:avLst/>
          </a:prstGeom>
          <a:noFill/>
        </p:spPr>
        <p:txBody>
          <a:bodyPr wrap="square" rtlCol="0">
            <a:spAutoFit/>
          </a:bodyPr>
          <a:lstStyle/>
          <a:p>
            <a:r>
              <a:rPr lang="en-US" altLang="zh-CN" sz="3600" b="1" dirty="0"/>
              <a:t>Try it</a:t>
            </a:r>
            <a:endParaRPr lang="zh-CN" altLang="en-US" sz="3600" b="1" dirty="0"/>
          </a:p>
        </p:txBody>
      </p:sp>
      <p:pic>
        <p:nvPicPr>
          <p:cNvPr id="2" name="圖片 1">
            <a:extLst>
              <a:ext uri="{FF2B5EF4-FFF2-40B4-BE49-F238E27FC236}">
                <a16:creationId xmlns:a16="http://schemas.microsoft.com/office/drawing/2014/main" id="{F10D71CA-5234-4824-9AC9-7A4A1CA9104B}"/>
              </a:ext>
            </a:extLst>
          </p:cNvPr>
          <p:cNvPicPr>
            <a:picLocks noChangeAspect="1"/>
          </p:cNvPicPr>
          <p:nvPr/>
        </p:nvPicPr>
        <p:blipFill>
          <a:blip r:embed="rId3"/>
          <a:stretch>
            <a:fillRect/>
          </a:stretch>
        </p:blipFill>
        <p:spPr>
          <a:xfrm>
            <a:off x="2644059" y="1115847"/>
            <a:ext cx="8033135" cy="5472260"/>
          </a:xfrm>
          <a:prstGeom prst="rect">
            <a:avLst/>
          </a:prstGeom>
        </p:spPr>
      </p:pic>
      <p:sp>
        <p:nvSpPr>
          <p:cNvPr id="11" name="圓角矩形圖說文字 39">
            <a:extLst>
              <a:ext uri="{FF2B5EF4-FFF2-40B4-BE49-F238E27FC236}">
                <a16:creationId xmlns:a16="http://schemas.microsoft.com/office/drawing/2014/main" id="{78C343C2-D06C-4EF3-8733-C8CF19EE3015}"/>
              </a:ext>
            </a:extLst>
          </p:cNvPr>
          <p:cNvSpPr/>
          <p:nvPr/>
        </p:nvSpPr>
        <p:spPr>
          <a:xfrm>
            <a:off x="239923" y="4995283"/>
            <a:ext cx="3736258" cy="1592824"/>
          </a:xfrm>
          <a:prstGeom prst="wedgeRoundRectCallout">
            <a:avLst>
              <a:gd name="adj1" fmla="val -10381"/>
              <a:gd name="adj2" fmla="val -61803"/>
              <a:gd name="adj3" fmla="val 16667"/>
            </a:avLst>
          </a:prstGeom>
          <a:solidFill>
            <a:schemeClr val="bg1"/>
          </a:solidFill>
          <a:ln w="38100">
            <a:solidFill>
              <a:srgbClr val="92D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您會問什麼問題</a:t>
            </a:r>
            <a:r>
              <a:rPr lang="en-US" altLang="zh-TW"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
        <p:nvSpPr>
          <p:cNvPr id="3" name="想法泡泡: 雲朵 2">
            <a:extLst>
              <a:ext uri="{FF2B5EF4-FFF2-40B4-BE49-F238E27FC236}">
                <a16:creationId xmlns:a16="http://schemas.microsoft.com/office/drawing/2014/main" id="{E99D43A4-45D2-4DD4-B671-518A571A4D92}"/>
              </a:ext>
            </a:extLst>
          </p:cNvPr>
          <p:cNvSpPr/>
          <p:nvPr/>
        </p:nvSpPr>
        <p:spPr>
          <a:xfrm>
            <a:off x="8107624" y="81431"/>
            <a:ext cx="3917993" cy="3163821"/>
          </a:xfrm>
          <a:prstGeom prst="cloudCallout">
            <a:avLst>
              <a:gd name="adj1" fmla="val -16021"/>
              <a:gd name="adj2" fmla="val 79484"/>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600" b="1" dirty="0">
                <a:solidFill>
                  <a:sysClr val="windowText" lastClr="000000"/>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我可以拿到汽球嗎</a:t>
            </a:r>
            <a:r>
              <a:rPr lang="en-US" altLang="zh-TW" sz="3600" b="1" dirty="0">
                <a:solidFill>
                  <a:sysClr val="windowText" lastClr="000000"/>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600" b="1" dirty="0">
              <a:solidFill>
                <a:sysClr val="windowText" lastClr="000000"/>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Tree>
    <p:extLst>
      <p:ext uri="{BB962C8B-B14F-4D97-AF65-F5344CB8AC3E}">
        <p14:creationId xmlns:p14="http://schemas.microsoft.com/office/powerpoint/2010/main" val="9296725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496655" y="1637686"/>
            <a:ext cx="9277350" cy="4152900"/>
          </a:xfrm>
          <a:prstGeom prst="rect">
            <a:avLst/>
          </a:prstGeom>
        </p:spPr>
      </p:pic>
      <p:pic>
        <p:nvPicPr>
          <p:cNvPr id="3"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3136489" y="-216377"/>
            <a:ext cx="1866425" cy="1484460"/>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461486" y="380059"/>
            <a:ext cx="3626856" cy="830997"/>
          </a:xfrm>
          <a:prstGeom prst="rect">
            <a:avLst/>
          </a:prstGeom>
          <a:noFill/>
        </p:spPr>
        <p:txBody>
          <a:bodyPr wrap="square" rtlCol="0">
            <a:spAutoFit/>
          </a:bodyPr>
          <a:lstStyle/>
          <a:p>
            <a:pPr algn="dist"/>
            <a:r>
              <a:rPr lang="zh-TW" altLang="en-US" sz="4800" dirty="0">
                <a:latin typeface="微软雅黑" panose="020B0503020204020204" pitchFamily="34" charset="-122"/>
                <a:ea typeface="微软雅黑" panose="020B0503020204020204" pitchFamily="34" charset="-122"/>
              </a:rPr>
              <a:t>命題策略二</a:t>
            </a:r>
            <a:endParaRPr lang="zh-CN" altLang="en-US" sz="4800" dirty="0">
              <a:latin typeface="微软雅黑" panose="020B0503020204020204" pitchFamily="34" charset="-122"/>
              <a:ea typeface="微软雅黑" panose="020B0503020204020204" pitchFamily="34" charset="-122"/>
            </a:endParaRPr>
          </a:p>
        </p:txBody>
      </p:sp>
      <p:sp>
        <p:nvSpPr>
          <p:cNvPr id="5" name="箭號: 向左 4">
            <a:extLst>
              <a:ext uri="{FF2B5EF4-FFF2-40B4-BE49-F238E27FC236}">
                <a16:creationId xmlns:a16="http://schemas.microsoft.com/office/drawing/2014/main" id="{988B31E5-08B0-450B-9CC4-7EBBFE599C83}"/>
              </a:ext>
            </a:extLst>
          </p:cNvPr>
          <p:cNvSpPr/>
          <p:nvPr/>
        </p:nvSpPr>
        <p:spPr>
          <a:xfrm rot="10800000">
            <a:off x="4223209" y="3429000"/>
            <a:ext cx="1074656" cy="603316"/>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364871045"/>
      </p:ext>
    </p:extLst>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9E134A8E-D86B-4614-AB3B-5B73468F400C}"/>
              </a:ext>
            </a:extLst>
          </p:cNvPr>
          <p:cNvPicPr>
            <a:picLocks noChangeAspect="1"/>
          </p:cNvPicPr>
          <p:nvPr/>
        </p:nvPicPr>
        <p:blipFill>
          <a:blip r:embed="rId2"/>
          <a:stretch>
            <a:fillRect/>
          </a:stretch>
        </p:blipFill>
        <p:spPr>
          <a:xfrm>
            <a:off x="1524000" y="1182258"/>
            <a:ext cx="9143999" cy="54775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图片 1">
            <a:extLst>
              <a:ext uri="{FF2B5EF4-FFF2-40B4-BE49-F238E27FC236}">
                <a16:creationId xmlns:a16="http://schemas.microsoft.com/office/drawing/2014/main" id="{B44F6185-0443-40EF-BAE0-156B138AC94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2156676" y="-216377"/>
            <a:ext cx="1866425" cy="1484460"/>
          </a:xfrm>
          <a:prstGeom prst="rect">
            <a:avLst/>
          </a:prstGeom>
        </p:spPr>
      </p:pic>
      <p:sp>
        <p:nvSpPr>
          <p:cNvPr id="4" name="文本框 3">
            <a:extLst>
              <a:ext uri="{FF2B5EF4-FFF2-40B4-BE49-F238E27FC236}">
                <a16:creationId xmlns:a16="http://schemas.microsoft.com/office/drawing/2014/main" id="{3E5AA122-2D1F-45E1-988A-1D445ECAE9AC}"/>
              </a:ext>
            </a:extLst>
          </p:cNvPr>
          <p:cNvSpPr txBox="1"/>
          <p:nvPr/>
        </p:nvSpPr>
        <p:spPr>
          <a:xfrm>
            <a:off x="3294859" y="460941"/>
            <a:ext cx="6323593" cy="584775"/>
          </a:xfrm>
          <a:prstGeom prst="rect">
            <a:avLst/>
          </a:prstGeom>
          <a:noFill/>
        </p:spPr>
        <p:txBody>
          <a:bodyPr wrap="square" rtlCol="0">
            <a:spAutoFit/>
          </a:bodyPr>
          <a:lstStyle/>
          <a:p>
            <a:pPr algn="dist"/>
            <a:r>
              <a:rPr lang="zh-TW" altLang="en-US" sz="3200" dirty="0">
                <a:latin typeface="微软雅黑" panose="020B0503020204020204" pitchFamily="34" charset="-122"/>
                <a:ea typeface="微软雅黑" panose="020B0503020204020204" pitchFamily="34" charset="-122"/>
              </a:rPr>
              <a:t>從情境出發，我們可以這樣想</a:t>
            </a:r>
            <a:r>
              <a:rPr lang="en-US" altLang="zh-TW" sz="3200" dirty="0">
                <a:latin typeface="微软雅黑" panose="020B0503020204020204" pitchFamily="34" charset="-122"/>
                <a:ea typeface="微软雅黑" panose="020B0503020204020204" pitchFamily="34" charset="-122"/>
              </a:rPr>
              <a:t>…</a:t>
            </a:r>
            <a:endParaRPr lang="zh-CN" altLang="en-US" sz="32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7314505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3862453" y="1585725"/>
            <a:ext cx="4534294" cy="740524"/>
          </a:xfrm>
          <a:prstGeom prst="rect">
            <a:avLst/>
          </a:prstGeom>
          <a:noFill/>
          <a:ln>
            <a:solidFill>
              <a:schemeClr val="tx1"/>
            </a:solidFill>
          </a:ln>
        </p:spPr>
        <p:txBody>
          <a:bodyPr wrap="square" rtlCol="0" anchor="ctr">
            <a:spAutoFit/>
          </a:bodyPr>
          <a:lstStyle/>
          <a:p>
            <a:pPr algn="dist">
              <a:lnSpc>
                <a:spcPct val="150000"/>
              </a:lnSpc>
              <a:spcBef>
                <a:spcPts val="600"/>
              </a:spcBef>
            </a:pPr>
            <a:r>
              <a:rPr lang="zh-TW" altLang="en-US" sz="3200" b="1" dirty="0">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明星演唱會</a:t>
            </a:r>
          </a:p>
        </p:txBody>
      </p:sp>
      <p:sp>
        <p:nvSpPr>
          <p:cNvPr id="7" name="圓角矩形圖說文字 6"/>
          <p:cNvSpPr/>
          <p:nvPr/>
        </p:nvSpPr>
        <p:spPr>
          <a:xfrm>
            <a:off x="1423943" y="3054868"/>
            <a:ext cx="3008672" cy="1592824"/>
          </a:xfrm>
          <a:prstGeom prst="wedgeRoundRectCallout">
            <a:avLst>
              <a:gd name="adj1" fmla="val -7885"/>
              <a:gd name="adj2" fmla="val 64232"/>
              <a:gd name="adj3" fmla="val 16667"/>
            </a:avLst>
          </a:prstGeom>
          <a:solidFill>
            <a:schemeClr val="bg1"/>
          </a:solidFill>
          <a:ln w="38100">
            <a:solidFill>
              <a:srgbClr val="FF000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演唱會過程會出現的問題？</a:t>
            </a:r>
            <a:endParaRPr lang="zh-TW" altLang="en-US" dirty="0">
              <a:effectLst>
                <a:outerShdw blurRad="38100" dist="38100" dir="2700000" algn="tl">
                  <a:srgbClr val="000000">
                    <a:alpha val="43137"/>
                  </a:srgbClr>
                </a:outerShdw>
              </a:effectLst>
            </a:endParaRPr>
          </a:p>
        </p:txBody>
      </p:sp>
      <p:sp>
        <p:nvSpPr>
          <p:cNvPr id="8" name="圓角矩形圖說文字 7"/>
          <p:cNvSpPr/>
          <p:nvPr/>
        </p:nvSpPr>
        <p:spPr>
          <a:xfrm>
            <a:off x="4660489" y="3112127"/>
            <a:ext cx="3390002" cy="1592824"/>
          </a:xfrm>
          <a:prstGeom prst="wedgeRoundRectCallout">
            <a:avLst>
              <a:gd name="adj1" fmla="val 2286"/>
              <a:gd name="adj2" fmla="val 63073"/>
              <a:gd name="adj3" fmla="val 16667"/>
            </a:avLst>
          </a:prstGeom>
          <a:solidFill>
            <a:schemeClr val="bg1"/>
          </a:solidFill>
          <a:ln w="38100">
            <a:solidFill>
              <a:srgbClr val="92D05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這些問題和數學的關係？</a:t>
            </a:r>
          </a:p>
        </p:txBody>
      </p:sp>
      <p:sp>
        <p:nvSpPr>
          <p:cNvPr id="9" name="圓角矩形圖說文字 8"/>
          <p:cNvSpPr/>
          <p:nvPr/>
        </p:nvSpPr>
        <p:spPr>
          <a:xfrm>
            <a:off x="8396747" y="3112825"/>
            <a:ext cx="3052916" cy="1592824"/>
          </a:xfrm>
          <a:prstGeom prst="wedgeRoundRectCallout">
            <a:avLst>
              <a:gd name="adj1" fmla="val -34397"/>
              <a:gd name="adj2" fmla="val 61298"/>
              <a:gd name="adj3" fmla="val 16667"/>
            </a:avLst>
          </a:prstGeom>
          <a:solidFill>
            <a:schemeClr val="bg1"/>
          </a:solidFill>
          <a:ln w="38100">
            <a:solidFill>
              <a:srgbClr val="0070C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符不符合學生經驗</a:t>
            </a:r>
            <a:r>
              <a:rPr lang="en-US" altLang="zh-TW"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grpSp>
        <p:nvGrpSpPr>
          <p:cNvPr id="13" name="组合 36">
            <a:extLst>
              <a:ext uri="{FF2B5EF4-FFF2-40B4-BE49-F238E27FC236}">
                <a16:creationId xmlns:a16="http://schemas.microsoft.com/office/drawing/2014/main" id="{77323653-3680-46C7-B338-7120BD904E3C}"/>
              </a:ext>
            </a:extLst>
          </p:cNvPr>
          <p:cNvGrpSpPr/>
          <p:nvPr/>
        </p:nvGrpSpPr>
        <p:grpSpPr>
          <a:xfrm>
            <a:off x="-339395" y="0"/>
            <a:ext cx="2333500" cy="2333500"/>
            <a:chOff x="4785765" y="3896672"/>
            <a:chExt cx="2620469" cy="2620469"/>
          </a:xfrm>
        </p:grpSpPr>
        <p:sp>
          <p:nvSpPr>
            <p:cNvPr id="14" name="椭圆 37">
              <a:extLst>
                <a:ext uri="{FF2B5EF4-FFF2-40B4-BE49-F238E27FC236}">
                  <a16:creationId xmlns:a16="http://schemas.microsoft.com/office/drawing/2014/main" id="{A234A285-8EF5-4080-9469-D9F19FD11E0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15" name="椭圆 38">
              <a:extLst>
                <a:ext uri="{FF2B5EF4-FFF2-40B4-BE49-F238E27FC236}">
                  <a16:creationId xmlns:a16="http://schemas.microsoft.com/office/drawing/2014/main" id="{DA0396A8-A7DF-4D02-8520-F40DB40A8278}"/>
                </a:ext>
              </a:extLst>
            </p:cNvPr>
            <p:cNvSpPr/>
            <p:nvPr/>
          </p:nvSpPr>
          <p:spPr>
            <a:xfrm>
              <a:off x="5161329" y="4272236"/>
              <a:ext cx="1869341" cy="1869341"/>
            </a:xfrm>
            <a:prstGeom prst="ellipse">
              <a:avLst/>
            </a:prstGeom>
            <a:solidFill>
              <a:schemeClr val="accent5">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
        <p:nvSpPr>
          <p:cNvPr id="16" name="文本框 2">
            <a:extLst>
              <a:ext uri="{FF2B5EF4-FFF2-40B4-BE49-F238E27FC236}">
                <a16:creationId xmlns:a16="http://schemas.microsoft.com/office/drawing/2014/main" id="{79DC1533-984A-4EFA-A97A-E986B82CAE05}"/>
              </a:ext>
            </a:extLst>
          </p:cNvPr>
          <p:cNvSpPr txBox="1"/>
          <p:nvPr/>
        </p:nvSpPr>
        <p:spPr>
          <a:xfrm>
            <a:off x="416123" y="782029"/>
            <a:ext cx="1243546" cy="769441"/>
          </a:xfrm>
          <a:prstGeom prst="rect">
            <a:avLst/>
          </a:prstGeom>
          <a:noFill/>
        </p:spPr>
        <p:txBody>
          <a:bodyPr wrap="square" rtlCol="0">
            <a:spAutoFit/>
          </a:bodyPr>
          <a:lstStyle/>
          <a:p>
            <a:r>
              <a:rPr lang="en-US" altLang="zh-CN" sz="4400" b="1" dirty="0">
                <a:solidFill>
                  <a:schemeClr val="bg1"/>
                </a:solidFill>
              </a:rPr>
              <a:t>01</a:t>
            </a:r>
            <a:endParaRPr lang="zh-CN" altLang="en-US" sz="4400" b="1" dirty="0">
              <a:solidFill>
                <a:schemeClr val="bg1"/>
              </a:solidFill>
            </a:endParaRPr>
          </a:p>
        </p:txBody>
      </p:sp>
    </p:spTree>
    <p:extLst>
      <p:ext uri="{BB962C8B-B14F-4D97-AF65-F5344CB8AC3E}">
        <p14:creationId xmlns:p14="http://schemas.microsoft.com/office/powerpoint/2010/main" val="4583580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3862453" y="426228"/>
            <a:ext cx="4534294" cy="740524"/>
          </a:xfrm>
          <a:prstGeom prst="rect">
            <a:avLst/>
          </a:prstGeom>
          <a:noFill/>
          <a:ln>
            <a:solidFill>
              <a:schemeClr val="tx1"/>
            </a:solidFill>
          </a:ln>
        </p:spPr>
        <p:txBody>
          <a:bodyPr wrap="square" rtlCol="0" anchor="ctr">
            <a:spAutoFit/>
          </a:bodyPr>
          <a:lstStyle/>
          <a:p>
            <a:pPr algn="dist">
              <a:lnSpc>
                <a:spcPct val="150000"/>
              </a:lnSpc>
              <a:spcBef>
                <a:spcPts val="600"/>
              </a:spcBef>
            </a:pPr>
            <a:r>
              <a:rPr lang="zh-TW" altLang="en-US" sz="3200" b="1" dirty="0">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明星演唱會</a:t>
            </a:r>
          </a:p>
        </p:txBody>
      </p:sp>
      <p:sp>
        <p:nvSpPr>
          <p:cNvPr id="16" name="文本框 2">
            <a:extLst>
              <a:ext uri="{FF2B5EF4-FFF2-40B4-BE49-F238E27FC236}">
                <a16:creationId xmlns:a16="http://schemas.microsoft.com/office/drawing/2014/main" id="{79DC1533-984A-4EFA-A97A-E986B82CAE05}"/>
              </a:ext>
            </a:extLst>
          </p:cNvPr>
          <p:cNvSpPr txBox="1"/>
          <p:nvPr/>
        </p:nvSpPr>
        <p:spPr>
          <a:xfrm>
            <a:off x="416123" y="782029"/>
            <a:ext cx="1243546" cy="769441"/>
          </a:xfrm>
          <a:prstGeom prst="rect">
            <a:avLst/>
          </a:prstGeom>
          <a:noFill/>
        </p:spPr>
        <p:txBody>
          <a:bodyPr wrap="square" rtlCol="0">
            <a:spAutoFit/>
          </a:bodyPr>
          <a:lstStyle/>
          <a:p>
            <a:r>
              <a:rPr lang="en-US" altLang="zh-CN" sz="4400" b="1" dirty="0">
                <a:solidFill>
                  <a:schemeClr val="bg1"/>
                </a:solidFill>
              </a:rPr>
              <a:t>01</a:t>
            </a:r>
            <a:endParaRPr lang="zh-CN" altLang="en-US" sz="4400" b="1" dirty="0">
              <a:solidFill>
                <a:schemeClr val="bg1"/>
              </a:solidFill>
            </a:endParaRPr>
          </a:p>
        </p:txBody>
      </p:sp>
      <p:pic>
        <p:nvPicPr>
          <p:cNvPr id="2" name="圖片 1">
            <a:extLst>
              <a:ext uri="{FF2B5EF4-FFF2-40B4-BE49-F238E27FC236}">
                <a16:creationId xmlns:a16="http://schemas.microsoft.com/office/drawing/2014/main" id="{AB05BD23-4C4D-4CFD-935C-2A24722F5A71}"/>
              </a:ext>
            </a:extLst>
          </p:cNvPr>
          <p:cNvPicPr>
            <a:picLocks noChangeAspect="1"/>
          </p:cNvPicPr>
          <p:nvPr/>
        </p:nvPicPr>
        <p:blipFill>
          <a:blip r:embed="rId3"/>
          <a:stretch>
            <a:fillRect/>
          </a:stretch>
        </p:blipFill>
        <p:spPr>
          <a:xfrm>
            <a:off x="836515" y="1702299"/>
            <a:ext cx="10518970" cy="37410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6803641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3862453" y="334436"/>
            <a:ext cx="4534294" cy="740524"/>
          </a:xfrm>
          <a:prstGeom prst="rect">
            <a:avLst/>
          </a:prstGeom>
          <a:noFill/>
          <a:ln>
            <a:solidFill>
              <a:schemeClr val="tx1"/>
            </a:solidFill>
          </a:ln>
        </p:spPr>
        <p:txBody>
          <a:bodyPr wrap="square" rtlCol="0" anchor="ctr">
            <a:spAutoFit/>
          </a:bodyPr>
          <a:lstStyle/>
          <a:p>
            <a:pPr algn="dist">
              <a:lnSpc>
                <a:spcPct val="150000"/>
              </a:lnSpc>
              <a:spcBef>
                <a:spcPts val="600"/>
              </a:spcBef>
            </a:pPr>
            <a:r>
              <a:rPr lang="zh-TW" altLang="en-US" sz="3200" b="1" dirty="0">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網路通訊</a:t>
            </a:r>
          </a:p>
        </p:txBody>
      </p:sp>
      <p:grpSp>
        <p:nvGrpSpPr>
          <p:cNvPr id="13" name="组合 36">
            <a:extLst>
              <a:ext uri="{FF2B5EF4-FFF2-40B4-BE49-F238E27FC236}">
                <a16:creationId xmlns:a16="http://schemas.microsoft.com/office/drawing/2014/main" id="{77323653-3680-46C7-B338-7120BD904E3C}"/>
              </a:ext>
            </a:extLst>
          </p:cNvPr>
          <p:cNvGrpSpPr/>
          <p:nvPr/>
        </p:nvGrpSpPr>
        <p:grpSpPr>
          <a:xfrm>
            <a:off x="-339395" y="0"/>
            <a:ext cx="2333500" cy="2333500"/>
            <a:chOff x="4785765" y="3896672"/>
            <a:chExt cx="2620469" cy="2620469"/>
          </a:xfrm>
        </p:grpSpPr>
        <p:sp>
          <p:nvSpPr>
            <p:cNvPr id="14" name="椭圆 37">
              <a:extLst>
                <a:ext uri="{FF2B5EF4-FFF2-40B4-BE49-F238E27FC236}">
                  <a16:creationId xmlns:a16="http://schemas.microsoft.com/office/drawing/2014/main" id="{A234A285-8EF5-4080-9469-D9F19FD11E0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15" name="椭圆 38">
              <a:extLst>
                <a:ext uri="{FF2B5EF4-FFF2-40B4-BE49-F238E27FC236}">
                  <a16:creationId xmlns:a16="http://schemas.microsoft.com/office/drawing/2014/main" id="{DA0396A8-A7DF-4D02-8520-F40DB40A8278}"/>
                </a:ext>
              </a:extLst>
            </p:cNvPr>
            <p:cNvSpPr/>
            <p:nvPr/>
          </p:nvSpPr>
          <p:spPr>
            <a:xfrm>
              <a:off x="5161329" y="4272236"/>
              <a:ext cx="1869341" cy="1869341"/>
            </a:xfrm>
            <a:prstGeom prst="ellipse">
              <a:avLst/>
            </a:prstGeom>
            <a:solidFill>
              <a:schemeClr val="accent5">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
        <p:nvSpPr>
          <p:cNvPr id="16" name="文本框 2">
            <a:extLst>
              <a:ext uri="{FF2B5EF4-FFF2-40B4-BE49-F238E27FC236}">
                <a16:creationId xmlns:a16="http://schemas.microsoft.com/office/drawing/2014/main" id="{79DC1533-984A-4EFA-A97A-E986B82CAE05}"/>
              </a:ext>
            </a:extLst>
          </p:cNvPr>
          <p:cNvSpPr txBox="1"/>
          <p:nvPr/>
        </p:nvSpPr>
        <p:spPr>
          <a:xfrm>
            <a:off x="416123" y="782029"/>
            <a:ext cx="1243546" cy="769441"/>
          </a:xfrm>
          <a:prstGeom prst="rect">
            <a:avLst/>
          </a:prstGeom>
          <a:noFill/>
        </p:spPr>
        <p:txBody>
          <a:bodyPr wrap="square" rtlCol="0">
            <a:spAutoFit/>
          </a:bodyPr>
          <a:lstStyle/>
          <a:p>
            <a:r>
              <a:rPr lang="en-US" altLang="zh-CN" sz="4400" b="1" dirty="0">
                <a:solidFill>
                  <a:schemeClr val="bg1"/>
                </a:solidFill>
              </a:rPr>
              <a:t>02</a:t>
            </a:r>
            <a:endParaRPr lang="zh-CN" altLang="en-US" sz="4400" b="1" dirty="0">
              <a:solidFill>
                <a:schemeClr val="bg1"/>
              </a:solidFill>
            </a:endParaRPr>
          </a:p>
        </p:txBody>
      </p:sp>
      <p:pic>
        <p:nvPicPr>
          <p:cNvPr id="2" name="圖片 1">
            <a:extLst>
              <a:ext uri="{FF2B5EF4-FFF2-40B4-BE49-F238E27FC236}">
                <a16:creationId xmlns:a16="http://schemas.microsoft.com/office/drawing/2014/main" id="{CB96F251-1016-4154-8751-EAFD02A06317}"/>
              </a:ext>
            </a:extLst>
          </p:cNvPr>
          <p:cNvPicPr>
            <a:picLocks noChangeAspect="1"/>
          </p:cNvPicPr>
          <p:nvPr/>
        </p:nvPicPr>
        <p:blipFill>
          <a:blip r:embed="rId3"/>
          <a:stretch>
            <a:fillRect/>
          </a:stretch>
        </p:blipFill>
        <p:spPr>
          <a:xfrm>
            <a:off x="2555382" y="3585869"/>
            <a:ext cx="7081233" cy="31617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圓角矩形圖說文字 6">
            <a:extLst>
              <a:ext uri="{FF2B5EF4-FFF2-40B4-BE49-F238E27FC236}">
                <a16:creationId xmlns:a16="http://schemas.microsoft.com/office/drawing/2014/main" id="{B4DB3A2F-CA03-43A2-B38B-40267EDCCD0B}"/>
              </a:ext>
            </a:extLst>
          </p:cNvPr>
          <p:cNvSpPr/>
          <p:nvPr/>
        </p:nvSpPr>
        <p:spPr>
          <a:xfrm>
            <a:off x="2075940" y="1200942"/>
            <a:ext cx="2260129" cy="977639"/>
          </a:xfrm>
          <a:prstGeom prst="wedgeRoundRectCallout">
            <a:avLst>
              <a:gd name="adj1" fmla="val -7885"/>
              <a:gd name="adj2" fmla="val 64232"/>
              <a:gd name="adj3" fmla="val 16667"/>
            </a:avLst>
          </a:prstGeom>
          <a:solidFill>
            <a:schemeClr val="bg1"/>
          </a:solidFill>
          <a:ln w="38100">
            <a:solidFill>
              <a:srgbClr val="FF000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8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通話時間</a:t>
            </a:r>
            <a:r>
              <a:rPr lang="en-US" altLang="zh-TW" sz="28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28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
        <p:nvSpPr>
          <p:cNvPr id="12" name="圓角矩形圖說文字 7">
            <a:extLst>
              <a:ext uri="{FF2B5EF4-FFF2-40B4-BE49-F238E27FC236}">
                <a16:creationId xmlns:a16="http://schemas.microsoft.com/office/drawing/2014/main" id="{93860398-09D9-43A3-81C5-A59EE7A02ABD}"/>
              </a:ext>
            </a:extLst>
          </p:cNvPr>
          <p:cNvSpPr/>
          <p:nvPr/>
        </p:nvSpPr>
        <p:spPr>
          <a:xfrm>
            <a:off x="4999145" y="1244771"/>
            <a:ext cx="2333501" cy="977639"/>
          </a:xfrm>
          <a:prstGeom prst="wedgeRoundRectCallout">
            <a:avLst>
              <a:gd name="adj1" fmla="val 2286"/>
              <a:gd name="adj2" fmla="val 63073"/>
              <a:gd name="adj3" fmla="val 16667"/>
            </a:avLst>
          </a:prstGeom>
          <a:solidFill>
            <a:schemeClr val="bg1"/>
          </a:solidFill>
          <a:ln w="38100">
            <a:solidFill>
              <a:srgbClr val="92D05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網速</a:t>
            </a:r>
            <a:r>
              <a:rPr lang="en-US" altLang="zh-TW"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
        <p:nvSpPr>
          <p:cNvPr id="17" name="圓角矩形圖說文字 8">
            <a:extLst>
              <a:ext uri="{FF2B5EF4-FFF2-40B4-BE49-F238E27FC236}">
                <a16:creationId xmlns:a16="http://schemas.microsoft.com/office/drawing/2014/main" id="{ED32401F-3518-45D8-B364-D8B333565DB1}"/>
              </a:ext>
            </a:extLst>
          </p:cNvPr>
          <p:cNvSpPr/>
          <p:nvPr/>
        </p:nvSpPr>
        <p:spPr>
          <a:xfrm>
            <a:off x="7974623" y="1244771"/>
            <a:ext cx="2141437" cy="1021468"/>
          </a:xfrm>
          <a:prstGeom prst="wedgeRoundRectCallout">
            <a:avLst>
              <a:gd name="adj1" fmla="val -34397"/>
              <a:gd name="adj2" fmla="val 61298"/>
              <a:gd name="adj3" fmla="val 16667"/>
            </a:avLst>
          </a:prstGeom>
          <a:solidFill>
            <a:schemeClr val="bg1"/>
          </a:solidFill>
          <a:ln w="38100">
            <a:solidFill>
              <a:srgbClr val="0070C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計費</a:t>
            </a:r>
            <a:r>
              <a:rPr lang="en-US" altLang="zh-TW"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pic>
        <p:nvPicPr>
          <p:cNvPr id="3" name="圖片 2">
            <a:extLst>
              <a:ext uri="{FF2B5EF4-FFF2-40B4-BE49-F238E27FC236}">
                <a16:creationId xmlns:a16="http://schemas.microsoft.com/office/drawing/2014/main" id="{01033ED9-0EE6-4E6D-8190-7D868C122AD5}"/>
              </a:ext>
            </a:extLst>
          </p:cNvPr>
          <p:cNvPicPr>
            <a:picLocks noChangeAspect="1"/>
          </p:cNvPicPr>
          <p:nvPr/>
        </p:nvPicPr>
        <p:blipFill>
          <a:blip r:embed="rId4"/>
          <a:stretch>
            <a:fillRect/>
          </a:stretch>
        </p:blipFill>
        <p:spPr>
          <a:xfrm>
            <a:off x="2555383" y="110370"/>
            <a:ext cx="7081233" cy="329027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848224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fill="hold"/>
                                        <p:tgtEl>
                                          <p:spTgt spid="2"/>
                                        </p:tgtEl>
                                        <p:attrNameLst>
                                          <p:attrName>ppt_x</p:attrName>
                                        </p:attrNameLst>
                                      </p:cBhvr>
                                      <p:tavLst>
                                        <p:tav tm="0">
                                          <p:val>
                                            <p:strVal val="#ppt_x"/>
                                          </p:val>
                                        </p:tav>
                                        <p:tav tm="100000">
                                          <p:val>
                                            <p:strVal val="#ppt_x"/>
                                          </p:val>
                                        </p:tav>
                                      </p:tavLst>
                                    </p:anim>
                                    <p:anim calcmode="lin" valueType="num">
                                      <p:cBhvr additive="base">
                                        <p:cTn id="21" dur="500" fill="hold"/>
                                        <p:tgtEl>
                                          <p:spTgt spid="2"/>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3862453" y="334436"/>
            <a:ext cx="4534294" cy="740524"/>
          </a:xfrm>
          <a:prstGeom prst="rect">
            <a:avLst/>
          </a:prstGeom>
          <a:noFill/>
          <a:ln>
            <a:solidFill>
              <a:schemeClr val="tx1"/>
            </a:solidFill>
          </a:ln>
        </p:spPr>
        <p:txBody>
          <a:bodyPr wrap="square" rtlCol="0" anchor="ctr">
            <a:spAutoFit/>
          </a:bodyPr>
          <a:lstStyle/>
          <a:p>
            <a:pPr algn="dist">
              <a:lnSpc>
                <a:spcPct val="150000"/>
              </a:lnSpc>
              <a:spcBef>
                <a:spcPts val="600"/>
              </a:spcBef>
            </a:pPr>
            <a:r>
              <a:rPr lang="zh-TW" altLang="en-US" sz="3200" b="1" dirty="0">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總統大選</a:t>
            </a:r>
          </a:p>
        </p:txBody>
      </p:sp>
      <p:grpSp>
        <p:nvGrpSpPr>
          <p:cNvPr id="13" name="组合 36">
            <a:extLst>
              <a:ext uri="{FF2B5EF4-FFF2-40B4-BE49-F238E27FC236}">
                <a16:creationId xmlns:a16="http://schemas.microsoft.com/office/drawing/2014/main" id="{77323653-3680-46C7-B338-7120BD904E3C}"/>
              </a:ext>
            </a:extLst>
          </p:cNvPr>
          <p:cNvGrpSpPr/>
          <p:nvPr/>
        </p:nvGrpSpPr>
        <p:grpSpPr>
          <a:xfrm>
            <a:off x="-339395" y="0"/>
            <a:ext cx="2333500" cy="2333500"/>
            <a:chOff x="4785765" y="3896672"/>
            <a:chExt cx="2620469" cy="2620469"/>
          </a:xfrm>
        </p:grpSpPr>
        <p:sp>
          <p:nvSpPr>
            <p:cNvPr id="14" name="椭圆 37">
              <a:extLst>
                <a:ext uri="{FF2B5EF4-FFF2-40B4-BE49-F238E27FC236}">
                  <a16:creationId xmlns:a16="http://schemas.microsoft.com/office/drawing/2014/main" id="{A234A285-8EF5-4080-9469-D9F19FD11E0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15" name="椭圆 38">
              <a:extLst>
                <a:ext uri="{FF2B5EF4-FFF2-40B4-BE49-F238E27FC236}">
                  <a16:creationId xmlns:a16="http://schemas.microsoft.com/office/drawing/2014/main" id="{DA0396A8-A7DF-4D02-8520-F40DB40A8278}"/>
                </a:ext>
              </a:extLst>
            </p:cNvPr>
            <p:cNvSpPr/>
            <p:nvPr/>
          </p:nvSpPr>
          <p:spPr>
            <a:xfrm>
              <a:off x="5161329" y="4272236"/>
              <a:ext cx="1869341" cy="1869341"/>
            </a:xfrm>
            <a:prstGeom prst="ellipse">
              <a:avLst/>
            </a:prstGeom>
            <a:solidFill>
              <a:schemeClr val="accent5">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
        <p:nvSpPr>
          <p:cNvPr id="16" name="文本框 2">
            <a:extLst>
              <a:ext uri="{FF2B5EF4-FFF2-40B4-BE49-F238E27FC236}">
                <a16:creationId xmlns:a16="http://schemas.microsoft.com/office/drawing/2014/main" id="{79DC1533-984A-4EFA-A97A-E986B82CAE05}"/>
              </a:ext>
            </a:extLst>
          </p:cNvPr>
          <p:cNvSpPr txBox="1"/>
          <p:nvPr/>
        </p:nvSpPr>
        <p:spPr>
          <a:xfrm>
            <a:off x="296004" y="843584"/>
            <a:ext cx="1243546" cy="646331"/>
          </a:xfrm>
          <a:prstGeom prst="rect">
            <a:avLst/>
          </a:prstGeom>
          <a:noFill/>
        </p:spPr>
        <p:txBody>
          <a:bodyPr wrap="square" rtlCol="0">
            <a:spAutoFit/>
          </a:bodyPr>
          <a:lstStyle/>
          <a:p>
            <a:r>
              <a:rPr lang="en-US" altLang="zh-CN" sz="3600" b="1" dirty="0">
                <a:solidFill>
                  <a:schemeClr val="bg1"/>
                </a:solidFill>
              </a:rPr>
              <a:t>Try it</a:t>
            </a:r>
            <a:endParaRPr lang="zh-CN" altLang="en-US" sz="3600" b="1" dirty="0">
              <a:solidFill>
                <a:schemeClr val="bg1"/>
              </a:solidFill>
            </a:endParaRPr>
          </a:p>
        </p:txBody>
      </p:sp>
      <p:sp>
        <p:nvSpPr>
          <p:cNvPr id="11" name="圓角矩形圖說文字 6">
            <a:extLst>
              <a:ext uri="{FF2B5EF4-FFF2-40B4-BE49-F238E27FC236}">
                <a16:creationId xmlns:a16="http://schemas.microsoft.com/office/drawing/2014/main" id="{B4DB3A2F-CA03-43A2-B38B-40267EDCCD0B}"/>
              </a:ext>
            </a:extLst>
          </p:cNvPr>
          <p:cNvSpPr/>
          <p:nvPr/>
        </p:nvSpPr>
        <p:spPr>
          <a:xfrm>
            <a:off x="2075940" y="1200942"/>
            <a:ext cx="2260129" cy="977639"/>
          </a:xfrm>
          <a:prstGeom prst="wedgeRoundRectCallout">
            <a:avLst>
              <a:gd name="adj1" fmla="val -7885"/>
              <a:gd name="adj2" fmla="val 64232"/>
              <a:gd name="adj3" fmla="val 16667"/>
            </a:avLst>
          </a:prstGeom>
          <a:solidFill>
            <a:schemeClr val="bg1"/>
          </a:solidFill>
          <a:ln w="38100">
            <a:solidFill>
              <a:srgbClr val="FF000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8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民調</a:t>
            </a:r>
            <a:r>
              <a:rPr lang="en-US" altLang="zh-TW" sz="28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28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
        <p:nvSpPr>
          <p:cNvPr id="12" name="圓角矩形圖說文字 7">
            <a:extLst>
              <a:ext uri="{FF2B5EF4-FFF2-40B4-BE49-F238E27FC236}">
                <a16:creationId xmlns:a16="http://schemas.microsoft.com/office/drawing/2014/main" id="{93860398-09D9-43A3-81C5-A59EE7A02ABD}"/>
              </a:ext>
            </a:extLst>
          </p:cNvPr>
          <p:cNvSpPr/>
          <p:nvPr/>
        </p:nvSpPr>
        <p:spPr>
          <a:xfrm>
            <a:off x="4999145" y="1244771"/>
            <a:ext cx="2333501" cy="977639"/>
          </a:xfrm>
          <a:prstGeom prst="wedgeRoundRectCallout">
            <a:avLst>
              <a:gd name="adj1" fmla="val 2286"/>
              <a:gd name="adj2" fmla="val 63073"/>
              <a:gd name="adj3" fmla="val 16667"/>
            </a:avLst>
          </a:prstGeom>
          <a:solidFill>
            <a:schemeClr val="bg1"/>
          </a:solidFill>
          <a:ln w="38100">
            <a:solidFill>
              <a:srgbClr val="92D05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抽樣</a:t>
            </a:r>
            <a:r>
              <a:rPr lang="en-US" altLang="zh-TW"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
        <p:nvSpPr>
          <p:cNvPr id="17" name="圓角矩形圖說文字 8">
            <a:extLst>
              <a:ext uri="{FF2B5EF4-FFF2-40B4-BE49-F238E27FC236}">
                <a16:creationId xmlns:a16="http://schemas.microsoft.com/office/drawing/2014/main" id="{ED32401F-3518-45D8-B364-D8B333565DB1}"/>
              </a:ext>
            </a:extLst>
          </p:cNvPr>
          <p:cNvSpPr/>
          <p:nvPr/>
        </p:nvSpPr>
        <p:spPr>
          <a:xfrm>
            <a:off x="7974623" y="1244771"/>
            <a:ext cx="2141437" cy="1021468"/>
          </a:xfrm>
          <a:prstGeom prst="wedgeRoundRectCallout">
            <a:avLst>
              <a:gd name="adj1" fmla="val -34397"/>
              <a:gd name="adj2" fmla="val 61298"/>
              <a:gd name="adj3" fmla="val 16667"/>
            </a:avLst>
          </a:prstGeom>
          <a:solidFill>
            <a:schemeClr val="bg1"/>
          </a:solidFill>
          <a:ln w="38100">
            <a:solidFill>
              <a:srgbClr val="0070C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長條圖</a:t>
            </a:r>
            <a:r>
              <a:rPr lang="en-US" altLang="zh-TW"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200" b="1" dirty="0">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
        <p:nvSpPr>
          <p:cNvPr id="18" name="文字方塊 17">
            <a:extLst>
              <a:ext uri="{FF2B5EF4-FFF2-40B4-BE49-F238E27FC236}">
                <a16:creationId xmlns:a16="http://schemas.microsoft.com/office/drawing/2014/main" id="{2A30E031-5DCE-43EF-B34A-11073206028B}"/>
              </a:ext>
            </a:extLst>
          </p:cNvPr>
          <p:cNvSpPr txBox="1"/>
          <p:nvPr/>
        </p:nvSpPr>
        <p:spPr>
          <a:xfrm>
            <a:off x="3462984" y="3116958"/>
            <a:ext cx="1455230" cy="740524"/>
          </a:xfrm>
          <a:prstGeom prst="rect">
            <a:avLst/>
          </a:prstGeom>
          <a:noFill/>
          <a:ln>
            <a:solidFill>
              <a:schemeClr val="tx1"/>
            </a:solidFill>
          </a:ln>
        </p:spPr>
        <p:txBody>
          <a:bodyPr wrap="square" rtlCol="0" anchor="ctr">
            <a:spAutoFit/>
          </a:bodyPr>
          <a:lstStyle/>
          <a:p>
            <a:pPr algn="ctr">
              <a:lnSpc>
                <a:spcPct val="150000"/>
              </a:lnSpc>
              <a:spcBef>
                <a:spcPts val="600"/>
              </a:spcBef>
            </a:pPr>
            <a:r>
              <a:rPr lang="zh-TW" altLang="en-US" sz="3200" b="1" dirty="0">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戰爭</a:t>
            </a:r>
          </a:p>
        </p:txBody>
      </p:sp>
      <p:sp>
        <p:nvSpPr>
          <p:cNvPr id="19" name="文字方塊 18">
            <a:extLst>
              <a:ext uri="{FF2B5EF4-FFF2-40B4-BE49-F238E27FC236}">
                <a16:creationId xmlns:a16="http://schemas.microsoft.com/office/drawing/2014/main" id="{A36F56A0-C888-452F-8F78-BE7CACE0E049}"/>
              </a:ext>
            </a:extLst>
          </p:cNvPr>
          <p:cNvSpPr txBox="1"/>
          <p:nvPr/>
        </p:nvSpPr>
        <p:spPr>
          <a:xfrm>
            <a:off x="5397815" y="3116958"/>
            <a:ext cx="1455230" cy="740524"/>
          </a:xfrm>
          <a:prstGeom prst="rect">
            <a:avLst/>
          </a:prstGeom>
          <a:noFill/>
          <a:ln>
            <a:solidFill>
              <a:schemeClr val="tx1"/>
            </a:solidFill>
          </a:ln>
        </p:spPr>
        <p:txBody>
          <a:bodyPr wrap="square" rtlCol="0" anchor="ctr">
            <a:spAutoFit/>
          </a:bodyPr>
          <a:lstStyle/>
          <a:p>
            <a:pPr algn="ctr">
              <a:lnSpc>
                <a:spcPct val="150000"/>
              </a:lnSpc>
              <a:spcBef>
                <a:spcPts val="600"/>
              </a:spcBef>
            </a:pPr>
            <a:r>
              <a:rPr lang="zh-TW" altLang="en-US" sz="3200" b="1" dirty="0">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網紅</a:t>
            </a:r>
          </a:p>
        </p:txBody>
      </p:sp>
      <p:sp>
        <p:nvSpPr>
          <p:cNvPr id="20" name="文字方塊 19">
            <a:extLst>
              <a:ext uri="{FF2B5EF4-FFF2-40B4-BE49-F238E27FC236}">
                <a16:creationId xmlns:a16="http://schemas.microsoft.com/office/drawing/2014/main" id="{51B30DF9-6256-4624-9657-2C426F1CDDF7}"/>
              </a:ext>
            </a:extLst>
          </p:cNvPr>
          <p:cNvSpPr txBox="1"/>
          <p:nvPr/>
        </p:nvSpPr>
        <p:spPr>
          <a:xfrm>
            <a:off x="7332646" y="3123071"/>
            <a:ext cx="1455230" cy="740524"/>
          </a:xfrm>
          <a:prstGeom prst="rect">
            <a:avLst/>
          </a:prstGeom>
          <a:noFill/>
          <a:ln>
            <a:solidFill>
              <a:schemeClr val="tx1"/>
            </a:solidFill>
          </a:ln>
        </p:spPr>
        <p:txBody>
          <a:bodyPr wrap="square" rtlCol="0" anchor="ctr">
            <a:spAutoFit/>
          </a:bodyPr>
          <a:lstStyle/>
          <a:p>
            <a:pPr algn="ctr">
              <a:lnSpc>
                <a:spcPct val="150000"/>
              </a:lnSpc>
              <a:spcBef>
                <a:spcPts val="600"/>
              </a:spcBef>
            </a:pPr>
            <a:r>
              <a:rPr lang="zh-TW" altLang="en-US" sz="3200" b="1" dirty="0">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吸毒</a:t>
            </a:r>
          </a:p>
        </p:txBody>
      </p:sp>
      <p:sp>
        <p:nvSpPr>
          <p:cNvPr id="21" name="文字方塊 20">
            <a:extLst>
              <a:ext uri="{FF2B5EF4-FFF2-40B4-BE49-F238E27FC236}">
                <a16:creationId xmlns:a16="http://schemas.microsoft.com/office/drawing/2014/main" id="{71B30D86-E1F6-4442-A39B-82711924443F}"/>
              </a:ext>
            </a:extLst>
          </p:cNvPr>
          <p:cNvSpPr txBox="1"/>
          <p:nvPr/>
        </p:nvSpPr>
        <p:spPr>
          <a:xfrm>
            <a:off x="3462984" y="4472731"/>
            <a:ext cx="1455230" cy="740524"/>
          </a:xfrm>
          <a:prstGeom prst="rect">
            <a:avLst/>
          </a:prstGeom>
          <a:noFill/>
          <a:ln>
            <a:solidFill>
              <a:schemeClr val="tx1"/>
            </a:solidFill>
          </a:ln>
        </p:spPr>
        <p:txBody>
          <a:bodyPr wrap="square" rtlCol="0" anchor="ctr">
            <a:spAutoFit/>
          </a:bodyPr>
          <a:lstStyle/>
          <a:p>
            <a:pPr algn="ctr">
              <a:lnSpc>
                <a:spcPct val="150000"/>
              </a:lnSpc>
              <a:spcBef>
                <a:spcPts val="600"/>
              </a:spcBef>
            </a:pPr>
            <a:r>
              <a:rPr lang="zh-TW" altLang="en-US" sz="3200" b="1" dirty="0">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運動會</a:t>
            </a:r>
          </a:p>
        </p:txBody>
      </p:sp>
      <p:sp>
        <p:nvSpPr>
          <p:cNvPr id="22" name="文字方塊 21">
            <a:extLst>
              <a:ext uri="{FF2B5EF4-FFF2-40B4-BE49-F238E27FC236}">
                <a16:creationId xmlns:a16="http://schemas.microsoft.com/office/drawing/2014/main" id="{3A0CB321-7661-44EB-AD99-D18DBE5096F5}"/>
              </a:ext>
            </a:extLst>
          </p:cNvPr>
          <p:cNvSpPr txBox="1"/>
          <p:nvPr/>
        </p:nvSpPr>
        <p:spPr>
          <a:xfrm>
            <a:off x="5397815" y="4472731"/>
            <a:ext cx="1455230" cy="740524"/>
          </a:xfrm>
          <a:prstGeom prst="rect">
            <a:avLst/>
          </a:prstGeom>
          <a:noFill/>
          <a:ln>
            <a:solidFill>
              <a:schemeClr val="tx1"/>
            </a:solidFill>
          </a:ln>
        </p:spPr>
        <p:txBody>
          <a:bodyPr wrap="square" rtlCol="0" anchor="ctr">
            <a:spAutoFit/>
          </a:bodyPr>
          <a:lstStyle/>
          <a:p>
            <a:pPr algn="ctr">
              <a:lnSpc>
                <a:spcPct val="150000"/>
              </a:lnSpc>
              <a:spcBef>
                <a:spcPts val="600"/>
              </a:spcBef>
            </a:pPr>
            <a:r>
              <a:rPr lang="zh-TW" altLang="en-US" sz="3200" b="1" dirty="0">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期中考</a:t>
            </a:r>
          </a:p>
        </p:txBody>
      </p:sp>
      <p:sp>
        <p:nvSpPr>
          <p:cNvPr id="23" name="文字方塊 22">
            <a:extLst>
              <a:ext uri="{FF2B5EF4-FFF2-40B4-BE49-F238E27FC236}">
                <a16:creationId xmlns:a16="http://schemas.microsoft.com/office/drawing/2014/main" id="{609523A5-19C0-4462-B81C-44CA1D2B8ECB}"/>
              </a:ext>
            </a:extLst>
          </p:cNvPr>
          <p:cNvSpPr txBox="1"/>
          <p:nvPr/>
        </p:nvSpPr>
        <p:spPr>
          <a:xfrm>
            <a:off x="7332646" y="4489200"/>
            <a:ext cx="1455230" cy="740524"/>
          </a:xfrm>
          <a:prstGeom prst="rect">
            <a:avLst/>
          </a:prstGeom>
          <a:noFill/>
          <a:ln>
            <a:solidFill>
              <a:schemeClr val="tx1"/>
            </a:solidFill>
          </a:ln>
        </p:spPr>
        <p:txBody>
          <a:bodyPr wrap="square" rtlCol="0" anchor="ctr">
            <a:spAutoFit/>
          </a:bodyPr>
          <a:lstStyle/>
          <a:p>
            <a:pPr algn="ctr">
              <a:lnSpc>
                <a:spcPct val="150000"/>
              </a:lnSpc>
              <a:spcBef>
                <a:spcPts val="600"/>
              </a:spcBef>
            </a:pPr>
            <a:r>
              <a:rPr lang="zh-TW" altLang="en-US" sz="3200" b="1" dirty="0">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周年慶</a:t>
            </a:r>
          </a:p>
        </p:txBody>
      </p:sp>
    </p:spTree>
    <p:extLst>
      <p:ext uri="{BB962C8B-B14F-4D97-AF65-F5344CB8AC3E}">
        <p14:creationId xmlns:p14="http://schemas.microsoft.com/office/powerpoint/2010/main" val="41996253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7" grpId="0" animBg="1"/>
      <p:bldP spid="18" grpId="0" animBg="1"/>
      <p:bldP spid="19" grpId="0" animBg="1"/>
      <p:bldP spid="20" grpId="0" animBg="1"/>
      <p:bldP spid="21" grpId="0" animBg="1"/>
      <p:bldP spid="22" grpId="0" animBg="1"/>
      <p:bldP spid="2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a16="http://schemas.microsoft.com/office/drawing/2014/main" id="{C5F5730F-7764-4845-A648-C2A845D6D5BF}"/>
              </a:ext>
            </a:extLst>
          </p:cNvPr>
          <p:cNvSpPr/>
          <p:nvPr/>
        </p:nvSpPr>
        <p:spPr>
          <a:xfrm>
            <a:off x="3955774" y="1288774"/>
            <a:ext cx="4280452" cy="428045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a:extLst>
              <a:ext uri="{FF2B5EF4-FFF2-40B4-BE49-F238E27FC236}">
                <a16:creationId xmlns:a16="http://schemas.microsoft.com/office/drawing/2014/main" id="{8B9A66C8-1F95-4801-B452-2644098FB15F}"/>
              </a:ext>
            </a:extLst>
          </p:cNvPr>
          <p:cNvSpPr txBox="1"/>
          <p:nvPr/>
        </p:nvSpPr>
        <p:spPr>
          <a:xfrm>
            <a:off x="4471026" y="2246171"/>
            <a:ext cx="3249947" cy="769441"/>
          </a:xfrm>
          <a:prstGeom prst="rect">
            <a:avLst/>
          </a:prstGeom>
          <a:noFill/>
        </p:spPr>
        <p:txBody>
          <a:bodyPr wrap="square" rtlCol="0">
            <a:spAutoFit/>
          </a:bodyPr>
          <a:lstStyle/>
          <a:p>
            <a:pPr algn="ctr"/>
            <a:r>
              <a:rPr lang="en-US" altLang="zh-TW" sz="4400" dirty="0">
                <a:solidFill>
                  <a:schemeClr val="bg2">
                    <a:lumMod val="50000"/>
                  </a:schemeClr>
                </a:solidFill>
                <a:latin typeface="微软雅黑" panose="020B0503020204020204" pitchFamily="34" charset="-122"/>
                <a:ea typeface="微软雅黑" panose="020B0503020204020204" pitchFamily="34" charset="-122"/>
              </a:rPr>
              <a:t>03</a:t>
            </a:r>
            <a:endParaRPr lang="zh-CN" altLang="en-US" sz="44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4" name="文本框 3">
            <a:extLst>
              <a:ext uri="{FF2B5EF4-FFF2-40B4-BE49-F238E27FC236}">
                <a16:creationId xmlns:a16="http://schemas.microsoft.com/office/drawing/2014/main" id="{7F48C35A-1B0F-4618-868C-BA43C5BC5DA1}"/>
              </a:ext>
            </a:extLst>
          </p:cNvPr>
          <p:cNvSpPr txBox="1"/>
          <p:nvPr/>
        </p:nvSpPr>
        <p:spPr>
          <a:xfrm>
            <a:off x="4759409" y="2968948"/>
            <a:ext cx="2961564" cy="1077218"/>
          </a:xfrm>
          <a:prstGeom prst="rect">
            <a:avLst/>
          </a:prstGeom>
          <a:noFill/>
        </p:spPr>
        <p:txBody>
          <a:bodyPr wrap="square" rtlCol="0">
            <a:spAutoFit/>
          </a:bodyPr>
          <a:lstStyle/>
          <a:p>
            <a:pPr algn="ctr"/>
            <a:r>
              <a:rPr lang="zh-TW" altLang="en-US" sz="3200" dirty="0">
                <a:latin typeface="微软雅黑" panose="020B0503020204020204" pitchFamily="34" charset="-122"/>
                <a:ea typeface="微软雅黑" panose="020B0503020204020204" pitchFamily="34" charset="-122"/>
              </a:rPr>
              <a:t>常見的</a:t>
            </a:r>
            <a:endParaRPr lang="en-US" altLang="zh-TW" sz="3200" dirty="0">
              <a:latin typeface="微软雅黑" panose="020B0503020204020204" pitchFamily="34" charset="-122"/>
              <a:ea typeface="微软雅黑" panose="020B0503020204020204" pitchFamily="34" charset="-122"/>
            </a:endParaRPr>
          </a:p>
          <a:p>
            <a:pPr algn="ctr"/>
            <a:r>
              <a:rPr lang="zh-TW" altLang="en-US" sz="3200" dirty="0">
                <a:latin typeface="微软雅黑" panose="020B0503020204020204" pitchFamily="34" charset="-122"/>
                <a:ea typeface="微软雅黑" panose="020B0503020204020204" pitchFamily="34" charset="-122"/>
              </a:rPr>
              <a:t>命題迷思</a:t>
            </a:r>
          </a:p>
        </p:txBody>
      </p:sp>
      <p:sp>
        <p:nvSpPr>
          <p:cNvPr id="9" name="椭圆 8">
            <a:extLst>
              <a:ext uri="{FF2B5EF4-FFF2-40B4-BE49-F238E27FC236}">
                <a16:creationId xmlns:a16="http://schemas.microsoft.com/office/drawing/2014/main" id="{80C65462-8A92-4D4E-AEA6-D43FB6BCCB7F}"/>
              </a:ext>
            </a:extLst>
          </p:cNvPr>
          <p:cNvSpPr/>
          <p:nvPr/>
        </p:nvSpPr>
        <p:spPr>
          <a:xfrm>
            <a:off x="3679755" y="1012756"/>
            <a:ext cx="4832488" cy="4832488"/>
          </a:xfrm>
          <a:prstGeom prst="ellipse">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8" name="图片 7">
            <a:extLst>
              <a:ext uri="{FF2B5EF4-FFF2-40B4-BE49-F238E27FC236}">
                <a16:creationId xmlns:a16="http://schemas.microsoft.com/office/drawing/2014/main" id="{118DD248-80DB-4CA9-8F05-DDE3CD1AEF53}"/>
              </a:ext>
            </a:extLst>
          </p:cNvPr>
          <p:cNvPicPr>
            <a:picLocks noChangeAspect="1"/>
          </p:cNvPicPr>
          <p:nvPr/>
        </p:nvPicPr>
        <p:blipFill>
          <a:blip r:embed="rId3" cstate="print">
            <a:extLst>
              <a:ext uri="{28A0092B-C50C-407E-A947-70E740481C1C}">
                <a14:useLocalDpi xmlns:a14="http://schemas.microsoft.com/office/drawing/2010/main" val="0"/>
              </a:ext>
            </a:extLst>
          </a:blip>
          <a:srcRect l="10424" b="50649"/>
          <a:stretch>
            <a:fillRect/>
          </a:stretch>
        </p:blipFill>
        <p:spPr>
          <a:xfrm rot="957871">
            <a:off x="3295967" y="3617556"/>
            <a:ext cx="3673551" cy="2023910"/>
          </a:xfrm>
          <a:custGeom>
            <a:avLst/>
            <a:gdLst>
              <a:gd name="connsiteX0" fmla="*/ 0 w 3673551"/>
              <a:gd name="connsiteY0" fmla="*/ 0 h 2023910"/>
              <a:gd name="connsiteX1" fmla="*/ 3673551 w 3673551"/>
              <a:gd name="connsiteY1" fmla="*/ 0 h 2023910"/>
              <a:gd name="connsiteX2" fmla="*/ 3673551 w 3673551"/>
              <a:gd name="connsiteY2" fmla="*/ 1648485 h 2023910"/>
              <a:gd name="connsiteX3" fmla="*/ 3502174 w 3673551"/>
              <a:gd name="connsiteY3" fmla="*/ 1748969 h 2023910"/>
              <a:gd name="connsiteX4" fmla="*/ 3047499 w 3673551"/>
              <a:gd name="connsiteY4" fmla="*/ 1930099 h 2023910"/>
              <a:gd name="connsiteX5" fmla="*/ 59875 w 3673551"/>
              <a:gd name="connsiteY5" fmla="*/ 271613 h 2023910"/>
              <a:gd name="connsiteX6" fmla="*/ 3921 w 3673551"/>
              <a:gd name="connsiteY6" fmla="*/ 30663 h 2023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73551" h="2023910">
                <a:moveTo>
                  <a:pt x="0" y="0"/>
                </a:moveTo>
                <a:lnTo>
                  <a:pt x="3673551" y="0"/>
                </a:lnTo>
                <a:lnTo>
                  <a:pt x="3673551" y="1648485"/>
                </a:lnTo>
                <a:lnTo>
                  <a:pt x="3502174" y="1748969"/>
                </a:lnTo>
                <a:cubicBezTo>
                  <a:pt x="3359801" y="1823176"/>
                  <a:pt x="3207872" y="1884220"/>
                  <a:pt x="3047499" y="1930099"/>
                </a:cubicBezTo>
                <a:cubicBezTo>
                  <a:pt x="1764511" y="2297130"/>
                  <a:pt x="426906" y="1554601"/>
                  <a:pt x="59875" y="271613"/>
                </a:cubicBezTo>
                <a:cubicBezTo>
                  <a:pt x="36936" y="191426"/>
                  <a:pt x="18331" y="111026"/>
                  <a:pt x="3921" y="30663"/>
                </a:cubicBezTo>
                <a:close/>
              </a:path>
            </a:pathLst>
          </a:custGeom>
        </p:spPr>
      </p:pic>
    </p:spTree>
    <p:extLst>
      <p:ext uri="{BB962C8B-B14F-4D97-AF65-F5344CB8AC3E}">
        <p14:creationId xmlns:p14="http://schemas.microsoft.com/office/powerpoint/2010/main" val="274086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3553926" y="-574784"/>
            <a:ext cx="2438139" cy="1939172"/>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960349" y="585961"/>
            <a:ext cx="2836908" cy="646331"/>
          </a:xfrm>
          <a:prstGeom prst="rect">
            <a:avLst/>
          </a:prstGeom>
          <a:noFill/>
        </p:spPr>
        <p:txBody>
          <a:bodyPr wrap="square" rtlCol="0">
            <a:spAutoFit/>
          </a:bodyPr>
          <a:lstStyle/>
          <a:p>
            <a:pPr algn="dist"/>
            <a:r>
              <a:rPr lang="zh-TW" altLang="en-US" sz="3600" dirty="0">
                <a:latin typeface="微软雅黑" panose="020B0503020204020204" pitchFamily="34" charset="-122"/>
                <a:ea typeface="微软雅黑" panose="020B0503020204020204" pitchFamily="34" charset="-122"/>
              </a:rPr>
              <a:t>假情境</a:t>
            </a:r>
            <a:endParaRPr lang="zh-CN" altLang="en-US" sz="3600" dirty="0">
              <a:latin typeface="微软雅黑" panose="020B0503020204020204" pitchFamily="34" charset="-122"/>
              <a:ea typeface="微软雅黑" panose="020B0503020204020204" pitchFamily="34" charset="-122"/>
            </a:endParaRPr>
          </a:p>
        </p:txBody>
      </p:sp>
      <p:pic>
        <p:nvPicPr>
          <p:cNvPr id="3" name="圖片 2">
            <a:extLst>
              <a:ext uri="{FF2B5EF4-FFF2-40B4-BE49-F238E27FC236}">
                <a16:creationId xmlns:a16="http://schemas.microsoft.com/office/drawing/2014/main" id="{8CF83EFC-3F20-4020-9022-3C99EFE7F2CF}"/>
              </a:ext>
            </a:extLst>
          </p:cNvPr>
          <p:cNvPicPr>
            <a:picLocks noChangeAspect="1"/>
          </p:cNvPicPr>
          <p:nvPr/>
        </p:nvPicPr>
        <p:blipFill>
          <a:blip r:embed="rId4"/>
          <a:stretch>
            <a:fillRect/>
          </a:stretch>
        </p:blipFill>
        <p:spPr>
          <a:xfrm>
            <a:off x="1677971" y="1554751"/>
            <a:ext cx="9502906" cy="496005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38" name="组合 36">
            <a:extLst>
              <a:ext uri="{FF2B5EF4-FFF2-40B4-BE49-F238E27FC236}">
                <a16:creationId xmlns:a16="http://schemas.microsoft.com/office/drawing/2014/main" id="{5DEF1A1F-25C5-4FC3-9597-C700982DA17E}"/>
              </a:ext>
            </a:extLst>
          </p:cNvPr>
          <p:cNvGrpSpPr/>
          <p:nvPr/>
        </p:nvGrpSpPr>
        <p:grpSpPr>
          <a:xfrm>
            <a:off x="-339395" y="0"/>
            <a:ext cx="2333500" cy="2333500"/>
            <a:chOff x="4785765" y="3896672"/>
            <a:chExt cx="2620469" cy="2620469"/>
          </a:xfrm>
        </p:grpSpPr>
        <p:sp>
          <p:nvSpPr>
            <p:cNvPr id="39" name="椭圆 37">
              <a:extLst>
                <a:ext uri="{FF2B5EF4-FFF2-40B4-BE49-F238E27FC236}">
                  <a16:creationId xmlns:a16="http://schemas.microsoft.com/office/drawing/2014/main" id="{0C89F5C4-5CBF-462B-AA96-EF9856D465F1}"/>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40" name="椭圆 38">
              <a:extLst>
                <a:ext uri="{FF2B5EF4-FFF2-40B4-BE49-F238E27FC236}">
                  <a16:creationId xmlns:a16="http://schemas.microsoft.com/office/drawing/2014/main" id="{23BA2383-3DA6-4972-9728-05F24B73675A}"/>
                </a:ext>
              </a:extLst>
            </p:cNvPr>
            <p:cNvSpPr/>
            <p:nvPr/>
          </p:nvSpPr>
          <p:spPr>
            <a:xfrm>
              <a:off x="5161329" y="4272236"/>
              <a:ext cx="1869341" cy="1869341"/>
            </a:xfrm>
            <a:prstGeom prst="ellipse">
              <a:avLst/>
            </a:prstGeom>
            <a:solidFill>
              <a:schemeClr val="accent2">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
        <p:nvSpPr>
          <p:cNvPr id="41" name="文本框 2">
            <a:extLst>
              <a:ext uri="{FF2B5EF4-FFF2-40B4-BE49-F238E27FC236}">
                <a16:creationId xmlns:a16="http://schemas.microsoft.com/office/drawing/2014/main" id="{B7E6D84E-536E-4475-80F2-2A2E2E040A67}"/>
              </a:ext>
            </a:extLst>
          </p:cNvPr>
          <p:cNvSpPr txBox="1"/>
          <p:nvPr/>
        </p:nvSpPr>
        <p:spPr>
          <a:xfrm>
            <a:off x="205582" y="843584"/>
            <a:ext cx="1243546" cy="707886"/>
          </a:xfrm>
          <a:prstGeom prst="rect">
            <a:avLst/>
          </a:prstGeom>
          <a:noFill/>
        </p:spPr>
        <p:txBody>
          <a:bodyPr wrap="square" rtlCol="0">
            <a:spAutoFit/>
          </a:bodyPr>
          <a:lstStyle/>
          <a:p>
            <a:pPr algn="ctr"/>
            <a:r>
              <a:rPr lang="en-US" altLang="zh-CN" sz="4000" b="1" dirty="0">
                <a:solidFill>
                  <a:schemeClr val="bg1"/>
                </a:solidFill>
              </a:rPr>
              <a:t>1</a:t>
            </a:r>
            <a:endParaRPr lang="zh-CN" altLang="en-US" sz="4000" b="1" dirty="0">
              <a:solidFill>
                <a:schemeClr val="bg1"/>
              </a:solidFill>
            </a:endParaRPr>
          </a:p>
        </p:txBody>
      </p:sp>
    </p:spTree>
    <p:extLst>
      <p:ext uri="{BB962C8B-B14F-4D97-AF65-F5344CB8AC3E}">
        <p14:creationId xmlns:p14="http://schemas.microsoft.com/office/powerpoint/2010/main" val="13120747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3553926" y="-574784"/>
            <a:ext cx="2438139" cy="1939172"/>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960349" y="585961"/>
            <a:ext cx="2836908" cy="646331"/>
          </a:xfrm>
          <a:prstGeom prst="rect">
            <a:avLst/>
          </a:prstGeom>
          <a:noFill/>
        </p:spPr>
        <p:txBody>
          <a:bodyPr wrap="square" rtlCol="0">
            <a:spAutoFit/>
          </a:bodyPr>
          <a:lstStyle/>
          <a:p>
            <a:pPr algn="dist"/>
            <a:r>
              <a:rPr lang="zh-TW" altLang="en-US" sz="3600" dirty="0">
                <a:latin typeface="微软雅黑" panose="020B0503020204020204" pitchFamily="34" charset="-122"/>
                <a:ea typeface="微软雅黑" panose="020B0503020204020204" pitchFamily="34" charset="-122"/>
              </a:rPr>
              <a:t>假情境</a:t>
            </a:r>
            <a:endParaRPr lang="zh-CN" altLang="en-US" sz="3600" dirty="0">
              <a:latin typeface="微软雅黑" panose="020B0503020204020204" pitchFamily="34" charset="-122"/>
              <a:ea typeface="微软雅黑" panose="020B0503020204020204" pitchFamily="34" charset="-122"/>
            </a:endParaRPr>
          </a:p>
        </p:txBody>
      </p:sp>
      <p:grpSp>
        <p:nvGrpSpPr>
          <p:cNvPr id="5" name="组合 36">
            <a:extLst>
              <a:ext uri="{FF2B5EF4-FFF2-40B4-BE49-F238E27FC236}">
                <a16:creationId xmlns:a16="http://schemas.microsoft.com/office/drawing/2014/main" id="{368A2400-58F8-4815-9A46-CB5EA6AC5DDB}"/>
              </a:ext>
            </a:extLst>
          </p:cNvPr>
          <p:cNvGrpSpPr/>
          <p:nvPr/>
        </p:nvGrpSpPr>
        <p:grpSpPr>
          <a:xfrm>
            <a:off x="-339395" y="0"/>
            <a:ext cx="2333500" cy="2333500"/>
            <a:chOff x="4785765" y="3896672"/>
            <a:chExt cx="2620469" cy="2620469"/>
          </a:xfrm>
        </p:grpSpPr>
        <p:sp>
          <p:nvSpPr>
            <p:cNvPr id="6" name="椭圆 37">
              <a:extLst>
                <a:ext uri="{FF2B5EF4-FFF2-40B4-BE49-F238E27FC236}">
                  <a16:creationId xmlns:a16="http://schemas.microsoft.com/office/drawing/2014/main" id="{56A50680-AB1D-4A1E-A6DF-8CC093287583}"/>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7" name="椭圆 38">
              <a:extLst>
                <a:ext uri="{FF2B5EF4-FFF2-40B4-BE49-F238E27FC236}">
                  <a16:creationId xmlns:a16="http://schemas.microsoft.com/office/drawing/2014/main" id="{8E69396F-BC58-4C3F-AD1F-A3A661C2513B}"/>
                </a:ext>
              </a:extLst>
            </p:cNvPr>
            <p:cNvSpPr/>
            <p:nvPr/>
          </p:nvSpPr>
          <p:spPr>
            <a:xfrm>
              <a:off x="5161329" y="4272236"/>
              <a:ext cx="1869341" cy="1869341"/>
            </a:xfrm>
            <a:prstGeom prst="ellipse">
              <a:avLst/>
            </a:prstGeom>
            <a:solidFill>
              <a:schemeClr val="accent2">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
        <p:nvSpPr>
          <p:cNvPr id="8" name="文本框 2">
            <a:extLst>
              <a:ext uri="{FF2B5EF4-FFF2-40B4-BE49-F238E27FC236}">
                <a16:creationId xmlns:a16="http://schemas.microsoft.com/office/drawing/2014/main" id="{2093CB54-87BD-40EB-AC65-359B26C9BE66}"/>
              </a:ext>
            </a:extLst>
          </p:cNvPr>
          <p:cNvSpPr txBox="1"/>
          <p:nvPr/>
        </p:nvSpPr>
        <p:spPr>
          <a:xfrm>
            <a:off x="205582" y="843584"/>
            <a:ext cx="1243546" cy="707886"/>
          </a:xfrm>
          <a:prstGeom prst="rect">
            <a:avLst/>
          </a:prstGeom>
          <a:noFill/>
        </p:spPr>
        <p:txBody>
          <a:bodyPr wrap="square" rtlCol="0">
            <a:spAutoFit/>
          </a:bodyPr>
          <a:lstStyle/>
          <a:p>
            <a:pPr algn="ctr"/>
            <a:r>
              <a:rPr lang="en-US" altLang="zh-CN" sz="4000" b="1" dirty="0">
                <a:solidFill>
                  <a:schemeClr val="bg1"/>
                </a:solidFill>
              </a:rPr>
              <a:t>2</a:t>
            </a:r>
            <a:endParaRPr lang="zh-CN" altLang="en-US" sz="4000" b="1" dirty="0">
              <a:solidFill>
                <a:schemeClr val="bg1"/>
              </a:solidFill>
            </a:endParaRPr>
          </a:p>
        </p:txBody>
      </p:sp>
      <p:pic>
        <p:nvPicPr>
          <p:cNvPr id="9" name="圖片 8">
            <a:extLst>
              <a:ext uri="{FF2B5EF4-FFF2-40B4-BE49-F238E27FC236}">
                <a16:creationId xmlns:a16="http://schemas.microsoft.com/office/drawing/2014/main" id="{397D157B-1289-4874-9FB1-339900B23082}"/>
              </a:ext>
            </a:extLst>
          </p:cNvPr>
          <p:cNvPicPr>
            <a:picLocks noChangeAspect="1"/>
          </p:cNvPicPr>
          <p:nvPr/>
        </p:nvPicPr>
        <p:blipFill>
          <a:blip r:embed="rId4"/>
          <a:stretch>
            <a:fillRect/>
          </a:stretch>
        </p:blipFill>
        <p:spPr>
          <a:xfrm>
            <a:off x="2295425" y="2074912"/>
            <a:ext cx="8166755" cy="25148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530624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a:extLst>
              <a:ext uri="{FF2B5EF4-FFF2-40B4-BE49-F238E27FC236}">
                <a16:creationId xmlns:a16="http://schemas.microsoft.com/office/drawing/2014/main" id="{22204E81-6C31-4B69-A76E-39C5C4E091AD}"/>
              </a:ext>
            </a:extLst>
          </p:cNvPr>
          <p:cNvPicPr>
            <a:picLocks noChangeAspect="1"/>
          </p:cNvPicPr>
          <p:nvPr/>
        </p:nvPicPr>
        <p:blipFill>
          <a:blip r:embed="rId3"/>
          <a:stretch>
            <a:fillRect/>
          </a:stretch>
        </p:blipFill>
        <p:spPr>
          <a:xfrm>
            <a:off x="3280169" y="220950"/>
            <a:ext cx="5631662" cy="641609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7576574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2696066" y="-527605"/>
            <a:ext cx="2253369" cy="1792215"/>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064802" y="551196"/>
            <a:ext cx="4937795" cy="646331"/>
          </a:xfrm>
          <a:prstGeom prst="rect">
            <a:avLst/>
          </a:prstGeom>
          <a:noFill/>
        </p:spPr>
        <p:txBody>
          <a:bodyPr wrap="square" rtlCol="0">
            <a:spAutoFit/>
          </a:bodyPr>
          <a:lstStyle/>
          <a:p>
            <a:pPr algn="dist"/>
            <a:r>
              <a:rPr lang="zh-TW" altLang="en-US" sz="3600" dirty="0">
                <a:latin typeface="微软雅黑" panose="020B0503020204020204" pitchFamily="34" charset="-122"/>
                <a:ea typeface="微软雅黑" panose="020B0503020204020204" pitchFamily="34" charset="-122"/>
              </a:rPr>
              <a:t>過於冗長的敘述</a:t>
            </a:r>
            <a:endParaRPr lang="zh-CN" altLang="en-US" sz="3600" dirty="0">
              <a:latin typeface="微软雅黑" panose="020B0503020204020204" pitchFamily="34" charset="-122"/>
              <a:ea typeface="微软雅黑" panose="020B0503020204020204" pitchFamily="34" charset="-122"/>
            </a:endParaRPr>
          </a:p>
        </p:txBody>
      </p:sp>
      <p:grpSp>
        <p:nvGrpSpPr>
          <p:cNvPr id="38" name="组合 36">
            <a:extLst>
              <a:ext uri="{FF2B5EF4-FFF2-40B4-BE49-F238E27FC236}">
                <a16:creationId xmlns:a16="http://schemas.microsoft.com/office/drawing/2014/main" id="{5DEF1A1F-25C5-4FC3-9597-C700982DA17E}"/>
              </a:ext>
            </a:extLst>
          </p:cNvPr>
          <p:cNvGrpSpPr/>
          <p:nvPr/>
        </p:nvGrpSpPr>
        <p:grpSpPr>
          <a:xfrm>
            <a:off x="-339395" y="0"/>
            <a:ext cx="2333500" cy="2333500"/>
            <a:chOff x="4785765" y="3896672"/>
            <a:chExt cx="2620469" cy="2620469"/>
          </a:xfrm>
        </p:grpSpPr>
        <p:sp>
          <p:nvSpPr>
            <p:cNvPr id="39" name="椭圆 37">
              <a:extLst>
                <a:ext uri="{FF2B5EF4-FFF2-40B4-BE49-F238E27FC236}">
                  <a16:creationId xmlns:a16="http://schemas.microsoft.com/office/drawing/2014/main" id="{0C89F5C4-5CBF-462B-AA96-EF9856D465F1}"/>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40" name="椭圆 38">
              <a:extLst>
                <a:ext uri="{FF2B5EF4-FFF2-40B4-BE49-F238E27FC236}">
                  <a16:creationId xmlns:a16="http://schemas.microsoft.com/office/drawing/2014/main" id="{23BA2383-3DA6-4972-9728-05F24B73675A}"/>
                </a:ext>
              </a:extLst>
            </p:cNvPr>
            <p:cNvSpPr/>
            <p:nvPr/>
          </p:nvSpPr>
          <p:spPr>
            <a:xfrm>
              <a:off x="5161329" y="4272236"/>
              <a:ext cx="1869341" cy="1869341"/>
            </a:xfrm>
            <a:prstGeom prst="ellipse">
              <a:avLst/>
            </a:prstGeom>
            <a:solidFill>
              <a:schemeClr val="accent4">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
        <p:nvSpPr>
          <p:cNvPr id="41" name="文本框 2">
            <a:extLst>
              <a:ext uri="{FF2B5EF4-FFF2-40B4-BE49-F238E27FC236}">
                <a16:creationId xmlns:a16="http://schemas.microsoft.com/office/drawing/2014/main" id="{B7E6D84E-536E-4475-80F2-2A2E2E040A67}"/>
              </a:ext>
            </a:extLst>
          </p:cNvPr>
          <p:cNvSpPr txBox="1"/>
          <p:nvPr/>
        </p:nvSpPr>
        <p:spPr>
          <a:xfrm>
            <a:off x="205582" y="843584"/>
            <a:ext cx="1243546" cy="707886"/>
          </a:xfrm>
          <a:prstGeom prst="rect">
            <a:avLst/>
          </a:prstGeom>
          <a:noFill/>
        </p:spPr>
        <p:txBody>
          <a:bodyPr wrap="square" rtlCol="0">
            <a:spAutoFit/>
          </a:bodyPr>
          <a:lstStyle/>
          <a:p>
            <a:pPr algn="ctr"/>
            <a:r>
              <a:rPr lang="en-US" altLang="zh-CN" sz="4000" b="1" dirty="0">
                <a:solidFill>
                  <a:schemeClr val="bg1"/>
                </a:solidFill>
              </a:rPr>
              <a:t>1</a:t>
            </a:r>
            <a:endParaRPr lang="zh-CN" altLang="en-US" sz="4000" b="1" dirty="0">
              <a:solidFill>
                <a:schemeClr val="bg1"/>
              </a:solidFill>
            </a:endParaRPr>
          </a:p>
        </p:txBody>
      </p:sp>
      <p:pic>
        <p:nvPicPr>
          <p:cNvPr id="5" name="圖片 4">
            <a:extLst>
              <a:ext uri="{FF2B5EF4-FFF2-40B4-BE49-F238E27FC236}">
                <a16:creationId xmlns:a16="http://schemas.microsoft.com/office/drawing/2014/main" id="{F16A851E-D85B-4DC2-BC57-C36CD335ED45}"/>
              </a:ext>
            </a:extLst>
          </p:cNvPr>
          <p:cNvPicPr>
            <a:picLocks noChangeAspect="1"/>
          </p:cNvPicPr>
          <p:nvPr/>
        </p:nvPicPr>
        <p:blipFill>
          <a:blip r:embed="rId4"/>
          <a:stretch>
            <a:fillRect/>
          </a:stretch>
        </p:blipFill>
        <p:spPr>
          <a:xfrm>
            <a:off x="1994105" y="1330598"/>
            <a:ext cx="9788165" cy="52705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921516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09A458F3-CC11-4DBD-A417-888830E6B76D}"/>
              </a:ext>
            </a:extLst>
          </p:cNvPr>
          <p:cNvPicPr>
            <a:picLocks noChangeAspect="1"/>
          </p:cNvPicPr>
          <p:nvPr/>
        </p:nvPicPr>
        <p:blipFill>
          <a:blip r:embed="rId2"/>
          <a:stretch>
            <a:fillRect/>
          </a:stretch>
        </p:blipFill>
        <p:spPr>
          <a:xfrm>
            <a:off x="1717625" y="1814992"/>
            <a:ext cx="9049136" cy="322801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05617297"/>
      </p:ext>
    </p:extLst>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2696066" y="-527605"/>
            <a:ext cx="2253369" cy="1792215"/>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064802" y="551196"/>
            <a:ext cx="4937795" cy="646331"/>
          </a:xfrm>
          <a:prstGeom prst="rect">
            <a:avLst/>
          </a:prstGeom>
          <a:noFill/>
        </p:spPr>
        <p:txBody>
          <a:bodyPr wrap="square" rtlCol="0">
            <a:spAutoFit/>
          </a:bodyPr>
          <a:lstStyle/>
          <a:p>
            <a:pPr algn="dist"/>
            <a:r>
              <a:rPr lang="zh-TW" altLang="en-US" sz="3600" dirty="0">
                <a:latin typeface="微软雅黑" panose="020B0503020204020204" pitchFamily="34" charset="-122"/>
                <a:ea typeface="微软雅黑" panose="020B0503020204020204" pitchFamily="34" charset="-122"/>
              </a:rPr>
              <a:t>過於冗長的敘述</a:t>
            </a:r>
            <a:endParaRPr lang="zh-CN" altLang="en-US" sz="3600" dirty="0">
              <a:latin typeface="微软雅黑" panose="020B0503020204020204" pitchFamily="34" charset="-122"/>
              <a:ea typeface="微软雅黑" panose="020B0503020204020204" pitchFamily="34" charset="-122"/>
            </a:endParaRPr>
          </a:p>
        </p:txBody>
      </p:sp>
      <p:grpSp>
        <p:nvGrpSpPr>
          <p:cNvPr id="38" name="组合 36">
            <a:extLst>
              <a:ext uri="{FF2B5EF4-FFF2-40B4-BE49-F238E27FC236}">
                <a16:creationId xmlns:a16="http://schemas.microsoft.com/office/drawing/2014/main" id="{5DEF1A1F-25C5-4FC3-9597-C700982DA17E}"/>
              </a:ext>
            </a:extLst>
          </p:cNvPr>
          <p:cNvGrpSpPr/>
          <p:nvPr/>
        </p:nvGrpSpPr>
        <p:grpSpPr>
          <a:xfrm>
            <a:off x="-339395" y="0"/>
            <a:ext cx="2333500" cy="2333500"/>
            <a:chOff x="4785765" y="3896672"/>
            <a:chExt cx="2620469" cy="2620469"/>
          </a:xfrm>
        </p:grpSpPr>
        <p:sp>
          <p:nvSpPr>
            <p:cNvPr id="39" name="椭圆 37">
              <a:extLst>
                <a:ext uri="{FF2B5EF4-FFF2-40B4-BE49-F238E27FC236}">
                  <a16:creationId xmlns:a16="http://schemas.microsoft.com/office/drawing/2014/main" id="{0C89F5C4-5CBF-462B-AA96-EF9856D465F1}"/>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40" name="椭圆 38">
              <a:extLst>
                <a:ext uri="{FF2B5EF4-FFF2-40B4-BE49-F238E27FC236}">
                  <a16:creationId xmlns:a16="http://schemas.microsoft.com/office/drawing/2014/main" id="{23BA2383-3DA6-4972-9728-05F24B73675A}"/>
                </a:ext>
              </a:extLst>
            </p:cNvPr>
            <p:cNvSpPr/>
            <p:nvPr/>
          </p:nvSpPr>
          <p:spPr>
            <a:xfrm>
              <a:off x="5161329" y="4272236"/>
              <a:ext cx="1869341" cy="1869341"/>
            </a:xfrm>
            <a:prstGeom prst="ellipse">
              <a:avLst/>
            </a:prstGeom>
            <a:solidFill>
              <a:schemeClr val="accent4">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
        <p:nvSpPr>
          <p:cNvPr id="41" name="文本框 2">
            <a:extLst>
              <a:ext uri="{FF2B5EF4-FFF2-40B4-BE49-F238E27FC236}">
                <a16:creationId xmlns:a16="http://schemas.microsoft.com/office/drawing/2014/main" id="{B7E6D84E-536E-4475-80F2-2A2E2E040A67}"/>
              </a:ext>
            </a:extLst>
          </p:cNvPr>
          <p:cNvSpPr txBox="1"/>
          <p:nvPr/>
        </p:nvSpPr>
        <p:spPr>
          <a:xfrm>
            <a:off x="205582" y="843584"/>
            <a:ext cx="1243546" cy="707886"/>
          </a:xfrm>
          <a:prstGeom prst="rect">
            <a:avLst/>
          </a:prstGeom>
          <a:noFill/>
        </p:spPr>
        <p:txBody>
          <a:bodyPr wrap="square" rtlCol="0">
            <a:spAutoFit/>
          </a:bodyPr>
          <a:lstStyle/>
          <a:p>
            <a:pPr algn="ctr"/>
            <a:r>
              <a:rPr lang="en-US" altLang="zh-CN" sz="4000" b="1" dirty="0">
                <a:solidFill>
                  <a:schemeClr val="bg1"/>
                </a:solidFill>
              </a:rPr>
              <a:t>2</a:t>
            </a:r>
            <a:endParaRPr lang="zh-CN" altLang="en-US" sz="4000" b="1" dirty="0">
              <a:solidFill>
                <a:schemeClr val="bg1"/>
              </a:solidFill>
            </a:endParaRPr>
          </a:p>
        </p:txBody>
      </p:sp>
      <p:pic>
        <p:nvPicPr>
          <p:cNvPr id="3" name="圖片 2">
            <a:extLst>
              <a:ext uri="{FF2B5EF4-FFF2-40B4-BE49-F238E27FC236}">
                <a16:creationId xmlns:a16="http://schemas.microsoft.com/office/drawing/2014/main" id="{DD674D5F-B984-49DA-B762-6BF20ADD514E}"/>
              </a:ext>
            </a:extLst>
          </p:cNvPr>
          <p:cNvPicPr>
            <a:picLocks noChangeAspect="1"/>
          </p:cNvPicPr>
          <p:nvPr/>
        </p:nvPicPr>
        <p:blipFill>
          <a:blip r:embed="rId4"/>
          <a:stretch>
            <a:fillRect/>
          </a:stretch>
        </p:blipFill>
        <p:spPr>
          <a:xfrm>
            <a:off x="1870210" y="1551470"/>
            <a:ext cx="9788165" cy="468749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1119150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2696066" y="-527605"/>
            <a:ext cx="2253369" cy="1792215"/>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055375" y="551196"/>
            <a:ext cx="4937795" cy="584775"/>
          </a:xfrm>
          <a:prstGeom prst="rect">
            <a:avLst/>
          </a:prstGeom>
          <a:noFill/>
        </p:spPr>
        <p:txBody>
          <a:bodyPr wrap="square" rtlCol="0">
            <a:spAutoFit/>
          </a:bodyPr>
          <a:lstStyle/>
          <a:p>
            <a:pPr algn="dist"/>
            <a:r>
              <a:rPr lang="zh-TW" altLang="en-US" sz="3200" dirty="0">
                <a:latin typeface="微软雅黑" panose="020B0503020204020204" pitchFamily="34" charset="-122"/>
                <a:ea typeface="微软雅黑" panose="020B0503020204020204" pitchFamily="34" charset="-122"/>
              </a:rPr>
              <a:t>一個情境套在整張考卷上</a:t>
            </a:r>
            <a:endParaRPr lang="zh-CN" altLang="en-US" sz="3200" dirty="0">
              <a:latin typeface="微软雅黑" panose="020B0503020204020204" pitchFamily="34" charset="-122"/>
              <a:ea typeface="微软雅黑" panose="020B0503020204020204" pitchFamily="34" charset="-122"/>
            </a:endParaRPr>
          </a:p>
        </p:txBody>
      </p:sp>
      <p:grpSp>
        <p:nvGrpSpPr>
          <p:cNvPr id="38" name="组合 36">
            <a:extLst>
              <a:ext uri="{FF2B5EF4-FFF2-40B4-BE49-F238E27FC236}">
                <a16:creationId xmlns:a16="http://schemas.microsoft.com/office/drawing/2014/main" id="{5DEF1A1F-25C5-4FC3-9597-C700982DA17E}"/>
              </a:ext>
            </a:extLst>
          </p:cNvPr>
          <p:cNvGrpSpPr/>
          <p:nvPr/>
        </p:nvGrpSpPr>
        <p:grpSpPr>
          <a:xfrm>
            <a:off x="-339395" y="0"/>
            <a:ext cx="2333500" cy="2333500"/>
            <a:chOff x="4785765" y="3896672"/>
            <a:chExt cx="2620469" cy="2620469"/>
          </a:xfrm>
        </p:grpSpPr>
        <p:sp>
          <p:nvSpPr>
            <p:cNvPr id="39" name="椭圆 37">
              <a:extLst>
                <a:ext uri="{FF2B5EF4-FFF2-40B4-BE49-F238E27FC236}">
                  <a16:creationId xmlns:a16="http://schemas.microsoft.com/office/drawing/2014/main" id="{0C89F5C4-5CBF-462B-AA96-EF9856D465F1}"/>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40" name="椭圆 38">
              <a:extLst>
                <a:ext uri="{FF2B5EF4-FFF2-40B4-BE49-F238E27FC236}">
                  <a16:creationId xmlns:a16="http://schemas.microsoft.com/office/drawing/2014/main" id="{23BA2383-3DA6-4972-9728-05F24B73675A}"/>
                </a:ext>
              </a:extLst>
            </p:cNvPr>
            <p:cNvSpPr/>
            <p:nvPr/>
          </p:nvSpPr>
          <p:spPr>
            <a:xfrm>
              <a:off x="5161329" y="4272236"/>
              <a:ext cx="1869341" cy="1869341"/>
            </a:xfrm>
            <a:prstGeom prst="ellipse">
              <a:avLst/>
            </a:prstGeom>
            <a:solidFill>
              <a:schemeClr val="bg1">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
        <p:nvSpPr>
          <p:cNvPr id="41" name="文本框 2">
            <a:extLst>
              <a:ext uri="{FF2B5EF4-FFF2-40B4-BE49-F238E27FC236}">
                <a16:creationId xmlns:a16="http://schemas.microsoft.com/office/drawing/2014/main" id="{B7E6D84E-536E-4475-80F2-2A2E2E040A67}"/>
              </a:ext>
            </a:extLst>
          </p:cNvPr>
          <p:cNvSpPr txBox="1"/>
          <p:nvPr/>
        </p:nvSpPr>
        <p:spPr>
          <a:xfrm>
            <a:off x="205582" y="843584"/>
            <a:ext cx="1243546" cy="707886"/>
          </a:xfrm>
          <a:prstGeom prst="rect">
            <a:avLst/>
          </a:prstGeom>
          <a:noFill/>
        </p:spPr>
        <p:txBody>
          <a:bodyPr wrap="square" rtlCol="0">
            <a:spAutoFit/>
          </a:bodyPr>
          <a:lstStyle/>
          <a:p>
            <a:pPr algn="ctr"/>
            <a:r>
              <a:rPr lang="en-US" altLang="zh-CN" sz="4000" b="1" dirty="0">
                <a:solidFill>
                  <a:schemeClr val="bg1"/>
                </a:solidFill>
              </a:rPr>
              <a:t>1</a:t>
            </a:r>
            <a:endParaRPr lang="zh-CN" altLang="en-US" sz="4000" b="1" dirty="0">
              <a:solidFill>
                <a:schemeClr val="bg1"/>
              </a:solidFill>
            </a:endParaRPr>
          </a:p>
        </p:txBody>
      </p:sp>
      <p:pic>
        <p:nvPicPr>
          <p:cNvPr id="3" name="圖片 2">
            <a:extLst>
              <a:ext uri="{FF2B5EF4-FFF2-40B4-BE49-F238E27FC236}">
                <a16:creationId xmlns:a16="http://schemas.microsoft.com/office/drawing/2014/main" id="{6FD499D0-9318-48E5-9E8E-7277CC05AC94}"/>
              </a:ext>
            </a:extLst>
          </p:cNvPr>
          <p:cNvPicPr>
            <a:picLocks noChangeAspect="1"/>
          </p:cNvPicPr>
          <p:nvPr/>
        </p:nvPicPr>
        <p:blipFill>
          <a:blip r:embed="rId4"/>
          <a:stretch>
            <a:fillRect/>
          </a:stretch>
        </p:blipFill>
        <p:spPr>
          <a:xfrm>
            <a:off x="1994105" y="1197527"/>
            <a:ext cx="10074000" cy="5628286"/>
          </a:xfrm>
          <a:prstGeom prst="rect">
            <a:avLst/>
          </a:prstGeom>
        </p:spPr>
      </p:pic>
    </p:spTree>
    <p:extLst>
      <p:ext uri="{BB962C8B-B14F-4D97-AF65-F5344CB8AC3E}">
        <p14:creationId xmlns:p14="http://schemas.microsoft.com/office/powerpoint/2010/main" val="19805547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a16="http://schemas.microsoft.com/office/drawing/2014/main" id="{C5F5730F-7764-4845-A648-C2A845D6D5BF}"/>
              </a:ext>
            </a:extLst>
          </p:cNvPr>
          <p:cNvSpPr/>
          <p:nvPr/>
        </p:nvSpPr>
        <p:spPr>
          <a:xfrm>
            <a:off x="3955774" y="1288774"/>
            <a:ext cx="4280452" cy="428045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a:extLst>
              <a:ext uri="{FF2B5EF4-FFF2-40B4-BE49-F238E27FC236}">
                <a16:creationId xmlns:a16="http://schemas.microsoft.com/office/drawing/2014/main" id="{8B9A66C8-1F95-4801-B452-2644098FB15F}"/>
              </a:ext>
            </a:extLst>
          </p:cNvPr>
          <p:cNvSpPr txBox="1"/>
          <p:nvPr/>
        </p:nvSpPr>
        <p:spPr>
          <a:xfrm>
            <a:off x="4471026" y="2246171"/>
            <a:ext cx="3249947" cy="769441"/>
          </a:xfrm>
          <a:prstGeom prst="rect">
            <a:avLst/>
          </a:prstGeom>
          <a:noFill/>
        </p:spPr>
        <p:txBody>
          <a:bodyPr wrap="square" rtlCol="0">
            <a:spAutoFit/>
          </a:bodyPr>
          <a:lstStyle/>
          <a:p>
            <a:pPr algn="ctr"/>
            <a:r>
              <a:rPr lang="en-US" altLang="zh-CN" sz="4400" dirty="0">
                <a:solidFill>
                  <a:schemeClr val="bg2">
                    <a:lumMod val="50000"/>
                  </a:schemeClr>
                </a:solidFill>
                <a:latin typeface="微软雅黑" panose="020B0503020204020204" pitchFamily="34" charset="-122"/>
                <a:ea typeface="微软雅黑" panose="020B0503020204020204" pitchFamily="34" charset="-122"/>
              </a:rPr>
              <a:t>04</a:t>
            </a:r>
            <a:endParaRPr lang="zh-CN" altLang="en-US" sz="440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4" name="文本框 3">
            <a:extLst>
              <a:ext uri="{FF2B5EF4-FFF2-40B4-BE49-F238E27FC236}">
                <a16:creationId xmlns:a16="http://schemas.microsoft.com/office/drawing/2014/main" id="{7F48C35A-1B0F-4618-868C-BA43C5BC5DA1}"/>
              </a:ext>
            </a:extLst>
          </p:cNvPr>
          <p:cNvSpPr txBox="1"/>
          <p:nvPr/>
        </p:nvSpPr>
        <p:spPr>
          <a:xfrm>
            <a:off x="4759409" y="2968948"/>
            <a:ext cx="2961564" cy="1077218"/>
          </a:xfrm>
          <a:prstGeom prst="rect">
            <a:avLst/>
          </a:prstGeom>
          <a:noFill/>
        </p:spPr>
        <p:txBody>
          <a:bodyPr wrap="square" rtlCol="0">
            <a:spAutoFit/>
          </a:bodyPr>
          <a:lstStyle/>
          <a:p>
            <a:pPr algn="ctr"/>
            <a:r>
              <a:rPr lang="zh-TW" altLang="en-US" sz="3200" dirty="0">
                <a:latin typeface="微软雅黑" panose="020B0503020204020204" pitchFamily="34" charset="-122"/>
                <a:ea typeface="微软雅黑" panose="020B0503020204020204" pitchFamily="34" charset="-122"/>
              </a:rPr>
              <a:t>素養命題實作</a:t>
            </a:r>
            <a:r>
              <a:rPr lang="en-US" altLang="zh-TW" sz="3200" dirty="0">
                <a:latin typeface="微软雅黑" panose="020B0503020204020204" pitchFamily="34" charset="-122"/>
                <a:ea typeface="微软雅黑" panose="020B0503020204020204" pitchFamily="34" charset="-122"/>
              </a:rPr>
              <a:t>&amp;</a:t>
            </a:r>
            <a:r>
              <a:rPr lang="zh-TW" altLang="en-US" sz="3200" dirty="0">
                <a:latin typeface="微软雅黑" panose="020B0503020204020204" pitchFamily="34" charset="-122"/>
                <a:ea typeface="微软雅黑" panose="020B0503020204020204" pitchFamily="34" charset="-122"/>
              </a:rPr>
              <a:t>評鑑</a:t>
            </a:r>
          </a:p>
        </p:txBody>
      </p:sp>
      <p:sp>
        <p:nvSpPr>
          <p:cNvPr id="9" name="椭圆 8">
            <a:extLst>
              <a:ext uri="{FF2B5EF4-FFF2-40B4-BE49-F238E27FC236}">
                <a16:creationId xmlns:a16="http://schemas.microsoft.com/office/drawing/2014/main" id="{80C65462-8A92-4D4E-AEA6-D43FB6BCCB7F}"/>
              </a:ext>
            </a:extLst>
          </p:cNvPr>
          <p:cNvSpPr/>
          <p:nvPr/>
        </p:nvSpPr>
        <p:spPr>
          <a:xfrm>
            <a:off x="3679755" y="1012756"/>
            <a:ext cx="4832488" cy="4832488"/>
          </a:xfrm>
          <a:prstGeom prst="ellipse">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8" name="图片 7">
            <a:extLst>
              <a:ext uri="{FF2B5EF4-FFF2-40B4-BE49-F238E27FC236}">
                <a16:creationId xmlns:a16="http://schemas.microsoft.com/office/drawing/2014/main" id="{118DD248-80DB-4CA9-8F05-DDE3CD1AEF53}"/>
              </a:ext>
            </a:extLst>
          </p:cNvPr>
          <p:cNvPicPr>
            <a:picLocks noChangeAspect="1"/>
          </p:cNvPicPr>
          <p:nvPr/>
        </p:nvPicPr>
        <p:blipFill>
          <a:blip r:embed="rId3" cstate="print">
            <a:extLst>
              <a:ext uri="{28A0092B-C50C-407E-A947-70E740481C1C}">
                <a14:useLocalDpi xmlns:a14="http://schemas.microsoft.com/office/drawing/2010/main" val="0"/>
              </a:ext>
            </a:extLst>
          </a:blip>
          <a:srcRect l="10424" b="50649"/>
          <a:stretch>
            <a:fillRect/>
          </a:stretch>
        </p:blipFill>
        <p:spPr>
          <a:xfrm rot="957871">
            <a:off x="3295967" y="3617556"/>
            <a:ext cx="3673551" cy="2023910"/>
          </a:xfrm>
          <a:custGeom>
            <a:avLst/>
            <a:gdLst>
              <a:gd name="connsiteX0" fmla="*/ 0 w 3673551"/>
              <a:gd name="connsiteY0" fmla="*/ 0 h 2023910"/>
              <a:gd name="connsiteX1" fmla="*/ 3673551 w 3673551"/>
              <a:gd name="connsiteY1" fmla="*/ 0 h 2023910"/>
              <a:gd name="connsiteX2" fmla="*/ 3673551 w 3673551"/>
              <a:gd name="connsiteY2" fmla="*/ 1648485 h 2023910"/>
              <a:gd name="connsiteX3" fmla="*/ 3502174 w 3673551"/>
              <a:gd name="connsiteY3" fmla="*/ 1748969 h 2023910"/>
              <a:gd name="connsiteX4" fmla="*/ 3047499 w 3673551"/>
              <a:gd name="connsiteY4" fmla="*/ 1930099 h 2023910"/>
              <a:gd name="connsiteX5" fmla="*/ 59875 w 3673551"/>
              <a:gd name="connsiteY5" fmla="*/ 271613 h 2023910"/>
              <a:gd name="connsiteX6" fmla="*/ 3921 w 3673551"/>
              <a:gd name="connsiteY6" fmla="*/ 30663 h 2023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73551" h="2023910">
                <a:moveTo>
                  <a:pt x="0" y="0"/>
                </a:moveTo>
                <a:lnTo>
                  <a:pt x="3673551" y="0"/>
                </a:lnTo>
                <a:lnTo>
                  <a:pt x="3673551" y="1648485"/>
                </a:lnTo>
                <a:lnTo>
                  <a:pt x="3502174" y="1748969"/>
                </a:lnTo>
                <a:cubicBezTo>
                  <a:pt x="3359801" y="1823176"/>
                  <a:pt x="3207872" y="1884220"/>
                  <a:pt x="3047499" y="1930099"/>
                </a:cubicBezTo>
                <a:cubicBezTo>
                  <a:pt x="1764511" y="2297130"/>
                  <a:pt x="426906" y="1554601"/>
                  <a:pt x="59875" y="271613"/>
                </a:cubicBezTo>
                <a:cubicBezTo>
                  <a:pt x="36936" y="191426"/>
                  <a:pt x="18331" y="111026"/>
                  <a:pt x="3921" y="30663"/>
                </a:cubicBezTo>
                <a:close/>
              </a:path>
            </a:pathLst>
          </a:custGeom>
        </p:spPr>
      </p:pic>
    </p:spTree>
    <p:extLst>
      <p:ext uri="{BB962C8B-B14F-4D97-AF65-F5344CB8AC3E}">
        <p14:creationId xmlns:p14="http://schemas.microsoft.com/office/powerpoint/2010/main" val="4676331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a:extLst>
              <a:ext uri="{FF2B5EF4-FFF2-40B4-BE49-F238E27FC236}">
                <a16:creationId xmlns:a16="http://schemas.microsoft.com/office/drawing/2014/main" id="{47499CA9-9C07-4D5C-8170-ACD4D5A3CF6F}"/>
              </a:ext>
            </a:extLst>
          </p:cNvPr>
          <p:cNvPicPr>
            <a:picLocks noChangeAspect="1"/>
          </p:cNvPicPr>
          <p:nvPr/>
        </p:nvPicPr>
        <p:blipFill>
          <a:blip r:embed="rId2"/>
          <a:stretch>
            <a:fillRect/>
          </a:stretch>
        </p:blipFill>
        <p:spPr>
          <a:xfrm>
            <a:off x="1414019" y="365149"/>
            <a:ext cx="9533688" cy="61277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701226341"/>
      </p:ext>
    </p:extLst>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EECB4ABD-90EB-4426-99E0-4DEEC89310DE}"/>
              </a:ext>
            </a:extLst>
          </p:cNvPr>
          <p:cNvPicPr>
            <a:picLocks noChangeAspect="1"/>
          </p:cNvPicPr>
          <p:nvPr/>
        </p:nvPicPr>
        <p:blipFill>
          <a:blip r:embed="rId2"/>
          <a:stretch>
            <a:fillRect/>
          </a:stretch>
        </p:blipFill>
        <p:spPr>
          <a:xfrm>
            <a:off x="2543013" y="0"/>
            <a:ext cx="7105973" cy="6858000"/>
          </a:xfrm>
          <a:prstGeom prst="rect">
            <a:avLst/>
          </a:prstGeom>
        </p:spPr>
      </p:pic>
    </p:spTree>
    <p:extLst>
      <p:ext uri="{BB962C8B-B14F-4D97-AF65-F5344CB8AC3E}">
        <p14:creationId xmlns:p14="http://schemas.microsoft.com/office/powerpoint/2010/main" val="3816651120"/>
      </p:ext>
    </p:extLst>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12958" y="1179870"/>
            <a:ext cx="11592232" cy="3477875"/>
          </a:xfrm>
          <a:prstGeom prst="rect">
            <a:avLst/>
          </a:prstGeom>
        </p:spPr>
        <p:txBody>
          <a:bodyPr wrap="square">
            <a:spAutoFit/>
          </a:bodyPr>
          <a:lstStyle/>
          <a:p>
            <a:r>
              <a:rPr lang="zh-TW" altLang="en-US" sz="2200" dirty="0">
                <a:latin typeface="微軟正黑體" panose="020B0604030504040204" pitchFamily="34" charset="-120"/>
                <a:ea typeface="微軟正黑體" panose="020B0604030504040204" pitchFamily="34" charset="-120"/>
              </a:rPr>
              <a:t>颱風（英語：</a:t>
            </a:r>
            <a:r>
              <a:rPr lang="en-US" altLang="zh-TW" sz="2200" dirty="0">
                <a:latin typeface="微軟正黑體" panose="020B0604030504040204" pitchFamily="34" charset="-120"/>
                <a:ea typeface="微軟正黑體" panose="020B0604030504040204" pitchFamily="34" charset="-120"/>
              </a:rPr>
              <a:t>typhoon</a:t>
            </a:r>
            <a:r>
              <a:rPr lang="zh-TW" altLang="en-US" sz="2200" dirty="0">
                <a:latin typeface="微軟正黑體" panose="020B0604030504040204" pitchFamily="34" charset="-120"/>
                <a:ea typeface="微軟正黑體" panose="020B0604030504040204" pitchFamily="34" charset="-120"/>
              </a:rPr>
              <a:t>）是對發生於西北太平洋及南中國海地區的較強的熱帶氣旋的一種稱呼；相對應地，發生於大西洋及北太平洋東部的熱帶氣旋稱為「颶風」（</a:t>
            </a:r>
            <a:r>
              <a:rPr lang="en-US" altLang="zh-TW" sz="2200" dirty="0">
                <a:latin typeface="微軟正黑體" panose="020B0604030504040204" pitchFamily="34" charset="-120"/>
                <a:ea typeface="微軟正黑體" panose="020B0604030504040204" pitchFamily="34" charset="-120"/>
              </a:rPr>
              <a:t>hurricane</a:t>
            </a:r>
            <a:r>
              <a:rPr lang="zh-TW" altLang="en-US" sz="2200" dirty="0">
                <a:latin typeface="微軟正黑體" panose="020B0604030504040204" pitchFamily="34" charset="-120"/>
                <a:ea typeface="微軟正黑體" panose="020B0604030504040204" pitchFamily="34" charset="-120"/>
              </a:rPr>
              <a:t>），發生於孟加拉灣的稱為「風暴」。熱帶氣旋底層中心附近最大平均風速要達到某個閾值才稱作颱風（較弱的熱帶氣旋只稱熱帶性低氣壓、熱帶擾動等）。「颱風」自此既指達到熱帶風暴強度的熱帶氣旋，又可表示一種強度等級。台灣和日本在日常稱呼中，亦將近中心最大風速達到</a:t>
            </a:r>
            <a:r>
              <a:rPr lang="en-US" altLang="zh-TW" sz="2200" dirty="0">
                <a:latin typeface="微軟正黑體" panose="020B0604030504040204" pitchFamily="34" charset="-120"/>
                <a:ea typeface="微軟正黑體" panose="020B0604030504040204" pitchFamily="34" charset="-120"/>
              </a:rPr>
              <a:t>8</a:t>
            </a:r>
            <a:r>
              <a:rPr lang="zh-TW" altLang="en-US" sz="2200" dirty="0">
                <a:latin typeface="微軟正黑體" panose="020B0604030504040204" pitchFamily="34" charset="-120"/>
                <a:ea typeface="微軟正黑體" panose="020B0604030504040204" pitchFamily="34" charset="-120"/>
              </a:rPr>
              <a:t>級（</a:t>
            </a:r>
            <a:r>
              <a:rPr lang="en-US" altLang="zh-TW" sz="2200" dirty="0">
                <a:latin typeface="微軟正黑體" panose="020B0604030504040204" pitchFamily="34" charset="-120"/>
                <a:ea typeface="微軟正黑體" panose="020B0604030504040204" pitchFamily="34" charset="-120"/>
              </a:rPr>
              <a:t>63</a:t>
            </a:r>
            <a:r>
              <a:rPr lang="zh-TW" altLang="en-US" sz="2200" dirty="0">
                <a:latin typeface="微軟正黑體" panose="020B0604030504040204" pitchFamily="34" charset="-120"/>
                <a:ea typeface="微軟正黑體" panose="020B0604030504040204" pitchFamily="34" charset="-120"/>
              </a:rPr>
              <a:t>公里</a:t>
            </a:r>
            <a:r>
              <a:rPr lang="en-US" altLang="zh-TW" sz="2200" dirty="0">
                <a:latin typeface="微軟正黑體" panose="020B0604030504040204" pitchFamily="34" charset="-120"/>
                <a:ea typeface="微軟正黑體" panose="020B0604030504040204" pitchFamily="34" charset="-120"/>
              </a:rPr>
              <a:t>/</a:t>
            </a:r>
            <a:r>
              <a:rPr lang="zh-TW" altLang="en-US" sz="2200" dirty="0">
                <a:latin typeface="微軟正黑體" panose="020B0604030504040204" pitchFamily="34" charset="-120"/>
                <a:ea typeface="微軟正黑體" panose="020B0604030504040204" pitchFamily="34" charset="-120"/>
              </a:rPr>
              <a:t>時）以上的熱帶氣旋稱為颱風。這裡所說的「颱風」，指的是達到熱帶風暴等級（</a:t>
            </a:r>
            <a:r>
              <a:rPr lang="en-US" altLang="zh-TW" sz="2200" dirty="0">
                <a:latin typeface="微軟正黑體" panose="020B0604030504040204" pitchFamily="34" charset="-120"/>
                <a:ea typeface="微軟正黑體" panose="020B0604030504040204" pitchFamily="34" charset="-120"/>
              </a:rPr>
              <a:t>8</a:t>
            </a:r>
            <a:r>
              <a:rPr lang="zh-TW" altLang="en-US" sz="2200" dirty="0">
                <a:latin typeface="微軟正黑體" panose="020B0604030504040204" pitchFamily="34" charset="-120"/>
                <a:ea typeface="微軟正黑體" panose="020B0604030504040204" pitchFamily="34" charset="-120"/>
              </a:rPr>
              <a:t>級）的熱帶氣旋。在今天</a:t>
            </a:r>
            <a:r>
              <a:rPr lang="en-US" altLang="zh-TW" sz="2200" dirty="0">
                <a:latin typeface="微軟正黑體" panose="020B0604030504040204" pitchFamily="34" charset="-120"/>
                <a:ea typeface="微軟正黑體" panose="020B0604030504040204" pitchFamily="34" charset="-120"/>
              </a:rPr>
              <a:t>(5</a:t>
            </a:r>
            <a:r>
              <a:rPr lang="zh-TW" altLang="en-US" sz="2200" dirty="0">
                <a:latin typeface="微軟正黑體" panose="020B0604030504040204" pitchFamily="34" charset="-120"/>
                <a:ea typeface="微軟正黑體" panose="020B0604030504040204" pitchFamily="34" charset="-120"/>
              </a:rPr>
              <a:t>月</a:t>
            </a:r>
            <a:r>
              <a:rPr lang="en-US" altLang="zh-TW" sz="2200" dirty="0">
                <a:latin typeface="微軟正黑體" panose="020B0604030504040204" pitchFamily="34" charset="-120"/>
                <a:ea typeface="微軟正黑體" panose="020B0604030504040204" pitchFamily="34" charset="-120"/>
              </a:rPr>
              <a:t>11</a:t>
            </a:r>
            <a:r>
              <a:rPr lang="zh-TW" altLang="en-US" sz="2200" dirty="0">
                <a:latin typeface="微軟正黑體" panose="020B0604030504040204" pitchFamily="34" charset="-120"/>
                <a:ea typeface="微軟正黑體" panose="020B0604030504040204" pitchFamily="34" charset="-120"/>
              </a:rPr>
              <a:t>日</a:t>
            </a:r>
            <a:r>
              <a:rPr lang="en-US" altLang="zh-TW" sz="2200" dirty="0">
                <a:latin typeface="微軟正黑體" panose="020B0604030504040204" pitchFamily="34" charset="-120"/>
                <a:ea typeface="微軟正黑體" panose="020B0604030504040204" pitchFamily="34" charset="-120"/>
              </a:rPr>
              <a:t>)</a:t>
            </a:r>
            <a:r>
              <a:rPr lang="zh-TW" altLang="en-US" sz="2200" dirty="0">
                <a:latin typeface="微軟正黑體" panose="020B0604030504040204" pitchFamily="34" charset="-120"/>
                <a:ea typeface="微軟正黑體" panose="020B0604030504040204" pitchFamily="34" charset="-120"/>
              </a:rPr>
              <a:t>氣象局發布一則颱風警報單，表示「哈囉颱風」即將於今天襲台，目前</a:t>
            </a:r>
            <a:r>
              <a:rPr lang="en-US" altLang="zh-TW" sz="2200" dirty="0">
                <a:latin typeface="微軟正黑體" panose="020B0604030504040204" pitchFamily="34" charset="-120"/>
                <a:ea typeface="微軟正黑體" panose="020B0604030504040204" pitchFamily="34" charset="-120"/>
              </a:rPr>
              <a:t>(5</a:t>
            </a:r>
            <a:r>
              <a:rPr lang="zh-TW" altLang="en-US" sz="2200" dirty="0">
                <a:latin typeface="微軟正黑體" panose="020B0604030504040204" pitchFamily="34" charset="-120"/>
                <a:ea typeface="微軟正黑體" panose="020B0604030504040204" pitchFamily="34" charset="-120"/>
              </a:rPr>
              <a:t>時</a:t>
            </a:r>
            <a:r>
              <a:rPr lang="en-US" altLang="zh-TW" sz="2200" dirty="0">
                <a:latin typeface="微軟正黑體" panose="020B0604030504040204" pitchFamily="34" charset="-120"/>
                <a:ea typeface="微軟正黑體" panose="020B0604030504040204" pitchFamily="34" charset="-120"/>
              </a:rPr>
              <a:t>)</a:t>
            </a:r>
            <a:r>
              <a:rPr lang="zh-TW" altLang="en-US" sz="2200" dirty="0">
                <a:latin typeface="微軟正黑體" panose="020B0604030504040204" pitchFamily="34" charset="-120"/>
                <a:ea typeface="微軟正黑體" panose="020B0604030504040204" pitchFamily="34" charset="-120"/>
              </a:rPr>
              <a:t>颱風位於北緯 </a:t>
            </a:r>
            <a:r>
              <a:rPr lang="en-US" altLang="zh-TW" sz="2200" dirty="0">
                <a:latin typeface="微軟正黑體" panose="020B0604030504040204" pitchFamily="34" charset="-120"/>
                <a:ea typeface="微軟正黑體" panose="020B0604030504040204" pitchFamily="34" charset="-120"/>
              </a:rPr>
              <a:t>23.9 </a:t>
            </a:r>
            <a:r>
              <a:rPr lang="zh-TW" altLang="en-US" sz="2200" dirty="0">
                <a:latin typeface="微軟正黑體" panose="020B0604030504040204" pitchFamily="34" charset="-120"/>
                <a:ea typeface="微軟正黑體" panose="020B0604030504040204" pitchFamily="34" charset="-120"/>
              </a:rPr>
              <a:t>度，東經 </a:t>
            </a:r>
            <a:r>
              <a:rPr lang="en-US" altLang="zh-TW" sz="2200" dirty="0">
                <a:latin typeface="微軟正黑體" panose="020B0604030504040204" pitchFamily="34" charset="-120"/>
                <a:ea typeface="微軟正黑體" panose="020B0604030504040204" pitchFamily="34" charset="-120"/>
              </a:rPr>
              <a:t>123.5 </a:t>
            </a:r>
            <a:r>
              <a:rPr lang="zh-TW" altLang="en-US" sz="2200" dirty="0">
                <a:latin typeface="微軟正黑體" panose="020B0604030504040204" pitchFamily="34" charset="-120"/>
                <a:ea typeface="微軟正黑體" panose="020B0604030504040204" pitchFamily="34" charset="-120"/>
              </a:rPr>
              <a:t>度之海面上，以每小時 </a:t>
            </a:r>
            <a:r>
              <a:rPr lang="en-US" altLang="zh-TW" sz="2200" dirty="0">
                <a:latin typeface="微軟正黑體" panose="020B0604030504040204" pitchFamily="34" charset="-120"/>
                <a:ea typeface="微軟正黑體" panose="020B0604030504040204" pitchFamily="34" charset="-120"/>
              </a:rPr>
              <a:t>23 </a:t>
            </a:r>
            <a:r>
              <a:rPr lang="zh-TW" altLang="en-US" sz="2200" dirty="0">
                <a:latin typeface="微軟正黑體" panose="020B0604030504040204" pitchFamily="34" charset="-120"/>
                <a:ea typeface="微軟正黑體" panose="020B0604030504040204" pitchFamily="34" charset="-120"/>
              </a:rPr>
              <a:t>公里速度，向西北西移動。預估近中心最大風速為每秒 </a:t>
            </a:r>
            <a:r>
              <a:rPr lang="en-US" altLang="zh-TW" sz="2200" dirty="0">
                <a:latin typeface="微軟正黑體" panose="020B0604030504040204" pitchFamily="34" charset="-120"/>
                <a:ea typeface="微軟正黑體" panose="020B0604030504040204" pitchFamily="34" charset="-120"/>
              </a:rPr>
              <a:t>48 </a:t>
            </a:r>
            <a:r>
              <a:rPr lang="zh-TW" altLang="en-US" sz="2200" dirty="0">
                <a:latin typeface="微軟正黑體" panose="020B0604030504040204" pitchFamily="34" charset="-120"/>
                <a:ea typeface="微軟正黑體" panose="020B0604030504040204" pitchFamily="34" charset="-120"/>
              </a:rPr>
              <a:t>公尺、瞬間最大陣風為每秒 </a:t>
            </a:r>
            <a:r>
              <a:rPr lang="en-US" altLang="zh-TW" sz="2200" dirty="0">
                <a:latin typeface="微軟正黑體" panose="020B0604030504040204" pitchFamily="34" charset="-120"/>
                <a:ea typeface="微軟正黑體" panose="020B0604030504040204" pitchFamily="34" charset="-120"/>
              </a:rPr>
              <a:t>63 </a:t>
            </a:r>
            <a:r>
              <a:rPr lang="zh-TW" altLang="en-US" sz="2200" dirty="0">
                <a:latin typeface="微軟正黑體" panose="020B0604030504040204" pitchFamily="34" charset="-120"/>
                <a:ea typeface="微軟正黑體" panose="020B0604030504040204" pitchFamily="34" charset="-120"/>
              </a:rPr>
              <a:t>公尺。請民眾做好防颱準備。</a:t>
            </a:r>
          </a:p>
        </p:txBody>
      </p:sp>
      <p:grpSp>
        <p:nvGrpSpPr>
          <p:cNvPr id="3" name="组合 36">
            <a:extLst>
              <a:ext uri="{FF2B5EF4-FFF2-40B4-BE49-F238E27FC236}">
                <a16:creationId xmlns:a16="http://schemas.microsoft.com/office/drawing/2014/main" id="{77323653-3680-46C7-B338-7120BD904E3C}"/>
              </a:ext>
            </a:extLst>
          </p:cNvPr>
          <p:cNvGrpSpPr/>
          <p:nvPr/>
        </p:nvGrpSpPr>
        <p:grpSpPr>
          <a:xfrm>
            <a:off x="-68827" y="-68827"/>
            <a:ext cx="1435511" cy="1533834"/>
            <a:chOff x="4785765" y="3896672"/>
            <a:chExt cx="2620469" cy="2620469"/>
          </a:xfrm>
        </p:grpSpPr>
        <p:sp>
          <p:nvSpPr>
            <p:cNvPr id="4" name="椭圆 37">
              <a:extLst>
                <a:ext uri="{FF2B5EF4-FFF2-40B4-BE49-F238E27FC236}">
                  <a16:creationId xmlns:a16="http://schemas.microsoft.com/office/drawing/2014/main" id="{A234A285-8EF5-4080-9469-D9F19FD11E0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5" name="椭圆 38">
              <a:extLst>
                <a:ext uri="{FF2B5EF4-FFF2-40B4-BE49-F238E27FC236}">
                  <a16:creationId xmlns:a16="http://schemas.microsoft.com/office/drawing/2014/main" id="{DA0396A8-A7DF-4D02-8520-F40DB40A8278}"/>
                </a:ext>
              </a:extLst>
            </p:cNvPr>
            <p:cNvSpPr/>
            <p:nvPr/>
          </p:nvSpPr>
          <p:spPr>
            <a:xfrm>
              <a:off x="5161329" y="4272236"/>
              <a:ext cx="1869341" cy="1869341"/>
            </a:xfrm>
            <a:prstGeom prst="ellipse">
              <a:avLst/>
            </a:prstGeom>
            <a:solidFill>
              <a:schemeClr val="accent5">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
        <p:nvSpPr>
          <p:cNvPr id="6" name="文本框 2">
            <a:extLst>
              <a:ext uri="{FF2B5EF4-FFF2-40B4-BE49-F238E27FC236}">
                <a16:creationId xmlns:a16="http://schemas.microsoft.com/office/drawing/2014/main" id="{79DC1533-984A-4EFA-A97A-E986B82CAE05}"/>
              </a:ext>
            </a:extLst>
          </p:cNvPr>
          <p:cNvSpPr txBox="1"/>
          <p:nvPr/>
        </p:nvSpPr>
        <p:spPr>
          <a:xfrm>
            <a:off x="270392" y="489939"/>
            <a:ext cx="1231440" cy="461665"/>
          </a:xfrm>
          <a:prstGeom prst="rect">
            <a:avLst/>
          </a:prstGeom>
          <a:noFill/>
        </p:spPr>
        <p:txBody>
          <a:bodyPr wrap="square" rtlCol="0">
            <a:spAutoFit/>
          </a:bodyPr>
          <a:lstStyle/>
          <a:p>
            <a:r>
              <a:rPr lang="zh-TW" altLang="en-US" sz="2400" b="1" dirty="0">
                <a:latin typeface="微軟正黑體 Light" panose="020B0304030504040204" pitchFamily="34" charset="-120"/>
                <a:ea typeface="微軟正黑體 Light" panose="020B0304030504040204" pitchFamily="34" charset="-120"/>
              </a:rPr>
              <a:t>實作</a:t>
            </a:r>
            <a:endParaRPr lang="zh-CN" altLang="en-US" sz="2400" b="1" dirty="0">
              <a:latin typeface="微軟正黑體 Light" panose="020B0304030504040204" pitchFamily="34" charset="-120"/>
              <a:ea typeface="微軟正黑體 Light" panose="020B0304030504040204" pitchFamily="34" charset="-120"/>
            </a:endParaRPr>
          </a:p>
        </p:txBody>
      </p:sp>
      <p:pic>
        <p:nvPicPr>
          <p:cNvPr id="7"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0849" b="68861"/>
          <a:stretch/>
        </p:blipFill>
        <p:spPr>
          <a:xfrm>
            <a:off x="2696066" y="-527605"/>
            <a:ext cx="2253369" cy="1792215"/>
          </a:xfrm>
          <a:prstGeom prst="rect">
            <a:avLst/>
          </a:prstGeom>
        </p:spPr>
      </p:pic>
      <p:sp>
        <p:nvSpPr>
          <p:cNvPr id="8" name="文本框 3">
            <a:extLst>
              <a:ext uri="{FF2B5EF4-FFF2-40B4-BE49-F238E27FC236}">
                <a16:creationId xmlns:a16="http://schemas.microsoft.com/office/drawing/2014/main" id="{B83DCE98-7079-400E-8764-E91F6B6CCF3A}"/>
              </a:ext>
            </a:extLst>
          </p:cNvPr>
          <p:cNvSpPr txBox="1"/>
          <p:nvPr/>
        </p:nvSpPr>
        <p:spPr>
          <a:xfrm>
            <a:off x="4055375" y="551196"/>
            <a:ext cx="4937795" cy="584775"/>
          </a:xfrm>
          <a:prstGeom prst="rect">
            <a:avLst/>
          </a:prstGeom>
          <a:noFill/>
        </p:spPr>
        <p:txBody>
          <a:bodyPr wrap="square" rtlCol="0">
            <a:spAutoFit/>
          </a:bodyPr>
          <a:lstStyle/>
          <a:p>
            <a:pPr algn="dist"/>
            <a:r>
              <a:rPr lang="zh-TW" altLang="en-US" sz="3200" dirty="0">
                <a:latin typeface="微软雅黑" panose="020B0503020204020204" pitchFamily="34" charset="-122"/>
                <a:ea typeface="微软雅黑" panose="020B0503020204020204" pitchFamily="34" charset="-122"/>
              </a:rPr>
              <a:t>中年級素養命題實作</a:t>
            </a:r>
            <a:r>
              <a:rPr lang="en-US" altLang="zh-TW" sz="3200" dirty="0">
                <a:latin typeface="微软雅黑" panose="020B0503020204020204" pitchFamily="34" charset="-122"/>
                <a:ea typeface="微软雅黑" panose="020B0503020204020204" pitchFamily="34" charset="-122"/>
              </a:rPr>
              <a:t>(</a:t>
            </a:r>
            <a:r>
              <a:rPr lang="zh-TW" altLang="en-US" sz="3200" dirty="0">
                <a:latin typeface="微软雅黑" panose="020B0503020204020204" pitchFamily="34" charset="-122"/>
                <a:ea typeface="微软雅黑" panose="020B0503020204020204" pitchFamily="34" charset="-122"/>
              </a:rPr>
              <a:t>原版</a:t>
            </a:r>
            <a:r>
              <a:rPr lang="en-US" altLang="zh-TW" sz="3200" dirty="0">
                <a:latin typeface="微软雅黑" panose="020B0503020204020204" pitchFamily="34" charset="-122"/>
                <a:ea typeface="微软雅黑" panose="020B0503020204020204" pitchFamily="34" charset="-122"/>
              </a:rPr>
              <a:t>)</a:t>
            </a:r>
            <a:endParaRPr lang="zh-CN" altLang="en-US" sz="3200" dirty="0">
              <a:latin typeface="微软雅黑" panose="020B0503020204020204" pitchFamily="34" charset="-122"/>
              <a:ea typeface="微软雅黑" panose="020B0503020204020204" pitchFamily="34" charset="-122"/>
            </a:endParaRPr>
          </a:p>
        </p:txBody>
      </p:sp>
      <p:sp>
        <p:nvSpPr>
          <p:cNvPr id="10" name="矩形 9"/>
          <p:cNvSpPr/>
          <p:nvPr/>
        </p:nvSpPr>
        <p:spPr>
          <a:xfrm>
            <a:off x="319552" y="4988319"/>
            <a:ext cx="11045973" cy="523220"/>
          </a:xfrm>
          <a:prstGeom prst="rect">
            <a:avLst/>
          </a:prstGeom>
        </p:spPr>
        <p:txBody>
          <a:bodyPr wrap="square">
            <a:spAutoFit/>
          </a:bodyPr>
          <a:lstStyle/>
          <a:p>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問題</a:t>
            </a:r>
            <a:r>
              <a:rPr lang="en-US" altLang="zh-TW"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 </a:t>
            </a:r>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颱風的近中心最大風速和瞬間最大陣風哪一個比較大</a:t>
            </a:r>
            <a:r>
              <a:rPr lang="en-US" altLang="zh-TW"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大多少</a:t>
            </a:r>
            <a:r>
              <a:rPr lang="en-US" altLang="zh-TW"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endPar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11" name="矩形 10"/>
          <p:cNvSpPr/>
          <p:nvPr/>
        </p:nvSpPr>
        <p:spPr>
          <a:xfrm>
            <a:off x="319552" y="5724357"/>
            <a:ext cx="11926529" cy="523220"/>
          </a:xfrm>
          <a:prstGeom prst="rect">
            <a:avLst/>
          </a:prstGeom>
        </p:spPr>
        <p:txBody>
          <a:bodyPr wrap="square">
            <a:spAutoFit/>
          </a:bodyPr>
          <a:lstStyle/>
          <a:p>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問題</a:t>
            </a:r>
            <a:r>
              <a:rPr lang="en-US" altLang="zh-TW"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2. </a:t>
            </a:r>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由上表預測，從當天</a:t>
            </a:r>
            <a:r>
              <a:rPr lang="en-US" altLang="zh-TW"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5</a:t>
            </a:r>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時開始到同一天</a:t>
            </a:r>
            <a:r>
              <a:rPr lang="en-US" altLang="zh-TW"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8</a:t>
            </a:r>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時，颱風總共移動了幾公里</a:t>
            </a:r>
            <a:r>
              <a:rPr lang="en-US" altLang="zh-TW"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endPar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149377732"/>
      </p:ext>
    </p:extLst>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36">
            <a:extLst>
              <a:ext uri="{FF2B5EF4-FFF2-40B4-BE49-F238E27FC236}">
                <a16:creationId xmlns:a16="http://schemas.microsoft.com/office/drawing/2014/main" id="{77323653-3680-46C7-B338-7120BD904E3C}"/>
              </a:ext>
            </a:extLst>
          </p:cNvPr>
          <p:cNvGrpSpPr/>
          <p:nvPr/>
        </p:nvGrpSpPr>
        <p:grpSpPr>
          <a:xfrm>
            <a:off x="-68827" y="-68827"/>
            <a:ext cx="1435511" cy="1533834"/>
            <a:chOff x="4785765" y="3896672"/>
            <a:chExt cx="2620469" cy="2620469"/>
          </a:xfrm>
        </p:grpSpPr>
        <p:sp>
          <p:nvSpPr>
            <p:cNvPr id="4" name="椭圆 37">
              <a:extLst>
                <a:ext uri="{FF2B5EF4-FFF2-40B4-BE49-F238E27FC236}">
                  <a16:creationId xmlns:a16="http://schemas.microsoft.com/office/drawing/2014/main" id="{A234A285-8EF5-4080-9469-D9F19FD11E0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5" name="椭圆 38">
              <a:extLst>
                <a:ext uri="{FF2B5EF4-FFF2-40B4-BE49-F238E27FC236}">
                  <a16:creationId xmlns:a16="http://schemas.microsoft.com/office/drawing/2014/main" id="{DA0396A8-A7DF-4D02-8520-F40DB40A8278}"/>
                </a:ext>
              </a:extLst>
            </p:cNvPr>
            <p:cNvSpPr/>
            <p:nvPr/>
          </p:nvSpPr>
          <p:spPr>
            <a:xfrm>
              <a:off x="5161329" y="4272236"/>
              <a:ext cx="1869341" cy="1869341"/>
            </a:xfrm>
            <a:prstGeom prst="ellipse">
              <a:avLst/>
            </a:prstGeom>
            <a:solidFill>
              <a:schemeClr val="accent5">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
        <p:nvSpPr>
          <p:cNvPr id="6" name="文本框 2">
            <a:extLst>
              <a:ext uri="{FF2B5EF4-FFF2-40B4-BE49-F238E27FC236}">
                <a16:creationId xmlns:a16="http://schemas.microsoft.com/office/drawing/2014/main" id="{79DC1533-984A-4EFA-A97A-E986B82CAE05}"/>
              </a:ext>
            </a:extLst>
          </p:cNvPr>
          <p:cNvSpPr txBox="1"/>
          <p:nvPr/>
        </p:nvSpPr>
        <p:spPr>
          <a:xfrm>
            <a:off x="270392" y="489939"/>
            <a:ext cx="1231440" cy="461665"/>
          </a:xfrm>
          <a:prstGeom prst="rect">
            <a:avLst/>
          </a:prstGeom>
          <a:noFill/>
        </p:spPr>
        <p:txBody>
          <a:bodyPr wrap="square" rtlCol="0">
            <a:spAutoFit/>
          </a:bodyPr>
          <a:lstStyle/>
          <a:p>
            <a:r>
              <a:rPr lang="zh-TW" altLang="en-US" sz="2400" b="1" dirty="0">
                <a:latin typeface="微軟正黑體 Light" panose="020B0304030504040204" pitchFamily="34" charset="-120"/>
                <a:ea typeface="微軟正黑體 Light" panose="020B0304030504040204" pitchFamily="34" charset="-120"/>
              </a:rPr>
              <a:t>實作</a:t>
            </a:r>
            <a:endParaRPr lang="zh-CN" altLang="en-US" sz="2400" b="1" dirty="0">
              <a:latin typeface="微軟正黑體 Light" panose="020B0304030504040204" pitchFamily="34" charset="-120"/>
              <a:ea typeface="微軟正黑體 Light" panose="020B0304030504040204" pitchFamily="34" charset="-120"/>
            </a:endParaRPr>
          </a:p>
        </p:txBody>
      </p:sp>
      <p:pic>
        <p:nvPicPr>
          <p:cNvPr id="7"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0849" b="68861"/>
          <a:stretch/>
        </p:blipFill>
        <p:spPr>
          <a:xfrm>
            <a:off x="2696066" y="-527605"/>
            <a:ext cx="2253369" cy="1792215"/>
          </a:xfrm>
          <a:prstGeom prst="rect">
            <a:avLst/>
          </a:prstGeom>
        </p:spPr>
      </p:pic>
      <p:sp>
        <p:nvSpPr>
          <p:cNvPr id="8" name="文本框 3">
            <a:extLst>
              <a:ext uri="{FF2B5EF4-FFF2-40B4-BE49-F238E27FC236}">
                <a16:creationId xmlns:a16="http://schemas.microsoft.com/office/drawing/2014/main" id="{B83DCE98-7079-400E-8764-E91F6B6CCF3A}"/>
              </a:ext>
            </a:extLst>
          </p:cNvPr>
          <p:cNvSpPr txBox="1"/>
          <p:nvPr/>
        </p:nvSpPr>
        <p:spPr>
          <a:xfrm>
            <a:off x="4055375" y="551196"/>
            <a:ext cx="5393425" cy="584775"/>
          </a:xfrm>
          <a:prstGeom prst="rect">
            <a:avLst/>
          </a:prstGeom>
          <a:noFill/>
        </p:spPr>
        <p:txBody>
          <a:bodyPr wrap="square" rtlCol="0">
            <a:spAutoFit/>
          </a:bodyPr>
          <a:lstStyle/>
          <a:p>
            <a:pPr algn="dist"/>
            <a:r>
              <a:rPr lang="zh-TW" altLang="en-US" sz="3200" dirty="0">
                <a:latin typeface="微软雅黑" panose="020B0503020204020204" pitchFamily="34" charset="-122"/>
                <a:ea typeface="微软雅黑" panose="020B0503020204020204" pitchFamily="34" charset="-122"/>
              </a:rPr>
              <a:t>中年級素養命題實作</a:t>
            </a:r>
            <a:r>
              <a:rPr lang="en-US" altLang="zh-TW" sz="3200" dirty="0">
                <a:latin typeface="微软雅黑" panose="020B0503020204020204" pitchFamily="34" charset="-122"/>
                <a:ea typeface="微软雅黑" panose="020B0503020204020204" pitchFamily="34" charset="-122"/>
              </a:rPr>
              <a:t>(</a:t>
            </a:r>
            <a:r>
              <a:rPr lang="zh-TW" altLang="en-US" sz="3200" dirty="0">
                <a:latin typeface="微软雅黑" panose="020B0503020204020204" pitchFamily="34" charset="-122"/>
                <a:ea typeface="微软雅黑" panose="020B0503020204020204" pitchFamily="34" charset="-122"/>
              </a:rPr>
              <a:t>修正版</a:t>
            </a:r>
            <a:r>
              <a:rPr lang="en-US" altLang="zh-TW" sz="3200" dirty="0">
                <a:latin typeface="微软雅黑" panose="020B0503020204020204" pitchFamily="34" charset="-122"/>
                <a:ea typeface="微软雅黑" panose="020B0503020204020204" pitchFamily="34" charset="-122"/>
              </a:rPr>
              <a:t>)</a:t>
            </a:r>
            <a:endParaRPr lang="zh-CN" altLang="en-US" sz="3200" dirty="0">
              <a:latin typeface="微软雅黑" panose="020B0503020204020204" pitchFamily="34" charset="-122"/>
              <a:ea typeface="微软雅黑" panose="020B0503020204020204" pitchFamily="34" charset="-122"/>
            </a:endParaRPr>
          </a:p>
        </p:txBody>
      </p:sp>
      <p:graphicFrame>
        <p:nvGraphicFramePr>
          <p:cNvPr id="16" name="表格 15"/>
          <p:cNvGraphicFramePr>
            <a:graphicFrameLocks noGrp="1"/>
          </p:cNvGraphicFramePr>
          <p:nvPr>
            <p:extLst>
              <p:ext uri="{D42A27DB-BD31-4B8C-83A1-F6EECF244321}">
                <p14:modId xmlns:p14="http://schemas.microsoft.com/office/powerpoint/2010/main" val="1409925031"/>
              </p:ext>
            </p:extLst>
          </p:nvPr>
        </p:nvGraphicFramePr>
        <p:xfrm>
          <a:off x="136910" y="2030405"/>
          <a:ext cx="6533531" cy="3317956"/>
        </p:xfrm>
        <a:graphic>
          <a:graphicData uri="http://schemas.openxmlformats.org/drawingml/2006/table">
            <a:tbl>
              <a:tblPr firstRow="1" firstCol="1" bandRow="1"/>
              <a:tblGrid>
                <a:gridCol w="6533531">
                  <a:extLst>
                    <a:ext uri="{9D8B030D-6E8A-4147-A177-3AD203B41FA5}">
                      <a16:colId xmlns:a16="http://schemas.microsoft.com/office/drawing/2014/main" val="2604257168"/>
                    </a:ext>
                  </a:extLst>
                </a:gridCol>
              </a:tblGrid>
              <a:tr h="623905">
                <a:tc>
                  <a:txBody>
                    <a:bodyPr/>
                    <a:lstStyle/>
                    <a:p>
                      <a:pPr algn="ctr">
                        <a:spcAft>
                          <a:spcPts val="0"/>
                        </a:spcAft>
                      </a:pPr>
                      <a:r>
                        <a:rPr lang="zh-TW" sz="2400" u="dbl" kern="100" dirty="0">
                          <a:effectLst/>
                          <a:latin typeface="Calibri" panose="020F0502020204030204" pitchFamily="34" charset="0"/>
                          <a:ea typeface="微軟正黑體" panose="020B0604030504040204" pitchFamily="34" charset="-120"/>
                          <a:cs typeface="Times New Roman" panose="02020603050405020304" pitchFamily="18" charset="0"/>
                        </a:rPr>
                        <a:t>中央氣象局 颱風警報單</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79432715"/>
                  </a:ext>
                </a:extLst>
              </a:tr>
              <a:tr h="2681859">
                <a:tc>
                  <a:txBody>
                    <a:bodyPr/>
                    <a:lstStyle/>
                    <a:p>
                      <a:pPr>
                        <a:lnSpc>
                          <a:spcPct val="150000"/>
                        </a:lnSpc>
                        <a:spcBef>
                          <a:spcPts val="600"/>
                        </a:spcBef>
                        <a:spcAft>
                          <a:spcPts val="0"/>
                        </a:spcAft>
                      </a:pPr>
                      <a:r>
                        <a:rPr lang="zh-TW" sz="2000" kern="100" dirty="0">
                          <a:effectLst/>
                          <a:latin typeface="Calibri" panose="020F0502020204030204" pitchFamily="34" charset="0"/>
                          <a:ea typeface="微軟正黑體" panose="020B0604030504040204" pitchFamily="34" charset="-120"/>
                          <a:cs typeface="Times New Roman" panose="02020603050405020304" pitchFamily="18" charset="0"/>
                        </a:rPr>
                        <a:t>發布時間：民國</a:t>
                      </a:r>
                      <a:r>
                        <a:rPr lang="en-US" sz="2000" kern="100" dirty="0">
                          <a:effectLst/>
                          <a:latin typeface="Calibri" panose="020F0502020204030204" pitchFamily="34" charset="0"/>
                          <a:ea typeface="微軟正黑體" panose="020B0604030504040204" pitchFamily="34" charset="-120"/>
                          <a:cs typeface="Times New Roman" panose="02020603050405020304" pitchFamily="18" charset="0"/>
                        </a:rPr>
                        <a:t> 113 </a:t>
                      </a:r>
                      <a:r>
                        <a:rPr lang="zh-TW" sz="2000" kern="100" dirty="0">
                          <a:effectLst/>
                          <a:latin typeface="Calibri" panose="020F0502020204030204" pitchFamily="34" charset="0"/>
                          <a:ea typeface="微軟正黑體" panose="020B0604030504040204" pitchFamily="34" charset="-120"/>
                          <a:cs typeface="Times New Roman" panose="02020603050405020304" pitchFamily="18" charset="0"/>
                        </a:rPr>
                        <a:t>年</a:t>
                      </a:r>
                      <a:r>
                        <a:rPr lang="en-US" sz="2000" kern="100" dirty="0">
                          <a:effectLst/>
                          <a:latin typeface="Calibri" panose="020F0502020204030204" pitchFamily="34" charset="0"/>
                          <a:ea typeface="微軟正黑體" panose="020B0604030504040204" pitchFamily="34" charset="-120"/>
                          <a:cs typeface="Times New Roman" panose="02020603050405020304" pitchFamily="18" charset="0"/>
                        </a:rPr>
                        <a:t>5 </a:t>
                      </a:r>
                      <a:r>
                        <a:rPr lang="zh-TW" sz="2000" kern="100" dirty="0">
                          <a:effectLst/>
                          <a:latin typeface="Calibri" panose="020F0502020204030204" pitchFamily="34" charset="0"/>
                          <a:ea typeface="微軟正黑體" panose="020B0604030504040204" pitchFamily="34" charset="-120"/>
                          <a:cs typeface="Times New Roman" panose="02020603050405020304" pitchFamily="18" charset="0"/>
                        </a:rPr>
                        <a:t>月</a:t>
                      </a:r>
                      <a:r>
                        <a:rPr lang="en-US" sz="2000" kern="100" dirty="0">
                          <a:effectLst/>
                          <a:latin typeface="Calibri" panose="020F0502020204030204" pitchFamily="34" charset="0"/>
                          <a:ea typeface="微軟正黑體" panose="020B0604030504040204" pitchFamily="34" charset="-120"/>
                          <a:cs typeface="Times New Roman" panose="02020603050405020304" pitchFamily="18" charset="0"/>
                        </a:rPr>
                        <a:t> 11 </a:t>
                      </a:r>
                      <a:r>
                        <a:rPr lang="zh-TW" sz="2000" kern="100" dirty="0">
                          <a:effectLst/>
                          <a:latin typeface="Calibri" panose="020F0502020204030204" pitchFamily="34" charset="0"/>
                          <a:ea typeface="微軟正黑體" panose="020B0604030504040204" pitchFamily="34" charset="-120"/>
                          <a:cs typeface="Times New Roman" panose="02020603050405020304" pitchFamily="18" charset="0"/>
                        </a:rPr>
                        <a:t>日</a:t>
                      </a:r>
                      <a:r>
                        <a:rPr lang="en-US" sz="2000" kern="100" dirty="0">
                          <a:effectLst/>
                          <a:latin typeface="Calibri" panose="020F0502020204030204" pitchFamily="34" charset="0"/>
                          <a:ea typeface="微軟正黑體" panose="020B0604030504040204" pitchFamily="34" charset="-120"/>
                          <a:cs typeface="Times New Roman" panose="02020603050405020304" pitchFamily="18" charset="0"/>
                        </a:rPr>
                        <a:t> 5 </a:t>
                      </a:r>
                      <a:r>
                        <a:rPr lang="zh-TW" sz="2000" kern="100" dirty="0">
                          <a:effectLst/>
                          <a:latin typeface="Calibri" panose="020F0502020204030204" pitchFamily="34" charset="0"/>
                          <a:ea typeface="微軟正黑體" panose="020B0604030504040204" pitchFamily="34" charset="-120"/>
                          <a:cs typeface="Times New Roman" panose="02020603050405020304" pitchFamily="18" charset="0"/>
                        </a:rPr>
                        <a:t>時</a:t>
                      </a:r>
                      <a:r>
                        <a:rPr lang="en-US" sz="2000" kern="100" dirty="0">
                          <a:effectLst/>
                          <a:latin typeface="Calibri" panose="020F0502020204030204" pitchFamily="34" charset="0"/>
                          <a:ea typeface="微軟正黑體" panose="020B0604030504040204" pitchFamily="34" charset="-120"/>
                          <a:cs typeface="Times New Roman" panose="02020603050405020304" pitchFamily="18" charset="0"/>
                        </a:rPr>
                        <a:t> 00 </a:t>
                      </a:r>
                      <a:r>
                        <a:rPr lang="zh-TW" sz="2000" kern="100" dirty="0">
                          <a:effectLst/>
                          <a:latin typeface="Calibri" panose="020F0502020204030204" pitchFamily="34" charset="0"/>
                          <a:ea typeface="微軟正黑體" panose="020B0604030504040204" pitchFamily="34" charset="-120"/>
                          <a:cs typeface="Times New Roman" panose="02020603050405020304" pitchFamily="18" charset="0"/>
                        </a:rPr>
                        <a:t>分。</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spcAft>
                          <a:spcPts val="0"/>
                        </a:spcAft>
                      </a:pPr>
                      <a:r>
                        <a:rPr lang="zh-TW" sz="2000" kern="100" dirty="0">
                          <a:effectLst/>
                          <a:latin typeface="Calibri" panose="020F0502020204030204" pitchFamily="34" charset="0"/>
                          <a:ea typeface="微軟正黑體" panose="020B0604030504040204" pitchFamily="34" charset="-120"/>
                          <a:cs typeface="Times New Roman" panose="02020603050405020304" pitchFamily="18" charset="0"/>
                        </a:rPr>
                        <a:t>目前時間：</a:t>
                      </a:r>
                      <a:r>
                        <a:rPr lang="en-US" sz="2000" kern="100" dirty="0">
                          <a:effectLst/>
                          <a:latin typeface="Calibri" panose="020F0502020204030204" pitchFamily="34" charset="0"/>
                          <a:ea typeface="微軟正黑體" panose="020B0604030504040204" pitchFamily="34" charset="-120"/>
                          <a:cs typeface="Times New Roman" panose="02020603050405020304" pitchFamily="18" charset="0"/>
                        </a:rPr>
                        <a:t>11 </a:t>
                      </a:r>
                      <a:r>
                        <a:rPr lang="zh-TW" sz="2000" kern="100" dirty="0">
                          <a:effectLst/>
                          <a:latin typeface="Calibri" panose="020F0502020204030204" pitchFamily="34" charset="0"/>
                          <a:ea typeface="微軟正黑體" panose="020B0604030504040204" pitchFamily="34" charset="-120"/>
                          <a:cs typeface="Times New Roman" panose="02020603050405020304" pitchFamily="18" charset="0"/>
                        </a:rPr>
                        <a:t>日</a:t>
                      </a:r>
                      <a:r>
                        <a:rPr lang="en-US" sz="2000" kern="100" dirty="0">
                          <a:effectLst/>
                          <a:latin typeface="Calibri" panose="020F0502020204030204" pitchFamily="34" charset="0"/>
                          <a:ea typeface="微軟正黑體" panose="020B0604030504040204" pitchFamily="34" charset="-120"/>
                          <a:cs typeface="Times New Roman" panose="02020603050405020304" pitchFamily="18" charset="0"/>
                        </a:rPr>
                        <a:t> 5 </a:t>
                      </a:r>
                      <a:r>
                        <a:rPr lang="zh-TW" sz="2000" kern="100" dirty="0">
                          <a:effectLst/>
                          <a:latin typeface="Calibri" panose="020F0502020204030204" pitchFamily="34" charset="0"/>
                          <a:ea typeface="微軟正黑體" panose="020B0604030504040204" pitchFamily="34" charset="-120"/>
                          <a:cs typeface="Times New Roman" panose="02020603050405020304" pitchFamily="18" charset="0"/>
                        </a:rPr>
                        <a:t>時。</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spcAft>
                          <a:spcPts val="0"/>
                        </a:spcAft>
                      </a:pPr>
                      <a:r>
                        <a:rPr lang="zh-TW" sz="2000" kern="100" dirty="0">
                          <a:effectLst/>
                          <a:latin typeface="Calibri" panose="020F0502020204030204" pitchFamily="34" charset="0"/>
                          <a:ea typeface="微軟正黑體" panose="020B0604030504040204" pitchFamily="34" charset="-120"/>
                          <a:cs typeface="Times New Roman" panose="02020603050405020304" pitchFamily="18" charset="0"/>
                        </a:rPr>
                        <a:t>中心位置：北緯</a:t>
                      </a:r>
                      <a:r>
                        <a:rPr lang="en-US" sz="2000" kern="100" dirty="0">
                          <a:effectLst/>
                          <a:latin typeface="Calibri" panose="020F0502020204030204" pitchFamily="34" charset="0"/>
                          <a:ea typeface="微軟正黑體" panose="020B0604030504040204" pitchFamily="34" charset="-120"/>
                          <a:cs typeface="Times New Roman" panose="02020603050405020304" pitchFamily="18" charset="0"/>
                        </a:rPr>
                        <a:t> 23.9 </a:t>
                      </a:r>
                      <a:r>
                        <a:rPr lang="zh-TW" sz="2000" kern="100" dirty="0">
                          <a:effectLst/>
                          <a:latin typeface="Calibri" panose="020F0502020204030204" pitchFamily="34" charset="0"/>
                          <a:ea typeface="微軟正黑體" panose="020B0604030504040204" pitchFamily="34" charset="-120"/>
                          <a:cs typeface="Times New Roman" panose="02020603050405020304" pitchFamily="18" charset="0"/>
                        </a:rPr>
                        <a:t>度，東經</a:t>
                      </a:r>
                      <a:r>
                        <a:rPr lang="en-US" sz="2000" kern="100" dirty="0">
                          <a:effectLst/>
                          <a:latin typeface="Calibri" panose="020F0502020204030204" pitchFamily="34" charset="0"/>
                          <a:ea typeface="微軟正黑體" panose="020B0604030504040204" pitchFamily="34" charset="-120"/>
                          <a:cs typeface="Times New Roman" panose="02020603050405020304" pitchFamily="18" charset="0"/>
                        </a:rPr>
                        <a:t> 123.5 </a:t>
                      </a:r>
                      <a:r>
                        <a:rPr lang="zh-TW" sz="2000" kern="100" dirty="0">
                          <a:effectLst/>
                          <a:latin typeface="Calibri" panose="020F0502020204030204" pitchFamily="34" charset="0"/>
                          <a:ea typeface="微軟正黑體" panose="020B0604030504040204" pitchFamily="34" charset="-120"/>
                          <a:cs typeface="Times New Roman" panose="02020603050405020304" pitchFamily="18" charset="0"/>
                        </a:rPr>
                        <a:t>度之海面上。</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spcAft>
                          <a:spcPts val="0"/>
                        </a:spcAft>
                      </a:pPr>
                      <a:r>
                        <a:rPr lang="zh-TW" sz="2000" kern="100" dirty="0">
                          <a:effectLst/>
                          <a:latin typeface="Calibri" panose="020F0502020204030204" pitchFamily="34" charset="0"/>
                          <a:ea typeface="微軟正黑體" panose="020B0604030504040204" pitchFamily="34" charset="-120"/>
                          <a:cs typeface="Times New Roman" panose="02020603050405020304" pitchFamily="18" charset="0"/>
                        </a:rPr>
                        <a:t>預測速度及方向：以每小時</a:t>
                      </a:r>
                      <a:r>
                        <a:rPr lang="en-US" sz="2000" kern="100" dirty="0">
                          <a:effectLst/>
                          <a:latin typeface="Calibri" panose="020F0502020204030204" pitchFamily="34" charset="0"/>
                          <a:ea typeface="微軟正黑體" panose="020B0604030504040204" pitchFamily="34" charset="-120"/>
                          <a:cs typeface="Times New Roman" panose="02020603050405020304" pitchFamily="18" charset="0"/>
                        </a:rPr>
                        <a:t> 23 </a:t>
                      </a:r>
                      <a:r>
                        <a:rPr lang="zh-TW" sz="2000" kern="100" dirty="0">
                          <a:effectLst/>
                          <a:latin typeface="Calibri" panose="020F0502020204030204" pitchFamily="34" charset="0"/>
                          <a:ea typeface="微軟正黑體" panose="020B0604030504040204" pitchFamily="34" charset="-120"/>
                          <a:cs typeface="Times New Roman" panose="02020603050405020304" pitchFamily="18" charset="0"/>
                        </a:rPr>
                        <a:t>公里速度，向西北西進行。</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spcAft>
                          <a:spcPts val="0"/>
                        </a:spcAft>
                      </a:pPr>
                      <a:r>
                        <a:rPr lang="zh-TW" sz="2000" kern="100" dirty="0">
                          <a:effectLst/>
                          <a:latin typeface="Calibri" panose="020F0502020204030204" pitchFamily="34" charset="0"/>
                          <a:ea typeface="微軟正黑體" panose="020B0604030504040204" pitchFamily="34" charset="-120"/>
                          <a:cs typeface="Times New Roman" panose="02020603050405020304" pitchFamily="18" charset="0"/>
                        </a:rPr>
                        <a:t>近中心最大風速：每秒</a:t>
                      </a:r>
                      <a:r>
                        <a:rPr lang="en-US" sz="2000" kern="100" dirty="0">
                          <a:effectLst/>
                          <a:latin typeface="Calibri" panose="020F0502020204030204" pitchFamily="34" charset="0"/>
                          <a:ea typeface="微軟正黑體" panose="020B0604030504040204" pitchFamily="34" charset="-120"/>
                          <a:cs typeface="Times New Roman" panose="02020603050405020304" pitchFamily="18" charset="0"/>
                        </a:rPr>
                        <a:t> 48 </a:t>
                      </a:r>
                      <a:r>
                        <a:rPr lang="zh-TW" sz="2000" kern="100" dirty="0">
                          <a:effectLst/>
                          <a:latin typeface="Calibri" panose="020F0502020204030204" pitchFamily="34" charset="0"/>
                          <a:ea typeface="微軟正黑體" panose="020B0604030504040204" pitchFamily="34" charset="-120"/>
                          <a:cs typeface="Times New Roman" panose="02020603050405020304" pitchFamily="18" charset="0"/>
                        </a:rPr>
                        <a:t>公尺。</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spcAft>
                          <a:spcPts val="0"/>
                        </a:spcAft>
                      </a:pPr>
                      <a:r>
                        <a:rPr lang="zh-TW" sz="2000" kern="100" dirty="0">
                          <a:effectLst/>
                          <a:latin typeface="Calibri" panose="020F0502020204030204" pitchFamily="34" charset="0"/>
                          <a:ea typeface="微軟正黑體" panose="020B0604030504040204" pitchFamily="34" charset="-120"/>
                          <a:cs typeface="Times New Roman" panose="02020603050405020304" pitchFamily="18" charset="0"/>
                        </a:rPr>
                        <a:t>瞬間之最大陣風：每秒</a:t>
                      </a:r>
                      <a:r>
                        <a:rPr lang="en-US" sz="2000" kern="100" dirty="0">
                          <a:effectLst/>
                          <a:latin typeface="Calibri" panose="020F0502020204030204" pitchFamily="34" charset="0"/>
                          <a:ea typeface="微軟正黑體" panose="020B0604030504040204" pitchFamily="34" charset="-120"/>
                          <a:cs typeface="Times New Roman" panose="02020603050405020304" pitchFamily="18" charset="0"/>
                        </a:rPr>
                        <a:t> 63 </a:t>
                      </a:r>
                      <a:r>
                        <a:rPr lang="zh-TW" sz="2000" kern="100" dirty="0">
                          <a:effectLst/>
                          <a:latin typeface="Calibri" panose="020F0502020204030204" pitchFamily="34" charset="0"/>
                          <a:ea typeface="微軟正黑體" panose="020B0604030504040204" pitchFamily="34" charset="-120"/>
                          <a:cs typeface="Times New Roman" panose="02020603050405020304" pitchFamily="18" charset="0"/>
                        </a:rPr>
                        <a:t>公尺。</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61060927"/>
                  </a:ext>
                </a:extLst>
              </a:tr>
            </a:tbl>
          </a:graphicData>
        </a:graphic>
      </p:graphicFrame>
      <p:sp>
        <p:nvSpPr>
          <p:cNvPr id="17" name="矩形 16"/>
          <p:cNvSpPr/>
          <p:nvPr/>
        </p:nvSpPr>
        <p:spPr>
          <a:xfrm>
            <a:off x="374610" y="1534952"/>
            <a:ext cx="5570756" cy="400110"/>
          </a:xfrm>
          <a:prstGeom prst="rect">
            <a:avLst/>
          </a:prstGeom>
        </p:spPr>
        <p:txBody>
          <a:bodyPr wrap="none">
            <a:spAutoFit/>
          </a:bodyPr>
          <a:lstStyle/>
          <a:p>
            <a:r>
              <a:rPr lang="zh-TW" altLang="en-US" sz="2000" kern="100" dirty="0">
                <a:latin typeface="Calibri" panose="020F0502020204030204" pitchFamily="34" charset="0"/>
                <a:ea typeface="微軟正黑體" panose="020B0604030504040204" pitchFamily="34" charset="-120"/>
                <a:cs typeface="Times New Roman" panose="02020603050405020304" pitchFamily="18" charset="0"/>
              </a:rPr>
              <a:t>中央氣象局發布「哈囉颱風」警報，內容如下：</a:t>
            </a:r>
          </a:p>
        </p:txBody>
      </p:sp>
      <p:sp>
        <p:nvSpPr>
          <p:cNvPr id="18" name="矩形 17"/>
          <p:cNvSpPr/>
          <p:nvPr/>
        </p:nvSpPr>
        <p:spPr>
          <a:xfrm>
            <a:off x="6975987" y="2214130"/>
            <a:ext cx="4945626" cy="830997"/>
          </a:xfrm>
          <a:prstGeom prst="rect">
            <a:avLst/>
          </a:prstGeom>
        </p:spPr>
        <p:txBody>
          <a:bodyPr wrap="square">
            <a:spAutoFit/>
          </a:bodyPr>
          <a:lstStyle/>
          <a:p>
            <a:r>
              <a:rPr lang="zh-TW" altLang="en-US" sz="2400" b="1" kern="100" dirty="0">
                <a:latin typeface="Calibri" panose="020F0502020204030204" pitchFamily="34" charset="0"/>
                <a:ea typeface="微軟正黑體" panose="020B0604030504040204" pitchFamily="34" charset="-120"/>
                <a:cs typeface="Times New Roman" panose="02020603050405020304" pitchFamily="18" charset="0"/>
              </a:rPr>
              <a:t>問題</a:t>
            </a:r>
            <a:r>
              <a:rPr lang="en-US" altLang="zh-TW" sz="2400" b="1" kern="100" dirty="0">
                <a:latin typeface="Calibri" panose="020F0502020204030204" pitchFamily="34" charset="0"/>
                <a:ea typeface="微軟正黑體" panose="020B0604030504040204" pitchFamily="34" charset="-120"/>
                <a:cs typeface="Times New Roman" panose="02020603050405020304" pitchFamily="18" charset="0"/>
              </a:rPr>
              <a:t>1. </a:t>
            </a:r>
            <a:r>
              <a:rPr lang="zh-TW" altLang="en-US" sz="2400" b="1" kern="100" dirty="0">
                <a:latin typeface="Calibri" panose="020F0502020204030204" pitchFamily="34" charset="0"/>
                <a:ea typeface="微軟正黑體" panose="020B0604030504040204" pitchFamily="34" charset="-120"/>
                <a:cs typeface="Times New Roman" panose="02020603050405020304" pitchFamily="18" charset="0"/>
              </a:rPr>
              <a:t>中央氣象局是以心最大風速來劃分颱風強度，劃分方式如下表：</a:t>
            </a:r>
          </a:p>
        </p:txBody>
      </p:sp>
      <p:pic>
        <p:nvPicPr>
          <p:cNvPr id="19" name="圖片 18"/>
          <p:cNvPicPr>
            <a:picLocks noChangeAspect="1"/>
          </p:cNvPicPr>
          <p:nvPr/>
        </p:nvPicPr>
        <p:blipFill>
          <a:blip r:embed="rId3"/>
          <a:stretch>
            <a:fillRect/>
          </a:stretch>
        </p:blipFill>
        <p:spPr>
          <a:xfrm>
            <a:off x="6853434" y="3206206"/>
            <a:ext cx="5190732" cy="2103214"/>
          </a:xfrm>
          <a:prstGeom prst="rect">
            <a:avLst/>
          </a:prstGeom>
        </p:spPr>
      </p:pic>
      <p:sp>
        <p:nvSpPr>
          <p:cNvPr id="20" name="矩形 19"/>
          <p:cNvSpPr/>
          <p:nvPr/>
        </p:nvSpPr>
        <p:spPr>
          <a:xfrm>
            <a:off x="1814051" y="5631578"/>
            <a:ext cx="10323871" cy="830997"/>
          </a:xfrm>
          <a:prstGeom prst="rect">
            <a:avLst/>
          </a:prstGeom>
        </p:spPr>
        <p:txBody>
          <a:bodyPr wrap="square">
            <a:spAutoFit/>
          </a:bodyPr>
          <a:lstStyle/>
          <a:p>
            <a:r>
              <a:rPr lang="zh-TW" altLang="en-US" sz="2400" b="1" kern="100" dirty="0">
                <a:latin typeface="Calibri" panose="020F0502020204030204" pitchFamily="34" charset="0"/>
                <a:ea typeface="微軟正黑體" panose="020B0604030504040204" pitchFamily="34" charset="-120"/>
                <a:cs typeface="Times New Roman" panose="02020603050405020304" pitchFamily="18" charset="0"/>
              </a:rPr>
              <a:t>依據颱風強度劃分表，哈囉颱風應該屬於哪一種的颱風強度？</a:t>
            </a:r>
          </a:p>
          <a:p>
            <a:r>
              <a:rPr lang="zh-TW" altLang="en-US" sz="2400" b="1" kern="100" dirty="0">
                <a:latin typeface="Calibri" panose="020F0502020204030204" pitchFamily="34" charset="0"/>
                <a:ea typeface="微軟正黑體" panose="020B0604030504040204" pitchFamily="34" charset="-120"/>
                <a:cs typeface="Times New Roman" panose="02020603050405020304" pitchFamily="18" charset="0"/>
              </a:rPr>
              <a:t>①熱帶性低氣壓  ②輕度颱風  ③中度颱風      ④強度颱風</a:t>
            </a:r>
          </a:p>
        </p:txBody>
      </p:sp>
    </p:spTree>
    <p:extLst>
      <p:ext uri="{BB962C8B-B14F-4D97-AF65-F5344CB8AC3E}">
        <p14:creationId xmlns:p14="http://schemas.microsoft.com/office/powerpoint/2010/main" val="1439762362"/>
      </p:ext>
    </p:extLst>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36">
            <a:extLst>
              <a:ext uri="{FF2B5EF4-FFF2-40B4-BE49-F238E27FC236}">
                <a16:creationId xmlns:a16="http://schemas.microsoft.com/office/drawing/2014/main" id="{77323653-3680-46C7-B338-7120BD904E3C}"/>
              </a:ext>
            </a:extLst>
          </p:cNvPr>
          <p:cNvGrpSpPr/>
          <p:nvPr/>
        </p:nvGrpSpPr>
        <p:grpSpPr>
          <a:xfrm>
            <a:off x="-68827" y="-68827"/>
            <a:ext cx="1435511" cy="1533834"/>
            <a:chOff x="4785765" y="3896672"/>
            <a:chExt cx="2620469" cy="2620469"/>
          </a:xfrm>
        </p:grpSpPr>
        <p:sp>
          <p:nvSpPr>
            <p:cNvPr id="4" name="椭圆 37">
              <a:extLst>
                <a:ext uri="{FF2B5EF4-FFF2-40B4-BE49-F238E27FC236}">
                  <a16:creationId xmlns:a16="http://schemas.microsoft.com/office/drawing/2014/main" id="{A234A285-8EF5-4080-9469-D9F19FD11E0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5" name="椭圆 38">
              <a:extLst>
                <a:ext uri="{FF2B5EF4-FFF2-40B4-BE49-F238E27FC236}">
                  <a16:creationId xmlns:a16="http://schemas.microsoft.com/office/drawing/2014/main" id="{DA0396A8-A7DF-4D02-8520-F40DB40A8278}"/>
                </a:ext>
              </a:extLst>
            </p:cNvPr>
            <p:cNvSpPr/>
            <p:nvPr/>
          </p:nvSpPr>
          <p:spPr>
            <a:xfrm>
              <a:off x="5161329" y="4272236"/>
              <a:ext cx="1869341" cy="1869341"/>
            </a:xfrm>
            <a:prstGeom prst="ellipse">
              <a:avLst/>
            </a:prstGeom>
            <a:solidFill>
              <a:schemeClr val="accent5">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
        <p:nvSpPr>
          <p:cNvPr id="6" name="文本框 2">
            <a:extLst>
              <a:ext uri="{FF2B5EF4-FFF2-40B4-BE49-F238E27FC236}">
                <a16:creationId xmlns:a16="http://schemas.microsoft.com/office/drawing/2014/main" id="{79DC1533-984A-4EFA-A97A-E986B82CAE05}"/>
              </a:ext>
            </a:extLst>
          </p:cNvPr>
          <p:cNvSpPr txBox="1"/>
          <p:nvPr/>
        </p:nvSpPr>
        <p:spPr>
          <a:xfrm>
            <a:off x="270392" y="489939"/>
            <a:ext cx="1231440" cy="461665"/>
          </a:xfrm>
          <a:prstGeom prst="rect">
            <a:avLst/>
          </a:prstGeom>
          <a:noFill/>
        </p:spPr>
        <p:txBody>
          <a:bodyPr wrap="square" rtlCol="0">
            <a:spAutoFit/>
          </a:bodyPr>
          <a:lstStyle/>
          <a:p>
            <a:r>
              <a:rPr lang="zh-TW" altLang="en-US" sz="2400" b="1" dirty="0">
                <a:latin typeface="微軟正黑體 Light" panose="020B0304030504040204" pitchFamily="34" charset="-120"/>
                <a:ea typeface="微軟正黑體 Light" panose="020B0304030504040204" pitchFamily="34" charset="-120"/>
              </a:rPr>
              <a:t>實作</a:t>
            </a:r>
            <a:endParaRPr lang="zh-CN" altLang="en-US" sz="2400" b="1" dirty="0">
              <a:latin typeface="微軟正黑體 Light" panose="020B0304030504040204" pitchFamily="34" charset="-120"/>
              <a:ea typeface="微軟正黑體 Light" panose="020B0304030504040204" pitchFamily="34" charset="-120"/>
            </a:endParaRPr>
          </a:p>
        </p:txBody>
      </p:sp>
      <p:pic>
        <p:nvPicPr>
          <p:cNvPr id="7"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0849" b="68861"/>
          <a:stretch/>
        </p:blipFill>
        <p:spPr>
          <a:xfrm>
            <a:off x="2696066" y="-527605"/>
            <a:ext cx="2253369" cy="1792215"/>
          </a:xfrm>
          <a:prstGeom prst="rect">
            <a:avLst/>
          </a:prstGeom>
        </p:spPr>
      </p:pic>
      <p:sp>
        <p:nvSpPr>
          <p:cNvPr id="8" name="文本框 3">
            <a:extLst>
              <a:ext uri="{FF2B5EF4-FFF2-40B4-BE49-F238E27FC236}">
                <a16:creationId xmlns:a16="http://schemas.microsoft.com/office/drawing/2014/main" id="{B83DCE98-7079-400E-8764-E91F6B6CCF3A}"/>
              </a:ext>
            </a:extLst>
          </p:cNvPr>
          <p:cNvSpPr txBox="1"/>
          <p:nvPr/>
        </p:nvSpPr>
        <p:spPr>
          <a:xfrm>
            <a:off x="4055375" y="551196"/>
            <a:ext cx="5393425" cy="584775"/>
          </a:xfrm>
          <a:prstGeom prst="rect">
            <a:avLst/>
          </a:prstGeom>
          <a:noFill/>
        </p:spPr>
        <p:txBody>
          <a:bodyPr wrap="square" rtlCol="0">
            <a:spAutoFit/>
          </a:bodyPr>
          <a:lstStyle/>
          <a:p>
            <a:pPr algn="dist"/>
            <a:r>
              <a:rPr lang="zh-TW" altLang="en-US" sz="3200" dirty="0">
                <a:latin typeface="微软雅黑" panose="020B0503020204020204" pitchFamily="34" charset="-122"/>
                <a:ea typeface="微软雅黑" panose="020B0503020204020204" pitchFamily="34" charset="-122"/>
              </a:rPr>
              <a:t>中年級素養命題實作</a:t>
            </a:r>
            <a:r>
              <a:rPr lang="en-US" altLang="zh-TW" sz="3200" dirty="0">
                <a:latin typeface="微软雅黑" panose="020B0503020204020204" pitchFamily="34" charset="-122"/>
                <a:ea typeface="微软雅黑" panose="020B0503020204020204" pitchFamily="34" charset="-122"/>
              </a:rPr>
              <a:t>(</a:t>
            </a:r>
            <a:r>
              <a:rPr lang="zh-TW" altLang="en-US" sz="3200" dirty="0">
                <a:latin typeface="微软雅黑" panose="020B0503020204020204" pitchFamily="34" charset="-122"/>
                <a:ea typeface="微软雅黑" panose="020B0503020204020204" pitchFamily="34" charset="-122"/>
              </a:rPr>
              <a:t>修正版</a:t>
            </a:r>
            <a:r>
              <a:rPr lang="en-US" altLang="zh-TW" sz="3200" dirty="0">
                <a:latin typeface="微软雅黑" panose="020B0503020204020204" pitchFamily="34" charset="-122"/>
                <a:ea typeface="微软雅黑" panose="020B0503020204020204" pitchFamily="34" charset="-122"/>
              </a:rPr>
              <a:t>)</a:t>
            </a:r>
            <a:endParaRPr lang="zh-CN" altLang="en-US" sz="3200" dirty="0">
              <a:latin typeface="微软雅黑" panose="020B0503020204020204" pitchFamily="34" charset="-122"/>
              <a:ea typeface="微软雅黑" panose="020B0503020204020204" pitchFamily="34" charset="-122"/>
            </a:endParaRPr>
          </a:p>
        </p:txBody>
      </p:sp>
      <p:sp>
        <p:nvSpPr>
          <p:cNvPr id="18" name="矩形 17"/>
          <p:cNvSpPr/>
          <p:nvPr/>
        </p:nvSpPr>
        <p:spPr>
          <a:xfrm>
            <a:off x="758293" y="1584117"/>
            <a:ext cx="11099411" cy="3323987"/>
          </a:xfrm>
          <a:prstGeom prst="rect">
            <a:avLst/>
          </a:prstGeom>
        </p:spPr>
        <p:txBody>
          <a:bodyPr wrap="square">
            <a:spAutoFit/>
          </a:bodyPr>
          <a:lstStyle/>
          <a:p>
            <a:pPr>
              <a:lnSpc>
                <a:spcPct val="150000"/>
              </a:lnSpc>
            </a:pPr>
            <a:r>
              <a:rPr lang="zh-TW" altLang="en-US" sz="2800" b="1" kern="100" dirty="0">
                <a:latin typeface="Calibri" panose="020F0502020204030204" pitchFamily="34" charset="0"/>
                <a:ea typeface="微軟正黑體" panose="020B0604030504040204" pitchFamily="34" charset="-120"/>
                <a:cs typeface="Times New Roman" panose="02020603050405020304" pitchFamily="18" charset="0"/>
              </a:rPr>
              <a:t>問題</a:t>
            </a:r>
            <a:r>
              <a:rPr lang="en-US" altLang="zh-TW" sz="2800" b="1" kern="100">
                <a:latin typeface="Calibri" panose="020F0502020204030204" pitchFamily="34" charset="0"/>
                <a:ea typeface="微軟正黑體" panose="020B0604030504040204" pitchFamily="34" charset="-120"/>
                <a:cs typeface="Times New Roman" panose="02020603050405020304" pitchFamily="18" charset="0"/>
              </a:rPr>
              <a:t>2.</a:t>
            </a:r>
          </a:p>
          <a:p>
            <a:pPr>
              <a:lnSpc>
                <a:spcPct val="150000"/>
              </a:lnSpc>
            </a:pPr>
            <a:r>
              <a:rPr lang="zh-TW" altLang="en-US" sz="2800" b="1" kern="100">
                <a:latin typeface="Calibri" panose="020F0502020204030204" pitchFamily="34" charset="0"/>
                <a:ea typeface="微軟正黑體" panose="020B0604030504040204" pitchFamily="34" charset="-120"/>
                <a:cs typeface="Times New Roman" panose="02020603050405020304" pitchFamily="18" charset="0"/>
              </a:rPr>
              <a:t>目前</a:t>
            </a:r>
            <a:r>
              <a:rPr lang="zh-TW" altLang="en-US" sz="2800" b="1" kern="100" dirty="0">
                <a:latin typeface="Calibri" panose="020F0502020204030204" pitchFamily="34" charset="0"/>
                <a:ea typeface="微軟正黑體" panose="020B0604030504040204" pitchFamily="34" charset="-120"/>
                <a:cs typeface="Times New Roman" panose="02020603050405020304" pitchFamily="18" charset="0"/>
              </a:rPr>
              <a:t>哈囉颱風中心距離宜蘭約 </a:t>
            </a:r>
            <a:r>
              <a:rPr lang="en-US" altLang="zh-TW" sz="2800" b="1" kern="100" dirty="0">
                <a:latin typeface="Calibri" panose="020F0502020204030204" pitchFamily="34" charset="0"/>
                <a:ea typeface="微軟正黑體" panose="020B0604030504040204" pitchFamily="34" charset="-120"/>
                <a:cs typeface="Times New Roman" panose="02020603050405020304" pitchFamily="18" charset="0"/>
              </a:rPr>
              <a:t>828 </a:t>
            </a:r>
            <a:r>
              <a:rPr lang="zh-TW" altLang="en-US" sz="2800" b="1" kern="100" dirty="0">
                <a:latin typeface="Calibri" panose="020F0502020204030204" pitchFamily="34" charset="0"/>
                <a:ea typeface="微軟正黑體" panose="020B0604030504040204" pitchFamily="34" charset="-120"/>
                <a:cs typeface="Times New Roman" panose="02020603050405020304" pitchFamily="18" charset="0"/>
              </a:rPr>
              <a:t>公里，它正朝宜蘭方向移動。</a:t>
            </a:r>
          </a:p>
          <a:p>
            <a:pPr>
              <a:lnSpc>
                <a:spcPct val="150000"/>
              </a:lnSpc>
            </a:pPr>
            <a:r>
              <a:rPr lang="zh-TW" altLang="en-US" sz="2800" b="1" kern="100" dirty="0">
                <a:latin typeface="Calibri" panose="020F0502020204030204" pitchFamily="34" charset="0"/>
                <a:ea typeface="微軟正黑體" panose="020B0604030504040204" pitchFamily="34" charset="-120"/>
                <a:cs typeface="Times New Roman" panose="02020603050405020304" pitchFamily="18" charset="0"/>
              </a:rPr>
              <a:t>根據颱風警報單內容顯示：「颱風每小時移動 </a:t>
            </a:r>
            <a:r>
              <a:rPr lang="en-US" altLang="zh-TW" sz="2800" b="1" kern="100" dirty="0">
                <a:latin typeface="Calibri" panose="020F0502020204030204" pitchFamily="34" charset="0"/>
                <a:ea typeface="微軟正黑體" panose="020B0604030504040204" pitchFamily="34" charset="-120"/>
                <a:cs typeface="Times New Roman" panose="02020603050405020304" pitchFamily="18" charset="0"/>
              </a:rPr>
              <a:t>23 </a:t>
            </a:r>
            <a:r>
              <a:rPr lang="zh-TW" altLang="en-US" sz="2800" b="1" kern="100" dirty="0">
                <a:latin typeface="Calibri" panose="020F0502020204030204" pitchFamily="34" charset="0"/>
                <a:ea typeface="微軟正黑體" panose="020B0604030504040204" pitchFamily="34" charset="-120"/>
                <a:cs typeface="Times New Roman" panose="02020603050405020304" pitchFamily="18" charset="0"/>
              </a:rPr>
              <a:t>公里。」</a:t>
            </a:r>
          </a:p>
          <a:p>
            <a:pPr>
              <a:lnSpc>
                <a:spcPct val="150000"/>
              </a:lnSpc>
            </a:pPr>
            <a:r>
              <a:rPr lang="zh-TW" altLang="en-US" sz="2800" b="1" kern="100" dirty="0">
                <a:latin typeface="Calibri" panose="020F0502020204030204" pitchFamily="34" charset="0"/>
                <a:ea typeface="微軟正黑體" panose="020B0604030504040204" pitchFamily="34" charset="-120"/>
                <a:cs typeface="Times New Roman" panose="02020603050405020304" pitchFamily="18" charset="0"/>
              </a:rPr>
              <a:t>如果颱風行進方向和速度不變，大約過多久颱風中心會在宜蘭登陸？請寫出你的計算過程：</a:t>
            </a:r>
          </a:p>
        </p:txBody>
      </p:sp>
    </p:spTree>
    <p:extLst>
      <p:ext uri="{BB962C8B-B14F-4D97-AF65-F5344CB8AC3E}">
        <p14:creationId xmlns:p14="http://schemas.microsoft.com/office/powerpoint/2010/main" val="2074309546"/>
      </p:ext>
    </p:extLst>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D2B24F38-3A50-4077-BD3B-3FFAAF0643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299777"/>
            <a:ext cx="5041402" cy="5041402"/>
          </a:xfrm>
          <a:prstGeom prst="rect">
            <a:avLst/>
          </a:prstGeom>
        </p:spPr>
      </p:pic>
      <p:sp>
        <p:nvSpPr>
          <p:cNvPr id="5" name="椭圆 4">
            <a:extLst>
              <a:ext uri="{FF2B5EF4-FFF2-40B4-BE49-F238E27FC236}">
                <a16:creationId xmlns:a16="http://schemas.microsoft.com/office/drawing/2014/main" id="{4A93907E-99DB-4CE8-BBB5-41DF4263341F}"/>
              </a:ext>
            </a:extLst>
          </p:cNvPr>
          <p:cNvSpPr/>
          <p:nvPr/>
        </p:nvSpPr>
        <p:spPr>
          <a:xfrm>
            <a:off x="5477289" y="1288774"/>
            <a:ext cx="4280452" cy="428045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id="{ABB50E48-4930-4D14-A5D6-6C9D4C7F98BE}"/>
              </a:ext>
            </a:extLst>
          </p:cNvPr>
          <p:cNvSpPr txBox="1"/>
          <p:nvPr/>
        </p:nvSpPr>
        <p:spPr>
          <a:xfrm>
            <a:off x="5867204" y="3103185"/>
            <a:ext cx="3634854" cy="769441"/>
          </a:xfrm>
          <a:prstGeom prst="rect">
            <a:avLst/>
          </a:prstGeom>
          <a:noFill/>
        </p:spPr>
        <p:txBody>
          <a:bodyPr wrap="square" rtlCol="0">
            <a:spAutoFit/>
          </a:bodyPr>
          <a:lstStyle/>
          <a:p>
            <a:pPr algn="dist"/>
            <a:r>
              <a:rPr lang="zh-TW" altLang="en-US" sz="4400" dirty="0">
                <a:solidFill>
                  <a:schemeClr val="bg2">
                    <a:lumMod val="50000"/>
                  </a:schemeClr>
                </a:solidFill>
                <a:latin typeface="微软雅黑" panose="020B0503020204020204" pitchFamily="34" charset="-122"/>
                <a:ea typeface="微软雅黑" panose="020B0503020204020204" pitchFamily="34" charset="-122"/>
              </a:rPr>
              <a:t>謝謝聆聽</a:t>
            </a:r>
            <a:endParaRPr lang="zh-CN" altLang="en-US" sz="4400" dirty="0">
              <a:solidFill>
                <a:schemeClr val="bg2">
                  <a:lumMod val="50000"/>
                </a:schemeClr>
              </a:solidFill>
              <a:latin typeface="微软雅黑" panose="020B0503020204020204" pitchFamily="34" charset="-122"/>
              <a:ea typeface="微软雅黑" panose="020B0503020204020204" pitchFamily="34" charset="-122"/>
            </a:endParaRPr>
          </a:p>
        </p:txBody>
      </p:sp>
      <p:pic>
        <p:nvPicPr>
          <p:cNvPr id="10" name="图片 9">
            <a:extLst>
              <a:ext uri="{FF2B5EF4-FFF2-40B4-BE49-F238E27FC236}">
                <a16:creationId xmlns:a16="http://schemas.microsoft.com/office/drawing/2014/main" id="{FA977F85-A946-4FBC-8F5A-A51402017FC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9757741" y="-247650"/>
            <a:ext cx="2642654" cy="2101833"/>
          </a:xfrm>
          <a:prstGeom prst="rect">
            <a:avLst/>
          </a:prstGeom>
        </p:spPr>
      </p:pic>
      <p:sp>
        <p:nvSpPr>
          <p:cNvPr id="12" name="椭圆 11">
            <a:extLst>
              <a:ext uri="{FF2B5EF4-FFF2-40B4-BE49-F238E27FC236}">
                <a16:creationId xmlns:a16="http://schemas.microsoft.com/office/drawing/2014/main" id="{97BB0AD7-9081-414B-ACBE-E8489E3D10F1}"/>
              </a:ext>
            </a:extLst>
          </p:cNvPr>
          <p:cNvSpPr/>
          <p:nvPr/>
        </p:nvSpPr>
        <p:spPr>
          <a:xfrm>
            <a:off x="5201270" y="1012756"/>
            <a:ext cx="4832488" cy="4832488"/>
          </a:xfrm>
          <a:prstGeom prst="ellipse">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8273486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33C5572B-9CF0-4065-B745-25EBC88D8961"/>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内容列表"/>
  <p:tag name="ISPRINGCLOUDFOLDERID" val="0"/>
  <p:tag name="ISPRINGCLOUDFOLDERPATH" val="资源库"/>
  <p:tag name="ISPRING_PLAYERS_CUSTOMIZATION" val="UEsDBBQAAgAIAOeJc0s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niXNL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OeJc0u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54lzSy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54lzS2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aWGeSz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aWGeS5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aWGeS7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amGeSyTg/xfEDAAAYxkAABcAAAB1bml2ZXJzYWwvdW5pdmVyc2FsLnBuZ+1XaVxT55o/isVOLSBqCrI7ttJFxKgBFJO4AOIom4QisouWyy7IIQYI0UtbBEXa3lvwgiESLAHCTkMwAUJF4NYYUFnCYqSCISSHJGAgIWSbg/bOb2a+zefhw/md8/zf9z3P+n/Oc/L9fU+ZfGT1EQAAJqe9Pc4BgBECADbe/NAYRox/4u+Gbxuunjt1AmgYsBHDwqbY4z7HAaC5aIs2+gNY/rcr3iFXAcC0Z+3a0J9SfQkALFdOexzHXYuQCs7QLwnH+1/rz+YA2GNVJ4ynP3Xbnr8b8bEH7vElhy83eVSctvmi4HNfj022f9n/1/s3HbYN52/e+mLgqGeNq0pJnKAFT4EThvAJ9uqFKwHshPqgoISRaCynNojtXFclLkvpCiEqx2Ppfhj1m8eb7bNhc648NK+1qLWeFafhshd7LaRPYOzMiFnMkfyCMyX7GFs2AkBdoG3qNsQUyUBkw4vdLiPbLSR3q5P3/PmMWZ2rzPiXwNoJb2Fvg0NyzAMHP5oHbAAADw/Y8a3m6+A6uA6ug+vgOrgOroPr4Dq4Dv4/BPdla6TMrwDg+tD/8UfhDS5gcZkf2RiRoxaOzBRhuzLnKvK+xk8RVShacrCgi0UGs9hSAIjqJDzlFzIHbrF0wu8sIsYSws5zR4/E6GQtgzCUZ2Mht0VEwu+QvMqSJ6XMM2qTUwSy5CwAaJ+gUXIyeV2Ee9Wp0UmhTF7rhdmOQgI+QCXeN8lp7KycFtMoySl/MBqS8Ux0jYhC0nu4poj9SKtDkr/5YR5KtCS9gkLn6KQpjvrFIlIYitJDMOhUznJNcARBWEBQ6M5xeYpvQEqhsGtVQv9qtlCB74zko70Gpo+0OalKONrLMxlVs3j2wHTJ3/12bzClvbqN7rtvqderOMxJNP0yCyw6LmDG6r7XvApIjbhVv2ZHvtU9wZUeE0cjRrL+RT3zVeYIAfEpmGMSxZXnqNh/GxKm2XhJNQX5EyL8y9R+YVP1DU278xM5yaBhHD8PjcTVh3ILCcvt1TcyedbYQSiD1f/PkLD+KmF8KPQWag5TiJYHnlRgX9dxlXGfdo9Xu8bbEd78qFxW3k2fxECjh/eA9hRhWVrWKU985cCt5CxfunE0qp0+ZPUA5D6NPzZhsiIhiwkOwSUMrvBHug5j9gwKX/0of5VweKHhep2mNqdhq41q/OZPzWFouz7HYJQ3BRvUvthnPbl/5yjayzfLlmEyI/LhjrgU9SsqqNP8lW8V/hSvjWEpku1/yEDl2HsrXMBI/GSOFXX6733R/872OmbyH6Ibr49galaWh4ktHfL4hXAad4xO6ad9iFqwz121uld0+cm1o8PXieqak7qsISJbhkybgKopUCor6aG5hYIQK13TtPW9pvMaGUppCU5i1zQtsxV1XZG7vjwRc53PKxtx/03h3ku2+ucdfM/hDlmXdUCzTRR/kHuDsJNrNnOALWSaTMAJfgGNgQ+TmM7P0fZmFexkICMw75GNQvV5MYu4H36pF2iJY+o02xAVyG5ollecywox+TSh6/4KCKoEKTsRAqFFQDNbxtowxkOSkA+HpLkhzIHmWmzZpDSXeLPgmeUfoOL7Iw8uCw4gdoB7s/B70XlBeft5u1xJNOqAfZ7bz2p3ROuFHBsMrk9lK+lIDempkuMSM28/4DdDadSNf6wuj4amMBrp/XWTZq3J5BiljC1v00QHc0Jwe2nhos9Y0tPSbQjEx5AeF2uC67e4lCeMKuqp1oXlQqlTw0TkowpjKcjBLRUuWP8YQItZQDcGlhw0G01wwDa22owNtsGJvGq73P5S1BaWELAooTe2iVIyfeYarK/zTHUWqw1Bgq67IGTTuuT8RUGBv8mzvqgksrDCscdtPi5uUpiaER/Jf+152ePx3WAjNbIRY2spGowctvsNWVwmZ5sDYA452aqJr3tFjoTrBfzHblzGQ6eyR3tG0Pb8GgtGEVZ/TXqVJFD/Agfe5Yw+O7Fzw69Lw4F+4eWRnNBZgnPn0gtJvmP5efTqXGWoM+2oZr61xLkyp5z/BRiCavQtUbSJlb11obFlLCdGoYIw4zKaMcxJcJdMkUsjNY055aqYGm69AlK96Rh4Eafs/SGbcwIHbOaj7d2XT6zwXKe0hoMGCf879a9D4a4ANNK8JIDEDaM+MVHhjRBUZYZZiYKEw2VnUSRt8vkc6lu1iEK5hzWe18wp+9e0InlGGqu5QVGh6wCrZjb4yghu8mgbc2NlVTPWxQckMp7GkZUaBHWjW7tM7ZZYWszl0chwqcwRV17nSRPEmHgrI8E5JJLiSr1oN/c1EMZKF7/RmhuheCWtSwPu8nt7D5I+8odGcdFIZzY9mfKUBbbtDEyacksJx91Wk5t9k/Df9d6svXy0UMeOmyJ7oV1YxJb8asC0IQtjWlaF5LhL0/kmx+R79ROBPtwN0pWl+zkyKrUD5rCjqOhGhk+Zcd+MQHPYwas7Pc9TSp10hCssaTYuURFHpd7WuRVHynrSqqur+72Yfi7miO7fwMH+6KFDs/j3XoCNlZraGmMOqt1p9ycS8nIp1iwzwT+smHubK64iOKAxAsupfstcmXBXAFui/H0tYKVw62obUY44boGoFw879UR9i/NRONq3nvT0FCt/30O9mAs3vym6IyX77ZsNSLoiPoJpeoXxLnh9Wtm7LHXKwPRIqGrxsxnknO1x/0CTNkizA1VV6kwbaPxtMVG/4+Jjb/IoCzXy+niMvotFPACNjldVsQQx7AR3vmdvB/mXtoSuOnUTrRQ7aO3Ra/iTRWLc/uHc5SKSdkbSSNJBkuZ+O/ajXDNMO0vaNulbbG7RFK7KtnHxicnBT4hhdrwK0crHUTwK7vYNxX7jzpntecjuCNP7CRMu+8s53UdNiRf03z0gpmsujda3+vjEuPepjkmmUIXEg3p0I7/GoSZu07iW+FP0/FTrnYLMRHjf9oDmBYpBGwuKyPjyb0+i/fkPry1O/36AkVg/FP7JQuv/rKBO/Sr0roImDt0P9/LcmefkZFgd2mc0o95eBOZtkta+z2W81SSS9MJ/CBMQQHk2jOMOIFGmOitTBGJ5bO5dvCsw+e2i8qyJH+aGWxi++JDuQZYoJrYjF1VFeLWiclurn+7MNZpqMln0UheTv7CrLfP2jRwynkCBeVgn56zsEwFDb4fuEEFNzDtPFUkNzdN3iwOQKTP+z/01NKVnDSWB3CxAXJpp4e6iUu22C/RjXrizEqy+tqe0+HUTz4n5siVzsdciWN6pshM9vTqIxqfdtYZGtoSpssdPqbLDaBEO/e7uAi0oKoFdPy+HGjmYZQvyGZNvXE1kEN7bqVW7xQfl3aA4lTg8CD2FRhyyYJK+pI1Ii+Be7AKyizWVprm1in7axyhSYs85p0DNg5wIO9mhfbS+8pmOZtJQt5Wk2b8oP5mUuPvLPcsfzK+a9h6wkgwQFTxXv+FBrtrs6EK3pEsjS9hcH6Zh3TgULCl31syVF5UN37rQ6Z2hcOncsxaob2IXDUH3Tr3vmGx4/GEKLNgrPOo081nS4LxyMgVLKEk3/b72sdDh14GykhpYY5d6ll48kz1n/DysJqtrvjILY3cCLwASVW+5zsz/1vWXhvyYcNenXkyD6pkR5lt+sf62WJjmKkgPZNvwu5K38n5mibgYlmhm15ohye8GAcbyeVATNVp/tU7SiCYrm2jHcWc9epdrrD2u/iJTtxTJ1Nc+FIBGTWXOHO2B1Zxewp8fr1VY2SSxySwAKTYl1cr9926u4MqD3LTibOhPM2f4K58F8Z/DbGTTYyRs/ljMcJKhLlRk2Ql/raRK+Rk4v349GZHDOVIGf5/ZMUgk1K5SM3Rx44T7T9TPTagPz63l1pY2jnYcPJe593MAq0FFtDZ+IGgbZIF3eCF62Uv3Lweg/ovsjlvqNT5eAhi3v0/SL+Rh68oJs//I6H7CkEqZU13xAO9nGQtqUML+nCQ9iCgJf2eW5ozBUJAg2GeIWQrRFs3wW4b0pB3QvC1CxIjAOzVjDerBUIOrNMQpFEov+UBLvcM/+ti5hvW01e2THdcjbTSqrzJ2WtgpHF3yrh1Mlle7FZm1EDNexlKIGW8FBRo5h1N48/V07y1H7nvWAIAoqDP66u3oZqh94XxPbZt4a0qf1BYh9Je72T2Ke9Vb510tDx6OtgdZHxfk2eesvGn6odTxc+B6DFjel80ew4dd60wxYHwRCP4tfiRJ94ZzvRGLcn/f/wAgLOV/zd8/boFH63B3I3iiLpPkb8FqF066b/+XoFsK/C+BbvDB1MMHlEG2AUOnccNLUwY9M3wrvFqzGn22pJJaZU/Spi7rVFPMr+CRHueMc9UeqP/asNk8bFOh9WHvr+GzwGlPX4+GE1F//U9QSwMEFAACAAgAamGeS3Br3rpLAAAAagAAABsAAAB1bml2ZXJzYWwvdW5pdmVyc2FsLnBuZy54bWyzsa/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sCAACwCAAAFAAAAAAAAAABAAAAAAC9EQAAdW5pdmVyc2FsL3BsYXllci54bWxQSwECAAAUAAIACABpYZ5LsIcj9GwBAAD3AgAAKQAAAAAAAAABAAAAAADqFAAAdW5pdmVyc2FsL3NraW5fY3VzdG9taXphdGlvbl9zZXR0aW5ncy54bWxQSwECAAAUAAIACABqYZ5LJOD/F8QMAABjGQAAFwAAAAAAAAAAAAAAAACdFgAAdW5pdmVyc2FsL3VuaXZlcnNhbC5wbmdQSwECAAAUAAIACABqYZ5LcGveuksAAABqAAAAGwAAAAAAAAABAAAAAACWIwAAdW5pdmVyc2FsL3VuaXZlcnNhbC5wbmcueG1sUEsFBgAAAAALAAsASQMAABokAAAAAA=="/>
  <p:tag name="ISPRING_PRESENTATION_TITLE" val="4"/>
</p:tagLst>
</file>

<file path=ppt/theme/theme1.xml><?xml version="1.0" encoding="utf-8"?>
<a:theme xmlns:a="http://schemas.openxmlformats.org/drawingml/2006/main" name="Office Theme">
  <a:themeElements>
    <a:clrScheme name="自定义 1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38953"/>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1298</TotalTime>
  <Words>1717</Words>
  <Application>Microsoft Office PowerPoint</Application>
  <PresentationFormat>寬螢幕</PresentationFormat>
  <Paragraphs>208</Paragraphs>
  <Slides>45</Slides>
  <Notes>32</Notes>
  <HiddenSlides>0</HiddenSlides>
  <MMClips>0</MMClips>
  <ScaleCrop>false</ScaleCrop>
  <HeadingPairs>
    <vt:vector size="6" baseType="variant">
      <vt:variant>
        <vt:lpstr>使用字型</vt:lpstr>
      </vt:variant>
      <vt:variant>
        <vt:i4>14</vt:i4>
      </vt:variant>
      <vt:variant>
        <vt:lpstr>佈景主題</vt:lpstr>
      </vt:variant>
      <vt:variant>
        <vt:i4>1</vt:i4>
      </vt:variant>
      <vt:variant>
        <vt:lpstr>投影片標題</vt:lpstr>
      </vt:variant>
      <vt:variant>
        <vt:i4>45</vt:i4>
      </vt:variant>
    </vt:vector>
  </HeadingPairs>
  <TitlesOfParts>
    <vt:vector size="60" baseType="lpstr">
      <vt:lpstr>等线</vt:lpstr>
      <vt:lpstr>微软雅黑</vt:lpstr>
      <vt:lpstr>Noto Sans Symbols</vt:lpstr>
      <vt:lpstr>宋体</vt:lpstr>
      <vt:lpstr>微軟正黑體</vt:lpstr>
      <vt:lpstr>微軟正黑體 Light</vt:lpstr>
      <vt:lpstr>新細明體</vt:lpstr>
      <vt:lpstr>DFKai-SB</vt:lpstr>
      <vt:lpstr>DFKai-SB</vt:lpstr>
      <vt:lpstr>Arial</vt:lpstr>
      <vt:lpstr>Calibri</vt:lpstr>
      <vt:lpstr>Cambria Math</vt:lpstr>
      <vt:lpstr>Times New Roman</vt:lpstr>
      <vt:lpstr>Wingdings</vt:lpstr>
      <vt:lpstr>Office Theme</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USER</cp:lastModifiedBy>
  <cp:revision>295</cp:revision>
  <dcterms:created xsi:type="dcterms:W3CDTF">2017-08-18T03:02:00Z</dcterms:created>
  <dcterms:modified xsi:type="dcterms:W3CDTF">2024-12-17T13:43:07Z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