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  <p:sldMasterId id="2147483775" r:id="rId2"/>
    <p:sldMasterId id="2147483792" r:id="rId3"/>
  </p:sldMasterIdLst>
  <p:notesMasterIdLst>
    <p:notesMasterId r:id="rId22"/>
  </p:notesMasterIdLst>
  <p:handoutMasterIdLst>
    <p:handoutMasterId r:id="rId23"/>
  </p:handoutMasterIdLst>
  <p:sldIdLst>
    <p:sldId id="794" r:id="rId4"/>
    <p:sldId id="905" r:id="rId5"/>
    <p:sldId id="863" r:id="rId6"/>
    <p:sldId id="904" r:id="rId7"/>
    <p:sldId id="892" r:id="rId8"/>
    <p:sldId id="907" r:id="rId9"/>
    <p:sldId id="906" r:id="rId10"/>
    <p:sldId id="901" r:id="rId11"/>
    <p:sldId id="914" r:id="rId12"/>
    <p:sldId id="893" r:id="rId13"/>
    <p:sldId id="902" r:id="rId14"/>
    <p:sldId id="894" r:id="rId15"/>
    <p:sldId id="896" r:id="rId16"/>
    <p:sldId id="912" r:id="rId17"/>
    <p:sldId id="897" r:id="rId18"/>
    <p:sldId id="910" r:id="rId19"/>
    <p:sldId id="895" r:id="rId20"/>
    <p:sldId id="829" r:id="rId21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FC5"/>
    <a:srgbClr val="E5FF9B"/>
    <a:srgbClr val="D9F4AE"/>
    <a:srgbClr val="800000"/>
    <a:srgbClr val="14CDF8"/>
    <a:srgbClr val="FF0000"/>
    <a:srgbClr val="FEF9B4"/>
    <a:srgbClr val="3333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89253" autoAdjust="0"/>
  </p:normalViewPr>
  <p:slideViewPr>
    <p:cSldViewPr>
      <p:cViewPr varScale="1">
        <p:scale>
          <a:sx n="66" d="100"/>
          <a:sy n="66" d="100"/>
        </p:scale>
        <p:origin x="150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12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8ECD4B-5F9A-4728-BB14-260D07D31095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455575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83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34E6153-7354-4B91-88F5-8434C387BB14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382851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34E6153-7354-4B91-88F5-8434C387BB14}" type="slidenum">
              <a:rPr lang="zh-TW" altLang="en-US" smtClean="0"/>
              <a:pPr>
                <a:defRPr/>
              </a:pPr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9224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34E6153-7354-4B91-88F5-8434C387BB14}" type="slidenum">
              <a:rPr lang="zh-TW" altLang="en-US" smtClean="0"/>
              <a:pPr>
                <a:defRPr/>
              </a:pPr>
              <a:t>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3797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34E6153-7354-4B91-88F5-8434C387BB14}" type="slidenum">
              <a:rPr lang="zh-TW" altLang="en-US" smtClean="0"/>
              <a:pPr>
                <a:defRPr/>
              </a:pPr>
              <a:t>11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2977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34E6153-7354-4B91-88F5-8434C387BB14}" type="slidenum">
              <a:rPr lang="zh-TW" altLang="en-US" smtClean="0"/>
              <a:pPr>
                <a:defRPr/>
              </a:pPr>
              <a:t>18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2558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0CDBDE-B118-4B29-9613-5CD5D8D7A92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96051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668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EEE338-03D1-440F-BBB2-6A0848F8ADB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09909390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9B9D2C-0D8A-4440-A650-1E38DE4BC4C9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63396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4EA2E-E70A-4CFE-8D2D-9C31C1DB7993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54311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FA85CC-100F-443B-83CC-15D59A6CC7C6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91555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673862-A043-4DC5-A2E5-D6C211E6799C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4645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6097C9-F60E-495C-BA23-2B00E9594EEC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03174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4C8B11-1030-48CC-A82F-59898B796589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97037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EEE338-03D1-440F-BBB2-6A0848F8ADB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3995214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EEE338-03D1-440F-BBB2-6A0848F8ADB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572642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EEE338-03D1-440F-BBB2-6A0848F8ADB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9296265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EEE338-03D1-440F-BBB2-6A0848F8ADB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6022440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EEE338-03D1-440F-BBB2-6A0848F8ADB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35778216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EEE338-03D1-440F-BBB2-6A0848F8ADB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84781937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EF8F5F-8876-4A46-B7AA-5EEEBE3FAEAD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460383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9135E0-9168-4F1C-8FF5-09F7E3C393EC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918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6492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A5F6A6-84C4-49E4-AE2A-7582A92A049C}" type="slidenum">
              <a:rPr lang="zh-TW" altLang="en-US" smtClean="0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154747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DECCA-D546-43C2-9195-DCE79EDA5951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033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A586C2-ED0A-4E98-B103-AED522160F64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8229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32D03-8534-4720-847F-8A82DC0144AC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2955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D22FA5-30B3-4B3B-B029-9ADB6558BADC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565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5D19E3-1CD4-49F7-B853-F1A3E4357432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8617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09A3CD-1BD9-496E-A143-DE261982830C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9445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A5F6A6-84C4-49E4-AE2A-7582A92A049C}" type="slidenum">
              <a:rPr lang="zh-TW" altLang="en-US" smtClean="0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430820"/>
      </p:ext>
    </p:extLst>
  </p:cSld>
  <p:clrMapOvr>
    <a:masterClrMapping/>
  </p:clrMapOvr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A5F6A6-84C4-49E4-AE2A-7582A92A049C}" type="slidenum">
              <a:rPr lang="zh-TW" altLang="en-US" smtClean="0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3884749"/>
      </p:ext>
    </p:extLst>
  </p:cSld>
  <p:clrMapOvr>
    <a:masterClrMapping/>
  </p:clrMapOvr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A5F6A6-84C4-49E4-AE2A-7582A92A049C}" type="slidenum">
              <a:rPr lang="zh-TW" altLang="en-US" smtClean="0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714344"/>
      </p:ext>
    </p:extLst>
  </p:cSld>
  <p:clrMapOvr>
    <a:masterClrMapping/>
  </p:clrMapOvr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A5F6A6-84C4-49E4-AE2A-7582A92A049C}" type="slidenum">
              <a:rPr lang="zh-TW" altLang="en-US" smtClean="0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5096835"/>
      </p:ext>
    </p:extLst>
  </p:cSld>
  <p:clrMapOvr>
    <a:masterClrMapping/>
  </p:clrMapOvr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A5F6A6-84C4-49E4-AE2A-7582A92A049C}" type="slidenum">
              <a:rPr lang="zh-TW" altLang="en-US" smtClean="0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884318"/>
      </p:ext>
    </p:extLst>
  </p:cSld>
  <p:clrMapOvr>
    <a:masterClrMapping/>
  </p:clrMapOvr>
  <p:hf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A5F6A6-84C4-49E4-AE2A-7582A92A049C}" type="slidenum">
              <a:rPr lang="zh-TW" altLang="en-US" smtClean="0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087367"/>
      </p:ext>
    </p:extLst>
  </p:cSld>
  <p:clrMapOvr>
    <a:masterClrMapping/>
  </p:clrMapOvr>
  <p:hf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74190-629E-4C90-9131-6E6DE8C90B15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5180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6" y="2348880"/>
            <a:ext cx="7772400" cy="136207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940152" y="6237312"/>
            <a:ext cx="2895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061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6373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47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4076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1498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9992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0170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45605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0324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4451227" cy="2023254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609601"/>
            <a:ext cx="2441519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451212" cy="3158347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4036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85031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6167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1116" y="75416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6000" dirty="0">
                <a:solidFill>
                  <a:prstClr val="black"/>
                </a:solidFill>
                <a:effectLst/>
                <a:latin typeface="Tw Cen MT" panose="020B0602020104020603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993578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</a:pPr>
            <a:r>
              <a:rPr lang="en-US" sz="6000" dirty="0">
                <a:solidFill>
                  <a:prstClr val="black"/>
                </a:solidFill>
                <a:effectLst/>
                <a:latin typeface="Tw Cen MT" panose="020B0602020104020603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402617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985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3122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4384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8364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B79B-1E53-4C8E-B3D0-86831AE8090E}" type="datetimeFigureOut">
              <a:rPr lang="zh-TW" altLang="en-US" smtClean="0">
                <a:solidFill>
                  <a:prstClr val="black"/>
                </a:solidFill>
              </a:rPr>
              <a:pPr/>
              <a:t>2020/10/15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E795-C2EF-42EF-B907-794F3FA8F34F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506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3EEE338-03D1-440F-BBB2-6A0848F8ADB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07685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3EEE338-03D1-440F-BBB2-6A0848F8ADB4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8106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  <p:sldLayoutId id="2147483788" r:id="rId13"/>
    <p:sldLayoutId id="2147483789" r:id="rId14"/>
    <p:sldLayoutId id="2147483790" r:id="rId15"/>
    <p:sldLayoutId id="2147483791" r:id="rId16"/>
    <p:sldLayoutId id="2147483731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CA0B79B-1E53-4C8E-B3D0-86831AE8090E}" type="datetimeFigureOut">
              <a:rPr lang="zh-TW" altLang="en-US" smtClean="0">
                <a:solidFill>
                  <a:prstClr val="black"/>
                </a:solidFill>
                <a:latin typeface="Tw Cen MT" panose="020B0602020104020603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2020/10/15</a:t>
            </a:fld>
            <a:endParaRPr lang="zh-TW" altLang="en-US">
              <a:solidFill>
                <a:prstClr val="black"/>
              </a:solidFill>
              <a:latin typeface="Tw Cen MT" panose="020B0602020104020603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/>
              </a:solidFill>
              <a:latin typeface="Tw Cen MT" panose="020B06020201040206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A96E795-C2EF-42EF-B907-794F3FA8F34F}" type="slidenum">
              <a:rPr lang="zh-TW" altLang="en-US" smtClean="0">
                <a:solidFill>
                  <a:prstClr val="black"/>
                </a:solidFill>
                <a:latin typeface="Tw Cen MT" panose="020B0602020104020603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TW" altLang="en-US">
              <a:solidFill>
                <a:prstClr val="black"/>
              </a:solidFill>
              <a:latin typeface="Tw Cen MT" panose="020B0602020104020603"/>
            </a:endParaRPr>
          </a:p>
        </p:txBody>
      </p:sp>
    </p:spTree>
    <p:extLst>
      <p:ext uri="{BB962C8B-B14F-4D97-AF65-F5344CB8AC3E}">
        <p14:creationId xmlns:p14="http://schemas.microsoft.com/office/powerpoint/2010/main" val="868881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標題 2"/>
          <p:cNvSpPr>
            <a:spLocks noGrp="1"/>
          </p:cNvSpPr>
          <p:nvPr>
            <p:ph type="ctrTitle"/>
          </p:nvPr>
        </p:nvSpPr>
        <p:spPr>
          <a:xfrm>
            <a:off x="467544" y="1844824"/>
            <a:ext cx="8229600" cy="1470025"/>
          </a:xfrm>
          <a:effectLst>
            <a:outerShdw dist="35921" dir="2700000" algn="ctr" rotWithShape="0">
              <a:srgbClr val="FFFFFF"/>
            </a:outerShdw>
          </a:effectLst>
        </p:spPr>
        <p:txBody>
          <a:bodyPr/>
          <a:lstStyle/>
          <a:p>
            <a:r>
              <a:rPr lang="zh-TW" altLang="en-US" sz="8000" dirty="0">
                <a:ea typeface="文鼎勘亭流" panose="02010609010101010101" pitchFamily="49" charset="-120"/>
              </a:rPr>
              <a:t>觀課課前說明</a:t>
            </a:r>
            <a:r>
              <a:rPr lang="zh-TW" altLang="en-US" sz="8000" dirty="0" smtClean="0">
                <a:ea typeface="文鼎勘亭流" panose="02010609010101010101" pitchFamily="49" charset="-120"/>
              </a:rPr>
              <a:t>會</a:t>
            </a:r>
          </a:p>
        </p:txBody>
      </p:sp>
      <p:sp>
        <p:nvSpPr>
          <p:cNvPr id="2" name="副標題 1"/>
          <p:cNvSpPr>
            <a:spLocks noGrp="1"/>
          </p:cNvSpPr>
          <p:nvPr>
            <p:ph type="subTitle" idx="1"/>
          </p:nvPr>
        </p:nvSpPr>
        <p:spPr>
          <a:xfrm>
            <a:off x="674015" y="3356992"/>
            <a:ext cx="8208912" cy="835059"/>
          </a:xfrm>
        </p:spPr>
        <p:txBody>
          <a:bodyPr/>
          <a:lstStyle/>
          <a:p>
            <a:pPr algn="ctr">
              <a:defRPr/>
            </a:pPr>
            <a:r>
              <a:rPr lang="zh-TW" altLang="en-US" sz="3200" b="1" dirty="0" smtClean="0">
                <a:solidFill>
                  <a:schemeClr val="bg1">
                    <a:lumMod val="25000"/>
                  </a:schemeClr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東門國小 </a:t>
            </a:r>
            <a:r>
              <a:rPr lang="zh-TW" altLang="en-US" sz="3200" b="1" dirty="0" smtClean="0">
                <a:solidFill>
                  <a:schemeClr val="tx2">
                    <a:lumMod val="75000"/>
                  </a:schemeClr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社會</a:t>
            </a:r>
            <a:r>
              <a:rPr lang="zh-TW" altLang="en-US" sz="3200" b="1" dirty="0">
                <a:solidFill>
                  <a:schemeClr val="tx2">
                    <a:lumMod val="75000"/>
                  </a:schemeClr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學習</a:t>
            </a:r>
            <a:r>
              <a:rPr lang="zh-TW" altLang="en-US" sz="3200" b="1" dirty="0" smtClean="0">
                <a:solidFill>
                  <a:schemeClr val="tx2">
                    <a:lumMod val="75000"/>
                  </a:schemeClr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領域</a:t>
            </a:r>
            <a:endParaRPr lang="zh-TW" altLang="en-US" sz="3200" b="1" dirty="0">
              <a:solidFill>
                <a:schemeClr val="tx2">
                  <a:lumMod val="75000"/>
                </a:schemeClr>
              </a:solidFill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56526C0-022A-4BC5-9ECB-98C326F47A7E}" type="slidenum">
              <a:rPr lang="zh-TW" altLang="en-US" sz="1400" smtClean="0">
                <a:latin typeface="Arial" pitchFamily="34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zh-TW" sz="1400" smtClean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67544" y="5226585"/>
            <a:ext cx="66967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新細明體" charset="-120"/>
                <a:ea typeface="新細明體" charset="-12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新細明體" charset="-120"/>
                <a:ea typeface="新細明體" charset="-12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新細明體" charset="-120"/>
                <a:ea typeface="新細明體" charset="-12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新細明體" charset="-120"/>
                <a:ea typeface="新細明體" charset="-12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新細明體" charset="-120"/>
                <a:ea typeface="新細明體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新細明體" charset="-120"/>
                <a:ea typeface="新細明體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新細明體" charset="-120"/>
                <a:ea typeface="新細明體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新細明體" charset="-120"/>
                <a:ea typeface="新細明體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新細明體" charset="-120"/>
                <a:ea typeface="新細明體" charset="-120"/>
              </a:defRPr>
            </a:lvl9pPr>
          </a:lstStyle>
          <a:p>
            <a:pPr algn="r" eaLnBrk="1" hangingPunct="1">
              <a:lnSpc>
                <a:spcPct val="100000"/>
              </a:lnSpc>
            </a:pPr>
            <a:r>
              <a:rPr lang="zh-TW" altLang="en-US" b="1" dirty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時間</a:t>
            </a:r>
            <a:r>
              <a:rPr lang="en-US" altLang="en-US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：</a:t>
            </a:r>
            <a:r>
              <a:rPr lang="en-US" altLang="zh-TW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109</a:t>
            </a:r>
            <a:r>
              <a:rPr lang="zh-TW" altLang="en-US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年 </a:t>
            </a:r>
            <a:r>
              <a:rPr lang="en-US" altLang="zh-TW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10</a:t>
            </a:r>
            <a:r>
              <a:rPr lang="zh-TW" altLang="en-US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月 </a:t>
            </a:r>
            <a:r>
              <a:rPr lang="en-US" altLang="zh-TW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20</a:t>
            </a:r>
            <a:r>
              <a:rPr lang="zh-TW" altLang="en-US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日  </a:t>
            </a:r>
            <a:r>
              <a:rPr lang="zh-TW" altLang="en-US" b="1" dirty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地點</a:t>
            </a:r>
            <a:r>
              <a:rPr lang="zh-TW" altLang="en-US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：</a:t>
            </a:r>
            <a:r>
              <a:rPr lang="en-US" altLang="zh-TW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602</a:t>
            </a:r>
            <a:r>
              <a:rPr lang="zh-TW" altLang="en-US" b="1" dirty="0" smtClean="0">
                <a:solidFill>
                  <a:srgbClr val="00000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 教室</a:t>
            </a:r>
            <a:r>
              <a:rPr lang="zh-TW" altLang="en-US" b="1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 </a:t>
            </a:r>
            <a:endParaRPr lang="zh-TW" altLang="en-US" b="1" dirty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</p:txBody>
      </p:sp>
      <p:sp>
        <p:nvSpPr>
          <p:cNvPr id="6" name="副標題 1"/>
          <p:cNvSpPr txBox="1">
            <a:spLocks/>
          </p:cNvSpPr>
          <p:nvPr/>
        </p:nvSpPr>
        <p:spPr bwMode="gray">
          <a:xfrm>
            <a:off x="1259632" y="4249841"/>
            <a:ext cx="8208912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None/>
              <a:defRPr sz="1600">
                <a:solidFill>
                  <a:schemeClr val="tx1"/>
                </a:solidFill>
                <a:latin typeface="Times New Roman" pitchFamily="18" charset="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微軟正黑體" pitchFamily="34" charset="-12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微軟正黑體" pitchFamily="34" charset="-12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微軟正黑體" pitchFamily="34" charset="-12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zh-TW" altLang="en-US" sz="3200" b="1" kern="0" dirty="0">
                <a:solidFill>
                  <a:schemeClr val="bg1">
                    <a:lumMod val="25000"/>
                  </a:schemeClr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公開授課</a:t>
            </a:r>
            <a:r>
              <a:rPr lang="zh-TW" altLang="en-US" sz="3200" b="1" kern="0" dirty="0" smtClean="0">
                <a:solidFill>
                  <a:schemeClr val="bg1">
                    <a:lumMod val="25000"/>
                  </a:schemeClr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：方淑品老師</a:t>
            </a:r>
            <a:endParaRPr lang="zh-TW" altLang="en-US" sz="3200" b="1" kern="0" dirty="0">
              <a:solidFill>
                <a:schemeClr val="bg1">
                  <a:lumMod val="25000"/>
                </a:schemeClr>
              </a:solidFill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000" b="1" dirty="0">
                <a:solidFill>
                  <a:schemeClr val="tx1"/>
                </a:solidFill>
                <a:ea typeface="文鼎粗行楷" panose="02010609010101010101" pitchFamily="49" charset="-120"/>
              </a:rPr>
              <a:t>到校輔導流程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>
              <a:lnSpc>
                <a:spcPct val="200000"/>
              </a:lnSpc>
            </a:pPr>
            <a:r>
              <a:rPr lang="en-US" altLang="zh-TW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09:40~10:10</a:t>
            </a:r>
            <a:r>
              <a:rPr lang="zh-TW" altLang="en-US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 </a:t>
            </a:r>
            <a:r>
              <a:rPr lang="zh-TW" altLang="en-US" sz="3200" dirty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課前</a:t>
            </a:r>
            <a:r>
              <a:rPr lang="zh-TW" altLang="en-US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說明           會議室</a:t>
            </a:r>
            <a:endParaRPr lang="en-US" altLang="zh-TW" sz="3200" dirty="0">
              <a:solidFill>
                <a:schemeClr val="accent3">
                  <a:lumMod val="25000"/>
                </a:schemeClr>
              </a:solidFill>
              <a:ea typeface="文鼎粗行楷" panose="02010609010101010101" pitchFamily="49" charset="-120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zh-TW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10:25~11:05 </a:t>
            </a:r>
            <a:r>
              <a:rPr lang="zh-TW" altLang="en-US" sz="3200" dirty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課室觀察     </a:t>
            </a:r>
            <a:r>
              <a:rPr lang="zh-TW" altLang="en-US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       </a:t>
            </a:r>
            <a:r>
              <a:rPr lang="en-US" altLang="zh-TW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602</a:t>
            </a:r>
            <a:r>
              <a:rPr lang="zh-TW" altLang="en-US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教室</a:t>
            </a:r>
            <a:endParaRPr lang="en-US" altLang="zh-TW" sz="3200" dirty="0">
              <a:solidFill>
                <a:schemeClr val="accent3">
                  <a:lumMod val="25000"/>
                </a:schemeClr>
              </a:solidFill>
              <a:ea typeface="文鼎粗行楷" panose="02010609010101010101" pitchFamily="49" charset="-120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zh-TW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11:15~11:55</a:t>
            </a:r>
            <a:r>
              <a:rPr lang="zh-TW" altLang="en-US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 </a:t>
            </a:r>
            <a:r>
              <a:rPr lang="zh-TW" altLang="en-US" sz="3200" dirty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課後討論與</a:t>
            </a:r>
            <a:r>
              <a:rPr lang="zh-TW" altLang="en-US" sz="3200" dirty="0" smtClean="0">
                <a:solidFill>
                  <a:schemeClr val="accent3">
                    <a:lumMod val="25000"/>
                  </a:schemeClr>
                </a:solidFill>
                <a:ea typeface="文鼎粗行楷" panose="02010609010101010101" pitchFamily="49" charset="-120"/>
              </a:rPr>
              <a:t>建議  會議室</a:t>
            </a:r>
            <a:endParaRPr lang="zh-TW" altLang="en-US" sz="3200" dirty="0">
              <a:solidFill>
                <a:schemeClr val="accent3">
                  <a:lumMod val="25000"/>
                </a:schemeClr>
              </a:solidFill>
              <a:ea typeface="文鼎粗行楷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7575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404301" y="1484784"/>
            <a:ext cx="8112637" cy="1295400"/>
            <a:chOff x="404301" y="1484784"/>
            <a:chExt cx="8112637" cy="1295400"/>
          </a:xfrm>
        </p:grpSpPr>
        <p:sp>
          <p:nvSpPr>
            <p:cNvPr id="5" name="Line 5"/>
            <p:cNvSpPr>
              <a:spLocks noChangeShapeType="1"/>
            </p:cNvSpPr>
            <p:nvPr/>
          </p:nvSpPr>
          <p:spPr bwMode="auto">
            <a:xfrm>
              <a:off x="1403350" y="2134071"/>
              <a:ext cx="7113588" cy="1588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TW" altLang="en-US">
                <a:latin typeface="王漢宗顏楷體繁" panose="02020500000000000000" pitchFamily="18" charset="-120"/>
                <a:ea typeface="王漢宗顏楷體繁" panose="02020500000000000000" pitchFamily="18" charset="-120"/>
              </a:endParaRPr>
            </a:p>
          </p:txBody>
        </p:sp>
        <p:sp>
          <p:nvSpPr>
            <p:cNvPr id="13" name="Rectangle 23">
              <a:hlinkClick r:id="rId2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647298" y="1773709"/>
              <a:ext cx="2556278" cy="609398"/>
            </a:xfrm>
            <a:prstGeom prst="rect">
              <a:avLst/>
            </a:prstGeom>
            <a:solidFill>
              <a:schemeClr val="hlink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kumimoji="1" lang="zh-TW" altLang="en-US" sz="2400" b="1" dirty="0">
                  <a:latin typeface="王漢宗顏楷體繁" panose="02020500000000000000" pitchFamily="18" charset="-120"/>
                  <a:ea typeface="王漢宗顏楷體繁" panose="02020500000000000000" pitchFamily="18" charset="-120"/>
                </a:rPr>
                <a:t>   </a:t>
              </a:r>
              <a:r>
                <a:rPr kumimoji="1" lang="zh-TW" altLang="en-US" sz="2400" b="1" dirty="0" smtClean="0">
                  <a:latin typeface="王漢宗顏楷體繁" panose="02020500000000000000" pitchFamily="18" charset="-120"/>
                  <a:ea typeface="王漢宗顏楷體繁" panose="02020500000000000000" pitchFamily="18" charset="-120"/>
                </a:rPr>
                <a:t>  </a:t>
              </a:r>
              <a:r>
                <a:rPr kumimoji="1"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教材來源</a:t>
              </a:r>
              <a:endParaRPr kumimoji="1" lang="zh-TW" altLang="en-US" b="1" dirty="0">
                <a:latin typeface="超世紀中顏楷" panose="02000000000000000000" pitchFamily="2" charset="-120"/>
                <a:ea typeface="超世紀中顏楷" panose="02000000000000000000" pitchFamily="2" charset="-120"/>
              </a:endParaRPr>
            </a:p>
          </p:txBody>
        </p:sp>
        <p:grpSp>
          <p:nvGrpSpPr>
            <p:cNvPr id="14" name="橢圓 37"/>
            <p:cNvGrpSpPr>
              <a:grpSpLocks/>
            </p:cNvGrpSpPr>
            <p:nvPr/>
          </p:nvGrpSpPr>
          <p:grpSpPr bwMode="auto">
            <a:xfrm>
              <a:off x="1182688" y="1918171"/>
              <a:ext cx="360362" cy="360363"/>
              <a:chOff x="745" y="1344"/>
              <a:chExt cx="227" cy="227"/>
            </a:xfrm>
          </p:grpSpPr>
          <p:pic>
            <p:nvPicPr>
              <p:cNvPr id="15" name="橢圓 37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5" y="1344"/>
                <a:ext cx="227" cy="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" name="Text Box 13"/>
              <p:cNvSpPr txBox="1">
                <a:spLocks noChangeArrowheads="1"/>
              </p:cNvSpPr>
              <p:nvPr/>
            </p:nvSpPr>
            <p:spPr bwMode="auto">
              <a:xfrm>
                <a:off x="783" y="1379"/>
                <a:ext cx="154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endParaRPr kumimoji="1" lang="zh-TW" altLang="en-US" sz="2000">
                  <a:solidFill>
                    <a:srgbClr val="FEE9DE"/>
                  </a:solidFill>
                  <a:latin typeface="王漢宗顏楷體繁" panose="02020500000000000000" pitchFamily="18" charset="-120"/>
                  <a:ea typeface="王漢宗顏楷體繁" panose="02020500000000000000" pitchFamily="18" charset="-120"/>
                </a:endParaRPr>
              </a:p>
            </p:txBody>
          </p:sp>
        </p:grpSp>
        <p:sp>
          <p:nvSpPr>
            <p:cNvPr id="17" name="手繪多邊形 46"/>
            <p:cNvSpPr>
              <a:spLocks/>
            </p:cNvSpPr>
            <p:nvPr/>
          </p:nvSpPr>
          <p:spPr bwMode="auto">
            <a:xfrm rot="1350012">
              <a:off x="404301" y="1740085"/>
              <a:ext cx="951647" cy="429321"/>
            </a:xfrm>
            <a:custGeom>
              <a:avLst/>
              <a:gdLst>
                <a:gd name="T0" fmla="*/ 39128 w 980440"/>
                <a:gd name="T1" fmla="*/ 13483 h 327660"/>
                <a:gd name="T2" fmla="*/ 3912 w 980440"/>
                <a:gd name="T3" fmla="*/ 45843 h 327660"/>
                <a:gd name="T4" fmla="*/ 15651 w 980440"/>
                <a:gd name="T5" fmla="*/ 288539 h 327660"/>
                <a:gd name="T6" fmla="*/ 67006 w 980440"/>
                <a:gd name="T7" fmla="*/ 337079 h 327660"/>
                <a:gd name="T8" fmla="*/ 91950 w 980440"/>
                <a:gd name="T9" fmla="*/ 223818 h 327660"/>
                <a:gd name="T10" fmla="*/ 81679 w 980440"/>
                <a:gd name="T11" fmla="*/ 45843 h 3276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80440"/>
                <a:gd name="T19" fmla="*/ 0 h 327660"/>
                <a:gd name="T20" fmla="*/ 980440 w 980440"/>
                <a:gd name="T21" fmla="*/ 327660 h 32766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80440" h="327660">
                  <a:moveTo>
                    <a:pt x="406400" y="12700"/>
                  </a:moveTo>
                  <a:cubicBezTo>
                    <a:pt x="243840" y="6350"/>
                    <a:pt x="81280" y="0"/>
                    <a:pt x="40640" y="43180"/>
                  </a:cubicBezTo>
                  <a:cubicBezTo>
                    <a:pt x="0" y="86360"/>
                    <a:pt x="53340" y="226060"/>
                    <a:pt x="162560" y="271780"/>
                  </a:cubicBezTo>
                  <a:cubicBezTo>
                    <a:pt x="271780" y="317500"/>
                    <a:pt x="563880" y="327660"/>
                    <a:pt x="695960" y="317500"/>
                  </a:cubicBezTo>
                  <a:cubicBezTo>
                    <a:pt x="828040" y="307340"/>
                    <a:pt x="929640" y="256540"/>
                    <a:pt x="955040" y="210820"/>
                  </a:cubicBezTo>
                  <a:cubicBezTo>
                    <a:pt x="980440" y="165100"/>
                    <a:pt x="848360" y="43180"/>
                    <a:pt x="848360" y="43180"/>
                  </a:cubicBezTo>
                </a:path>
              </a:pathLst>
            </a:custGeom>
            <a:noFill/>
            <a:ln w="76200" algn="ctr">
              <a:solidFill>
                <a:srgbClr val="AC7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TW" altLang="en-US">
                <a:latin typeface="王漢宗顏楷體繁" panose="02020500000000000000" pitchFamily="18" charset="-120"/>
                <a:ea typeface="王漢宗顏楷體繁" panose="02020500000000000000" pitchFamily="18" charset="-120"/>
              </a:endParaRPr>
            </a:p>
          </p:txBody>
        </p:sp>
        <p:sp>
          <p:nvSpPr>
            <p:cNvPr id="23" name="AutoShape 20"/>
            <p:cNvSpPr>
              <a:spLocks noChangeArrowheads="1"/>
            </p:cNvSpPr>
            <p:nvPr/>
          </p:nvSpPr>
          <p:spPr bwMode="ltGray">
            <a:xfrm>
              <a:off x="3492500" y="1484784"/>
              <a:ext cx="4679950" cy="1295400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5715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9pPr>
            </a:lstStyle>
            <a:p>
              <a:pPr algn="ctr" eaLnBrk="1" hangingPunct="1"/>
              <a:r>
                <a:rPr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康軒版</a:t>
              </a:r>
              <a:r>
                <a:rPr lang="zh-TW" altLang="en-US" b="1" dirty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社會</a:t>
              </a:r>
              <a:r>
                <a:rPr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第七冊（六上</a:t>
              </a:r>
              <a:r>
                <a:rPr lang="zh-TW" altLang="en-US" b="1" dirty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）</a:t>
              </a: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647298" y="2853209"/>
            <a:ext cx="7885515" cy="1296987"/>
            <a:chOff x="647298" y="2853209"/>
            <a:chExt cx="7885515" cy="1296987"/>
          </a:xfrm>
        </p:grpSpPr>
        <p:sp>
          <p:nvSpPr>
            <p:cNvPr id="6" name="Line 5"/>
            <p:cNvSpPr>
              <a:spLocks noChangeShapeType="1"/>
            </p:cNvSpPr>
            <p:nvPr/>
          </p:nvSpPr>
          <p:spPr bwMode="auto">
            <a:xfrm flipV="1">
              <a:off x="1476375" y="3429471"/>
              <a:ext cx="7056438" cy="71438"/>
            </a:xfrm>
            <a:prstGeom prst="line">
              <a:avLst/>
            </a:prstGeom>
            <a:noFill/>
            <a:ln w="76200">
              <a:solidFill>
                <a:schemeClr val="folHlink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TW" altLang="en-US">
                <a:latin typeface="王漢宗顏楷體繁" panose="02020500000000000000" pitchFamily="18" charset="-120"/>
                <a:ea typeface="王漢宗顏楷體繁" panose="02020500000000000000" pitchFamily="18" charset="-120"/>
              </a:endParaRPr>
            </a:p>
          </p:txBody>
        </p:sp>
        <p:sp>
          <p:nvSpPr>
            <p:cNvPr id="8" name="Rectangle 23">
              <a:hlinkClick r:id="rId2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647298" y="3112415"/>
              <a:ext cx="2556278" cy="609398"/>
            </a:xfrm>
            <a:prstGeom prst="rect">
              <a:avLst/>
            </a:prstGeom>
            <a:solidFill>
              <a:schemeClr val="folHlink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kumimoji="1" lang="zh-TW" altLang="en-US" sz="2400" dirty="0">
                  <a:latin typeface="王漢宗顏楷體繁" panose="02020500000000000000" pitchFamily="18" charset="-120"/>
                  <a:ea typeface="王漢宗顏楷體繁" panose="02020500000000000000" pitchFamily="18" charset="-120"/>
                </a:rPr>
                <a:t>      </a:t>
              </a:r>
              <a:r>
                <a:rPr kumimoji="1"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教學單元</a:t>
              </a:r>
              <a:endParaRPr kumimoji="1" lang="zh-TW" altLang="en-US" b="1" dirty="0">
                <a:latin typeface="超世紀中顏楷" panose="02000000000000000000" pitchFamily="2" charset="-120"/>
                <a:ea typeface="超世紀中顏楷" panose="02000000000000000000" pitchFamily="2" charset="-120"/>
              </a:endParaRPr>
            </a:p>
          </p:txBody>
        </p:sp>
        <p:grpSp>
          <p:nvGrpSpPr>
            <p:cNvPr id="9" name="橢圓 37"/>
            <p:cNvGrpSpPr>
              <a:grpSpLocks/>
            </p:cNvGrpSpPr>
            <p:nvPr/>
          </p:nvGrpSpPr>
          <p:grpSpPr bwMode="auto">
            <a:xfrm>
              <a:off x="1189038" y="3283421"/>
              <a:ext cx="371475" cy="371475"/>
              <a:chOff x="749" y="2204"/>
              <a:chExt cx="234" cy="234"/>
            </a:xfrm>
          </p:grpSpPr>
          <p:pic>
            <p:nvPicPr>
              <p:cNvPr id="10" name="橢圓 37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9" y="2204"/>
                <a:ext cx="234" cy="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" name="Text Box 8"/>
              <p:cNvSpPr txBox="1">
                <a:spLocks noChangeArrowheads="1"/>
              </p:cNvSpPr>
              <p:nvPr/>
            </p:nvSpPr>
            <p:spPr bwMode="auto">
              <a:xfrm>
                <a:off x="783" y="2204"/>
                <a:ext cx="160" cy="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endParaRPr kumimoji="1" lang="zh-TW" altLang="en-US" sz="2000">
                  <a:solidFill>
                    <a:srgbClr val="FEE9DE"/>
                  </a:solidFill>
                  <a:latin typeface="王漢宗顏楷體繁" panose="02020500000000000000" pitchFamily="18" charset="-120"/>
                  <a:ea typeface="王漢宗顏楷體繁" panose="02020500000000000000" pitchFamily="18" charset="-120"/>
                </a:endParaRPr>
              </a:p>
            </p:txBody>
          </p:sp>
        </p:grpSp>
        <p:sp>
          <p:nvSpPr>
            <p:cNvPr id="24" name="AutoShape 21"/>
            <p:cNvSpPr>
              <a:spLocks noChangeArrowheads="1"/>
            </p:cNvSpPr>
            <p:nvPr/>
          </p:nvSpPr>
          <p:spPr bwMode="ltGray">
            <a:xfrm>
              <a:off x="3492500" y="2853209"/>
              <a:ext cx="4895924" cy="1296987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5715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第</a:t>
              </a:r>
              <a:r>
                <a:rPr lang="en-US" altLang="zh-TW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2</a:t>
              </a:r>
              <a:r>
                <a:rPr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單元  戰後臺灣的政治演變</a:t>
              </a:r>
            </a:p>
            <a:p>
              <a:pPr algn="ctr" eaLnBrk="1" hangingPunct="1">
                <a:spcBef>
                  <a:spcPct val="20000"/>
                </a:spcBef>
              </a:pPr>
              <a:r>
                <a:rPr lang="en-US" altLang="zh-TW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2-2</a:t>
              </a:r>
              <a:r>
                <a:rPr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 政府組織</a:t>
              </a:r>
              <a:endParaRPr lang="zh-TW" altLang="en-US" b="1" dirty="0">
                <a:latin typeface="超世紀中顏楷" panose="02000000000000000000" pitchFamily="2" charset="-120"/>
                <a:ea typeface="超世紀中顏楷" panose="02000000000000000000" pitchFamily="2" charset="-120"/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647297" y="4293071"/>
            <a:ext cx="7956953" cy="1296988"/>
            <a:chOff x="647297" y="4293071"/>
            <a:chExt cx="7956953" cy="1296988"/>
          </a:xfrm>
        </p:grpSpPr>
        <p:sp>
          <p:nvSpPr>
            <p:cNvPr id="7" name="Line 5"/>
            <p:cNvSpPr>
              <a:spLocks noChangeShapeType="1"/>
            </p:cNvSpPr>
            <p:nvPr/>
          </p:nvSpPr>
          <p:spPr bwMode="auto">
            <a:xfrm>
              <a:off x="1619250" y="4942359"/>
              <a:ext cx="6985000" cy="0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8" name="Rectangle 23">
              <a:hlinkClick r:id="rId2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647297" y="4581996"/>
              <a:ext cx="2629303" cy="683264"/>
            </a:xfrm>
            <a:prstGeom prst="rect">
              <a:avLst/>
            </a:prstGeom>
            <a:solidFill>
              <a:schemeClr val="accent1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kumimoji="1" lang="zh-TW" altLang="en-US" sz="3200" b="1" dirty="0">
                  <a:latin typeface="Arial" charset="0"/>
                  <a:ea typeface="標楷體" pitchFamily="65" charset="-120"/>
                </a:rPr>
                <a:t>     </a:t>
              </a:r>
              <a:r>
                <a:rPr kumimoji="1" lang="zh-TW" altLang="en-US" sz="3200" b="1" dirty="0" smtClean="0">
                  <a:latin typeface="Arial" charset="0"/>
                  <a:ea typeface="標楷體" pitchFamily="65" charset="-120"/>
                </a:rPr>
                <a:t>  </a:t>
              </a:r>
              <a:r>
                <a:rPr kumimoji="1"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教學時間</a:t>
              </a:r>
              <a:endParaRPr kumimoji="1" lang="en-US" altLang="zh-TW" b="1" dirty="0">
                <a:latin typeface="超世紀中顏楷" panose="02000000000000000000" pitchFamily="2" charset="-120"/>
                <a:ea typeface="超世紀中顏楷" panose="02000000000000000000" pitchFamily="2" charset="-120"/>
              </a:endParaRPr>
            </a:p>
          </p:txBody>
        </p:sp>
        <p:grpSp>
          <p:nvGrpSpPr>
            <p:cNvPr id="19" name="橢圓 37"/>
            <p:cNvGrpSpPr>
              <a:grpSpLocks/>
            </p:cNvGrpSpPr>
            <p:nvPr/>
          </p:nvGrpSpPr>
          <p:grpSpPr bwMode="auto">
            <a:xfrm>
              <a:off x="1182688" y="4728046"/>
              <a:ext cx="377825" cy="371475"/>
              <a:chOff x="745" y="3068"/>
              <a:chExt cx="238" cy="234"/>
            </a:xfrm>
          </p:grpSpPr>
          <p:pic>
            <p:nvPicPr>
              <p:cNvPr id="20" name="橢圓 37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5" y="3068"/>
                <a:ext cx="238" cy="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" name="Text Box 18"/>
              <p:cNvSpPr txBox="1">
                <a:spLocks noChangeArrowheads="1"/>
              </p:cNvSpPr>
              <p:nvPr/>
            </p:nvSpPr>
            <p:spPr bwMode="auto">
              <a:xfrm>
                <a:off x="784" y="3104"/>
                <a:ext cx="160" cy="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新細明體" charset="-120"/>
                    <a:ea typeface="新細明體" charset="-12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endParaRPr kumimoji="1" lang="zh-TW" altLang="en-US" sz="2000">
                  <a:solidFill>
                    <a:srgbClr val="FEE9DE"/>
                  </a:solidFill>
                  <a:latin typeface="Arial" charset="0"/>
                </a:endParaRPr>
              </a:p>
            </p:txBody>
          </p:sp>
        </p:grpSp>
        <p:sp>
          <p:nvSpPr>
            <p:cNvPr id="25" name="AutoShape 22"/>
            <p:cNvSpPr>
              <a:spLocks noChangeArrowheads="1"/>
            </p:cNvSpPr>
            <p:nvPr/>
          </p:nvSpPr>
          <p:spPr bwMode="ltGray">
            <a:xfrm>
              <a:off x="3563938" y="4293071"/>
              <a:ext cx="4537075" cy="12969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5715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新細明體" charset="-120"/>
                  <a:ea typeface="新細明體" charset="-12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</a:pPr>
              <a:r>
                <a:rPr lang="en-US" altLang="zh-TW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40</a:t>
              </a:r>
              <a:r>
                <a:rPr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分鐘</a:t>
              </a:r>
              <a:r>
                <a:rPr lang="en-US" altLang="zh-TW" b="1" dirty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/</a:t>
              </a:r>
              <a:r>
                <a:rPr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共</a:t>
              </a:r>
              <a:r>
                <a:rPr lang="en-US" altLang="zh-TW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1</a:t>
              </a:r>
              <a:r>
                <a:rPr lang="zh-TW" altLang="en-US" b="1" dirty="0" smtClean="0">
                  <a:latin typeface="超世紀中顏楷" panose="02000000000000000000" pitchFamily="2" charset="-120"/>
                  <a:ea typeface="超世紀中顏楷" panose="02000000000000000000" pitchFamily="2" charset="-120"/>
                </a:rPr>
                <a:t>節</a:t>
              </a:r>
              <a:endParaRPr lang="zh-TW" altLang="en-US" b="1" dirty="0">
                <a:latin typeface="超世紀中顏楷" panose="02000000000000000000" pitchFamily="2" charset="-120"/>
                <a:ea typeface="超世紀中顏楷" panose="02000000000000000000" pitchFamily="2" charset="-120"/>
              </a:endParaRPr>
            </a:p>
          </p:txBody>
        </p:sp>
      </p:grpSp>
      <p:pic>
        <p:nvPicPr>
          <p:cNvPr id="26" name="Picture 24" descr="original_pencil_w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118" y="549275"/>
            <a:ext cx="1081088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手繪多邊形 46"/>
          <p:cNvSpPr>
            <a:spLocks/>
          </p:cNvSpPr>
          <p:nvPr/>
        </p:nvSpPr>
        <p:spPr bwMode="auto">
          <a:xfrm rot="1350012">
            <a:off x="424291" y="3110630"/>
            <a:ext cx="951647" cy="429321"/>
          </a:xfrm>
          <a:custGeom>
            <a:avLst/>
            <a:gdLst>
              <a:gd name="T0" fmla="*/ 39128 w 980440"/>
              <a:gd name="T1" fmla="*/ 13483 h 327660"/>
              <a:gd name="T2" fmla="*/ 3912 w 980440"/>
              <a:gd name="T3" fmla="*/ 45843 h 327660"/>
              <a:gd name="T4" fmla="*/ 15651 w 980440"/>
              <a:gd name="T5" fmla="*/ 288539 h 327660"/>
              <a:gd name="T6" fmla="*/ 67006 w 980440"/>
              <a:gd name="T7" fmla="*/ 337079 h 327660"/>
              <a:gd name="T8" fmla="*/ 91950 w 980440"/>
              <a:gd name="T9" fmla="*/ 223818 h 327660"/>
              <a:gd name="T10" fmla="*/ 81679 w 980440"/>
              <a:gd name="T11" fmla="*/ 45843 h 32766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80440"/>
              <a:gd name="T19" fmla="*/ 0 h 327660"/>
              <a:gd name="T20" fmla="*/ 980440 w 980440"/>
              <a:gd name="T21" fmla="*/ 327660 h 32766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80440" h="327660">
                <a:moveTo>
                  <a:pt x="406400" y="12700"/>
                </a:moveTo>
                <a:cubicBezTo>
                  <a:pt x="243840" y="6350"/>
                  <a:pt x="81280" y="0"/>
                  <a:pt x="40640" y="43180"/>
                </a:cubicBezTo>
                <a:cubicBezTo>
                  <a:pt x="0" y="86360"/>
                  <a:pt x="53340" y="226060"/>
                  <a:pt x="162560" y="271780"/>
                </a:cubicBezTo>
                <a:cubicBezTo>
                  <a:pt x="271780" y="317500"/>
                  <a:pt x="563880" y="327660"/>
                  <a:pt x="695960" y="317500"/>
                </a:cubicBezTo>
                <a:cubicBezTo>
                  <a:pt x="828040" y="307340"/>
                  <a:pt x="929640" y="256540"/>
                  <a:pt x="955040" y="210820"/>
                </a:cubicBezTo>
                <a:cubicBezTo>
                  <a:pt x="980440" y="165100"/>
                  <a:pt x="848360" y="43180"/>
                  <a:pt x="848360" y="43180"/>
                </a:cubicBezTo>
              </a:path>
            </a:pathLst>
          </a:custGeom>
          <a:noFill/>
          <a:ln w="76200" algn="ctr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TW" altLang="en-US">
              <a:latin typeface="王漢宗顏楷體繁" panose="02020500000000000000" pitchFamily="18" charset="-120"/>
              <a:ea typeface="王漢宗顏楷體繁" panose="02020500000000000000" pitchFamily="18" charset="-120"/>
            </a:endParaRPr>
          </a:p>
        </p:txBody>
      </p:sp>
      <p:sp>
        <p:nvSpPr>
          <p:cNvPr id="28" name="手繪多邊形 46"/>
          <p:cNvSpPr>
            <a:spLocks/>
          </p:cNvSpPr>
          <p:nvPr/>
        </p:nvSpPr>
        <p:spPr bwMode="auto">
          <a:xfrm rot="1350012">
            <a:off x="380484" y="4576293"/>
            <a:ext cx="951647" cy="429321"/>
          </a:xfrm>
          <a:custGeom>
            <a:avLst/>
            <a:gdLst>
              <a:gd name="T0" fmla="*/ 39128 w 980440"/>
              <a:gd name="T1" fmla="*/ 13483 h 327660"/>
              <a:gd name="T2" fmla="*/ 3912 w 980440"/>
              <a:gd name="T3" fmla="*/ 45843 h 327660"/>
              <a:gd name="T4" fmla="*/ 15651 w 980440"/>
              <a:gd name="T5" fmla="*/ 288539 h 327660"/>
              <a:gd name="T6" fmla="*/ 67006 w 980440"/>
              <a:gd name="T7" fmla="*/ 337079 h 327660"/>
              <a:gd name="T8" fmla="*/ 91950 w 980440"/>
              <a:gd name="T9" fmla="*/ 223818 h 327660"/>
              <a:gd name="T10" fmla="*/ 81679 w 980440"/>
              <a:gd name="T11" fmla="*/ 45843 h 32766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80440"/>
              <a:gd name="T19" fmla="*/ 0 h 327660"/>
              <a:gd name="T20" fmla="*/ 980440 w 980440"/>
              <a:gd name="T21" fmla="*/ 327660 h 32766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80440" h="327660">
                <a:moveTo>
                  <a:pt x="406400" y="12700"/>
                </a:moveTo>
                <a:cubicBezTo>
                  <a:pt x="243840" y="6350"/>
                  <a:pt x="81280" y="0"/>
                  <a:pt x="40640" y="43180"/>
                </a:cubicBezTo>
                <a:cubicBezTo>
                  <a:pt x="0" y="86360"/>
                  <a:pt x="53340" y="226060"/>
                  <a:pt x="162560" y="271780"/>
                </a:cubicBezTo>
                <a:cubicBezTo>
                  <a:pt x="271780" y="317500"/>
                  <a:pt x="563880" y="327660"/>
                  <a:pt x="695960" y="317500"/>
                </a:cubicBezTo>
                <a:cubicBezTo>
                  <a:pt x="828040" y="307340"/>
                  <a:pt x="929640" y="256540"/>
                  <a:pt x="955040" y="210820"/>
                </a:cubicBezTo>
                <a:cubicBezTo>
                  <a:pt x="980440" y="165100"/>
                  <a:pt x="848360" y="43180"/>
                  <a:pt x="848360" y="43180"/>
                </a:cubicBezTo>
              </a:path>
            </a:pathLst>
          </a:custGeom>
          <a:noFill/>
          <a:ln w="76200" algn="ctr">
            <a:solidFill>
              <a:srgbClr val="14CDF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TW" altLang="en-US">
              <a:latin typeface="王漢宗顏楷體繁" panose="02020500000000000000" pitchFamily="18" charset="-120"/>
              <a:ea typeface="王漢宗顏楷體繁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2699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698882" y="287233"/>
            <a:ext cx="8229600" cy="737423"/>
          </a:xfrm>
        </p:spPr>
        <p:txBody>
          <a:bodyPr/>
          <a:lstStyle/>
          <a:p>
            <a:pPr algn="ctr"/>
            <a:r>
              <a:rPr lang="zh-TW" altLang="en-US" dirty="0" smtClean="0">
                <a:ea typeface="文鼎粗行楷" panose="02010609010101010101" pitchFamily="49" charset="-120"/>
              </a:rPr>
              <a:t>學生座位表</a:t>
            </a:r>
            <a:endParaRPr lang="zh-TW" altLang="en-US" dirty="0">
              <a:ea typeface="文鼎粗行楷" panose="02010609010101010101" pitchFamily="49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9327450"/>
              </p:ext>
            </p:extLst>
          </p:nvPr>
        </p:nvGraphicFramePr>
        <p:xfrm>
          <a:off x="1447095" y="1428729"/>
          <a:ext cx="1927110" cy="1340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3555">
                  <a:extLst>
                    <a:ext uri="{9D8B030D-6E8A-4147-A177-3AD203B41FA5}">
                      <a16:colId xmlns="" xmlns:a16="http://schemas.microsoft.com/office/drawing/2014/main" val="1322593628"/>
                    </a:ext>
                  </a:extLst>
                </a:gridCol>
                <a:gridCol w="963555">
                  <a:extLst>
                    <a:ext uri="{9D8B030D-6E8A-4147-A177-3AD203B41FA5}">
                      <a16:colId xmlns="" xmlns:a16="http://schemas.microsoft.com/office/drawing/2014/main" val="4103552831"/>
                    </a:ext>
                  </a:extLst>
                </a:gridCol>
              </a:tblGrid>
              <a:tr h="656184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1-2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品頡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1-1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慶恩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78172561"/>
                  </a:ext>
                </a:extLst>
              </a:tr>
              <a:tr h="684521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1-3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明傑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1-4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如涵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733612"/>
              </p:ext>
            </p:extLst>
          </p:nvPr>
        </p:nvGraphicFramePr>
        <p:xfrm>
          <a:off x="3210632" y="941864"/>
          <a:ext cx="305355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3556">
                  <a:extLst>
                    <a:ext uri="{9D8B030D-6E8A-4147-A177-3AD203B41FA5}">
                      <a16:colId xmlns="" xmlns:a16="http://schemas.microsoft.com/office/drawing/2014/main" val="3647984223"/>
                    </a:ext>
                  </a:extLst>
                </a:gridCol>
              </a:tblGrid>
              <a:tr h="355713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黑板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30350705"/>
                  </a:ext>
                </a:extLst>
              </a:tr>
            </a:tbl>
          </a:graphicData>
        </a:graphic>
      </p:graphicFrame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423224"/>
              </p:ext>
            </p:extLst>
          </p:nvPr>
        </p:nvGraphicFramePr>
        <p:xfrm>
          <a:off x="8234063" y="1086008"/>
          <a:ext cx="71511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110">
                  <a:extLst>
                    <a:ext uri="{9D8B030D-6E8A-4147-A177-3AD203B41FA5}">
                      <a16:colId xmlns="" xmlns:a16="http://schemas.microsoft.com/office/drawing/2014/main" val="13232328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前門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8880782"/>
                  </a:ext>
                </a:extLst>
              </a:tr>
            </a:tbl>
          </a:graphicData>
        </a:graphic>
      </p:graphicFrame>
      <p:graphicFrame>
        <p:nvGraphicFramePr>
          <p:cNvPr id="15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4221578"/>
              </p:ext>
            </p:extLst>
          </p:nvPr>
        </p:nvGraphicFramePr>
        <p:xfrm>
          <a:off x="5300633" y="1450995"/>
          <a:ext cx="1927110" cy="1340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3555">
                  <a:extLst>
                    <a:ext uri="{9D8B030D-6E8A-4147-A177-3AD203B41FA5}">
                      <a16:colId xmlns="" xmlns:a16="http://schemas.microsoft.com/office/drawing/2014/main" val="1322593628"/>
                    </a:ext>
                  </a:extLst>
                </a:gridCol>
                <a:gridCol w="963555">
                  <a:extLst>
                    <a:ext uri="{9D8B030D-6E8A-4147-A177-3AD203B41FA5}">
                      <a16:colId xmlns="" xmlns:a16="http://schemas.microsoft.com/office/drawing/2014/main" val="4103552831"/>
                    </a:ext>
                  </a:extLst>
                </a:gridCol>
              </a:tblGrid>
              <a:tr h="656184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4-1</a:t>
                      </a:r>
                    </a:p>
                    <a:p>
                      <a:pPr algn="ctr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心妤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4-2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揚智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78172561"/>
                  </a:ext>
                </a:extLst>
              </a:tr>
              <a:tr h="68452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4-4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紹志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4-3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林瀞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5877193"/>
              </p:ext>
            </p:extLst>
          </p:nvPr>
        </p:nvGraphicFramePr>
        <p:xfrm>
          <a:off x="1450880" y="3125163"/>
          <a:ext cx="1927110" cy="1324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3555">
                  <a:extLst>
                    <a:ext uri="{9D8B030D-6E8A-4147-A177-3AD203B41FA5}">
                      <a16:colId xmlns="" xmlns:a16="http://schemas.microsoft.com/office/drawing/2014/main" val="1322593628"/>
                    </a:ext>
                  </a:extLst>
                </a:gridCol>
                <a:gridCol w="963555">
                  <a:extLst>
                    <a:ext uri="{9D8B030D-6E8A-4147-A177-3AD203B41FA5}">
                      <a16:colId xmlns="" xmlns:a16="http://schemas.microsoft.com/office/drawing/2014/main" val="41035528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2-2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博鈞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2-1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昀恩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78172561"/>
                  </a:ext>
                </a:extLst>
              </a:tr>
              <a:tr h="684521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2-3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邦羽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2-4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欣儀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7968110"/>
              </p:ext>
            </p:extLst>
          </p:nvPr>
        </p:nvGraphicFramePr>
        <p:xfrm>
          <a:off x="5300633" y="3125164"/>
          <a:ext cx="1927110" cy="1324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3555">
                  <a:extLst>
                    <a:ext uri="{9D8B030D-6E8A-4147-A177-3AD203B41FA5}">
                      <a16:colId xmlns="" xmlns:a16="http://schemas.microsoft.com/office/drawing/2014/main" val="1322593628"/>
                    </a:ext>
                  </a:extLst>
                </a:gridCol>
                <a:gridCol w="963555">
                  <a:extLst>
                    <a:ext uri="{9D8B030D-6E8A-4147-A177-3AD203B41FA5}">
                      <a16:colId xmlns="" xmlns:a16="http://schemas.microsoft.com/office/drawing/2014/main" val="41035528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5-1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宜樺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5-2</a:t>
                      </a:r>
                    </a:p>
                    <a:p>
                      <a:pPr algn="ctr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家語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78172561"/>
                  </a:ext>
                </a:extLst>
              </a:tr>
              <a:tr h="68452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5-4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梓維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5-3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弘凱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8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287438"/>
              </p:ext>
            </p:extLst>
          </p:nvPr>
        </p:nvGraphicFramePr>
        <p:xfrm>
          <a:off x="1006494" y="4805493"/>
          <a:ext cx="2808312" cy="1324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="" xmlns:a16="http://schemas.microsoft.com/office/drawing/2014/main" val="1322593628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4103552831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3-3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和軒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3-2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欣妤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3-1</a:t>
                      </a:r>
                    </a:p>
                    <a:p>
                      <a:pPr algn="ctr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佳蘭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78172561"/>
                  </a:ext>
                </a:extLst>
              </a:tr>
              <a:tr h="68452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3-4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峻嘉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3-5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如媗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03607"/>
              </p:ext>
            </p:extLst>
          </p:nvPr>
        </p:nvGraphicFramePr>
        <p:xfrm>
          <a:off x="8237737" y="6461184"/>
          <a:ext cx="71511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110">
                  <a:extLst>
                    <a:ext uri="{9D8B030D-6E8A-4147-A177-3AD203B41FA5}">
                      <a16:colId xmlns="" xmlns:a16="http://schemas.microsoft.com/office/drawing/2014/main" val="13232328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後門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8880782"/>
                  </a:ext>
                </a:extLst>
              </a:tr>
            </a:tbl>
          </a:graphicData>
        </a:graphic>
      </p:graphicFrame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369202"/>
              </p:ext>
            </p:extLst>
          </p:nvPr>
        </p:nvGraphicFramePr>
        <p:xfrm>
          <a:off x="3210632" y="6492240"/>
          <a:ext cx="305355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3556">
                  <a:extLst>
                    <a:ext uri="{9D8B030D-6E8A-4147-A177-3AD203B41FA5}">
                      <a16:colId xmlns="" xmlns:a16="http://schemas.microsoft.com/office/drawing/2014/main" val="3647984223"/>
                    </a:ext>
                  </a:extLst>
                </a:gridCol>
              </a:tblGrid>
              <a:tr h="355713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導師 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30350705"/>
                  </a:ext>
                </a:extLst>
              </a:tr>
            </a:tbl>
          </a:graphicData>
        </a:graphic>
      </p:graphicFrame>
      <p:graphicFrame>
        <p:nvGraphicFramePr>
          <p:cNvPr id="19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8805455"/>
              </p:ext>
            </p:extLst>
          </p:nvPr>
        </p:nvGraphicFramePr>
        <p:xfrm>
          <a:off x="5293308" y="4783229"/>
          <a:ext cx="1927110" cy="1324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3555">
                  <a:extLst>
                    <a:ext uri="{9D8B030D-6E8A-4147-A177-3AD203B41FA5}">
                      <a16:colId xmlns="" xmlns:a16="http://schemas.microsoft.com/office/drawing/2014/main" val="1322593628"/>
                    </a:ext>
                  </a:extLst>
                </a:gridCol>
                <a:gridCol w="963555">
                  <a:extLst>
                    <a:ext uri="{9D8B030D-6E8A-4147-A177-3AD203B41FA5}">
                      <a16:colId xmlns="" xmlns:a16="http://schemas.microsoft.com/office/drawing/2014/main" val="41035528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6-1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鎮邑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6-2</a:t>
                      </a:r>
                    </a:p>
                    <a:p>
                      <a:pPr algn="ctr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翰文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78172561"/>
                  </a:ext>
                </a:extLst>
              </a:tr>
              <a:tr h="68452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6-4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遠哲</a:t>
                      </a:r>
                      <a:endParaRPr lang="zh-TW" alt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dirty="0" smtClean="0">
                          <a:solidFill>
                            <a:schemeClr val="tx1"/>
                          </a:solidFill>
                        </a:rPr>
                        <a:t>6-3</a:t>
                      </a:r>
                    </a:p>
                    <a:p>
                      <a:pPr algn="ctr"/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喬茵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608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914400" y="476250"/>
            <a:ext cx="8229600" cy="9271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 smtClean="0">
                <a:ea typeface="文鼎粗行楷" panose="02010609010101010101" pitchFamily="49" charset="-120"/>
              </a:rPr>
              <a:t>設計理念</a:t>
            </a:r>
            <a:endParaRPr lang="zh-TW" altLang="en-US" sz="4000" b="1" dirty="0">
              <a:ea typeface="文鼎粗行楷" panose="02010609010101010101" pitchFamily="49" charset="-12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endParaRPr kumimoji="0" lang="en-US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14400" y="1409959"/>
            <a:ext cx="76900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/>
              <a:t>以</a:t>
            </a:r>
            <a:r>
              <a:rPr lang="en-US" altLang="zh-TW" sz="2400" dirty="0" smtClean="0"/>
              <a:t>Covid-19</a:t>
            </a:r>
            <a:r>
              <a:rPr lang="zh-TW" altLang="en-US" sz="2400" dirty="0"/>
              <a:t>疫情</a:t>
            </a:r>
            <a:r>
              <a:rPr lang="zh-TW" altLang="en-US" sz="2400" dirty="0" smtClean="0"/>
              <a:t>為主題，</a:t>
            </a:r>
            <a:r>
              <a:rPr lang="zh-TW" altLang="en-US" sz="2400" dirty="0"/>
              <a:t>讓學生能充分了解地方及</a:t>
            </a:r>
            <a:r>
              <a:rPr lang="zh-TW" altLang="en-US" sz="2400" dirty="0" smtClean="0"/>
              <a:t>中央政府組織</a:t>
            </a:r>
            <a:r>
              <a:rPr lang="zh-TW" altLang="en-US" sz="2400" dirty="0"/>
              <a:t>如何運作，共同對抗疫情。除了讓學生了解目前全球疫情發展之外，並以文</a:t>
            </a:r>
            <a:r>
              <a:rPr lang="zh-TW" altLang="en-US" sz="2400" dirty="0" smtClean="0"/>
              <a:t>本讓</a:t>
            </a:r>
            <a:r>
              <a:rPr lang="zh-TW" altLang="en-US" sz="2400" dirty="0"/>
              <a:t>學生知曉台灣在這次疫情</a:t>
            </a:r>
            <a:r>
              <a:rPr lang="zh-TW" altLang="en-US" sz="2400" dirty="0" smtClean="0"/>
              <a:t>上對</a:t>
            </a:r>
            <a:r>
              <a:rPr lang="zh-TW" altLang="en-US" sz="2400" dirty="0"/>
              <a:t>國際的貢獻。期盼能培養發展學生的國際意識與責任感。</a:t>
            </a:r>
          </a:p>
        </p:txBody>
      </p:sp>
      <p:grpSp>
        <p:nvGrpSpPr>
          <p:cNvPr id="16" name="群組 15"/>
          <p:cNvGrpSpPr/>
          <p:nvPr/>
        </p:nvGrpSpPr>
        <p:grpSpPr>
          <a:xfrm>
            <a:off x="1475656" y="3284984"/>
            <a:ext cx="6192688" cy="3240360"/>
            <a:chOff x="1475656" y="3284984"/>
            <a:chExt cx="6192688" cy="3240360"/>
          </a:xfrm>
        </p:grpSpPr>
        <p:sp>
          <p:nvSpPr>
            <p:cNvPr id="13" name="橢圓 12"/>
            <p:cNvSpPr/>
            <p:nvPr/>
          </p:nvSpPr>
          <p:spPr>
            <a:xfrm>
              <a:off x="1475656" y="3284984"/>
              <a:ext cx="6192688" cy="3240360"/>
            </a:xfrm>
            <a:prstGeom prst="ellipse">
              <a:avLst/>
            </a:prstGeom>
            <a:solidFill>
              <a:srgbClr val="F0FFC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4269678" y="4335169"/>
              <a:ext cx="814097" cy="76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 smtClean="0"/>
                <a:t>→</a:t>
              </a:r>
              <a:endParaRPr lang="en-US" altLang="zh-TW" dirty="0" smtClean="0"/>
            </a:p>
            <a:p>
              <a:r>
                <a:rPr lang="zh-TW" altLang="en-US" dirty="0" smtClean="0"/>
                <a:t>←</a:t>
              </a:r>
              <a:endParaRPr lang="zh-TW" altLang="en-US" dirty="0"/>
            </a:p>
          </p:txBody>
        </p:sp>
        <p:grpSp>
          <p:nvGrpSpPr>
            <p:cNvPr id="4" name="群組 3"/>
            <p:cNvGrpSpPr/>
            <p:nvPr/>
          </p:nvGrpSpPr>
          <p:grpSpPr>
            <a:xfrm>
              <a:off x="4759424" y="3933953"/>
              <a:ext cx="1944216" cy="1678044"/>
              <a:chOff x="4828787" y="4066142"/>
              <a:chExt cx="1944216" cy="1678044"/>
            </a:xfrm>
          </p:grpSpPr>
          <p:sp>
            <p:nvSpPr>
              <p:cNvPr id="11" name="橢圓 10"/>
              <p:cNvSpPr/>
              <p:nvPr/>
            </p:nvSpPr>
            <p:spPr>
              <a:xfrm>
                <a:off x="4828787" y="4066142"/>
                <a:ext cx="1944216" cy="167804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" name="文字方塊 2"/>
              <p:cNvSpPr txBox="1"/>
              <p:nvPr/>
            </p:nvSpPr>
            <p:spPr>
              <a:xfrm>
                <a:off x="4931071" y="4573706"/>
                <a:ext cx="1739648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3000" dirty="0" smtClean="0">
                    <a:solidFill>
                      <a:srgbClr val="800000"/>
                    </a:solidFill>
                    <a:latin typeface="王漢宗粗鋼體一標準" panose="02020600000000000000" pitchFamily="18" charset="-120"/>
                    <a:ea typeface="王漢宗粗鋼體一標準" panose="02020600000000000000" pitchFamily="18" charset="-120"/>
                  </a:rPr>
                  <a:t>地方政府</a:t>
                </a:r>
                <a:endParaRPr lang="zh-TW" altLang="en-US" sz="3000" dirty="0">
                  <a:solidFill>
                    <a:srgbClr val="800000"/>
                  </a:solidFill>
                  <a:latin typeface="王漢宗粗鋼體一標準" panose="02020600000000000000" pitchFamily="18" charset="-120"/>
                  <a:ea typeface="王漢宗粗鋼體一標準" panose="02020600000000000000" pitchFamily="18" charset="-120"/>
                </a:endParaRPr>
              </a:p>
            </p:txBody>
          </p:sp>
        </p:grpSp>
        <p:grpSp>
          <p:nvGrpSpPr>
            <p:cNvPr id="5" name="群組 4"/>
            <p:cNvGrpSpPr/>
            <p:nvPr/>
          </p:nvGrpSpPr>
          <p:grpSpPr>
            <a:xfrm>
              <a:off x="2339752" y="3933953"/>
              <a:ext cx="1944216" cy="1678044"/>
              <a:chOff x="2339752" y="4066142"/>
              <a:chExt cx="1944216" cy="1678044"/>
            </a:xfrm>
          </p:grpSpPr>
          <p:sp>
            <p:nvSpPr>
              <p:cNvPr id="8" name="橢圓 7"/>
              <p:cNvSpPr/>
              <p:nvPr/>
            </p:nvSpPr>
            <p:spPr>
              <a:xfrm>
                <a:off x="2339752" y="4066142"/>
                <a:ext cx="1944216" cy="1678044"/>
              </a:xfrm>
              <a:prstGeom prst="ellipse">
                <a:avLst/>
              </a:prstGeom>
              <a:solidFill>
                <a:srgbClr val="8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4" name="文字方塊 13"/>
              <p:cNvSpPr txBox="1"/>
              <p:nvPr/>
            </p:nvSpPr>
            <p:spPr>
              <a:xfrm>
                <a:off x="2427746" y="4573706"/>
                <a:ext cx="1739648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3000" dirty="0" smtClean="0">
                    <a:solidFill>
                      <a:srgbClr val="FFFF00"/>
                    </a:solidFill>
                    <a:latin typeface="王漢宗粗鋼體一標準" panose="02020600000000000000" pitchFamily="18" charset="-120"/>
                    <a:ea typeface="王漢宗粗鋼體一標準" panose="02020600000000000000" pitchFamily="18" charset="-120"/>
                  </a:rPr>
                  <a:t>中央政府</a:t>
                </a:r>
                <a:endParaRPr lang="zh-TW" altLang="en-US" sz="3000" dirty="0">
                  <a:solidFill>
                    <a:srgbClr val="FFFF00"/>
                  </a:solidFill>
                  <a:latin typeface="王漢宗粗鋼體一標準" panose="02020600000000000000" pitchFamily="18" charset="-120"/>
                  <a:ea typeface="王漢宗粗鋼體一標準" panose="02020600000000000000" pitchFamily="18" charset="-120"/>
                </a:endParaRPr>
              </a:p>
            </p:txBody>
          </p:sp>
        </p:grpSp>
        <p:sp>
          <p:nvSpPr>
            <p:cNvPr id="15" name="文字方塊 14"/>
            <p:cNvSpPr txBox="1"/>
            <p:nvPr/>
          </p:nvSpPr>
          <p:spPr>
            <a:xfrm>
              <a:off x="3702176" y="5783322"/>
              <a:ext cx="173964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000" dirty="0" smtClean="0">
                  <a:solidFill>
                    <a:srgbClr val="800000"/>
                  </a:solidFill>
                  <a:latin typeface="王漢宗粗鋼體一標準" panose="02020600000000000000" pitchFamily="18" charset="-120"/>
                  <a:ea typeface="王漢宗粗鋼體一標準" panose="02020600000000000000" pitchFamily="18" charset="-120"/>
                </a:rPr>
                <a:t>國際社會</a:t>
              </a:r>
              <a:endParaRPr lang="zh-TW" altLang="en-US" sz="3000" dirty="0">
                <a:solidFill>
                  <a:srgbClr val="800000"/>
                </a:solidFill>
                <a:latin typeface="王漢宗粗鋼體一標準" panose="02020600000000000000" pitchFamily="18" charset="-120"/>
                <a:ea typeface="王漢宗粗鋼體一標準" panose="02020600000000000000" pitchFamily="18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10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03232" cy="9271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 smtClean="0">
                <a:ea typeface="文鼎粗行楷" panose="02010609010101010101" pitchFamily="49" charset="-120"/>
              </a:rPr>
              <a:t>核心素養</a:t>
            </a:r>
            <a:endParaRPr lang="zh-TW" altLang="en-US" sz="4000" b="1" dirty="0">
              <a:ea typeface="文鼎粗行楷" panose="02010609010101010101" pitchFamily="49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3674" y="1484784"/>
            <a:ext cx="7686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社</a:t>
            </a:r>
            <a:r>
              <a:rPr lang="en-US" altLang="zh-TW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-E-C1</a:t>
            </a: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培養良好的生活習慣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，理解並遵守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社會規範，參與公共事務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，養成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社會責任感，尊重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並維護自己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和他人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的人權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，關懷自然環境與人類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社會的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永續發展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社</a:t>
            </a:r>
            <a:r>
              <a:rPr lang="en-US" altLang="zh-TW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E-C3</a:t>
            </a:r>
            <a:endParaRPr lang="en-US" altLang="zh-TW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了解自我文化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，尊重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與欣賞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多元文化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，關心本土</a:t>
            </a: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及全球議題。</a:t>
            </a:r>
          </a:p>
        </p:txBody>
      </p:sp>
    </p:spTree>
    <p:extLst>
      <p:ext uri="{BB962C8B-B14F-4D97-AF65-F5344CB8AC3E}">
        <p14:creationId xmlns:p14="http://schemas.microsoft.com/office/powerpoint/2010/main" val="258118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03232" cy="9271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 smtClean="0">
                <a:ea typeface="文鼎粗行楷" panose="02010609010101010101" pitchFamily="49" charset="-120"/>
              </a:rPr>
              <a:t>學習表現</a:t>
            </a:r>
            <a:endParaRPr lang="zh-TW" altLang="en-US" sz="4000" b="1" dirty="0">
              <a:ea typeface="文鼎粗行楷" panose="02010609010101010101" pitchFamily="49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4868" y="1659763"/>
            <a:ext cx="853244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3200" dirty="0">
                <a:latin typeface="標楷體" panose="03000509000000000000" pitchFamily="65" charset="-120"/>
                <a:ea typeface="新細明體" panose="02020500000000000000" pitchFamily="18" charset="-120"/>
              </a:rPr>
              <a:t>1b-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  <a:cs typeface="新細明體" panose="02020500000000000000" pitchFamily="18" charset="-120"/>
              </a:rPr>
              <a:t>Ⅲ</a:t>
            </a:r>
            <a:r>
              <a:rPr lang="en-US" altLang="zh-TW" sz="3200" dirty="0">
                <a:latin typeface="標楷體" panose="03000509000000000000" pitchFamily="65" charset="-120"/>
                <a:ea typeface="新細明體" panose="02020500000000000000" pitchFamily="18" charset="-120"/>
              </a:rPr>
              <a:t>-2 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理解各種事實或社會現象的關係，</a:t>
            </a:r>
            <a:r>
              <a:rPr lang="zh-TW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並</a:t>
            </a: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       </a:t>
            </a:r>
          </a:p>
          <a:p>
            <a:pPr>
              <a:spcAft>
                <a:spcPts val="0"/>
              </a:spcAft>
            </a:pP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               </a:t>
            </a:r>
            <a:r>
              <a:rPr lang="zh-TW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歸納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出其間的關係或規律性。</a:t>
            </a:r>
            <a:endParaRPr lang="zh-TW" altLang="zh-TW" sz="32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3200" dirty="0">
                <a:latin typeface="標楷體" panose="03000509000000000000" pitchFamily="65" charset="-120"/>
                <a:ea typeface="新細明體" panose="02020500000000000000" pitchFamily="18" charset="-120"/>
              </a:rPr>
              <a:t>2a-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  <a:cs typeface="新細明體" panose="02020500000000000000" pitchFamily="18" charset="-120"/>
              </a:rPr>
              <a:t>Ⅲ</a:t>
            </a:r>
            <a:r>
              <a:rPr lang="en-US" altLang="zh-TW" sz="3200" dirty="0">
                <a:latin typeface="標楷體" panose="03000509000000000000" pitchFamily="65" charset="-120"/>
                <a:ea typeface="新細明體" panose="02020500000000000000" pitchFamily="18" charset="-120"/>
              </a:rPr>
              <a:t>-2 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表達對在地與全球議題的關懷。</a:t>
            </a:r>
            <a:endParaRPr lang="zh-TW" altLang="zh-TW" sz="32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3200" dirty="0">
                <a:latin typeface="標楷體" panose="03000509000000000000" pitchFamily="65" charset="-120"/>
                <a:ea typeface="新細明體" panose="02020500000000000000" pitchFamily="18" charset="-120"/>
              </a:rPr>
              <a:t>2c-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  <a:cs typeface="新細明體" panose="02020500000000000000" pitchFamily="18" charset="-120"/>
              </a:rPr>
              <a:t>Ⅲ</a:t>
            </a:r>
            <a:r>
              <a:rPr lang="en-US" altLang="zh-TW" sz="3200" dirty="0">
                <a:latin typeface="標楷體" panose="03000509000000000000" pitchFamily="65" charset="-120"/>
                <a:ea typeface="新細明體" panose="02020500000000000000" pitchFamily="18" charset="-120"/>
              </a:rPr>
              <a:t>-3 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澄清及珍視自己的公民身分，並</a:t>
            </a:r>
            <a:r>
              <a:rPr lang="zh-TW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具備</a:t>
            </a:r>
            <a:endParaRPr lang="en-US" altLang="zh-TW" sz="3200" dirty="0" smtClean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               </a:t>
            </a:r>
            <a:r>
              <a:rPr lang="zh-TW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對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國家及文化的認同感。</a:t>
            </a:r>
            <a:endParaRPr lang="zh-TW" altLang="zh-TW" sz="32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r>
              <a:rPr lang="en-US" altLang="zh-TW" sz="3200" kern="0" dirty="0">
                <a:latin typeface="標楷體" panose="03000509000000000000" pitchFamily="65" charset="-120"/>
                <a:cs typeface="Times New Roman" panose="02020603050405020304" pitchFamily="18" charset="0"/>
              </a:rPr>
              <a:t>3b-</a:t>
            </a:r>
            <a:r>
              <a:rPr lang="zh-TW" altLang="zh-TW" sz="3200" kern="0" dirty="0">
                <a:ea typeface="標楷體" panose="03000509000000000000" pitchFamily="65" charset="-120"/>
                <a:cs typeface="新細明體" panose="02020500000000000000" pitchFamily="18" charset="-120"/>
              </a:rPr>
              <a:t>Ⅲ</a:t>
            </a:r>
            <a:r>
              <a:rPr lang="en-US" altLang="zh-TW" sz="3200" kern="0" dirty="0">
                <a:latin typeface="標楷體" panose="03000509000000000000" pitchFamily="65" charset="-120"/>
                <a:cs typeface="Times New Roman" panose="02020603050405020304" pitchFamily="18" charset="0"/>
              </a:rPr>
              <a:t>-2 </a:t>
            </a:r>
            <a:r>
              <a:rPr lang="zh-TW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摘取及整理社會議題相關資料的重點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endParaRPr lang="en-US" altLang="zh-TW" sz="3200" kern="0" dirty="0" smtClean="0"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             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判</a:t>
            </a:r>
            <a:r>
              <a:rPr lang="zh-TW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讀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其確</a:t>
            </a:r>
            <a:r>
              <a:rPr lang="zh-TW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性及價值，並加以描述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和解</a:t>
            </a:r>
            <a:r>
              <a:rPr lang="en-US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</a:p>
          <a:p>
            <a:r>
              <a:rPr lang="en-US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             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釋</a:t>
            </a:r>
            <a:r>
              <a:rPr lang="zh-TW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sz="3000" dirty="0">
              <a:ea typeface="超研澤超明" panose="02010609010101010101"/>
            </a:endParaRPr>
          </a:p>
        </p:txBody>
      </p:sp>
    </p:spTree>
    <p:extLst>
      <p:ext uri="{BB962C8B-B14F-4D97-AF65-F5344CB8AC3E}">
        <p14:creationId xmlns:p14="http://schemas.microsoft.com/office/powerpoint/2010/main" val="167788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9271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 smtClean="0">
                <a:ea typeface="文鼎粗行楷" panose="02010609010101010101" pitchFamily="49" charset="-120"/>
              </a:rPr>
              <a:t>學習內容</a:t>
            </a:r>
            <a:endParaRPr lang="zh-TW" altLang="en-US" sz="4000" b="1" dirty="0">
              <a:ea typeface="文鼎粗行楷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763812"/>
            <a:ext cx="8640960" cy="3825428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新細明體" panose="02020500000000000000" pitchFamily="18" charset="-120"/>
              </a:rPr>
              <a:t>Ac-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  <a:cs typeface="新細明體" panose="02020500000000000000" pitchFamily="18" charset="-120"/>
              </a:rPr>
              <a:t>Ⅲ</a:t>
            </a:r>
            <a:r>
              <a:rPr lang="en-US" altLang="zh-TW" sz="3200" dirty="0">
                <a:latin typeface="標楷體" panose="03000509000000000000" pitchFamily="65" charset="-120"/>
                <a:ea typeface="新細明體" panose="02020500000000000000" pitchFamily="18" charset="-120"/>
              </a:rPr>
              <a:t>-3 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我國政府組織可區分</a:t>
            </a:r>
            <a:r>
              <a:rPr lang="zh-TW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為中央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及</a:t>
            </a:r>
            <a:r>
              <a:rPr lang="zh-TW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地方</a:t>
            </a:r>
            <a:endParaRPr lang="en-US" altLang="zh-TW" sz="3200" dirty="0" smtClean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                    </a:t>
            </a:r>
            <a:r>
              <a:rPr lang="zh-TW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政府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，各具有不同的功能，並依</a:t>
            </a:r>
            <a:r>
              <a:rPr lang="zh-TW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公</a:t>
            </a: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    </a:t>
            </a:r>
          </a:p>
          <a:p>
            <a:pPr marL="0" indent="0">
              <a:buNone/>
            </a:pP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                   </a:t>
            </a:r>
            <a:r>
              <a:rPr lang="zh-TW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權力</a:t>
            </a:r>
            <a:r>
              <a:rPr lang="zh-TW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管理公共事務。</a:t>
            </a:r>
            <a:endParaRPr lang="zh-TW" altLang="zh-TW" sz="32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r>
              <a:rPr lang="en-US" altLang="zh-TW" sz="3200" kern="0" dirty="0" err="1">
                <a:latin typeface="標楷體" panose="03000509000000000000" pitchFamily="65" charset="-120"/>
                <a:cs typeface="Times New Roman" panose="02020603050405020304" pitchFamily="18" charset="0"/>
              </a:rPr>
              <a:t>Af</a:t>
            </a:r>
            <a:r>
              <a:rPr lang="en-US" altLang="zh-TW" sz="3200" kern="0" dirty="0">
                <a:latin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zh-TW" sz="3200" kern="0" dirty="0">
                <a:ea typeface="標楷體" panose="03000509000000000000" pitchFamily="65" charset="-120"/>
                <a:cs typeface="新細明體" panose="02020500000000000000" pitchFamily="18" charset="-120"/>
              </a:rPr>
              <a:t>Ⅲ</a:t>
            </a:r>
            <a:r>
              <a:rPr lang="en-US" altLang="zh-TW" sz="3200" kern="0" dirty="0">
                <a:latin typeface="標楷體" panose="03000509000000000000" pitchFamily="65" charset="-120"/>
                <a:cs typeface="Times New Roman" panose="02020603050405020304" pitchFamily="18" charset="0"/>
              </a:rPr>
              <a:t>-3 </a:t>
            </a:r>
            <a:r>
              <a:rPr lang="zh-TW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個人、政府與民間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組織可</a:t>
            </a:r>
            <a:r>
              <a:rPr lang="zh-TW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透過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各種</a:t>
            </a:r>
            <a:endParaRPr lang="en-US" altLang="zh-TW" sz="3200" kern="0" dirty="0" smtClean="0"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                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方式</a:t>
            </a:r>
            <a:r>
              <a:rPr lang="zh-TW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積極參與國際組織與事務，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善</a:t>
            </a:r>
            <a:r>
              <a:rPr lang="en-US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</a:p>
          <a:p>
            <a:pPr marL="0" indent="0">
              <a:buNone/>
            </a:pPr>
            <a:r>
              <a:rPr lang="en-US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               </a:t>
            </a:r>
            <a:r>
              <a:rPr lang="zh-TW" altLang="zh-TW" sz="3200" kern="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盡</a:t>
            </a:r>
            <a:r>
              <a:rPr lang="zh-TW" altLang="zh-TW" sz="3200" kern="0" dirty="0">
                <a:ea typeface="標楷體" panose="03000509000000000000" pitchFamily="65" charset="-120"/>
                <a:cs typeface="Times New Roman" panose="02020603050405020304" pitchFamily="18" charset="0"/>
              </a:rPr>
              <a:t>世界公民責任。</a:t>
            </a:r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157564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03232" cy="9271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 smtClean="0">
                <a:ea typeface="文鼎粗行楷" panose="02010609010101010101" pitchFamily="49" charset="-120"/>
              </a:rPr>
              <a:t>學習目標</a:t>
            </a:r>
            <a:endParaRPr lang="zh-TW" altLang="en-US" sz="4000" b="1" dirty="0">
              <a:ea typeface="文鼎粗行楷" panose="02010609010101010101" pitchFamily="49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552" y="1659763"/>
            <a:ext cx="86077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 透過</a:t>
            </a:r>
            <a:r>
              <a:rPr lang="zh-TW" altLang="en-US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影片熟悉中央政府及地方政府的</a:t>
            </a:r>
            <a:r>
              <a:rPr lang="zh-TW" altLang="en-US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組織</a:t>
            </a:r>
            <a:endParaRPr lang="en-US" altLang="zh-TW" sz="32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與職權</a:t>
            </a:r>
            <a:r>
              <a:rPr lang="zh-TW" altLang="en-US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>
              <a:spcAft>
                <a:spcPts val="0"/>
              </a:spcAft>
            </a:pPr>
            <a:r>
              <a:rPr lang="en-US" altLang="zh-TW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 運用</a:t>
            </a:r>
            <a:r>
              <a:rPr lang="zh-TW" altLang="en-US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十字方格表了解防疫期間會動員到</a:t>
            </a:r>
            <a:r>
              <a:rPr lang="zh-TW" altLang="en-US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endParaRPr lang="en-US" altLang="zh-TW" sz="32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組織，並</a:t>
            </a:r>
            <a:r>
              <a:rPr lang="zh-TW" altLang="en-US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知曉各組織所負責職權。</a:t>
            </a:r>
          </a:p>
          <a:p>
            <a:pPr>
              <a:spcAft>
                <a:spcPts val="0"/>
              </a:spcAft>
            </a:pPr>
            <a:r>
              <a:rPr lang="en-US" altLang="zh-TW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 閱讀</a:t>
            </a:r>
            <a:r>
              <a:rPr lang="zh-TW" altLang="en-US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文本以了解台灣亦是國際社會的一</a:t>
            </a:r>
            <a:r>
              <a:rPr lang="zh-TW" altLang="en-US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部</a:t>
            </a:r>
            <a:endParaRPr lang="en-US" altLang="zh-TW" sz="32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3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份，並討論</a:t>
            </a:r>
            <a:r>
              <a:rPr lang="zh-TW" altLang="en-US" sz="3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在本次疫情中對國際的貢獻。</a:t>
            </a:r>
          </a:p>
        </p:txBody>
      </p:sp>
    </p:spTree>
    <p:extLst>
      <p:ext uri="{BB962C8B-B14F-4D97-AF65-F5344CB8AC3E}">
        <p14:creationId xmlns:p14="http://schemas.microsoft.com/office/powerpoint/2010/main" val="330245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000" dirty="0" smtClean="0">
                <a:ea typeface="文鼎粗行楷" panose="02010609010101010101" pitchFamily="49" charset="-120"/>
              </a:rPr>
              <a:t>融入議題</a:t>
            </a:r>
            <a:endParaRPr lang="zh-TW" altLang="en-US" sz="4000" dirty="0">
              <a:ea typeface="文鼎粗行楷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1700808"/>
            <a:ext cx="9036496" cy="4464495"/>
          </a:xfrm>
        </p:spPr>
        <p:txBody>
          <a:bodyPr/>
          <a:lstStyle/>
          <a:p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國際教育</a:t>
            </a:r>
            <a:r>
              <a:rPr lang="en-US" altLang="zh-TW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養成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參與國際活動的知能；激發跨文化的觀察力與反思力；發展國家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主體的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國際意識與責任感。 </a:t>
            </a:r>
          </a:p>
        </p:txBody>
      </p:sp>
    </p:spTree>
    <p:extLst>
      <p:ext uri="{BB962C8B-B14F-4D97-AF65-F5344CB8AC3E}">
        <p14:creationId xmlns:p14="http://schemas.microsoft.com/office/powerpoint/2010/main" val="159186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ea typeface="文鼎粗行楷" panose="02010609010101010101" pitchFamily="49" charset="-120"/>
              </a:rPr>
              <a:t>課前預習提問內容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598" y="2160590"/>
            <a:ext cx="7850833" cy="3880773"/>
          </a:xfrm>
        </p:spPr>
        <p:txBody>
          <a:bodyPr/>
          <a:lstStyle/>
          <a:p>
            <a:r>
              <a:rPr lang="en-US" altLang="zh-TW" sz="4000" dirty="0" smtClean="0">
                <a:ea typeface="文鼎粗行楷" panose="02010609010101010101" pitchFamily="49" charset="-120"/>
              </a:rPr>
              <a:t>1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、對中央政府的組織與職權有   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dirty="0" smtClean="0">
                <a:ea typeface="文鼎粗行楷" panose="02010609010101010101" pitchFamily="49" charset="-120"/>
              </a:rPr>
              <a:t>       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基本的概念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endParaRPr lang="en-US" altLang="zh-TW" sz="1400" dirty="0" smtClean="0">
              <a:ea typeface="文鼎粗行楷" panose="02010609010101010101" pitchFamily="49" charset="-120"/>
            </a:endParaRPr>
          </a:p>
          <a:p>
            <a:r>
              <a:rPr lang="en-US" altLang="zh-TW" sz="4000" dirty="0" smtClean="0">
                <a:ea typeface="文鼎粗行楷" panose="02010609010101010101" pitchFamily="49" charset="-120"/>
              </a:rPr>
              <a:t>2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、對地方政府的組織與職權有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dirty="0">
                <a:ea typeface="文鼎粗行楷" panose="02010609010101010101" pitchFamily="49" charset="-120"/>
              </a:rPr>
              <a:t> 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      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基本的概念 </a:t>
            </a:r>
            <a:endParaRPr lang="zh-TW" altLang="en-US" sz="4000" dirty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80669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92710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ea typeface="文鼎粗行楷" panose="02010609010101010101" pitchFamily="49" charset="-120"/>
              </a:rPr>
              <a:t>教學流程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-</a:t>
            </a:r>
            <a:r>
              <a:rPr lang="zh-TW" altLang="en-US" sz="4000" dirty="0">
                <a:ea typeface="文鼎粗行楷" panose="02010609010101010101" pitchFamily="49" charset="-120"/>
              </a:rPr>
              <a:t>引起動機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763812"/>
            <a:ext cx="9144000" cy="5094187"/>
          </a:xfrm>
        </p:spPr>
        <p:txBody>
          <a:bodyPr>
            <a:normAutofit fontScale="77500" lnSpcReduction="20000"/>
          </a:bodyPr>
          <a:lstStyle/>
          <a:p>
            <a:r>
              <a:rPr lang="zh-TW" altLang="en-US" sz="4000" dirty="0" smtClean="0">
                <a:ea typeface="文鼎粗行楷" panose="02010609010101010101" pitchFamily="49" charset="-120"/>
              </a:rPr>
              <a:t>影片播放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dirty="0">
                <a:ea typeface="文鼎粗行楷" panose="02010609010101010101" pitchFamily="49" charset="-120"/>
              </a:rPr>
              <a:t> 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  1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、播放影片，復習中央及地方組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dirty="0">
                <a:ea typeface="文鼎粗行楷" panose="02010609010101010101" pitchFamily="49" charset="-120"/>
              </a:rPr>
              <a:t> 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       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織與職權</a:t>
            </a:r>
            <a:r>
              <a:rPr lang="zh-TW" altLang="zh-TW" sz="4000" dirty="0" smtClean="0">
                <a:ea typeface="文鼎粗行楷" panose="02010609010101010101" pitchFamily="49" charset="-120"/>
              </a:rPr>
              <a:t>。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dirty="0">
                <a:ea typeface="文鼎粗行楷" panose="02010609010101010101" pitchFamily="49" charset="-120"/>
              </a:rPr>
              <a:t> 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   2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、提問影片內容：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dirty="0">
                <a:ea typeface="文鼎粗行楷" panose="02010609010101010101" pitchFamily="49" charset="-120"/>
              </a:rPr>
              <a:t> 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        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提問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1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：中央政府由哪些機關組成？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dirty="0">
                <a:ea typeface="文鼎粗行楷" panose="02010609010101010101" pitchFamily="49" charset="-120"/>
              </a:rPr>
              <a:t> 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        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提問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2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：中央政府負責處理什麼？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dirty="0" smtClean="0">
                <a:ea typeface="文鼎粗行楷" panose="02010609010101010101" pitchFamily="49" charset="-120"/>
              </a:rPr>
              <a:t>         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提問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3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：地方政府組織可以分成哪兩種機關？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dirty="0" smtClean="0">
                <a:ea typeface="文鼎粗行楷" panose="02010609010101010101" pitchFamily="49" charset="-120"/>
              </a:rPr>
              <a:t>         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提問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4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：地方政府負責處理什麼？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 </a:t>
            </a:r>
          </a:p>
          <a:p>
            <a:pPr marL="0" indent="0">
              <a:buNone/>
            </a:pPr>
            <a:r>
              <a:rPr lang="en-US" altLang="zh-TW" sz="4000" dirty="0">
                <a:ea typeface="文鼎粗行楷" panose="02010609010101010101" pitchFamily="49" charset="-120"/>
              </a:rPr>
              <a:t> 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>  </a:t>
            </a:r>
            <a:endParaRPr lang="zh-TW" altLang="zh-TW" sz="4000" dirty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82541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1231354"/>
          </a:xfrm>
        </p:spPr>
        <p:txBody>
          <a:bodyPr>
            <a:noAutofit/>
          </a:bodyPr>
          <a:lstStyle/>
          <a:p>
            <a:r>
              <a:rPr lang="zh-TW" altLang="en-US" sz="4000" dirty="0" smtClean="0">
                <a:ea typeface="文鼎粗行楷" panose="02010609010101010101" pitchFamily="49" charset="-120"/>
              </a:rPr>
              <a:t>發展活動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/>
            </a:r>
            <a:br>
              <a:rPr lang="en-US" altLang="zh-TW" sz="4000" dirty="0" smtClean="0">
                <a:ea typeface="文鼎粗行楷" panose="02010609010101010101" pitchFamily="49" charset="-120"/>
              </a:rPr>
            </a:br>
            <a:r>
              <a:rPr lang="zh-TW" altLang="en-US" dirty="0" smtClean="0">
                <a:ea typeface="文鼎粗行楷" panose="02010609010101010101" pitchFamily="49" charset="-120"/>
              </a:rPr>
              <a:t>活動一：完成十字方格表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/>
            </a:r>
            <a:br>
              <a:rPr lang="en-US" altLang="zh-TW" sz="4000" dirty="0" smtClean="0">
                <a:ea typeface="文鼎粗行楷" panose="02010609010101010101" pitchFamily="49" charset="-120"/>
              </a:rPr>
            </a:br>
            <a:r>
              <a:rPr lang="zh-TW" altLang="en-US" sz="4000" dirty="0" smtClean="0">
                <a:ea typeface="文鼎粗行楷" panose="02010609010101010101" pitchFamily="49" charset="-120"/>
              </a:rPr>
              <a:t> </a:t>
            </a:r>
            <a:endParaRPr lang="zh-TW" altLang="en-US" sz="4000" dirty="0">
              <a:ea typeface="文鼎粗行楷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4851920"/>
          </a:xfrm>
        </p:spPr>
        <p:txBody>
          <a:bodyPr>
            <a:normAutofit fontScale="92500" lnSpcReduction="10000"/>
          </a:bodyPr>
          <a:lstStyle/>
          <a:p>
            <a:pPr marL="457200" lvl="1" indent="0">
              <a:buNone/>
            </a:pPr>
            <a:endParaRPr lang="en-US" altLang="zh-TW" sz="2000" dirty="0" smtClean="0"/>
          </a:p>
          <a:p>
            <a:pPr marL="457200" lvl="1" indent="0">
              <a:buNone/>
            </a:pPr>
            <a:r>
              <a:rPr lang="en-US" altLang="zh-TW" sz="3200" dirty="0" smtClean="0">
                <a:ea typeface="文鼎粗行楷" panose="02010609010101010101" pitchFamily="49" charset="-120"/>
              </a:rPr>
              <a:t>1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、發下海報紙、標題紙條，小組合作把標題紙條</a:t>
            </a:r>
            <a:endParaRPr lang="en-US" altLang="zh-TW" sz="3200" dirty="0" smtClean="0">
              <a:ea typeface="文鼎粗行楷" panose="02010609010101010101" pitchFamily="49" charset="-120"/>
            </a:endParaRPr>
          </a:p>
          <a:p>
            <a:pPr marL="457200" lvl="1" indent="0">
              <a:buNone/>
            </a:pPr>
            <a:r>
              <a:rPr lang="en-US" altLang="zh-TW" sz="3200" dirty="0">
                <a:ea typeface="文鼎粗行楷" panose="02010609010101010101" pitchFamily="49" charset="-120"/>
              </a:rPr>
              <a:t> </a:t>
            </a:r>
            <a:r>
              <a:rPr lang="en-US" altLang="zh-TW" sz="3200" dirty="0" smtClean="0">
                <a:ea typeface="文鼎粗行楷" panose="02010609010101010101" pitchFamily="49" charset="-120"/>
              </a:rPr>
              <a:t>    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黏貼在適當位置。</a:t>
            </a:r>
            <a:endParaRPr lang="en-US" altLang="zh-TW" sz="3200" dirty="0" smtClean="0">
              <a:ea typeface="文鼎粗行楷" panose="02010609010101010101" pitchFamily="49" charset="-120"/>
            </a:endParaRPr>
          </a:p>
          <a:p>
            <a:pPr marL="457200" lvl="1" indent="0">
              <a:buNone/>
            </a:pPr>
            <a:r>
              <a:rPr lang="en-US" altLang="zh-TW" sz="3200" dirty="0" smtClean="0">
                <a:ea typeface="文鼎粗行楷" panose="02010609010101010101" pitchFamily="49" charset="-120"/>
              </a:rPr>
              <a:t>2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、政府在針對</a:t>
            </a:r>
            <a:r>
              <a:rPr lang="en-US" altLang="zh-TW" sz="3200" dirty="0" smtClean="0">
                <a:ea typeface="文鼎粗行楷" panose="02010609010101010101" pitchFamily="49" charset="-120"/>
              </a:rPr>
              <a:t>COVID-19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做了哪些措施呢？小組討   </a:t>
            </a:r>
            <a:endParaRPr lang="en-US" altLang="zh-TW" sz="3200" dirty="0" smtClean="0">
              <a:ea typeface="文鼎粗行楷" panose="02010609010101010101" pitchFamily="49" charset="-120"/>
            </a:endParaRPr>
          </a:p>
          <a:p>
            <a:pPr marL="457200" lvl="1" indent="0">
              <a:buNone/>
            </a:pPr>
            <a:r>
              <a:rPr lang="en-US" altLang="zh-TW" sz="3200" dirty="0">
                <a:ea typeface="文鼎粗行楷" panose="02010609010101010101" pitchFamily="49" charset="-120"/>
              </a:rPr>
              <a:t> </a:t>
            </a:r>
            <a:r>
              <a:rPr lang="en-US" altLang="zh-TW" sz="3200" dirty="0" smtClean="0">
                <a:ea typeface="文鼎粗行楷" panose="02010609010101010101" pitchFamily="49" charset="-120"/>
              </a:rPr>
              <a:t>    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論之後，將結果寫在相符合的四個面向</a:t>
            </a:r>
            <a:r>
              <a:rPr lang="en-US" altLang="zh-TW" sz="3200" dirty="0" smtClean="0">
                <a:ea typeface="文鼎粗行楷" panose="02010609010101010101" pitchFamily="49" charset="-120"/>
              </a:rPr>
              <a:t>(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公共衛</a:t>
            </a:r>
            <a:endParaRPr lang="en-US" altLang="zh-TW" sz="3200" dirty="0" smtClean="0">
              <a:ea typeface="文鼎粗行楷" panose="02010609010101010101" pitchFamily="49" charset="-120"/>
            </a:endParaRPr>
          </a:p>
          <a:p>
            <a:pPr marL="457200" lvl="1" indent="0">
              <a:buNone/>
            </a:pPr>
            <a:r>
              <a:rPr lang="en-US" altLang="zh-TW" sz="3200" dirty="0">
                <a:ea typeface="文鼎粗行楷" panose="02010609010101010101" pitchFamily="49" charset="-120"/>
              </a:rPr>
              <a:t> </a:t>
            </a:r>
            <a:r>
              <a:rPr lang="en-US" altLang="zh-TW" sz="3200" dirty="0" smtClean="0">
                <a:ea typeface="文鼎粗行楷" panose="02010609010101010101" pitchFamily="49" charset="-120"/>
              </a:rPr>
              <a:t>    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生、社會福利、教育文化、交通運輸</a:t>
            </a:r>
            <a:r>
              <a:rPr lang="en-US" altLang="zh-TW" sz="3200" dirty="0" smtClean="0">
                <a:ea typeface="文鼎粗行楷" panose="02010609010101010101" pitchFamily="49" charset="-120"/>
              </a:rPr>
              <a:t>)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之中。</a:t>
            </a:r>
            <a:endParaRPr lang="en-US" altLang="zh-TW" sz="3200" dirty="0" smtClean="0">
              <a:ea typeface="文鼎粗行楷" panose="02010609010101010101" pitchFamily="49" charset="-120"/>
            </a:endParaRPr>
          </a:p>
          <a:p>
            <a:pPr marL="457200" lvl="1" indent="0">
              <a:buNone/>
            </a:pPr>
            <a:r>
              <a:rPr lang="en-US" altLang="zh-TW" sz="3200" dirty="0" smtClean="0">
                <a:ea typeface="文鼎粗行楷" panose="02010609010101010101" pitchFamily="49" charset="-120"/>
              </a:rPr>
              <a:t>3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、引導學生標記出哪些措施由中央負責，哪些由</a:t>
            </a:r>
            <a:endParaRPr lang="en-US" altLang="zh-TW" sz="3200" dirty="0" smtClean="0">
              <a:ea typeface="文鼎粗行楷" panose="02010609010101010101" pitchFamily="49" charset="-120"/>
            </a:endParaRPr>
          </a:p>
          <a:p>
            <a:pPr marL="457200" lvl="1" indent="0">
              <a:buNone/>
            </a:pPr>
            <a:r>
              <a:rPr lang="en-US" altLang="zh-TW" sz="3200" dirty="0">
                <a:ea typeface="文鼎粗行楷" panose="02010609010101010101" pitchFamily="49" charset="-120"/>
              </a:rPr>
              <a:t> </a:t>
            </a:r>
            <a:r>
              <a:rPr lang="en-US" altLang="zh-TW" sz="3200" dirty="0" smtClean="0">
                <a:ea typeface="文鼎粗行楷" panose="02010609010101010101" pitchFamily="49" charset="-120"/>
              </a:rPr>
              <a:t>    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地方負責。</a:t>
            </a:r>
            <a:endParaRPr lang="en-US" altLang="zh-TW" sz="3200" dirty="0" smtClean="0">
              <a:ea typeface="文鼎粗行楷" panose="02010609010101010101" pitchFamily="49" charset="-120"/>
            </a:endParaRPr>
          </a:p>
          <a:p>
            <a:pPr marL="457200" lvl="1" indent="0">
              <a:buNone/>
            </a:pPr>
            <a:r>
              <a:rPr lang="en-US" altLang="zh-TW" sz="3200" dirty="0" smtClean="0">
                <a:ea typeface="文鼎粗行楷" panose="02010609010101010101" pitchFamily="49" charset="-120"/>
              </a:rPr>
              <a:t>4</a:t>
            </a:r>
            <a:r>
              <a:rPr lang="zh-TW" altLang="en-US" sz="3200" dirty="0" smtClean="0">
                <a:ea typeface="文鼎粗行楷" panose="02010609010101010101" pitchFamily="49" charset="-120"/>
              </a:rPr>
              <a:t>、選擇小組發表十字方格表。</a:t>
            </a:r>
            <a:endParaRPr lang="zh-TW" altLang="zh-TW" sz="3200" dirty="0"/>
          </a:p>
        </p:txBody>
      </p:sp>
    </p:spTree>
    <p:extLst>
      <p:ext uri="{BB962C8B-B14F-4D97-AF65-F5344CB8AC3E}">
        <p14:creationId xmlns:p14="http://schemas.microsoft.com/office/powerpoint/2010/main" val="100815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/>
        </p:nvSpPr>
        <p:spPr>
          <a:xfrm>
            <a:off x="3512127" y="2810741"/>
            <a:ext cx="1766455" cy="1143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TW" altLang="en-US" sz="1350">
              <a:solidFill>
                <a:prstClr val="white"/>
              </a:solidFill>
            </a:endParaRPr>
          </a:p>
        </p:txBody>
      </p:sp>
      <p:cxnSp>
        <p:nvCxnSpPr>
          <p:cNvPr id="6" name="直線接點 5"/>
          <p:cNvCxnSpPr/>
          <p:nvPr/>
        </p:nvCxnSpPr>
        <p:spPr>
          <a:xfrm flipV="1">
            <a:off x="4395355" y="0"/>
            <a:ext cx="0" cy="28107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>
            <a:off x="4343399" y="3979417"/>
            <a:ext cx="51956" cy="28785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0" y="3318760"/>
            <a:ext cx="3491346" cy="317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5278582" y="3318760"/>
            <a:ext cx="3865418" cy="317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字方塊 14"/>
          <p:cNvSpPr txBox="1"/>
          <p:nvPr/>
        </p:nvSpPr>
        <p:spPr>
          <a:xfrm>
            <a:off x="3657601" y="3108162"/>
            <a:ext cx="149629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TW" sz="2700" dirty="0">
                <a:solidFill>
                  <a:prstClr val="black"/>
                </a:solidFill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COVID-19</a:t>
            </a:r>
            <a:endParaRPr lang="zh-TW" altLang="en-US" sz="2700" dirty="0">
              <a:solidFill>
                <a:prstClr val="black"/>
              </a:solidFill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7590557" y="-14516"/>
            <a:ext cx="20158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TW" altLang="en-US" sz="2700" dirty="0">
                <a:solidFill>
                  <a:prstClr val="black"/>
                </a:solidFill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社會福利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7590557" y="6360561"/>
            <a:ext cx="176645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TW" altLang="en-US" sz="2700" dirty="0">
                <a:solidFill>
                  <a:prstClr val="black"/>
                </a:solidFill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公共衛生</a:t>
            </a:r>
          </a:p>
        </p:txBody>
      </p:sp>
      <p:sp>
        <p:nvSpPr>
          <p:cNvPr id="26" name="文字方塊 25"/>
          <p:cNvSpPr txBox="1"/>
          <p:nvPr/>
        </p:nvSpPr>
        <p:spPr>
          <a:xfrm flipH="1">
            <a:off x="-36368" y="-14517"/>
            <a:ext cx="17820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TW" altLang="en-US" sz="2700" dirty="0">
                <a:solidFill>
                  <a:prstClr val="black"/>
                </a:solidFill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教育文化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0" y="6360561"/>
            <a:ext cx="161578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TW" altLang="en-US" sz="2700" dirty="0">
                <a:solidFill>
                  <a:prstClr val="black"/>
                </a:solidFill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交通運輸</a:t>
            </a:r>
          </a:p>
        </p:txBody>
      </p:sp>
    </p:spTree>
    <p:extLst>
      <p:ext uri="{BB962C8B-B14F-4D97-AF65-F5344CB8AC3E}">
        <p14:creationId xmlns:p14="http://schemas.microsoft.com/office/powerpoint/2010/main" val="109414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1015330"/>
          </a:xfrm>
        </p:spPr>
        <p:txBody>
          <a:bodyPr>
            <a:noAutofit/>
          </a:bodyPr>
          <a:lstStyle/>
          <a:p>
            <a:r>
              <a:rPr lang="zh-TW" altLang="en-US" sz="4000" dirty="0" smtClean="0">
                <a:ea typeface="文鼎粗行楷" panose="02010609010101010101" pitchFamily="49" charset="-120"/>
              </a:rPr>
              <a:t>發展活動</a:t>
            </a:r>
            <a:r>
              <a:rPr lang="en-US" altLang="zh-TW" sz="4000" dirty="0" smtClean="0">
                <a:ea typeface="文鼎粗行楷" panose="02010609010101010101" pitchFamily="49" charset="-120"/>
              </a:rPr>
              <a:t/>
            </a:r>
            <a:br>
              <a:rPr lang="en-US" altLang="zh-TW" sz="4000" dirty="0" smtClean="0">
                <a:ea typeface="文鼎粗行楷" panose="02010609010101010101" pitchFamily="49" charset="-120"/>
              </a:rPr>
            </a:br>
            <a:r>
              <a:rPr lang="zh-TW" altLang="en-US" sz="4000" dirty="0" smtClean="0">
                <a:ea typeface="文鼎粗行楷" panose="02010609010101010101" pitchFamily="49" charset="-120"/>
              </a:rPr>
              <a:t>活動二：文本閱讀及討論</a:t>
            </a:r>
            <a:endParaRPr lang="zh-TW" altLang="en-US" sz="4000" dirty="0">
              <a:ea typeface="文鼎粗行楷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916832"/>
            <a:ext cx="91440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1</a:t>
            </a:r>
            <a:r>
              <a:rPr lang="zh-TW" altLang="en-US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、發下文本，學生閱讀文本後討論文本中的問題；計時</a:t>
            </a:r>
            <a:endParaRPr lang="en-US" altLang="zh-TW" sz="3600" dirty="0" smtClean="0">
              <a:solidFill>
                <a:schemeClr val="tx1"/>
              </a:solidFill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3600" dirty="0">
                <a:solidFill>
                  <a:schemeClr val="tx1"/>
                </a:solidFill>
                <a:ea typeface="文鼎粗行楷" panose="02010609010101010101" pitchFamily="49" charset="-120"/>
              </a:rPr>
              <a:t> </a:t>
            </a: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    </a:t>
            </a:r>
            <a:r>
              <a:rPr lang="zh-TW" altLang="en-US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三分鐘。</a:t>
            </a: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 </a:t>
            </a:r>
          </a:p>
          <a:p>
            <a:pPr marL="0" indent="0">
              <a:buNone/>
            </a:pP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2</a:t>
            </a:r>
            <a:r>
              <a:rPr lang="zh-TW" altLang="en-US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、文本問題：</a:t>
            </a:r>
            <a:endParaRPr lang="en-US" altLang="zh-TW" sz="3600" dirty="0" smtClean="0">
              <a:solidFill>
                <a:schemeClr val="tx1"/>
              </a:solidFill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	2.1. CECC</a:t>
            </a:r>
            <a:r>
              <a:rPr lang="zh-TW" altLang="en-US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的全名是什麼？指揮官是誰？</a:t>
            </a:r>
            <a:endParaRPr lang="en-US" altLang="zh-TW" sz="3600" dirty="0" smtClean="0">
              <a:solidFill>
                <a:schemeClr val="tx1"/>
              </a:solidFill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3600" dirty="0">
                <a:solidFill>
                  <a:schemeClr val="tx1"/>
                </a:solidFill>
                <a:ea typeface="文鼎粗行楷" panose="02010609010101010101" pitchFamily="49" charset="-120"/>
              </a:rPr>
              <a:t>	</a:t>
            </a: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2.2. CECC</a:t>
            </a:r>
            <a:r>
              <a:rPr lang="zh-TW" altLang="en-US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因應防疫需求可以調動中央資源嗎？</a:t>
            </a:r>
            <a:endParaRPr lang="en-US" altLang="zh-TW" sz="3600" dirty="0" smtClean="0">
              <a:solidFill>
                <a:schemeClr val="tx1"/>
              </a:solidFill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3600" dirty="0">
                <a:solidFill>
                  <a:schemeClr val="tx1"/>
                </a:solidFill>
                <a:ea typeface="文鼎粗行楷" panose="02010609010101010101" pitchFamily="49" charset="-120"/>
              </a:rPr>
              <a:t>	</a:t>
            </a: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2.3. </a:t>
            </a:r>
            <a:r>
              <a:rPr lang="zh-TW" altLang="en-US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執行「居家隔離」這項指示，會動用到哪</a:t>
            </a:r>
            <a:endParaRPr lang="en-US" altLang="zh-TW" sz="3600" dirty="0" smtClean="0">
              <a:solidFill>
                <a:schemeClr val="tx1"/>
              </a:solidFill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3600" dirty="0">
                <a:solidFill>
                  <a:schemeClr val="tx1"/>
                </a:solidFill>
                <a:ea typeface="文鼎粗行楷" panose="02010609010101010101" pitchFamily="49" charset="-120"/>
              </a:rPr>
              <a:t> </a:t>
            </a: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          </a:t>
            </a:r>
            <a:r>
              <a:rPr lang="zh-TW" altLang="en-US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些機關呢？</a:t>
            </a:r>
            <a:endParaRPr lang="en-US" altLang="zh-TW" sz="3600" dirty="0" smtClean="0">
              <a:solidFill>
                <a:schemeClr val="tx1"/>
              </a:solidFill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3600" dirty="0">
                <a:solidFill>
                  <a:schemeClr val="tx1"/>
                </a:solidFill>
                <a:ea typeface="文鼎粗行楷" panose="02010609010101010101" pitchFamily="49" charset="-120"/>
              </a:rPr>
              <a:t>	</a:t>
            </a: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2.4. </a:t>
            </a:r>
            <a:r>
              <a:rPr lang="zh-TW" altLang="en-US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除了贈送其他國家醫療口罩之外，我們還做了什</a:t>
            </a:r>
            <a:endParaRPr lang="en-US" altLang="zh-TW" sz="3600" dirty="0" smtClean="0">
              <a:solidFill>
                <a:schemeClr val="tx1"/>
              </a:solidFill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3600" dirty="0">
                <a:solidFill>
                  <a:schemeClr val="tx1"/>
                </a:solidFill>
                <a:ea typeface="文鼎粗行楷" panose="02010609010101010101" pitchFamily="49" charset="-120"/>
              </a:rPr>
              <a:t> </a:t>
            </a:r>
            <a:r>
              <a:rPr lang="en-US" altLang="zh-TW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           </a:t>
            </a:r>
            <a:r>
              <a:rPr lang="zh-TW" altLang="en-US" sz="3600" dirty="0" smtClean="0">
                <a:solidFill>
                  <a:schemeClr val="tx1"/>
                </a:solidFill>
                <a:ea typeface="文鼎粗行楷" panose="02010609010101010101" pitchFamily="49" charset="-120"/>
              </a:rPr>
              <a:t>麼？</a:t>
            </a:r>
            <a:endParaRPr lang="zh-TW" altLang="zh-TW" sz="3200" dirty="0">
              <a:ea typeface="文鼎粗行楷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1422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 smtClean="0">
                <a:ea typeface="文鼎粗行楷" panose="02010609010101010101" pitchFamily="49" charset="-120"/>
              </a:rPr>
              <a:t>統整活動</a:t>
            </a:r>
            <a:endParaRPr lang="zh-TW" altLang="en-US" sz="4000" dirty="0">
              <a:ea typeface="文鼎粗行楷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556792"/>
            <a:ext cx="8640959" cy="530120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altLang="zh-TW" sz="6300" dirty="0" smtClean="0">
                <a:ea typeface="文鼎粗行楷" panose="02010609010101010101" pitchFamily="49" charset="-120"/>
              </a:rPr>
              <a:t>1</a:t>
            </a:r>
            <a:r>
              <a:rPr lang="zh-TW" altLang="en-US" sz="6300" dirty="0" smtClean="0">
                <a:ea typeface="文鼎粗行楷" panose="02010609010101010101" pitchFamily="49" charset="-120"/>
              </a:rPr>
              <a:t>、新聞影片播放：</a:t>
            </a:r>
            <a:endParaRPr lang="en-US" altLang="zh-TW" sz="63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6300" dirty="0">
                <a:ea typeface="文鼎粗行楷" panose="02010609010101010101" pitchFamily="49" charset="-120"/>
              </a:rPr>
              <a:t> </a:t>
            </a:r>
            <a:r>
              <a:rPr lang="en-US" altLang="zh-TW" sz="6300" dirty="0" smtClean="0">
                <a:ea typeface="文鼎粗行楷" panose="02010609010101010101" pitchFamily="49" charset="-120"/>
              </a:rPr>
              <a:t>    </a:t>
            </a:r>
            <a:r>
              <a:rPr lang="zh-TW" altLang="en-US" sz="6300" dirty="0" smtClean="0">
                <a:ea typeface="文鼎粗行楷" panose="02010609010101010101" pitchFamily="49" charset="-120"/>
              </a:rPr>
              <a:t>使學生理解身為國際社會的一份子，在行有餘</a:t>
            </a:r>
            <a:endParaRPr lang="en-US" altLang="zh-TW" sz="63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6300" dirty="0">
                <a:ea typeface="文鼎粗行楷" panose="02010609010101010101" pitchFamily="49" charset="-120"/>
              </a:rPr>
              <a:t> </a:t>
            </a:r>
            <a:r>
              <a:rPr lang="en-US" altLang="zh-TW" sz="6300" dirty="0" smtClean="0">
                <a:ea typeface="文鼎粗行楷" panose="02010609010101010101" pitchFamily="49" charset="-120"/>
              </a:rPr>
              <a:t>    </a:t>
            </a:r>
            <a:r>
              <a:rPr lang="zh-TW" altLang="en-US" sz="6300" dirty="0" smtClean="0">
                <a:ea typeface="文鼎粗行楷" panose="02010609010101010101" pitchFamily="49" charset="-120"/>
              </a:rPr>
              <a:t>力時，應該幫助其他國家，大家一起戰勝新冠</a:t>
            </a:r>
            <a:endParaRPr lang="en-US" altLang="zh-TW" sz="63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6300" dirty="0">
                <a:ea typeface="文鼎粗行楷" panose="02010609010101010101" pitchFamily="49" charset="-120"/>
              </a:rPr>
              <a:t> </a:t>
            </a:r>
            <a:r>
              <a:rPr lang="en-US" altLang="zh-TW" sz="6300" dirty="0" smtClean="0">
                <a:ea typeface="文鼎粗行楷" panose="02010609010101010101" pitchFamily="49" charset="-120"/>
              </a:rPr>
              <a:t>    </a:t>
            </a:r>
            <a:r>
              <a:rPr lang="zh-TW" altLang="en-US" sz="6300" dirty="0" smtClean="0">
                <a:ea typeface="文鼎粗行楷" panose="02010609010101010101" pitchFamily="49" charset="-120"/>
              </a:rPr>
              <a:t>肺炎。</a:t>
            </a:r>
            <a:endParaRPr lang="en-US" altLang="zh-TW" sz="63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6300" dirty="0" smtClean="0">
                <a:ea typeface="文鼎粗行楷" panose="02010609010101010101" pitchFamily="49" charset="-120"/>
              </a:rPr>
              <a:t>2</a:t>
            </a:r>
            <a:r>
              <a:rPr lang="zh-TW" altLang="en-US" sz="6300" dirty="0" smtClean="0">
                <a:ea typeface="文鼎粗行楷" panose="02010609010101010101" pitchFamily="49" charset="-120"/>
              </a:rPr>
              <a:t>、小組一分鐘思考問題：</a:t>
            </a:r>
            <a:endParaRPr lang="en-US" altLang="zh-TW" sz="63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6300" dirty="0">
                <a:ea typeface="文鼎粗行楷" panose="02010609010101010101" pitchFamily="49" charset="-120"/>
              </a:rPr>
              <a:t> </a:t>
            </a:r>
            <a:r>
              <a:rPr lang="en-US" altLang="zh-TW" sz="6300" dirty="0" smtClean="0">
                <a:ea typeface="文鼎粗行楷" panose="02010609010101010101" pitchFamily="49" charset="-120"/>
              </a:rPr>
              <a:t>    </a:t>
            </a:r>
            <a:r>
              <a:rPr lang="zh-TW" altLang="en-US" sz="6300" dirty="0" smtClean="0">
                <a:ea typeface="文鼎粗行楷" panose="02010609010101010101" pitchFamily="49" charset="-120"/>
              </a:rPr>
              <a:t>在這一次的防疫過程中，哪一個部份最讓你感</a:t>
            </a:r>
            <a:endParaRPr lang="en-US" altLang="zh-TW" sz="63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6300" dirty="0">
                <a:ea typeface="文鼎粗行楷" panose="02010609010101010101" pitchFamily="49" charset="-120"/>
              </a:rPr>
              <a:t> </a:t>
            </a:r>
            <a:r>
              <a:rPr lang="en-US" altLang="zh-TW" sz="6300" dirty="0" smtClean="0">
                <a:ea typeface="文鼎粗行楷" panose="02010609010101010101" pitchFamily="49" charset="-120"/>
              </a:rPr>
              <a:t>     </a:t>
            </a:r>
            <a:r>
              <a:rPr lang="zh-TW" altLang="en-US" sz="6300" dirty="0" smtClean="0">
                <a:ea typeface="文鼎粗行楷" panose="02010609010101010101" pitchFamily="49" charset="-120"/>
              </a:rPr>
              <a:t>動？</a:t>
            </a:r>
            <a:endParaRPr lang="en-US" altLang="zh-TW" sz="63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6300" dirty="0" smtClean="0">
                <a:ea typeface="文鼎粗行楷" panose="02010609010101010101" pitchFamily="49" charset="-120"/>
              </a:rPr>
              <a:t>3</a:t>
            </a:r>
            <a:r>
              <a:rPr lang="zh-TW" altLang="en-US" sz="6300" dirty="0" smtClean="0">
                <a:ea typeface="文鼎粗行楷" panose="02010609010101010101" pitchFamily="49" charset="-120"/>
              </a:rPr>
              <a:t>、選擇小組發表看法。</a:t>
            </a:r>
            <a:endParaRPr lang="en-US" altLang="zh-TW" sz="6300" dirty="0" smtClean="0">
              <a:ea typeface="文鼎粗行楷" panose="02010609010101010101" pitchFamily="49" charset="-120"/>
            </a:endParaRPr>
          </a:p>
          <a:p>
            <a:endParaRPr lang="en-US" altLang="zh-TW" sz="36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3600" dirty="0">
                <a:ea typeface="文鼎粗行楷" panose="02010609010101010101" pitchFamily="49" charset="-120"/>
              </a:rPr>
              <a:t> </a:t>
            </a:r>
            <a:r>
              <a:rPr lang="en-US" altLang="zh-TW" sz="3600" dirty="0" smtClean="0">
                <a:ea typeface="文鼎粗行楷" panose="02010609010101010101" pitchFamily="49" charset="-120"/>
              </a:rPr>
              <a:t>  </a:t>
            </a:r>
            <a:endParaRPr lang="zh-TW" altLang="en-US" sz="3600" dirty="0">
              <a:ea typeface="文鼎粗行楷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10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92710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ea typeface="文鼎粗行楷" panose="02010609010101010101" pitchFamily="49" charset="-120"/>
              </a:rPr>
              <a:t>觀課重點</a:t>
            </a:r>
            <a:endParaRPr lang="zh-TW" altLang="en-US" sz="4000" dirty="0">
              <a:ea typeface="文鼎粗行楷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204864"/>
            <a:ext cx="8579296" cy="3921299"/>
          </a:xfrm>
        </p:spPr>
        <p:txBody>
          <a:bodyPr>
            <a:normAutofit lnSpcReduction="10000"/>
          </a:bodyPr>
          <a:lstStyle/>
          <a:p>
            <a:r>
              <a:rPr lang="zh-TW" altLang="en-US" sz="4000" dirty="0" smtClean="0">
                <a:ea typeface="文鼎粗行楷" panose="02010609010101010101" pitchFamily="49" charset="-120"/>
              </a:rPr>
              <a:t>學生是否了解政府的組織與職權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r>
              <a:rPr lang="zh-TW" altLang="en-US" sz="4000" smtClean="0">
                <a:ea typeface="文鼎粗行楷" panose="02010609010101010101" pitchFamily="49" charset="-120"/>
              </a:rPr>
              <a:t>學生是否可以透過</a:t>
            </a:r>
            <a:r>
              <a:rPr lang="zh-TW" altLang="en-US" sz="4000" dirty="0" smtClean="0">
                <a:ea typeface="文鼎粗行楷" panose="02010609010101010101" pitchFamily="49" charset="-120"/>
              </a:rPr>
              <a:t>討論提出政府在四個面向各做了哪些事？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r>
              <a:rPr lang="zh-TW" altLang="en-US" sz="4000" dirty="0" smtClean="0">
                <a:ea typeface="文鼎粗行楷" panose="02010609010101010101" pitchFamily="49" charset="-120"/>
              </a:rPr>
              <a:t>學生是否了解台灣是國際社會的一部份？是否知道台灣對國際的貢獻？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r>
              <a:rPr lang="zh-TW" altLang="en-US" sz="4000" dirty="0" smtClean="0">
                <a:ea typeface="文鼎粗行楷" panose="02010609010101010101" pitchFamily="49" charset="-120"/>
              </a:rPr>
              <a:t>小組成員參與討論情形 </a:t>
            </a:r>
            <a:endParaRPr lang="en-US" altLang="zh-TW" sz="4000" dirty="0" smtClean="0">
              <a:ea typeface="文鼎粗行楷" panose="02010609010101010101" pitchFamily="49" charset="-120"/>
            </a:endParaRPr>
          </a:p>
          <a:p>
            <a:pPr marL="0" indent="0">
              <a:buNone/>
            </a:pP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10162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9EB0DA3-9288-4A95-8970-CF93ABDF38BE}" type="slidenum">
              <a:rPr lang="zh-TW" altLang="en-US" sz="1400" smtClean="0">
                <a:solidFill>
                  <a:srgbClr val="000000"/>
                </a:solidFill>
                <a:ea typeface="新細明體" charset="-120"/>
              </a:rPr>
              <a:pPr eaLnBrk="1" hangingPunct="1"/>
              <a:t>18</a:t>
            </a:fld>
            <a:endParaRPr lang="en-US" altLang="zh-TW" sz="1400" smtClean="0">
              <a:solidFill>
                <a:srgbClr val="000000"/>
              </a:solidFill>
              <a:ea typeface="新細明體" charset="-120"/>
            </a:endParaRPr>
          </a:p>
        </p:txBody>
      </p:sp>
      <p:sp>
        <p:nvSpPr>
          <p:cNvPr id="5" name="WordArt 7"/>
          <p:cNvSpPr>
            <a:spLocks noChangeArrowheads="1" noChangeShapeType="1" noTextEdit="1"/>
          </p:cNvSpPr>
          <p:nvPr/>
        </p:nvSpPr>
        <p:spPr bwMode="gray">
          <a:xfrm>
            <a:off x="467544" y="2564904"/>
            <a:ext cx="7272808" cy="273630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3600" b="1" kern="10" dirty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63500" dir="3187806" algn="ctr" rotWithShape="0">
                    <a:srgbClr val="808080">
                      <a:alpha val="50000"/>
                    </a:srgbClr>
                  </a:outerShdw>
                </a:effectLst>
                <a:latin typeface="Art" panose="00000500000000000000" pitchFamily="2" charset="2"/>
                <a:ea typeface="Verdana"/>
                <a:cs typeface="Verdana"/>
              </a:rPr>
              <a:t>Thank You</a:t>
            </a:r>
            <a:r>
              <a:rPr lang="zh-TW" altLang="en-US" sz="3600" b="1" kern="10" dirty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63500" dir="3187806" algn="ctr" rotWithShape="0">
                    <a:srgbClr val="808080">
                      <a:alpha val="50000"/>
                    </a:srgbClr>
                  </a:outerShdw>
                </a:effectLst>
                <a:latin typeface="Art" panose="00000500000000000000" pitchFamily="2" charset="2"/>
                <a:ea typeface="Verdana"/>
                <a:cs typeface="Verdana"/>
              </a:rPr>
              <a:t> </a:t>
            </a:r>
            <a:r>
              <a:rPr lang="en-US" altLang="zh-TW" sz="3600" b="1" kern="1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63500" dir="3187806" algn="ctr" rotWithShape="0">
                    <a:srgbClr val="808080">
                      <a:alpha val="50000"/>
                    </a:srgbClr>
                  </a:outerShdw>
                </a:effectLst>
                <a:latin typeface="Art" panose="00000500000000000000" pitchFamily="2" charset="2"/>
                <a:ea typeface="Verdana"/>
                <a:cs typeface="Verdana"/>
              </a:rPr>
              <a:t>for your time!</a:t>
            </a:r>
            <a:endParaRPr lang="zh-TW" altLang="en-US" sz="3600" b="1" kern="10" dirty="0">
              <a:ln w="19050">
                <a:solidFill>
                  <a:srgbClr val="FFFFFF"/>
                </a:solidFill>
                <a:round/>
                <a:headEnd/>
                <a:tailEnd/>
              </a:ln>
              <a:solidFill>
                <a:srgbClr val="000066"/>
              </a:solidFill>
              <a:effectLst>
                <a:outerShdw dist="63500" dir="3187806" algn="ctr" rotWithShape="0">
                  <a:srgbClr val="808080">
                    <a:alpha val="50000"/>
                  </a:srgbClr>
                </a:outerShdw>
              </a:effectLst>
              <a:latin typeface="Art" panose="00000500000000000000" pitchFamily="2" charset="2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02854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小水滴">
  <a:themeElements>
    <a:clrScheme name="小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580TGp_general_light</Template>
  <TotalTime>8541</TotalTime>
  <Words>924</Words>
  <Application>Microsoft Office PowerPoint</Application>
  <PresentationFormat>如螢幕大小 (4:3)</PresentationFormat>
  <Paragraphs>174</Paragraphs>
  <Slides>18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18</vt:i4>
      </vt:variant>
    </vt:vector>
  </HeadingPairs>
  <TitlesOfParts>
    <vt:vector size="38" baseType="lpstr">
      <vt:lpstr>文鼎勘亭流</vt:lpstr>
      <vt:lpstr>文鼎粗行楷</vt:lpstr>
      <vt:lpstr>王漢宗粗鋼體一標準</vt:lpstr>
      <vt:lpstr>王漢宗顏楷體繁</vt:lpstr>
      <vt:lpstr>書法家中楷體</vt:lpstr>
      <vt:lpstr>超世紀中顏楷</vt:lpstr>
      <vt:lpstr>超研澤超明</vt:lpstr>
      <vt:lpstr>微軟正黑體</vt:lpstr>
      <vt:lpstr>新細明體</vt:lpstr>
      <vt:lpstr>標楷體</vt:lpstr>
      <vt:lpstr>Arial</vt:lpstr>
      <vt:lpstr>Art</vt:lpstr>
      <vt:lpstr>Times New Roman</vt:lpstr>
      <vt:lpstr>Trebuchet MS</vt:lpstr>
      <vt:lpstr>Tw Cen MT</vt:lpstr>
      <vt:lpstr>Verdana</vt:lpstr>
      <vt:lpstr>Wingdings 3</vt:lpstr>
      <vt:lpstr>多面向</vt:lpstr>
      <vt:lpstr>1_多面向</vt:lpstr>
      <vt:lpstr>小水滴</vt:lpstr>
      <vt:lpstr>觀課課前說明會</vt:lpstr>
      <vt:lpstr>到校輔導流程</vt:lpstr>
      <vt:lpstr>PowerPoint 簡報</vt:lpstr>
      <vt:lpstr>學生座位表</vt:lpstr>
      <vt:lpstr>設計理念</vt:lpstr>
      <vt:lpstr>核心素養</vt:lpstr>
      <vt:lpstr>學習表現</vt:lpstr>
      <vt:lpstr>學習內容</vt:lpstr>
      <vt:lpstr>學習目標</vt:lpstr>
      <vt:lpstr>融入議題</vt:lpstr>
      <vt:lpstr>課前預習提問內容</vt:lpstr>
      <vt:lpstr>教學流程-引起動機</vt:lpstr>
      <vt:lpstr>發展活動 活動一：完成十字方格表  </vt:lpstr>
      <vt:lpstr>PowerPoint 簡報</vt:lpstr>
      <vt:lpstr>發展活動 活動二：文本閱讀及討論</vt:lpstr>
      <vt:lpstr>統整活動</vt:lpstr>
      <vt:lpstr>觀課重點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Administrator</dc:creator>
  <cp:lastModifiedBy>M2611G</cp:lastModifiedBy>
  <cp:revision>1714</cp:revision>
  <dcterms:created xsi:type="dcterms:W3CDTF">2010-05-06T13:28:56Z</dcterms:created>
  <dcterms:modified xsi:type="dcterms:W3CDTF">2020-10-15T03:55:55Z</dcterms:modified>
</cp:coreProperties>
</file>