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4" r:id="rId3"/>
    <p:sldId id="315" r:id="rId4"/>
    <p:sldId id="316" r:id="rId5"/>
    <p:sldId id="281" r:id="rId6"/>
    <p:sldId id="265" r:id="rId7"/>
    <p:sldId id="266" r:id="rId8"/>
    <p:sldId id="267" r:id="rId9"/>
    <p:sldId id="268" r:id="rId10"/>
    <p:sldId id="280" r:id="rId11"/>
    <p:sldId id="291" r:id="rId12"/>
    <p:sldId id="292" r:id="rId13"/>
    <p:sldId id="293" r:id="rId14"/>
    <p:sldId id="297" r:id="rId15"/>
    <p:sldId id="658" r:id="rId16"/>
    <p:sldId id="659" r:id="rId17"/>
    <p:sldId id="660" r:id="rId18"/>
    <p:sldId id="414" r:id="rId19"/>
    <p:sldId id="661" r:id="rId20"/>
    <p:sldId id="663" r:id="rId21"/>
    <p:sldId id="664" r:id="rId22"/>
    <p:sldId id="423" r:id="rId2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EBF2FF"/>
    <a:srgbClr val="008000"/>
    <a:srgbClr val="AE7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28" autoAdjust="0"/>
    <p:restoredTop sz="94660"/>
  </p:normalViewPr>
  <p:slideViewPr>
    <p:cSldViewPr snapToGrid="0">
      <p:cViewPr varScale="1">
        <p:scale>
          <a:sx n="64" d="100"/>
          <a:sy n="64" d="100"/>
        </p:scale>
        <p:origin x="54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A08BF3-BF33-435E-AD16-6BD7AB9F6795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83ED9-ABE5-443E-AE6F-0FF029A2BD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4461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主題：數學輔導團啟航，帶領師生進入寬廣的學海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水平線下方：輔導團名，代表由輔導團帶領建立師生數學樹的基礎。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數學樹：由</a:t>
            </a:r>
            <a:r>
              <a:rPr lang="en-US" altLang="zh-TW" dirty="0"/>
              <a:t>1</a:t>
            </a:r>
            <a:r>
              <a:rPr lang="zh-TW" altLang="en-US" dirty="0"/>
              <a:t>開始，象徵一元復始，也象徵國小數學關鍵學習在單位，且以單位開始學習的千變萬化。學習就如同樹一樣，是長出來的。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上方六架飛機，代表六個年級，也代表學習的六階段：小低、小中、小高、國中、高中、大學及以上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右方</a:t>
            </a:r>
            <a:r>
              <a:rPr lang="en-US" altLang="zh-TW" dirty="0"/>
              <a:t>3</a:t>
            </a:r>
            <a:r>
              <a:rPr lang="zh-TW" altLang="en-US" dirty="0"/>
              <a:t>架飛機：一至三年級，呼應</a:t>
            </a:r>
            <a:r>
              <a:rPr lang="en-US" altLang="zh-TW" dirty="0"/>
              <a:t>92</a:t>
            </a:r>
            <a:r>
              <a:rPr lang="zh-TW" altLang="en-US" dirty="0"/>
              <a:t>年九年一貫暫綱的第一學習階段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左方</a:t>
            </a:r>
            <a:r>
              <a:rPr lang="en-US" altLang="zh-TW" dirty="0"/>
              <a:t>2</a:t>
            </a:r>
            <a:r>
              <a:rPr lang="zh-TW" altLang="en-US" dirty="0"/>
              <a:t>架飛機：四、五年級，呼應</a:t>
            </a:r>
            <a:r>
              <a:rPr lang="en-US" altLang="zh-TW" dirty="0"/>
              <a:t>92</a:t>
            </a:r>
            <a:r>
              <a:rPr lang="zh-TW" altLang="en-US" dirty="0"/>
              <a:t>年九年一貫暫綱的第一學習階段</a:t>
            </a:r>
            <a:endParaRPr lang="en-US" altLang="zh-TW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/>
              <a:t>中間一架小飛機：代表六年級生以習得各項能力，勇於飛向無垠的學海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A83ED9-ABE5-443E-AE6F-0FF029A2BD69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2615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2B89F6C-9BAF-4ED1-9AD7-710539207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E93535F-816C-4037-A3F3-9581B455D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E9BFE3E-2EEC-4EA3-9039-C6265F690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F2D0407-1559-45FD-913B-3688040E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0D18D5F-D386-4203-A9E4-67C9ED2BA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3215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526C83-FEB5-4835-BBC8-B799AE47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1F9A3FD-9493-4967-9C09-D9109A614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EFC894-F479-4A13-815B-EC6F297D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DC760F1-FF68-481E-A2BC-4EC06DB1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7258E39-E2BF-4CE0-95AA-C9252D4E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70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FEBD67-D7CA-4CA0-860E-6130F719D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94EB6F-1BCE-4FF3-A1FC-BE0BF3259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D40B504-A3EB-49D0-9496-0EC5DF55F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F158D1-80F1-4DF3-83F7-9AF64B0F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4613EC2-A037-4657-A507-6178A5148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1161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976D855-6A45-484A-8E1C-D8B68E2B1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F261B0-A4FC-458A-812E-3BF1C37F2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8FEA192-944E-47B7-B492-E07EBE33EA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5835071-B326-418B-85AB-E366E6A8C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66AAD32-9D13-4F1C-BEE4-87751EF60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B187EA6-45D7-4086-A778-F147C5CE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442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177B62D-631D-4A00-9DEB-E6E3F55FD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B2B32B-7D2A-4BFA-A000-D422F188E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FC23B0A-83B5-4CCE-B529-4452B28150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68424C5-9FC7-4BD6-BAE3-A0498B357A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5F8C59B-C996-496E-8BE3-E6C9EE9470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A8D36CD-42A8-448F-A91E-9C856EF4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9ABD2011-9E8A-43BE-B2A5-1113198AD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CD195F1-899D-4FD1-A3E7-7B478330E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596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0285C5C-F848-4F51-BF03-82347CD6D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2062ED2-4267-49B2-9E7E-52704DD07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95AC677-2935-41B7-B263-A6629784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97A0F58-E51F-4B19-AFF8-72A06DEDB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6804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3A79D40-A6DB-4092-B0AA-5F65E60BC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F12F2C9-B351-49A6-8E44-F2F33770A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D624ABA-C1C4-4DC9-9940-E03C47E3C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3891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2BC409A-79E7-4D8A-8744-E3E7B722B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6000F7F-16A0-40FA-8824-2E8C2B191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AFA843A-2206-4FAA-9F9C-3A6C577FC7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85B77FD-DA6C-4FD8-BCB8-B4AC77B1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0E0F3CB-487E-422B-ADAB-0D511DF2C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01042CF-FE0F-4552-B0F8-FF955B974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2415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688D78-92B7-484D-A3A1-4595235FD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D6741F8-7712-456C-8977-8606F8EFD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C1E4398-A7D5-4ADA-B03C-87D50C16A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A83B601-6BF0-429D-9F3E-6B5ACCA08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FE7A8F7-4D8D-43AE-84A1-8CB73AC28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41D7803-B996-4E89-8977-A4E33B11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0676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8CB579-326A-4D42-9EAA-43268DEC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C90A244-900E-46C4-A52B-274867454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E311DFB-184F-44D9-9A30-F5430251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04801AB-8E98-42A7-8FA8-B7F136D72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EB10738-49DC-4C69-8866-CC4CE0F7D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0966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31E32CC5-1EE2-4BE1-99F0-ED05B45341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9F83C5E-F59A-4CC7-9208-F3FF4DE21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52EF645-A3B4-403C-BABC-36C736CC7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01CFE64-E170-4DBC-AC56-3156FB71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B60569-1F87-42D2-81D3-A9F0433B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0656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051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989074C9-A664-44C7-8C8D-A503BD611D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6413" y="1612428"/>
            <a:ext cx="3976688" cy="1734395"/>
          </a:xfrm>
          <a:custGeom>
            <a:avLst/>
            <a:gdLst>
              <a:gd name="connsiteX0" fmla="*/ 112857 w 3976688"/>
              <a:gd name="connsiteY0" fmla="*/ 0 h 1734395"/>
              <a:gd name="connsiteX1" fmla="*/ 3863831 w 3976688"/>
              <a:gd name="connsiteY1" fmla="*/ 0 h 1734395"/>
              <a:gd name="connsiteX2" fmla="*/ 3976688 w 3976688"/>
              <a:gd name="connsiteY2" fmla="*/ 112857 h 1734395"/>
              <a:gd name="connsiteX3" fmla="*/ 3976688 w 3976688"/>
              <a:gd name="connsiteY3" fmla="*/ 1621538 h 1734395"/>
              <a:gd name="connsiteX4" fmla="*/ 3863831 w 3976688"/>
              <a:gd name="connsiteY4" fmla="*/ 1734395 h 1734395"/>
              <a:gd name="connsiteX5" fmla="*/ 112857 w 3976688"/>
              <a:gd name="connsiteY5" fmla="*/ 1734395 h 1734395"/>
              <a:gd name="connsiteX6" fmla="*/ 0 w 3976688"/>
              <a:gd name="connsiteY6" fmla="*/ 1621538 h 1734395"/>
              <a:gd name="connsiteX7" fmla="*/ 0 w 3976688"/>
              <a:gd name="connsiteY7" fmla="*/ 112857 h 1734395"/>
              <a:gd name="connsiteX8" fmla="*/ 112857 w 3976688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6688" h="1734395">
                <a:moveTo>
                  <a:pt x="112857" y="0"/>
                </a:moveTo>
                <a:lnTo>
                  <a:pt x="3863831" y="0"/>
                </a:lnTo>
                <a:cubicBezTo>
                  <a:pt x="3926160" y="0"/>
                  <a:pt x="3976688" y="50528"/>
                  <a:pt x="3976688" y="112857"/>
                </a:cubicBezTo>
                <a:lnTo>
                  <a:pt x="3976688" y="1621538"/>
                </a:lnTo>
                <a:cubicBezTo>
                  <a:pt x="3976688" y="1683867"/>
                  <a:pt x="3926160" y="1734395"/>
                  <a:pt x="3863831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E619FCF9-3191-46FA-864C-4F186B75B74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56413" y="4006005"/>
            <a:ext cx="3976688" cy="1734395"/>
          </a:xfrm>
          <a:custGeom>
            <a:avLst/>
            <a:gdLst>
              <a:gd name="connsiteX0" fmla="*/ 112857 w 3976688"/>
              <a:gd name="connsiteY0" fmla="*/ 0 h 1734395"/>
              <a:gd name="connsiteX1" fmla="*/ 3863831 w 3976688"/>
              <a:gd name="connsiteY1" fmla="*/ 0 h 1734395"/>
              <a:gd name="connsiteX2" fmla="*/ 3976688 w 3976688"/>
              <a:gd name="connsiteY2" fmla="*/ 112857 h 1734395"/>
              <a:gd name="connsiteX3" fmla="*/ 3976688 w 3976688"/>
              <a:gd name="connsiteY3" fmla="*/ 1621538 h 1734395"/>
              <a:gd name="connsiteX4" fmla="*/ 3863831 w 3976688"/>
              <a:gd name="connsiteY4" fmla="*/ 1734395 h 1734395"/>
              <a:gd name="connsiteX5" fmla="*/ 112857 w 3976688"/>
              <a:gd name="connsiteY5" fmla="*/ 1734395 h 1734395"/>
              <a:gd name="connsiteX6" fmla="*/ 0 w 3976688"/>
              <a:gd name="connsiteY6" fmla="*/ 1621538 h 1734395"/>
              <a:gd name="connsiteX7" fmla="*/ 0 w 3976688"/>
              <a:gd name="connsiteY7" fmla="*/ 112857 h 1734395"/>
              <a:gd name="connsiteX8" fmla="*/ 112857 w 3976688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6688" h="1734395">
                <a:moveTo>
                  <a:pt x="112857" y="0"/>
                </a:moveTo>
                <a:lnTo>
                  <a:pt x="3863831" y="0"/>
                </a:lnTo>
                <a:cubicBezTo>
                  <a:pt x="3926160" y="0"/>
                  <a:pt x="3976688" y="50528"/>
                  <a:pt x="3976688" y="112857"/>
                </a:cubicBezTo>
                <a:lnTo>
                  <a:pt x="3976688" y="1621538"/>
                </a:lnTo>
                <a:cubicBezTo>
                  <a:pt x="3976688" y="1683867"/>
                  <a:pt x="3926160" y="1734395"/>
                  <a:pt x="3863831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120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44B5AAA-5424-4568-9F13-41159132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0C9F1C-D742-4E93-8D62-87B44B89E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8082C07-9D37-4C3E-AD56-B06C75B79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4FEE-5CB2-4FEC-B71F-0027AD9EF48D}" type="datetimeFigureOut">
              <a:rPr lang="zh-TW" altLang="en-US" smtClean="0"/>
              <a:t>2021/10/7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73E8BDB-887E-44B7-AE25-900CD0C0A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577DD5-C9D0-4187-8BE2-0D450FA64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AAEB3-9B56-4A4A-86F0-11422E903F1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916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1"/>
            </a:gs>
            <a:gs pos="100000">
              <a:schemeClr val="bg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423" y="5012527"/>
            <a:ext cx="3228975" cy="258318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32962" y="5626808"/>
            <a:ext cx="11766096" cy="45719"/>
          </a:xfrm>
          <a:prstGeom prst="rect">
            <a:avLst/>
          </a:prstGeom>
          <a:gradFill>
            <a:gsLst>
              <a:gs pos="82000">
                <a:srgbClr val="0070C0"/>
              </a:gs>
              <a:gs pos="64000">
                <a:srgbClr val="7030A0"/>
              </a:gs>
              <a:gs pos="44640">
                <a:srgbClr val="00B0F0"/>
              </a:gs>
              <a:gs pos="24000">
                <a:schemeClr val="accent6">
                  <a:lumMod val="60000"/>
                  <a:lumOff val="40000"/>
                </a:schemeClr>
              </a:gs>
              <a:gs pos="0">
                <a:srgbClr val="FFFF00"/>
              </a:gs>
              <a:gs pos="100000">
                <a:schemeClr val="bg2">
                  <a:lumMod val="50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1" name="群組 20"/>
          <p:cNvGrpSpPr/>
          <p:nvPr/>
        </p:nvGrpSpPr>
        <p:grpSpPr>
          <a:xfrm>
            <a:off x="8030188" y="3440620"/>
            <a:ext cx="4487699" cy="3274248"/>
            <a:chOff x="7650737" y="2585756"/>
            <a:chExt cx="4487699" cy="3274248"/>
          </a:xfrm>
        </p:grpSpPr>
        <p:pic>
          <p:nvPicPr>
            <p:cNvPr id="13" name="圖片 1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59588" y="3470405"/>
              <a:ext cx="1978848" cy="1978848"/>
            </a:xfrm>
            <a:prstGeom prst="rect">
              <a:avLst/>
            </a:prstGeom>
          </p:spPr>
        </p:pic>
        <p:grpSp>
          <p:nvGrpSpPr>
            <p:cNvPr id="20" name="群組 19"/>
            <p:cNvGrpSpPr/>
            <p:nvPr/>
          </p:nvGrpSpPr>
          <p:grpSpPr>
            <a:xfrm>
              <a:off x="7650737" y="2585756"/>
              <a:ext cx="3796948" cy="3274248"/>
              <a:chOff x="8183151" y="2638425"/>
              <a:chExt cx="3796948" cy="3274248"/>
            </a:xfrm>
          </p:grpSpPr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91068" y="3083748"/>
                <a:ext cx="2828925" cy="2828925"/>
              </a:xfrm>
              <a:prstGeom prst="rect">
                <a:avLst/>
              </a:prstGeom>
            </p:spPr>
          </p:pic>
          <p:pic>
            <p:nvPicPr>
              <p:cNvPr id="11" name="圖片 10"/>
              <p:cNvPicPr>
                <a:picLocks noChangeAspect="1"/>
              </p:cNvPicPr>
              <p:nvPr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83151" y="2929385"/>
                <a:ext cx="2131248" cy="2131248"/>
              </a:xfrm>
              <a:prstGeom prst="rect">
                <a:avLst/>
              </a:prstGeom>
            </p:spPr>
          </p:pic>
          <p:pic>
            <p:nvPicPr>
              <p:cNvPr id="12" name="圖片 11"/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0351" y="2638425"/>
                <a:ext cx="1559748" cy="1559748"/>
              </a:xfrm>
              <a:prstGeom prst="rect">
                <a:avLst/>
              </a:prstGeom>
            </p:spPr>
          </p:pic>
        </p:grpSp>
      </p:grpSp>
      <p:pic>
        <p:nvPicPr>
          <p:cNvPr id="3" name="圖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323406">
            <a:off x="10366070" y="445093"/>
            <a:ext cx="1908152" cy="84806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41943" y="-16552"/>
            <a:ext cx="1355463" cy="603754"/>
          </a:xfrm>
          <a:prstGeom prst="rect">
            <a:avLst/>
          </a:prstGeom>
        </p:spPr>
      </p:pic>
      <p:grpSp>
        <p:nvGrpSpPr>
          <p:cNvPr id="25" name="群組 24"/>
          <p:cNvGrpSpPr/>
          <p:nvPr/>
        </p:nvGrpSpPr>
        <p:grpSpPr>
          <a:xfrm>
            <a:off x="10887342" y="199712"/>
            <a:ext cx="1190143" cy="521889"/>
            <a:chOff x="-16196" y="672070"/>
            <a:chExt cx="2559767" cy="1606440"/>
          </a:xfrm>
        </p:grpSpPr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</p:spPr>
        </p:pic>
        <p:grpSp>
          <p:nvGrpSpPr>
            <p:cNvPr id="24" name="群組 2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8" name="圖片 17"/>
              <p:cNvPicPr>
                <a:picLocks noChangeAspect="1"/>
              </p:cNvPicPr>
              <p:nvPr/>
            </p:nvPicPr>
            <p:blipFill>
              <a:blip r:embed="rId11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</p:spPr>
          </p:pic>
          <p:pic>
            <p:nvPicPr>
              <p:cNvPr id="17" name="圖片 16"/>
              <p:cNvPicPr>
                <a:picLocks noChangeAspect="1"/>
              </p:cNvPicPr>
              <p:nvPr/>
            </p:nvPicPr>
            <p:blipFill>
              <a:blip r:embed="rId12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</p:spPr>
          </p:pic>
        </p:grpSp>
      </p:grpSp>
      <p:sp>
        <p:nvSpPr>
          <p:cNvPr id="22" name="標題 21"/>
          <p:cNvSpPr>
            <a:spLocks noGrp="1"/>
          </p:cNvSpPr>
          <p:nvPr>
            <p:ph type="ctrTitle"/>
          </p:nvPr>
        </p:nvSpPr>
        <p:spPr>
          <a:xfrm>
            <a:off x="1304244" y="1411428"/>
            <a:ext cx="8239646" cy="1465964"/>
          </a:xfrm>
        </p:spPr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學力檢測試題解析與教學探究</a:t>
            </a:r>
            <a:endParaRPr lang="zh-TW" altLang="en-US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副標題 22"/>
          <p:cNvSpPr>
            <a:spLocks noGrp="1"/>
          </p:cNvSpPr>
          <p:nvPr>
            <p:ph type="subTitle" idx="1"/>
          </p:nvPr>
        </p:nvSpPr>
        <p:spPr>
          <a:xfrm>
            <a:off x="1743342" y="3341106"/>
            <a:ext cx="9144000" cy="968707"/>
          </a:xfrm>
        </p:spPr>
        <p:txBody>
          <a:bodyPr>
            <a:normAutofit/>
          </a:bodyPr>
          <a:lstStyle/>
          <a:p>
            <a:pPr algn="l"/>
            <a:r>
              <a:rPr lang="zh-TW" altLang="en-US" sz="3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</a:t>
            </a:r>
            <a:endParaRPr lang="zh-TW" altLang="en-US" sz="38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003718">
            <a:off x="16738" y="432969"/>
            <a:ext cx="1283681" cy="685056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524247">
            <a:off x="-28748" y="29633"/>
            <a:ext cx="863542" cy="460843"/>
          </a:xfrm>
          <a:prstGeom prst="rect">
            <a:avLst/>
          </a:prstGeom>
        </p:spPr>
      </p:pic>
      <p:pic>
        <p:nvPicPr>
          <p:cNvPr id="28" name="圖片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093973">
            <a:off x="5234763" y="24330"/>
            <a:ext cx="864118" cy="461150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80270" y="-228602"/>
            <a:ext cx="858769" cy="806472"/>
          </a:xfrm>
          <a:prstGeom prst="rect">
            <a:avLst/>
          </a:prstGeom>
        </p:spPr>
      </p:pic>
      <p:sp>
        <p:nvSpPr>
          <p:cNvPr id="30" name="標題 21"/>
          <p:cNvSpPr txBox="1">
            <a:spLocks/>
          </p:cNvSpPr>
          <p:nvPr/>
        </p:nvSpPr>
        <p:spPr>
          <a:xfrm>
            <a:off x="2791296" y="3951921"/>
            <a:ext cx="7685708" cy="13426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新坡國小</a:t>
            </a:r>
            <a:r>
              <a:rPr lang="zh-TW" altLang="en-US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陳瑞蘭校長、</a:t>
            </a:r>
            <a:r>
              <a:rPr lang="zh-TW" altLang="en-US" sz="3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四維國小</a:t>
            </a:r>
            <a:r>
              <a:rPr lang="zh-TW" altLang="en-US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戴榮輝老師</a:t>
            </a:r>
            <a:endParaRPr lang="zh-TW" altLang="en-US" sz="37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建德國小</a:t>
            </a:r>
            <a:r>
              <a:rPr lang="zh-TW" altLang="en-US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蔡政翰主任、</a:t>
            </a:r>
            <a:r>
              <a:rPr lang="zh-TW" altLang="en-US" sz="3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文欣國小</a:t>
            </a:r>
            <a:r>
              <a:rPr lang="zh-TW" altLang="en-US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陳冠儒老師</a:t>
            </a:r>
            <a:endParaRPr lang="zh-TW" altLang="en-US" sz="37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2504970" y="3839407"/>
            <a:ext cx="4834467" cy="54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zh-TW" altLang="en-US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召集人</a:t>
            </a:r>
            <a:r>
              <a:rPr lang="en-US" altLang="zh-TW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:</a:t>
            </a:r>
            <a:r>
              <a:rPr lang="zh-TW" altLang="en-US" sz="37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陳淑珍</a:t>
            </a:r>
            <a:r>
              <a:rPr lang="zh-TW" altLang="en-US" sz="37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校長</a:t>
            </a:r>
          </a:p>
        </p:txBody>
      </p:sp>
    </p:spTree>
    <p:extLst>
      <p:ext uri="{BB962C8B-B14F-4D97-AF65-F5344CB8AC3E}">
        <p14:creationId xmlns:p14="http://schemas.microsoft.com/office/powerpoint/2010/main" val="188130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大綱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8966200" cy="4351338"/>
          </a:xfrm>
        </p:spPr>
        <p:txBody>
          <a:bodyPr/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學力檢測說明、評量架構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知識向度說明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三、四、五年級試題分析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含評測重點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與教學重點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概念教學與素養評量</a:t>
            </a:r>
          </a:p>
        </p:txBody>
      </p:sp>
    </p:spTree>
    <p:extLst>
      <p:ext uri="{BB962C8B-B14F-4D97-AF65-F5344CB8AC3E}">
        <p14:creationId xmlns:p14="http://schemas.microsoft.com/office/powerpoint/2010/main" val="128226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32570" y="944969"/>
            <a:ext cx="8206484" cy="688472"/>
          </a:xfrm>
        </p:spPr>
        <p:txBody>
          <a:bodyPr>
            <a:normAutofit fontScale="90000"/>
          </a:bodyPr>
          <a:lstStyle/>
          <a:p>
            <a:pPr lvl="0" algn="ctr"/>
            <a:r>
              <a:rPr lang="zh-TW" altLang="en-US" sz="2400" b="1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國小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數學學習能力檢測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命題架構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700" b="1" baseline="-25000" dirty="0">
                <a:solidFill>
                  <a:srgbClr val="1302F4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rPr>
              <a:t>(NAEP, 2013)</a:t>
            </a:r>
            <a:endParaRPr lang="zh-TW" altLang="en-US" sz="27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8" y="2581997"/>
            <a:ext cx="5948133" cy="332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800298" y="1957621"/>
            <a:ext cx="4045145" cy="6001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33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知識向度</a:t>
            </a:r>
            <a:r>
              <a:rPr lang="en-US" altLang="zh-TW" sz="33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3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學習內容</a:t>
            </a:r>
            <a:r>
              <a:rPr lang="en-US" altLang="zh-TW" sz="33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300" b="1" dirty="0">
                <a:solidFill>
                  <a:srgbClr val="70AD47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622339" y="2401555"/>
            <a:ext cx="646331" cy="35677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pPr algn="ctr" defTabSz="342900"/>
            <a:r>
              <a:rPr lang="zh-TW" altLang="en-US" sz="30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認知向度</a:t>
            </a:r>
            <a:r>
              <a:rPr lang="en-US" altLang="zh-TW" sz="30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0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數學能力</a:t>
            </a:r>
            <a:r>
              <a:rPr lang="en-US" altLang="zh-TW" sz="3000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3000" b="1" dirty="0">
              <a:solidFill>
                <a:srgbClr val="1302F4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4385794" y="5977590"/>
            <a:ext cx="994787" cy="30008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1350" b="1" dirty="0">
                <a:solidFill>
                  <a:prstClr val="black"/>
                </a:solidFill>
                <a:latin typeface="Calibri" panose="020F0502020204030204"/>
              </a:rPr>
              <a:t>數與計算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5494881" y="5977590"/>
            <a:ext cx="994787" cy="3000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1350" b="1" dirty="0">
                <a:solidFill>
                  <a:prstClr val="black"/>
                </a:solidFill>
                <a:latin typeface="Calibri" panose="020F0502020204030204"/>
              </a:rPr>
              <a:t>量與實測</a:t>
            </a:r>
          </a:p>
        </p:txBody>
      </p:sp>
      <p:cxnSp>
        <p:nvCxnSpPr>
          <p:cNvPr id="10" name="直線單箭頭接點 9"/>
          <p:cNvCxnSpPr>
            <a:endCxn id="7" idx="0"/>
          </p:cNvCxnSpPr>
          <p:nvPr/>
        </p:nvCxnSpPr>
        <p:spPr>
          <a:xfrm flipH="1">
            <a:off x="4883188" y="5795704"/>
            <a:ext cx="557683" cy="181889"/>
          </a:xfrm>
          <a:prstGeom prst="straightConnector1">
            <a:avLst/>
          </a:prstGeom>
          <a:ln w="95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>
            <a:endCxn id="9" idx="0"/>
          </p:cNvCxnSpPr>
          <p:nvPr/>
        </p:nvCxnSpPr>
        <p:spPr>
          <a:xfrm>
            <a:off x="5440869" y="5795704"/>
            <a:ext cx="551404" cy="181889"/>
          </a:xfrm>
          <a:prstGeom prst="straightConnector1">
            <a:avLst/>
          </a:prstGeom>
          <a:ln w="95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3422181" y="4531604"/>
            <a:ext cx="1261166" cy="338959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sz="21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解題思考</a:t>
            </a:r>
          </a:p>
        </p:txBody>
      </p:sp>
      <p:sp>
        <p:nvSpPr>
          <p:cNvPr id="13" name="矩形 12"/>
          <p:cNvSpPr/>
          <p:nvPr/>
        </p:nvSpPr>
        <p:spPr>
          <a:xfrm>
            <a:off x="3387111" y="3112704"/>
            <a:ext cx="1254345" cy="274616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sz="21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概念理解</a:t>
            </a:r>
          </a:p>
        </p:txBody>
      </p:sp>
      <p:sp>
        <p:nvSpPr>
          <p:cNvPr id="14" name="矩形 13"/>
          <p:cNvSpPr/>
          <p:nvPr/>
        </p:nvSpPr>
        <p:spPr>
          <a:xfrm>
            <a:off x="3387111" y="3827092"/>
            <a:ext cx="1291283" cy="274616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sz="2100" b="1" dirty="0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t>程序執行</a:t>
            </a:r>
          </a:p>
        </p:txBody>
      </p:sp>
    </p:spTree>
    <p:extLst>
      <p:ext uri="{BB962C8B-B14F-4D97-AF65-F5344CB8AC3E}">
        <p14:creationId xmlns:p14="http://schemas.microsoft.com/office/powerpoint/2010/main" val="2501867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7900558"/>
              </p:ext>
            </p:extLst>
          </p:nvPr>
        </p:nvGraphicFramePr>
        <p:xfrm>
          <a:off x="1082576" y="1883408"/>
          <a:ext cx="10109199" cy="4025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733">
                  <a:extLst>
                    <a:ext uri="{9D8B030D-6E8A-4147-A177-3AD203B41FA5}">
                      <a16:colId xmlns:a16="http://schemas.microsoft.com/office/drawing/2014/main" val="2222945615"/>
                    </a:ext>
                  </a:extLst>
                </a:gridCol>
                <a:gridCol w="3369733">
                  <a:extLst>
                    <a:ext uri="{9D8B030D-6E8A-4147-A177-3AD203B41FA5}">
                      <a16:colId xmlns:a16="http://schemas.microsoft.com/office/drawing/2014/main" val="282801510"/>
                    </a:ext>
                  </a:extLst>
                </a:gridCol>
                <a:gridCol w="3369733">
                  <a:extLst>
                    <a:ext uri="{9D8B030D-6E8A-4147-A177-3AD203B41FA5}">
                      <a16:colId xmlns:a16="http://schemas.microsoft.com/office/drawing/2014/main" val="2325724175"/>
                    </a:ext>
                  </a:extLst>
                </a:gridCol>
              </a:tblGrid>
              <a:tr h="80504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程序執行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解題思考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1333999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知識辨識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計算法操作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2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情境問題瞭解與轉換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58329510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表徵轉換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圖表閱讀與製作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解題方法運用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4163966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概念解釋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尺規作圖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數學知識運用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5778205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概念統整與推估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合理性思考與判斷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9485810"/>
                  </a:ext>
                </a:extLst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2063552" y="770809"/>
            <a:ext cx="8147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數學檢測評量架構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062354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774192" y="1752473"/>
            <a:ext cx="11248932" cy="4364122"/>
          </a:xfrm>
        </p:spPr>
        <p:txBody>
          <a:bodyPr>
            <a:normAutofit/>
          </a:bodyPr>
          <a:lstStyle/>
          <a:p>
            <a:pPr>
              <a:lnSpc>
                <a:spcPts val="3600"/>
              </a:lnSpc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一部腳踏車賣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2600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元，一組喇叭賣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1200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元，小佑每個月可存款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435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元，下列哪一個選項錯誤？ 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600"/>
              </a:lnSpc>
              <a:buNone/>
            </a:pPr>
            <a:endParaRPr lang="zh-TW" altLang="en-US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600"/>
              </a:lnSpc>
              <a:buNone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① 存滿半年，小佑就可以買腳踏車了。 </a:t>
            </a:r>
          </a:p>
          <a:p>
            <a:pPr>
              <a:lnSpc>
                <a:spcPts val="3600"/>
              </a:lnSpc>
              <a:buNone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② 存滿三個月，小佑就可以買喇叭了。 </a:t>
            </a:r>
          </a:p>
          <a:p>
            <a:pPr marL="542925" indent="-542925">
              <a:lnSpc>
                <a:spcPts val="3600"/>
              </a:lnSpc>
              <a:buNone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③ 小佑如果想同時購買腳踏車和喇叭，他最少要存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個月的零用錢才夠。 </a:t>
            </a:r>
          </a:p>
          <a:p>
            <a:pPr>
              <a:lnSpc>
                <a:spcPts val="3600"/>
              </a:lnSpc>
              <a:buNone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④ 買一部腳踏車的錢足夠買二組喇叭。 	</a:t>
            </a:r>
          </a:p>
          <a:p>
            <a:endParaRPr lang="zh-TW" alt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/>
          </p:nvPr>
        </p:nvGraphicFramePr>
        <p:xfrm>
          <a:off x="809090" y="171088"/>
          <a:ext cx="10515600" cy="14127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4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22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8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58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15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099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題號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評量指標</a:t>
                      </a:r>
                      <a:endParaRPr lang="zh-TW" altLang="en-US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r>
                        <a:rPr lang="en-US" altLang="zh-TW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3-n-04 </a:t>
                      </a:r>
                      <a:r>
                        <a:rPr lang="zh-TW" altLang="en-US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能熟練三位數乘以一位數的直式計算 </a:t>
                      </a:r>
                      <a:r>
                        <a:rPr lang="en-US" altLang="zh-TW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(N-2-05)</a:t>
                      </a:r>
                      <a:r>
                        <a:rPr lang="zh-TW" altLang="en-US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。 	</a:t>
                      </a: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4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5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知識向度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 	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認知向度</a:t>
                      </a:r>
                      <a:endParaRPr lang="zh-TW" sz="24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解題思考 	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105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4810760" cy="1325563"/>
          </a:xfrm>
        </p:spPr>
        <p:txBody>
          <a:bodyPr/>
          <a:lstStyle/>
          <a:p>
            <a:r>
              <a:rPr lang="zh-TW" altLang="en-US" dirty="0"/>
              <a:t>名詞解釋</a:t>
            </a:r>
            <a:r>
              <a:rPr lang="en-US" altLang="zh-TW" dirty="0"/>
              <a:t>-</a:t>
            </a:r>
            <a:r>
              <a:rPr lang="zh-TW" altLang="en-US" dirty="0"/>
              <a:t>通過率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ChangeAspect="1"/>
          </p:cNvPicPr>
          <p:nvPr/>
        </p:nvPicPr>
        <p:blipFill rotWithShape="1">
          <a:blip r:embed="rId2"/>
          <a:srcRect t="59123"/>
          <a:stretch/>
        </p:blipFill>
        <p:spPr bwMode="auto">
          <a:xfrm>
            <a:off x="838200" y="1921046"/>
            <a:ext cx="9923129" cy="323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圓角矩形 5"/>
          <p:cNvSpPr/>
          <p:nvPr/>
        </p:nvSpPr>
        <p:spPr bwMode="auto">
          <a:xfrm>
            <a:off x="8367113" y="2361560"/>
            <a:ext cx="1008112" cy="469794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圓角矩形圖說文字 6"/>
          <p:cNvSpPr/>
          <p:nvPr/>
        </p:nvSpPr>
        <p:spPr>
          <a:xfrm>
            <a:off x="6096000" y="5384876"/>
            <a:ext cx="2386608" cy="792087"/>
          </a:xfrm>
          <a:prstGeom prst="wedgeRoundRectCallout">
            <a:avLst>
              <a:gd name="adj1" fmla="val 6992"/>
              <a:gd name="adj2" fmla="val -30986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5715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ts val="1200"/>
              </a:spcBef>
              <a:spcAft>
                <a:spcPts val="1200"/>
              </a:spcAft>
              <a:defRPr/>
            </a:pPr>
            <a:r>
              <a:rPr lang="zh-TW" altLang="en-US" sz="20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該試題的答對率</a:t>
            </a:r>
          </a:p>
        </p:txBody>
      </p:sp>
      <p:sp>
        <p:nvSpPr>
          <p:cNvPr id="8" name="圓角矩形 7"/>
          <p:cNvSpPr/>
          <p:nvPr/>
        </p:nvSpPr>
        <p:spPr bwMode="auto">
          <a:xfrm>
            <a:off x="6615249" y="1945291"/>
            <a:ext cx="835207" cy="1122184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0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46821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dirty="0"/>
              <a:t>名詞解釋</a:t>
            </a:r>
            <a:r>
              <a:rPr lang="en-US" altLang="zh-TW" dirty="0"/>
              <a:t>--</a:t>
            </a:r>
            <a:r>
              <a:rPr lang="zh-TW" altLang="en-US" dirty="0"/>
              <a:t>選項率、高分組、低分組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544"/>
          <a:stretch/>
        </p:blipFill>
        <p:spPr>
          <a:xfrm>
            <a:off x="1968624" y="1450052"/>
            <a:ext cx="8447856" cy="4934038"/>
          </a:xfrm>
          <a:prstGeom prst="rect">
            <a:avLst/>
          </a:prstGeom>
        </p:spPr>
      </p:pic>
      <p:grpSp>
        <p:nvGrpSpPr>
          <p:cNvPr id="10" name="群組 9"/>
          <p:cNvGrpSpPr/>
          <p:nvPr/>
        </p:nvGrpSpPr>
        <p:grpSpPr>
          <a:xfrm>
            <a:off x="3719736" y="3016981"/>
            <a:ext cx="6063148" cy="2390967"/>
            <a:chOff x="1706920" y="3009073"/>
            <a:chExt cx="6063148" cy="2390967"/>
          </a:xfrm>
        </p:grpSpPr>
        <p:sp>
          <p:nvSpPr>
            <p:cNvPr id="6" name="圓角矩形 5"/>
            <p:cNvSpPr/>
            <p:nvPr/>
          </p:nvSpPr>
          <p:spPr bwMode="auto">
            <a:xfrm>
              <a:off x="1706920" y="5069944"/>
              <a:ext cx="629880" cy="330096"/>
            </a:xfrm>
            <a:prstGeom prst="roundRect">
              <a:avLst/>
            </a:prstGeom>
            <a:noFill/>
            <a:ln w="57150">
              <a:headEnd type="none" w="med" len="med"/>
              <a:tailEnd type="none" w="med" len="med"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>
                <a:solidFill>
                  <a:schemeClr val="tx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" name="圓角矩形圖說文字 6"/>
            <p:cNvSpPr/>
            <p:nvPr/>
          </p:nvSpPr>
          <p:spPr>
            <a:xfrm>
              <a:off x="3511252" y="3009073"/>
              <a:ext cx="4258816" cy="792087"/>
            </a:xfrm>
            <a:prstGeom prst="wedgeRoundRectCallout">
              <a:avLst>
                <a:gd name="adj1" fmla="val -77331"/>
                <a:gd name="adj2" fmla="val 211817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57150"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1200"/>
                </a:spcAft>
              </a:pP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指全體受測學生於此試題中選答各個選項的比例。</a:t>
              </a: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3719737" y="4026543"/>
            <a:ext cx="6753512" cy="2140075"/>
            <a:chOff x="1706920" y="4025228"/>
            <a:chExt cx="6753512" cy="2140075"/>
          </a:xfrm>
        </p:grpSpPr>
        <p:sp>
          <p:nvSpPr>
            <p:cNvPr id="8" name="圓角矩形 7"/>
            <p:cNvSpPr/>
            <p:nvPr/>
          </p:nvSpPr>
          <p:spPr bwMode="auto">
            <a:xfrm>
              <a:off x="1706920" y="5561968"/>
              <a:ext cx="629880" cy="603335"/>
            </a:xfrm>
            <a:prstGeom prst="roundRect">
              <a:avLst/>
            </a:prstGeom>
            <a:noFill/>
            <a:ln w="57150">
              <a:headEnd type="none" w="med" len="med"/>
              <a:tailEnd type="none" w="med" len="med"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>
                <a:solidFill>
                  <a:schemeClr val="tx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" name="圓角矩形圖說文字 8"/>
            <p:cNvSpPr/>
            <p:nvPr/>
          </p:nvSpPr>
          <p:spPr>
            <a:xfrm>
              <a:off x="5364088" y="4025228"/>
              <a:ext cx="3096344" cy="1852044"/>
            </a:xfrm>
            <a:prstGeom prst="wedgeRoundRectCallout">
              <a:avLst>
                <a:gd name="adj1" fmla="val -149683"/>
                <a:gd name="adj2" fmla="val 34076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57150"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1200"/>
                </a:spcAft>
              </a:pP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指本測驗科目總分「前</a:t>
              </a:r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27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％ 」 、「後</a:t>
              </a:r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27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％」的學生，選答各個選項的比例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8661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名詞解釋</a:t>
            </a:r>
            <a:r>
              <a:rPr lang="en-US" altLang="zh-TW" dirty="0"/>
              <a:t>-</a:t>
            </a:r>
            <a:r>
              <a:rPr lang="zh-TW" altLang="en-US" dirty="0"/>
              <a:t>難易度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3163" y="5503317"/>
            <a:ext cx="10007600" cy="8206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b="1" dirty="0"/>
              <a:t>難易度＝（高分組的試題答對率＋低分組的試題答對率）</a:t>
            </a:r>
            <a:r>
              <a:rPr lang="en-US" altLang="zh-TW" b="1" dirty="0"/>
              <a:t>÷2</a:t>
            </a:r>
            <a:r>
              <a:rPr lang="zh-TW" altLang="en-US" b="1" dirty="0"/>
              <a:t>。</a:t>
            </a:r>
          </a:p>
        </p:txBody>
      </p:sp>
      <p:pic>
        <p:nvPicPr>
          <p:cNvPr id="4" name="內容版面配置區 3"/>
          <p:cNvPicPr>
            <a:picLocks noChangeAspect="1"/>
          </p:cNvPicPr>
          <p:nvPr/>
        </p:nvPicPr>
        <p:blipFill rotWithShape="1">
          <a:blip r:embed="rId2"/>
          <a:srcRect t="59123"/>
          <a:stretch/>
        </p:blipFill>
        <p:spPr bwMode="auto">
          <a:xfrm>
            <a:off x="1026636" y="1775000"/>
            <a:ext cx="10138727" cy="34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圓角矩形 5"/>
          <p:cNvSpPr/>
          <p:nvPr/>
        </p:nvSpPr>
        <p:spPr bwMode="auto">
          <a:xfrm>
            <a:off x="8722713" y="2251586"/>
            <a:ext cx="1008112" cy="469794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圓角矩形 7"/>
          <p:cNvSpPr/>
          <p:nvPr/>
        </p:nvSpPr>
        <p:spPr bwMode="auto">
          <a:xfrm>
            <a:off x="6924474" y="3789101"/>
            <a:ext cx="835207" cy="936104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11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1056" y="-24583"/>
            <a:ext cx="7886700" cy="1325563"/>
          </a:xfrm>
        </p:spPr>
        <p:txBody>
          <a:bodyPr/>
          <a:lstStyle/>
          <a:p>
            <a:r>
              <a:rPr lang="zh-TW" altLang="en-US" dirty="0"/>
              <a:t>名詞解釋</a:t>
            </a:r>
            <a:r>
              <a:rPr lang="en-US" altLang="zh-TW" dirty="0"/>
              <a:t>-</a:t>
            </a:r>
            <a:r>
              <a:rPr lang="zh-TW" altLang="en-US" dirty="0"/>
              <a:t>鑑別度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79600" y="4146605"/>
            <a:ext cx="9469120" cy="2662336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鑑別度＝</a:t>
            </a:r>
            <a:r>
              <a:rPr lang="zh-TW" altLang="en-US" b="1" dirty="0"/>
              <a:t>高分組的試題答對率－低分組的試題答對率。</a:t>
            </a:r>
            <a:endParaRPr lang="en-US" altLang="zh-TW" b="1" dirty="0"/>
          </a:p>
          <a:p>
            <a:pPr marL="720000" indent="0"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0.40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以上    ：試題品質非常優秀；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20000" indent="0"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0.30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～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0.39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：優良，但可能需要修改；</a:t>
            </a:r>
          </a:p>
          <a:p>
            <a:pPr marL="720000" indent="0"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0.20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～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0.29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：尚可，但通常需要修改；</a:t>
            </a:r>
          </a:p>
          <a:p>
            <a:pPr marL="720000" indent="0"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0.19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以下：劣，需要淘汰或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修改。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內容版面配置區 3"/>
          <p:cNvPicPr>
            <a:picLocks noChangeAspect="1"/>
          </p:cNvPicPr>
          <p:nvPr/>
        </p:nvPicPr>
        <p:blipFill rotWithShape="1">
          <a:blip r:embed="rId2"/>
          <a:srcRect t="59123"/>
          <a:stretch/>
        </p:blipFill>
        <p:spPr bwMode="auto">
          <a:xfrm>
            <a:off x="1421056" y="1016001"/>
            <a:ext cx="9582223" cy="3130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圓角矩形 5"/>
          <p:cNvSpPr/>
          <p:nvPr/>
        </p:nvSpPr>
        <p:spPr bwMode="auto">
          <a:xfrm>
            <a:off x="8671913" y="1448592"/>
            <a:ext cx="1008112" cy="469794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圓角矩形 7"/>
          <p:cNvSpPr/>
          <p:nvPr/>
        </p:nvSpPr>
        <p:spPr bwMode="auto">
          <a:xfrm>
            <a:off x="6954955" y="2827992"/>
            <a:ext cx="835207" cy="936104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05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677335" y="525517"/>
            <a:ext cx="11024930" cy="859604"/>
          </a:xfrm>
        </p:spPr>
        <p:txBody>
          <a:bodyPr>
            <a:normAutofit/>
          </a:bodyPr>
          <a:lstStyle/>
          <a:p>
            <a:pPr algn="ctr"/>
            <a:r>
              <a:rPr lang="zh-TW" altLang="zh-TW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數學學力檢測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試題</a:t>
            </a:r>
            <a:r>
              <a:rPr lang="zh-TW" altLang="zh-TW" b="1" dirty="0">
                <a:latin typeface="微軟正黑體" pitchFamily="34" charset="-120"/>
                <a:ea typeface="微軟正黑體" pitchFamily="34" charset="-120"/>
              </a:rPr>
              <a:t>參數</a:t>
            </a:r>
            <a:r>
              <a:rPr lang="zh-TW" altLang="zh-TW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名詞解釋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930319"/>
              </p:ext>
            </p:extLst>
          </p:nvPr>
        </p:nvGraphicFramePr>
        <p:xfrm>
          <a:off x="488148" y="1895474"/>
          <a:ext cx="11214117" cy="41452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67384">
                  <a:extLst>
                    <a:ext uri="{9D8B030D-6E8A-4147-A177-3AD203B41FA5}">
                      <a16:colId xmlns:a16="http://schemas.microsoft.com/office/drawing/2014/main" val="1692494077"/>
                    </a:ext>
                  </a:extLst>
                </a:gridCol>
                <a:gridCol w="2385848">
                  <a:extLst>
                    <a:ext uri="{9D8B030D-6E8A-4147-A177-3AD203B41FA5}">
                      <a16:colId xmlns:a16="http://schemas.microsoft.com/office/drawing/2014/main" val="1033780509"/>
                    </a:ext>
                  </a:extLst>
                </a:gridCol>
                <a:gridCol w="7760885">
                  <a:extLst>
                    <a:ext uri="{9D8B030D-6E8A-4147-A177-3AD203B41FA5}">
                      <a16:colId xmlns:a16="http://schemas.microsoft.com/office/drawing/2014/main" val="3458353053"/>
                    </a:ext>
                  </a:extLst>
                </a:gridCol>
              </a:tblGrid>
              <a:tr h="47103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編號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專有名詞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釋義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2558942"/>
                  </a:ext>
                </a:extLst>
              </a:tr>
              <a:tr h="85894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b="1" dirty="0">
                          <a:solidFill>
                            <a:srgbClr val="1302F4"/>
                          </a:solidFill>
                        </a:rPr>
                        <a:t>高分組</a:t>
                      </a:r>
                      <a:r>
                        <a:rPr lang="zh-TW" altLang="en-US" sz="2800" b="1" dirty="0">
                          <a:solidFill>
                            <a:srgbClr val="0070C0"/>
                          </a:solidFill>
                        </a:rPr>
                        <a:t>答對率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dirty="0"/>
                        <a:t>參與測驗有效樣本</a:t>
                      </a:r>
                      <a:r>
                        <a:rPr lang="zh-TW" altLang="zh-TW" sz="2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總分前</a:t>
                      </a:r>
                      <a:r>
                        <a:rPr lang="en-US" altLang="zh-TW" sz="2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27%</a:t>
                      </a:r>
                      <a:r>
                        <a:rPr lang="zh-TW" altLang="zh-TW" sz="2800" dirty="0"/>
                        <a:t>，</a:t>
                      </a:r>
                      <a:r>
                        <a:rPr lang="zh-TW" altLang="zh-TW" sz="2800" b="1" dirty="0">
                          <a:solidFill>
                            <a:srgbClr val="0070C0"/>
                          </a:solidFill>
                        </a:rPr>
                        <a:t>答對該試題人數百分比</a:t>
                      </a:r>
                      <a:r>
                        <a:rPr lang="zh-TW" altLang="zh-TW" sz="2800" dirty="0"/>
                        <a:t>。</a:t>
                      </a:r>
                      <a:endParaRPr lang="zh-TW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877715"/>
                  </a:ext>
                </a:extLst>
              </a:tr>
              <a:tr h="85894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b="1" dirty="0">
                          <a:solidFill>
                            <a:srgbClr val="FF0000"/>
                          </a:solidFill>
                        </a:rPr>
                        <a:t>低分組</a:t>
                      </a:r>
                      <a:r>
                        <a:rPr lang="zh-TW" altLang="en-US" sz="2800" b="1" dirty="0">
                          <a:solidFill>
                            <a:srgbClr val="0070C0"/>
                          </a:solidFill>
                        </a:rPr>
                        <a:t>答對率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dirty="0"/>
                        <a:t>參與測驗有效樣本</a:t>
                      </a:r>
                      <a:r>
                        <a:rPr lang="zh-TW" altLang="zh-TW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總分</a:t>
                      </a:r>
                      <a:r>
                        <a:rPr lang="zh-TW" altLang="en-US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後</a:t>
                      </a:r>
                      <a:r>
                        <a:rPr lang="en-US" altLang="zh-TW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27%</a:t>
                      </a:r>
                      <a:r>
                        <a:rPr lang="zh-TW" altLang="zh-TW" sz="2800" dirty="0"/>
                        <a:t>，</a:t>
                      </a:r>
                      <a:r>
                        <a:rPr lang="zh-TW" altLang="zh-TW" sz="2800" b="1" dirty="0">
                          <a:solidFill>
                            <a:srgbClr val="0070C0"/>
                          </a:solidFill>
                        </a:rPr>
                        <a:t>答對該試題人數百分比</a:t>
                      </a:r>
                      <a:r>
                        <a:rPr lang="zh-TW" altLang="zh-TW" sz="2800" dirty="0"/>
                        <a:t>。</a:t>
                      </a:r>
                      <a:endParaRPr lang="zh-TW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8619068"/>
                  </a:ext>
                </a:extLst>
              </a:tr>
              <a:tr h="52644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b="1" dirty="0">
                          <a:solidFill>
                            <a:srgbClr val="FF3399"/>
                          </a:solidFill>
                        </a:rPr>
                        <a:t>選項率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dirty="0"/>
                        <a:t>參與測驗有效樣本於此試題</a:t>
                      </a:r>
                      <a:r>
                        <a:rPr lang="zh-TW" altLang="zh-TW" sz="2800" b="1" dirty="0">
                          <a:solidFill>
                            <a:srgbClr val="FF3399"/>
                          </a:solidFill>
                        </a:rPr>
                        <a:t>選答各選項之比率</a:t>
                      </a:r>
                      <a:r>
                        <a:rPr lang="zh-TW" altLang="zh-TW" sz="2800" dirty="0"/>
                        <a:t>。</a:t>
                      </a:r>
                      <a:endParaRPr lang="en-US" altLang="zh-TW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9916869"/>
                  </a:ext>
                </a:extLst>
              </a:tr>
              <a:tr h="52644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b="1" dirty="0">
                          <a:solidFill>
                            <a:srgbClr val="003300"/>
                          </a:solidFill>
                        </a:rPr>
                        <a:t>通過率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dirty="0"/>
                        <a:t>參與測驗有效樣本之</a:t>
                      </a:r>
                      <a:r>
                        <a:rPr lang="zh-TW" altLang="zh-TW" sz="2800" b="1" dirty="0">
                          <a:solidFill>
                            <a:srgbClr val="003300"/>
                          </a:solidFill>
                        </a:rPr>
                        <a:t>試題答對率</a:t>
                      </a:r>
                      <a:r>
                        <a:rPr lang="zh-TW" altLang="zh-TW" sz="2800" dirty="0"/>
                        <a:t>。</a:t>
                      </a:r>
                      <a:endParaRPr lang="en-US" altLang="zh-TW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883132"/>
                  </a:ext>
                </a:extLst>
              </a:tr>
              <a:tr h="52644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b="1" dirty="0">
                          <a:solidFill>
                            <a:srgbClr val="7030A0"/>
                          </a:solidFill>
                        </a:rPr>
                        <a:t>鑑別度</a:t>
                      </a:r>
                      <a:endParaRPr lang="zh-TW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b="1" dirty="0">
                          <a:solidFill>
                            <a:srgbClr val="1302F4"/>
                          </a:solidFill>
                        </a:rPr>
                        <a:t>高分組試題</a:t>
                      </a:r>
                      <a:r>
                        <a:rPr lang="zh-TW" altLang="zh-TW" sz="2800" b="1" u="sng" dirty="0">
                          <a:solidFill>
                            <a:srgbClr val="1302F4"/>
                          </a:solidFill>
                        </a:rPr>
                        <a:t>答對率</a:t>
                      </a:r>
                      <a:r>
                        <a:rPr lang="zh-TW" altLang="en-US" sz="2800" dirty="0">
                          <a:latin typeface="新細明體"/>
                          <a:ea typeface="新細明體"/>
                        </a:rPr>
                        <a:t>－</a:t>
                      </a:r>
                      <a:r>
                        <a:rPr lang="zh-TW" altLang="zh-TW" sz="2800" b="1" dirty="0">
                          <a:solidFill>
                            <a:srgbClr val="FF0000"/>
                          </a:solidFill>
                        </a:rPr>
                        <a:t>低分組試題</a:t>
                      </a:r>
                      <a:r>
                        <a:rPr lang="zh-TW" altLang="zh-TW" sz="2800" b="1" u="sng" dirty="0">
                          <a:solidFill>
                            <a:srgbClr val="FF0000"/>
                          </a:solidFill>
                        </a:rPr>
                        <a:t>答對率</a:t>
                      </a:r>
                      <a:r>
                        <a:rPr lang="zh-TW" altLang="zh-TW" sz="2800" dirty="0"/>
                        <a:t>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029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634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910851" y="869636"/>
            <a:ext cx="6861567" cy="722780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三年級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781109" y="2028813"/>
          <a:ext cx="6428712" cy="3333098"/>
        </p:xfrm>
        <a:graphic>
          <a:graphicData uri="http://schemas.openxmlformats.org/drawingml/2006/table">
            <a:tbl>
              <a:tblPr firstRow="1" firstCol="1" bandRow="1"/>
              <a:tblGrid>
                <a:gridCol w="1376889">
                  <a:extLst>
                    <a:ext uri="{9D8B030D-6E8A-4147-A177-3AD203B41FA5}">
                      <a16:colId xmlns:a16="http://schemas.microsoft.com/office/drawing/2014/main" val="2968274753"/>
                    </a:ext>
                  </a:extLst>
                </a:gridCol>
                <a:gridCol w="1683941">
                  <a:extLst>
                    <a:ext uri="{9D8B030D-6E8A-4147-A177-3AD203B41FA5}">
                      <a16:colId xmlns:a16="http://schemas.microsoft.com/office/drawing/2014/main" val="2934969743"/>
                    </a:ext>
                  </a:extLst>
                </a:gridCol>
                <a:gridCol w="1683941">
                  <a:extLst>
                    <a:ext uri="{9D8B030D-6E8A-4147-A177-3AD203B41FA5}">
                      <a16:colId xmlns:a16="http://schemas.microsoft.com/office/drawing/2014/main" val="1964870965"/>
                    </a:ext>
                  </a:extLst>
                </a:gridCol>
                <a:gridCol w="1683941">
                  <a:extLst>
                    <a:ext uri="{9D8B030D-6E8A-4147-A177-3AD203B41FA5}">
                      <a16:colId xmlns:a16="http://schemas.microsoft.com/office/drawing/2014/main" val="2601895305"/>
                    </a:ext>
                  </a:extLst>
                </a:gridCol>
              </a:tblGrid>
              <a:tr h="60936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認知向度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概念理解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程序執行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解題思考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21956"/>
                  </a:ext>
                </a:extLst>
              </a:tr>
              <a:tr h="90791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8149540"/>
                  </a:ext>
                </a:extLst>
              </a:tr>
              <a:tr h="90791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898314"/>
                  </a:ext>
                </a:extLst>
              </a:tr>
              <a:tr h="90791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33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8338475"/>
                  </a:ext>
                </a:extLst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8304412" y="2028814"/>
          <a:ext cx="2165132" cy="33330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566">
                  <a:extLst>
                    <a:ext uri="{9D8B030D-6E8A-4147-A177-3AD203B41FA5}">
                      <a16:colId xmlns:a16="http://schemas.microsoft.com/office/drawing/2014/main" val="1296037408"/>
                    </a:ext>
                  </a:extLst>
                </a:gridCol>
                <a:gridCol w="1082566">
                  <a:extLst>
                    <a:ext uri="{9D8B030D-6E8A-4147-A177-3AD203B41FA5}">
                      <a16:colId xmlns:a16="http://schemas.microsoft.com/office/drawing/2014/main" val="1224145360"/>
                    </a:ext>
                  </a:extLst>
                </a:gridCol>
              </a:tblGrid>
              <a:tr h="1396749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作答</a:t>
                      </a:r>
                      <a:endParaRPr lang="en-US" altLang="zh-TW" sz="2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人數</a:t>
                      </a:r>
                      <a:endParaRPr lang="en-US" altLang="zh-TW" sz="2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1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19783</a:t>
                      </a:r>
                      <a:endParaRPr lang="zh-TW" altLang="en-US" sz="21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6736743"/>
                  </a:ext>
                </a:extLst>
              </a:tr>
              <a:tr h="1047743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缺考率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1.5%</a:t>
                      </a:r>
                      <a:endParaRPr lang="zh-TW" altLang="en-US" sz="21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949940"/>
                  </a:ext>
                </a:extLst>
              </a:tr>
              <a:tr h="888605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平均</a:t>
                      </a:r>
                      <a:endParaRPr lang="en-US" altLang="zh-TW" sz="2100" b="1" kern="1200" dirty="0">
                        <a:solidFill>
                          <a:srgbClr val="3333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通過率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3333FF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49%</a:t>
                      </a:r>
                      <a:endParaRPr lang="zh-TW" altLang="en-US" sz="2100" b="1" kern="1200" dirty="0">
                        <a:solidFill>
                          <a:srgbClr val="3333FF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055596"/>
                  </a:ext>
                </a:extLst>
              </a:tr>
            </a:tbl>
          </a:graphicData>
        </a:graphic>
      </p:graphicFrame>
      <p:sp>
        <p:nvSpPr>
          <p:cNvPr id="2" name="向上箭號圖說文字 1"/>
          <p:cNvSpPr/>
          <p:nvPr/>
        </p:nvSpPr>
        <p:spPr>
          <a:xfrm>
            <a:off x="8772418" y="5118458"/>
            <a:ext cx="1895582" cy="820649"/>
          </a:xfrm>
          <a:prstGeom prst="upArrow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b="1" dirty="0">
                <a:solidFill>
                  <a:srgbClr val="FFFF00"/>
                </a:solidFill>
                <a:latin typeface="Trebuchet MS"/>
                <a:ea typeface="微軟正黑體" panose="020B0604030504040204" pitchFamily="34" charset="-120"/>
              </a:rPr>
              <a:t>與全國平均相同</a:t>
            </a:r>
          </a:p>
        </p:txBody>
      </p:sp>
    </p:spTree>
    <p:extLst>
      <p:ext uri="{BB962C8B-B14F-4D97-AF65-F5344CB8AC3E}">
        <p14:creationId xmlns:p14="http://schemas.microsoft.com/office/powerpoint/2010/main" val="1864153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2"/>
          <p:cNvSpPr>
            <a:spLocks noGrp="1"/>
          </p:cNvSpPr>
          <p:nvPr>
            <p:ph type="title"/>
          </p:nvPr>
        </p:nvSpPr>
        <p:spPr>
          <a:xfrm>
            <a:off x="1835047" y="999140"/>
            <a:ext cx="8362146" cy="480848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三年級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知識向度</a:t>
            </a: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說明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152846"/>
              </p:ext>
            </p:extLst>
          </p:nvPr>
        </p:nvGraphicFramePr>
        <p:xfrm>
          <a:off x="1835047" y="1885950"/>
          <a:ext cx="8651650" cy="4212771"/>
        </p:xfrm>
        <a:graphic>
          <a:graphicData uri="http://schemas.openxmlformats.org/drawingml/2006/table">
            <a:tbl>
              <a:tblPr firstRow="1" firstCol="1" bandRow="1"/>
              <a:tblGrid>
                <a:gridCol w="1541402">
                  <a:extLst>
                    <a:ext uri="{9D8B030D-6E8A-4147-A177-3AD203B41FA5}">
                      <a16:colId xmlns:a16="http://schemas.microsoft.com/office/drawing/2014/main" val="2968274753"/>
                    </a:ext>
                  </a:extLst>
                </a:gridCol>
                <a:gridCol w="7110248">
                  <a:extLst>
                    <a:ext uri="{9D8B030D-6E8A-4147-A177-3AD203B41FA5}">
                      <a16:colId xmlns:a16="http://schemas.microsoft.com/office/drawing/2014/main" val="2934969743"/>
                    </a:ext>
                  </a:extLst>
                </a:gridCol>
              </a:tblGrid>
              <a:tr h="54992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內涵說明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21956"/>
                  </a:ext>
                </a:extLst>
              </a:tr>
              <a:tr h="9767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認識</a:t>
                      </a: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10000 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以內的數（含位名與位值單位換算）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73050" indent="-27305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en-US" sz="15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認識一位小數、數線、運用自然數的乘除與四則混合計算解決生活中的問題。</a:t>
                      </a:r>
                      <a:endParaRPr lang="en-US" altLang="zh-TW" sz="15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在具體情境中初步認識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分數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同分母分數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的比較與加減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8149540"/>
                  </a:ext>
                </a:extLst>
              </a:tr>
              <a:tr h="146513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時間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單位（包括日、時、分、秒）及各單位間的關係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同時間單位的加減計算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73050" indent="-27305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長度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單位（包括毫米、公尺、公分）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與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各單位間的關係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及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長度的估測與計算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PMingLiU" panose="02020500000000000000" pitchFamily="18" charset="-120"/>
                        <a:ea typeface="PMingLiU" panose="02020500000000000000" pitchFamily="18" charset="-120"/>
                        <a:cs typeface="+mn-cs"/>
                      </a:endParaRPr>
                    </a:p>
                    <a:p>
                      <a:pPr marL="273050" indent="-27305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長度的估測與計算。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重量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單位（包括公斤、公克）及各單位間的關係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角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概念以及角的大小比較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PMingLiU" panose="02020500000000000000" pitchFamily="18" charset="-120"/>
                        <a:ea typeface="PMingLiU" panose="02020500000000000000" pitchFamily="18" charset="-120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2898314"/>
                  </a:ext>
                </a:extLst>
              </a:tr>
              <a:tr h="122094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平面圖形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的內部、外部與周界、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周長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圓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的構成要素（包括圓心、圓周長、半徑與直徑）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r>
                        <a:rPr lang="zh-TW" altLang="zh-TW" sz="15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將簡單圖形切割重組</a:t>
                      </a:r>
                      <a:r>
                        <a:rPr lang="zh-TW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成另一已知簡單圖形。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面積單位與實測。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由邊長和角的特性認識正方形和長方形。</a:t>
                      </a:r>
                      <a:endParaRPr 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3384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7822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74084" y="1047254"/>
            <a:ext cx="9166059" cy="697061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桃園市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年度</a:t>
            </a:r>
            <a:r>
              <a:rPr lang="zh-TW" altLang="en-US" sz="2400" b="1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國小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學力測驗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三年級</a:t>
            </a:r>
            <a:endParaRPr lang="zh-TW" altLang="en-US" dirty="0">
              <a:solidFill>
                <a:srgbClr val="1302F4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689321" y="1829076"/>
          <a:ext cx="8807524" cy="38327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67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910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97180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答對率</a:t>
                      </a:r>
                    </a:p>
                  </a:txBody>
                  <a:tcPr marL="68580" marR="68580" marT="34290" marB="34290" anchor="ctr"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數與計算</a:t>
                      </a:r>
                    </a:p>
                  </a:txBody>
                  <a:tcPr marL="68580" marR="68580" marT="34290" marB="3429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量與實測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幾何</a:t>
                      </a:r>
                    </a:p>
                  </a:txBody>
                  <a:tcPr marL="68580" marR="68580" marT="34290" marB="3429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441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程序執行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解題思考</a:t>
                      </a: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程序執行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解題思考</a:t>
                      </a: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程序執行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解題思考</a:t>
                      </a: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38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90~100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80~90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 action="ppaction://hlinksldjump"/>
                        </a:rPr>
                        <a:t>3.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70~80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 action="ppaction://hlinksldjump"/>
                        </a:rPr>
                        <a:t>1.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7.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60~70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2.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10.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19.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20.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50~60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4.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5.</a:t>
                      </a:r>
                      <a:r>
                        <a:rPr lang="zh-TW" altLang="en-US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9.</a:t>
                      </a:r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12. </a:t>
                      </a:r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16.</a:t>
                      </a:r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22.</a:t>
                      </a:r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24</a:t>
                      </a:r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25.</a:t>
                      </a:r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40~50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18. </a:t>
                      </a:r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30~40</a:t>
                      </a:r>
                      <a:endParaRPr lang="zh-TW" altLang="en-US" sz="15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11. 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6. 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13. 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14. 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21.</a:t>
                      </a:r>
                      <a:r>
                        <a:rPr lang="en-US" altLang="zh-TW" sz="1500" b="1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 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17.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20~30</a:t>
                      </a:r>
                      <a:endParaRPr lang="zh-TW" altLang="en-US" sz="15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23. 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10~20</a:t>
                      </a:r>
                      <a:endParaRPr lang="zh-TW" altLang="en-US" sz="15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8.</a:t>
                      </a:r>
                      <a:r>
                        <a:rPr lang="en-US" altLang="zh-TW" sz="1500" b="1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500" b="1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 action="ppaction://hlinksldjump"/>
                        </a:rPr>
                        <a:t>15.</a:t>
                      </a:r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0~10</a:t>
                      </a:r>
                      <a:endParaRPr lang="zh-TW" altLang="en-US" sz="15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6" name="直線接點 5"/>
          <p:cNvCxnSpPr/>
          <p:nvPr/>
        </p:nvCxnSpPr>
        <p:spPr>
          <a:xfrm flipV="1">
            <a:off x="1689321" y="3647223"/>
            <a:ext cx="8807522" cy="3349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514950" y="3680716"/>
            <a:ext cx="7981895" cy="1978580"/>
          </a:xfrm>
          <a:prstGeom prst="rect">
            <a:avLst/>
          </a:prstGeom>
          <a:solidFill>
            <a:srgbClr val="0070C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有 </a:t>
            </a:r>
            <a:r>
              <a:rPr lang="en-US" altLang="zh-TW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18 </a:t>
            </a:r>
            <a:r>
              <a:rPr lang="zh-TW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道題目通過率未達 </a:t>
            </a:r>
            <a:r>
              <a:rPr lang="en-US" altLang="zh-TW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60%</a:t>
            </a:r>
            <a:endParaRPr lang="zh-TW" altLang="en-US" sz="3300" b="1" dirty="0">
              <a:solidFill>
                <a:srgbClr val="FF0000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21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127638"/>
              </p:ext>
            </p:extLst>
          </p:nvPr>
        </p:nvGraphicFramePr>
        <p:xfrm>
          <a:off x="1745019" y="1869619"/>
          <a:ext cx="7461480" cy="402923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73960">
                  <a:extLst>
                    <a:ext uri="{9D8B030D-6E8A-4147-A177-3AD203B41FA5}">
                      <a16:colId xmlns:a16="http://schemas.microsoft.com/office/drawing/2014/main" val="3338673923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2903143117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1342694581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68218601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2566784171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1763800762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440294735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2865431724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2487964465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1300984746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3449391644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3030571780"/>
                    </a:ext>
                  </a:extLst>
                </a:gridCol>
                <a:gridCol w="573960">
                  <a:extLst>
                    <a:ext uri="{9D8B030D-6E8A-4147-A177-3AD203B41FA5}">
                      <a16:colId xmlns:a16="http://schemas.microsoft.com/office/drawing/2014/main" val="2105077626"/>
                    </a:ext>
                  </a:extLst>
                </a:gridCol>
              </a:tblGrid>
              <a:tr h="25186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三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概念理解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程序執行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解題思考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045205"/>
                  </a:ext>
                </a:extLst>
              </a:tr>
              <a:tr h="4963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693002"/>
                  </a:ext>
                </a:extLst>
              </a:tr>
              <a:tr h="25186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數與</a:t>
                      </a:r>
                      <a:endParaRPr lang="en-US" altLang="zh-TW" sz="15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計算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2,11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1,7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3, 4, 5, 6, 9, 10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466022"/>
                  </a:ext>
                </a:extLst>
              </a:tr>
              <a:tr h="25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349799"/>
                  </a:ext>
                </a:extLst>
              </a:tr>
              <a:tr h="2806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0.30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606342"/>
                  </a:ext>
                </a:extLst>
              </a:tr>
              <a:tr h="25186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量與</a:t>
                      </a:r>
                      <a:endParaRPr lang="en-US" altLang="zh-TW" sz="15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實測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8, 12, 14, 15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0.30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491864"/>
                  </a:ext>
                </a:extLst>
              </a:tr>
              <a:tr h="25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0.48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001208"/>
                  </a:ext>
                </a:extLst>
              </a:tr>
              <a:tr h="25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3319478"/>
                  </a:ext>
                </a:extLst>
              </a:tr>
              <a:tr h="25186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16, 18, 19, 20, 21, 22, 24, 25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17.23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0.28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0.48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157519"/>
                  </a:ext>
                </a:extLst>
              </a:tr>
              <a:tr h="25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0.50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516799"/>
                  </a:ext>
                </a:extLst>
              </a:tr>
              <a:tr h="48163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758327"/>
                  </a:ext>
                </a:extLst>
              </a:tr>
              <a:tr h="25186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249103"/>
                  </a:ext>
                </a:extLst>
              </a:tr>
              <a:tr h="25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796065"/>
                  </a:ext>
                </a:extLst>
              </a:tr>
              <a:tr h="251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0.28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88" marR="6888" marT="688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427631"/>
                  </a:ext>
                </a:extLst>
              </a:tr>
            </a:tbl>
          </a:graphicData>
        </a:graphic>
      </p:graphicFrame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745019" y="951451"/>
            <a:ext cx="9880924" cy="583894"/>
          </a:xfrm>
        </p:spPr>
        <p:txBody>
          <a:bodyPr>
            <a:noAutofit/>
          </a:bodyPr>
          <a:lstStyle/>
          <a:p>
            <a:r>
              <a:rPr lang="zh-TW" altLang="en-US" b="1" baseline="-25000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桃園市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三年級</a:t>
            </a:r>
            <a:r>
              <a:rPr lang="zh-TW" altLang="en-US" b="1" dirty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施測結果</a:t>
            </a:r>
            <a:r>
              <a:rPr lang="zh-TW" altLang="zh-TW" b="1" dirty="0">
                <a:latin typeface="微軟正黑體" pitchFamily="34" charset="-120"/>
                <a:ea typeface="微軟正黑體" pitchFamily="34" charset="-120"/>
              </a:rPr>
              <a:t>雙向細目表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4025374" y="1869619"/>
            <a:ext cx="1729010" cy="4029230"/>
            <a:chOff x="3335165" y="1040519"/>
            <a:chExt cx="2305347" cy="5681612"/>
          </a:xfrm>
        </p:grpSpPr>
        <p:sp>
          <p:nvSpPr>
            <p:cNvPr id="6" name="矩形 5"/>
            <p:cNvSpPr/>
            <p:nvPr/>
          </p:nvSpPr>
          <p:spPr>
            <a:xfrm>
              <a:off x="3335165" y="1040519"/>
              <a:ext cx="2305347" cy="5681612"/>
            </a:xfrm>
            <a:prstGeom prst="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r>
                <a:rPr lang="zh-TW" altLang="en-US" sz="2700" b="1" dirty="0">
                  <a:solidFill>
                    <a:srgbClr val="33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表現較佳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4099969" y="5691289"/>
              <a:ext cx="1540543" cy="329367"/>
            </a:xfrm>
            <a:prstGeom prst="rect">
              <a:avLst/>
            </a:prstGeom>
            <a:noFill/>
            <a:ln w="38100">
              <a:solidFill>
                <a:srgbClr val="33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endParaRPr lang="zh-TW" altLang="en-US" sz="1350">
                <a:solidFill>
                  <a:prstClr val="white"/>
                </a:solidFill>
                <a:latin typeface="Calibri" panose="020F0502020204030204"/>
                <a:ea typeface="新細明體" panose="02020500000000000000" pitchFamily="18" charset="-120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754385" y="1869619"/>
            <a:ext cx="1733765" cy="4029230"/>
            <a:chOff x="2942897" y="1040521"/>
            <a:chExt cx="1471448" cy="5570485"/>
          </a:xfrm>
        </p:grpSpPr>
        <p:sp>
          <p:nvSpPr>
            <p:cNvPr id="10" name="矩形 9"/>
            <p:cNvSpPr/>
            <p:nvPr/>
          </p:nvSpPr>
          <p:spPr>
            <a:xfrm>
              <a:off x="2942897" y="1040521"/>
              <a:ext cx="1471448" cy="557048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r>
                <a:rPr lang="zh-TW" altLang="en-US" sz="2700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表現較差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3450712" y="5610008"/>
              <a:ext cx="956442" cy="29429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endParaRPr lang="zh-TW" altLang="en-US" sz="1350">
                <a:solidFill>
                  <a:prstClr val="white"/>
                </a:solidFill>
                <a:latin typeface="Calibri" panose="020F0502020204030204"/>
                <a:ea typeface="新細明體" panose="02020500000000000000" pitchFamily="18" charset="-120"/>
              </a:endParaRP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8643557" y="4997376"/>
            <a:ext cx="1929437" cy="496614"/>
            <a:chOff x="9492741" y="5520168"/>
            <a:chExt cx="2572582" cy="662152"/>
          </a:xfrm>
        </p:grpSpPr>
        <p:sp>
          <p:nvSpPr>
            <p:cNvPr id="12" name="向左箭號圖說文字 11"/>
            <p:cNvSpPr/>
            <p:nvPr/>
          </p:nvSpPr>
          <p:spPr>
            <a:xfrm>
              <a:off x="10257545" y="5520168"/>
              <a:ext cx="1807778" cy="662152"/>
            </a:xfrm>
            <a:prstGeom prst="leftArrowCallou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r>
                <a:rPr lang="zh-TW" altLang="en-US" sz="135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全體平均通過率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9492741" y="5747409"/>
              <a:ext cx="770558" cy="304069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r>
                <a:rPr lang="en-US" altLang="zh-TW" sz="15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0.49</a:t>
              </a:r>
              <a:endParaRPr lang="zh-TW" altLang="en-US" sz="15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1750349" y="3404506"/>
            <a:ext cx="7461480" cy="759280"/>
            <a:chOff x="1575795" y="2075380"/>
            <a:chExt cx="9948640" cy="1037690"/>
          </a:xfrm>
        </p:grpSpPr>
        <p:sp>
          <p:nvSpPr>
            <p:cNvPr id="2" name="矩形 1"/>
            <p:cNvSpPr/>
            <p:nvPr/>
          </p:nvSpPr>
          <p:spPr>
            <a:xfrm>
              <a:off x="1575795" y="2075380"/>
              <a:ext cx="9948640" cy="1037690"/>
            </a:xfrm>
            <a:prstGeom prst="rect">
              <a:avLst/>
            </a:prstGeom>
            <a:noFill/>
            <a:ln w="57150">
              <a:solidFill>
                <a:srgbClr val="FF6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342900"/>
              <a:r>
                <a:rPr lang="zh-TW" altLang="en-US" sz="2700" b="1" dirty="0">
                  <a:solidFill>
                    <a:srgbClr val="FF66C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表現較差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10759631" y="2075380"/>
              <a:ext cx="764804" cy="380144"/>
            </a:xfrm>
            <a:prstGeom prst="rect">
              <a:avLst/>
            </a:prstGeom>
            <a:noFill/>
            <a:ln w="57150">
              <a:solidFill>
                <a:srgbClr val="FF6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/>
              <a:endParaRPr lang="zh-TW" altLang="en-US" sz="1350">
                <a:solidFill>
                  <a:prstClr val="white"/>
                </a:solidFill>
                <a:latin typeface="Calibri" panose="020F0502020204030204"/>
                <a:ea typeface="新細明體" panose="02020500000000000000" pitchFamily="18" charset="-120"/>
              </a:endParaRP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9550535" y="2216359"/>
            <a:ext cx="2075408" cy="2123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2400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</a:t>
            </a:r>
            <a:endParaRPr lang="en-US" altLang="zh-TW" sz="2400" b="1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342900"/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建議教師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未來進行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教學時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多重表徵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學生的</a:t>
            </a:r>
            <a:r>
              <a:rPr lang="zh-TW" altLang="en-US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初始</a:t>
            </a:r>
            <a:r>
              <a:rPr lang="zh-TW" altLang="zh-TW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以及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營造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一個具有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深層</a:t>
            </a:r>
            <a:r>
              <a:rPr lang="zh-TW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課室文化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772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45">
            <a:extLst>
              <a:ext uri="{FF2B5EF4-FFF2-40B4-BE49-F238E27FC236}">
                <a16:creationId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5674272" y="62166"/>
            <a:ext cx="4099890" cy="1468149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/>
          </p:nvPr>
        </p:nvGraphicFramePr>
        <p:xfrm>
          <a:off x="1004915" y="1482725"/>
          <a:ext cx="8124345" cy="4364940"/>
        </p:xfrm>
        <a:graphic>
          <a:graphicData uri="http://schemas.openxmlformats.org/drawingml/2006/table">
            <a:tbl>
              <a:tblPr firstRow="1" firstCol="1" bandRow="1"/>
              <a:tblGrid>
                <a:gridCol w="1740057">
                  <a:extLst>
                    <a:ext uri="{9D8B030D-6E8A-4147-A177-3AD203B41FA5}">
                      <a16:colId xmlns:a16="http://schemas.microsoft.com/office/drawing/2014/main" val="2968274753"/>
                    </a:ext>
                  </a:extLst>
                </a:gridCol>
                <a:gridCol w="2128096">
                  <a:extLst>
                    <a:ext uri="{9D8B030D-6E8A-4147-A177-3AD203B41FA5}">
                      <a16:colId xmlns:a16="http://schemas.microsoft.com/office/drawing/2014/main" val="2934969743"/>
                    </a:ext>
                  </a:extLst>
                </a:gridCol>
                <a:gridCol w="2128096">
                  <a:extLst>
                    <a:ext uri="{9D8B030D-6E8A-4147-A177-3AD203B41FA5}">
                      <a16:colId xmlns:a16="http://schemas.microsoft.com/office/drawing/2014/main" val="1964870965"/>
                    </a:ext>
                  </a:extLst>
                </a:gridCol>
                <a:gridCol w="2128096">
                  <a:extLst>
                    <a:ext uri="{9D8B030D-6E8A-4147-A177-3AD203B41FA5}">
                      <a16:colId xmlns:a16="http://schemas.microsoft.com/office/drawing/2014/main" val="2601895305"/>
                    </a:ext>
                  </a:extLst>
                </a:gridCol>
              </a:tblGrid>
              <a:tr h="72749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altLang="en-US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認知向度</a:t>
                      </a:r>
                      <a:endParaRPr lang="en-US" altLang="zh-TW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概念理解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程序執行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解題思考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21956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8149540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898314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8338475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代數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8304853"/>
                  </a:ext>
                </a:extLst>
              </a:tr>
              <a:tr h="7274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統計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3124053"/>
                  </a:ext>
                </a:extLst>
              </a:tr>
            </a:tbl>
          </a:graphicData>
        </a:graphic>
      </p:graphicFrame>
      <p:sp>
        <p:nvSpPr>
          <p:cNvPr id="4" name="標題 2"/>
          <p:cNvSpPr txBox="1">
            <a:spLocks/>
          </p:cNvSpPr>
          <p:nvPr/>
        </p:nvSpPr>
        <p:spPr>
          <a:xfrm>
            <a:off x="2503809" y="552556"/>
            <a:ext cx="7184382" cy="7227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四年級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1032678" y="2176235"/>
            <a:ext cx="8096582" cy="73250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/>
          </p:nvPr>
        </p:nvGraphicFramePr>
        <p:xfrm>
          <a:off x="9433665" y="1476015"/>
          <a:ext cx="2199010" cy="4371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505">
                  <a:extLst>
                    <a:ext uri="{9D8B030D-6E8A-4147-A177-3AD203B41FA5}">
                      <a16:colId xmlns:a16="http://schemas.microsoft.com/office/drawing/2014/main" val="1296037408"/>
                    </a:ext>
                  </a:extLst>
                </a:gridCol>
                <a:gridCol w="1099505">
                  <a:extLst>
                    <a:ext uri="{9D8B030D-6E8A-4147-A177-3AD203B41FA5}">
                      <a16:colId xmlns:a16="http://schemas.microsoft.com/office/drawing/2014/main" val="1224145360"/>
                    </a:ext>
                  </a:extLst>
                </a:gridCol>
              </a:tblGrid>
              <a:tr h="1831959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作答</a:t>
                      </a:r>
                      <a:endParaRPr lang="en-US" alt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人數</a:t>
                      </a:r>
                      <a:endParaRPr lang="en-US" alt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18,059/</a:t>
                      </a: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18351</a:t>
                      </a:r>
                      <a:endParaRPr lang="zh-TW" altLang="en-US" sz="2100" b="1" kern="12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6736743"/>
                  </a:ext>
                </a:extLst>
              </a:tr>
              <a:tr h="1374207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缺考率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1.59%</a:t>
                      </a:r>
                      <a:endParaRPr lang="zh-TW" altLang="en-US" sz="21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949940"/>
                  </a:ext>
                </a:extLst>
              </a:tr>
              <a:tr h="1165484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平均</a:t>
                      </a:r>
                      <a:endParaRPr lang="en-US" altLang="zh-TW" sz="2000" b="1" kern="1200" dirty="0">
                        <a:solidFill>
                          <a:srgbClr val="3333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通過率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3333FF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62%</a:t>
                      </a:r>
                      <a:endParaRPr lang="zh-TW" altLang="en-US" sz="2100" b="1" kern="1200" dirty="0">
                        <a:solidFill>
                          <a:srgbClr val="3333FF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0555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495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45">
            <a:extLst>
              <a:ext uri="{FF2B5EF4-FFF2-40B4-BE49-F238E27FC236}">
                <a16:creationId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7038510" y="162071"/>
            <a:ext cx="2715994" cy="108358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/>
          </p:nvPr>
        </p:nvGraphicFramePr>
        <p:xfrm>
          <a:off x="1153677" y="1234440"/>
          <a:ext cx="9941106" cy="5130888"/>
        </p:xfrm>
        <a:graphic>
          <a:graphicData uri="http://schemas.openxmlformats.org/drawingml/2006/table">
            <a:tbl>
              <a:tblPr firstRow="1" firstCol="1" bandRow="1"/>
              <a:tblGrid>
                <a:gridCol w="2129167">
                  <a:extLst>
                    <a:ext uri="{9D8B030D-6E8A-4147-A177-3AD203B41FA5}">
                      <a16:colId xmlns:a16="http://schemas.microsoft.com/office/drawing/2014/main" val="2968274753"/>
                    </a:ext>
                  </a:extLst>
                </a:gridCol>
                <a:gridCol w="7811939">
                  <a:extLst>
                    <a:ext uri="{9D8B030D-6E8A-4147-A177-3AD203B41FA5}">
                      <a16:colId xmlns:a16="http://schemas.microsoft.com/office/drawing/2014/main" val="2934969743"/>
                    </a:ext>
                  </a:extLst>
                </a:gridCol>
              </a:tblGrid>
              <a:tr h="66843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內涵說明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21956"/>
                  </a:ext>
                </a:extLst>
              </a:tr>
              <a:tr h="102809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正整數中大數的位名與位值單位換算、較大整數的加減乘除直式計算、</a:t>
                      </a:r>
                      <a:r>
                        <a:rPr lang="zh-TW" altLang="zh-TW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正整數的四則混合計算</a:t>
                      </a: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、二位小數的位名與大小比較、二位小數的加、減與整數倍計算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8149540"/>
                  </a:ext>
                </a:extLst>
              </a:tr>
              <a:tr h="61315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利用複名數解決不同類量（長度、容量、重量）的計算問題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2898314"/>
                  </a:ext>
                </a:extLst>
              </a:tr>
              <a:tr h="137078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運用「角」與「邊」等構成要素辨認簡單平面圖形、基本三角形與四邊形的簡單性質、平面圖形的</a:t>
                      </a:r>
                      <a:r>
                        <a:rPr lang="zh-TW" altLang="zh-TW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全等意義</a:t>
                      </a: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、</a:t>
                      </a:r>
                      <a:r>
                        <a:rPr lang="zh-TW" altLang="zh-TW" sz="20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使用量角器</a:t>
                      </a: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實測角度或畫出指定的角、旋轉角（包括平角和周角）的意義、平行四邊形與梯形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338475"/>
                  </a:ext>
                </a:extLst>
              </a:tr>
              <a:tr h="63006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代數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運用數的運算性質進行</a:t>
                      </a:r>
                      <a:r>
                        <a:rPr lang="zh-TW" altLang="zh-TW" sz="20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四則混合計算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3418250"/>
                  </a:ext>
                </a:extLst>
              </a:tr>
              <a:tr h="82035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統計</a:t>
                      </a:r>
                      <a:endParaRPr lang="zh-TW" sz="2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報讀生活中常用的折線圖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PMingLiU" panose="02020500000000000000" pitchFamily="18" charset="-120"/>
                          <a:ea typeface="PMingLiU" panose="02020500000000000000" pitchFamily="18" charset="-120"/>
                          <a:cs typeface="+mn-cs"/>
                        </a:rPr>
                        <a:t>。</a:t>
                      </a:r>
                      <a:endParaRPr lang="zh-TW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43277"/>
                  </a:ext>
                </a:extLst>
              </a:tr>
            </a:tbl>
          </a:graphicData>
        </a:graphic>
      </p:graphicFrame>
      <p:sp>
        <p:nvSpPr>
          <p:cNvPr id="4" name="標題 2"/>
          <p:cNvSpPr txBox="1">
            <a:spLocks/>
          </p:cNvSpPr>
          <p:nvPr/>
        </p:nvSpPr>
        <p:spPr>
          <a:xfrm>
            <a:off x="1541269" y="448056"/>
            <a:ext cx="9165921" cy="64788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四年級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知識向度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說明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1153678" y="1898579"/>
            <a:ext cx="9941105" cy="993709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1841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45">
            <a:extLst>
              <a:ext uri="{FF2B5EF4-FFF2-40B4-BE49-F238E27FC236}">
                <a16:creationId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6950186" y="242272"/>
            <a:ext cx="2337648" cy="992571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3" name="內容版面配置區 3"/>
          <p:cNvGraphicFramePr>
            <a:graphicFrameLocks/>
          </p:cNvGraphicFramePr>
          <p:nvPr>
            <p:extLst/>
          </p:nvPr>
        </p:nvGraphicFramePr>
        <p:xfrm>
          <a:off x="911258" y="1189357"/>
          <a:ext cx="10369486" cy="5080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99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2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13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69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73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062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95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839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280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50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3062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val="2073627620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val="3526337671"/>
                    </a:ext>
                  </a:extLst>
                </a:gridCol>
                <a:gridCol w="630557">
                  <a:extLst>
                    <a:ext uri="{9D8B030D-6E8A-4147-A177-3AD203B41FA5}">
                      <a16:colId xmlns:a16="http://schemas.microsoft.com/office/drawing/2014/main" val="3849786383"/>
                    </a:ext>
                  </a:extLst>
                </a:gridCol>
              </a:tblGrid>
              <a:tr h="367217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答對率</a:t>
                      </a:r>
                    </a:p>
                  </a:txBody>
                  <a:tcPr marL="68580" marR="68580" marT="34290" marB="34290" anchor="ctr"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數與計算</a:t>
                      </a:r>
                    </a:p>
                  </a:txBody>
                  <a:tcPr marL="68580" marR="68580" marT="34290" marB="3429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量與實測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幾何</a:t>
                      </a:r>
                    </a:p>
                  </a:txBody>
                  <a:tcPr marL="68580" marR="68580" marT="34290" marB="3429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代數</a:t>
                      </a:r>
                    </a:p>
                  </a:txBody>
                  <a:tcPr marL="68580" marR="68580" marT="34290" marB="34290" anchor="ctr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統計</a:t>
                      </a:r>
                    </a:p>
                  </a:txBody>
                  <a:tcPr marL="68580" marR="68580" marT="34290" marB="34290" anchor="ctr">
                    <a:solidFill>
                      <a:srgbClr val="FF33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867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1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1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49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90~100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50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80~90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7.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11.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12.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10.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21.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70~80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3.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9.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8.</a:t>
                      </a:r>
                      <a:r>
                        <a:rPr lang="en-US" altLang="zh-TW" sz="1500" b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16.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24.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60~70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14.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15.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25.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50~60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6.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13.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20.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40~50</a:t>
                      </a:r>
                      <a:endParaRPr lang="zh-TW" altLang="en-US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5.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19.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30~40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17.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23.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20~30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4.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22.</a:t>
                      </a:r>
                      <a:r>
                        <a:rPr lang="en-US" altLang="zh-TW" sz="15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10~20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72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0~10</a:t>
                      </a:r>
                      <a:endParaRPr lang="zh-TW" altLang="en-US" sz="15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1773550" y="3593189"/>
            <a:ext cx="9507193" cy="2676491"/>
          </a:xfrm>
          <a:prstGeom prst="rect">
            <a:avLst/>
          </a:prstGeom>
          <a:solidFill>
            <a:srgbClr val="0070C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33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有 </a:t>
            </a:r>
            <a:r>
              <a:rPr lang="en-US" altLang="zh-TW" sz="33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 </a:t>
            </a:r>
            <a:r>
              <a:rPr lang="zh-TW" altLang="en-US" sz="33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道題目通過率未達 </a:t>
            </a:r>
            <a:r>
              <a:rPr lang="en-US" altLang="zh-TW" sz="33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60%</a:t>
            </a:r>
            <a:endParaRPr lang="zh-TW" altLang="en-US" sz="33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66115" y="477247"/>
            <a:ext cx="10875988" cy="60755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年度</a:t>
            </a:r>
            <a:r>
              <a:rPr lang="zh-TW" altLang="en-US" b="1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國小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學力測驗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結果－</a:t>
            </a:r>
            <a:r>
              <a:rPr lang="zh-TW" altLang="en-US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四年級</a:t>
            </a:r>
            <a:endParaRPr lang="zh-TW" altLang="en-US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911257" y="3561412"/>
            <a:ext cx="10369486" cy="31776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773549" y="3929160"/>
            <a:ext cx="1974079" cy="2340519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5219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354113"/>
              </p:ext>
            </p:extLst>
          </p:nvPr>
        </p:nvGraphicFramePr>
        <p:xfrm>
          <a:off x="421115" y="1771103"/>
          <a:ext cx="10706501" cy="43995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3577">
                  <a:extLst>
                    <a:ext uri="{9D8B030D-6E8A-4147-A177-3AD203B41FA5}">
                      <a16:colId xmlns:a16="http://schemas.microsoft.com/office/drawing/2014/main" val="2334866760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3460010592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3708521982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1194068740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3221103270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2776823052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724586639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2198576205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1973730566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3528521779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3281884630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4074791450"/>
                    </a:ext>
                  </a:extLst>
                </a:gridCol>
                <a:gridCol w="823577">
                  <a:extLst>
                    <a:ext uri="{9D8B030D-6E8A-4147-A177-3AD203B41FA5}">
                      <a16:colId xmlns:a16="http://schemas.microsoft.com/office/drawing/2014/main" val="3382482362"/>
                    </a:ext>
                  </a:extLst>
                </a:gridCol>
              </a:tblGrid>
              <a:tr h="21235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四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概念理解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程序執行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解題思考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191783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329061"/>
                  </a:ext>
                </a:extLst>
              </a:tr>
              <a:tr h="2123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數與</a:t>
                      </a:r>
                      <a:endParaRPr lang="en-US" altLang="zh-TW" sz="14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計算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1, 6, 7, 11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2, 3, 9, 12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4, 5, 8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282691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650758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8319475"/>
                  </a:ext>
                </a:extLst>
              </a:tr>
              <a:tr h="2123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量與</a:t>
                      </a:r>
                      <a:endParaRPr lang="en-US" altLang="zh-TW" sz="14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實測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13, 15, 16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2510553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2319185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6277877"/>
                  </a:ext>
                </a:extLst>
              </a:tr>
              <a:tr h="2123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10, 21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19, 20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167563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262304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7362692"/>
                  </a:ext>
                </a:extLst>
              </a:tr>
              <a:tr h="2123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代數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087159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695089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6731413"/>
                  </a:ext>
                </a:extLst>
              </a:tr>
              <a:tr h="2123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統計與機率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733702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328401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19852"/>
                  </a:ext>
                </a:extLst>
              </a:tr>
              <a:tr h="2123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043432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5453920"/>
                  </a:ext>
                </a:extLst>
              </a:tr>
              <a:tr h="212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0.39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8821" marR="8821" marT="6616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555730"/>
                  </a:ext>
                </a:extLst>
              </a:tr>
            </a:tbl>
          </a:graphicData>
        </a:graphic>
      </p:graphicFrame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294692" y="951451"/>
            <a:ext cx="10574069" cy="583894"/>
          </a:xfrm>
        </p:spPr>
        <p:txBody>
          <a:bodyPr>
            <a:noAutofit/>
          </a:bodyPr>
          <a:lstStyle/>
          <a:p>
            <a:r>
              <a:rPr lang="zh-TW" altLang="en-US" b="1" baseline="-25000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桃園市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四年級</a:t>
            </a:r>
            <a:r>
              <a:rPr lang="zh-TW" altLang="en-US" b="1" dirty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施測結果</a:t>
            </a:r>
            <a:r>
              <a:rPr lang="zh-TW" altLang="zh-TW" b="1" dirty="0">
                <a:latin typeface="微軟正黑體" pitchFamily="34" charset="-120"/>
                <a:ea typeface="微軟正黑體" pitchFamily="34" charset="-120"/>
              </a:rPr>
              <a:t>雙向細目表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5" name="群組 24"/>
          <p:cNvGrpSpPr/>
          <p:nvPr/>
        </p:nvGrpSpPr>
        <p:grpSpPr>
          <a:xfrm>
            <a:off x="1257165" y="1771103"/>
            <a:ext cx="7448529" cy="4357229"/>
            <a:chOff x="1278602" y="912492"/>
            <a:chExt cx="7448529" cy="5809639"/>
          </a:xfrm>
        </p:grpSpPr>
        <p:grpSp>
          <p:nvGrpSpPr>
            <p:cNvPr id="23" name="群組 22"/>
            <p:cNvGrpSpPr/>
            <p:nvPr/>
          </p:nvGrpSpPr>
          <p:grpSpPr>
            <a:xfrm>
              <a:off x="1278602" y="912494"/>
              <a:ext cx="2475692" cy="5769617"/>
              <a:chOff x="1278602" y="912494"/>
              <a:chExt cx="2475692" cy="5769617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1278602" y="912494"/>
                <a:ext cx="2471465" cy="5769617"/>
              </a:xfrm>
              <a:prstGeom prst="rect">
                <a:avLst/>
              </a:prstGeom>
              <a:noFill/>
              <a:ln w="381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TW" altLang="en-US" sz="2700" b="1" dirty="0">
                    <a:solidFill>
                      <a:srgbClr val="3333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表現較佳</a:t>
                </a: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102743" y="5836477"/>
                <a:ext cx="1651551" cy="329531"/>
              </a:xfrm>
              <a:prstGeom prst="rect">
                <a:avLst/>
              </a:prstGeom>
              <a:noFill/>
              <a:ln w="38100">
                <a:solidFill>
                  <a:srgbClr val="3333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TW" altLang="en-US" sz="1350">
                  <a:solidFill>
                    <a:prstClr val="white"/>
                  </a:solidFill>
                  <a:latin typeface="Calibri" panose="020F0502020204030204"/>
                  <a:ea typeface="新細明體" panose="02020500000000000000" pitchFamily="18" charset="-120"/>
                </a:endParaRPr>
              </a:p>
            </p:txBody>
          </p:sp>
        </p:grpSp>
        <p:grpSp>
          <p:nvGrpSpPr>
            <p:cNvPr id="24" name="群組 23"/>
            <p:cNvGrpSpPr/>
            <p:nvPr/>
          </p:nvGrpSpPr>
          <p:grpSpPr>
            <a:xfrm>
              <a:off x="6210628" y="912492"/>
              <a:ext cx="2516503" cy="5809639"/>
              <a:chOff x="6210628" y="912492"/>
              <a:chExt cx="2516503" cy="5809639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6210628" y="912492"/>
                <a:ext cx="2516503" cy="5809639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TW" altLang="en-US" sz="27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表現較差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7051171" y="5845080"/>
                <a:ext cx="1672249" cy="32092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TW" altLang="en-US" sz="1350">
                  <a:solidFill>
                    <a:prstClr val="white"/>
                  </a:solidFill>
                  <a:latin typeface="Calibri" panose="020F0502020204030204"/>
                  <a:ea typeface="新細明體" panose="02020500000000000000" pitchFamily="18" charset="-120"/>
                </a:endParaRPr>
              </a:p>
            </p:txBody>
          </p:sp>
        </p:grpSp>
      </p:grpSp>
      <p:grpSp>
        <p:nvGrpSpPr>
          <p:cNvPr id="18" name="群組 17"/>
          <p:cNvGrpSpPr/>
          <p:nvPr/>
        </p:nvGrpSpPr>
        <p:grpSpPr>
          <a:xfrm>
            <a:off x="9541742" y="5185059"/>
            <a:ext cx="2612861" cy="496614"/>
            <a:chOff x="9541741" y="5770412"/>
            <a:chExt cx="2612861" cy="662152"/>
          </a:xfrm>
        </p:grpSpPr>
        <p:sp>
          <p:nvSpPr>
            <p:cNvPr id="12" name="向左箭號圖說文字 11"/>
            <p:cNvSpPr/>
            <p:nvPr/>
          </p:nvSpPr>
          <p:spPr>
            <a:xfrm>
              <a:off x="10346824" y="5770412"/>
              <a:ext cx="1807778" cy="662152"/>
            </a:xfrm>
            <a:prstGeom prst="leftArrowCallou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135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全體平均通過率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9541741" y="5851244"/>
              <a:ext cx="805083" cy="500488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zh-TW" sz="15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0.62</a:t>
              </a:r>
              <a:endParaRPr lang="zh-TW" altLang="en-US" sz="15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404207" y="2869572"/>
            <a:ext cx="10723410" cy="1300930"/>
            <a:chOff x="446479" y="2426461"/>
            <a:chExt cx="10723410" cy="1734573"/>
          </a:xfrm>
        </p:grpSpPr>
        <p:grpSp>
          <p:nvGrpSpPr>
            <p:cNvPr id="16" name="群組 15"/>
            <p:cNvGrpSpPr/>
            <p:nvPr/>
          </p:nvGrpSpPr>
          <p:grpSpPr>
            <a:xfrm>
              <a:off x="454933" y="3244676"/>
              <a:ext cx="10706501" cy="916358"/>
              <a:chOff x="1575795" y="2075380"/>
              <a:chExt cx="9948640" cy="1037690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1575795" y="2075380"/>
                <a:ext cx="9948640" cy="1037690"/>
              </a:xfrm>
              <a:prstGeom prst="rect">
                <a:avLst/>
              </a:prstGeom>
              <a:noFill/>
              <a:ln w="57150"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TW" altLang="en-US" sz="2700" b="1" dirty="0">
                    <a:solidFill>
                      <a:srgbClr val="FF66CC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表現較差</a:t>
                </a:r>
              </a:p>
            </p:txBody>
          </p:sp>
          <p:sp>
            <p:nvSpPr>
              <p:cNvPr id="3" name="矩形 2"/>
              <p:cNvSpPr/>
              <p:nvPr/>
            </p:nvSpPr>
            <p:spPr>
              <a:xfrm>
                <a:off x="10759631" y="2075380"/>
                <a:ext cx="764804" cy="380144"/>
              </a:xfrm>
              <a:prstGeom prst="rect">
                <a:avLst/>
              </a:prstGeom>
              <a:noFill/>
              <a:ln w="57150"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TW" altLang="en-US" sz="1350">
                  <a:solidFill>
                    <a:prstClr val="white"/>
                  </a:solidFill>
                  <a:latin typeface="Calibri" panose="020F0502020204030204"/>
                  <a:ea typeface="新細明體" panose="02020500000000000000" pitchFamily="18" charset="-120"/>
                </a:endParaRPr>
              </a:p>
            </p:txBody>
          </p:sp>
        </p:grpSp>
        <p:grpSp>
          <p:nvGrpSpPr>
            <p:cNvPr id="21" name="群組 20"/>
            <p:cNvGrpSpPr/>
            <p:nvPr/>
          </p:nvGrpSpPr>
          <p:grpSpPr>
            <a:xfrm>
              <a:off x="446479" y="2426461"/>
              <a:ext cx="10723410" cy="883246"/>
              <a:chOff x="446479" y="2426461"/>
              <a:chExt cx="10723410" cy="883246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446479" y="2463330"/>
                <a:ext cx="10706501" cy="846377"/>
              </a:xfrm>
              <a:prstGeom prst="rect">
                <a:avLst/>
              </a:prstGeom>
              <a:noFill/>
              <a:ln w="57150"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TW" altLang="en-US" sz="2700" b="1" dirty="0">
                    <a:solidFill>
                      <a:srgbClr val="FF66CC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表現較差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0346824" y="2426461"/>
                <a:ext cx="823065" cy="335696"/>
              </a:xfrm>
              <a:prstGeom prst="rect">
                <a:avLst/>
              </a:prstGeom>
              <a:noFill/>
              <a:ln w="57150"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TW" altLang="en-US" sz="1350">
                  <a:solidFill>
                    <a:prstClr val="white"/>
                  </a:solidFill>
                  <a:latin typeface="Calibri" panose="020F0502020204030204"/>
                  <a:ea typeface="新細明體" panose="02020500000000000000" pitchFamily="18" charset="-120"/>
                </a:endParaRPr>
              </a:p>
            </p:txBody>
          </p:sp>
        </p:grpSp>
      </p:grpSp>
      <p:sp>
        <p:nvSpPr>
          <p:cNvPr id="15" name="文字方塊 14"/>
          <p:cNvSpPr txBox="1"/>
          <p:nvPr/>
        </p:nvSpPr>
        <p:spPr>
          <a:xfrm>
            <a:off x="9075741" y="2263219"/>
            <a:ext cx="2767211" cy="18466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</a:t>
            </a:r>
            <a:endParaRPr lang="en-US" altLang="zh-TW" sz="2400" b="1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建議教師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未來進行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教學時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多重表徵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學生的</a:t>
            </a:r>
            <a:r>
              <a:rPr lang="zh-TW" altLang="en-US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初始</a:t>
            </a:r>
            <a:r>
              <a:rPr lang="zh-TW" altLang="zh-TW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以及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營造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一個具有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深層</a:t>
            </a:r>
            <a:r>
              <a:rPr lang="zh-TW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課室文化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3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8B84F2B-AD47-4BBA-AE97-4D4747B9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8219" y="430126"/>
            <a:ext cx="6877119" cy="640080"/>
          </a:xfrm>
        </p:spPr>
        <p:txBody>
          <a:bodyPr>
            <a:normAutofit/>
          </a:bodyPr>
          <a:lstStyle/>
          <a:p>
            <a:r>
              <a:rPr lang="zh-TW" altLang="zh-TW" sz="40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五年級評量向度說明</a:t>
            </a:r>
            <a:endParaRPr lang="zh-TW" altLang="en-US" sz="5400" dirty="0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A4A7F1A4-8A98-4A2F-AE71-1E6527BADAA9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304801" y="1237129"/>
          <a:ext cx="11663082" cy="5364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5764">
                  <a:extLst>
                    <a:ext uri="{9D8B030D-6E8A-4147-A177-3AD203B41FA5}">
                      <a16:colId xmlns:a16="http://schemas.microsoft.com/office/drawing/2014/main" val="405750988"/>
                    </a:ext>
                  </a:extLst>
                </a:gridCol>
                <a:gridCol w="10587318">
                  <a:extLst>
                    <a:ext uri="{9D8B030D-6E8A-4147-A177-3AD203B41FA5}">
                      <a16:colId xmlns:a16="http://schemas.microsoft.com/office/drawing/2014/main" val="2324643310"/>
                    </a:ext>
                  </a:extLst>
                </a:gridCol>
              </a:tblGrid>
              <a:tr h="1939637">
                <a:tc>
                  <a:txBody>
                    <a:bodyPr/>
                    <a:lstStyle/>
                    <a:p>
                      <a:r>
                        <a:rPr lang="zh-TW" sz="3200" kern="100" dirty="0">
                          <a:effectLst/>
                        </a:rPr>
                        <a:t>數與計算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tc>
                  <a:txBody>
                    <a:bodyPr/>
                    <a:lstStyle/>
                    <a:p>
                      <a:r>
                        <a:rPr lang="zh-TW" sz="3200" kern="100" dirty="0">
                          <a:effectLst/>
                        </a:rPr>
                        <a:t>在具體情境中的整數的四則與混合計算、因 數與倍數（含公因數、公倍數、最大公因數與最小公倍 數）、分數的擴分、約分以及四則運算、數線上的分數 與小數、運用小數的加、減與乘法解決生活中的問題。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extLst>
                  <a:ext uri="{0D108BD9-81ED-4DB2-BD59-A6C34878D82A}">
                    <a16:rowId xmlns:a16="http://schemas.microsoft.com/office/drawing/2014/main" val="876363663"/>
                  </a:ext>
                </a:extLst>
              </a:tr>
              <a:tr h="969818">
                <a:tc>
                  <a:txBody>
                    <a:bodyPr/>
                    <a:lstStyle/>
                    <a:p>
                      <a:r>
                        <a:rPr lang="zh-TW" sz="3200" kern="100">
                          <a:effectLst/>
                        </a:rPr>
                        <a:t>量與實測</a:t>
                      </a:r>
                      <a:endParaRPr lang="zh-TW" sz="3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tc>
                  <a:txBody>
                    <a:bodyPr/>
                    <a:lstStyle/>
                    <a:p>
                      <a:r>
                        <a:rPr lang="zh-TW" sz="3200" kern="100" dirty="0">
                          <a:effectLst/>
                        </a:rPr>
                        <a:t>體積單位「立方公尺」、「立方公分」以及 「立方公尺」的換算與解決日常生活的問題。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extLst>
                  <a:ext uri="{0D108BD9-81ED-4DB2-BD59-A6C34878D82A}">
                    <a16:rowId xmlns:a16="http://schemas.microsoft.com/office/drawing/2014/main" val="2326336633"/>
                  </a:ext>
                </a:extLst>
              </a:tr>
              <a:tr h="1454728">
                <a:tc>
                  <a:txBody>
                    <a:bodyPr/>
                    <a:lstStyle/>
                    <a:p>
                      <a:r>
                        <a:rPr lang="zh-TW" sz="3200" kern="100">
                          <a:effectLst/>
                        </a:rPr>
                        <a:t>幾何</a:t>
                      </a:r>
                      <a:endParaRPr lang="zh-TW" sz="3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tc>
                  <a:txBody>
                    <a:bodyPr/>
                    <a:lstStyle/>
                    <a:p>
                      <a:r>
                        <a:rPr lang="zh-TW" sz="3200" kern="100" dirty="0">
                          <a:effectLst/>
                        </a:rPr>
                        <a:t>三角形的性質（內角和、邊長關係）、扇形與圓 心角、平面圖形的面積公式、長方體和正方體的體積公 式、長方體和正方體的表面積。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extLst>
                  <a:ext uri="{0D108BD9-81ED-4DB2-BD59-A6C34878D82A}">
                    <a16:rowId xmlns:a16="http://schemas.microsoft.com/office/drawing/2014/main" val="2839924206"/>
                  </a:ext>
                </a:extLst>
              </a:tr>
              <a:tr h="969818">
                <a:tc>
                  <a:txBody>
                    <a:bodyPr/>
                    <a:lstStyle/>
                    <a:p>
                      <a:r>
                        <a:rPr lang="zh-TW" sz="3200" kern="100">
                          <a:effectLst/>
                        </a:rPr>
                        <a:t>代數</a:t>
                      </a:r>
                      <a:endParaRPr lang="zh-TW" sz="3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tc>
                  <a:txBody>
                    <a:bodyPr/>
                    <a:lstStyle/>
                    <a:p>
                      <a:r>
                        <a:rPr lang="zh-TW" sz="3200" kern="100" dirty="0">
                          <a:effectLst/>
                        </a:rPr>
                        <a:t>能在具體情境中，理解乘法對加法的分配律與其 他乘除混合計算之性質，並運用於簡化計算。</a:t>
                      </a:r>
                      <a:endParaRPr lang="zh-TW" sz="3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494" marR="57494" marT="0" marB="0"/>
                </a:tc>
                <a:extLst>
                  <a:ext uri="{0D108BD9-81ED-4DB2-BD59-A6C34878D82A}">
                    <a16:rowId xmlns:a16="http://schemas.microsoft.com/office/drawing/2014/main" val="2732921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304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3556358" y="306393"/>
            <a:ext cx="6447501" cy="722780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五年級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評量架構</a:t>
            </a:r>
            <a:r>
              <a:rPr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結果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830073" y="1892906"/>
          <a:ext cx="6428712" cy="3541795"/>
        </p:xfrm>
        <a:graphic>
          <a:graphicData uri="http://schemas.openxmlformats.org/drawingml/2006/table">
            <a:tbl>
              <a:tblPr firstRow="1" firstCol="1" bandRow="1"/>
              <a:tblGrid>
                <a:gridCol w="1376889">
                  <a:extLst>
                    <a:ext uri="{9D8B030D-6E8A-4147-A177-3AD203B41FA5}">
                      <a16:colId xmlns:a16="http://schemas.microsoft.com/office/drawing/2014/main" val="2968274753"/>
                    </a:ext>
                  </a:extLst>
                </a:gridCol>
                <a:gridCol w="1683941">
                  <a:extLst>
                    <a:ext uri="{9D8B030D-6E8A-4147-A177-3AD203B41FA5}">
                      <a16:colId xmlns:a16="http://schemas.microsoft.com/office/drawing/2014/main" val="2934969743"/>
                    </a:ext>
                  </a:extLst>
                </a:gridCol>
                <a:gridCol w="1683941">
                  <a:extLst>
                    <a:ext uri="{9D8B030D-6E8A-4147-A177-3AD203B41FA5}">
                      <a16:colId xmlns:a16="http://schemas.microsoft.com/office/drawing/2014/main" val="1964870965"/>
                    </a:ext>
                  </a:extLst>
                </a:gridCol>
                <a:gridCol w="1683941">
                  <a:extLst>
                    <a:ext uri="{9D8B030D-6E8A-4147-A177-3AD203B41FA5}">
                      <a16:colId xmlns:a16="http://schemas.microsoft.com/office/drawing/2014/main" val="2601895305"/>
                    </a:ext>
                  </a:extLst>
                </a:gridCol>
              </a:tblGrid>
              <a:tr h="70835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認知向度</a:t>
                      </a:r>
                      <a:endParaRPr lang="en-US" alt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15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知識向度</a:t>
                      </a:r>
                      <a:endParaRPr lang="zh-TW" sz="15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概念理解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程序執行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解題思考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21956"/>
                  </a:ext>
                </a:extLst>
              </a:tr>
              <a:tr h="7083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數與計算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8149540"/>
                  </a:ext>
                </a:extLst>
              </a:tr>
              <a:tr h="7083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量與實測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898314"/>
                  </a:ext>
                </a:extLst>
              </a:tr>
              <a:tr h="7083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幾何</a:t>
                      </a: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8338475"/>
                  </a:ext>
                </a:extLst>
              </a:tr>
              <a:tr h="7083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代數</a:t>
                      </a:r>
                      <a:endParaRPr lang="zh-TW" sz="2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3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sz="33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8304853"/>
                  </a:ext>
                </a:extLst>
              </a:tr>
            </a:tbl>
          </a:graphicData>
        </a:graphic>
      </p:graphicFrame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8358351" y="1863807"/>
          <a:ext cx="2165132" cy="3570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566">
                  <a:extLst>
                    <a:ext uri="{9D8B030D-6E8A-4147-A177-3AD203B41FA5}">
                      <a16:colId xmlns:a16="http://schemas.microsoft.com/office/drawing/2014/main" val="1296037408"/>
                    </a:ext>
                  </a:extLst>
                </a:gridCol>
                <a:gridCol w="1082566">
                  <a:extLst>
                    <a:ext uri="{9D8B030D-6E8A-4147-A177-3AD203B41FA5}">
                      <a16:colId xmlns:a16="http://schemas.microsoft.com/office/drawing/2014/main" val="1224145360"/>
                    </a:ext>
                  </a:extLst>
                </a:gridCol>
              </a:tblGrid>
              <a:tr h="1496397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作答</a:t>
                      </a:r>
                      <a:endParaRPr lang="en-US" altLang="zh-TW" sz="2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人數</a:t>
                      </a:r>
                      <a:endParaRPr lang="en-US" altLang="zh-TW" sz="2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20,439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6736743"/>
                  </a:ext>
                </a:extLst>
              </a:tr>
              <a:tr h="1122492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缺考率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1.7%</a:t>
                      </a:r>
                      <a:endParaRPr lang="zh-TW" altLang="en-US" sz="21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949940"/>
                  </a:ext>
                </a:extLst>
              </a:tr>
              <a:tr h="952001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平均</a:t>
                      </a:r>
                      <a:endParaRPr lang="en-US" altLang="zh-TW" sz="2100" b="1" kern="1200" dirty="0">
                        <a:solidFill>
                          <a:srgbClr val="3333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2100" b="1" kern="1200" dirty="0">
                          <a:solidFill>
                            <a:srgbClr val="3333FF"/>
                          </a:solidFill>
                          <a:latin typeface="+mn-lt"/>
                          <a:ea typeface="+mn-ea"/>
                          <a:cs typeface="+mn-cs"/>
                        </a:rPr>
                        <a:t>通過率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100" b="1" kern="1200" dirty="0">
                          <a:solidFill>
                            <a:srgbClr val="3333FF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52%</a:t>
                      </a:r>
                      <a:endParaRPr lang="zh-TW" altLang="en-US" sz="2100" b="1" kern="1200" dirty="0">
                        <a:solidFill>
                          <a:srgbClr val="3333FF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055596"/>
                  </a:ext>
                </a:extLst>
              </a:tr>
            </a:tbl>
          </a:graphicData>
        </a:graphic>
      </p:graphicFrame>
      <p:sp>
        <p:nvSpPr>
          <p:cNvPr id="5" name="向上箭號圖說文字 4"/>
          <p:cNvSpPr/>
          <p:nvPr/>
        </p:nvSpPr>
        <p:spPr>
          <a:xfrm>
            <a:off x="8772418" y="5118458"/>
            <a:ext cx="1895582" cy="820649"/>
          </a:xfrm>
          <a:prstGeom prst="upArrow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b="1" dirty="0">
                <a:solidFill>
                  <a:srgbClr val="FFFF00"/>
                </a:solidFill>
                <a:latin typeface="Trebuchet MS"/>
                <a:ea typeface="微軟正黑體" panose="020B0604030504040204" pitchFamily="34" charset="-120"/>
              </a:rPr>
              <a:t>與全國平均相同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C6CA376-6DD4-4DA6-9935-AA5DA6F24AC2}"/>
              </a:ext>
            </a:extLst>
          </p:cNvPr>
          <p:cNvSpPr txBox="1"/>
          <p:nvPr/>
        </p:nvSpPr>
        <p:spPr>
          <a:xfrm>
            <a:off x="7658101" y="6439383"/>
            <a:ext cx="4303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defTabSz="685800" fontAlgn="auto">
              <a:spcBef>
                <a:spcPts val="750"/>
              </a:spcBef>
              <a:spcAft>
                <a:spcPts val="0"/>
              </a:spcAft>
              <a:buNone/>
              <a:defRPr/>
            </a:pPr>
            <a:r>
              <a:rPr lang="zh-TW" altLang="en-US" sz="1800" b="1" dirty="0">
                <a:solidFill>
                  <a:srgbClr val="A5A5A5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陳致澄  教授    國立臺南大學  應用數學系</a:t>
            </a:r>
            <a:endParaRPr lang="en-US" altLang="zh-TW" sz="1800" b="1" dirty="0">
              <a:solidFill>
                <a:srgbClr val="A5A5A5">
                  <a:lumMod val="50000"/>
                </a:srgb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487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37460" y="448703"/>
            <a:ext cx="7886700" cy="581477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桃園市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年度</a:t>
            </a:r>
            <a:r>
              <a:rPr lang="zh-TW" altLang="en-US" sz="2400" b="1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國小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學力測驗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b="1" dirty="0">
                <a:solidFill>
                  <a:srgbClr val="1302F4"/>
                </a:solidFill>
                <a:latin typeface="微軟正黑體" pitchFamily="34" charset="-120"/>
                <a:ea typeface="微軟正黑體" pitchFamily="34" charset="-120"/>
              </a:rPr>
              <a:t>五年級</a:t>
            </a:r>
            <a:endParaRPr lang="zh-TW" altLang="en-US" dirty="0">
              <a:solidFill>
                <a:srgbClr val="1302F4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704334" y="1235677"/>
          <a:ext cx="11158150" cy="5173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3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1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57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22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22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22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723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434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90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5362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536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5362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53372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0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答對率</a:t>
                      </a:r>
                    </a:p>
                  </a:txBody>
                  <a:tcPr marL="68580" marR="68580" marT="34290" marB="34290" anchor="ctr">
                    <a:solidFill>
                      <a:schemeClr val="tx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數與計算</a:t>
                      </a:r>
                    </a:p>
                  </a:txBody>
                  <a:tcPr marL="68580" marR="68580" marT="34290" marB="3429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量與實測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幾何</a:t>
                      </a:r>
                    </a:p>
                  </a:txBody>
                  <a:tcPr marL="68580" marR="68580" marT="34290" marB="3429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5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代數</a:t>
                      </a:r>
                    </a:p>
                  </a:txBody>
                  <a:tcPr marL="68580" marR="68580" marT="34290" marB="34290" anchor="ctr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467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概念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理解</a:t>
                      </a:r>
                    </a:p>
                  </a:txBody>
                  <a:tcPr marL="68580" marR="68580" marT="34290" marB="3429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程序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</a:t>
                      </a:r>
                    </a:p>
                  </a:txBody>
                  <a:tcPr marL="68580" marR="68580" marT="34290" marB="3429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解題</a:t>
                      </a:r>
                      <a:endParaRPr lang="en-US" altLang="zh-TW" sz="12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2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思考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415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90~100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80~90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70~80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6.</a:t>
                      </a:r>
                      <a:r>
                        <a:rPr lang="en-US" altLang="zh-TW" sz="18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 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11. 12. 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60~70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3.</a:t>
                      </a: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9.</a:t>
                      </a: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16.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18.</a:t>
                      </a: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20.</a:t>
                      </a: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24.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50~60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1.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2.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5.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7. 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TW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17.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19.</a:t>
                      </a: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22.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5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40~50</a:t>
                      </a:r>
                      <a:endParaRPr lang="zh-TW" altLang="en-US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14.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4.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21.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solidFill>
                            <a:srgbClr val="1302F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25. </a:t>
                      </a:r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solidFill>
                          <a:srgbClr val="1302F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30~40</a:t>
                      </a:r>
                      <a:endParaRPr lang="zh-TW" altLang="en-US" sz="15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10.</a:t>
                      </a:r>
                      <a:r>
                        <a:rPr lang="en-US" altLang="zh-TW" sz="18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 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" action="ppaction://noaction"/>
                        </a:rPr>
                        <a:t>15.</a:t>
                      </a: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20~30</a:t>
                      </a:r>
                      <a:endParaRPr lang="zh-TW" altLang="en-US" sz="15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hlinkClick r:id="" action="ppaction://noaction"/>
                        </a:rPr>
                        <a:t>13.</a:t>
                      </a:r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hlinkClick r:id="" action="ppaction://noaction"/>
                        </a:rPr>
                        <a:t>8. </a:t>
                      </a:r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>
                          <a:hlinkClick r:id="rId2" action="ppaction://hlinksldjump"/>
                        </a:rPr>
                        <a:t>23. </a:t>
                      </a:r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10~20</a:t>
                      </a:r>
                      <a:endParaRPr lang="zh-TW" altLang="en-US" sz="15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b="1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773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0~10</a:t>
                      </a:r>
                      <a:endParaRPr lang="zh-TW" altLang="en-US" sz="15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1800" dirty="0"/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5" name="直線接點 4"/>
          <p:cNvCxnSpPr/>
          <p:nvPr/>
        </p:nvCxnSpPr>
        <p:spPr>
          <a:xfrm>
            <a:off x="1616466" y="3893437"/>
            <a:ext cx="8907694" cy="7706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2377014" y="3901144"/>
            <a:ext cx="8200369" cy="2008377"/>
          </a:xfrm>
          <a:prstGeom prst="rect">
            <a:avLst/>
          </a:prstGeom>
          <a:solidFill>
            <a:srgbClr val="0070C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zh-TW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有 </a:t>
            </a:r>
            <a:r>
              <a:rPr lang="en-US" altLang="zh-TW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16 </a:t>
            </a:r>
            <a:r>
              <a:rPr lang="zh-TW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道題目通過率未達 </a:t>
            </a:r>
            <a:r>
              <a:rPr lang="en-US" altLang="zh-TW" sz="3300" b="1" dirty="0">
                <a:solidFill>
                  <a:srgbClr val="FF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60%</a:t>
            </a:r>
            <a:endParaRPr lang="zh-TW" altLang="en-US" sz="3300" b="1" dirty="0">
              <a:solidFill>
                <a:srgbClr val="FF0000"/>
              </a:solidFill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6068D02-7890-4596-ACD7-C7A38C26C45A}"/>
              </a:ext>
            </a:extLst>
          </p:cNvPr>
          <p:cNvSpPr txBox="1"/>
          <p:nvPr/>
        </p:nvSpPr>
        <p:spPr>
          <a:xfrm>
            <a:off x="7658101" y="6439382"/>
            <a:ext cx="45338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defTabSz="685800" fontAlgn="auto">
              <a:spcBef>
                <a:spcPts val="750"/>
              </a:spcBef>
              <a:spcAft>
                <a:spcPts val="0"/>
              </a:spcAft>
              <a:buNone/>
              <a:defRPr/>
            </a:pPr>
            <a:r>
              <a:rPr lang="zh-TW" altLang="en-US" sz="1800" b="1" dirty="0">
                <a:solidFill>
                  <a:srgbClr val="A5A5A5">
                    <a:lumMod val="50000"/>
                  </a:srgbClr>
                </a:solidFill>
                <a:latin typeface="微軟正黑體" pitchFamily="34" charset="-120"/>
                <a:ea typeface="微軟正黑體" pitchFamily="34" charset="-120"/>
              </a:rPr>
              <a:t>陳致澄  教授    國立臺南大學  應用數學系</a:t>
            </a:r>
            <a:endParaRPr lang="en-US" altLang="zh-TW" sz="1800" b="1" dirty="0">
              <a:solidFill>
                <a:srgbClr val="A5A5A5">
                  <a:lumMod val="50000"/>
                </a:srgb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304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表格 25"/>
          <p:cNvGraphicFramePr>
            <a:graphicFrameLocks noGrp="1"/>
          </p:cNvGraphicFramePr>
          <p:nvPr/>
        </p:nvGraphicFramePr>
        <p:xfrm>
          <a:off x="415914" y="1585256"/>
          <a:ext cx="10884885" cy="431359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94589">
                  <a:extLst>
                    <a:ext uri="{9D8B030D-6E8A-4147-A177-3AD203B41FA5}">
                      <a16:colId xmlns:a16="http://schemas.microsoft.com/office/drawing/2014/main" val="867998150"/>
                    </a:ext>
                  </a:extLst>
                </a:gridCol>
                <a:gridCol w="980007">
                  <a:extLst>
                    <a:ext uri="{9D8B030D-6E8A-4147-A177-3AD203B41FA5}">
                      <a16:colId xmlns:a16="http://schemas.microsoft.com/office/drawing/2014/main" val="3109233060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1568380886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1889336473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2024924522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3214649134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759906730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2690286360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2336271325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1751469111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2751570357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392118836"/>
                    </a:ext>
                  </a:extLst>
                </a:gridCol>
                <a:gridCol w="837299">
                  <a:extLst>
                    <a:ext uri="{9D8B030D-6E8A-4147-A177-3AD203B41FA5}">
                      <a16:colId xmlns:a16="http://schemas.microsoft.com/office/drawing/2014/main" val="3733248305"/>
                    </a:ext>
                  </a:extLst>
                </a:gridCol>
              </a:tblGrid>
              <a:tr h="25374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五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概念理解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程序執行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解題思考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809110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題號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分組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通過率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833434"/>
                  </a:ext>
                </a:extLst>
              </a:tr>
              <a:tr h="25374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數與</a:t>
                      </a:r>
                      <a:endParaRPr lang="en-US" altLang="zh-TW" sz="15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計算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1,10,13,14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0.40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2,3,4,5,7,8,9,</a:t>
                      </a:r>
                    </a:p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11,12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043683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7737343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0.28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0.28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244262"/>
                  </a:ext>
                </a:extLst>
              </a:tr>
              <a:tr h="25374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量與</a:t>
                      </a:r>
                      <a:endParaRPr lang="en-US" altLang="zh-TW" sz="15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實測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15,16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4944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983908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5864438"/>
                  </a:ext>
                </a:extLst>
              </a:tr>
              <a:tr h="25374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幾何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17,18,19,20,21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574737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352429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5752931"/>
                  </a:ext>
                </a:extLst>
              </a:tr>
              <a:tr h="25374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代數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23,25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0.60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4747718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0.46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2755036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　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615849"/>
                  </a:ext>
                </a:extLst>
              </a:tr>
              <a:tr h="25374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0.59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0.55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</a:t>
                      </a:r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題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0.52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789514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0.81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0.73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635616"/>
                  </a:ext>
                </a:extLst>
              </a:tr>
              <a:tr h="2537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0.24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0.27</a:t>
                      </a:r>
                      <a:endParaRPr lang="en-US" altLang="zh-TW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5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低</a:t>
                      </a:r>
                      <a:endParaRPr lang="zh-TW" alt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5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0.29</a:t>
                      </a:r>
                      <a:endParaRPr lang="en-US" altLang="zh-TW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357" marR="9357" marT="7018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346759"/>
                  </a:ext>
                </a:extLst>
              </a:tr>
            </a:tbl>
          </a:graphicData>
        </a:graphic>
      </p:graphicFrame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294692" y="951451"/>
            <a:ext cx="10574069" cy="583894"/>
          </a:xfrm>
        </p:spPr>
        <p:txBody>
          <a:bodyPr>
            <a:noAutofit/>
          </a:bodyPr>
          <a:lstStyle/>
          <a:p>
            <a:r>
              <a:rPr lang="zh-TW" altLang="en-US" b="1" baseline="-25000" dirty="0">
                <a:solidFill>
                  <a:srgbClr val="FF66CC"/>
                </a:solidFill>
                <a:latin typeface="微軟正黑體" pitchFamily="34" charset="-120"/>
                <a:ea typeface="微軟正黑體" pitchFamily="34" charset="-120"/>
              </a:rPr>
              <a:t>桃園市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五年級</a:t>
            </a:r>
            <a:r>
              <a:rPr lang="zh-TW" altLang="en-US" b="1" dirty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數學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施測結果</a:t>
            </a:r>
            <a:r>
              <a:rPr lang="zh-TW" altLang="zh-TW" b="1" dirty="0">
                <a:latin typeface="微軟正黑體" pitchFamily="34" charset="-120"/>
                <a:ea typeface="微軟正黑體" pitchFamily="34" charset="-120"/>
              </a:rPr>
              <a:t>雙向細目表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1083391" y="1535344"/>
            <a:ext cx="5172968" cy="4371210"/>
            <a:chOff x="1083391" y="904125"/>
            <a:chExt cx="5172968" cy="5828280"/>
          </a:xfrm>
        </p:grpSpPr>
        <p:grpSp>
          <p:nvGrpSpPr>
            <p:cNvPr id="23" name="群組 22"/>
            <p:cNvGrpSpPr/>
            <p:nvPr/>
          </p:nvGrpSpPr>
          <p:grpSpPr>
            <a:xfrm>
              <a:off x="1083391" y="971746"/>
              <a:ext cx="2697499" cy="5760659"/>
              <a:chOff x="1278602" y="997667"/>
              <a:chExt cx="2473174" cy="5684442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1278602" y="997667"/>
                <a:ext cx="2471465" cy="5684442"/>
              </a:xfrm>
              <a:prstGeom prst="rect">
                <a:avLst/>
              </a:prstGeom>
              <a:noFill/>
              <a:ln w="381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TW" altLang="en-US" sz="2700" b="1" dirty="0">
                    <a:solidFill>
                      <a:srgbClr val="3333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表現較佳</a:t>
                </a: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177337" y="5715512"/>
                <a:ext cx="1574439" cy="320714"/>
              </a:xfrm>
              <a:prstGeom prst="rect">
                <a:avLst/>
              </a:prstGeom>
              <a:noFill/>
              <a:ln w="38100">
                <a:solidFill>
                  <a:srgbClr val="3333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TW" altLang="en-US" sz="1350">
                  <a:solidFill>
                    <a:prstClr val="white"/>
                  </a:solidFill>
                  <a:latin typeface="Calibri" panose="020F0502020204030204"/>
                  <a:ea typeface="新細明體" panose="02020500000000000000" pitchFamily="18" charset="-120"/>
                </a:endParaRPr>
              </a:p>
            </p:txBody>
          </p:sp>
        </p:grpSp>
        <p:grpSp>
          <p:nvGrpSpPr>
            <p:cNvPr id="4" name="群組 3"/>
            <p:cNvGrpSpPr/>
            <p:nvPr/>
          </p:nvGrpSpPr>
          <p:grpSpPr>
            <a:xfrm>
              <a:off x="3817949" y="904125"/>
              <a:ext cx="2438410" cy="5828279"/>
              <a:chOff x="3817949" y="904125"/>
              <a:chExt cx="2438410" cy="5828279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817949" y="904125"/>
                <a:ext cx="2438410" cy="5828279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TW" altLang="en-US" sz="2700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表現較差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4584109" y="5704295"/>
                <a:ext cx="1672249" cy="32851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429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TW" altLang="en-US" sz="1350">
                  <a:solidFill>
                    <a:prstClr val="white"/>
                  </a:solidFill>
                  <a:latin typeface="Calibri" panose="020F0502020204030204"/>
                  <a:ea typeface="新細明體" panose="02020500000000000000" pitchFamily="18" charset="-120"/>
                </a:endParaRPr>
              </a:p>
            </p:txBody>
          </p:sp>
        </p:grpSp>
      </p:grpSp>
      <p:grpSp>
        <p:nvGrpSpPr>
          <p:cNvPr id="18" name="群組 17"/>
          <p:cNvGrpSpPr/>
          <p:nvPr/>
        </p:nvGrpSpPr>
        <p:grpSpPr>
          <a:xfrm>
            <a:off x="9586262" y="5010359"/>
            <a:ext cx="2612861" cy="496614"/>
            <a:chOff x="9541741" y="5770412"/>
            <a:chExt cx="2612861" cy="662152"/>
          </a:xfrm>
        </p:grpSpPr>
        <p:sp>
          <p:nvSpPr>
            <p:cNvPr id="12" name="向左箭號圖說文字 11"/>
            <p:cNvSpPr/>
            <p:nvPr/>
          </p:nvSpPr>
          <p:spPr>
            <a:xfrm>
              <a:off x="10346824" y="5770412"/>
              <a:ext cx="1807778" cy="662152"/>
            </a:xfrm>
            <a:prstGeom prst="leftArrowCallou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135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全體平均通過率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9541741" y="5851244"/>
              <a:ext cx="805083" cy="500488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altLang="zh-TW" sz="15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0.52</a:t>
              </a:r>
              <a:endParaRPr lang="zh-TW" altLang="en-US" sz="15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454837" y="4344524"/>
            <a:ext cx="10845951" cy="803264"/>
            <a:chOff x="1575795" y="2075380"/>
            <a:chExt cx="9948640" cy="1037690"/>
          </a:xfrm>
        </p:grpSpPr>
        <p:sp>
          <p:nvSpPr>
            <p:cNvPr id="2" name="矩形 1"/>
            <p:cNvSpPr/>
            <p:nvPr/>
          </p:nvSpPr>
          <p:spPr>
            <a:xfrm>
              <a:off x="1575795" y="2075380"/>
              <a:ext cx="9948640" cy="1037690"/>
            </a:xfrm>
            <a:prstGeom prst="rect">
              <a:avLst/>
            </a:prstGeom>
            <a:noFill/>
            <a:ln w="57150">
              <a:solidFill>
                <a:srgbClr val="FF6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342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2700" b="1" dirty="0">
                  <a:solidFill>
                    <a:srgbClr val="FF66C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表現較差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10759631" y="2075380"/>
              <a:ext cx="764804" cy="380144"/>
            </a:xfrm>
            <a:prstGeom prst="rect">
              <a:avLst/>
            </a:prstGeom>
            <a:noFill/>
            <a:ln w="57150">
              <a:solidFill>
                <a:srgbClr val="FF6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TW" altLang="en-US" sz="1350">
                <a:solidFill>
                  <a:prstClr val="white"/>
                </a:solidFill>
                <a:latin typeface="Calibri" panose="020F0502020204030204"/>
                <a:ea typeface="新細明體" panose="02020500000000000000" pitchFamily="18" charset="-120"/>
              </a:endParaRP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8528021" y="1730708"/>
            <a:ext cx="3440243" cy="18466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2400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</a:t>
            </a:r>
            <a:endParaRPr lang="en-US" altLang="zh-TW" sz="2400" b="1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建議教師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未來進行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教學時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多重表徵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學生的</a:t>
            </a:r>
            <a:r>
              <a:rPr lang="zh-TW" altLang="en-US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初始</a:t>
            </a:r>
            <a:r>
              <a:rPr lang="zh-TW" altLang="zh-TW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也須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重視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學生在</a:t>
            </a:r>
            <a:r>
              <a:rPr lang="zh-TW" altLang="en-US" b="1" dirty="0">
                <a:solidFill>
                  <a:srgbClr val="ED7D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運算練習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>
                <a:solidFill>
                  <a:srgbClr val="FF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精熟度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營造</a:t>
            </a:r>
            <a:r>
              <a:rPr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一個具有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深層</a:t>
            </a:r>
            <a:r>
              <a:rPr lang="zh-TW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課室文化</a:t>
            </a:r>
            <a:r>
              <a:rPr lang="zh-TW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4953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3059</TotalTime>
  <Words>2663</Words>
  <Application>Microsoft Office PowerPoint</Application>
  <PresentationFormat>寬螢幕</PresentationFormat>
  <Paragraphs>903</Paragraphs>
  <Slides>22</Slides>
  <Notes>1</Notes>
  <HiddenSlides>3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3" baseType="lpstr">
      <vt:lpstr>等线</vt:lpstr>
      <vt:lpstr>微軟正黑體</vt:lpstr>
      <vt:lpstr>新細明體</vt:lpstr>
      <vt:lpstr>新細明體</vt:lpstr>
      <vt:lpstr>標楷體</vt:lpstr>
      <vt:lpstr>Arial</vt:lpstr>
      <vt:lpstr>Calibri</vt:lpstr>
      <vt:lpstr>Calibri Light</vt:lpstr>
      <vt:lpstr>Times New Roman</vt:lpstr>
      <vt:lpstr>Trebuchet MS</vt:lpstr>
      <vt:lpstr>Office 佈景主題</vt:lpstr>
      <vt:lpstr>學力檢測試題解析與教學探究</vt:lpstr>
      <vt:lpstr>大綱</vt:lpstr>
      <vt:lpstr>國小數學學習能力檢測命題架構 (NAEP, 2013)</vt:lpstr>
      <vt:lpstr>PowerPoint 簡報</vt:lpstr>
      <vt:lpstr>PowerPoint 簡報</vt:lpstr>
      <vt:lpstr>名詞解釋-通過率</vt:lpstr>
      <vt:lpstr>名詞解釋--選項率、高分組、低分組</vt:lpstr>
      <vt:lpstr>名詞解釋-難易度</vt:lpstr>
      <vt:lpstr>名詞解釋-鑑別度</vt:lpstr>
      <vt:lpstr>數學學力檢測試題參數名詞解釋</vt:lpstr>
      <vt:lpstr>三年級數學-評量架構與結果</vt:lpstr>
      <vt:lpstr>三年級數學-評量架構-知識向度說明</vt:lpstr>
      <vt:lpstr>桃園市109年度國小學力測驗結果-三年級</vt:lpstr>
      <vt:lpstr>桃園市三年級數學—施測結果雙向細目表</vt:lpstr>
      <vt:lpstr>PowerPoint 簡報</vt:lpstr>
      <vt:lpstr>PowerPoint 簡報</vt:lpstr>
      <vt:lpstr>PowerPoint 簡報</vt:lpstr>
      <vt:lpstr>桃園市四年級數學—施測結果雙向細目表</vt:lpstr>
      <vt:lpstr>五年級評量向度說明</vt:lpstr>
      <vt:lpstr>五年級數學-評量架構與結果</vt:lpstr>
      <vt:lpstr>桃園市109年度國小學力測驗-五年級</vt:lpstr>
      <vt:lpstr>桃園市五年級數學—施測結果雙向細目表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建樺 陳</dc:creator>
  <cp:lastModifiedBy>user</cp:lastModifiedBy>
  <cp:revision>174</cp:revision>
  <dcterms:created xsi:type="dcterms:W3CDTF">2020-10-20T02:26:32Z</dcterms:created>
  <dcterms:modified xsi:type="dcterms:W3CDTF">2021-10-07T00:35:36Z</dcterms:modified>
</cp:coreProperties>
</file>