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handoutMasterIdLst>
    <p:handoutMasterId r:id="rId29"/>
  </p:handoutMasterIdLst>
  <p:sldIdLst>
    <p:sldId id="328" r:id="rId2"/>
    <p:sldId id="258" r:id="rId3"/>
    <p:sldId id="330" r:id="rId4"/>
    <p:sldId id="333" r:id="rId5"/>
    <p:sldId id="287" r:id="rId6"/>
    <p:sldId id="288" r:id="rId7"/>
    <p:sldId id="289" r:id="rId8"/>
    <p:sldId id="290" r:id="rId9"/>
    <p:sldId id="291" r:id="rId10"/>
    <p:sldId id="334" r:id="rId11"/>
    <p:sldId id="292" r:id="rId12"/>
    <p:sldId id="336" r:id="rId13"/>
    <p:sldId id="294" r:id="rId14"/>
    <p:sldId id="322" r:id="rId15"/>
    <p:sldId id="324" r:id="rId16"/>
    <p:sldId id="309" r:id="rId17"/>
    <p:sldId id="308" r:id="rId18"/>
    <p:sldId id="261" r:id="rId19"/>
    <p:sldId id="296" r:id="rId20"/>
    <p:sldId id="297" r:id="rId21"/>
    <p:sldId id="298" r:id="rId22"/>
    <p:sldId id="299" r:id="rId23"/>
    <p:sldId id="310" r:id="rId24"/>
    <p:sldId id="312" r:id="rId25"/>
    <p:sldId id="313" r:id="rId26"/>
    <p:sldId id="314" r:id="rId27"/>
    <p:sldId id="279" r:id="rId28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0000FF"/>
    <a:srgbClr val="FF66FF"/>
    <a:srgbClr val="009900"/>
    <a:srgbClr val="CC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F9D9F6E-FF1A-421D-8D12-A3EA549A8C2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42354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A2104-228E-45A8-BE3F-E193B1D825D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75632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8532D-E9D4-4E4C-B3BF-902D9E6DF0C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252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96B15-0FE9-4B27-8073-420254D3CAF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58640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28FEC-B9A3-461A-A6A5-CDE2396F6C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63854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D73D8-736D-46F1-B430-A0850E0FE31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6163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EDE50-3143-444B-9CB6-533414B67CB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453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31A51-202F-4E3B-B5B0-4992AD2AF7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00882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ight Triangle 17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40AF2E5-F049-4FC1-B35A-0474F41B782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83270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B6AB8-7B0F-4B02-B32B-E25D6FE585A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6317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86366-D911-4BD5-AD7C-FD0A29108C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56850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EF790-CFCB-43E5-AD98-72CD94D5C5B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52429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00" cap="all" spc="200" baseline="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59713FF-B0E9-474C-85E3-A7EB9073486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67" r:id="rId2"/>
    <p:sldLayoutId id="2147483775" r:id="rId3"/>
    <p:sldLayoutId id="2147483768" r:id="rId4"/>
    <p:sldLayoutId id="2147483769" r:id="rId5"/>
    <p:sldLayoutId id="2147483770" r:id="rId6"/>
    <p:sldLayoutId id="2147483771" r:id="rId7"/>
    <p:sldLayoutId id="2147483776" r:id="rId8"/>
    <p:sldLayoutId id="2147483777" r:id="rId9"/>
    <p:sldLayoutId id="2147483772" r:id="rId10"/>
    <p:sldLayoutId id="214748377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4T_6vq9x5U" TargetMode="External"/><Relationship Id="rId2" Type="http://schemas.openxmlformats.org/officeDocument/2006/relationships/hyperlink" Target="https://www.youtube.com/watch?v=PAh-hHFxPZI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9.png"/><Relationship Id="rId2" Type="http://schemas.openxmlformats.org/officeDocument/2006/relationships/hyperlink" Target="http://seafood.nmmba.gov.tw/images/seafood/20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seafood.nmmba.gov.tw/images/seafood/5.gif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seafood.nmmba.gov.tw/images/seafood/21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2.jpeg"/><Relationship Id="rId2" Type="http://schemas.openxmlformats.org/officeDocument/2006/relationships/hyperlink" Target="http://seafood.nmmba.gov.tw/images/seafood/1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eafood.nmmba.gov.tw/images/seafood/19.jpg" TargetMode="External"/><Relationship Id="rId5" Type="http://schemas.openxmlformats.org/officeDocument/2006/relationships/image" Target="../media/image21.jpeg"/><Relationship Id="rId4" Type="http://schemas.openxmlformats.org/officeDocument/2006/relationships/hyperlink" Target="http://seafood.nmmba.gov.tw/images/seafood/29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seafood.nmmba.gov.tw/images/seafood/2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hyperlink" Target="http://seafood.nmmba.gov.tw/images/seafood/6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2" Type="http://schemas.openxmlformats.org/officeDocument/2006/relationships/hyperlink" Target="http://seafood.nmmba.gov.tw/images/seafood/18.gi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eafood.nmmba.gov.tw/images/seafood/9.jpg" TargetMode="External"/><Relationship Id="rId5" Type="http://schemas.openxmlformats.org/officeDocument/2006/relationships/image" Target="../media/image27.jpeg"/><Relationship Id="rId4" Type="http://schemas.openxmlformats.org/officeDocument/2006/relationships/hyperlink" Target="http://seafood.nmmba.gov.tw/images/seafood/14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2924175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8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少女文字 Std W7" pitchFamily="82" charset="-120"/>
                <a:ea typeface="華康少女文字 Std W7" pitchFamily="82" charset="-120"/>
              </a:rPr>
              <a:t>你吃對魚了嗎？</a:t>
            </a:r>
            <a:r>
              <a:rPr lang="zh-TW" altLang="en-US" sz="8000" b="1" dirty="0" smtClean="0">
                <a:solidFill>
                  <a:srgbClr val="6600FF"/>
                </a:solidFill>
                <a:ea typeface="文鼎標楷注音" pitchFamily="34" charset="-120"/>
              </a:rPr>
              <a:t/>
            </a:r>
            <a:br>
              <a:rPr lang="zh-TW" altLang="en-US" sz="8000" b="1" dirty="0" smtClean="0">
                <a:solidFill>
                  <a:srgbClr val="6600FF"/>
                </a:solidFill>
                <a:ea typeface="文鼎標楷注音" pitchFamily="34" charset="-120"/>
              </a:rPr>
            </a:br>
            <a:endParaRPr lang="zh-TW" altLang="en-US" sz="8000" b="1" dirty="0" smtClean="0">
              <a:solidFill>
                <a:srgbClr val="6600FF"/>
              </a:solidFill>
              <a:ea typeface="文鼎標楷注音" pitchFamily="34" charset="-120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27413" y="4149725"/>
            <a:ext cx="5688012" cy="2232025"/>
          </a:xfrm>
        </p:spPr>
        <p:txBody>
          <a:bodyPr rtlCol="0"/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endParaRPr altLang="zh-TW" sz="4800" b="1" dirty="0">
              <a:solidFill>
                <a:srgbClr val="0000FF"/>
              </a:solidFill>
              <a:ea typeface="文鼎標楷注音" pitchFamily="34" charset="-12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endParaRPr altLang="zh-TW" sz="4800" b="1" dirty="0">
              <a:solidFill>
                <a:srgbClr val="0000FF"/>
              </a:solidFill>
              <a:ea typeface="文鼎標楷注音" pitchFamily="34" charset="-12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zh-TW" altLang="en-US" sz="3000" b="1" dirty="0">
                <a:solidFill>
                  <a:schemeClr val="bg1"/>
                </a:solidFill>
                <a:ea typeface="文鼎標楷注音" pitchFamily="34" charset="-120"/>
              </a:rPr>
              <a:t>李怡芬主任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endParaRPr lang="zh-TW" altLang="en-US" sz="3000" b="1" dirty="0">
              <a:solidFill>
                <a:schemeClr val="bg1"/>
              </a:solidFill>
              <a:ea typeface="文鼎標楷注音" pitchFamily="34" charset="-120"/>
            </a:endParaRPr>
          </a:p>
        </p:txBody>
      </p:sp>
      <p:pic>
        <p:nvPicPr>
          <p:cNvPr id="7172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0163"/>
            <a:ext cx="19780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3789363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zh-TW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088" y="1052513"/>
            <a:ext cx="7524750" cy="4032250"/>
          </a:xfrm>
        </p:spPr>
        <p:txBody>
          <a:bodyPr rtlCol="0">
            <a:normAutofit/>
          </a:bodyPr>
          <a:lstStyle/>
          <a:p>
            <a:pPr algn="dist" eaLnBrk="1" fontAlgn="auto" hangingPunct="1">
              <a:spcAft>
                <a:spcPts val="0"/>
              </a:spcAft>
              <a:defRPr/>
            </a:pPr>
            <a:r>
              <a:rPr lang="zh-TW" altLang="en-US" sz="7200" b="1" dirty="0">
                <a:solidFill>
                  <a:srgbClr val="6600FF"/>
                </a:solidFill>
                <a:latin typeface="+mj-ea"/>
                <a:hlinkClick r:id="rId2"/>
              </a:rPr>
              <a:t>大魚吃小魚</a:t>
            </a:r>
            <a:endParaRPr altLang="zh-TW" sz="7200" b="1" dirty="0">
              <a:solidFill>
                <a:srgbClr val="6600FF"/>
              </a:solidFill>
              <a:latin typeface="+mj-ea"/>
              <a:hlinkClick r:id="rId2"/>
            </a:endParaRPr>
          </a:p>
          <a:p>
            <a:pPr algn="dist" eaLnBrk="1" fontAlgn="auto" hangingPunct="1">
              <a:spcAft>
                <a:spcPts val="0"/>
              </a:spcAft>
              <a:defRPr/>
            </a:pPr>
            <a:r>
              <a:rPr lang="zh-TW" altLang="en-US" sz="7200" b="1" dirty="0">
                <a:solidFill>
                  <a:srgbClr val="6600FF"/>
                </a:solidFill>
                <a:latin typeface="+mj-ea"/>
                <a:hlinkClick r:id="rId2"/>
              </a:rPr>
              <a:t>小魚</a:t>
            </a:r>
            <a:r>
              <a:rPr lang="zh-TW" altLang="en-US" sz="7200" b="1" dirty="0" smtClean="0">
                <a:solidFill>
                  <a:srgbClr val="6600FF"/>
                </a:solidFill>
                <a:latin typeface="+mj-ea"/>
                <a:hlinkClick r:id="rId2"/>
              </a:rPr>
              <a:t>吃小蝦</a:t>
            </a:r>
            <a:endParaRPr altLang="zh-TW" sz="7200" b="1" dirty="0">
              <a:solidFill>
                <a:srgbClr val="6600FF"/>
              </a:solidFill>
              <a:latin typeface="+mj-ea"/>
              <a:hlinkClick r:id="rId2"/>
            </a:endParaRPr>
          </a:p>
          <a:p>
            <a:pPr algn="dist" eaLnBrk="1" fontAlgn="auto" hangingPunct="1">
              <a:spcAft>
                <a:spcPts val="0"/>
              </a:spcAft>
              <a:defRPr/>
            </a:pPr>
            <a:r>
              <a:rPr lang="zh-TW" altLang="en-US" sz="7200" b="1" dirty="0" smtClean="0">
                <a:solidFill>
                  <a:srgbClr val="6600FF"/>
                </a:solidFill>
                <a:latin typeface="+mj-ea"/>
                <a:hlinkClick r:id="rId2"/>
              </a:rPr>
              <a:t>小蝦吃</a:t>
            </a:r>
            <a:r>
              <a:rPr lang="zh-TW" altLang="en-US" sz="7200" b="1" dirty="0">
                <a:solidFill>
                  <a:srgbClr val="6600FF"/>
                </a:solidFill>
                <a:latin typeface="+mj-ea"/>
                <a:hlinkClick r:id="rId2"/>
              </a:rPr>
              <a:t>瞎瞇</a:t>
            </a:r>
            <a:r>
              <a:rPr lang="zh-TW" altLang="en-US" sz="7200" b="1" dirty="0" smtClean="0">
                <a:solidFill>
                  <a:srgbClr val="6600FF"/>
                </a:solidFill>
                <a:latin typeface="+mj-ea"/>
                <a:hlinkClick r:id="rId2"/>
              </a:rPr>
              <a:t>？</a:t>
            </a:r>
            <a:endParaRPr lang="en-US" altLang="zh-TW" sz="7200" b="1" dirty="0">
              <a:solidFill>
                <a:srgbClr val="6600FF"/>
              </a:solidFill>
              <a:latin typeface="+mj-ea"/>
              <a:hlinkClick r:id="rId2"/>
            </a:endParaRPr>
          </a:p>
          <a:p>
            <a:pPr algn="dist" eaLnBrk="1" fontAlgn="auto" hangingPunct="1">
              <a:spcAft>
                <a:spcPts val="0"/>
              </a:spcAft>
              <a:defRPr/>
            </a:pPr>
            <a:endParaRPr altLang="zh-TW" sz="7200" b="1" dirty="0">
              <a:solidFill>
                <a:srgbClr val="6600FF"/>
              </a:solidFill>
              <a:latin typeface="+mj-ea"/>
              <a:hlinkClick r:id="rId2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altLang="zh-TW" sz="7200" b="1" dirty="0">
              <a:latin typeface="+mn-ea"/>
              <a:hlinkClick r:id="rId3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zh-TW" altLang="en-US" sz="7200" b="1" dirty="0">
              <a:solidFill>
                <a:srgbClr val="6600FF"/>
              </a:solidFill>
              <a:ea typeface="文鼎標楷注音" pitchFamily="34" charset="-120"/>
              <a:hlinkClick r:id="rId3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000" b="1" dirty="0" smtClean="0">
                <a:latin typeface="+mj-ea"/>
                <a:cs typeface="+mn-cs"/>
              </a:rPr>
              <a:t>海洋食物鏈</a:t>
            </a:r>
            <a:endParaRPr lang="zh-TW" altLang="en-US" sz="4000" b="1" dirty="0">
              <a:latin typeface="+mj-ea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0500" y="2276475"/>
            <a:ext cx="8785225" cy="2262188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b="0" dirty="0" smtClean="0">
                <a:latin typeface="+mj-ea"/>
                <a:ea typeface="+mj-ea"/>
              </a:rPr>
              <a:t>大魚吃小魚   小魚吃小蝦</a:t>
            </a:r>
            <a:endParaRPr lang="en-US" altLang="zh-TW" sz="4800" b="0" dirty="0" smtClean="0">
              <a:latin typeface="+mj-ea"/>
              <a:ea typeface="+mj-ea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altLang="zh-TW" sz="4800" b="0" dirty="0" smtClean="0">
              <a:latin typeface="+mj-ea"/>
              <a:ea typeface="+mj-ea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b="0" dirty="0" smtClean="0">
                <a:latin typeface="+mj-ea"/>
                <a:ea typeface="+mj-ea"/>
              </a:rPr>
              <a:t>小蝦吃泥土</a:t>
            </a:r>
            <a:r>
              <a:rPr lang="en-US" altLang="zh-TW" sz="4800" b="0" dirty="0" smtClean="0">
                <a:latin typeface="+mj-ea"/>
                <a:ea typeface="+mj-ea"/>
              </a:rPr>
              <a:t>﹙</a:t>
            </a:r>
            <a:r>
              <a:rPr lang="zh-TW" altLang="en-US" sz="4800" b="0" dirty="0" smtClean="0">
                <a:latin typeface="+mj-ea"/>
                <a:ea typeface="+mj-ea"/>
              </a:rPr>
              <a:t>浮游生物</a:t>
            </a:r>
            <a:r>
              <a:rPr lang="en-US" altLang="zh-TW" sz="4800" b="0" dirty="0" smtClean="0">
                <a:latin typeface="+mj-ea"/>
                <a:ea typeface="+mj-ea"/>
              </a:rPr>
              <a:t>﹚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           </a:t>
            </a:r>
            <a:endParaRPr lang="zh-TW" altLang="en-US" dirty="0"/>
          </a:p>
        </p:txBody>
      </p:sp>
      <p:pic>
        <p:nvPicPr>
          <p:cNvPr id="11268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005263"/>
            <a:ext cx="19780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2325" y="116633"/>
            <a:ext cx="7521575" cy="797768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海洋金字塔</a:t>
            </a:r>
            <a:r>
              <a:rPr lang="en-US" altLang="zh-TW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zh-TW" altLang="en-US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海洋食物鏈</a:t>
            </a:r>
            <a:endParaRPr lang="zh-TW" altLang="en-US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73861"/>
            <a:ext cx="6048672" cy="5616624"/>
          </a:xfrm>
        </p:spPr>
      </p:pic>
      <p:sp>
        <p:nvSpPr>
          <p:cNvPr id="12" name="文字方塊 11"/>
          <p:cNvSpPr txBox="1"/>
          <p:nvPr/>
        </p:nvSpPr>
        <p:spPr>
          <a:xfrm>
            <a:off x="467544" y="5837281"/>
            <a:ext cx="6876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6600FF"/>
                </a:solidFill>
                <a:latin typeface="華康溜溜體W7" panose="040F0709000000000000" pitchFamily="81" charset="-120"/>
                <a:ea typeface="華康溜溜體W7" panose="040F0709000000000000" pitchFamily="81" charset="-120"/>
              </a:rPr>
              <a:t>浮游生物</a:t>
            </a:r>
            <a:r>
              <a:rPr lang="en-US" altLang="zh-TW" sz="2800" dirty="0" smtClean="0">
                <a:solidFill>
                  <a:srgbClr val="6600FF"/>
                </a:solidFill>
                <a:latin typeface="華康溜溜體W7" panose="040F0709000000000000" pitchFamily="81" charset="-120"/>
                <a:ea typeface="華康溜溜體W7" panose="040F0709000000000000" pitchFamily="81" charset="-120"/>
              </a:rPr>
              <a:t>〈</a:t>
            </a:r>
            <a:r>
              <a:rPr lang="zh-TW" altLang="en-US" sz="2800" dirty="0" smtClean="0">
                <a:solidFill>
                  <a:srgbClr val="6600FF"/>
                </a:solidFill>
                <a:latin typeface="華康溜溜體W7" panose="040F0709000000000000" pitchFamily="81" charset="-120"/>
                <a:ea typeface="華康溜溜體W7" panose="040F0709000000000000" pitchFamily="81" charset="-120"/>
              </a:rPr>
              <a:t>藻類、紫菜、變形蟲類</a:t>
            </a:r>
            <a:r>
              <a:rPr lang="en-US" altLang="zh-TW" sz="2800" dirty="0" smtClean="0">
                <a:solidFill>
                  <a:srgbClr val="6600FF"/>
                </a:solidFill>
                <a:latin typeface="華康溜溜體W7" panose="040F0709000000000000" pitchFamily="81" charset="-120"/>
                <a:ea typeface="華康溜溜體W7" panose="040F0709000000000000" pitchFamily="81" charset="-120"/>
              </a:rPr>
              <a:t>〉</a:t>
            </a:r>
            <a:endParaRPr lang="zh-TW" altLang="en-US" sz="2800" dirty="0">
              <a:solidFill>
                <a:srgbClr val="6600FF"/>
              </a:solidFill>
              <a:latin typeface="華康溜溜體W7" panose="040F0709000000000000" pitchFamily="81" charset="-120"/>
              <a:ea typeface="華康溜溜體W7" panose="040F0709000000000000" pitchFamily="81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4644008" y="4132591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6600FF"/>
                </a:solidFill>
                <a:latin typeface="華康溜溜體W7" panose="040F0709000000000000" pitchFamily="81" charset="-120"/>
                <a:ea typeface="華康溜溜體W7" panose="040F0709000000000000" pitchFamily="81" charset="-120"/>
              </a:rPr>
              <a:t>小蝦、貝類</a:t>
            </a:r>
            <a:r>
              <a:rPr lang="zh-TW" altLang="en-US" sz="2800" dirty="0" smtClean="0">
                <a:latin typeface="新細明體" panose="02020500000000000000" pitchFamily="18" charset="-120"/>
              </a:rPr>
              <a:t>（</a:t>
            </a:r>
            <a:r>
              <a:rPr lang="zh-TW" altLang="en-US" sz="2800" dirty="0" smtClean="0">
                <a:latin typeface="華康溜溜體W7" panose="040F0709000000000000" pitchFamily="81" charset="-120"/>
                <a:ea typeface="華康溜溜體W7" panose="040F0709000000000000" pitchFamily="81" charset="-120"/>
              </a:rPr>
              <a:t>無脊椎動物）</a:t>
            </a:r>
            <a:endParaRPr lang="zh-TW" altLang="en-US" sz="2800" dirty="0">
              <a:latin typeface="華康溜溜體W7" panose="040F0709000000000000" pitchFamily="81" charset="-120"/>
              <a:ea typeface="華康溜溜體W7" panose="040F0709000000000000" pitchFamily="81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4427984" y="2599248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6600FF"/>
                </a:solidFill>
                <a:latin typeface="華康溜溜體W7" panose="040F0709000000000000" pitchFamily="81" charset="-120"/>
                <a:ea typeface="華康溜溜體W7" panose="040F0709000000000000" pitchFamily="81" charset="-120"/>
              </a:rPr>
              <a:t>小魚</a:t>
            </a:r>
            <a:r>
              <a:rPr lang="en-US" altLang="zh-TW" sz="2800" dirty="0" smtClean="0">
                <a:latin typeface="華康溜溜體W7" panose="040F0709000000000000" pitchFamily="81" charset="-120"/>
                <a:ea typeface="華康溜溜體W7" panose="040F0709000000000000" pitchFamily="81" charset="-120"/>
              </a:rPr>
              <a:t>﹙</a:t>
            </a:r>
            <a:r>
              <a:rPr lang="zh-TW" altLang="en-US" sz="2800" dirty="0" smtClean="0">
                <a:latin typeface="華康溜溜體W7" panose="040F0709000000000000" pitchFamily="81" charset="-120"/>
                <a:ea typeface="華康溜溜體W7" panose="040F0709000000000000" pitchFamily="81" charset="-120"/>
              </a:rPr>
              <a:t>虱目魚、鱸魚等</a:t>
            </a:r>
            <a:r>
              <a:rPr lang="zh-TW" altLang="en-US" sz="2800" dirty="0" smtClean="0">
                <a:latin typeface="新細明體" panose="02020500000000000000" pitchFamily="18" charset="-120"/>
              </a:rPr>
              <a:t>）</a:t>
            </a:r>
            <a:endParaRPr lang="zh-TW" altLang="en-US" sz="2800" dirty="0">
              <a:latin typeface="華康溜溜體W7" panose="040F0709000000000000" pitchFamily="81" charset="-120"/>
              <a:ea typeface="華康溜溜體W7" panose="040F0709000000000000" pitchFamily="81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211960" y="1412776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6600FF"/>
                </a:solidFill>
                <a:latin typeface="華康溜溜體W7" panose="040F0709000000000000" pitchFamily="81" charset="-120"/>
                <a:ea typeface="華康溜溜體W7" panose="040F0709000000000000" pitchFamily="81" charset="-120"/>
              </a:rPr>
              <a:t>大型魚</a:t>
            </a:r>
            <a:r>
              <a:rPr lang="zh-TW" altLang="en-US" sz="2800" b="1" dirty="0" smtClean="0">
                <a:latin typeface="新細明體" panose="02020500000000000000" pitchFamily="18" charset="-120"/>
              </a:rPr>
              <a:t>（</a:t>
            </a:r>
            <a:r>
              <a:rPr lang="zh-TW" altLang="en-US" sz="2800" dirty="0" smtClean="0">
                <a:latin typeface="華康溜溜體W7" panose="040F0709000000000000" pitchFamily="81" charset="-120"/>
                <a:ea typeface="華康溜溜體W7" panose="040F0709000000000000" pitchFamily="81" charset="-120"/>
              </a:rPr>
              <a:t>鯊魚、旗魚、鯨魚</a:t>
            </a:r>
            <a:r>
              <a:rPr lang="en-US" altLang="zh-TW" sz="2800" dirty="0">
                <a:latin typeface="華康溜溜體W7" panose="040F0709000000000000" pitchFamily="81" charset="-120"/>
                <a:ea typeface="華康溜溜體W7" panose="040F0709000000000000" pitchFamily="81" charset="-120"/>
              </a:rPr>
              <a:t>）</a:t>
            </a:r>
            <a:endParaRPr lang="zh-TW" altLang="en-US" sz="2800" dirty="0">
              <a:latin typeface="華康溜溜體W7" panose="040F0709000000000000" pitchFamily="81" charset="-120"/>
              <a:ea typeface="華康溜溜體W7" panose="040F07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7704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iatoms-jj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1619672" y="188640"/>
            <a:ext cx="3528393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b="1" dirty="0" smtClean="0">
                <a:solidFill>
                  <a:srgbClr val="FFFFCC"/>
                </a:solidFill>
              </a:rPr>
              <a:t>浮游植物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zh-TW" altLang="en-US" sz="2800" dirty="0" smtClean="0">
              <a:solidFill>
                <a:srgbClr val="FFFFCC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zh-TW" altLang="en-US" sz="2800" dirty="0" smtClean="0">
              <a:solidFill>
                <a:srgbClr val="FFFFCC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zh-TW" altLang="en-US" sz="2800" dirty="0" smtClean="0">
              <a:solidFill>
                <a:srgbClr val="FFFFCC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zh-TW" altLang="en-US" sz="2800" dirty="0" smtClean="0">
              <a:solidFill>
                <a:srgbClr val="FF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dirty="0" smtClean="0"/>
              <a:t>浮游動物</a:t>
            </a:r>
            <a:endParaRPr lang="zh-TW" altLang="en-US" sz="36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995738" y="1268413"/>
            <a:ext cx="4691062" cy="4606925"/>
          </a:xfrm>
        </p:spPr>
        <p:txBody>
          <a:bodyPr/>
          <a:lstStyle/>
          <a:p>
            <a:pPr eaLnBrk="1" hangingPunct="1"/>
            <a:endParaRPr lang="en-US" altLang="zh-TW" sz="1400" dirty="0" smtClean="0"/>
          </a:p>
        </p:txBody>
      </p:sp>
      <p:pic>
        <p:nvPicPr>
          <p:cNvPr id="15364" name="Picture 4" descr="AvhandlingFramsid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3802063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i214329510_24116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708275"/>
            <a:ext cx="4535488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ysisrelic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4355976" y="-387350"/>
            <a:ext cx="4680074" cy="45815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zh-TW" sz="3200" dirty="0" smtClean="0">
                <a:solidFill>
                  <a:srgbClr val="FFFFCC"/>
                </a:solidFill>
              </a:rPr>
              <a:t>後來，</a:t>
            </a:r>
            <a:r>
              <a:rPr lang="zh-TW" altLang="en-US" sz="3200" dirty="0" smtClean="0">
                <a:solidFill>
                  <a:srgbClr val="FFFFCC"/>
                </a:solidFill>
              </a:rPr>
              <a:t>水中的小蝦</a:t>
            </a:r>
            <a:r>
              <a:rPr lang="zh-TW" altLang="en-US" sz="3200" dirty="0">
                <a:solidFill>
                  <a:srgbClr val="FFFFCC"/>
                </a:solidFill>
              </a:rPr>
              <a:t>米</a:t>
            </a:r>
            <a:r>
              <a:rPr lang="zh-TW" altLang="en-US" sz="3200" dirty="0" smtClean="0">
                <a:solidFill>
                  <a:srgbClr val="FFFFCC"/>
                </a:solidFill>
              </a:rPr>
              <a:t>又吃了浮游生物</a:t>
            </a:r>
            <a:r>
              <a:rPr lang="en-US" altLang="zh-TW" sz="3200" dirty="0" smtClean="0">
                <a:solidFill>
                  <a:srgbClr val="FFFFCC"/>
                </a:solidFill>
              </a:rPr>
              <a:t>……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idx="1"/>
          </p:nvPr>
        </p:nvSpPr>
        <p:spPr>
          <a:xfrm>
            <a:off x="0" y="6284913"/>
            <a:ext cx="9036050" cy="573087"/>
          </a:xfrm>
        </p:spPr>
        <p:txBody>
          <a:bodyPr/>
          <a:lstStyle/>
          <a:p>
            <a:pPr eaLnBrk="1" hangingPunct="1"/>
            <a:r>
              <a:rPr lang="en-US" altLang="zh-TW" sz="2000" smtClean="0">
                <a:solidFill>
                  <a:srgbClr val="FFFFCC"/>
                </a:solidFill>
              </a:rPr>
              <a:t>http://sitemaker.umich.edu/greatlakessurveillance/files/mysisrelicta.jpg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ish-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dirty="0" smtClean="0">
                <a:solidFill>
                  <a:srgbClr val="FFFFCC"/>
                </a:solidFill>
              </a:rPr>
              <a:t>小魚吃了蝦米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idx="1"/>
          </p:nvPr>
        </p:nvSpPr>
        <p:spPr>
          <a:xfrm>
            <a:off x="323850" y="6237288"/>
            <a:ext cx="8229600" cy="3492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1800" smtClean="0"/>
              <a:t>http://classes.dma.ucla.edu/Winter06/161B/projects/eric/ps2/fish-school.jpg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2010082610505939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037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400" b="1" dirty="0" smtClean="0">
                <a:solidFill>
                  <a:srgbClr val="FFC000"/>
                </a:solidFill>
              </a:rPr>
              <a:t>大魚吃小魚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idx="1"/>
          </p:nvPr>
        </p:nvSpPr>
        <p:spPr>
          <a:xfrm>
            <a:off x="0" y="6021388"/>
            <a:ext cx="9144000" cy="836612"/>
          </a:xfrm>
        </p:spPr>
        <p:txBody>
          <a:bodyPr/>
          <a:lstStyle/>
          <a:p>
            <a:pPr eaLnBrk="1" hangingPunct="1"/>
            <a:r>
              <a:rPr lang="en-US" altLang="zh-TW" sz="2000" smtClean="0"/>
              <a:t>http://www.hycfw.com/UploadFiles/Knowledge/2010/8/201008261050593935.jpg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-171400"/>
            <a:ext cx="8784976" cy="6850687"/>
          </a:xfrm>
        </p:spPr>
      </p:pic>
    </p:spTree>
    <p:extLst>
      <p:ext uri="{BB962C8B-B14F-4D97-AF65-F5344CB8AC3E}">
        <p14:creationId xmlns:p14="http://schemas.microsoft.com/office/powerpoint/2010/main" val="355048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k_68c963458ee44efb81c06ad241af6bca_wubmg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2" b="13785"/>
          <a:stretch>
            <a:fillRect/>
          </a:stretch>
        </p:blipFill>
        <p:spPr bwMode="auto">
          <a:xfrm>
            <a:off x="0" y="1349375"/>
            <a:ext cx="91440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8229600" cy="12239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mtClean="0"/>
              <a:t>最後</a:t>
            </a:r>
            <a:r>
              <a:rPr lang="en-US" altLang="zh-TW" smtClean="0"/>
              <a:t>……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idx="1"/>
          </p:nvPr>
        </p:nvSpPr>
        <p:spPr>
          <a:xfrm>
            <a:off x="250825" y="5932488"/>
            <a:ext cx="8229600" cy="925512"/>
          </a:xfrm>
        </p:spPr>
        <p:txBody>
          <a:bodyPr/>
          <a:lstStyle/>
          <a:p>
            <a:pPr eaLnBrk="1" hangingPunct="1"/>
            <a:r>
              <a:rPr lang="en-US" altLang="zh-TW" sz="2000" smtClean="0"/>
              <a:t>http://photo.hanyu.iciba.com/upload/encyclopedia/68/c9/bk_68c963458ee44efb81c06ad241af6bca_wubmgh.jpg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000" dirty="0">
                <a:latin typeface="華康墨字體" panose="040B0909000000000000" pitchFamily="81" charset="-120"/>
                <a:ea typeface="華康墨字體" panose="040B0909000000000000" pitchFamily="81" charset="-120"/>
                <a:cs typeface="+mn-cs"/>
              </a:rPr>
              <a:t>找</a:t>
            </a:r>
            <a:r>
              <a:rPr lang="zh-TW" altLang="en-US" sz="4000" dirty="0" smtClean="0">
                <a:latin typeface="華康墨字體" panose="040B0909000000000000" pitchFamily="81" charset="-120"/>
                <a:ea typeface="華康墨字體" panose="040B0909000000000000" pitchFamily="81" charset="-120"/>
                <a:cs typeface="+mn-cs"/>
              </a:rPr>
              <a:t>問題</a:t>
            </a:r>
            <a:r>
              <a:rPr lang="en-US" altLang="zh-TW" sz="4000" dirty="0" smtClean="0">
                <a:latin typeface="華康墨字體" panose="040B0909000000000000" pitchFamily="81" charset="-120"/>
                <a:ea typeface="華康墨字體" panose="040B0909000000000000" pitchFamily="81" charset="-120"/>
                <a:cs typeface="+mn-cs"/>
              </a:rPr>
              <a:t>~</a:t>
            </a:r>
            <a:endParaRPr lang="zh-TW" altLang="en-US" sz="4000" dirty="0">
              <a:latin typeface="華康墨字體" panose="040B0909000000000000" pitchFamily="81" charset="-120"/>
              <a:ea typeface="華康墨字體" panose="040B0909000000000000" pitchFamily="81" charset="-120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323" y="2132856"/>
            <a:ext cx="8785225" cy="22621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食物鏈其中一個環節出錯，會造成什麼</a:t>
            </a:r>
            <a:r>
              <a:rPr lang="zh-TW" altLang="en-US" sz="4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後果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           </a:t>
            </a:r>
            <a:endParaRPr lang="zh-TW" altLang="en-US" dirty="0"/>
          </a:p>
        </p:txBody>
      </p:sp>
      <p:pic>
        <p:nvPicPr>
          <p:cNvPr id="1024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005263"/>
            <a:ext cx="19780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197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 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5157788"/>
            <a:ext cx="8229600" cy="1368425"/>
          </a:xfrm>
        </p:spPr>
        <p:txBody>
          <a:bodyPr/>
          <a:lstStyle/>
          <a:p>
            <a:pPr eaLnBrk="1" hangingPunct="1"/>
            <a:r>
              <a:rPr lang="zh-TW" altLang="en-US" sz="4800" dirty="0" smtClean="0">
                <a:solidFill>
                  <a:srgbClr val="FF0000"/>
                </a:solidFill>
              </a:rPr>
              <a:t>吃得越多就累積越多。</a:t>
            </a:r>
          </a:p>
          <a:p>
            <a:pPr eaLnBrk="1" hangingPunct="1"/>
            <a:r>
              <a:rPr lang="en-US" altLang="zh-TW" sz="2000" dirty="0" smtClean="0"/>
              <a:t>http://</a:t>
            </a:r>
            <a:r>
              <a:rPr lang="en-US" altLang="zh-TW" sz="2000" dirty="0" err="1" smtClean="0"/>
              <a:t>www.whoi.edu</a:t>
            </a:r>
            <a:r>
              <a:rPr lang="en-US" altLang="zh-TW" sz="2000" dirty="0" smtClean="0"/>
              <a:t>/</a:t>
            </a:r>
            <a:r>
              <a:rPr lang="en-US" altLang="zh-TW" sz="2000" dirty="0" err="1" smtClean="0"/>
              <a:t>oceanus</a:t>
            </a:r>
            <a:r>
              <a:rPr lang="en-US" altLang="zh-TW" sz="2000" dirty="0" smtClean="0"/>
              <a:t>/</a:t>
            </a:r>
            <a:r>
              <a:rPr lang="en-US" altLang="zh-TW" sz="2000" dirty="0" err="1" smtClean="0"/>
              <a:t>viewImage.do?id</a:t>
            </a:r>
            <a:r>
              <a:rPr lang="en-US" altLang="zh-TW" sz="2000" dirty="0" smtClean="0"/>
              <a:t>=</a:t>
            </a:r>
            <a:r>
              <a:rPr lang="en-US" altLang="zh-TW" sz="2000" dirty="0" err="1" smtClean="0"/>
              <a:t>81588&amp;aid</a:t>
            </a:r>
            <a:r>
              <a:rPr lang="en-US" altLang="zh-TW" sz="2000" dirty="0" smtClean="0"/>
              <a:t>=52189</a:t>
            </a:r>
          </a:p>
        </p:txBody>
      </p:sp>
      <p:pic>
        <p:nvPicPr>
          <p:cNvPr id="20484" name="Picture 3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914400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475656" y="620688"/>
            <a:ext cx="5400600" cy="92333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汞中毒</a:t>
            </a:r>
            <a:endParaRPr lang="zh-TW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000" dirty="0">
                <a:latin typeface="華康墨字體" panose="040B0909000000000000" pitchFamily="81" charset="-120"/>
                <a:ea typeface="華康墨字體" panose="040B0909000000000000" pitchFamily="81" charset="-120"/>
                <a:cs typeface="+mn-cs"/>
              </a:rPr>
              <a:t>找</a:t>
            </a:r>
            <a:r>
              <a:rPr lang="zh-TW" altLang="en-US" sz="4000" dirty="0" smtClean="0">
                <a:latin typeface="華康墨字體" panose="040B0909000000000000" pitchFamily="81" charset="-120"/>
                <a:ea typeface="華康墨字體" panose="040B0909000000000000" pitchFamily="81" charset="-120"/>
                <a:cs typeface="+mn-cs"/>
              </a:rPr>
              <a:t>問題</a:t>
            </a:r>
            <a:endParaRPr lang="zh-TW" altLang="en-US" sz="4000" dirty="0">
              <a:latin typeface="華康墨字體" panose="040B0909000000000000" pitchFamily="81" charset="-120"/>
              <a:ea typeface="華康墨字體" panose="040B0909000000000000" pitchFamily="81" charset="-120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388" y="2420938"/>
            <a:ext cx="8785225" cy="2260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b="0" dirty="0" smtClean="0">
                <a:latin typeface="+mj-ea"/>
                <a:ea typeface="+mj-ea"/>
              </a:rPr>
              <a:t>買魚的時候，你要選</a:t>
            </a:r>
            <a:r>
              <a:rPr lang="zh-TW" altLang="en-US" sz="4800" b="0" u="sng" dirty="0" smtClean="0">
                <a:latin typeface="+mj-ea"/>
                <a:ea typeface="+mj-ea"/>
              </a:rPr>
              <a:t>食物鏈底層</a:t>
            </a:r>
            <a:r>
              <a:rPr lang="zh-TW" altLang="en-US" sz="4800" b="0" dirty="0" smtClean="0">
                <a:latin typeface="+mj-ea"/>
                <a:ea typeface="+mj-ea"/>
              </a:rPr>
              <a:t>或</a:t>
            </a:r>
            <a:r>
              <a:rPr lang="zh-TW" altLang="en-US" sz="4800" b="0" u="sng" dirty="0" smtClean="0">
                <a:latin typeface="+mj-ea"/>
                <a:ea typeface="+mj-ea"/>
              </a:rPr>
              <a:t>上層</a:t>
            </a:r>
            <a:r>
              <a:rPr lang="zh-TW" altLang="en-US" sz="4800" b="0" dirty="0" smtClean="0">
                <a:latin typeface="+mj-ea"/>
                <a:ea typeface="+mj-ea"/>
              </a:rPr>
              <a:t>的魚？為什麼？</a:t>
            </a:r>
            <a:endParaRPr lang="en-US" altLang="zh-TW" sz="4800" b="0" dirty="0" smtClean="0">
              <a:latin typeface="+mj-ea"/>
              <a:ea typeface="+mj-ea"/>
            </a:endParaRPr>
          </a:p>
          <a:p>
            <a:pPr marL="0" indent="0"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           </a:t>
            </a:r>
            <a:endParaRPr lang="zh-TW" altLang="en-US" dirty="0"/>
          </a:p>
        </p:txBody>
      </p:sp>
      <p:pic>
        <p:nvPicPr>
          <p:cNvPr id="21508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005263"/>
            <a:ext cx="19780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000" dirty="0" smtClean="0">
                <a:latin typeface="華康墨字體" panose="040B0909000000000000" pitchFamily="81" charset="-120"/>
                <a:ea typeface="華康墨字體" panose="040B0909000000000000" pitchFamily="81" charset="-120"/>
                <a:cs typeface="+mn-cs"/>
              </a:rPr>
              <a:t>貼心小叮嚀</a:t>
            </a:r>
            <a:endParaRPr lang="zh-TW" altLang="en-US" sz="4000" dirty="0">
              <a:latin typeface="華康墨字體" panose="040B0909000000000000" pitchFamily="81" charset="-120"/>
              <a:ea typeface="華康墨字體" panose="040B0909000000000000" pitchFamily="81" charset="-120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388" y="2276475"/>
            <a:ext cx="7777162" cy="226060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dirty="0" smtClean="0">
                <a:latin typeface="+mj-ea"/>
                <a:ea typeface="+mj-ea"/>
              </a:rPr>
              <a:t>食物鏈上層的魚壽命長，資源恢復期也長，食物鏈下層的魚壽命短，但復育容易。</a:t>
            </a:r>
            <a:endParaRPr lang="en-US" altLang="zh-TW" sz="4800" dirty="0" smtClean="0">
              <a:latin typeface="+mj-ea"/>
              <a:ea typeface="+mj-ea"/>
            </a:endParaRPr>
          </a:p>
          <a:p>
            <a:pPr marL="0" indent="0"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           </a:t>
            </a:r>
            <a:endParaRPr lang="zh-TW" altLang="en-US" dirty="0"/>
          </a:p>
        </p:txBody>
      </p:sp>
      <p:pic>
        <p:nvPicPr>
          <p:cNvPr id="22532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005263"/>
            <a:ext cx="19780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39975" y="1150938"/>
            <a:ext cx="65532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600" b="1" dirty="0" smtClean="0">
                <a:solidFill>
                  <a:srgbClr val="009900"/>
                </a:solidFill>
                <a:latin typeface="+mj-ea"/>
              </a:rPr>
              <a:t>有些魚可以吃</a:t>
            </a:r>
            <a:r>
              <a:rPr lang="zh-TW" altLang="en-US" sz="6600" dirty="0" smtClean="0">
                <a:solidFill>
                  <a:srgbClr val="009900"/>
                </a:solidFill>
                <a:latin typeface="+mj-ea"/>
              </a:rPr>
              <a:t> </a:t>
            </a:r>
            <a:r>
              <a:rPr lang="en-US" altLang="zh-TW" sz="6600" dirty="0" smtClean="0">
                <a:solidFill>
                  <a:srgbClr val="009900"/>
                </a:solidFill>
                <a:latin typeface="+mj-ea"/>
              </a:rPr>
              <a:t/>
            </a:r>
            <a:br>
              <a:rPr lang="en-US" altLang="zh-TW" sz="6600" dirty="0" smtClean="0">
                <a:solidFill>
                  <a:srgbClr val="009900"/>
                </a:solidFill>
                <a:latin typeface="+mj-ea"/>
              </a:rPr>
            </a:br>
            <a:r>
              <a:rPr lang="zh-TW" altLang="en-US" sz="6600" dirty="0" smtClean="0">
                <a:solidFill>
                  <a:srgbClr val="009900"/>
                </a:solidFill>
                <a:latin typeface="+mj-ea"/>
              </a:rPr>
              <a:t>  </a:t>
            </a:r>
            <a:r>
              <a:rPr lang="zh-TW" altLang="en-US" sz="6600" b="1" dirty="0" smtClean="0">
                <a:solidFill>
                  <a:srgbClr val="FFC000"/>
                </a:solidFill>
                <a:latin typeface="+mj-ea"/>
              </a:rPr>
              <a:t>有些魚要少吃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6013" y="2852738"/>
            <a:ext cx="7920037" cy="1752600"/>
          </a:xfrm>
        </p:spPr>
        <p:txBody>
          <a:bodyPr rtlCol="0"/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6600" b="1" dirty="0">
                <a:solidFill>
                  <a:srgbClr val="FF0000"/>
                </a:solidFill>
                <a:latin typeface="+mj-ea"/>
              </a:rPr>
              <a:t>有些魚不能吃！</a:t>
            </a:r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2393950" y="4549775"/>
            <a:ext cx="67691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6000" i="1">
                <a:solidFill>
                  <a:schemeClr val="bg1"/>
                </a:solidFill>
                <a:latin typeface="Arial" panose="020B0604020202020204" pitchFamily="34" charset="0"/>
                <a:ea typeface="文鼎標楷注音" panose="03000600000000000000" pitchFamily="66" charset="-120"/>
              </a:rPr>
              <a:t>WHY</a:t>
            </a:r>
            <a:r>
              <a:rPr lang="zh-TW" altLang="en-US" sz="6000">
                <a:solidFill>
                  <a:schemeClr val="bg1"/>
                </a:solidFill>
                <a:latin typeface="Arial" panose="020B0604020202020204" pitchFamily="34" charset="0"/>
                <a:ea typeface="文鼎標楷注音" panose="03000600000000000000" pitchFamily="66" charset="-120"/>
              </a:rPr>
              <a:t>？！</a:t>
            </a:r>
          </a:p>
        </p:txBody>
      </p:sp>
      <p:pic>
        <p:nvPicPr>
          <p:cNvPr id="23557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36613"/>
            <a:ext cx="1976438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2"/>
          <p:cNvSpPr>
            <a:spLocks noGrp="1"/>
          </p:cNvSpPr>
          <p:nvPr>
            <p:ph type="ctrTitle"/>
          </p:nvPr>
        </p:nvSpPr>
        <p:spPr>
          <a:xfrm>
            <a:off x="179388" y="260350"/>
            <a:ext cx="8353425" cy="11826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b="1" dirty="0" smtClean="0">
                <a:latin typeface="+mj-ea"/>
              </a:rPr>
              <a:t>購買海鮮時，要記得</a:t>
            </a:r>
            <a:r>
              <a:rPr lang="en-US" altLang="zh-TW" sz="4800" b="1" dirty="0" smtClean="0">
                <a:latin typeface="+mj-ea"/>
              </a:rPr>
              <a:t>……</a:t>
            </a:r>
            <a:endParaRPr lang="zh-TW" altLang="en-US" sz="4800" b="1" dirty="0" smtClean="0">
              <a:latin typeface="+mj-ea"/>
            </a:endParaRPr>
          </a:p>
        </p:txBody>
      </p:sp>
      <p:sp>
        <p:nvSpPr>
          <p:cNvPr id="13315" name="副標題 3"/>
          <p:cNvSpPr>
            <a:spLocks noGrp="1"/>
          </p:cNvSpPr>
          <p:nvPr>
            <p:ph type="subTitle" idx="1"/>
          </p:nvPr>
        </p:nvSpPr>
        <p:spPr>
          <a:xfrm>
            <a:off x="544513" y="2060575"/>
            <a:ext cx="8569325" cy="52959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altLang="zh-TW" sz="320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常見種</a:t>
            </a: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稀有種</a:t>
            </a:r>
            <a:endParaRPr altLang="zh-TW" sz="32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銀白色魚</a:t>
            </a: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有色彩的魚</a:t>
            </a:r>
            <a:endParaRPr altLang="zh-TW" sz="32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不買長壽大型魚</a:t>
            </a: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汞重金屬量高</a:t>
            </a:r>
            <a:endParaRPr altLang="zh-TW" sz="32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養殖魚</a:t>
            </a: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捕撈魚</a:t>
            </a: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野生魚類愈來愈少了</a:t>
            </a: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購買植物性餌料的魚</a:t>
            </a: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吳郭魚、虱目魚</a:t>
            </a:r>
            <a:endParaRPr altLang="zh-TW" sz="32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altLang="zh-TW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購買食物鏈底層的海鮮</a:t>
            </a:r>
            <a:endParaRPr altLang="zh-TW" sz="32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altLang="zh-TW">
              <a:solidFill>
                <a:srgbClr val="0000FF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0"/>
          <p:cNvSpPr>
            <a:spLocks noGrp="1" noChangeArrowheads="1"/>
          </p:cNvSpPr>
          <p:nvPr>
            <p:ph sz="half" idx="1"/>
          </p:nvPr>
        </p:nvSpPr>
        <p:spPr>
          <a:xfrm>
            <a:off x="468313" y="1844675"/>
            <a:ext cx="4038600" cy="4814888"/>
          </a:xfrm>
          <a:solidFill>
            <a:srgbClr val="6600FF"/>
          </a:solidFill>
        </p:spPr>
        <p:txBody>
          <a:bodyPr/>
          <a:lstStyle/>
          <a:p>
            <a:pPr marL="0" indent="0" eaLnBrk="1" hangingPunct="1">
              <a:spcBef>
                <a:spcPct val="50000"/>
              </a:spcBef>
              <a:buFontTx/>
              <a:buNone/>
            </a:pPr>
            <a:r>
              <a:rPr lang="zh-TW" altLang="en-US" sz="6600" smtClean="0">
                <a:solidFill>
                  <a:schemeClr val="accent1"/>
                </a:solidFill>
                <a:ea typeface="文鼎標楷注音" panose="03000600000000000000" pitchFamily="66" charset="-120"/>
              </a:rPr>
              <a:t>養殖</a:t>
            </a:r>
          </a:p>
        </p:txBody>
      </p:sp>
      <p:sp>
        <p:nvSpPr>
          <p:cNvPr id="25603" name="Text Box 9"/>
          <p:cNvSpPr>
            <a:spLocks noGrp="1" noChangeArrowheads="1"/>
          </p:cNvSpPr>
          <p:nvPr>
            <p:ph sz="half" idx="2"/>
          </p:nvPr>
        </p:nvSpPr>
        <p:spPr>
          <a:xfrm>
            <a:off x="4716463" y="1844675"/>
            <a:ext cx="4038600" cy="4814888"/>
          </a:xfrm>
          <a:solidFill>
            <a:srgbClr val="6600FF"/>
          </a:solidFill>
        </p:spPr>
        <p:txBody>
          <a:bodyPr/>
          <a:lstStyle/>
          <a:p>
            <a:pPr marL="0" indent="0" eaLnBrk="1" hangingPunct="1">
              <a:spcBef>
                <a:spcPct val="50000"/>
              </a:spcBef>
              <a:buFontTx/>
              <a:buNone/>
            </a:pPr>
            <a:r>
              <a:rPr lang="zh-TW" altLang="en-US" sz="6600" smtClean="0">
                <a:solidFill>
                  <a:schemeClr val="accent1"/>
                </a:solidFill>
                <a:ea typeface="文鼎標楷注音" panose="03000600000000000000" pitchFamily="66" charset="-120"/>
              </a:rPr>
              <a:t>魚撈</a:t>
            </a:r>
          </a:p>
        </p:txBody>
      </p:sp>
      <p:sp>
        <p:nvSpPr>
          <p:cNvPr id="16386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549275"/>
            <a:ext cx="9144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600" smtClean="0">
                <a:solidFill>
                  <a:srgbClr val="6600FF"/>
                </a:solidFill>
                <a:ea typeface="文鼎標楷注音" pitchFamily="34" charset="-120"/>
              </a:rPr>
              <a:t>台灣的魚，來源有兩種</a:t>
            </a:r>
          </a:p>
        </p:txBody>
      </p:sp>
      <p:pic>
        <p:nvPicPr>
          <p:cNvPr id="25605" name="Picture 12" descr="ext_img_big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997200"/>
            <a:ext cx="3708400" cy="3171825"/>
          </a:xfrm>
          <a:prstGeom prst="rect">
            <a:avLst/>
          </a:prstGeom>
          <a:noFill/>
          <a:ln w="76200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13" descr="3飼養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292600"/>
            <a:ext cx="3024187" cy="230187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14" descr="ANd9GcSnAO7DCR_LsSmvuZYr6OAzgZxu7I3uhcDPmHUfB1LFZaheAaP3MZP3Ip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852738"/>
            <a:ext cx="2447925" cy="1828800"/>
          </a:xfrm>
          <a:prstGeom prst="rect">
            <a:avLst/>
          </a:prstGeom>
          <a:noFill/>
          <a:ln w="76200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海鮮照片．點擊此圖可彈跳出大圖觀看！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643188"/>
            <a:ext cx="23812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標題 9"/>
          <p:cNvSpPr>
            <a:spLocks noGrp="1"/>
          </p:cNvSpPr>
          <p:nvPr>
            <p:ph type="title"/>
          </p:nvPr>
        </p:nvSpPr>
        <p:spPr>
          <a:xfrm>
            <a:off x="3995738" y="244475"/>
            <a:ext cx="5040312" cy="28082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200" smtClean="0"/>
              <a:t>天然或植物性餌料</a:t>
            </a:r>
            <a:r>
              <a:rPr lang="en-US" altLang="zh-TW" sz="3200" smtClean="0"/>
              <a:t/>
            </a:r>
            <a:br>
              <a:rPr lang="en-US" altLang="zh-TW" sz="3200" smtClean="0"/>
            </a:br>
            <a:r>
              <a:rPr lang="zh-TW" altLang="en-US" sz="3200" smtClean="0"/>
              <a:t>資源量很豐富</a:t>
            </a:r>
            <a:r>
              <a:rPr lang="en-US" altLang="zh-TW" sz="3200" smtClean="0"/>
              <a:t/>
            </a:r>
            <a:br>
              <a:rPr lang="en-US" altLang="zh-TW" sz="3200" smtClean="0"/>
            </a:br>
            <a:r>
              <a:rPr lang="zh-TW" altLang="en-US" sz="3200" smtClean="0"/>
              <a:t>屬於食物鏈的最底層</a:t>
            </a:r>
          </a:p>
        </p:txBody>
      </p:sp>
      <p:pic>
        <p:nvPicPr>
          <p:cNvPr id="26628" name="Picture 6" descr="海鮮照片．點擊此圖可彈跳出大圖觀看！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775" y="2643188"/>
            <a:ext cx="23812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8" descr="海鮮照片．點擊此圖可彈跳出大圖觀看！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122363"/>
            <a:ext cx="23812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文字方塊 11"/>
          <p:cNvSpPr txBox="1">
            <a:spLocks noChangeArrowheads="1"/>
          </p:cNvSpPr>
          <p:nvPr/>
        </p:nvSpPr>
        <p:spPr bwMode="auto">
          <a:xfrm>
            <a:off x="1287463" y="1122363"/>
            <a:ext cx="2159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鎖管</a:t>
            </a:r>
            <a:r>
              <a:rPr lang="en-US" altLang="zh-TW" sz="40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漁撈</a:t>
            </a:r>
          </a:p>
        </p:txBody>
      </p:sp>
      <p:sp>
        <p:nvSpPr>
          <p:cNvPr id="26631" name="文字方塊 16"/>
          <p:cNvSpPr txBox="1">
            <a:spLocks noChangeArrowheads="1"/>
          </p:cNvSpPr>
          <p:nvPr/>
        </p:nvSpPr>
        <p:spPr bwMode="auto">
          <a:xfrm>
            <a:off x="4092575" y="5126038"/>
            <a:ext cx="2087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文蛤</a:t>
            </a:r>
            <a:r>
              <a:rPr lang="en-US" altLang="zh-TW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養殖</a:t>
            </a:r>
          </a:p>
        </p:txBody>
      </p:sp>
      <p:sp>
        <p:nvSpPr>
          <p:cNvPr id="26632" name="文字方塊 18"/>
          <p:cNvSpPr txBox="1">
            <a:spLocks noChangeArrowheads="1"/>
          </p:cNvSpPr>
          <p:nvPr/>
        </p:nvSpPr>
        <p:spPr bwMode="auto">
          <a:xfrm>
            <a:off x="6732588" y="5156200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牡蠣</a:t>
            </a:r>
            <a:r>
              <a:rPr lang="en-US" altLang="zh-TW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養殖</a:t>
            </a:r>
            <a:endParaRPr lang="zh-TW" altLang="en-US" sz="4000" b="0">
              <a:solidFill>
                <a:schemeClr val="bg1"/>
              </a:solidFill>
              <a:latin typeface="Arial" panose="020B0604020202020204" pitchFamily="34" charset="0"/>
              <a:ea typeface="超研澤超圓" pitchFamily="49" charset="-120"/>
            </a:endParaRPr>
          </a:p>
        </p:txBody>
      </p:sp>
      <p:sp>
        <p:nvSpPr>
          <p:cNvPr id="13" name="直角三角形 12"/>
          <p:cNvSpPr/>
          <p:nvPr/>
        </p:nvSpPr>
        <p:spPr>
          <a:xfrm rot="5400000">
            <a:off x="124619" y="-153194"/>
            <a:ext cx="2382838" cy="262255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26634" name="文字方塊 13"/>
          <p:cNvSpPr txBox="1">
            <a:spLocks noChangeArrowheads="1"/>
          </p:cNvSpPr>
          <p:nvPr/>
        </p:nvSpPr>
        <p:spPr bwMode="auto">
          <a:xfrm>
            <a:off x="250825" y="115888"/>
            <a:ext cx="15843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00B050"/>
                </a:solidFill>
                <a:latin typeface="DFGFuun-W7" pitchFamily="50" charset="-128"/>
                <a:ea typeface="DFGFuun-W7" pitchFamily="50" charset="-128"/>
              </a:rPr>
              <a:t>建議食用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海鮮照片．點擊此圖可彈跳出大圖觀看！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197225"/>
            <a:ext cx="31591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4" descr="海鮮照片．點擊此圖可彈跳出大圖觀看！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197225"/>
            <a:ext cx="3168650" cy="238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6" descr="海鮮照片．點擊此圖可彈跳出大圖觀看！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719138"/>
            <a:ext cx="3143250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4587875" y="730250"/>
            <a:ext cx="457200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天然或植物性餌料</a:t>
            </a:r>
            <a: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資源量很豐富</a:t>
            </a:r>
            <a: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屬於食物鏈的最底層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654" name="文字方塊 7"/>
          <p:cNvSpPr txBox="1">
            <a:spLocks noChangeArrowheads="1"/>
          </p:cNvSpPr>
          <p:nvPr/>
        </p:nvSpPr>
        <p:spPr bwMode="auto">
          <a:xfrm>
            <a:off x="2124075" y="549275"/>
            <a:ext cx="2303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九孔</a:t>
            </a:r>
            <a:r>
              <a:rPr lang="en-US" altLang="zh-TW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養殖</a:t>
            </a:r>
          </a:p>
        </p:txBody>
      </p:sp>
      <p:sp>
        <p:nvSpPr>
          <p:cNvPr id="27655" name="文字方塊 8"/>
          <p:cNvSpPr txBox="1">
            <a:spLocks noChangeArrowheads="1"/>
          </p:cNvSpPr>
          <p:nvPr/>
        </p:nvSpPr>
        <p:spPr bwMode="auto">
          <a:xfrm>
            <a:off x="587375" y="5638800"/>
            <a:ext cx="3455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虱目魚</a:t>
            </a:r>
            <a:r>
              <a:rPr lang="en-US" altLang="zh-TW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養殖或撈捕</a:t>
            </a:r>
          </a:p>
        </p:txBody>
      </p:sp>
      <p:sp>
        <p:nvSpPr>
          <p:cNvPr id="27656" name="文字方塊 9"/>
          <p:cNvSpPr txBox="1">
            <a:spLocks noChangeArrowheads="1"/>
          </p:cNvSpPr>
          <p:nvPr/>
        </p:nvSpPr>
        <p:spPr bwMode="auto">
          <a:xfrm>
            <a:off x="4395788" y="5791200"/>
            <a:ext cx="34559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秋刀魚</a:t>
            </a:r>
            <a:r>
              <a:rPr lang="en-US" altLang="zh-TW" sz="40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chemeClr val="bg1"/>
                </a:solidFill>
                <a:latin typeface="Arial" panose="020B0604020202020204" pitchFamily="34" charset="0"/>
                <a:ea typeface="超研澤超圓" pitchFamily="49" charset="-120"/>
              </a:rPr>
              <a:t>養殖或撈捕</a:t>
            </a:r>
          </a:p>
        </p:txBody>
      </p:sp>
      <p:sp>
        <p:nvSpPr>
          <p:cNvPr id="11" name="直角三角形 10"/>
          <p:cNvSpPr/>
          <p:nvPr/>
        </p:nvSpPr>
        <p:spPr>
          <a:xfrm rot="5400000">
            <a:off x="124619" y="-153194"/>
            <a:ext cx="2382838" cy="262255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27658" name="文字方塊 11"/>
          <p:cNvSpPr txBox="1">
            <a:spLocks noChangeArrowheads="1"/>
          </p:cNvSpPr>
          <p:nvPr/>
        </p:nvSpPr>
        <p:spPr bwMode="auto">
          <a:xfrm>
            <a:off x="250825" y="115888"/>
            <a:ext cx="15843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00B050"/>
                </a:solidFill>
                <a:latin typeface="DFGFuun-W7" pitchFamily="50" charset="-128"/>
                <a:ea typeface="DFGFuun-W7" pitchFamily="50" charset="-128"/>
              </a:rPr>
              <a:t>建議食用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海鮮照片．點擊此圖可彈跳出大圖觀看！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3644900"/>
            <a:ext cx="32734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6" descr="海鮮照片．點擊此圖可彈跳出大圖觀看！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908050"/>
            <a:ext cx="3024188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8" descr="http://ts2.mm.bing.net/th?id=H.4795465319908813&amp;pid=15.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5" y="3357563"/>
            <a:ext cx="4068763" cy="1693862"/>
          </a:xfrm>
          <a:prstGeom prst="rect">
            <a:avLst/>
          </a:prstGeom>
          <a:solidFill>
            <a:srgbClr val="66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文字方塊 7"/>
          <p:cNvSpPr txBox="1">
            <a:spLocks noChangeArrowheads="1"/>
          </p:cNvSpPr>
          <p:nvPr/>
        </p:nvSpPr>
        <p:spPr bwMode="auto">
          <a:xfrm>
            <a:off x="2090738" y="201613"/>
            <a:ext cx="2519362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白帶魚</a:t>
            </a:r>
            <a:r>
              <a:rPr lang="en-US" altLang="zh-TW" sz="40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</a:p>
        </p:txBody>
      </p:sp>
      <p:sp>
        <p:nvSpPr>
          <p:cNvPr id="28678" name="文字方塊 8"/>
          <p:cNvSpPr txBox="1">
            <a:spLocks noChangeArrowheads="1"/>
          </p:cNvSpPr>
          <p:nvPr/>
        </p:nvSpPr>
        <p:spPr bwMode="auto">
          <a:xfrm>
            <a:off x="1987550" y="3290888"/>
            <a:ext cx="2519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009900"/>
                </a:solidFill>
                <a:latin typeface="Arial" panose="020B0604020202020204" pitchFamily="34" charset="0"/>
                <a:ea typeface="超研澤超圓" pitchFamily="49" charset="-120"/>
              </a:rPr>
              <a:t>吳郭魚</a:t>
            </a:r>
            <a:r>
              <a:rPr lang="en-US" altLang="zh-TW" sz="4000" b="0">
                <a:solidFill>
                  <a:srgbClr val="0099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rgbClr val="009900"/>
                </a:solidFill>
                <a:latin typeface="Arial" panose="020B0604020202020204" pitchFamily="34" charset="0"/>
                <a:ea typeface="超研澤超圓" pitchFamily="49" charset="-120"/>
              </a:rPr>
              <a:t>養殖</a:t>
            </a:r>
          </a:p>
        </p:txBody>
      </p:sp>
      <p:sp>
        <p:nvSpPr>
          <p:cNvPr id="28679" name="文字方塊 9"/>
          <p:cNvSpPr txBox="1">
            <a:spLocks noChangeArrowheads="1"/>
          </p:cNvSpPr>
          <p:nvPr/>
        </p:nvSpPr>
        <p:spPr bwMode="auto">
          <a:xfrm>
            <a:off x="5667375" y="3213100"/>
            <a:ext cx="2519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鯖魚</a:t>
            </a:r>
            <a:r>
              <a:rPr lang="en-US" altLang="zh-TW" sz="40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rgbClr val="00B05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</a:p>
        </p:txBody>
      </p:sp>
      <p:sp>
        <p:nvSpPr>
          <p:cNvPr id="11" name="直角三角形 10"/>
          <p:cNvSpPr/>
          <p:nvPr/>
        </p:nvSpPr>
        <p:spPr>
          <a:xfrm rot="5400000">
            <a:off x="124619" y="-153194"/>
            <a:ext cx="2382838" cy="262255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28681" name="文字方塊 11"/>
          <p:cNvSpPr txBox="1">
            <a:spLocks noChangeArrowheads="1"/>
          </p:cNvSpPr>
          <p:nvPr/>
        </p:nvSpPr>
        <p:spPr bwMode="auto">
          <a:xfrm>
            <a:off x="250825" y="115888"/>
            <a:ext cx="15843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00B050"/>
                </a:solidFill>
                <a:latin typeface="DFGFuun-W7" pitchFamily="50" charset="-128"/>
                <a:ea typeface="DFGFuun-W7" pitchFamily="50" charset="-128"/>
              </a:rPr>
              <a:t>建議食用</a:t>
            </a:r>
          </a:p>
        </p:txBody>
      </p:sp>
      <p:sp>
        <p:nvSpPr>
          <p:cNvPr id="13" name="矩形 12"/>
          <p:cNvSpPr/>
          <p:nvPr/>
        </p:nvSpPr>
        <p:spPr>
          <a:xfrm>
            <a:off x="4587875" y="730250"/>
            <a:ext cx="457200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天然或植物性餌料</a:t>
            </a:r>
            <a: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資源量很豐富</a:t>
            </a:r>
            <a: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zh-TW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屬於食物鏈的最底層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 rot="5400000">
            <a:off x="124619" y="-153194"/>
            <a:ext cx="2382838" cy="262255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29699" name="文字方塊 11"/>
          <p:cNvSpPr txBox="1">
            <a:spLocks noChangeArrowheads="1"/>
          </p:cNvSpPr>
          <p:nvPr/>
        </p:nvSpPr>
        <p:spPr bwMode="auto">
          <a:xfrm>
            <a:off x="250825" y="115888"/>
            <a:ext cx="1800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C000"/>
                </a:solidFill>
                <a:latin typeface="DFGFuun-W7" pitchFamily="50" charset="-128"/>
                <a:ea typeface="DFGFuun-W7" pitchFamily="50" charset="-128"/>
              </a:rPr>
              <a:t>想清楚</a:t>
            </a:r>
          </a:p>
        </p:txBody>
      </p:sp>
      <p:pic>
        <p:nvPicPr>
          <p:cNvPr id="29700" name="Picture 5" descr="海鮮照片．點擊此圖可彈跳出大圖觀看！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1011238"/>
            <a:ext cx="32512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7" descr="海鮮照片．點擊此圖可彈跳出大圖觀看！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3967163"/>
            <a:ext cx="332422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9" descr="海鮮照片．點擊此圖可彈跳出大圖觀看！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4027488"/>
            <a:ext cx="3160713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572000" y="1011238"/>
            <a:ext cx="4354513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養殖餌料來自小魚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定棲性生物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撈捕方式破壞棲地或造成混獲</a:t>
            </a:r>
          </a:p>
        </p:txBody>
      </p:sp>
      <p:sp>
        <p:nvSpPr>
          <p:cNvPr id="29704" name="矩形 2"/>
          <p:cNvSpPr>
            <a:spLocks noChangeArrowheads="1"/>
          </p:cNvSpPr>
          <p:nvPr/>
        </p:nvSpPr>
        <p:spPr bwMode="auto">
          <a:xfrm>
            <a:off x="2051050" y="620713"/>
            <a:ext cx="1584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紅蟳</a:t>
            </a:r>
          </a:p>
        </p:txBody>
      </p:sp>
      <p:sp>
        <p:nvSpPr>
          <p:cNvPr id="29705" name="文字方塊 8"/>
          <p:cNvSpPr txBox="1">
            <a:spLocks noChangeArrowheads="1"/>
          </p:cNvSpPr>
          <p:nvPr/>
        </p:nvSpPr>
        <p:spPr bwMode="auto">
          <a:xfrm>
            <a:off x="1757363" y="3446463"/>
            <a:ext cx="25193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午仔</a:t>
            </a:r>
            <a:r>
              <a:rPr lang="en-US" altLang="zh-TW" sz="40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養殖</a:t>
            </a:r>
          </a:p>
        </p:txBody>
      </p:sp>
      <p:sp>
        <p:nvSpPr>
          <p:cNvPr id="29706" name="文字方塊 9"/>
          <p:cNvSpPr txBox="1">
            <a:spLocks noChangeArrowheads="1"/>
          </p:cNvSpPr>
          <p:nvPr/>
        </p:nvSpPr>
        <p:spPr bwMode="auto">
          <a:xfrm>
            <a:off x="5667375" y="3319463"/>
            <a:ext cx="2519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白鯧</a:t>
            </a:r>
            <a:r>
              <a:rPr lang="en-US" altLang="zh-TW" sz="40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 descr="http://ts3.mm.bing.net/th?id=H.5052647930136026&amp;pid=15.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780928"/>
            <a:ext cx="4627939" cy="315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直角三角形 3"/>
          <p:cNvSpPr/>
          <p:nvPr/>
        </p:nvSpPr>
        <p:spPr>
          <a:xfrm rot="5400000">
            <a:off x="124619" y="-153194"/>
            <a:ext cx="2382838" cy="262255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30724" name="文字方塊 11"/>
          <p:cNvSpPr txBox="1">
            <a:spLocks noChangeArrowheads="1"/>
          </p:cNvSpPr>
          <p:nvPr/>
        </p:nvSpPr>
        <p:spPr bwMode="auto">
          <a:xfrm>
            <a:off x="250825" y="115888"/>
            <a:ext cx="1800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C000"/>
                </a:solidFill>
                <a:latin typeface="DFGFuun-W7" pitchFamily="50" charset="-128"/>
                <a:ea typeface="DFGFuun-W7" pitchFamily="50" charset="-128"/>
              </a:rPr>
              <a:t>想清楚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4140200" y="1011238"/>
            <a:ext cx="4786313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屬於食物鏈高層生物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含汞等重金屬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726" name="矩形 2"/>
          <p:cNvSpPr>
            <a:spLocks noChangeArrowheads="1"/>
          </p:cNvSpPr>
          <p:nvPr/>
        </p:nvSpPr>
        <p:spPr bwMode="auto">
          <a:xfrm>
            <a:off x="2051050" y="620713"/>
            <a:ext cx="1584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鮭魚</a:t>
            </a:r>
          </a:p>
        </p:txBody>
      </p:sp>
      <p:sp>
        <p:nvSpPr>
          <p:cNvPr id="30727" name="文字方塊 9"/>
          <p:cNvSpPr txBox="1">
            <a:spLocks noChangeArrowheads="1"/>
          </p:cNvSpPr>
          <p:nvPr/>
        </p:nvSpPr>
        <p:spPr bwMode="auto">
          <a:xfrm>
            <a:off x="5507038" y="3944938"/>
            <a:ext cx="25193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 dirty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鱈魚</a:t>
            </a:r>
            <a:r>
              <a:rPr lang="en-US" altLang="zh-TW" sz="4000" b="0" dirty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 dirty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</a:p>
        </p:txBody>
      </p:sp>
      <p:pic>
        <p:nvPicPr>
          <p:cNvPr id="30728" name="Picture 4" descr="http://ts3.mm.bing.net/th?id=H.4854564083008818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3" y="1328738"/>
            <a:ext cx="2857500" cy="1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6" descr="http://ts1.explicit.bing.net/th?id=H.4941554314379968&amp;pid=15.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" y="3212976"/>
            <a:ext cx="285750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10" descr="http://ts2.mm.bing.net/th?id=H.4909737211134921&amp;pid=15.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868863"/>
            <a:ext cx="1716088" cy="171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http://ts2.mm.bing.net/th?id=H.4904132286286277&amp;pid=15.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14" y="3234142"/>
            <a:ext cx="5400600" cy="347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直角三角形 3"/>
          <p:cNvSpPr/>
          <p:nvPr/>
        </p:nvSpPr>
        <p:spPr>
          <a:xfrm rot="5400000">
            <a:off x="124619" y="-153194"/>
            <a:ext cx="2382838" cy="262255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31748" name="文字方塊 11"/>
          <p:cNvSpPr txBox="1">
            <a:spLocks noChangeArrowheads="1"/>
          </p:cNvSpPr>
          <p:nvPr/>
        </p:nvSpPr>
        <p:spPr bwMode="auto">
          <a:xfrm>
            <a:off x="250825" y="115888"/>
            <a:ext cx="1800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C000"/>
                </a:solidFill>
                <a:latin typeface="DFGFuun-W7" pitchFamily="50" charset="-128"/>
                <a:ea typeface="DFGFuun-W7" pitchFamily="50" charset="-128"/>
              </a:rPr>
              <a:t>想清楚</a:t>
            </a:r>
          </a:p>
        </p:txBody>
      </p:sp>
      <p:sp>
        <p:nvSpPr>
          <p:cNvPr id="31749" name="矩形 2"/>
          <p:cNvSpPr>
            <a:spLocks noChangeArrowheads="1"/>
          </p:cNvSpPr>
          <p:nvPr/>
        </p:nvSpPr>
        <p:spPr bwMode="auto">
          <a:xfrm>
            <a:off x="2027906" y="469900"/>
            <a:ext cx="2376488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 dirty="0" smtClean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鮪魚</a:t>
            </a:r>
            <a:r>
              <a:rPr lang="en-US" altLang="zh-TW" sz="6000" b="0" dirty="0" smtClean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 dirty="0" smtClean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  <a:endParaRPr lang="zh-TW" altLang="en-US" sz="2400" b="0" dirty="0">
              <a:solidFill>
                <a:srgbClr val="FFC000"/>
              </a:solidFill>
              <a:latin typeface="Arial" panose="020B0604020202020204" pitchFamily="34" charset="0"/>
              <a:ea typeface="超研澤超圓" pitchFamily="49" charset="-120"/>
            </a:endParaRPr>
          </a:p>
        </p:txBody>
      </p:sp>
      <p:sp>
        <p:nvSpPr>
          <p:cNvPr id="31750" name="文字方塊 9"/>
          <p:cNvSpPr txBox="1">
            <a:spLocks noChangeArrowheads="1"/>
          </p:cNvSpPr>
          <p:nvPr/>
        </p:nvSpPr>
        <p:spPr bwMode="auto">
          <a:xfrm>
            <a:off x="3635896" y="3550528"/>
            <a:ext cx="2519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 dirty="0" smtClean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旗魚</a:t>
            </a:r>
            <a:r>
              <a:rPr lang="en-US" altLang="zh-TW" sz="4000" b="0" dirty="0" smtClean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 dirty="0" smtClean="0">
                <a:solidFill>
                  <a:srgbClr val="FFC00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  <a:endParaRPr lang="zh-TW" altLang="en-US" sz="2400" b="0" dirty="0">
              <a:solidFill>
                <a:srgbClr val="FFC000"/>
              </a:solidFill>
              <a:latin typeface="Arial" panose="020B0604020202020204" pitchFamily="34" charset="0"/>
              <a:ea typeface="超研澤超圓" pitchFamily="49" charset="-120"/>
            </a:endParaRPr>
          </a:p>
        </p:txBody>
      </p:sp>
      <p:pic>
        <p:nvPicPr>
          <p:cNvPr id="31751" name="Picture 2" descr="http://ts4.mm.bing.net/th?id=H.4551365168924375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327152"/>
            <a:ext cx="4032913" cy="1737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4248150" y="981075"/>
            <a:ext cx="47879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屬於食物鏈高層生物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含汞等重金屬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zh-TW" altLang="en-US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 rot="5400000">
            <a:off x="161132" y="-189707"/>
            <a:ext cx="2598738" cy="2911475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32771" name="文字方塊 11"/>
          <p:cNvSpPr txBox="1">
            <a:spLocks noChangeArrowheads="1"/>
          </p:cNvSpPr>
          <p:nvPr/>
        </p:nvSpPr>
        <p:spPr bwMode="auto">
          <a:xfrm>
            <a:off x="250825" y="115888"/>
            <a:ext cx="3025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0000"/>
                </a:solidFill>
                <a:latin typeface="DFGFuun-W7" pitchFamily="50" charset="-128"/>
                <a:ea typeface="DFGFuun-W7" pitchFamily="50" charset="-128"/>
              </a:rPr>
              <a:t>避免食用</a:t>
            </a:r>
          </a:p>
        </p:txBody>
      </p:sp>
      <p:sp>
        <p:nvSpPr>
          <p:cNvPr id="32772" name="矩形 2"/>
          <p:cNvSpPr>
            <a:spLocks noChangeArrowheads="1"/>
          </p:cNvSpPr>
          <p:nvPr/>
        </p:nvSpPr>
        <p:spPr bwMode="auto">
          <a:xfrm>
            <a:off x="1908175" y="701675"/>
            <a:ext cx="2592388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鯊魚</a:t>
            </a:r>
            <a:r>
              <a:rPr lang="en-US" altLang="zh-TW" sz="60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  <a:endParaRPr lang="zh-TW" altLang="en-US" sz="2400" b="0" dirty="0">
              <a:solidFill>
                <a:srgbClr val="FF0000"/>
              </a:solidFill>
              <a:latin typeface="Arial" panose="020B0604020202020204" pitchFamily="34" charset="0"/>
              <a:ea typeface="超研澤超圓" pitchFamily="49" charset="-120"/>
            </a:endParaRPr>
          </a:p>
        </p:txBody>
      </p:sp>
      <p:sp>
        <p:nvSpPr>
          <p:cNvPr id="32773" name="文字方塊 9"/>
          <p:cNvSpPr txBox="1">
            <a:spLocks noChangeArrowheads="1"/>
          </p:cNvSpPr>
          <p:nvPr/>
        </p:nvSpPr>
        <p:spPr bwMode="auto">
          <a:xfrm>
            <a:off x="1524021" y="3761573"/>
            <a:ext cx="25193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 dirty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鯨</a:t>
            </a:r>
            <a:r>
              <a:rPr lang="zh-TW" altLang="en-US" sz="40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鯊</a:t>
            </a:r>
            <a:r>
              <a:rPr lang="en-US" altLang="zh-TW" sz="40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  <a:endParaRPr lang="zh-TW" altLang="en-US" sz="2400" b="0" dirty="0">
              <a:solidFill>
                <a:srgbClr val="FF0000"/>
              </a:solidFill>
              <a:latin typeface="Arial" panose="020B0604020202020204" pitchFamily="34" charset="0"/>
              <a:ea typeface="超研澤超圓" pitchFamily="49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00563" y="469900"/>
            <a:ext cx="4787900" cy="40322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過度撈捕，數量愈來愈少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成長慢，資源不容易恢復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破壞生態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zh-TW" altLang="en-US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zh-TW" altLang="en-US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2775" name="Picture 2" descr="http://ts4.mm.bing.net/th?id=H.4878066176033875&amp;pid=15.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0" y="1689100"/>
            <a:ext cx="28575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4" descr="http://ts1.mm.bing.net/th?id=H.4570464862208304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69598"/>
            <a:ext cx="3312492" cy="206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6" descr="http://ts2.mm.bing.net/th?id=H.5012623147796337&amp;pid=15.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284538"/>
            <a:ext cx="3455988" cy="328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文字方塊 9"/>
          <p:cNvSpPr txBox="1">
            <a:spLocks noChangeArrowheads="1"/>
          </p:cNvSpPr>
          <p:nvPr/>
        </p:nvSpPr>
        <p:spPr bwMode="auto">
          <a:xfrm>
            <a:off x="5003800" y="2486025"/>
            <a:ext cx="31194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 dirty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珊瑚礁</a:t>
            </a:r>
            <a:r>
              <a:rPr lang="zh-TW" altLang="en-US" sz="40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魚</a:t>
            </a:r>
            <a:r>
              <a:rPr lang="en-US" altLang="zh-TW" sz="40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-</a:t>
            </a:r>
            <a:r>
              <a:rPr lang="zh-TW" altLang="en-US" sz="2400" b="0" dirty="0" smtClean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撈捕</a:t>
            </a:r>
            <a:endParaRPr lang="zh-TW" altLang="en-US" sz="2400" b="0" dirty="0">
              <a:solidFill>
                <a:srgbClr val="FF0000"/>
              </a:solidFill>
              <a:latin typeface="Arial" panose="020B0604020202020204" pitchFamily="34" charset="0"/>
              <a:ea typeface="超研澤超圓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http://emuseap.nmns.edu.tw/ResourceXML/09000001/81/e8/20/0900000181e8202a_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113" y="4406900"/>
            <a:ext cx="3910012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直角三角形 3"/>
          <p:cNvSpPr/>
          <p:nvPr/>
        </p:nvSpPr>
        <p:spPr>
          <a:xfrm rot="5400000">
            <a:off x="161132" y="-189707"/>
            <a:ext cx="2598738" cy="2911475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33796" name="文字方塊 11"/>
          <p:cNvSpPr txBox="1">
            <a:spLocks noChangeArrowheads="1"/>
          </p:cNvSpPr>
          <p:nvPr/>
        </p:nvSpPr>
        <p:spPr bwMode="auto">
          <a:xfrm>
            <a:off x="250825" y="115888"/>
            <a:ext cx="3025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b="0">
                <a:solidFill>
                  <a:srgbClr val="FF0000"/>
                </a:solidFill>
                <a:latin typeface="DFGFuun-W7" pitchFamily="50" charset="-128"/>
                <a:ea typeface="DFGFuun-W7" pitchFamily="50" charset="-128"/>
              </a:rPr>
              <a:t>避免食用</a:t>
            </a:r>
          </a:p>
        </p:txBody>
      </p:sp>
      <p:sp>
        <p:nvSpPr>
          <p:cNvPr id="33797" name="矩形 2"/>
          <p:cNvSpPr>
            <a:spLocks noChangeArrowheads="1"/>
          </p:cNvSpPr>
          <p:nvPr/>
        </p:nvSpPr>
        <p:spPr bwMode="auto">
          <a:xfrm>
            <a:off x="2025650" y="1368425"/>
            <a:ext cx="1727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紅皮刀</a:t>
            </a:r>
          </a:p>
        </p:txBody>
      </p:sp>
      <p:sp>
        <p:nvSpPr>
          <p:cNvPr id="33798" name="文字方塊 9"/>
          <p:cNvSpPr txBox="1">
            <a:spLocks noChangeArrowheads="1"/>
          </p:cNvSpPr>
          <p:nvPr/>
        </p:nvSpPr>
        <p:spPr bwMode="auto">
          <a:xfrm>
            <a:off x="4249738" y="4579938"/>
            <a:ext cx="2519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800"/>
              </a:spcBef>
              <a:buFont typeface="Arial" panose="020B0604020202020204" pitchFamily="34" charset="0"/>
              <a:defRPr sz="1600" b="1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0">
                <a:solidFill>
                  <a:srgbClr val="FF0000"/>
                </a:solidFill>
                <a:latin typeface="Arial" panose="020B0604020202020204" pitchFamily="34" charset="0"/>
                <a:ea typeface="超研澤超圓" pitchFamily="49" charset="-120"/>
              </a:rPr>
              <a:t>蝦蛄</a:t>
            </a:r>
          </a:p>
        </p:txBody>
      </p:sp>
      <p:sp>
        <p:nvSpPr>
          <p:cNvPr id="6" name="矩形 5"/>
          <p:cNvSpPr/>
          <p:nvPr/>
        </p:nvSpPr>
        <p:spPr>
          <a:xfrm>
            <a:off x="4356100" y="1096963"/>
            <a:ext cx="47879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過度撈捕，數量愈來愈少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成長慢，資源不容易恢復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zh-TW" altLang="en-US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撈捕方式破壞棲地或造成混獲</a:t>
            </a: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altLang="zh-TW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zh-TW" altLang="en-US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zh-TW" altLang="en-US" sz="3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3800" name="Picture 2" descr="深海釣魚種 - 紅皮刀 掘氏棘金眼鯛 - 這是我的魚類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830388"/>
            <a:ext cx="3319462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27584" y="1462673"/>
            <a:ext cx="9144000" cy="2187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600" b="1" dirty="0" smtClean="0">
                <a:solidFill>
                  <a:srgbClr val="6600FF"/>
                </a:solidFill>
                <a:latin typeface="+mj-ea"/>
              </a:rPr>
              <a:t>你會買魚了嗎？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subTitle" idx="1"/>
          </p:nvPr>
        </p:nvSpPr>
        <p:spPr>
          <a:xfrm rot="19140000">
            <a:off x="1433582" y="3723886"/>
            <a:ext cx="6510338" cy="3302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altLang="zh-TW" sz="4800" dirty="0"/>
              <a:t>Let’s   go</a:t>
            </a:r>
            <a:r>
              <a:rPr lang="zh-TW" altLang="en-US" sz="4800" dirty="0"/>
              <a:t>！</a:t>
            </a:r>
          </a:p>
        </p:txBody>
      </p:sp>
      <p:pic>
        <p:nvPicPr>
          <p:cNvPr id="35844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19780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角度">
  <a:themeElements>
    <a:clrScheme name="角度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角度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角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1281</TotalTime>
  <Words>490</Words>
  <Application>Microsoft Office PowerPoint</Application>
  <PresentationFormat>如螢幕大小 (4:3)</PresentationFormat>
  <Paragraphs>110</Paragraphs>
  <Slides>27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42" baseType="lpstr">
      <vt:lpstr>DFGFuun-W7</vt:lpstr>
      <vt:lpstr>文鼎標楷注音</vt:lpstr>
      <vt:lpstr>華康少女文字 Std W7</vt:lpstr>
      <vt:lpstr>華康溜溜體W7</vt:lpstr>
      <vt:lpstr>華康墨字體</vt:lpstr>
      <vt:lpstr>超研澤超圓</vt:lpstr>
      <vt:lpstr>微軟正黑體</vt:lpstr>
      <vt:lpstr>新細明體</vt:lpstr>
      <vt:lpstr>標楷體</vt:lpstr>
      <vt:lpstr>Arial</vt:lpstr>
      <vt:lpstr>Franklin Gothic Book</vt:lpstr>
      <vt:lpstr>Franklin Gothic Medium</vt:lpstr>
      <vt:lpstr>Tunga</vt:lpstr>
      <vt:lpstr>Wingdings</vt:lpstr>
      <vt:lpstr>角度</vt:lpstr>
      <vt:lpstr>你吃對魚了嗎？ </vt:lpstr>
      <vt:lpstr>PowerPoint 簡報</vt:lpstr>
      <vt:lpstr>海洋食物鏈</vt:lpstr>
      <vt:lpstr>海洋金字塔-海洋食物鏈</vt:lpstr>
      <vt:lpstr>浮游植物</vt:lpstr>
      <vt:lpstr>浮游動物</vt:lpstr>
      <vt:lpstr>後來，水中的小蝦米又吃了浮游生物……</vt:lpstr>
      <vt:lpstr>小魚吃了蝦米</vt:lpstr>
      <vt:lpstr>大魚吃小魚</vt:lpstr>
      <vt:lpstr>PowerPoint 簡報</vt:lpstr>
      <vt:lpstr>最後……</vt:lpstr>
      <vt:lpstr>找問題~</vt:lpstr>
      <vt:lpstr> </vt:lpstr>
      <vt:lpstr>找問題</vt:lpstr>
      <vt:lpstr>貼心小叮嚀</vt:lpstr>
      <vt:lpstr>有些魚可以吃    有些魚要少吃</vt:lpstr>
      <vt:lpstr>購買海鮮時，要記得……</vt:lpstr>
      <vt:lpstr>台灣的魚，來源有兩種</vt:lpstr>
      <vt:lpstr>天然或植物性餌料 資源量很豐富 屬於食物鏈的最底層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你會買魚了嗎？</vt:lpstr>
    </vt:vector>
  </TitlesOfParts>
  <Company>SYNNEX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177</cp:revision>
  <dcterms:created xsi:type="dcterms:W3CDTF">2012-04-11T00:04:21Z</dcterms:created>
  <dcterms:modified xsi:type="dcterms:W3CDTF">2017-04-10T05:59:31Z</dcterms:modified>
</cp:coreProperties>
</file>