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58"/>
  </p:notesMasterIdLst>
  <p:handoutMasterIdLst>
    <p:handoutMasterId r:id="rId59"/>
  </p:handoutMasterIdLst>
  <p:sldIdLst>
    <p:sldId id="256" r:id="rId2"/>
    <p:sldId id="298" r:id="rId3"/>
    <p:sldId id="305" r:id="rId4"/>
    <p:sldId id="312" r:id="rId5"/>
    <p:sldId id="313" r:id="rId6"/>
    <p:sldId id="314" r:id="rId7"/>
    <p:sldId id="315" r:id="rId8"/>
    <p:sldId id="316" r:id="rId9"/>
    <p:sldId id="317" r:id="rId10"/>
    <p:sldId id="318" r:id="rId11"/>
    <p:sldId id="319" r:id="rId12"/>
    <p:sldId id="320" r:id="rId13"/>
    <p:sldId id="321" r:id="rId14"/>
    <p:sldId id="322" r:id="rId15"/>
    <p:sldId id="323" r:id="rId16"/>
    <p:sldId id="324" r:id="rId17"/>
    <p:sldId id="325" r:id="rId18"/>
    <p:sldId id="326" r:id="rId19"/>
    <p:sldId id="327" r:id="rId20"/>
    <p:sldId id="328" r:id="rId21"/>
    <p:sldId id="329" r:id="rId22"/>
    <p:sldId id="330" r:id="rId23"/>
    <p:sldId id="331" r:id="rId24"/>
    <p:sldId id="332" r:id="rId25"/>
    <p:sldId id="333" r:id="rId26"/>
    <p:sldId id="334" r:id="rId27"/>
    <p:sldId id="335" r:id="rId28"/>
    <p:sldId id="336" r:id="rId29"/>
    <p:sldId id="337" r:id="rId30"/>
    <p:sldId id="338" r:id="rId31"/>
    <p:sldId id="339" r:id="rId32"/>
    <p:sldId id="340" r:id="rId33"/>
    <p:sldId id="341" r:id="rId34"/>
    <p:sldId id="286" r:id="rId35"/>
    <p:sldId id="342" r:id="rId36"/>
    <p:sldId id="352" r:id="rId37"/>
    <p:sldId id="355" r:id="rId38"/>
    <p:sldId id="285" r:id="rId39"/>
    <p:sldId id="353" r:id="rId40"/>
    <p:sldId id="343" r:id="rId41"/>
    <p:sldId id="262" r:id="rId42"/>
    <p:sldId id="345" r:id="rId43"/>
    <p:sldId id="346" r:id="rId44"/>
    <p:sldId id="347" r:id="rId45"/>
    <p:sldId id="348" r:id="rId46"/>
    <p:sldId id="349" r:id="rId47"/>
    <p:sldId id="350" r:id="rId48"/>
    <p:sldId id="351" r:id="rId49"/>
    <p:sldId id="356" r:id="rId50"/>
    <p:sldId id="296" r:id="rId51"/>
    <p:sldId id="304" r:id="rId52"/>
    <p:sldId id="303" r:id="rId53"/>
    <p:sldId id="301" r:id="rId54"/>
    <p:sldId id="357" r:id="rId55"/>
    <p:sldId id="358" r:id="rId56"/>
    <p:sldId id="297" r:id="rId57"/>
  </p:sldIdLst>
  <p:sldSz cx="9144000" cy="6858000" type="screen4x3"/>
  <p:notesSz cx="9928225" cy="679767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52" y="4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77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C644DD-466C-4BE7-9243-2436A9F9339E}" type="doc">
      <dgm:prSet loTypeId="urn:microsoft.com/office/officeart/2005/8/layout/gear1" loCatId="process" qsTypeId="urn:microsoft.com/office/officeart/2005/8/quickstyle/simple1" qsCatId="simple" csTypeId="urn:microsoft.com/office/officeart/2005/8/colors/accent2_4" csCatId="accent2" phldr="1"/>
      <dgm:spPr/>
    </dgm:pt>
    <dgm:pt modelId="{B58B9DF9-49E3-4F88-8487-3FAF1C4EB16C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人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6D693F7-D0B5-4E7F-933E-E5F28CBED4BF}" type="parTrans" cxnId="{0119DAFC-ED25-418C-9F04-C2A47CA8A163}">
      <dgm:prSet/>
      <dgm:spPr/>
      <dgm:t>
        <a:bodyPr/>
        <a:lstStyle/>
        <a:p>
          <a:endParaRPr lang="zh-TW" altLang="en-US"/>
        </a:p>
      </dgm:t>
    </dgm:pt>
    <dgm:pt modelId="{E4AFFE36-08D4-4075-8D50-C7BD34C64C60}" type="sibTrans" cxnId="{0119DAFC-ED25-418C-9F04-C2A47CA8A163}">
      <dgm:prSet/>
      <dgm:spPr/>
      <dgm:t>
        <a:bodyPr/>
        <a:lstStyle/>
        <a:p>
          <a:endParaRPr lang="zh-TW" altLang="en-US"/>
        </a:p>
      </dgm:t>
    </dgm:pt>
    <dgm:pt modelId="{C845BB39-C7B7-4803-9081-E2DB5FFB1E05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物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2B15407-BF68-4BDE-9814-E5A7239BD115}" type="parTrans" cxnId="{9EC6F16C-65DC-4F75-ADC9-CF2A1A84265D}">
      <dgm:prSet/>
      <dgm:spPr/>
      <dgm:t>
        <a:bodyPr/>
        <a:lstStyle/>
        <a:p>
          <a:endParaRPr lang="zh-TW" altLang="en-US"/>
        </a:p>
      </dgm:t>
    </dgm:pt>
    <dgm:pt modelId="{46C5F307-1763-4EA2-A9A9-AD0447F16B43}" type="sibTrans" cxnId="{9EC6F16C-65DC-4F75-ADC9-CF2A1A84265D}">
      <dgm:prSet/>
      <dgm:spPr/>
      <dgm:t>
        <a:bodyPr/>
        <a:lstStyle/>
        <a:p>
          <a:endParaRPr lang="zh-TW" altLang="en-US"/>
        </a:p>
      </dgm:t>
    </dgm:pt>
    <dgm:pt modelId="{E1E1BBE3-ED31-47E6-B481-F56E03120FE6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事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5C13ECC-3ED4-48FC-8B6D-5D437BF57700}" type="parTrans" cxnId="{302CC76C-DB0F-4897-990D-AD54CCBD195C}">
      <dgm:prSet/>
      <dgm:spPr/>
      <dgm:t>
        <a:bodyPr/>
        <a:lstStyle/>
        <a:p>
          <a:endParaRPr lang="zh-TW" altLang="en-US"/>
        </a:p>
      </dgm:t>
    </dgm:pt>
    <dgm:pt modelId="{E73C10C4-52F3-4B17-98A1-DA97267F76CB}" type="sibTrans" cxnId="{302CC76C-DB0F-4897-990D-AD54CCBD195C}">
      <dgm:prSet/>
      <dgm:spPr/>
      <dgm:t>
        <a:bodyPr/>
        <a:lstStyle/>
        <a:p>
          <a:endParaRPr lang="zh-TW" altLang="en-US"/>
        </a:p>
      </dgm:t>
    </dgm:pt>
    <dgm:pt modelId="{805ED02E-9B54-4949-8B43-AFD5FAB205DA}" type="pres">
      <dgm:prSet presAssocID="{C6C644DD-466C-4BE7-9243-2436A9F9339E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93520D21-8401-4B8E-927C-441816A20038}" type="pres">
      <dgm:prSet presAssocID="{B58B9DF9-49E3-4F88-8487-3FAF1C4EB16C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76002CC-B7AA-4036-8692-0BE8BE6309F4}" type="pres">
      <dgm:prSet presAssocID="{B58B9DF9-49E3-4F88-8487-3FAF1C4EB16C}" presName="gear1srcNode" presStyleLbl="node1" presStyleIdx="0" presStyleCnt="3"/>
      <dgm:spPr/>
      <dgm:t>
        <a:bodyPr/>
        <a:lstStyle/>
        <a:p>
          <a:endParaRPr lang="zh-TW" altLang="en-US"/>
        </a:p>
      </dgm:t>
    </dgm:pt>
    <dgm:pt modelId="{F6A21690-D816-4ACB-B974-A585107D5C1F}" type="pres">
      <dgm:prSet presAssocID="{B58B9DF9-49E3-4F88-8487-3FAF1C4EB16C}" presName="gear1dstNode" presStyleLbl="node1" presStyleIdx="0" presStyleCnt="3"/>
      <dgm:spPr/>
      <dgm:t>
        <a:bodyPr/>
        <a:lstStyle/>
        <a:p>
          <a:endParaRPr lang="zh-TW" altLang="en-US"/>
        </a:p>
      </dgm:t>
    </dgm:pt>
    <dgm:pt modelId="{F938792D-7825-486E-8E4D-01065BCE15AE}" type="pres">
      <dgm:prSet presAssocID="{C845BB39-C7B7-4803-9081-E2DB5FFB1E05}" presName="gear2" presStyleLbl="node1" presStyleIdx="1" presStyleCnt="3" custLinFactNeighborX="1378" custLinFactNeighborY="-1028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2E37D69-BE6F-431A-A13B-63114E486CA3}" type="pres">
      <dgm:prSet presAssocID="{C845BB39-C7B7-4803-9081-E2DB5FFB1E05}" presName="gear2srcNode" presStyleLbl="node1" presStyleIdx="1" presStyleCnt="3"/>
      <dgm:spPr/>
      <dgm:t>
        <a:bodyPr/>
        <a:lstStyle/>
        <a:p>
          <a:endParaRPr lang="zh-TW" altLang="en-US"/>
        </a:p>
      </dgm:t>
    </dgm:pt>
    <dgm:pt modelId="{7E5ED4C9-87BC-4464-85AE-8C37DB011ED0}" type="pres">
      <dgm:prSet presAssocID="{C845BB39-C7B7-4803-9081-E2DB5FFB1E05}" presName="gear2dstNode" presStyleLbl="node1" presStyleIdx="1" presStyleCnt="3"/>
      <dgm:spPr/>
      <dgm:t>
        <a:bodyPr/>
        <a:lstStyle/>
        <a:p>
          <a:endParaRPr lang="zh-TW" altLang="en-US"/>
        </a:p>
      </dgm:t>
    </dgm:pt>
    <dgm:pt modelId="{7ECA41BB-BB40-4499-965C-402B4177E90A}" type="pres">
      <dgm:prSet presAssocID="{E1E1BBE3-ED31-47E6-B481-F56E03120FE6}" presName="gear3" presStyleLbl="node1" presStyleIdx="2" presStyleCnt="3"/>
      <dgm:spPr/>
      <dgm:t>
        <a:bodyPr/>
        <a:lstStyle/>
        <a:p>
          <a:endParaRPr lang="zh-TW" altLang="en-US"/>
        </a:p>
      </dgm:t>
    </dgm:pt>
    <dgm:pt modelId="{D8176263-7A3E-460E-9217-78916D93EBC6}" type="pres">
      <dgm:prSet presAssocID="{E1E1BBE3-ED31-47E6-B481-F56E03120FE6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CEE38EF-EFE0-4489-9379-EEA3C85BC982}" type="pres">
      <dgm:prSet presAssocID="{E1E1BBE3-ED31-47E6-B481-F56E03120FE6}" presName="gear3srcNode" presStyleLbl="node1" presStyleIdx="2" presStyleCnt="3"/>
      <dgm:spPr/>
      <dgm:t>
        <a:bodyPr/>
        <a:lstStyle/>
        <a:p>
          <a:endParaRPr lang="zh-TW" altLang="en-US"/>
        </a:p>
      </dgm:t>
    </dgm:pt>
    <dgm:pt modelId="{7ECDE483-5CBF-4521-9CC3-D7B4A050E0FD}" type="pres">
      <dgm:prSet presAssocID="{E1E1BBE3-ED31-47E6-B481-F56E03120FE6}" presName="gear3dstNode" presStyleLbl="node1" presStyleIdx="2" presStyleCnt="3"/>
      <dgm:spPr/>
      <dgm:t>
        <a:bodyPr/>
        <a:lstStyle/>
        <a:p>
          <a:endParaRPr lang="zh-TW" altLang="en-US"/>
        </a:p>
      </dgm:t>
    </dgm:pt>
    <dgm:pt modelId="{5DFC4A86-6CC3-4C13-9B60-4F6F7D65A1E8}" type="pres">
      <dgm:prSet presAssocID="{E4AFFE36-08D4-4075-8D50-C7BD34C64C60}" presName="connector1" presStyleLbl="sibTrans2D1" presStyleIdx="0" presStyleCnt="3"/>
      <dgm:spPr/>
      <dgm:t>
        <a:bodyPr/>
        <a:lstStyle/>
        <a:p>
          <a:endParaRPr lang="zh-TW" altLang="en-US"/>
        </a:p>
      </dgm:t>
    </dgm:pt>
    <dgm:pt modelId="{8F9F520D-CA34-4DD9-933E-B88D0C254FD8}" type="pres">
      <dgm:prSet presAssocID="{46C5F307-1763-4EA2-A9A9-AD0447F16B43}" presName="connector2" presStyleLbl="sibTrans2D1" presStyleIdx="1" presStyleCnt="3"/>
      <dgm:spPr/>
      <dgm:t>
        <a:bodyPr/>
        <a:lstStyle/>
        <a:p>
          <a:endParaRPr lang="zh-TW" altLang="en-US"/>
        </a:p>
      </dgm:t>
    </dgm:pt>
    <dgm:pt modelId="{A2AC5C7C-EA43-43CC-AAD9-3628304087DF}" type="pres">
      <dgm:prSet presAssocID="{E73C10C4-52F3-4B17-98A1-DA97267F76CB}" presName="connector3" presStyleLbl="sibTrans2D1" presStyleIdx="2" presStyleCnt="3"/>
      <dgm:spPr/>
      <dgm:t>
        <a:bodyPr/>
        <a:lstStyle/>
        <a:p>
          <a:endParaRPr lang="zh-TW" altLang="en-US"/>
        </a:p>
      </dgm:t>
    </dgm:pt>
  </dgm:ptLst>
  <dgm:cxnLst>
    <dgm:cxn modelId="{33E17B8E-8A53-431D-A1EA-4AECF04C4491}" type="presOf" srcId="{C845BB39-C7B7-4803-9081-E2DB5FFB1E05}" destId="{7E5ED4C9-87BC-4464-85AE-8C37DB011ED0}" srcOrd="2" destOrd="0" presId="urn:microsoft.com/office/officeart/2005/8/layout/gear1"/>
    <dgm:cxn modelId="{4D13643D-2FB0-404E-8A73-AC256EA26755}" type="presOf" srcId="{E73C10C4-52F3-4B17-98A1-DA97267F76CB}" destId="{A2AC5C7C-EA43-43CC-AAD9-3628304087DF}" srcOrd="0" destOrd="0" presId="urn:microsoft.com/office/officeart/2005/8/layout/gear1"/>
    <dgm:cxn modelId="{F9A0971E-7712-45DD-90A3-E03ED55BBDF3}" type="presOf" srcId="{E1E1BBE3-ED31-47E6-B481-F56E03120FE6}" destId="{0CEE38EF-EFE0-4489-9379-EEA3C85BC982}" srcOrd="2" destOrd="0" presId="urn:microsoft.com/office/officeart/2005/8/layout/gear1"/>
    <dgm:cxn modelId="{0BE7CAB5-C40A-4004-85E2-EA8CA62300ED}" type="presOf" srcId="{E1E1BBE3-ED31-47E6-B481-F56E03120FE6}" destId="{7ECDE483-5CBF-4521-9CC3-D7B4A050E0FD}" srcOrd="3" destOrd="0" presId="urn:microsoft.com/office/officeart/2005/8/layout/gear1"/>
    <dgm:cxn modelId="{4AEB07EC-DF86-4A2B-B24E-4DA6BA3AFBFB}" type="presOf" srcId="{C845BB39-C7B7-4803-9081-E2DB5FFB1E05}" destId="{F938792D-7825-486E-8E4D-01065BCE15AE}" srcOrd="0" destOrd="0" presId="urn:microsoft.com/office/officeart/2005/8/layout/gear1"/>
    <dgm:cxn modelId="{B7E39C41-1248-434F-A276-C2EEB897070B}" type="presOf" srcId="{E1E1BBE3-ED31-47E6-B481-F56E03120FE6}" destId="{7ECA41BB-BB40-4499-965C-402B4177E90A}" srcOrd="0" destOrd="0" presId="urn:microsoft.com/office/officeart/2005/8/layout/gear1"/>
    <dgm:cxn modelId="{9EC6F16C-65DC-4F75-ADC9-CF2A1A84265D}" srcId="{C6C644DD-466C-4BE7-9243-2436A9F9339E}" destId="{C845BB39-C7B7-4803-9081-E2DB5FFB1E05}" srcOrd="1" destOrd="0" parTransId="{62B15407-BF68-4BDE-9814-E5A7239BD115}" sibTransId="{46C5F307-1763-4EA2-A9A9-AD0447F16B43}"/>
    <dgm:cxn modelId="{302CC76C-DB0F-4897-990D-AD54CCBD195C}" srcId="{C6C644DD-466C-4BE7-9243-2436A9F9339E}" destId="{E1E1BBE3-ED31-47E6-B481-F56E03120FE6}" srcOrd="2" destOrd="0" parTransId="{55C13ECC-3ED4-48FC-8B6D-5D437BF57700}" sibTransId="{E73C10C4-52F3-4B17-98A1-DA97267F76CB}"/>
    <dgm:cxn modelId="{F5327901-1823-4A51-BDAA-CEC06F522122}" type="presOf" srcId="{E4AFFE36-08D4-4075-8D50-C7BD34C64C60}" destId="{5DFC4A86-6CC3-4C13-9B60-4F6F7D65A1E8}" srcOrd="0" destOrd="0" presId="urn:microsoft.com/office/officeart/2005/8/layout/gear1"/>
    <dgm:cxn modelId="{9E7CECBA-DAE2-4F95-9A38-20AD49BB4298}" type="presOf" srcId="{B58B9DF9-49E3-4F88-8487-3FAF1C4EB16C}" destId="{F6A21690-D816-4ACB-B974-A585107D5C1F}" srcOrd="2" destOrd="0" presId="urn:microsoft.com/office/officeart/2005/8/layout/gear1"/>
    <dgm:cxn modelId="{332F5922-47A4-4F05-A05D-AE860A08B889}" type="presOf" srcId="{46C5F307-1763-4EA2-A9A9-AD0447F16B43}" destId="{8F9F520D-CA34-4DD9-933E-B88D0C254FD8}" srcOrd="0" destOrd="0" presId="urn:microsoft.com/office/officeart/2005/8/layout/gear1"/>
    <dgm:cxn modelId="{853890FC-9266-4E8F-A354-815BCAA466CA}" type="presOf" srcId="{B58B9DF9-49E3-4F88-8487-3FAF1C4EB16C}" destId="{276002CC-B7AA-4036-8692-0BE8BE6309F4}" srcOrd="1" destOrd="0" presId="urn:microsoft.com/office/officeart/2005/8/layout/gear1"/>
    <dgm:cxn modelId="{1F59C7C2-33F7-4027-A840-3392D4C2076F}" type="presOf" srcId="{B58B9DF9-49E3-4F88-8487-3FAF1C4EB16C}" destId="{93520D21-8401-4B8E-927C-441816A20038}" srcOrd="0" destOrd="0" presId="urn:microsoft.com/office/officeart/2005/8/layout/gear1"/>
    <dgm:cxn modelId="{4A62D6E8-10F8-4C73-91B9-7F72707A065B}" type="presOf" srcId="{C845BB39-C7B7-4803-9081-E2DB5FFB1E05}" destId="{E2E37D69-BE6F-431A-A13B-63114E486CA3}" srcOrd="1" destOrd="0" presId="urn:microsoft.com/office/officeart/2005/8/layout/gear1"/>
    <dgm:cxn modelId="{0119DAFC-ED25-418C-9F04-C2A47CA8A163}" srcId="{C6C644DD-466C-4BE7-9243-2436A9F9339E}" destId="{B58B9DF9-49E3-4F88-8487-3FAF1C4EB16C}" srcOrd="0" destOrd="0" parTransId="{A6D693F7-D0B5-4E7F-933E-E5F28CBED4BF}" sibTransId="{E4AFFE36-08D4-4075-8D50-C7BD34C64C60}"/>
    <dgm:cxn modelId="{7A750E90-4FB0-4B6C-BE93-6E5CD44B30AB}" type="presOf" srcId="{E1E1BBE3-ED31-47E6-B481-F56E03120FE6}" destId="{D8176263-7A3E-460E-9217-78916D93EBC6}" srcOrd="1" destOrd="0" presId="urn:microsoft.com/office/officeart/2005/8/layout/gear1"/>
    <dgm:cxn modelId="{97C23513-4229-4CE9-A869-5CE55400EAF5}" type="presOf" srcId="{C6C644DD-466C-4BE7-9243-2436A9F9339E}" destId="{805ED02E-9B54-4949-8B43-AFD5FAB205DA}" srcOrd="0" destOrd="0" presId="urn:microsoft.com/office/officeart/2005/8/layout/gear1"/>
    <dgm:cxn modelId="{59E73836-4634-4E82-A8C2-5DA65C28BBE6}" type="presParOf" srcId="{805ED02E-9B54-4949-8B43-AFD5FAB205DA}" destId="{93520D21-8401-4B8E-927C-441816A20038}" srcOrd="0" destOrd="0" presId="urn:microsoft.com/office/officeart/2005/8/layout/gear1"/>
    <dgm:cxn modelId="{9DACCA8B-D6DC-4526-85B9-FC1596ADD6AB}" type="presParOf" srcId="{805ED02E-9B54-4949-8B43-AFD5FAB205DA}" destId="{276002CC-B7AA-4036-8692-0BE8BE6309F4}" srcOrd="1" destOrd="0" presId="urn:microsoft.com/office/officeart/2005/8/layout/gear1"/>
    <dgm:cxn modelId="{C354F99A-FDAC-4253-AEC3-F597FDEFA8D8}" type="presParOf" srcId="{805ED02E-9B54-4949-8B43-AFD5FAB205DA}" destId="{F6A21690-D816-4ACB-B974-A585107D5C1F}" srcOrd="2" destOrd="0" presId="urn:microsoft.com/office/officeart/2005/8/layout/gear1"/>
    <dgm:cxn modelId="{E2FF0437-0312-4683-B3A0-FCB578C557F9}" type="presParOf" srcId="{805ED02E-9B54-4949-8B43-AFD5FAB205DA}" destId="{F938792D-7825-486E-8E4D-01065BCE15AE}" srcOrd="3" destOrd="0" presId="urn:microsoft.com/office/officeart/2005/8/layout/gear1"/>
    <dgm:cxn modelId="{3F9485E9-A54B-4AF1-B91D-03184A9F1B2D}" type="presParOf" srcId="{805ED02E-9B54-4949-8B43-AFD5FAB205DA}" destId="{E2E37D69-BE6F-431A-A13B-63114E486CA3}" srcOrd="4" destOrd="0" presId="urn:microsoft.com/office/officeart/2005/8/layout/gear1"/>
    <dgm:cxn modelId="{C87A7B72-D80B-46D8-9D41-D5C854726041}" type="presParOf" srcId="{805ED02E-9B54-4949-8B43-AFD5FAB205DA}" destId="{7E5ED4C9-87BC-4464-85AE-8C37DB011ED0}" srcOrd="5" destOrd="0" presId="urn:microsoft.com/office/officeart/2005/8/layout/gear1"/>
    <dgm:cxn modelId="{9D011C34-2B5F-429D-828E-C00A272AB4D0}" type="presParOf" srcId="{805ED02E-9B54-4949-8B43-AFD5FAB205DA}" destId="{7ECA41BB-BB40-4499-965C-402B4177E90A}" srcOrd="6" destOrd="0" presId="urn:microsoft.com/office/officeart/2005/8/layout/gear1"/>
    <dgm:cxn modelId="{8952A0E9-7B0F-4CF7-AF7B-D729C1E3F2EB}" type="presParOf" srcId="{805ED02E-9B54-4949-8B43-AFD5FAB205DA}" destId="{D8176263-7A3E-460E-9217-78916D93EBC6}" srcOrd="7" destOrd="0" presId="urn:microsoft.com/office/officeart/2005/8/layout/gear1"/>
    <dgm:cxn modelId="{985CE647-7815-4DD4-84A7-F4E48CC7B744}" type="presParOf" srcId="{805ED02E-9B54-4949-8B43-AFD5FAB205DA}" destId="{0CEE38EF-EFE0-4489-9379-EEA3C85BC982}" srcOrd="8" destOrd="0" presId="urn:microsoft.com/office/officeart/2005/8/layout/gear1"/>
    <dgm:cxn modelId="{CA497A2E-A907-4D5B-9616-BC7A4DCF381B}" type="presParOf" srcId="{805ED02E-9B54-4949-8B43-AFD5FAB205DA}" destId="{7ECDE483-5CBF-4521-9CC3-D7B4A050E0FD}" srcOrd="9" destOrd="0" presId="urn:microsoft.com/office/officeart/2005/8/layout/gear1"/>
    <dgm:cxn modelId="{11E90D8C-E908-425B-9A6B-07254EE14E13}" type="presParOf" srcId="{805ED02E-9B54-4949-8B43-AFD5FAB205DA}" destId="{5DFC4A86-6CC3-4C13-9B60-4F6F7D65A1E8}" srcOrd="10" destOrd="0" presId="urn:microsoft.com/office/officeart/2005/8/layout/gear1"/>
    <dgm:cxn modelId="{D4C7A752-B661-40F4-A001-A94C67BDEC35}" type="presParOf" srcId="{805ED02E-9B54-4949-8B43-AFD5FAB205DA}" destId="{8F9F520D-CA34-4DD9-933E-B88D0C254FD8}" srcOrd="11" destOrd="0" presId="urn:microsoft.com/office/officeart/2005/8/layout/gear1"/>
    <dgm:cxn modelId="{77AB42E7-299B-4C34-98FD-C1A2E739E110}" type="presParOf" srcId="{805ED02E-9B54-4949-8B43-AFD5FAB205DA}" destId="{A2AC5C7C-EA43-43CC-AAD9-3628304087DF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82F4A9-3EA4-44EB-AE86-50C9E6BF3689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863B3100-AE7D-4579-A26F-540EFE7121F8}">
      <dgm:prSet phldrT="[文字]" phldr="1"/>
      <dgm:spPr/>
      <dgm:t>
        <a:bodyPr/>
        <a:lstStyle/>
        <a:p>
          <a:endParaRPr lang="zh-TW" altLang="en-US" dirty="0"/>
        </a:p>
      </dgm:t>
    </dgm:pt>
    <dgm:pt modelId="{B6077E9F-27FD-4C4E-AEC7-D8BDC0FCF221}" type="parTrans" cxnId="{9D4A2D57-258D-41DA-8ECE-9A5D05F05C0D}">
      <dgm:prSet/>
      <dgm:spPr/>
      <dgm:t>
        <a:bodyPr/>
        <a:lstStyle/>
        <a:p>
          <a:endParaRPr lang="zh-TW" altLang="en-US"/>
        </a:p>
      </dgm:t>
    </dgm:pt>
    <dgm:pt modelId="{CF7F5538-D026-4BBD-BEB0-1F9BD662B8EF}" type="sibTrans" cxnId="{9D4A2D57-258D-41DA-8ECE-9A5D05F05C0D}">
      <dgm:prSet/>
      <dgm:spPr/>
      <dgm:t>
        <a:bodyPr/>
        <a:lstStyle/>
        <a:p>
          <a:endParaRPr lang="zh-TW" altLang="en-US"/>
        </a:p>
      </dgm:t>
    </dgm:pt>
    <dgm:pt modelId="{C359343D-7AE4-4F71-B2CB-28F3E5334087}">
      <dgm:prSet phldrT="[文字]" phldr="1"/>
      <dgm:spPr/>
      <dgm:t>
        <a:bodyPr/>
        <a:lstStyle/>
        <a:p>
          <a:endParaRPr lang="zh-TW" altLang="en-US" dirty="0"/>
        </a:p>
      </dgm:t>
    </dgm:pt>
    <dgm:pt modelId="{CB238AC3-C870-480D-B202-15C8CB4EFEC5}" type="parTrans" cxnId="{A0118A7F-2180-43CD-A4D9-27E8779182C9}">
      <dgm:prSet/>
      <dgm:spPr/>
      <dgm:t>
        <a:bodyPr/>
        <a:lstStyle/>
        <a:p>
          <a:endParaRPr lang="zh-TW" altLang="en-US"/>
        </a:p>
      </dgm:t>
    </dgm:pt>
    <dgm:pt modelId="{E5447309-77C7-4BDF-B662-3F70980EE94F}" type="sibTrans" cxnId="{A0118A7F-2180-43CD-A4D9-27E8779182C9}">
      <dgm:prSet/>
      <dgm:spPr/>
      <dgm:t>
        <a:bodyPr/>
        <a:lstStyle/>
        <a:p>
          <a:endParaRPr lang="zh-TW" altLang="en-US"/>
        </a:p>
      </dgm:t>
    </dgm:pt>
    <dgm:pt modelId="{CA6B9B97-7915-49EF-853A-952374ED2C9C}">
      <dgm:prSet phldrT="[文字]" phldr="1"/>
      <dgm:spPr/>
      <dgm:t>
        <a:bodyPr/>
        <a:lstStyle/>
        <a:p>
          <a:endParaRPr lang="zh-TW" altLang="en-US" dirty="0"/>
        </a:p>
      </dgm:t>
    </dgm:pt>
    <dgm:pt modelId="{1280F6CD-2E49-44D4-AB1C-5E2219D15FD4}" type="parTrans" cxnId="{6DE9D10F-5BCC-4DFE-B1B5-35013675D20A}">
      <dgm:prSet/>
      <dgm:spPr/>
      <dgm:t>
        <a:bodyPr/>
        <a:lstStyle/>
        <a:p>
          <a:endParaRPr lang="zh-TW" altLang="en-US"/>
        </a:p>
      </dgm:t>
    </dgm:pt>
    <dgm:pt modelId="{46762205-6891-4B59-B90A-0BECD645709A}" type="sibTrans" cxnId="{6DE9D10F-5BCC-4DFE-B1B5-35013675D20A}">
      <dgm:prSet/>
      <dgm:spPr/>
      <dgm:t>
        <a:bodyPr/>
        <a:lstStyle/>
        <a:p>
          <a:endParaRPr lang="zh-TW" altLang="en-US"/>
        </a:p>
      </dgm:t>
    </dgm:pt>
    <dgm:pt modelId="{5689A20D-33A5-47D7-B9B4-5AFD57AE5909}">
      <dgm:prSet phldrT="[文字]"/>
      <dgm:spPr/>
      <dgm:t>
        <a:bodyPr/>
        <a:lstStyle/>
        <a:p>
          <a:endParaRPr lang="zh-TW" altLang="en-US" dirty="0"/>
        </a:p>
      </dgm:t>
    </dgm:pt>
    <dgm:pt modelId="{403F7D0E-E333-4B76-9FAC-EA16264DD2D2}" type="parTrans" cxnId="{8D072C80-87C6-4810-9987-329121B2E3AE}">
      <dgm:prSet/>
      <dgm:spPr/>
      <dgm:t>
        <a:bodyPr/>
        <a:lstStyle/>
        <a:p>
          <a:endParaRPr lang="zh-TW" altLang="en-US"/>
        </a:p>
      </dgm:t>
    </dgm:pt>
    <dgm:pt modelId="{A56F8A08-4D1D-4C8B-8F3A-94051A177468}" type="sibTrans" cxnId="{8D072C80-87C6-4810-9987-329121B2E3AE}">
      <dgm:prSet/>
      <dgm:spPr/>
      <dgm:t>
        <a:bodyPr/>
        <a:lstStyle/>
        <a:p>
          <a:endParaRPr lang="zh-TW" altLang="en-US"/>
        </a:p>
      </dgm:t>
    </dgm:pt>
    <dgm:pt modelId="{F07A2088-EECE-4B3E-8083-E0D564991792}">
      <dgm:prSet phldrT="[文字]"/>
      <dgm:spPr/>
      <dgm:t>
        <a:bodyPr/>
        <a:lstStyle/>
        <a:p>
          <a:endParaRPr lang="zh-TW" altLang="en-US" dirty="0"/>
        </a:p>
      </dgm:t>
    </dgm:pt>
    <dgm:pt modelId="{DB485146-A0EE-4F3D-8928-FC773173D22D}" type="parTrans" cxnId="{45FCDEBE-5D1D-47C8-A84D-4BA6BCB07A38}">
      <dgm:prSet/>
      <dgm:spPr/>
      <dgm:t>
        <a:bodyPr/>
        <a:lstStyle/>
        <a:p>
          <a:endParaRPr lang="zh-TW" altLang="en-US"/>
        </a:p>
      </dgm:t>
    </dgm:pt>
    <dgm:pt modelId="{C38DFF49-C937-4A9E-890A-52EC3CA860E8}" type="sibTrans" cxnId="{45FCDEBE-5D1D-47C8-A84D-4BA6BCB07A38}">
      <dgm:prSet/>
      <dgm:spPr/>
      <dgm:t>
        <a:bodyPr/>
        <a:lstStyle/>
        <a:p>
          <a:endParaRPr lang="zh-TW" altLang="en-US"/>
        </a:p>
      </dgm:t>
    </dgm:pt>
    <dgm:pt modelId="{F7F20D28-EADC-484A-BEA7-F94882916A8F}">
      <dgm:prSet phldrT="[文字]"/>
      <dgm:spPr/>
      <dgm:t>
        <a:bodyPr/>
        <a:lstStyle/>
        <a:p>
          <a:endParaRPr lang="zh-TW" altLang="en-US" dirty="0"/>
        </a:p>
      </dgm:t>
    </dgm:pt>
    <dgm:pt modelId="{F9B675A0-0B14-46FC-B2C1-30956081AE30}" type="parTrans" cxnId="{220357AA-A6EA-437B-AE70-EADAA7B34F27}">
      <dgm:prSet/>
      <dgm:spPr/>
      <dgm:t>
        <a:bodyPr/>
        <a:lstStyle/>
        <a:p>
          <a:endParaRPr lang="zh-TW" altLang="en-US"/>
        </a:p>
      </dgm:t>
    </dgm:pt>
    <dgm:pt modelId="{EC0A8008-88B5-48E5-B497-1E473C5420C4}" type="sibTrans" cxnId="{220357AA-A6EA-437B-AE70-EADAA7B34F27}">
      <dgm:prSet/>
      <dgm:spPr/>
      <dgm:t>
        <a:bodyPr/>
        <a:lstStyle/>
        <a:p>
          <a:endParaRPr lang="zh-TW" altLang="en-US"/>
        </a:p>
      </dgm:t>
    </dgm:pt>
    <dgm:pt modelId="{2ECF7FA3-5DFC-4BDA-B17D-4862D3F374E8}">
      <dgm:prSet phldrT="[文字]"/>
      <dgm:spPr/>
      <dgm:t>
        <a:bodyPr/>
        <a:lstStyle/>
        <a:p>
          <a:endParaRPr lang="zh-TW" altLang="en-US" dirty="0"/>
        </a:p>
      </dgm:t>
    </dgm:pt>
    <dgm:pt modelId="{9EAEAC01-4C10-4CF9-87B0-3BBFD26316D8}" type="parTrans" cxnId="{962167DD-D929-4D2B-9914-D9D5918509A5}">
      <dgm:prSet/>
      <dgm:spPr/>
      <dgm:t>
        <a:bodyPr/>
        <a:lstStyle/>
        <a:p>
          <a:endParaRPr lang="zh-TW" altLang="en-US"/>
        </a:p>
      </dgm:t>
    </dgm:pt>
    <dgm:pt modelId="{A684BF1A-D27F-49D5-8F4D-DB7A088CF8B2}" type="sibTrans" cxnId="{962167DD-D929-4D2B-9914-D9D5918509A5}">
      <dgm:prSet/>
      <dgm:spPr/>
      <dgm:t>
        <a:bodyPr/>
        <a:lstStyle/>
        <a:p>
          <a:endParaRPr lang="zh-TW" altLang="en-US"/>
        </a:p>
      </dgm:t>
    </dgm:pt>
    <dgm:pt modelId="{DBDC78D0-BA08-4691-8B65-5F627CA5F4F1}" type="pres">
      <dgm:prSet presAssocID="{2A82F4A9-3EA4-44EB-AE86-50C9E6BF368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D15917E-64D2-44EA-B942-3E139A877CFA}" type="pres">
      <dgm:prSet presAssocID="{863B3100-AE7D-4579-A26F-540EFE7121F8}" presName="dummy" presStyleCnt="0"/>
      <dgm:spPr/>
    </dgm:pt>
    <dgm:pt modelId="{653EEB12-5F1C-417A-825F-DC88FFEEFB86}" type="pres">
      <dgm:prSet presAssocID="{863B3100-AE7D-4579-A26F-540EFE7121F8}" presName="node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C9021A-C3BC-40BE-B871-01E3DEC33725}" type="pres">
      <dgm:prSet presAssocID="{CF7F5538-D026-4BBD-BEB0-1F9BD662B8EF}" presName="sibTrans" presStyleLbl="node1" presStyleIdx="0" presStyleCnt="4"/>
      <dgm:spPr/>
      <dgm:t>
        <a:bodyPr/>
        <a:lstStyle/>
        <a:p>
          <a:endParaRPr lang="zh-TW" altLang="en-US"/>
        </a:p>
      </dgm:t>
    </dgm:pt>
    <dgm:pt modelId="{2393E15D-07D6-45A0-9A1F-53039F50CC05}" type="pres">
      <dgm:prSet presAssocID="{C359343D-7AE4-4F71-B2CB-28F3E5334087}" presName="dummy" presStyleCnt="0"/>
      <dgm:spPr/>
    </dgm:pt>
    <dgm:pt modelId="{8F57A730-F4AC-49B2-ADC1-813BBB853C05}" type="pres">
      <dgm:prSet presAssocID="{C359343D-7AE4-4F71-B2CB-28F3E5334087}" presName="node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95CD216-203E-4805-B81E-58380F200683}" type="pres">
      <dgm:prSet presAssocID="{E5447309-77C7-4BDF-B662-3F70980EE94F}" presName="sibTrans" presStyleLbl="node1" presStyleIdx="1" presStyleCnt="4"/>
      <dgm:spPr/>
      <dgm:t>
        <a:bodyPr/>
        <a:lstStyle/>
        <a:p>
          <a:endParaRPr lang="zh-TW" altLang="en-US"/>
        </a:p>
      </dgm:t>
    </dgm:pt>
    <dgm:pt modelId="{45D73189-9E91-472D-9369-DEB19DB1F7E0}" type="pres">
      <dgm:prSet presAssocID="{CA6B9B97-7915-49EF-853A-952374ED2C9C}" presName="dummy" presStyleCnt="0"/>
      <dgm:spPr/>
    </dgm:pt>
    <dgm:pt modelId="{A2D15406-CF53-4DE8-B80D-B6EBC7CE7482}" type="pres">
      <dgm:prSet presAssocID="{CA6B9B97-7915-49EF-853A-952374ED2C9C}" presName="node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17FAB10-10CA-4AD3-BAD7-2E01C4E611BB}" type="pres">
      <dgm:prSet presAssocID="{46762205-6891-4B59-B90A-0BECD645709A}" presName="sibTrans" presStyleLbl="node1" presStyleIdx="2" presStyleCnt="4"/>
      <dgm:spPr/>
      <dgm:t>
        <a:bodyPr/>
        <a:lstStyle/>
        <a:p>
          <a:endParaRPr lang="zh-TW" altLang="en-US"/>
        </a:p>
      </dgm:t>
    </dgm:pt>
    <dgm:pt modelId="{D7AB4BF6-1F23-4B28-B9D7-5649FCF75C0E}" type="pres">
      <dgm:prSet presAssocID="{2ECF7FA3-5DFC-4BDA-B17D-4862D3F374E8}" presName="dummy" presStyleCnt="0"/>
      <dgm:spPr/>
    </dgm:pt>
    <dgm:pt modelId="{7C6F574E-A026-4636-B270-7DD7B1B08119}" type="pres">
      <dgm:prSet presAssocID="{2ECF7FA3-5DFC-4BDA-B17D-4862D3F374E8}" presName="node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D4B3F54-B9B0-43B1-9A24-4BB8503C42B1}" type="pres">
      <dgm:prSet presAssocID="{A684BF1A-D27F-49D5-8F4D-DB7A088CF8B2}" presName="sibTrans" presStyleLbl="node1" presStyleIdx="3" presStyleCnt="4"/>
      <dgm:spPr/>
      <dgm:t>
        <a:bodyPr/>
        <a:lstStyle/>
        <a:p>
          <a:endParaRPr lang="zh-TW" altLang="en-US"/>
        </a:p>
      </dgm:t>
    </dgm:pt>
  </dgm:ptLst>
  <dgm:cxnLst>
    <dgm:cxn modelId="{6DE9D10F-5BCC-4DFE-B1B5-35013675D20A}" srcId="{2A82F4A9-3EA4-44EB-AE86-50C9E6BF3689}" destId="{CA6B9B97-7915-49EF-853A-952374ED2C9C}" srcOrd="2" destOrd="0" parTransId="{1280F6CD-2E49-44D4-AB1C-5E2219D15FD4}" sibTransId="{46762205-6891-4B59-B90A-0BECD645709A}"/>
    <dgm:cxn modelId="{C33A032E-5AC2-48CB-ACE1-CCB9976BD0C2}" type="presOf" srcId="{863B3100-AE7D-4579-A26F-540EFE7121F8}" destId="{653EEB12-5F1C-417A-825F-DC88FFEEFB86}" srcOrd="0" destOrd="0" presId="urn:microsoft.com/office/officeart/2005/8/layout/cycle1"/>
    <dgm:cxn modelId="{EC15766C-D87A-4E22-B27D-A88C65461193}" type="presOf" srcId="{CF7F5538-D026-4BBD-BEB0-1F9BD662B8EF}" destId="{07C9021A-C3BC-40BE-B871-01E3DEC33725}" srcOrd="0" destOrd="0" presId="urn:microsoft.com/office/officeart/2005/8/layout/cycle1"/>
    <dgm:cxn modelId="{CD5244A5-5637-45A9-BE84-21CB73C4DFFF}" type="presOf" srcId="{2A82F4A9-3EA4-44EB-AE86-50C9E6BF3689}" destId="{DBDC78D0-BA08-4691-8B65-5F627CA5F4F1}" srcOrd="0" destOrd="0" presId="urn:microsoft.com/office/officeart/2005/8/layout/cycle1"/>
    <dgm:cxn modelId="{0E17D975-FD3C-4F24-A2E7-8DC1EB4852CF}" type="presOf" srcId="{E5447309-77C7-4BDF-B662-3F70980EE94F}" destId="{895CD216-203E-4805-B81E-58380F200683}" srcOrd="0" destOrd="0" presId="urn:microsoft.com/office/officeart/2005/8/layout/cycle1"/>
    <dgm:cxn modelId="{8CFFCD83-A49A-474A-AAED-388C7A2E779A}" type="presOf" srcId="{A684BF1A-D27F-49D5-8F4D-DB7A088CF8B2}" destId="{7D4B3F54-B9B0-43B1-9A24-4BB8503C42B1}" srcOrd="0" destOrd="0" presId="urn:microsoft.com/office/officeart/2005/8/layout/cycle1"/>
    <dgm:cxn modelId="{1017AA55-F0BF-407A-9B2D-0D0B9798F605}" type="presOf" srcId="{5689A20D-33A5-47D7-B9B4-5AFD57AE5909}" destId="{A2D15406-CF53-4DE8-B80D-B6EBC7CE7482}" srcOrd="0" destOrd="1" presId="urn:microsoft.com/office/officeart/2005/8/layout/cycle1"/>
    <dgm:cxn modelId="{7D873262-B227-499F-A07D-144DEAF2BBA3}" type="presOf" srcId="{F7F20D28-EADC-484A-BEA7-F94882916A8F}" destId="{7C6F574E-A026-4636-B270-7DD7B1B08119}" srcOrd="0" destOrd="1" presId="urn:microsoft.com/office/officeart/2005/8/layout/cycle1"/>
    <dgm:cxn modelId="{8D072C80-87C6-4810-9987-329121B2E3AE}" srcId="{CA6B9B97-7915-49EF-853A-952374ED2C9C}" destId="{5689A20D-33A5-47D7-B9B4-5AFD57AE5909}" srcOrd="0" destOrd="0" parTransId="{403F7D0E-E333-4B76-9FAC-EA16264DD2D2}" sibTransId="{A56F8A08-4D1D-4C8B-8F3A-94051A177468}"/>
    <dgm:cxn modelId="{A0118A7F-2180-43CD-A4D9-27E8779182C9}" srcId="{2A82F4A9-3EA4-44EB-AE86-50C9E6BF3689}" destId="{C359343D-7AE4-4F71-B2CB-28F3E5334087}" srcOrd="1" destOrd="0" parTransId="{CB238AC3-C870-480D-B202-15C8CB4EFEC5}" sibTransId="{E5447309-77C7-4BDF-B662-3F70980EE94F}"/>
    <dgm:cxn modelId="{02E394C8-AB35-4BF6-9494-A7504BBCEBB1}" type="presOf" srcId="{2ECF7FA3-5DFC-4BDA-B17D-4862D3F374E8}" destId="{7C6F574E-A026-4636-B270-7DD7B1B08119}" srcOrd="0" destOrd="0" presId="urn:microsoft.com/office/officeart/2005/8/layout/cycle1"/>
    <dgm:cxn modelId="{962167DD-D929-4D2B-9914-D9D5918509A5}" srcId="{2A82F4A9-3EA4-44EB-AE86-50C9E6BF3689}" destId="{2ECF7FA3-5DFC-4BDA-B17D-4862D3F374E8}" srcOrd="3" destOrd="0" parTransId="{9EAEAC01-4C10-4CF9-87B0-3BBFD26316D8}" sibTransId="{A684BF1A-D27F-49D5-8F4D-DB7A088CF8B2}"/>
    <dgm:cxn modelId="{9D4A2D57-258D-41DA-8ECE-9A5D05F05C0D}" srcId="{2A82F4A9-3EA4-44EB-AE86-50C9E6BF3689}" destId="{863B3100-AE7D-4579-A26F-540EFE7121F8}" srcOrd="0" destOrd="0" parTransId="{B6077E9F-27FD-4C4E-AEC7-D8BDC0FCF221}" sibTransId="{CF7F5538-D026-4BBD-BEB0-1F9BD662B8EF}"/>
    <dgm:cxn modelId="{45FCDEBE-5D1D-47C8-A84D-4BA6BCB07A38}" srcId="{CA6B9B97-7915-49EF-853A-952374ED2C9C}" destId="{F07A2088-EECE-4B3E-8083-E0D564991792}" srcOrd="1" destOrd="0" parTransId="{DB485146-A0EE-4F3D-8928-FC773173D22D}" sibTransId="{C38DFF49-C937-4A9E-890A-52EC3CA860E8}"/>
    <dgm:cxn modelId="{2B47B4EC-1218-4258-850A-D46E001398E1}" type="presOf" srcId="{46762205-6891-4B59-B90A-0BECD645709A}" destId="{B17FAB10-10CA-4AD3-BAD7-2E01C4E611BB}" srcOrd="0" destOrd="0" presId="urn:microsoft.com/office/officeart/2005/8/layout/cycle1"/>
    <dgm:cxn modelId="{64616BE6-0F96-4EC4-AF24-2250C3E0CBF2}" type="presOf" srcId="{C359343D-7AE4-4F71-B2CB-28F3E5334087}" destId="{8F57A730-F4AC-49B2-ADC1-813BBB853C05}" srcOrd="0" destOrd="0" presId="urn:microsoft.com/office/officeart/2005/8/layout/cycle1"/>
    <dgm:cxn modelId="{220357AA-A6EA-437B-AE70-EADAA7B34F27}" srcId="{2ECF7FA3-5DFC-4BDA-B17D-4862D3F374E8}" destId="{F7F20D28-EADC-484A-BEA7-F94882916A8F}" srcOrd="0" destOrd="0" parTransId="{F9B675A0-0B14-46FC-B2C1-30956081AE30}" sibTransId="{EC0A8008-88B5-48E5-B497-1E473C5420C4}"/>
    <dgm:cxn modelId="{31618029-886B-4A89-B051-43873A30C7AA}" type="presOf" srcId="{CA6B9B97-7915-49EF-853A-952374ED2C9C}" destId="{A2D15406-CF53-4DE8-B80D-B6EBC7CE7482}" srcOrd="0" destOrd="0" presId="urn:microsoft.com/office/officeart/2005/8/layout/cycle1"/>
    <dgm:cxn modelId="{8FB98D28-F0F9-4102-98F3-0F9204B624B0}" type="presOf" srcId="{F07A2088-EECE-4B3E-8083-E0D564991792}" destId="{A2D15406-CF53-4DE8-B80D-B6EBC7CE7482}" srcOrd="0" destOrd="2" presId="urn:microsoft.com/office/officeart/2005/8/layout/cycle1"/>
    <dgm:cxn modelId="{3006CA07-3FF0-4C67-AB4C-4011BF1E931B}" type="presParOf" srcId="{DBDC78D0-BA08-4691-8B65-5F627CA5F4F1}" destId="{BD15917E-64D2-44EA-B942-3E139A877CFA}" srcOrd="0" destOrd="0" presId="urn:microsoft.com/office/officeart/2005/8/layout/cycle1"/>
    <dgm:cxn modelId="{6E444291-BE4D-404E-8B7C-6CB7EBB8E42A}" type="presParOf" srcId="{DBDC78D0-BA08-4691-8B65-5F627CA5F4F1}" destId="{653EEB12-5F1C-417A-825F-DC88FFEEFB86}" srcOrd="1" destOrd="0" presId="urn:microsoft.com/office/officeart/2005/8/layout/cycle1"/>
    <dgm:cxn modelId="{6D31B65F-0BB1-4FE9-86F6-392F83499745}" type="presParOf" srcId="{DBDC78D0-BA08-4691-8B65-5F627CA5F4F1}" destId="{07C9021A-C3BC-40BE-B871-01E3DEC33725}" srcOrd="2" destOrd="0" presId="urn:microsoft.com/office/officeart/2005/8/layout/cycle1"/>
    <dgm:cxn modelId="{09F1CF94-B595-449F-B62E-67FF6A589DDB}" type="presParOf" srcId="{DBDC78D0-BA08-4691-8B65-5F627CA5F4F1}" destId="{2393E15D-07D6-45A0-9A1F-53039F50CC05}" srcOrd="3" destOrd="0" presId="urn:microsoft.com/office/officeart/2005/8/layout/cycle1"/>
    <dgm:cxn modelId="{D7C44738-6664-441D-9CF8-1B40E2D4E465}" type="presParOf" srcId="{DBDC78D0-BA08-4691-8B65-5F627CA5F4F1}" destId="{8F57A730-F4AC-49B2-ADC1-813BBB853C05}" srcOrd="4" destOrd="0" presId="urn:microsoft.com/office/officeart/2005/8/layout/cycle1"/>
    <dgm:cxn modelId="{F392D0C4-8683-4D79-9BC2-DB0C8C98FEA9}" type="presParOf" srcId="{DBDC78D0-BA08-4691-8B65-5F627CA5F4F1}" destId="{895CD216-203E-4805-B81E-58380F200683}" srcOrd="5" destOrd="0" presId="urn:microsoft.com/office/officeart/2005/8/layout/cycle1"/>
    <dgm:cxn modelId="{29578BAD-5800-490C-A25B-2A2FD587ADA3}" type="presParOf" srcId="{DBDC78D0-BA08-4691-8B65-5F627CA5F4F1}" destId="{45D73189-9E91-472D-9369-DEB19DB1F7E0}" srcOrd="6" destOrd="0" presId="urn:microsoft.com/office/officeart/2005/8/layout/cycle1"/>
    <dgm:cxn modelId="{5F3C3AA3-58A1-43B5-B654-9C190006157C}" type="presParOf" srcId="{DBDC78D0-BA08-4691-8B65-5F627CA5F4F1}" destId="{A2D15406-CF53-4DE8-B80D-B6EBC7CE7482}" srcOrd="7" destOrd="0" presId="urn:microsoft.com/office/officeart/2005/8/layout/cycle1"/>
    <dgm:cxn modelId="{514B4614-C5DD-4E97-90F3-E3B1894C5205}" type="presParOf" srcId="{DBDC78D0-BA08-4691-8B65-5F627CA5F4F1}" destId="{B17FAB10-10CA-4AD3-BAD7-2E01C4E611BB}" srcOrd="8" destOrd="0" presId="urn:microsoft.com/office/officeart/2005/8/layout/cycle1"/>
    <dgm:cxn modelId="{DC5FCFAA-C6C8-45EA-8224-C2666D33FDDB}" type="presParOf" srcId="{DBDC78D0-BA08-4691-8B65-5F627CA5F4F1}" destId="{D7AB4BF6-1F23-4B28-B9D7-5649FCF75C0E}" srcOrd="9" destOrd="0" presId="urn:microsoft.com/office/officeart/2005/8/layout/cycle1"/>
    <dgm:cxn modelId="{673A5B13-DB19-4EB0-85F7-FF9FFAC3B8A4}" type="presParOf" srcId="{DBDC78D0-BA08-4691-8B65-5F627CA5F4F1}" destId="{7C6F574E-A026-4636-B270-7DD7B1B08119}" srcOrd="10" destOrd="0" presId="urn:microsoft.com/office/officeart/2005/8/layout/cycle1"/>
    <dgm:cxn modelId="{FDA58B8A-3BE1-441C-B458-E3873293E77F}" type="presParOf" srcId="{DBDC78D0-BA08-4691-8B65-5F627CA5F4F1}" destId="{7D4B3F54-B9B0-43B1-9A24-4BB8503C42B1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6C449E-209D-45F6-9D20-A700088845CC}" type="doc">
      <dgm:prSet loTypeId="urn:microsoft.com/office/officeart/2005/8/layout/arrow2" loCatId="process" qsTypeId="urn:microsoft.com/office/officeart/2005/8/quickstyle/simple1" qsCatId="simple" csTypeId="urn:microsoft.com/office/officeart/2005/8/colors/accent2_3" csCatId="accent2" phldr="1"/>
      <dgm:spPr/>
    </dgm:pt>
    <dgm:pt modelId="{DE17A014-542D-4797-82E8-2DCA05C813B8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學古城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6886D40-6329-42CC-B9C8-F5BA695A92DF}" type="parTrans" cxnId="{6DF60446-8616-47FF-8BA2-1382335FAF80}">
      <dgm:prSet/>
      <dgm:spPr/>
      <dgm:t>
        <a:bodyPr/>
        <a:lstStyle/>
        <a:p>
          <a:endParaRPr lang="zh-TW" altLang="en-US"/>
        </a:p>
      </dgm:t>
    </dgm:pt>
    <dgm:pt modelId="{68A4C34C-EA0C-45D4-8892-2FC4456257F9}" type="sibTrans" cxnId="{6DF60446-8616-47FF-8BA2-1382335FAF80}">
      <dgm:prSet/>
      <dgm:spPr/>
      <dgm:t>
        <a:bodyPr/>
        <a:lstStyle/>
        <a:p>
          <a:endParaRPr lang="zh-TW" altLang="en-US"/>
        </a:p>
      </dgm:t>
    </dgm:pt>
    <dgm:pt modelId="{95DD75C5-693E-4924-91FE-A5953D859A2E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從古城中學習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1F0D4B7-051D-4686-B2F6-CDF73543D312}" type="parTrans" cxnId="{E4DA2924-34B4-458F-9643-68F23C44C9F1}">
      <dgm:prSet/>
      <dgm:spPr/>
      <dgm:t>
        <a:bodyPr/>
        <a:lstStyle/>
        <a:p>
          <a:endParaRPr lang="zh-TW" altLang="en-US"/>
        </a:p>
      </dgm:t>
    </dgm:pt>
    <dgm:pt modelId="{D3C0BD77-C03B-453C-8ED9-212F39227570}" type="sibTrans" cxnId="{E4DA2924-34B4-458F-9643-68F23C44C9F1}">
      <dgm:prSet/>
      <dgm:spPr/>
      <dgm:t>
        <a:bodyPr/>
        <a:lstStyle/>
        <a:p>
          <a:endParaRPr lang="zh-TW" altLang="en-US"/>
        </a:p>
      </dgm:t>
    </dgm:pt>
    <dgm:pt modelId="{D6F98E70-62E0-498D-9DF4-785D3A609F55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為古城而學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691345A-B785-4608-932E-6DFE3335E875}" type="parTrans" cxnId="{BDB73AD9-D371-43F9-9611-0DB33428F039}">
      <dgm:prSet/>
      <dgm:spPr/>
      <dgm:t>
        <a:bodyPr/>
        <a:lstStyle/>
        <a:p>
          <a:endParaRPr lang="zh-TW" altLang="en-US"/>
        </a:p>
      </dgm:t>
    </dgm:pt>
    <dgm:pt modelId="{D5B2FC37-6639-4550-9DC5-7D14AAA17E70}" type="sibTrans" cxnId="{BDB73AD9-D371-43F9-9611-0DB33428F039}">
      <dgm:prSet/>
      <dgm:spPr/>
      <dgm:t>
        <a:bodyPr/>
        <a:lstStyle/>
        <a:p>
          <a:endParaRPr lang="zh-TW" altLang="en-US"/>
        </a:p>
      </dgm:t>
    </dgm:pt>
    <dgm:pt modelId="{F125536C-CB51-4DE1-8B0A-D4F55702CE7D}" type="pres">
      <dgm:prSet presAssocID="{D06C449E-209D-45F6-9D20-A700088845CC}" presName="arrowDiagram" presStyleCnt="0">
        <dgm:presLayoutVars>
          <dgm:chMax val="5"/>
          <dgm:dir/>
          <dgm:resizeHandles val="exact"/>
        </dgm:presLayoutVars>
      </dgm:prSet>
      <dgm:spPr/>
    </dgm:pt>
    <dgm:pt modelId="{4EE7DC37-B17E-4082-BC27-B62D893EB441}" type="pres">
      <dgm:prSet presAssocID="{D06C449E-209D-45F6-9D20-A700088845CC}" presName="arrow" presStyleLbl="bgShp" presStyleIdx="0" presStyleCnt="1"/>
      <dgm:spPr/>
    </dgm:pt>
    <dgm:pt modelId="{91B2CA79-A5B7-401A-B980-C50B9A3977F2}" type="pres">
      <dgm:prSet presAssocID="{D06C449E-209D-45F6-9D20-A700088845CC}" presName="arrowDiagram3" presStyleCnt="0"/>
      <dgm:spPr/>
    </dgm:pt>
    <dgm:pt modelId="{B467A438-033A-4EE0-ADA4-C8E597F60F66}" type="pres">
      <dgm:prSet presAssocID="{DE17A014-542D-4797-82E8-2DCA05C813B8}" presName="bullet3a" presStyleLbl="node1" presStyleIdx="0" presStyleCnt="3"/>
      <dgm:spPr/>
    </dgm:pt>
    <dgm:pt modelId="{204575AD-B012-4170-95DE-8E39555BD963}" type="pres">
      <dgm:prSet presAssocID="{DE17A014-542D-4797-82E8-2DCA05C813B8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4152FF8-6F9A-404D-A7B7-3DFB2D21F072}" type="pres">
      <dgm:prSet presAssocID="{95DD75C5-693E-4924-91FE-A5953D859A2E}" presName="bullet3b" presStyleLbl="node1" presStyleIdx="1" presStyleCnt="3"/>
      <dgm:spPr/>
    </dgm:pt>
    <dgm:pt modelId="{4104F6B6-B89A-413B-90B2-5B60A2CD780E}" type="pres">
      <dgm:prSet presAssocID="{95DD75C5-693E-4924-91FE-A5953D859A2E}" presName="textBox3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84D091-45C1-4E47-A9BF-11EE5F0E8C38}" type="pres">
      <dgm:prSet presAssocID="{D6F98E70-62E0-498D-9DF4-785D3A609F55}" presName="bullet3c" presStyleLbl="node1" presStyleIdx="2" presStyleCnt="3"/>
      <dgm:spPr/>
    </dgm:pt>
    <dgm:pt modelId="{94D90F7D-AE2A-492F-81D6-093F59F10BC0}" type="pres">
      <dgm:prSet presAssocID="{D6F98E70-62E0-498D-9DF4-785D3A609F55}" presName="textBox3c" presStyleLbl="revTx" presStyleIdx="2" presStyleCnt="3" custScaleX="125403" custScaleY="5945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746EDF5-C8D7-4276-8365-2CE4F54A570F}" type="presOf" srcId="{D6F98E70-62E0-498D-9DF4-785D3A609F55}" destId="{94D90F7D-AE2A-492F-81D6-093F59F10BC0}" srcOrd="0" destOrd="0" presId="urn:microsoft.com/office/officeart/2005/8/layout/arrow2"/>
    <dgm:cxn modelId="{F458819B-B479-4136-A9DB-56E6D92CE67A}" type="presOf" srcId="{95DD75C5-693E-4924-91FE-A5953D859A2E}" destId="{4104F6B6-B89A-413B-90B2-5B60A2CD780E}" srcOrd="0" destOrd="0" presId="urn:microsoft.com/office/officeart/2005/8/layout/arrow2"/>
    <dgm:cxn modelId="{E4DA2924-34B4-458F-9643-68F23C44C9F1}" srcId="{D06C449E-209D-45F6-9D20-A700088845CC}" destId="{95DD75C5-693E-4924-91FE-A5953D859A2E}" srcOrd="1" destOrd="0" parTransId="{71F0D4B7-051D-4686-B2F6-CDF73543D312}" sibTransId="{D3C0BD77-C03B-453C-8ED9-212F39227570}"/>
    <dgm:cxn modelId="{2268AD02-08F1-4A54-9C21-69326B8AC093}" type="presOf" srcId="{D06C449E-209D-45F6-9D20-A700088845CC}" destId="{F125536C-CB51-4DE1-8B0A-D4F55702CE7D}" srcOrd="0" destOrd="0" presId="urn:microsoft.com/office/officeart/2005/8/layout/arrow2"/>
    <dgm:cxn modelId="{BDB73AD9-D371-43F9-9611-0DB33428F039}" srcId="{D06C449E-209D-45F6-9D20-A700088845CC}" destId="{D6F98E70-62E0-498D-9DF4-785D3A609F55}" srcOrd="2" destOrd="0" parTransId="{D691345A-B785-4608-932E-6DFE3335E875}" sibTransId="{D5B2FC37-6639-4550-9DC5-7D14AAA17E70}"/>
    <dgm:cxn modelId="{2EB07E3B-CF74-40C6-914F-2C0AF9AD89C2}" type="presOf" srcId="{DE17A014-542D-4797-82E8-2DCA05C813B8}" destId="{204575AD-B012-4170-95DE-8E39555BD963}" srcOrd="0" destOrd="0" presId="urn:microsoft.com/office/officeart/2005/8/layout/arrow2"/>
    <dgm:cxn modelId="{6DF60446-8616-47FF-8BA2-1382335FAF80}" srcId="{D06C449E-209D-45F6-9D20-A700088845CC}" destId="{DE17A014-542D-4797-82E8-2DCA05C813B8}" srcOrd="0" destOrd="0" parTransId="{B6886D40-6329-42CC-B9C8-F5BA695A92DF}" sibTransId="{68A4C34C-EA0C-45D4-8892-2FC4456257F9}"/>
    <dgm:cxn modelId="{929D638D-1C87-4507-9D71-54F1BEA28F00}" type="presParOf" srcId="{F125536C-CB51-4DE1-8B0A-D4F55702CE7D}" destId="{4EE7DC37-B17E-4082-BC27-B62D893EB441}" srcOrd="0" destOrd="0" presId="urn:microsoft.com/office/officeart/2005/8/layout/arrow2"/>
    <dgm:cxn modelId="{11B608B8-CB27-4FF3-8C56-90D12DED24B6}" type="presParOf" srcId="{F125536C-CB51-4DE1-8B0A-D4F55702CE7D}" destId="{91B2CA79-A5B7-401A-B980-C50B9A3977F2}" srcOrd="1" destOrd="0" presId="urn:microsoft.com/office/officeart/2005/8/layout/arrow2"/>
    <dgm:cxn modelId="{D977208B-6C70-4436-8AAA-AF44D022323E}" type="presParOf" srcId="{91B2CA79-A5B7-401A-B980-C50B9A3977F2}" destId="{B467A438-033A-4EE0-ADA4-C8E597F60F66}" srcOrd="0" destOrd="0" presId="urn:microsoft.com/office/officeart/2005/8/layout/arrow2"/>
    <dgm:cxn modelId="{6EA84911-0C56-4BE0-B6B9-7715933B7FD6}" type="presParOf" srcId="{91B2CA79-A5B7-401A-B980-C50B9A3977F2}" destId="{204575AD-B012-4170-95DE-8E39555BD963}" srcOrd="1" destOrd="0" presId="urn:microsoft.com/office/officeart/2005/8/layout/arrow2"/>
    <dgm:cxn modelId="{B3A5AE87-1C70-4E1A-8C40-301896485319}" type="presParOf" srcId="{91B2CA79-A5B7-401A-B980-C50B9A3977F2}" destId="{A4152FF8-6F9A-404D-A7B7-3DFB2D21F072}" srcOrd="2" destOrd="0" presId="urn:microsoft.com/office/officeart/2005/8/layout/arrow2"/>
    <dgm:cxn modelId="{87546E40-209A-4941-B4D7-5C6FBCB183CC}" type="presParOf" srcId="{91B2CA79-A5B7-401A-B980-C50B9A3977F2}" destId="{4104F6B6-B89A-413B-90B2-5B60A2CD780E}" srcOrd="3" destOrd="0" presId="urn:microsoft.com/office/officeart/2005/8/layout/arrow2"/>
    <dgm:cxn modelId="{9697692E-8BD9-4769-B5F9-368E221AD3BD}" type="presParOf" srcId="{91B2CA79-A5B7-401A-B980-C50B9A3977F2}" destId="{3B84D091-45C1-4E47-A9BF-11EE5F0E8C38}" srcOrd="4" destOrd="0" presId="urn:microsoft.com/office/officeart/2005/8/layout/arrow2"/>
    <dgm:cxn modelId="{F9609A1E-81B8-4F51-8B69-A41F582499DB}" type="presParOf" srcId="{91B2CA79-A5B7-401A-B980-C50B9A3977F2}" destId="{94D90F7D-AE2A-492F-81D6-093F59F10BC0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520D21-8401-4B8E-927C-441816A20038}">
      <dsp:nvSpPr>
        <dsp:cNvPr id="0" name=""/>
        <dsp:cNvSpPr/>
      </dsp:nvSpPr>
      <dsp:spPr>
        <a:xfrm>
          <a:off x="2228094" y="1333528"/>
          <a:ext cx="1629867" cy="1629867"/>
        </a:xfrm>
        <a:prstGeom prst="gear9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人</a:t>
          </a:r>
          <a:endParaRPr lang="zh-TW" altLang="en-US" sz="25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555770" y="1715317"/>
        <a:ext cx="974515" cy="837785"/>
      </dsp:txXfrm>
    </dsp:sp>
    <dsp:sp modelId="{F938792D-7825-486E-8E4D-01065BCE15AE}">
      <dsp:nvSpPr>
        <dsp:cNvPr id="0" name=""/>
        <dsp:cNvSpPr/>
      </dsp:nvSpPr>
      <dsp:spPr>
        <a:xfrm>
          <a:off x="1296141" y="936101"/>
          <a:ext cx="1185358" cy="1185358"/>
        </a:xfrm>
        <a:prstGeom prst="gear6">
          <a:avLst/>
        </a:prstGeom>
        <a:solidFill>
          <a:schemeClr val="accent2">
            <a:shade val="50000"/>
            <a:hueOff val="85571"/>
            <a:satOff val="-13658"/>
            <a:lumOff val="33522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物</a:t>
          </a:r>
          <a:endParaRPr lang="zh-TW" altLang="en-US" sz="25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594558" y="1236322"/>
        <a:ext cx="588524" cy="584916"/>
      </dsp:txXfrm>
    </dsp:sp>
    <dsp:sp modelId="{7ECA41BB-BB40-4499-965C-402B4177E90A}">
      <dsp:nvSpPr>
        <dsp:cNvPr id="0" name=""/>
        <dsp:cNvSpPr/>
      </dsp:nvSpPr>
      <dsp:spPr>
        <a:xfrm rot="20700000">
          <a:off x="1943729" y="130510"/>
          <a:ext cx="1161409" cy="1161409"/>
        </a:xfrm>
        <a:prstGeom prst="gear6">
          <a:avLst/>
        </a:prstGeom>
        <a:solidFill>
          <a:schemeClr val="accent2">
            <a:shade val="50000"/>
            <a:hueOff val="85571"/>
            <a:satOff val="-13658"/>
            <a:lumOff val="33522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事</a:t>
          </a:r>
          <a:endParaRPr lang="zh-TW" altLang="en-US" sz="25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 rot="-20700000">
        <a:off x="2198460" y="385241"/>
        <a:ext cx="651947" cy="651947"/>
      </dsp:txXfrm>
    </dsp:sp>
    <dsp:sp modelId="{5DFC4A86-6CC3-4C13-9B60-4F6F7D65A1E8}">
      <dsp:nvSpPr>
        <dsp:cNvPr id="0" name=""/>
        <dsp:cNvSpPr/>
      </dsp:nvSpPr>
      <dsp:spPr>
        <a:xfrm>
          <a:off x="2089752" y="1094898"/>
          <a:ext cx="2086230" cy="2086230"/>
        </a:xfrm>
        <a:prstGeom prst="circularArrow">
          <a:avLst>
            <a:gd name="adj1" fmla="val 4687"/>
            <a:gd name="adj2" fmla="val 299029"/>
            <a:gd name="adj3" fmla="val 2477199"/>
            <a:gd name="adj4" fmla="val 15947927"/>
            <a:gd name="adj5" fmla="val 5469"/>
          </a:avLst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9F520D-CA34-4DD9-933E-B88D0C254FD8}">
      <dsp:nvSpPr>
        <dsp:cNvPr id="0" name=""/>
        <dsp:cNvSpPr/>
      </dsp:nvSpPr>
      <dsp:spPr>
        <a:xfrm>
          <a:off x="1069882" y="691294"/>
          <a:ext cx="1515777" cy="151577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2">
            <a:shade val="90000"/>
            <a:hueOff val="84836"/>
            <a:satOff val="-11546"/>
            <a:lumOff val="247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AC5C7C-EA43-43CC-AAD9-3628304087DF}">
      <dsp:nvSpPr>
        <dsp:cNvPr id="0" name=""/>
        <dsp:cNvSpPr/>
      </dsp:nvSpPr>
      <dsp:spPr>
        <a:xfrm>
          <a:off x="1675083" y="-118599"/>
          <a:ext cx="1634312" cy="1634312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2">
            <a:shade val="90000"/>
            <a:hueOff val="84836"/>
            <a:satOff val="-11546"/>
            <a:lumOff val="247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3EEB12-5F1C-417A-825F-DC88FFEEFB86}">
      <dsp:nvSpPr>
        <dsp:cNvPr id="0" name=""/>
        <dsp:cNvSpPr/>
      </dsp:nvSpPr>
      <dsp:spPr>
        <a:xfrm>
          <a:off x="2362615" y="69306"/>
          <a:ext cx="1096469" cy="10964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kern="1200" dirty="0"/>
        </a:p>
      </dsp:txBody>
      <dsp:txXfrm>
        <a:off x="2362615" y="69306"/>
        <a:ext cx="1096469" cy="1096469"/>
      </dsp:txXfrm>
    </dsp:sp>
    <dsp:sp modelId="{07C9021A-C3BC-40BE-B871-01E3DEC33725}">
      <dsp:nvSpPr>
        <dsp:cNvPr id="0" name=""/>
        <dsp:cNvSpPr/>
      </dsp:nvSpPr>
      <dsp:spPr>
        <a:xfrm>
          <a:off x="432480" y="432"/>
          <a:ext cx="3095478" cy="3095478"/>
        </a:xfrm>
        <a:prstGeom prst="circularArrow">
          <a:avLst>
            <a:gd name="adj1" fmla="val 6907"/>
            <a:gd name="adj2" fmla="val 465762"/>
            <a:gd name="adj3" fmla="val 547691"/>
            <a:gd name="adj4" fmla="val 20586547"/>
            <a:gd name="adj5" fmla="val 805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57A730-F4AC-49B2-ADC1-813BBB853C05}">
      <dsp:nvSpPr>
        <dsp:cNvPr id="0" name=""/>
        <dsp:cNvSpPr/>
      </dsp:nvSpPr>
      <dsp:spPr>
        <a:xfrm>
          <a:off x="2362615" y="1930567"/>
          <a:ext cx="1096469" cy="10964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kern="1200" dirty="0"/>
        </a:p>
      </dsp:txBody>
      <dsp:txXfrm>
        <a:off x="2362615" y="1930567"/>
        <a:ext cx="1096469" cy="1096469"/>
      </dsp:txXfrm>
    </dsp:sp>
    <dsp:sp modelId="{895CD216-203E-4805-B81E-58380F200683}">
      <dsp:nvSpPr>
        <dsp:cNvPr id="0" name=""/>
        <dsp:cNvSpPr/>
      </dsp:nvSpPr>
      <dsp:spPr>
        <a:xfrm>
          <a:off x="432480" y="432"/>
          <a:ext cx="3095478" cy="3095478"/>
        </a:xfrm>
        <a:prstGeom prst="circularArrow">
          <a:avLst>
            <a:gd name="adj1" fmla="val 6907"/>
            <a:gd name="adj2" fmla="val 465762"/>
            <a:gd name="adj3" fmla="val 5947691"/>
            <a:gd name="adj4" fmla="val 4386547"/>
            <a:gd name="adj5" fmla="val 805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D15406-CF53-4DE8-B80D-B6EBC7CE7482}">
      <dsp:nvSpPr>
        <dsp:cNvPr id="0" name=""/>
        <dsp:cNvSpPr/>
      </dsp:nvSpPr>
      <dsp:spPr>
        <a:xfrm>
          <a:off x="501354" y="1930567"/>
          <a:ext cx="1096469" cy="10964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400" kern="1200" dirty="0"/>
        </a:p>
      </dsp:txBody>
      <dsp:txXfrm>
        <a:off x="501354" y="1930567"/>
        <a:ext cx="1096469" cy="1096469"/>
      </dsp:txXfrm>
    </dsp:sp>
    <dsp:sp modelId="{B17FAB10-10CA-4AD3-BAD7-2E01C4E611BB}">
      <dsp:nvSpPr>
        <dsp:cNvPr id="0" name=""/>
        <dsp:cNvSpPr/>
      </dsp:nvSpPr>
      <dsp:spPr>
        <a:xfrm>
          <a:off x="432480" y="432"/>
          <a:ext cx="3095478" cy="3095478"/>
        </a:xfrm>
        <a:prstGeom prst="circularArrow">
          <a:avLst>
            <a:gd name="adj1" fmla="val 6907"/>
            <a:gd name="adj2" fmla="val 465762"/>
            <a:gd name="adj3" fmla="val 11347691"/>
            <a:gd name="adj4" fmla="val 9786547"/>
            <a:gd name="adj5" fmla="val 805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6F574E-A026-4636-B270-7DD7B1B08119}">
      <dsp:nvSpPr>
        <dsp:cNvPr id="0" name=""/>
        <dsp:cNvSpPr/>
      </dsp:nvSpPr>
      <dsp:spPr>
        <a:xfrm>
          <a:off x="501354" y="69306"/>
          <a:ext cx="1096469" cy="10964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400" kern="1200" dirty="0"/>
        </a:p>
      </dsp:txBody>
      <dsp:txXfrm>
        <a:off x="501354" y="69306"/>
        <a:ext cx="1096469" cy="1096469"/>
      </dsp:txXfrm>
    </dsp:sp>
    <dsp:sp modelId="{7D4B3F54-B9B0-43B1-9A24-4BB8503C42B1}">
      <dsp:nvSpPr>
        <dsp:cNvPr id="0" name=""/>
        <dsp:cNvSpPr/>
      </dsp:nvSpPr>
      <dsp:spPr>
        <a:xfrm>
          <a:off x="432480" y="432"/>
          <a:ext cx="3095478" cy="3095478"/>
        </a:xfrm>
        <a:prstGeom prst="circularArrow">
          <a:avLst>
            <a:gd name="adj1" fmla="val 6907"/>
            <a:gd name="adj2" fmla="val 465762"/>
            <a:gd name="adj3" fmla="val 16747691"/>
            <a:gd name="adj4" fmla="val 15186547"/>
            <a:gd name="adj5" fmla="val 805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E7DC37-B17E-4082-BC27-B62D893EB441}">
      <dsp:nvSpPr>
        <dsp:cNvPr id="0" name=""/>
        <dsp:cNvSpPr/>
      </dsp:nvSpPr>
      <dsp:spPr>
        <a:xfrm>
          <a:off x="0" y="103320"/>
          <a:ext cx="4464496" cy="279031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67A438-033A-4EE0-ADA4-C8E597F60F66}">
      <dsp:nvSpPr>
        <dsp:cNvPr id="0" name=""/>
        <dsp:cNvSpPr/>
      </dsp:nvSpPr>
      <dsp:spPr>
        <a:xfrm>
          <a:off x="566990" y="2029192"/>
          <a:ext cx="116076" cy="116076"/>
        </a:xfrm>
        <a:prstGeom prst="ellips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4575AD-B012-4170-95DE-8E39555BD963}">
      <dsp:nvSpPr>
        <dsp:cNvPr id="0" name=""/>
        <dsp:cNvSpPr/>
      </dsp:nvSpPr>
      <dsp:spPr>
        <a:xfrm>
          <a:off x="625029" y="2087231"/>
          <a:ext cx="1040227" cy="8063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07" tIns="0" rIns="0" bIns="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學古城</a:t>
          </a:r>
          <a:endParaRPr lang="zh-TW" altLang="en-US" sz="25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25029" y="2087231"/>
        <a:ext cx="1040227" cy="806399"/>
      </dsp:txXfrm>
    </dsp:sp>
    <dsp:sp modelId="{A4152FF8-6F9A-404D-A7B7-3DFB2D21F072}">
      <dsp:nvSpPr>
        <dsp:cNvPr id="0" name=""/>
        <dsp:cNvSpPr/>
      </dsp:nvSpPr>
      <dsp:spPr>
        <a:xfrm>
          <a:off x="1591592" y="1270786"/>
          <a:ext cx="209831" cy="209831"/>
        </a:xfrm>
        <a:prstGeom prst="ellipse">
          <a:avLst/>
        </a:prstGeom>
        <a:solidFill>
          <a:schemeClr val="accent2">
            <a:shade val="80000"/>
            <a:hueOff val="60194"/>
            <a:satOff val="-7395"/>
            <a:lumOff val="15349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04F6B6-B89A-413B-90B2-5B60A2CD780E}">
      <dsp:nvSpPr>
        <dsp:cNvPr id="0" name=""/>
        <dsp:cNvSpPr/>
      </dsp:nvSpPr>
      <dsp:spPr>
        <a:xfrm>
          <a:off x="1696508" y="1375702"/>
          <a:ext cx="1071479" cy="15179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185" tIns="0" rIns="0" bIns="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從古城中學習</a:t>
          </a:r>
          <a:endParaRPr lang="zh-TW" altLang="en-US" sz="25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696508" y="1375702"/>
        <a:ext cx="1071479" cy="1517928"/>
      </dsp:txXfrm>
    </dsp:sp>
    <dsp:sp modelId="{3B84D091-45C1-4E47-A9BF-11EE5F0E8C38}">
      <dsp:nvSpPr>
        <dsp:cNvPr id="0" name=""/>
        <dsp:cNvSpPr/>
      </dsp:nvSpPr>
      <dsp:spPr>
        <a:xfrm>
          <a:off x="2823793" y="809269"/>
          <a:ext cx="290192" cy="290192"/>
        </a:xfrm>
        <a:prstGeom prst="ellipse">
          <a:avLst/>
        </a:prstGeom>
        <a:solidFill>
          <a:schemeClr val="accent2">
            <a:shade val="80000"/>
            <a:hueOff val="120388"/>
            <a:satOff val="-14789"/>
            <a:lumOff val="30698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D90F7D-AE2A-492F-81D6-093F59F10BC0}">
      <dsp:nvSpPr>
        <dsp:cNvPr id="0" name=""/>
        <dsp:cNvSpPr/>
      </dsp:nvSpPr>
      <dsp:spPr>
        <a:xfrm>
          <a:off x="2832795" y="1347532"/>
          <a:ext cx="1343666" cy="1152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3767" tIns="0" rIns="0" bIns="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為古城而學</a:t>
          </a:r>
          <a:endParaRPr lang="zh-TW" altLang="en-US" sz="25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832795" y="1347532"/>
        <a:ext cx="1343666" cy="11529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2231" cy="339884"/>
          </a:xfrm>
          <a:prstGeom prst="rect">
            <a:avLst/>
          </a:prstGeom>
        </p:spPr>
        <p:txBody>
          <a:bodyPr vert="horz" lIns="91551" tIns="45776" rIns="91551" bIns="45776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lIns="91551" tIns="45776" rIns="91551" bIns="45776" rtlCol="0"/>
          <a:lstStyle>
            <a:lvl1pPr algn="r">
              <a:defRPr sz="1200"/>
            </a:lvl1pPr>
          </a:lstStyle>
          <a:p>
            <a:fld id="{FF4C02F3-B332-4FE5-BCA9-B4E71EC124F4}" type="datetimeFigureOut">
              <a:rPr lang="zh-TW" altLang="en-US" smtClean="0"/>
              <a:t>2019/1/3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6456612"/>
            <a:ext cx="4302231" cy="339884"/>
          </a:xfrm>
          <a:prstGeom prst="rect">
            <a:avLst/>
          </a:prstGeom>
        </p:spPr>
        <p:txBody>
          <a:bodyPr vert="horz" lIns="91551" tIns="45776" rIns="91551" bIns="45776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551" tIns="45776" rIns="91551" bIns="45776" rtlCol="0" anchor="b"/>
          <a:lstStyle>
            <a:lvl1pPr algn="r">
              <a:defRPr sz="1200"/>
            </a:lvl1pPr>
          </a:lstStyle>
          <a:p>
            <a:fld id="{D92B99F2-73D5-4885-8934-CCC733CB269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90536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2231" cy="339884"/>
          </a:xfrm>
          <a:prstGeom prst="rect">
            <a:avLst/>
          </a:prstGeom>
        </p:spPr>
        <p:txBody>
          <a:bodyPr vert="horz" lIns="91551" tIns="45776" rIns="91551" bIns="45776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lIns="91551" tIns="45776" rIns="91551" bIns="45776" rtlCol="0"/>
          <a:lstStyle>
            <a:lvl1pPr algn="r">
              <a:defRPr sz="1200"/>
            </a:lvl1pPr>
          </a:lstStyle>
          <a:p>
            <a:fld id="{6CD5E9D1-2EF0-476E-9CEE-EE23A32A270F}" type="datetimeFigureOut">
              <a:rPr lang="zh-TW" altLang="en-US" smtClean="0"/>
              <a:t>2019/1/3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267075" y="511175"/>
            <a:ext cx="3394075" cy="2546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1" tIns="45776" rIns="91551" bIns="45776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823" y="3228898"/>
            <a:ext cx="7942580" cy="3058953"/>
          </a:xfrm>
          <a:prstGeom prst="rect">
            <a:avLst/>
          </a:prstGeom>
        </p:spPr>
        <p:txBody>
          <a:bodyPr vert="horz" lIns="91551" tIns="45776" rIns="91551" bIns="45776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2231" cy="339884"/>
          </a:xfrm>
          <a:prstGeom prst="rect">
            <a:avLst/>
          </a:prstGeom>
        </p:spPr>
        <p:txBody>
          <a:bodyPr vert="horz" lIns="91551" tIns="45776" rIns="91551" bIns="45776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551" tIns="45776" rIns="91551" bIns="45776" rtlCol="0" anchor="b"/>
          <a:lstStyle>
            <a:lvl1pPr algn="r">
              <a:defRPr sz="1200"/>
            </a:lvl1pPr>
          </a:lstStyle>
          <a:p>
            <a:fld id="{0AE0CA81-8EEA-4DF1-8181-2418212D54C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916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hape 555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11175"/>
            <a:ext cx="3400425" cy="2549525"/>
          </a:xfrm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Shape 556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637" tIns="91637" rIns="91637" bIns="91637"/>
          <a:lstStyle/>
          <a:p>
            <a:pPr eaLnBrk="1" hangingPunct="1">
              <a:spcBef>
                <a:spcPct val="0"/>
              </a:spcBef>
              <a:buSzPct val="25000"/>
            </a:pPr>
            <a:r>
              <a:rPr lang="en-US" altLang="zh-TW" u="none" dirty="0" smtClean="0">
                <a:solidFill>
                  <a:srgbClr val="000000"/>
                </a:solidFill>
                <a:sym typeface="Calibri" pitchFamily="34" charset="0"/>
              </a:rPr>
              <a:t>12</a:t>
            </a:r>
            <a:r>
              <a:rPr lang="zh-TW" altLang="en-US" u="none" dirty="0">
                <a:solidFill>
                  <a:srgbClr val="000000"/>
                </a:solidFill>
                <a:sym typeface="Calibri" pitchFamily="34" charset="0"/>
              </a:rPr>
              <a:t>年國教課</a:t>
            </a:r>
            <a:r>
              <a:rPr lang="zh-TW" altLang="en-US" dirty="0">
                <a:solidFill>
                  <a:srgbClr val="000000"/>
                </a:solidFill>
                <a:sym typeface="Calibri" pitchFamily="34" charset="0"/>
              </a:rPr>
              <a:t>綱的課程架構</a:t>
            </a:r>
          </a:p>
        </p:txBody>
      </p:sp>
    </p:spTree>
    <p:extLst>
      <p:ext uri="{BB962C8B-B14F-4D97-AF65-F5344CB8AC3E}">
        <p14:creationId xmlns:p14="http://schemas.microsoft.com/office/powerpoint/2010/main" val="3746765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zh-TW" altLang="en-US" b="1" i="1" dirty="0"/>
              <a:t>請注意動畫效果，分四個類型個別說明</a:t>
            </a:r>
          </a:p>
        </p:txBody>
      </p:sp>
      <p:sp>
        <p:nvSpPr>
          <p:cNvPr id="7578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3854" indent="-286097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4390" indent="-22887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2146" indent="-22887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9903" indent="-22887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7658" indent="-22887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5415" indent="-22887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33171" indent="-22887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90926" indent="-22887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D4C8D331-0B5F-4D34-A195-0A74BE49F82E}" type="slidenum">
              <a:rPr kumimoji="0" lang="zh-TW" altLang="en-US"/>
              <a:pPr>
                <a:spcBef>
                  <a:spcPct val="0"/>
                </a:spcBef>
              </a:pPr>
              <a:t>35</a:t>
            </a:fld>
            <a:endParaRPr kumimoji="0" lang="en-US" altLang="zh-TW"/>
          </a:p>
        </p:txBody>
      </p:sp>
    </p:spTree>
    <p:extLst>
      <p:ext uri="{BB962C8B-B14F-4D97-AF65-F5344CB8AC3E}">
        <p14:creationId xmlns:p14="http://schemas.microsoft.com/office/powerpoint/2010/main" val="36296261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0CA81-8EEA-4DF1-8181-2418212D54C0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897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grpSp>
        <p:nvGrpSpPr>
          <p:cNvPr id="2" name="群組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手繪多邊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手繪多邊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手繪多邊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接點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94C07DC-91A6-4138-A14B-DE1CA02EA885}" type="datetime1">
              <a:rPr lang="zh-TW" altLang="en-US" smtClean="0"/>
              <a:t>2019/1/3</a:t>
            </a:fld>
            <a:endParaRPr lang="zh-TW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391559-4E88-4B78-9057-3E22232E182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5FF8EA-85C8-44AA-AECF-7B09267F2241}" type="datetime1">
              <a:rPr lang="zh-TW" altLang="en-US" smtClean="0"/>
              <a:t>2019/1/3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391559-4E88-4B78-9057-3E22232E182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1DB1D-FA2F-453A-9019-D1275C357647}" type="datetime1">
              <a:rPr lang="zh-TW" altLang="en-US" smtClean="0"/>
              <a:t>2019/1/3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391559-4E88-4B78-9057-3E22232E182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＞形箭號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＞形箭號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9A7F7A-88F4-443B-819C-C6B4523F7CBD}" type="datetime1">
              <a:rPr lang="zh-TW" altLang="en-US" smtClean="0"/>
              <a:t>2019/1/3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391559-4E88-4B78-9057-3E22232E182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03B629-0294-4FC2-BE9D-6A77FAAE09CC}" type="datetime1">
              <a:rPr lang="zh-TW" altLang="en-US" smtClean="0"/>
              <a:t>2019/1/3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391559-4E88-4B78-9057-3E22232E182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6CDAD3-710E-4623-ABF9-1DB2F2E75DB0}" type="datetime1">
              <a:rPr lang="zh-TW" altLang="en-US" smtClean="0"/>
              <a:t>2019/1/3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391559-4E88-4B78-9057-3E22232E182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9BF372-9342-4CA7-823D-FE73633EB237}" type="datetime1">
              <a:rPr lang="zh-TW" altLang="en-US" smtClean="0"/>
              <a:t>2019/1/3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391559-4E88-4B78-9057-3E22232E182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52B8AA9-6762-4973-A2D7-C93A479FDE61}" type="datetime1">
              <a:rPr lang="zh-TW" altLang="en-US" smtClean="0"/>
              <a:t>2019/1/3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391559-4E88-4B78-9057-3E22232E182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67D5D79-50CE-4932-951C-DB6DD07CD4E0}" type="datetime1">
              <a:rPr lang="zh-TW" altLang="en-US" smtClean="0"/>
              <a:t>2019/1/3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391559-4E88-4B78-9057-3E22232E182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手繪多邊形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接點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＞形箭號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＞形箭號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56AC0F-76F8-42A3-B776-23EC57E7C1C1}" type="datetime1">
              <a:rPr lang="zh-TW" altLang="en-US" smtClean="0"/>
              <a:t>2019/1/3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391559-4E88-4B78-9057-3E22232E182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26656E-67E5-4DBE-82E0-C21E9F63B9A6}" type="datetime1">
              <a:rPr lang="zh-TW" altLang="en-US" smtClean="0"/>
              <a:t>2019/1/3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391559-4E88-4B78-9057-3E22232E182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title"/>
          </p:nvPr>
        </p:nvSpPr>
        <p:spPr>
          <a:xfrm>
            <a:off x="311701" y="593366"/>
            <a:ext cx="8520599" cy="7635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Calibri"/>
                <a:sym typeface="Calibri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0" name="Shape 50"/>
          <p:cNvSpPr txBox="1">
            <a:spLocks noGrp="1"/>
          </p:cNvSpPr>
          <p:nvPr>
            <p:ph type="body" idx="1"/>
          </p:nvPr>
        </p:nvSpPr>
        <p:spPr>
          <a:xfrm>
            <a:off x="311701" y="1536633"/>
            <a:ext cx="8520599" cy="4555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/>
          <a:lstStyle>
            <a:lvl1pPr marL="342900" marR="0" lvl="0" indent="-1397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Shape 51"/>
          <p:cNvSpPr txBox="1">
            <a:spLocks noGrp="1"/>
          </p:cNvSpPr>
          <p:nvPr>
            <p:ph type="sldNum" idx="10"/>
          </p:nvPr>
        </p:nvSpPr>
        <p:spPr>
          <a:xfrm>
            <a:off x="8472488" y="6218238"/>
            <a:ext cx="549275" cy="523875"/>
          </a:xfrm>
        </p:spPr>
        <p:txBody>
          <a:bodyPr lIns="91425" tIns="91425" rIns="91425" bIns="91425">
            <a:noAutofit/>
          </a:bodyPr>
          <a:lstStyle>
            <a:lvl1pPr>
              <a:buClr>
                <a:srgbClr val="888888"/>
              </a:buClr>
              <a:buSzPct val="25000"/>
              <a:buFont typeface="Calibri" pitchFamily="34" charset="0"/>
              <a:buNone/>
              <a:defRPr>
                <a:solidFill>
                  <a:srgbClr val="888888"/>
                </a:solidFill>
                <a:latin typeface="Calibri" pitchFamily="34" charset="0"/>
                <a:sym typeface="Calibri" pitchFamily="34" charset="0"/>
              </a:defRPr>
            </a:lvl1pPr>
          </a:lstStyle>
          <a:p>
            <a:fld id="{1AEC728D-803D-49F2-8EBC-F9E681C305F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13368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手繪多邊形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手繪多邊形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接點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AEC1D4E-49F3-4425-A41E-87B3EAF7A3EB}" type="datetime1">
              <a:rPr lang="zh-TW" altLang="en-US" smtClean="0"/>
              <a:t>2019/1/3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D391559-4E88-4B78-9057-3E22232E182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816" r:id="rId12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Sp7Ovq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image" Target="../media/image25.jpeg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image" Target="../media/image24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image" Target="../media/image26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808" y="2204864"/>
            <a:ext cx="1872208" cy="16468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23528" y="836712"/>
            <a:ext cx="7416824" cy="1152128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十二國教總綱導讀及英語素養導向課程設計實作</a:t>
            </a:r>
            <a:endParaRPr lang="zh-TW" altLang="en-US" dirty="0">
              <a:latin typeface="HGHeiseiKakugothictaiW3" panose="020B0409000000000000" pitchFamily="49" charset="-128"/>
              <a:ea typeface="HGHeiseiKakugothictaiW3" panose="020B0409000000000000" pitchFamily="49" charset="-128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573016"/>
            <a:ext cx="6400800" cy="2065784"/>
          </a:xfrm>
        </p:spPr>
        <p:txBody>
          <a:bodyPr>
            <a:noAutofit/>
          </a:bodyPr>
          <a:lstStyle/>
          <a:p>
            <a:pPr algn="l">
              <a:spcBef>
                <a:spcPct val="0"/>
              </a:spcBef>
            </a:pPr>
            <a:r>
              <a:rPr lang="zh-TW" altLang="en-US" sz="3200" dirty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  <a:cs typeface="+mj-cs"/>
              </a:rPr>
              <a:t>臺北市立大學  </a:t>
            </a:r>
            <a:endParaRPr lang="en-US" altLang="zh-TW" sz="3200" dirty="0">
              <a:solidFill>
                <a:srgbClr val="002060"/>
              </a:solidFill>
              <a:latin typeface="Adobe 繁黑體 Std B" pitchFamily="34" charset="-120"/>
              <a:ea typeface="Adobe 繁黑體 Std B" pitchFamily="34" charset="-120"/>
              <a:cs typeface="+mj-cs"/>
            </a:endParaRPr>
          </a:p>
          <a:p>
            <a:pPr algn="l">
              <a:spcBef>
                <a:spcPct val="0"/>
              </a:spcBef>
            </a:pPr>
            <a:r>
              <a:rPr lang="zh-TW" altLang="en-US" sz="3200" dirty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  <a:cs typeface="+mj-cs"/>
              </a:rPr>
              <a:t>學習與媒材設計學系 </a:t>
            </a:r>
            <a:r>
              <a:rPr lang="zh-TW" altLang="en-US" sz="3200" dirty="0" smtClean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  <a:cs typeface="+mj-cs"/>
              </a:rPr>
              <a:t>葉興華</a:t>
            </a:r>
            <a:endParaRPr lang="en-US" altLang="zh-TW" sz="3200" dirty="0" smtClean="0">
              <a:solidFill>
                <a:srgbClr val="002060"/>
              </a:solidFill>
              <a:latin typeface="Adobe 繁黑體 Std B" pitchFamily="34" charset="-120"/>
              <a:ea typeface="Adobe 繁黑體 Std B" pitchFamily="34" charset="-120"/>
              <a:cs typeface="+mj-cs"/>
            </a:endParaRPr>
          </a:p>
          <a:p>
            <a:pPr algn="l">
              <a:spcBef>
                <a:spcPct val="0"/>
              </a:spcBef>
            </a:pPr>
            <a:r>
              <a:rPr lang="en-US" altLang="zh-TW" sz="3200" dirty="0" smtClean="0">
                <a:solidFill>
                  <a:srgbClr val="7030A0"/>
                </a:solidFill>
                <a:latin typeface="Adobe 繁黑體 Std B" pitchFamily="34" charset="-120"/>
                <a:ea typeface="Adobe 繁黑體 Std B" pitchFamily="34" charset="-120"/>
                <a:cs typeface="+mj-cs"/>
              </a:rPr>
              <a:t>shyia@ms17.hinet.net</a:t>
            </a:r>
            <a:endParaRPr lang="zh-TW" altLang="en-US" sz="3200" dirty="0">
              <a:solidFill>
                <a:srgbClr val="7030A0"/>
              </a:solidFill>
              <a:latin typeface="Adobe 繁黑體 Std B" pitchFamily="34" charset="-120"/>
              <a:ea typeface="Adobe 繁黑體 Std B" pitchFamily="34" charset="-120"/>
              <a:cs typeface="+mj-cs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266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611560" y="1484784"/>
            <a:ext cx="8229600" cy="4525963"/>
          </a:xfrm>
        </p:spPr>
        <p:txBody>
          <a:bodyPr>
            <a:normAutofit lnSpcReduction="10000"/>
          </a:bodyPr>
          <a:lstStyle/>
          <a:p>
            <a:pPr marL="109728" indent="0">
              <a:spcBef>
                <a:spcPts val="1200"/>
              </a:spcBef>
              <a:buNone/>
            </a:pP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壹、總綱中的課程設計重要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概念</a:t>
            </a:r>
            <a:endParaRPr lang="en-US" altLang="zh-TW" sz="32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9728" indent="0">
              <a:spcBef>
                <a:spcPts val="1200"/>
              </a:spcBef>
              <a:buNone/>
            </a:pP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貳、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素養導向課程設計</a:t>
            </a:r>
            <a:r>
              <a:rPr lang="zh-TW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實例</a:t>
            </a:r>
            <a:endParaRPr lang="en-US" altLang="zh-TW" sz="32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9728" indent="0">
              <a:spcBef>
                <a:spcPts val="1200"/>
              </a:spcBef>
              <a:buNone/>
            </a:pP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、素養導向課程教學設計之作法</a:t>
            </a:r>
            <a:endParaRPr lang="en-US" altLang="zh-TW" sz="32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109728" indent="0">
              <a:spcBef>
                <a:spcPts val="1200"/>
              </a:spcBef>
              <a:buNone/>
            </a:pPr>
            <a:r>
              <a:rPr lang="zh-TW" altLang="en-US" sz="3200" b="1" dirty="0">
                <a:solidFill>
                  <a:srgbClr val="002060"/>
                </a:solidFill>
                <a:latin typeface="+mn-ea"/>
              </a:rPr>
              <a:t>肆、英語素養導向課程</a:t>
            </a:r>
            <a:r>
              <a:rPr lang="zh-TW" altLang="en-US" sz="3200" b="1" dirty="0" smtClean="0">
                <a:solidFill>
                  <a:srgbClr val="002060"/>
                </a:solidFill>
                <a:latin typeface="+mn-ea"/>
              </a:rPr>
              <a:t>型態</a:t>
            </a:r>
            <a:endParaRPr lang="en-US" altLang="zh-TW" sz="32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109728" indent="0">
              <a:buNone/>
            </a:pPr>
            <a:r>
              <a:rPr lang="zh-TW" altLang="en-US" sz="3200" b="1" dirty="0" smtClean="0">
                <a:solidFill>
                  <a:srgbClr val="002060"/>
                </a:solidFill>
              </a:rPr>
              <a:t>伍、校訂</a:t>
            </a:r>
            <a:r>
              <a:rPr lang="zh-TW" altLang="en-US" sz="3200" b="1" dirty="0">
                <a:solidFill>
                  <a:srgbClr val="002060"/>
                </a:solidFill>
              </a:rPr>
              <a:t>課程之跨領域課程或科目的</a:t>
            </a:r>
            <a:r>
              <a:rPr lang="en-US" altLang="zh-TW" sz="3200" b="1" dirty="0">
                <a:solidFill>
                  <a:srgbClr val="002060"/>
                </a:solidFill>
              </a:rPr>
              <a:t/>
            </a:r>
            <a:br>
              <a:rPr lang="en-US" altLang="zh-TW" sz="3200" b="1" dirty="0">
                <a:solidFill>
                  <a:srgbClr val="002060"/>
                </a:solidFill>
              </a:rPr>
            </a:br>
            <a:r>
              <a:rPr lang="zh-TW" altLang="en-US" sz="3200" b="1" dirty="0">
                <a:solidFill>
                  <a:srgbClr val="002060"/>
                </a:solidFill>
              </a:rPr>
              <a:t>   </a:t>
            </a:r>
            <a:r>
              <a:rPr lang="zh-TW" altLang="en-US" sz="3200" b="1" dirty="0" smtClean="0">
                <a:solidFill>
                  <a:srgbClr val="002060"/>
                </a:solidFill>
              </a:rPr>
              <a:t>   </a:t>
            </a:r>
            <a:r>
              <a:rPr lang="en-US" altLang="zh-TW" sz="3200" b="1" dirty="0" err="1">
                <a:solidFill>
                  <a:srgbClr val="002060"/>
                </a:solidFill>
                <a:sym typeface="Arial Black" pitchFamily="34" charset="0"/>
              </a:rPr>
              <a:t>統整性主題</a:t>
            </a:r>
            <a:r>
              <a:rPr lang="en-US" altLang="zh-TW" sz="3200" b="1" dirty="0">
                <a:solidFill>
                  <a:srgbClr val="002060"/>
                </a:solidFill>
                <a:sym typeface="Arial Black" pitchFamily="34" charset="0"/>
              </a:rPr>
              <a:t>/</a:t>
            </a:r>
            <a:r>
              <a:rPr lang="en-US" altLang="zh-TW" sz="3200" b="1" dirty="0" err="1">
                <a:solidFill>
                  <a:srgbClr val="002060"/>
                </a:solidFill>
                <a:sym typeface="Arial Black" pitchFamily="34" charset="0"/>
              </a:rPr>
              <a:t>專題</a:t>
            </a:r>
            <a:r>
              <a:rPr lang="en-US" altLang="zh-TW" sz="3200" b="1" dirty="0">
                <a:solidFill>
                  <a:srgbClr val="002060"/>
                </a:solidFill>
                <a:sym typeface="Arial Black" pitchFamily="34" charset="0"/>
              </a:rPr>
              <a:t>/</a:t>
            </a:r>
            <a:r>
              <a:rPr lang="en-US" altLang="zh-TW" sz="3200" b="1" dirty="0" err="1">
                <a:solidFill>
                  <a:srgbClr val="002060"/>
                </a:solidFill>
                <a:sym typeface="Arial Black" pitchFamily="34" charset="0"/>
              </a:rPr>
              <a:t>議題探究課程</a:t>
            </a:r>
            <a:r>
              <a:rPr lang="zh-TW" altLang="en-US" sz="3200" b="1" dirty="0">
                <a:solidFill>
                  <a:srgbClr val="002060"/>
                </a:solidFill>
                <a:sym typeface="Arial Black" pitchFamily="34" charset="0"/>
              </a:rPr>
              <a:t>類型</a:t>
            </a:r>
            <a:endParaRPr lang="en-US" altLang="zh-TW" sz="3200" dirty="0" smtClean="0">
              <a:latin typeface="HGHeiseiKakugothictaiW3" panose="020B0409000000000000" pitchFamily="49" charset="-128"/>
              <a:ea typeface="HGHeiseiKakugothictaiW3" panose="020B0409000000000000" pitchFamily="49" charset="-128"/>
            </a:endParaRPr>
          </a:p>
          <a:p>
            <a:pPr marL="109728" indent="0">
              <a:buNone/>
            </a:pPr>
            <a:r>
              <a:rPr lang="zh-TW" altLang="en-US" sz="3200" dirty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陸、英語彈性學習課程規劃之建議</a:t>
            </a:r>
            <a:endParaRPr lang="en-US" altLang="zh-TW" sz="3200" b="1" dirty="0" smtClean="0">
              <a:solidFill>
                <a:srgbClr val="002060"/>
              </a:solidFill>
            </a:endParaRPr>
          </a:p>
          <a:p>
            <a:pPr marL="109728" indent="0">
              <a:buNone/>
            </a:pPr>
            <a:r>
              <a:rPr lang="zh-TW" altLang="en-US" sz="3200" b="1" dirty="0">
                <a:solidFill>
                  <a:srgbClr val="002060"/>
                </a:solidFill>
              </a:rPr>
              <a:t>柒</a:t>
            </a:r>
            <a:r>
              <a:rPr lang="zh-TW" altLang="en-US" sz="3200" b="1" dirty="0" smtClean="0">
                <a:solidFill>
                  <a:srgbClr val="002060"/>
                </a:solidFill>
              </a:rPr>
              <a:t>、</a:t>
            </a:r>
            <a:r>
              <a:rPr lang="zh-TW" altLang="en-US" sz="3200" b="1" dirty="0">
                <a:solidFill>
                  <a:srgbClr val="002060"/>
                </a:solidFill>
              </a:rPr>
              <a:t>結語</a:t>
            </a:r>
            <a:endParaRPr lang="en-US" altLang="zh-TW" sz="3200" b="1" dirty="0">
              <a:solidFill>
                <a:srgbClr val="002060"/>
              </a:solidFill>
            </a:endParaRPr>
          </a:p>
          <a:p>
            <a:pPr marL="109728" indent="0">
              <a:buNone/>
            </a:pP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755576" y="274638"/>
            <a:ext cx="7931224" cy="1143000"/>
          </a:xfrm>
        </p:spPr>
        <p:txBody>
          <a:bodyPr/>
          <a:lstStyle/>
          <a:p>
            <a:r>
              <a:rPr lang="zh-TW" altLang="en-US" dirty="0" smtClean="0">
                <a:solidFill>
                  <a:srgbClr val="002060"/>
                </a:solidFill>
              </a:rPr>
              <a:t>內容大綱</a:t>
            </a:r>
            <a:endParaRPr lang="zh-TW" altLang="en-US" dirty="0">
              <a:solidFill>
                <a:srgbClr val="002060"/>
              </a:solidFill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065" y="5045294"/>
            <a:ext cx="1682887" cy="1790962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352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 fontScale="90000"/>
          </a:bodyPr>
          <a:lstStyle/>
          <a:p>
            <a:pPr lvl="0"/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壹、總綱中的課程設計重要概念</a:t>
            </a:r>
            <a:r>
              <a:rPr lang="zh-TW" altLang="zh-TW" dirty="0">
                <a:solidFill>
                  <a:srgbClr val="002060"/>
                </a:solidFill>
              </a:rPr>
              <a:t/>
            </a:r>
            <a:br>
              <a:rPr lang="zh-TW" altLang="zh-TW" dirty="0">
                <a:solidFill>
                  <a:srgbClr val="002060"/>
                </a:solidFill>
              </a:rPr>
            </a:br>
            <a:endParaRPr lang="zh-TW" altLang="en-US" dirty="0">
              <a:solidFill>
                <a:srgbClr val="00206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666523"/>
          </a:xfrm>
        </p:spPr>
        <p:txBody>
          <a:bodyPr/>
          <a:lstStyle/>
          <a:p>
            <a:pPr marL="0" lvl="1" indent="0">
              <a:buNone/>
            </a:pP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</a:t>
            </a:r>
            <a:r>
              <a:rPr lang="zh-TW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十二年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國教課</a:t>
            </a:r>
            <a:r>
              <a:rPr lang="zh-TW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綱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</a:t>
            </a:r>
            <a:r>
              <a:rPr lang="zh-TW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基本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理念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b="1" dirty="0" smtClean="0"/>
              <a:t>           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自發 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</a:t>
            </a:r>
            <a:r>
              <a:rPr lang="zh-TW" altLang="en-US" b="1" dirty="0" smtClean="0">
                <a:solidFill>
                  <a:srgbClr val="CCCC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互動 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en-US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共好</a:t>
            </a:r>
            <a:endParaRPr lang="en-US" altLang="zh-TW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18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1800" b="1" dirty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sz="18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</a:t>
            </a:r>
            <a:endParaRPr lang="en-US" altLang="zh-TW" sz="1800" b="1" dirty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18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1800" b="1" dirty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sz="1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8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有意願有動力     </a:t>
            </a:r>
            <a:r>
              <a:rPr lang="zh-TW" altLang="en-US" sz="1800" b="1" dirty="0" smtClean="0">
                <a:solidFill>
                  <a:srgbClr val="CCCC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有知識有方法</a:t>
            </a:r>
            <a:r>
              <a:rPr lang="zh-TW" altLang="en-US" sz="1800" b="1" dirty="0" smtClean="0">
                <a:solidFill>
                  <a:schemeClr val="accent3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zh-TW" altLang="en-US" sz="1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有善念能活用</a:t>
            </a:r>
            <a:endParaRPr lang="zh-TW" altLang="en-US" sz="18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Shape 47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852936"/>
            <a:ext cx="4792018" cy="1537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066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壹、總綱中的課程設計重要概念</a:t>
            </a:r>
            <a:endParaRPr lang="zh-TW" altLang="en-US" sz="4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1" indent="0">
              <a:buNone/>
            </a:pP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十二年國教總綱之核心素養</a:t>
            </a:r>
            <a:endParaRPr lang="en-US" altLang="zh-TW" sz="32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200"/>
              </a:spcBef>
              <a:buNone/>
            </a:pPr>
            <a:r>
              <a:rPr lang="en-US" altLang="zh-TW" sz="2800" b="1" dirty="0">
                <a:solidFill>
                  <a:srgbClr val="00CC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800" b="1" dirty="0">
                <a:solidFill>
                  <a:srgbClr val="00CC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800" b="1" dirty="0">
                <a:solidFill>
                  <a:srgbClr val="00CC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800" b="1" dirty="0">
                <a:solidFill>
                  <a:srgbClr val="00CC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即為總綱所列之三面九項</a:t>
            </a:r>
          </a:p>
          <a:p>
            <a:pPr marL="114300" indent="0">
              <a:buNone/>
            </a:pPr>
            <a:r>
              <a:rPr lang="en-US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總綱「核心素養」定義</a:t>
            </a:r>
          </a:p>
          <a:p>
            <a:pPr marL="114300" indent="0">
              <a:buNone/>
            </a:pP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是指一個人為</a:t>
            </a:r>
            <a:r>
              <a:rPr lang="zh-TW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適應現在生活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zh-TW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面對未來挑戰</a:t>
            </a:r>
            <a:r>
              <a:rPr lang="zh-TW" altLang="zh-TW" sz="28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所應具備的</a:t>
            </a:r>
            <a:r>
              <a:rPr lang="zh-TW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知識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能力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態度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。「核心素養」強調學習</a:t>
            </a:r>
            <a:r>
              <a:rPr lang="zh-TW" altLang="zh-TW" sz="2800" b="1" dirty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不宜以學科知識及技能為限</a:t>
            </a:r>
            <a:r>
              <a:rPr lang="zh-TW" altLang="zh-TW" sz="28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而應關注</a:t>
            </a:r>
            <a:r>
              <a:rPr lang="zh-TW" altLang="zh-TW" sz="2800" b="1" u="sng" dirty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zh-TW" sz="2800" b="1" dirty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zh-TW" sz="2800" b="1" u="sng" dirty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生活</a:t>
            </a:r>
            <a:r>
              <a:rPr lang="zh-TW" altLang="zh-TW" sz="2800" b="1" dirty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的結合</a:t>
            </a:r>
            <a:r>
              <a:rPr lang="zh-TW" altLang="zh-TW" sz="28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透過</a:t>
            </a:r>
            <a:r>
              <a:rPr lang="zh-TW" altLang="zh-TW" sz="2800" b="1" dirty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實踐力行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而彰顯學習者的全人發展。</a:t>
            </a:r>
          </a:p>
          <a:p>
            <a:endParaRPr lang="zh-TW" altLang="en-US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4941168"/>
            <a:ext cx="2310271" cy="1763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125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620000" cy="1143000"/>
          </a:xfrm>
        </p:spPr>
        <p:txBody>
          <a:bodyPr>
            <a:normAutofit/>
          </a:bodyPr>
          <a:lstStyle/>
          <a:p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核心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素養就是希望學習</a:t>
            </a:r>
            <a:r>
              <a:rPr lang="zh-TW" altLang="en-US" sz="3600" b="1" dirty="0" smtClean="0">
                <a:solidFill>
                  <a:srgbClr val="92D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見樹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也要</a:t>
            </a:r>
            <a:r>
              <a:rPr lang="zh-TW" altLang="en-US" sz="36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見林</a:t>
            </a:r>
            <a:endParaRPr lang="zh-TW" altLang="en-US" sz="36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1475656" y="1196752"/>
            <a:ext cx="6408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腳趾           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腳印        </a:t>
            </a:r>
            <a:r>
              <a:rPr lang="zh-TW" altLang="en-US" sz="4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足跡     </a:t>
            </a:r>
            <a:r>
              <a:rPr lang="zh-TW" altLang="en-US" sz="5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路徑</a:t>
            </a:r>
            <a:endParaRPr lang="zh-TW" altLang="en-US" sz="5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向右箭號 4"/>
          <p:cNvSpPr/>
          <p:nvPr/>
        </p:nvSpPr>
        <p:spPr>
          <a:xfrm>
            <a:off x="5292080" y="1416101"/>
            <a:ext cx="61836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向右箭號 6"/>
          <p:cNvSpPr/>
          <p:nvPr/>
        </p:nvSpPr>
        <p:spPr>
          <a:xfrm>
            <a:off x="3491880" y="1590880"/>
            <a:ext cx="474352" cy="3576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向右箭號 7"/>
          <p:cNvSpPr/>
          <p:nvPr/>
        </p:nvSpPr>
        <p:spPr>
          <a:xfrm>
            <a:off x="2166688" y="1655979"/>
            <a:ext cx="474352" cy="2925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9" name="內容版面配置區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424992" y="967496"/>
            <a:ext cx="3933976" cy="6696744"/>
          </a:xfrm>
        </p:spPr>
      </p:pic>
      <p:sp>
        <p:nvSpPr>
          <p:cNvPr id="10" name="文字方塊 9"/>
          <p:cNvSpPr txBox="1"/>
          <p:nvPr/>
        </p:nvSpPr>
        <p:spPr>
          <a:xfrm>
            <a:off x="4355976" y="6314093"/>
            <a:ext cx="3369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hlinkClick r:id="rId3"/>
              </a:rPr>
              <a:t>資料來源   </a:t>
            </a:r>
            <a:r>
              <a:rPr lang="en-US" altLang="zh-TW" b="1" dirty="0" smtClean="0">
                <a:hlinkClick r:id="rId3"/>
              </a:rPr>
              <a:t>http</a:t>
            </a:r>
            <a:r>
              <a:rPr lang="en-US" altLang="zh-TW" b="1" dirty="0">
                <a:hlinkClick r:id="rId3"/>
              </a:rPr>
              <a:t>://bit.ly/2Sp7Ovq</a:t>
            </a:r>
            <a:endParaRPr lang="en-US" altLang="zh-TW" b="1" dirty="0"/>
          </a:p>
          <a:p>
            <a:r>
              <a:rPr lang="en-US" altLang="zh-TW" dirty="0"/>
              <a:t> 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452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壹、總綱中的課程設計重要概念</a:t>
            </a:r>
            <a:endParaRPr lang="zh-TW" altLang="en-US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600200"/>
            <a:ext cx="8604448" cy="4800600"/>
          </a:xfrm>
        </p:spPr>
        <p:txBody>
          <a:bodyPr>
            <a:normAutofit/>
          </a:bodyPr>
          <a:lstStyle/>
          <a:p>
            <a:pPr marL="411480" lvl="1" indent="0">
              <a:spcBef>
                <a:spcPts val="2400"/>
              </a:spcBef>
              <a:buNone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十二年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國教</a:t>
            </a:r>
            <a:r>
              <a:rPr lang="zh-TW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核心素養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九年一貫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十大</a:t>
            </a:r>
            <a:r>
              <a:rPr lang="zh-TW" altLang="zh-TW" sz="24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基本能力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比較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-1</a:t>
            </a:r>
            <a:endParaRPr lang="zh-TW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314315"/>
              </p:ext>
            </p:extLst>
          </p:nvPr>
        </p:nvGraphicFramePr>
        <p:xfrm>
          <a:off x="467544" y="2420888"/>
          <a:ext cx="7848872" cy="37607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32448"/>
                <a:gridCol w="288032"/>
                <a:gridCol w="671263"/>
                <a:gridCol w="2857129"/>
              </a:tblGrid>
              <a:tr h="3273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九年一貫十大課程目標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 rowSpan="1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十二年國教九項核心素養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一、</a:t>
                      </a:r>
                      <a:r>
                        <a:rPr lang="zh-TW" sz="16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增進自我瞭解，發展個人潛能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sz="16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自主</a:t>
                      </a:r>
                      <a:endParaRPr lang="en-US" altLang="zh-TW" sz="1600" b="1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sz="16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行動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A1</a:t>
                      </a:r>
                      <a:r>
                        <a:rPr lang="zh-TW" sz="16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身心素質與自我精進（</a:t>
                      </a:r>
                      <a:r>
                        <a:rPr lang="en-US" sz="16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</a:t>
                      </a:r>
                      <a:r>
                        <a:rPr lang="zh-TW" sz="16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600" b="1" kern="1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二、</a:t>
                      </a:r>
                      <a:r>
                        <a:rPr lang="zh-TW" sz="1600" b="1" kern="100" dirty="0">
                          <a:solidFill>
                            <a:srgbClr val="00CC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培養欣賞、表現、審美及創作能力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A2</a:t>
                      </a:r>
                      <a:r>
                        <a:rPr lang="zh-TW" sz="16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系統思考與解決問題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三、提升生涯規劃與終身學習能力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A3</a:t>
                      </a:r>
                      <a:r>
                        <a:rPr lang="zh-TW" sz="16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規劃執行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）與創新應變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四、</a:t>
                      </a:r>
                      <a:r>
                        <a:rPr lang="zh-TW" sz="1600" b="1" kern="100" dirty="0">
                          <a:solidFill>
                            <a:srgbClr val="7030A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培養表達、溝通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）和分享的知能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sz="16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溝通</a:t>
                      </a:r>
                      <a:endParaRPr lang="en-US" altLang="zh-TW" sz="1600" b="1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sz="16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互動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B1</a:t>
                      </a:r>
                      <a:r>
                        <a:rPr lang="zh-TW" sz="1600" b="1" kern="100" dirty="0">
                          <a:solidFill>
                            <a:srgbClr val="7030A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符號運用與表達溝通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五、</a:t>
                      </a:r>
                      <a:r>
                        <a:rPr lang="zh-TW" sz="16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發展尊重他人、關懷社會、增進團隊</a:t>
                      </a:r>
                      <a:r>
                        <a:rPr lang="zh-TW" sz="1600" b="1" kern="1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</a:t>
                      </a:r>
                      <a:endParaRPr lang="en-US" altLang="zh-TW" sz="1600" b="1" kern="100" dirty="0" smtClean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1600" b="1" kern="1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</a:t>
                      </a:r>
                      <a:r>
                        <a:rPr lang="zh-TW" sz="1600" b="1" kern="1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作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f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B2</a:t>
                      </a:r>
                      <a:r>
                        <a:rPr lang="zh-TW" sz="1600" b="1" kern="100" dirty="0">
                          <a:solidFill>
                            <a:srgbClr val="92D05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科技資訊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）與媒體素養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六、</a:t>
                      </a:r>
                      <a:r>
                        <a:rPr lang="zh-TW" sz="1600" b="1" kern="100" dirty="0">
                          <a:solidFill>
                            <a:srgbClr val="0066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促進文化學習與國際瞭解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B3</a:t>
                      </a:r>
                      <a:r>
                        <a:rPr lang="zh-TW" sz="1600" b="1" kern="100" dirty="0">
                          <a:solidFill>
                            <a:srgbClr val="00CC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藝術涵養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與美感素養（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七、</a:t>
                      </a:r>
                      <a:r>
                        <a:rPr lang="zh-TW" sz="16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增進規劃、組織與實踐知能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sz="16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社會</a:t>
                      </a:r>
                      <a:endParaRPr lang="en-US" altLang="zh-TW" sz="1600" b="1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sz="16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參與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C1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道德實踐與公民意識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八、</a:t>
                      </a:r>
                      <a:r>
                        <a:rPr lang="zh-TW" sz="1600" b="1" kern="100" dirty="0">
                          <a:solidFill>
                            <a:srgbClr val="92D05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運用科技與資訊的能力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C2</a:t>
                      </a:r>
                      <a:r>
                        <a:rPr lang="zh-TW" sz="1600" b="1" kern="100" dirty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人際關係與團隊合作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f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九、</a:t>
                      </a:r>
                      <a:r>
                        <a:rPr lang="zh-TW" sz="16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激發主動探索和研究的精神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C3</a:t>
                      </a:r>
                      <a:r>
                        <a:rPr lang="zh-TW" sz="1600" b="1" kern="100" dirty="0">
                          <a:solidFill>
                            <a:srgbClr val="0066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多元文化與國際理解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十、</a:t>
                      </a:r>
                      <a:r>
                        <a:rPr lang="zh-TW" sz="1600" b="1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培養獨立思考與解決問題的能力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</a:t>
                      </a: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</a:t>
                      </a:r>
                      <a:r>
                        <a:rPr lang="zh-TW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6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17780" marR="17780" marT="0" marB="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702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壹、總綱中的課程設計重要概念</a:t>
            </a:r>
            <a:endParaRPr lang="zh-TW" altLang="en-US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7504" y="1600200"/>
            <a:ext cx="8496944" cy="4800600"/>
          </a:xfrm>
        </p:spPr>
        <p:txBody>
          <a:bodyPr>
            <a:normAutofit fontScale="92500"/>
          </a:bodyPr>
          <a:lstStyle/>
          <a:p>
            <a:pPr marL="114300" lvl="1" indent="0">
              <a:spcBef>
                <a:spcPts val="1800"/>
              </a:spcBef>
              <a:buSzPct val="68000"/>
              <a:buNone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十二年國教</a:t>
            </a:r>
            <a:r>
              <a:rPr lang="zh-TW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核心素養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與九年一貫十大</a:t>
            </a:r>
            <a:r>
              <a:rPr lang="zh-TW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基本能力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比較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-2</a:t>
            </a:r>
            <a:endParaRPr lang="en-US" altLang="zh-TW" sz="21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800"/>
              </a:spcBef>
              <a:buNone/>
            </a:pPr>
            <a:r>
              <a:rPr lang="zh-TW" altLang="zh-TW" sz="21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＊</a:t>
            </a:r>
            <a:r>
              <a:rPr lang="en-US" altLang="zh-TW" sz="21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A3</a:t>
            </a:r>
            <a:r>
              <a:rPr lang="zh-TW" altLang="zh-TW" sz="21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創新</a:t>
            </a:r>
            <a:r>
              <a:rPr lang="zh-TW" altLang="zh-TW" sz="21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應變 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1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B2</a:t>
            </a:r>
            <a:r>
              <a:rPr lang="zh-TW" altLang="zh-TW" sz="21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媒體素養 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1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C1</a:t>
            </a:r>
            <a:r>
              <a:rPr lang="zh-TW" altLang="zh-TW" sz="21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道德實踐與公民意識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，乃過去較為</a:t>
            </a:r>
            <a:r>
              <a:rPr lang="zh-TW" altLang="zh-TW" sz="21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忽略</a:t>
            </a:r>
            <a:endParaRPr lang="en-US" altLang="zh-TW" sz="21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800"/>
              </a:spcBef>
              <a:buNone/>
            </a:pPr>
            <a:r>
              <a:rPr lang="zh-TW" altLang="zh-TW" sz="21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＊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各教育階段核心素養具體內涵：</a:t>
            </a:r>
          </a:p>
          <a:p>
            <a:pPr marL="114300" indent="0">
              <a:spcBef>
                <a:spcPts val="1800"/>
              </a:spcBef>
              <a:buNone/>
            </a:pPr>
            <a:r>
              <a:rPr lang="en-US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＊</a:t>
            </a:r>
            <a:r>
              <a:rPr lang="en-US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-1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發展各領域各階段</a:t>
            </a:r>
            <a:r>
              <a:rPr lang="zh-TW" altLang="zh-TW" sz="21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學習重點（學習內容</a:t>
            </a:r>
            <a:r>
              <a:rPr lang="en-US" altLang="zh-TW" sz="21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lang="zh-TW" altLang="zh-TW" sz="21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學習表現）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的依據</a:t>
            </a:r>
          </a:p>
          <a:p>
            <a:pPr marL="114300" indent="0">
              <a:spcBef>
                <a:spcPts val="1800"/>
              </a:spcBef>
              <a:buNone/>
            </a:pPr>
            <a:r>
              <a:rPr lang="en-US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zh-TW" sz="21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＊</a:t>
            </a:r>
            <a:r>
              <a:rPr lang="en-US" altLang="zh-TW" sz="21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en-US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各領域課綱依據總綱九個核心素養發展領域的核心素養。非每個</a:t>
            </a:r>
            <a:r>
              <a:rPr lang="zh-TW" altLang="zh-TW" sz="21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endParaRPr lang="en-US" altLang="zh-TW" sz="21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0"/>
              </a:spcBef>
              <a:buNone/>
            </a:pPr>
            <a:r>
              <a:rPr lang="zh-TW" altLang="en-US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1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</a:t>
            </a:r>
            <a:r>
              <a:rPr lang="zh-TW" altLang="zh-TW" sz="21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領域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在各教育階段都</a:t>
            </a:r>
            <a:r>
              <a:rPr lang="zh-TW" altLang="zh-TW" sz="21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對應了九項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  <a:p>
            <a:pPr marL="114300" indent="0">
              <a:spcBef>
                <a:spcPts val="1800"/>
              </a:spcBef>
              <a:buNone/>
            </a:pPr>
            <a:r>
              <a:rPr lang="en-US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zh-TW" sz="21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＊</a:t>
            </a:r>
            <a:r>
              <a:rPr lang="en-US" altLang="zh-TW" sz="21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en-US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學習重點</a:t>
            </a:r>
            <a:r>
              <a:rPr lang="en-US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=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學習內容</a:t>
            </a:r>
            <a:r>
              <a:rPr lang="en-US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學習表現。領綱中以</a:t>
            </a:r>
            <a:r>
              <a:rPr lang="zh-TW" altLang="zh-TW" sz="21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附錄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提供</a:t>
            </a:r>
            <a:r>
              <a:rPr lang="zh-TW" altLang="zh-TW" sz="21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學習重點與領域</a:t>
            </a:r>
            <a:r>
              <a:rPr lang="zh-TW" altLang="zh-TW" sz="21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核</a:t>
            </a:r>
            <a:endParaRPr lang="en-US" altLang="zh-TW" sz="2100" b="1" u="sng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0"/>
              </a:spcBef>
              <a:buNone/>
            </a:pPr>
            <a:r>
              <a:rPr lang="zh-TW" altLang="en-US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1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zh-TW" sz="21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心</a:t>
            </a:r>
            <a:r>
              <a:rPr lang="zh-TW" altLang="zh-TW" sz="21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素養項目呼應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之參考</a:t>
            </a:r>
            <a:r>
              <a:rPr lang="zh-TW" altLang="zh-TW" sz="21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示</a:t>
            </a:r>
            <a:endParaRPr lang="en-US" altLang="zh-TW" sz="21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800"/>
              </a:spcBef>
              <a:buNone/>
            </a:pPr>
            <a:r>
              <a:rPr lang="zh-TW" altLang="zh-TW" sz="21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＊</a:t>
            </a:r>
            <a:r>
              <a:rPr lang="zh-TW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與九年一貫課綱相較：</a:t>
            </a:r>
            <a:r>
              <a:rPr lang="zh-TW" altLang="zh-TW" sz="21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轉化與對應、呼應</a:t>
            </a:r>
            <a:endParaRPr lang="zh-TW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5540813"/>
            <a:ext cx="1823345" cy="1169845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956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hape 558"/>
          <p:cNvSpPr>
            <a:spLocks noGrp="1"/>
          </p:cNvSpPr>
          <p:nvPr>
            <p:ph type="title"/>
          </p:nvPr>
        </p:nvSpPr>
        <p:spPr>
          <a:xfrm>
            <a:off x="384175" y="405250"/>
            <a:ext cx="8520112" cy="763588"/>
          </a:xfrm>
        </p:spPr>
        <p:txBody>
          <a:bodyPr>
            <a:normAutofit fontScale="90000"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buSzPct val="25000"/>
            </a:pPr>
            <a:r>
              <a:rPr lang="zh-TW" altLang="en-US" b="1" dirty="0">
                <a:solidFill>
                  <a:srgbClr val="002060"/>
                </a:solidFill>
              </a:rPr>
              <a:t>壹、總綱中的課程設計重要概念</a:t>
            </a:r>
            <a:endParaRPr lang="en-US" altLang="zh-TW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Times New Roman" pitchFamily="18" charset="0"/>
              <a:sym typeface="Arial" pitchFamily="34" charset="0"/>
            </a:endParaRPr>
          </a:p>
        </p:txBody>
      </p:sp>
      <p:sp>
        <p:nvSpPr>
          <p:cNvPr id="62467" name="投影片編號版面配置區 5"/>
          <p:cNvSpPr>
            <a:spLocks noGrp="1"/>
          </p:cNvSpPr>
          <p:nvPr>
            <p:ph type="sldNum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  <a:buFont typeface="Calibri" pitchFamily="34" charset="0"/>
              <a:buNone/>
            </a:pPr>
            <a:fld id="{16BBD63E-DED7-457D-A37B-8A266C9243A1}" type="slidenum">
              <a:rPr lang="en-US" altLang="zh-TW" sz="1200">
                <a:solidFill>
                  <a:srgbClr val="888888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pPr>
                <a:spcBef>
                  <a:spcPct val="0"/>
                </a:spcBef>
                <a:buFont typeface="Calibri" pitchFamily="34" charset="0"/>
                <a:buNone/>
              </a:pPr>
              <a:t>8</a:t>
            </a:fld>
            <a:endParaRPr lang="en-US" altLang="zh-TW" sz="1200">
              <a:solidFill>
                <a:srgbClr val="888888"/>
              </a:solidFill>
              <a:latin typeface="標楷體" pitchFamily="65" charset="-120"/>
              <a:ea typeface="標楷體" pitchFamily="65" charset="-120"/>
              <a:cs typeface="Calibri" pitchFamily="34" charset="0"/>
            </a:endParaRPr>
          </a:p>
        </p:txBody>
      </p:sp>
      <p:pic>
        <p:nvPicPr>
          <p:cNvPr id="62468" name="Shape 560"/>
          <p:cNvPicPr preferRelativeResize="0"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9"/>
          <a:stretch/>
        </p:blipFill>
        <p:spPr bwMode="auto">
          <a:xfrm>
            <a:off x="971599" y="1973211"/>
            <a:ext cx="7200639" cy="4754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3995936" y="2112773"/>
            <a:ext cx="2304256" cy="18844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6292168" y="2112774"/>
            <a:ext cx="1680654" cy="18844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1115616" y="2795527"/>
            <a:ext cx="2880320" cy="1201672"/>
          </a:xfrm>
          <a:prstGeom prst="rect">
            <a:avLst/>
          </a:prstGeom>
          <a:solidFill>
            <a:srgbClr val="FFFF99">
              <a:alpha val="14902"/>
            </a:srgbClr>
          </a:solidFill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2" name="文字方塊 1"/>
          <p:cNvSpPr txBox="1"/>
          <p:nvPr/>
        </p:nvSpPr>
        <p:spPr>
          <a:xfrm>
            <a:off x="832208" y="1259930"/>
            <a:ext cx="71609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、校訂課程在總綱課程架構中的地位</a:t>
            </a:r>
            <a:endParaRPr lang="zh-TW" altLang="en-US" sz="32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41826009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TW" altLang="en-US" b="1" dirty="0">
                <a:solidFill>
                  <a:srgbClr val="002060"/>
                </a:solidFill>
              </a:rPr>
              <a:t>壹、總綱中的課程設計重要概念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11701" y="2564904"/>
            <a:ext cx="8520599" cy="3526928"/>
          </a:xfrm>
        </p:spPr>
        <p:txBody>
          <a:bodyPr>
            <a:normAutofit/>
          </a:bodyPr>
          <a:lstStyle/>
          <a:p>
            <a:pPr marL="203200" indent="0">
              <a:lnSpc>
                <a:spcPct val="150000"/>
              </a:lnSpc>
              <a:buNone/>
            </a:pPr>
            <a:r>
              <a:rPr lang="zh-TW" altLang="en-US" sz="2800" b="1" dirty="0" smtClean="0"/>
              <a:t>彈性學習課程由學校自行規劃辦理</a:t>
            </a:r>
            <a:r>
              <a:rPr lang="zh-TW" altLang="en-US" sz="2800" b="1" dirty="0" smtClean="0">
                <a:solidFill>
                  <a:srgbClr val="00B050"/>
                </a:solidFill>
              </a:rPr>
              <a:t>全校性</a:t>
            </a:r>
            <a:r>
              <a:rPr lang="zh-TW" altLang="en-US" sz="2800" b="1" dirty="0" smtClean="0"/>
              <a:t>、</a:t>
            </a:r>
            <a:r>
              <a:rPr lang="zh-TW" altLang="en-US" sz="2800" b="1" dirty="0" smtClean="0">
                <a:solidFill>
                  <a:srgbClr val="00B050"/>
                </a:solidFill>
              </a:rPr>
              <a:t>全年級</a:t>
            </a:r>
            <a:r>
              <a:rPr lang="zh-TW" altLang="en-US" sz="2800" b="1" dirty="0" smtClean="0"/>
              <a:t>或</a:t>
            </a:r>
            <a:r>
              <a:rPr lang="zh-TW" altLang="en-US" sz="2800" b="1" dirty="0" smtClean="0">
                <a:solidFill>
                  <a:srgbClr val="00B050"/>
                </a:solidFill>
              </a:rPr>
              <a:t>班群學習</a:t>
            </a:r>
            <a:r>
              <a:rPr lang="zh-TW" altLang="en-US" sz="2800" b="1" dirty="0" smtClean="0"/>
              <a:t>活動，提升學生</a:t>
            </a:r>
            <a:r>
              <a:rPr lang="zh-TW" altLang="en-US" sz="2800" b="1" dirty="0" smtClean="0">
                <a:solidFill>
                  <a:srgbClr val="FFC000"/>
                </a:solidFill>
              </a:rPr>
              <a:t>學習興趣</a:t>
            </a:r>
            <a:r>
              <a:rPr lang="zh-TW" altLang="en-US" sz="2800" b="1" dirty="0" smtClean="0"/>
              <a:t>並鼓勵</a:t>
            </a:r>
            <a:r>
              <a:rPr lang="zh-TW" altLang="en-US" sz="2800" b="1" dirty="0" smtClean="0">
                <a:solidFill>
                  <a:srgbClr val="FFC000"/>
                </a:solidFill>
              </a:rPr>
              <a:t>適性發展</a:t>
            </a:r>
            <a:r>
              <a:rPr lang="zh-TW" altLang="en-US" sz="2800" b="1" dirty="0" smtClean="0"/>
              <a:t>，落實</a:t>
            </a:r>
            <a:r>
              <a:rPr lang="zh-TW" altLang="en-US" sz="2800" b="1" dirty="0" smtClean="0">
                <a:solidFill>
                  <a:srgbClr val="FF33CC"/>
                </a:solidFill>
              </a:rPr>
              <a:t>學校本位</a:t>
            </a:r>
            <a:r>
              <a:rPr lang="zh-TW" altLang="en-US" sz="2800" b="1" dirty="0" smtClean="0">
                <a:solidFill>
                  <a:schemeClr val="tx1"/>
                </a:solidFill>
              </a:rPr>
              <a:t>及</a:t>
            </a:r>
            <a:r>
              <a:rPr lang="zh-TW" altLang="en-US" sz="2800" b="1" dirty="0" smtClean="0">
                <a:solidFill>
                  <a:srgbClr val="FF33CC"/>
                </a:solidFill>
              </a:rPr>
              <a:t>特色課程</a:t>
            </a:r>
            <a:r>
              <a:rPr lang="zh-TW" altLang="en-US" sz="2800" b="1" dirty="0" smtClean="0"/>
              <a:t>。</a:t>
            </a:r>
            <a:endParaRPr lang="zh-TW" altLang="en-US" sz="2800" b="1" dirty="0"/>
          </a:p>
        </p:txBody>
      </p:sp>
      <p:sp>
        <p:nvSpPr>
          <p:cNvPr id="4" name="文字方塊 3"/>
          <p:cNvSpPr txBox="1"/>
          <p:nvPr/>
        </p:nvSpPr>
        <p:spPr>
          <a:xfrm>
            <a:off x="611560" y="1628800"/>
            <a:ext cx="6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五、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校訂課程的性質</a:t>
            </a:r>
            <a:endParaRPr lang="zh-TW" altLang="en-US" sz="32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680" y="5589240"/>
            <a:ext cx="2499360" cy="1165860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1AEC728D-803D-49F2-8EBC-F9E681C305F7}" type="slidenum">
              <a:rPr lang="en-US" altLang="zh-TW" smtClean="0"/>
              <a:pPr/>
              <a:t>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9704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2060"/>
                </a:solidFill>
              </a:rPr>
              <a:t>壹、總綱中的課程設計重要概念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/>
          <a:lstStyle/>
          <a:p>
            <a:pPr marL="0" indent="0">
              <a:buNone/>
            </a:pPr>
            <a:r>
              <a:rPr lang="zh-TW" altLang="en-US" b="1" dirty="0" smtClean="0">
                <a:solidFill>
                  <a:srgbClr val="002060"/>
                </a:solidFill>
              </a:rPr>
              <a:t>                                                                                                                             </a:t>
            </a:r>
            <a:endParaRPr lang="zh-TW" altLang="en-US" b="1" dirty="0">
              <a:solidFill>
                <a:srgbClr val="002060"/>
              </a:solidFill>
            </a:endParaRPr>
          </a:p>
        </p:txBody>
      </p:sp>
      <p:pic>
        <p:nvPicPr>
          <p:cNvPr id="4" name="Shape 567"/>
          <p:cNvPicPr preferRelativeResize="0">
            <a:picLocks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7" r="2681"/>
          <a:stretch/>
        </p:blipFill>
        <p:spPr>
          <a:xfrm>
            <a:off x="1403648" y="2058284"/>
            <a:ext cx="2206478" cy="3816152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3851920" y="2276872"/>
            <a:ext cx="36724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TW" altLang="en-US" sz="2000" b="1" dirty="0" smtClean="0">
                <a:solidFill>
                  <a:srgbClr val="6600CC"/>
                </a:solidFill>
                <a:latin typeface="微軟正黑體" pitchFamily="34" charset="-120"/>
                <a:ea typeface="微軟正黑體" pitchFamily="34" charset="-120"/>
              </a:rPr>
              <a:t>校訂（彈性學習）課程</a:t>
            </a:r>
          </a:p>
          <a:p>
            <a:pPr>
              <a:spcBef>
                <a:spcPct val="0"/>
              </a:spcBef>
            </a:pP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由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學校安排</a:t>
            </a:r>
            <a:endParaRPr lang="en-US" altLang="zh-TW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spcBef>
                <a:spcPct val="0"/>
              </a:spcBef>
            </a:pP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提供跨領域、多元、生活化課程</a:t>
            </a:r>
            <a:endParaRPr lang="en-US" altLang="zh-TW" b="1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spcBef>
                <a:spcPct val="0"/>
              </a:spcBef>
            </a:pP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功能：</a:t>
            </a:r>
            <a:endParaRPr lang="en-US" altLang="zh-TW" b="1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spcBef>
                <a:spcPct val="0"/>
              </a:spcBef>
            </a:pP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形塑學校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願景，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提供學生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適性發展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機會</a:t>
            </a:r>
            <a:endParaRPr lang="en-US" altLang="zh-TW" b="1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endParaRPr lang="en-US" altLang="zh-TW" sz="2000" b="1" dirty="0" smtClean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部</a:t>
            </a:r>
            <a:r>
              <a:rPr lang="zh-TW" altLang="en-US" sz="20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定（領域學習）課程</a:t>
            </a:r>
          </a:p>
          <a:p>
            <a:pPr>
              <a:defRPr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由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國家統一規定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不同學習階段間注重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縱向連貫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不同領域（科目）間注重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橫向統整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功能：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深植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基本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學力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467544" y="1535064"/>
            <a:ext cx="8293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六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 校訂</a:t>
            </a:r>
            <a:r>
              <a:rPr lang="en-US" altLang="zh-TW" sz="1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彈性學習</a:t>
            </a:r>
            <a:r>
              <a:rPr lang="en-US" altLang="zh-TW" sz="1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課程與部定</a:t>
            </a:r>
            <a:r>
              <a:rPr lang="en-US" altLang="zh-TW" sz="1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領域學習</a:t>
            </a:r>
            <a:r>
              <a:rPr lang="en-US" altLang="zh-TW" sz="1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課程的關係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593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1143000"/>
          </a:xfrm>
        </p:spPr>
        <p:txBody>
          <a:bodyPr>
            <a:normAutofit fontScale="90000"/>
          </a:bodyPr>
          <a:lstStyle/>
          <a:p>
            <a:pPr lvl="0"/>
            <a:r>
              <a:rPr lang="en-US" altLang="zh-TW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US" altLang="zh-TW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zh-TW" altLang="en-US" sz="4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貳</a:t>
            </a:r>
            <a:r>
              <a:rPr lang="zh-TW" altLang="en-US" sz="4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</a:t>
            </a:r>
            <a:r>
              <a:rPr lang="zh-TW" altLang="zh-TW" sz="4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導向課程</a:t>
            </a:r>
            <a:r>
              <a:rPr lang="zh-TW" altLang="zh-TW" sz="4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設計實例</a:t>
            </a:r>
            <a:r>
              <a:rPr lang="en-US" altLang="zh-TW" sz="4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4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zh-TW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一、影片</a:t>
            </a:r>
            <a:r>
              <a:rPr lang="zh-TW" altLang="zh-TW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觀看</a:t>
            </a:r>
            <a:endParaRPr lang="en-US" altLang="zh-TW" sz="36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en-US" sz="1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看見美 聽見美 美感教育在曉明                   </a:t>
            </a:r>
            <a:endParaRPr lang="en-US" altLang="zh-TW" sz="16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en-US" sz="1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</a:t>
            </a:r>
            <a:r>
              <a:rPr lang="en-US" altLang="zh-TW" sz="1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https</a:t>
            </a:r>
            <a:r>
              <a:rPr lang="en-US" altLang="zh-TW" sz="1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://www.youtube.com/watch?v=rObgfeX3ziA</a:t>
            </a:r>
            <a:endParaRPr lang="zh-TW" altLang="zh-TW" sz="1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200"/>
              </a:spcBef>
              <a:buNone/>
            </a:pPr>
            <a:r>
              <a:rPr lang="zh-TW" altLang="zh-TW" sz="3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zh-TW" altLang="zh-TW" sz="36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3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思考問題</a:t>
            </a:r>
            <a:endParaRPr lang="zh-TW" altLang="zh-TW" sz="3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200"/>
              </a:spcBef>
              <a:buNone/>
            </a:pPr>
            <a:r>
              <a:rPr lang="zh-TW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三、核心素養的培育</a:t>
            </a: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931299"/>
            <a:ext cx="1823345" cy="1169845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110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zh-TW" sz="4400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US" altLang="zh-TW" sz="44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貳</a:t>
            </a:r>
            <a:r>
              <a:rPr lang="zh-TW" altLang="en-US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</a:t>
            </a:r>
            <a:r>
              <a:rPr lang="zh-TW" altLang="zh-TW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導向課程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設計實例</a:t>
            </a:r>
            <a:r>
              <a:rPr lang="en-US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4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556792"/>
            <a:ext cx="8507288" cy="4920208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zh-TW" altLang="zh-TW" sz="3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</a:t>
            </a:r>
            <a:r>
              <a:rPr lang="zh-TW" altLang="zh-TW" sz="36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問題</a:t>
            </a:r>
            <a:r>
              <a:rPr lang="zh-TW" altLang="en-US" sz="36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思考</a:t>
            </a:r>
            <a:endParaRPr lang="zh-TW" altLang="zh-TW" sz="3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800"/>
              </a:spcBef>
              <a:buNone/>
            </a:pP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影片中七年級的視覺藝術課程有何特色？</a:t>
            </a:r>
          </a:p>
          <a:p>
            <a:pPr marL="114300" indent="0">
              <a:spcBef>
                <a:spcPts val="1800"/>
              </a:spcBef>
              <a:buNone/>
            </a:pPr>
            <a:r>
              <a:rPr lang="en-US" altLang="zh-TW" sz="20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0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sz="20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0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影片中七年級的藝術「色彩學」的學習，和八年級</a:t>
            </a:r>
            <a:endParaRPr lang="en-US" altLang="zh-TW" sz="20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0"/>
              </a:spcBef>
              <a:buNone/>
            </a:pPr>
            <a:r>
              <a:rPr lang="zh-TW" altLang="en-US" sz="20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en-US" sz="20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zh-TW" sz="20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綜合課</a:t>
            </a:r>
            <a:r>
              <a:rPr lang="en-US" altLang="zh-TW" sz="20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zh-TW" sz="20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家政「服裝穿搭」、「服裝秀」課程有何關係？</a:t>
            </a:r>
          </a:p>
          <a:p>
            <a:pPr marL="114300" indent="0">
              <a:spcBef>
                <a:spcPts val="1800"/>
              </a:spcBef>
              <a:buNone/>
            </a:pP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20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八年級「服裝秀」課程結合了哪些領域？這樣的設計</a:t>
            </a:r>
            <a:r>
              <a:rPr lang="zh-TW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對於</a:t>
            </a:r>
            <a:endParaRPr lang="en-US" alt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0"/>
              </a:spcBef>
              <a:buNone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</a:t>
            </a:r>
            <a:r>
              <a:rPr lang="zh-TW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學生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有何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助益？</a:t>
            </a:r>
          </a:p>
          <a:p>
            <a:pPr marL="114300" indent="0">
              <a:spcBef>
                <a:spcPts val="1800"/>
              </a:spcBef>
              <a:buNone/>
            </a:pPr>
            <a:r>
              <a:rPr lang="en-US" altLang="zh-TW" sz="20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0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r>
              <a:rPr lang="en-US" altLang="zh-TW" sz="20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0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為何不稱「服裝秀」為「活動」，稱「服裝秀」為「課程」？</a:t>
            </a:r>
          </a:p>
          <a:p>
            <a:pPr marL="114300" indent="0">
              <a:spcBef>
                <a:spcPts val="1800"/>
              </a:spcBef>
              <a:buNone/>
            </a:pP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五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影片中七、八、九年級的課程有何關係？</a:t>
            </a:r>
          </a:p>
          <a:p>
            <a:pPr marL="114300" indent="0">
              <a:spcBef>
                <a:spcPts val="1800"/>
              </a:spcBef>
              <a:buNone/>
            </a:pP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20272" y="5445224"/>
            <a:ext cx="1367393" cy="129825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1556792"/>
            <a:ext cx="1296144" cy="1416715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322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貳</a:t>
            </a:r>
            <a:r>
              <a:rPr lang="zh-TW" altLang="en-US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</a:t>
            </a:r>
            <a:r>
              <a:rPr lang="zh-TW" altLang="zh-TW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導向課程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設計實例</a:t>
            </a:r>
            <a:endParaRPr lang="zh-TW" altLang="en-US" sz="4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zh-TW" altLang="zh-TW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三、核心素養的培育</a:t>
            </a:r>
          </a:p>
          <a:p>
            <a:pPr marL="114300" indent="0">
              <a:spcBef>
                <a:spcPts val="1200"/>
              </a:spcBef>
              <a:buNone/>
            </a:pPr>
            <a:r>
              <a:rPr lang="en-US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核心素養無法在很的短時間內教會</a:t>
            </a:r>
            <a:r>
              <a:rPr lang="zh-TW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sz="32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0"/>
              </a:spcBef>
              <a:buNone/>
            </a:pP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需要透過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一段時間且</a:t>
            </a:r>
            <a:r>
              <a:rPr lang="zh-TW" altLang="zh-TW" sz="3200" b="1" u="sng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有計畫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的累積</a:t>
            </a:r>
          </a:p>
          <a:p>
            <a:pPr marL="114300" indent="0">
              <a:spcBef>
                <a:spcPts val="1800"/>
              </a:spcBef>
              <a:buNone/>
            </a:pPr>
            <a:r>
              <a:rPr lang="en-US" altLang="zh-TW" sz="3200" b="1" dirty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3200" b="1" dirty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sz="3200" b="1" dirty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3200" b="1" dirty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素養導向的課程與教學設計非</a:t>
            </a:r>
            <a:r>
              <a:rPr lang="zh-TW" altLang="zh-TW" sz="3200" b="1" dirty="0" smtClean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直接</a:t>
            </a:r>
            <a:endParaRPr lang="en-US" altLang="zh-TW" sz="3200" b="1" dirty="0" smtClean="0">
              <a:solidFill>
                <a:srgbClr val="3399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0"/>
              </a:spcBef>
              <a:buNone/>
            </a:pPr>
            <a:r>
              <a:rPr lang="zh-TW" altLang="en-US" sz="3200" b="1" dirty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 smtClean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zh-TW" sz="3200" b="1" dirty="0" smtClean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教核心素養</a:t>
            </a:r>
            <a:r>
              <a:rPr lang="zh-TW" altLang="zh-TW" sz="3200" b="1" dirty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，而是</a:t>
            </a:r>
            <a:r>
              <a:rPr lang="zh-TW" altLang="zh-TW" sz="3200" b="1" u="sng" dirty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培養核心素養</a:t>
            </a:r>
            <a:r>
              <a:rPr lang="zh-TW" altLang="zh-TW" sz="3200" b="1" u="sng" dirty="0" smtClean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endParaRPr lang="en-US" altLang="zh-TW" sz="3200" b="1" u="sng" dirty="0" smtClean="0">
              <a:solidFill>
                <a:srgbClr val="3399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0"/>
              </a:spcBef>
              <a:buNone/>
            </a:pPr>
            <a:r>
              <a:rPr lang="zh-TW" altLang="en-US" sz="3200" b="1" dirty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 smtClean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zh-TW" sz="3200" b="1" u="sng" dirty="0" smtClean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歷程</a:t>
            </a:r>
            <a:endParaRPr lang="zh-TW" altLang="zh-TW" sz="3200" b="1" u="sng" dirty="0">
              <a:solidFill>
                <a:srgbClr val="3399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5030288"/>
            <a:ext cx="2171700" cy="1348740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161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413504" cy="9906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4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</a:t>
            </a:r>
            <a:r>
              <a:rPr lang="zh-TW" altLang="zh-TW" sz="4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素養導向課程教學設計之作法</a:t>
            </a:r>
            <a:r>
              <a:rPr lang="zh-TW" altLang="zh-TW" sz="4400" dirty="0">
                <a:solidFill>
                  <a:srgbClr val="002060"/>
                </a:solidFill>
              </a:rPr>
              <a:t/>
            </a:r>
            <a:br>
              <a:rPr lang="zh-TW" altLang="zh-TW" sz="4400" dirty="0">
                <a:solidFill>
                  <a:srgbClr val="002060"/>
                </a:solidFill>
              </a:rPr>
            </a:br>
            <a:endParaRPr lang="zh-TW" altLang="en-US" sz="4400" dirty="0">
              <a:solidFill>
                <a:srgbClr val="00206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60168"/>
          </a:xfrm>
        </p:spPr>
        <p:txBody>
          <a:bodyPr>
            <a:normAutofit/>
          </a:bodyPr>
          <a:lstStyle/>
          <a:p>
            <a:pPr marL="114300" indent="0">
              <a:spcBef>
                <a:spcPts val="3000"/>
              </a:spcBef>
              <a:buNone/>
            </a:pPr>
            <a:r>
              <a:rPr lang="zh-TW" altLang="zh-TW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一、素養導向課程教學</a:t>
            </a:r>
            <a:r>
              <a:rPr lang="zh-TW" altLang="zh-TW" sz="36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設計三關鍵</a:t>
            </a:r>
            <a:endParaRPr lang="en-US" altLang="zh-TW" sz="3600" b="1" dirty="0" smtClean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3000"/>
              </a:spcBef>
              <a:buNone/>
            </a:pPr>
            <a:r>
              <a:rPr lang="zh-TW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二、素養導向課程教學</a:t>
            </a:r>
            <a:r>
              <a:rPr lang="zh-TW" altLang="zh-TW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設計四原則</a:t>
            </a:r>
            <a:endParaRPr lang="en-US" altLang="zh-TW" sz="36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3000"/>
              </a:spcBef>
              <a:buNone/>
            </a:pPr>
            <a:r>
              <a:rPr lang="zh-TW" altLang="en-US" sz="3600" b="1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＊實例</a:t>
            </a:r>
            <a:r>
              <a:rPr lang="zh-TW" altLang="en-US" sz="3600" b="1" dirty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902272"/>
            <a:ext cx="2196801" cy="1481460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035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</a:t>
            </a:r>
            <a:r>
              <a:rPr lang="zh-TW" altLang="zh-TW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素養導向課程教學設計之作法</a:t>
            </a:r>
            <a:endParaRPr lang="zh-TW" altLang="en-US" sz="4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600200"/>
            <a:ext cx="7897688" cy="48006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zh-TW" altLang="zh-TW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一、素養導向課程教學設計三</a:t>
            </a:r>
            <a:r>
              <a:rPr lang="zh-TW" altLang="zh-TW" sz="36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關鍵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---</a:t>
            </a:r>
          </a:p>
          <a:p>
            <a:pPr marL="114300" lvl="0" indent="0">
              <a:buNone/>
            </a:pPr>
            <a:r>
              <a:rPr lang="zh-TW" altLang="en-US" sz="44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</a:t>
            </a:r>
            <a:r>
              <a:rPr lang="zh-TW" altLang="zh-TW" sz="44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</a:t>
            </a:r>
            <a:r>
              <a:rPr lang="zh-TW" altLang="zh-TW" sz="4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對、教會、教好</a:t>
            </a:r>
          </a:p>
          <a:p>
            <a:pPr marL="114300" indent="0">
              <a:spcBef>
                <a:spcPts val="1800"/>
              </a:spcBef>
              <a:buNone/>
            </a:pP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en-US" altLang="zh-TW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zh-TW" sz="32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</a:t>
            </a:r>
            <a:r>
              <a:rPr lang="zh-TW" altLang="zh-TW" sz="32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</a:t>
            </a:r>
            <a:r>
              <a:rPr lang="zh-TW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：用正確方法教正確的內容</a:t>
            </a:r>
          </a:p>
          <a:p>
            <a:pPr marL="114300" indent="0">
              <a:buNone/>
            </a:pP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r>
              <a:rPr lang="zh-TW" altLang="zh-TW" sz="32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教會</a:t>
            </a:r>
            <a:r>
              <a:rPr lang="zh-TW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：搭配策略把學生教學會</a:t>
            </a:r>
          </a:p>
          <a:p>
            <a:pPr marL="114300" indent="0">
              <a:buNone/>
            </a:pP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zh-TW" sz="32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</a:t>
            </a:r>
            <a:r>
              <a:rPr lang="zh-TW" altLang="zh-TW" sz="32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好</a:t>
            </a:r>
            <a:r>
              <a:rPr lang="zh-TW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：讓學生融會貫通會運用</a:t>
            </a:r>
          </a:p>
          <a:p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由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小素養慢慢匯聚為大素養</a:t>
            </a: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5229200"/>
            <a:ext cx="2171700" cy="1348740"/>
          </a:xfrm>
          <a:prstGeom prst="rect">
            <a:avLst/>
          </a:prstGeom>
        </p:spPr>
      </p:pic>
      <p:sp>
        <p:nvSpPr>
          <p:cNvPr id="5" name="五角星形 4"/>
          <p:cNvSpPr/>
          <p:nvPr/>
        </p:nvSpPr>
        <p:spPr>
          <a:xfrm>
            <a:off x="1467124" y="5301208"/>
            <a:ext cx="360040" cy="36004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456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</a:t>
            </a:r>
            <a:r>
              <a:rPr lang="zh-TW" altLang="zh-TW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素養導向課程教學設計之作法</a:t>
            </a:r>
            <a:endParaRPr lang="zh-TW" altLang="en-US" sz="4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800600"/>
          </a:xfrm>
        </p:spPr>
        <p:txBody>
          <a:bodyPr>
            <a:normAutofit/>
          </a:bodyPr>
          <a:lstStyle/>
          <a:p>
            <a:pPr marL="114300" lvl="0" indent="0">
              <a:buNone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zh-TW" sz="35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</a:t>
            </a:r>
            <a:r>
              <a:rPr lang="zh-TW" altLang="zh-TW" sz="3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學生學習的</a:t>
            </a:r>
            <a:r>
              <a:rPr lang="zh-TW" altLang="zh-TW" sz="35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期待</a:t>
            </a:r>
            <a:r>
              <a:rPr lang="en-US" altLang="zh-TW" sz="35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-- </a:t>
            </a:r>
            <a:r>
              <a:rPr lang="zh-TW" altLang="zh-TW" sz="35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</a:t>
            </a:r>
            <a:r>
              <a:rPr lang="zh-TW" altLang="zh-TW" sz="35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對、學會、學好</a:t>
            </a:r>
          </a:p>
          <a:p>
            <a:pPr marL="114300" indent="0">
              <a:spcBef>
                <a:spcPts val="1800"/>
              </a:spcBef>
              <a:buNone/>
            </a:pPr>
            <a:r>
              <a:rPr lang="en-US" altLang="zh-TW" sz="35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zh-TW" sz="32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</a:t>
            </a:r>
            <a:r>
              <a:rPr lang="zh-TW" altLang="zh-TW" sz="32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</a:t>
            </a:r>
            <a:r>
              <a:rPr lang="zh-TW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：知道學習的內容和方法</a:t>
            </a:r>
          </a:p>
          <a:p>
            <a:pPr marL="114300" indent="0">
              <a:buNone/>
            </a:pP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zh-TW" sz="32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學會</a:t>
            </a:r>
            <a:r>
              <a:rPr lang="zh-TW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：了解學習的內容和方法</a:t>
            </a:r>
          </a:p>
          <a:p>
            <a:pPr marL="114300" indent="0">
              <a:buNone/>
            </a:pPr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zh-TW" sz="32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學好</a:t>
            </a:r>
            <a:r>
              <a:rPr lang="zh-TW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：應用、分析、評鑑和創新所</a:t>
            </a:r>
            <a:r>
              <a:rPr lang="zh-TW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</a:t>
            </a:r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</a:t>
            </a:r>
            <a:r>
              <a:rPr lang="zh-TW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的內容和</a:t>
            </a:r>
            <a:r>
              <a:rPr lang="zh-TW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方法</a:t>
            </a:r>
            <a:r>
              <a:rPr lang="en-US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實踐、高層次</a:t>
            </a:r>
            <a:r>
              <a:rPr lang="zh-TW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</a:t>
            </a:r>
            <a:r>
              <a:rPr lang="zh-TW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</a:t>
            </a:r>
            <a:r>
              <a:rPr lang="zh-TW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達到一個</a:t>
            </a:r>
            <a:r>
              <a:rPr lang="zh-TW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層次就算，</a:t>
            </a:r>
            <a:r>
              <a:rPr lang="zh-TW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</a:t>
            </a:r>
            <a:endParaRPr lang="en-US" altLang="zh-TW" sz="32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en-US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</a:t>
            </a:r>
            <a:r>
              <a:rPr lang="zh-TW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養</a:t>
            </a:r>
            <a:r>
              <a:rPr lang="zh-TW" altLang="zh-TW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也有不同的層次</a:t>
            </a:r>
            <a:r>
              <a:rPr lang="en-US" altLang="zh-TW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zh-TW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en-US" sz="3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5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實</a:t>
            </a:r>
            <a:r>
              <a:rPr lang="zh-TW" altLang="zh-TW" sz="35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例</a:t>
            </a:r>
            <a:endParaRPr lang="zh-TW" altLang="zh-TW" sz="35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5517232"/>
            <a:ext cx="1883668" cy="1169857"/>
          </a:xfrm>
          <a:prstGeom prst="rect">
            <a:avLst/>
          </a:prstGeom>
        </p:spPr>
      </p:pic>
      <p:sp>
        <p:nvSpPr>
          <p:cNvPr id="5" name="五角星形 4"/>
          <p:cNvSpPr/>
          <p:nvPr/>
        </p:nvSpPr>
        <p:spPr>
          <a:xfrm>
            <a:off x="883418" y="5589240"/>
            <a:ext cx="360040" cy="36004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84085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</a:t>
            </a:r>
            <a:r>
              <a:rPr lang="zh-TW" altLang="zh-TW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素養導向課程教學設計之作法</a:t>
            </a:r>
            <a:endParaRPr lang="zh-TW" altLang="en-US" sz="4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600200"/>
            <a:ext cx="8568952" cy="48006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zh-TW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二、素養導向課程教學設計四</a:t>
            </a:r>
            <a:r>
              <a:rPr lang="zh-TW" altLang="zh-TW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原則</a:t>
            </a:r>
            <a:r>
              <a:rPr lang="en-US" altLang="zh-TW" sz="36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</a:p>
          <a:p>
            <a:pPr marL="114300" indent="0">
              <a:buNone/>
            </a:pPr>
            <a:r>
              <a:rPr lang="zh-TW" altLang="en-US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6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</a:t>
            </a:r>
            <a:r>
              <a:rPr lang="zh-TW" altLang="zh-TW" sz="36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情境</a:t>
            </a:r>
            <a:r>
              <a:rPr lang="zh-TW" altLang="zh-TW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、統整、策略、</a:t>
            </a:r>
            <a:r>
              <a:rPr lang="zh-TW" altLang="zh-TW" sz="36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實踐</a:t>
            </a:r>
            <a:endParaRPr lang="en-US" altLang="zh-TW" sz="3600" b="1" dirty="0" smtClean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en-US" sz="39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＊情境</a:t>
            </a:r>
            <a:endParaRPr lang="en-US" altLang="zh-TW" sz="3900" b="1" dirty="0" smtClean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zh-TW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</a:t>
            </a:r>
            <a:r>
              <a:rPr lang="zh-TW" altLang="zh-TW" sz="2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課程進行初始、開展、總結時，提供真實或模擬的情境</a:t>
            </a:r>
            <a:r>
              <a:rPr lang="zh-TW" altLang="en-US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6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  <a:r>
              <a:rPr lang="zh-TW" altLang="zh-TW" sz="2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初始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zh-TW" sz="2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協助學生將新的學習和舊經驗連結</a:t>
            </a:r>
            <a:endParaRPr lang="en-US" altLang="ja-JP" sz="26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  <a:r>
              <a:rPr lang="zh-TW" altLang="zh-TW" sz="2600" b="1" dirty="0">
                <a:solidFill>
                  <a:srgbClr val="3399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開展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zh-TW" sz="2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促使學生聚焦學習關鍵或策略之學習</a:t>
            </a:r>
            <a:endParaRPr lang="en-US" altLang="ja-JP" sz="2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lnSpc>
                <a:spcPct val="150000"/>
              </a:lnSpc>
              <a:spcBef>
                <a:spcPts val="1200"/>
              </a:spcBef>
              <a:buNone/>
            </a:pP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  <a:r>
              <a:rPr lang="zh-TW" altLang="zh-TW" sz="2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總結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zh-TW" sz="2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幫助學生應用或實踐</a:t>
            </a:r>
            <a:endParaRPr lang="ja-JP" altLang="en-US" sz="2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3000" b="1" dirty="0">
              <a:solidFill>
                <a:srgbClr val="002060"/>
              </a:solidFill>
            </a:endParaRPr>
          </a:p>
          <a:p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760" y="5324845"/>
            <a:ext cx="2160240" cy="15159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52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</a:t>
            </a:r>
            <a:r>
              <a:rPr lang="zh-TW" altLang="zh-TW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素養導向課程教學設計之作法</a:t>
            </a:r>
            <a:endParaRPr lang="zh-TW" altLang="en-US" sz="4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zh-TW" altLang="zh-TW" sz="35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二、素養導向課程教學設計四原則</a:t>
            </a:r>
            <a:r>
              <a:rPr lang="en-US" altLang="zh-TW" sz="35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</a:p>
          <a:p>
            <a:pPr marL="114300" indent="0">
              <a:buNone/>
            </a:pPr>
            <a:r>
              <a:rPr lang="zh-TW" altLang="en-US" sz="35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5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</a:t>
            </a:r>
            <a:r>
              <a:rPr lang="zh-TW" altLang="zh-TW" sz="35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情境</a:t>
            </a:r>
            <a:r>
              <a:rPr lang="zh-TW" altLang="zh-TW" sz="35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、統整、策略、實踐</a:t>
            </a:r>
            <a:endParaRPr lang="en-US" altLang="zh-TW" sz="35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en-US" sz="40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＊統整</a:t>
            </a:r>
            <a:endParaRPr lang="en-US" altLang="zh-TW" sz="4000" b="1" dirty="0" smtClean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en-US" b="1" dirty="0" smtClean="0">
                <a:solidFill>
                  <a:srgbClr val="6600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</a:t>
            </a:r>
            <a:r>
              <a:rPr lang="zh-TW" altLang="zh-TW" b="1" dirty="0" smtClean="0">
                <a:solidFill>
                  <a:srgbClr val="6600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zh-TW" b="1" dirty="0">
                <a:solidFill>
                  <a:srgbClr val="6600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活動中，引導學生比較或連結</a:t>
            </a:r>
            <a:r>
              <a:rPr lang="zh-TW" altLang="en-US" b="1" dirty="0" smtClean="0">
                <a:solidFill>
                  <a:srgbClr val="6600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b="1" dirty="0" smtClean="0">
              <a:solidFill>
                <a:srgbClr val="6600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800"/>
              </a:spcBef>
              <a:buNone/>
            </a:pPr>
            <a:r>
              <a:rPr lang="zh-TW" altLang="en-US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en-US" b="1" u="sng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zh-TW" b="1" u="sng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相同</a:t>
            </a:r>
            <a:r>
              <a:rPr lang="zh-TW" altLang="zh-TW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領域或科目</a:t>
            </a:r>
            <a:r>
              <a:rPr lang="zh-TW" altLang="zh-TW" b="1" u="sng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內</a:t>
            </a:r>
            <a:r>
              <a:rPr lang="zh-TW" altLang="zh-TW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之知識、技能、</a:t>
            </a:r>
            <a:r>
              <a:rPr lang="zh-TW" altLang="zh-TW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態度</a:t>
            </a:r>
            <a:endParaRPr lang="en-US" altLang="zh-TW" b="1" dirty="0" smtClean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800"/>
              </a:spcBef>
              <a:buNone/>
            </a:pPr>
            <a:r>
              <a:rPr lang="zh-TW" altLang="en-US" b="1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</a:t>
            </a:r>
            <a:r>
              <a:rPr lang="zh-TW" altLang="zh-TW" b="1" u="sng" dirty="0" smtClean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不同</a:t>
            </a:r>
            <a:r>
              <a:rPr lang="zh-TW" altLang="zh-TW" b="1" dirty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領域或科目</a:t>
            </a:r>
            <a:r>
              <a:rPr lang="zh-TW" altLang="zh-TW" b="1" u="sng" dirty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間</a:t>
            </a:r>
            <a:r>
              <a:rPr lang="zh-TW" altLang="zh-TW" b="1" dirty="0">
                <a:solidFill>
                  <a:srgbClr val="3399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之知識、技能、態度</a:t>
            </a:r>
            <a:endParaRPr lang="ja-JP" altLang="en-US" b="1" dirty="0">
              <a:solidFill>
                <a:srgbClr val="3399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5342021"/>
            <a:ext cx="2376747" cy="15159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769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</a:t>
            </a:r>
            <a:r>
              <a:rPr lang="zh-TW" altLang="zh-TW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素養導向課程教學設計之作法</a:t>
            </a:r>
            <a:endParaRPr lang="zh-TW" altLang="en-US" sz="4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52256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zh-TW" altLang="zh-TW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二、素養導向課程教學設計四</a:t>
            </a:r>
            <a:r>
              <a:rPr lang="zh-TW" altLang="zh-TW" sz="36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原則</a:t>
            </a:r>
            <a:r>
              <a:rPr lang="en-US" altLang="zh-TW" sz="36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</a:p>
          <a:p>
            <a:pPr marL="114300" indent="0">
              <a:buNone/>
            </a:pPr>
            <a:r>
              <a:rPr lang="zh-TW" altLang="en-US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6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</a:t>
            </a:r>
            <a:r>
              <a:rPr lang="zh-TW" altLang="zh-TW" sz="36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情境</a:t>
            </a:r>
            <a:r>
              <a:rPr lang="zh-TW" altLang="zh-TW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、統整、</a:t>
            </a:r>
            <a:r>
              <a:rPr lang="zh-TW" altLang="zh-TW" sz="3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策略</a:t>
            </a:r>
            <a:r>
              <a:rPr lang="zh-TW" altLang="zh-TW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36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實踐</a:t>
            </a:r>
            <a:endParaRPr lang="en-US" altLang="zh-TW" sz="3600" b="1" dirty="0" smtClean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0"/>
              </a:spcBef>
              <a:buNone/>
            </a:pPr>
            <a:r>
              <a:rPr lang="zh-TW" altLang="en-US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＊</a:t>
            </a:r>
            <a:r>
              <a:rPr lang="zh-TW" altLang="en-US" sz="2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策略</a:t>
            </a:r>
            <a:endParaRPr lang="en-US" altLang="zh-TW" sz="2800" b="1" dirty="0" smtClean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學習活動中，引導學生歸納學習目標所需掌握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方法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關鍵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endParaRPr lang="zh-TW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2607781"/>
              </p:ext>
            </p:extLst>
          </p:nvPr>
        </p:nvGraphicFramePr>
        <p:xfrm>
          <a:off x="611560" y="3789040"/>
          <a:ext cx="7560840" cy="17281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46154"/>
                <a:gridCol w="5114686"/>
              </a:tblGrid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課程目標</a:t>
                      </a:r>
                      <a:endParaRPr lang="zh-TW" sz="2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本次</a:t>
                      </a:r>
                      <a:r>
                        <a:rPr lang="zh-TW" sz="24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學習</a:t>
                      </a:r>
                      <a:r>
                        <a:rPr lang="zh-TW" altLang="en-US" sz="24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方法</a:t>
                      </a:r>
                      <a:r>
                        <a:rPr lang="en-US" sz="24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sz="2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關鍵</a:t>
                      </a:r>
                      <a:r>
                        <a:rPr lang="en-US" sz="2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sz="2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評量重點</a:t>
                      </a:r>
                      <a:endParaRPr lang="zh-TW" sz="2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152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一、上台做</a:t>
                      </a: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行為</a:t>
                      </a: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自我介紹</a:t>
                      </a: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內容</a:t>
                      </a: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1-1</a:t>
                      </a: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介紹時音量要大小適中</a:t>
                      </a: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行為</a:t>
                      </a: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1-2</a:t>
                      </a: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介紹內容須包括姓名和下課喜歡做的事</a:t>
                      </a: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內容</a:t>
                      </a: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1-3</a:t>
                      </a: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介紹姓名時要會運用同音字幫助別人記憶</a:t>
                      </a: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內容</a:t>
                      </a: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277" y="5552532"/>
            <a:ext cx="2160723" cy="13054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874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實例</a:t>
            </a:r>
            <a:r>
              <a:rPr lang="en-US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</a:t>
            </a:r>
            <a:r>
              <a:rPr lang="zh-TW" altLang="en-US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版</a:t>
            </a:r>
            <a:r>
              <a:rPr lang="en-US" altLang="zh-TW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--</a:t>
            </a:r>
            <a:r>
              <a:rPr lang="zh-TW" altLang="en-US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六上 三 戰後臺灣的</a:t>
            </a:r>
            <a:r>
              <a:rPr lang="zh-TW" altLang="en-US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經濟</a:t>
            </a:r>
            <a:r>
              <a:rPr lang="zh-TW" altLang="en-US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發展</a:t>
            </a:r>
            <a: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340768"/>
            <a:ext cx="8507288" cy="4920209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zh-TW" altLang="en-US" sz="44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en-US" sz="40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</a:t>
            </a:r>
            <a:r>
              <a:rPr lang="zh-TW" altLang="en-US" sz="40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重點</a:t>
            </a:r>
            <a:endParaRPr lang="en-US" altLang="zh-TW" sz="4000" b="1" dirty="0" smtClean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了解</a:t>
            </a:r>
            <a:r>
              <a:rPr lang="zh-TW" altLang="en-US" b="1" u="sng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臺灣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早期經濟貧困的背景因素。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200"/>
              </a:spcBef>
              <a:buNone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知道</a:t>
            </a:r>
            <a:r>
              <a:rPr lang="zh-TW" altLang="en-US" b="1" u="sng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臺灣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自戰後至今，政府所推動的各項經濟政策   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0"/>
              </a:spcBef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及重點。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200"/>
              </a:spcBef>
              <a:buNone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了解</a:t>
            </a:r>
            <a:r>
              <a:rPr lang="zh-TW" altLang="en-US" b="1" u="sng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臺灣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經濟發展的變遷，與創造臺灣經濟成長的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0"/>
              </a:spcBef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原因。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200"/>
              </a:spcBef>
              <a:buNone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思考如何再創</a:t>
            </a:r>
            <a:r>
              <a:rPr lang="zh-TW" altLang="en-US" b="1" u="sng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臺灣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經濟成就，並拓展經濟新版圖。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26" name="Picture 2" descr="「台灣建設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333768"/>
            <a:ext cx="2034927" cy="15242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「台灣經濟發展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9802" y="5302258"/>
            <a:ext cx="3434198" cy="15573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5703">
            <a:off x="714020" y="1227203"/>
            <a:ext cx="779192" cy="779192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253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>
            <a:noAutofit/>
          </a:bodyPr>
          <a:lstStyle/>
          <a:p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實例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版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--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六上 三 戰後臺灣的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經濟發展</a:t>
            </a:r>
            <a:endParaRPr lang="zh-TW" altLang="en-US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4516" y="1844824"/>
            <a:ext cx="8363272" cy="4632176"/>
          </a:xfrm>
        </p:spPr>
        <p:txBody>
          <a:bodyPr/>
          <a:lstStyle/>
          <a:p>
            <a:pPr marL="114300" indent="0">
              <a:buNone/>
            </a:pPr>
            <a:r>
              <a:rPr lang="zh-TW" altLang="en-US" b="1" dirty="0">
                <a:solidFill>
                  <a:srgbClr val="7030A0"/>
                </a:solidFill>
              </a:rPr>
              <a:t> </a:t>
            </a:r>
            <a:r>
              <a:rPr lang="zh-TW" altLang="en-US" b="1" dirty="0" smtClean="0">
                <a:solidFill>
                  <a:srgbClr val="7030A0"/>
                </a:solidFill>
              </a:rPr>
              <a:t>      </a:t>
            </a:r>
            <a:r>
              <a:rPr lang="zh-TW" altLang="zh-TW" sz="32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教對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用</a:t>
            </a:r>
            <a:r>
              <a:rPr lang="en-US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5W1H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方法了解內容</a:t>
            </a:r>
            <a:endParaRPr lang="en-US" altLang="zh-TW" sz="32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200"/>
              </a:spcBef>
              <a:buNone/>
            </a:pPr>
            <a:r>
              <a:rPr lang="zh-TW" altLang="en-US" sz="32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zh-TW" sz="32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教會</a:t>
            </a:r>
            <a:r>
              <a:rPr lang="zh-TW" altLang="en-US" sz="32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判斷</a:t>
            </a:r>
            <a:r>
              <a:rPr lang="en-US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5W1H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的方法</a:t>
            </a:r>
            <a:endParaRPr lang="en-US" altLang="zh-TW" sz="32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200"/>
              </a:spcBef>
              <a:buNone/>
            </a:pP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zh-TW" sz="32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教好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會從</a:t>
            </a:r>
            <a:r>
              <a:rPr lang="en-US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5W1H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內容提取概念、原</a:t>
            </a:r>
            <a:endParaRPr lang="en-US" altLang="zh-TW" sz="32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0"/>
              </a:spcBef>
              <a:buNone/>
            </a:pP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則方法，並加以運用</a:t>
            </a:r>
            <a:endParaRPr lang="zh-TW" altLang="en-US" sz="32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Picture 4" descr="「台灣經濟發展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9802" y="5321342"/>
            <a:ext cx="3434198" cy="15573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「台灣建設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5337894"/>
            <a:ext cx="2160240" cy="15242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4090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775" y="556550"/>
            <a:ext cx="8229600" cy="1504298"/>
          </a:xfrm>
        </p:spPr>
        <p:txBody>
          <a:bodyPr>
            <a:normAutofit fontScale="90000"/>
          </a:bodyPr>
          <a:lstStyle/>
          <a:p>
            <a:r>
              <a:rPr lang="zh-TW" altLang="en-US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實例</a:t>
            </a:r>
            <a:r>
              <a:rPr lang="en-US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</a:t>
            </a:r>
            <a:r>
              <a:rPr lang="zh-TW" altLang="en-US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版</a:t>
            </a:r>
            <a:r>
              <a:rPr lang="en-US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--</a:t>
            </a:r>
            <a:r>
              <a:rPr lang="zh-TW" altLang="en-US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六上 三 戰後臺灣的經濟</a:t>
            </a:r>
            <a:r>
              <a:rPr lang="zh-TW" altLang="en-US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發展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600" b="1" dirty="0" smtClean="0">
                <a:solidFill>
                  <a:srgbClr val="7030A0"/>
                </a:solidFill>
              </a:rPr>
              <a:t>    </a:t>
            </a:r>
            <a:endParaRPr lang="en-US" altLang="zh-TW" sz="3600" b="1" dirty="0" smtClean="0">
              <a:solidFill>
                <a:srgbClr val="7030A0"/>
              </a:solidFill>
            </a:endParaRPr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表格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16569483"/>
                  </p:ext>
                </p:extLst>
              </p:nvPr>
            </p:nvGraphicFramePr>
            <p:xfrm>
              <a:off x="683568" y="1700808"/>
              <a:ext cx="7704855" cy="4248471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65185"/>
                    <a:gridCol w="2296528"/>
                    <a:gridCol w="4043142"/>
                  </a:tblGrid>
                  <a:tr h="50895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項 目（</a:t>
                          </a:r>
                          <a:r>
                            <a:rPr lang="zh-TW" altLang="en-US" dirty="0" smtClean="0">
                              <a:solidFill>
                                <a:srgbClr val="FFFF00"/>
                              </a:solidFill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對</a:t>
                          </a:r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）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內    容（</a:t>
                          </a:r>
                          <a:r>
                            <a:rPr lang="zh-TW" altLang="en-US" dirty="0" smtClean="0">
                              <a:solidFill>
                                <a:srgbClr val="FFFF00"/>
                              </a:solidFill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對</a:t>
                          </a:r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）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判   斷   方  法 </a:t>
                          </a:r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/</a:t>
                          </a:r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關  鍵（</a:t>
                          </a:r>
                          <a:r>
                            <a:rPr lang="zh-TW" altLang="en-US" dirty="0" smtClean="0">
                              <a:solidFill>
                                <a:srgbClr val="FFFF00"/>
                              </a:solidFill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會</a:t>
                          </a:r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）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428639">
                    <a:tc>
                      <a:txBody>
                        <a:bodyPr/>
                        <a:lstStyle/>
                        <a:p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When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六十年代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數字，時間單位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428639">
                    <a:tc>
                      <a:txBody>
                        <a:bodyPr/>
                        <a:lstStyle/>
                        <a:p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What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經濟起飛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標題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428639">
                    <a:tc>
                      <a:txBody>
                        <a:bodyPr/>
                        <a:lstStyle/>
                        <a:p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Where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臺灣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底線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968038">
                    <a:tc>
                      <a:txBody>
                        <a:bodyPr/>
                        <a:lstStyle/>
                        <a:p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Why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能源危機 </a:t>
                          </a:r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--﹥</a:t>
                          </a:r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經濟不景氣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＊負面描述</a:t>
                          </a:r>
                          <a:endParaRPr lang="en-US" altLang="zh-TW" dirty="0" smtClean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＊因為</a:t>
                          </a:r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……</a:t>
                          </a:r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；為了</a:t>
                          </a:r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…….</a:t>
                          </a:r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＊標點符號</a:t>
                          </a:r>
                          <a14:m>
                            <m:oMath xmlns:m="http://schemas.openxmlformats.org/officeDocument/2006/math">
                              <m:r>
                                <a:rPr lang="zh-TW" altLang="en-US" i="1" smtClean="0">
                                  <a:latin typeface="Cambria Math"/>
                                  <a:ea typeface="標楷體"/>
                                </a:rPr>
                                <m:t>「</m:t>
                              </m:r>
                              <m:r>
                                <m:rPr>
                                  <m:nor/>
                                </m:rPr>
                                <a:rPr lang="zh-TW" altLang="en-US" dirty="0" smtClean="0">
                                  <a:latin typeface="微軟正黑體" panose="020B0604030504040204" pitchFamily="34" charset="-120"/>
                                  <a:ea typeface="微軟正黑體" panose="020B0604030504040204" pitchFamily="34" charset="-120"/>
                                  <a:cs typeface="Times New Roman" panose="02020603050405020304" pitchFamily="18" charset="0"/>
                                </a:rPr>
                                <m:t>、</m:t>
                              </m:r>
                              <m:r>
                                <a:rPr lang="zh-TW" altLang="en-US" i="1" smtClean="0">
                                  <a:latin typeface="Cambria Math"/>
                                  <a:ea typeface="標楷體"/>
                                </a:rPr>
                                <m:t>」</m:t>
                              </m:r>
                              <m:r>
                                <m:rPr>
                                  <m:nor/>
                                </m:rPr>
                                <a:rPr lang="zh-TW" altLang="en-US" dirty="0" smtClean="0">
                                  <a:latin typeface="微軟正黑體" panose="020B0604030504040204" pitchFamily="34" charset="-120"/>
                                  <a:ea typeface="微軟正黑體" panose="020B0604030504040204" pitchFamily="34" charset="-120"/>
                                  <a:cs typeface="Times New Roman" panose="02020603050405020304" pitchFamily="18" charset="0"/>
                                </a:rPr>
                                <m:t>或</m:t>
                              </m:r>
                              <m:r>
                                <a:rPr lang="zh-TW" altLang="en-US" i="1" smtClean="0">
                                  <a:latin typeface="Cambria Math"/>
                                  <a:ea typeface="標楷體"/>
                                </a:rPr>
                                <m:t>「</m:t>
                              </m:r>
                              <m:r>
                                <m:rPr>
                                  <m:nor/>
                                </m:rPr>
                                <a:rPr lang="zh-TW" altLang="en-US" dirty="0" smtClean="0">
                                  <a:latin typeface="微軟正黑體" panose="020B0604030504040204" pitchFamily="34" charset="-120"/>
                                  <a:ea typeface="微軟正黑體" panose="020B0604030504040204" pitchFamily="34" charset="-120"/>
                                  <a:cs typeface="Times New Roman" panose="02020603050405020304" pitchFamily="18" charset="0"/>
                                </a:rPr>
                                <m:t>，</m:t>
                              </m:r>
                              <m:r>
                                <a:rPr lang="zh-TW" altLang="en-US" i="1" smtClean="0">
                                  <a:latin typeface="Cambria Math"/>
                                  <a:ea typeface="標楷體"/>
                                </a:rPr>
                                <m:t>」</m:t>
                              </m:r>
                            </m:oMath>
                          </a14:m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意義不同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428639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Who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無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加底線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1056919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How</a:t>
                          </a:r>
                          <a:endParaRPr lang="zh-TW" altLang="en-US" dirty="0" smtClean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  <a:p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推動十大建設</a:t>
                          </a:r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--﹥</a:t>
                          </a:r>
                        </a:p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創造就業機會</a:t>
                          </a:r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--﹥</a:t>
                          </a:r>
                        </a:p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提振國際競爭力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＊作為的動詞</a:t>
                          </a:r>
                          <a:endParaRPr lang="en-US" altLang="zh-TW" dirty="0" smtClean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＊標點符號</a:t>
                          </a:r>
                          <a14:m>
                            <m:oMath xmlns:m="http://schemas.openxmlformats.org/officeDocument/2006/math">
                              <m:r>
                                <a:rPr lang="zh-TW" altLang="en-US" i="1" smtClean="0">
                                  <a:latin typeface="Cambria Math"/>
                                  <a:ea typeface="標楷體"/>
                                </a:rPr>
                                <m:t>「</m:t>
                              </m:r>
                              <m:r>
                                <m:rPr>
                                  <m:nor/>
                                </m:rPr>
                                <a:rPr lang="zh-TW" altLang="en-US" dirty="0" smtClean="0">
                                  <a:latin typeface="微軟正黑體" panose="020B0604030504040204" pitchFamily="34" charset="-120"/>
                                  <a:ea typeface="微軟正黑體" panose="020B0604030504040204" pitchFamily="34" charset="-120"/>
                                  <a:cs typeface="Times New Roman" panose="02020603050405020304" pitchFamily="18" charset="0"/>
                                </a:rPr>
                                <m:t>、</m:t>
                              </m:r>
                              <m:r>
                                <a:rPr lang="zh-TW" altLang="en-US" i="1" smtClean="0">
                                  <a:latin typeface="Cambria Math"/>
                                  <a:ea typeface="標楷體"/>
                                </a:rPr>
                                <m:t>」</m:t>
                              </m:r>
                              <m:r>
                                <m:rPr>
                                  <m:nor/>
                                </m:rPr>
                                <a:rPr lang="zh-TW" altLang="en-US" dirty="0" smtClean="0">
                                  <a:latin typeface="微軟正黑體" panose="020B0604030504040204" pitchFamily="34" charset="-120"/>
                                  <a:ea typeface="微軟正黑體" panose="020B0604030504040204" pitchFamily="34" charset="-120"/>
                                  <a:cs typeface="Times New Roman" panose="02020603050405020304" pitchFamily="18" charset="0"/>
                                </a:rPr>
                                <m:t>或</m:t>
                              </m:r>
                              <m:r>
                                <a:rPr lang="zh-TW" altLang="en-US" i="1" smtClean="0">
                                  <a:latin typeface="Cambria Math"/>
                                  <a:ea typeface="標楷體"/>
                                </a:rPr>
                                <m:t>「</m:t>
                              </m:r>
                              <m:r>
                                <m:rPr>
                                  <m:nor/>
                                </m:rPr>
                                <a:rPr lang="zh-TW" altLang="en-US" dirty="0" smtClean="0">
                                  <a:latin typeface="微軟正黑體" panose="020B0604030504040204" pitchFamily="34" charset="-120"/>
                                  <a:ea typeface="微軟正黑體" panose="020B0604030504040204" pitchFamily="34" charset="-120"/>
                                  <a:cs typeface="Times New Roman" panose="02020603050405020304" pitchFamily="18" charset="0"/>
                                </a:rPr>
                                <m:t>，</m:t>
                              </m:r>
                              <m:r>
                                <a:rPr lang="zh-TW" altLang="en-US" i="1" smtClean="0">
                                  <a:latin typeface="Cambria Math"/>
                                  <a:ea typeface="標楷體"/>
                                </a:rPr>
                                <m:t>」</m:t>
                              </m:r>
                            </m:oMath>
                          </a14:m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意義不同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表格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16569483"/>
                  </p:ext>
                </p:extLst>
              </p:nvPr>
            </p:nvGraphicFramePr>
            <p:xfrm>
              <a:off x="683568" y="1700808"/>
              <a:ext cx="7704855" cy="4248471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65185"/>
                    <a:gridCol w="2296528"/>
                    <a:gridCol w="4043142"/>
                  </a:tblGrid>
                  <a:tr h="50895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項 目（</a:t>
                          </a:r>
                          <a:r>
                            <a:rPr lang="zh-TW" altLang="en-US" dirty="0" smtClean="0">
                              <a:solidFill>
                                <a:srgbClr val="FFFF00"/>
                              </a:solidFill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對</a:t>
                          </a:r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）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內    容（</a:t>
                          </a:r>
                          <a:r>
                            <a:rPr lang="zh-TW" altLang="en-US" dirty="0" smtClean="0">
                              <a:solidFill>
                                <a:srgbClr val="FFFF00"/>
                              </a:solidFill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對</a:t>
                          </a:r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）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判   斷   方  法 </a:t>
                          </a:r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/</a:t>
                          </a:r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關  鍵（</a:t>
                          </a:r>
                          <a:r>
                            <a:rPr lang="zh-TW" altLang="en-US" dirty="0" smtClean="0">
                              <a:solidFill>
                                <a:srgbClr val="FFFF00"/>
                              </a:solidFill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會</a:t>
                          </a:r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）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428639">
                    <a:tc>
                      <a:txBody>
                        <a:bodyPr/>
                        <a:lstStyle/>
                        <a:p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When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六十年代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數字，時間單位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428639">
                    <a:tc>
                      <a:txBody>
                        <a:bodyPr/>
                        <a:lstStyle/>
                        <a:p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What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經濟起飛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標題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428639">
                    <a:tc>
                      <a:txBody>
                        <a:bodyPr/>
                        <a:lstStyle/>
                        <a:p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Where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臺灣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底線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968038">
                    <a:tc>
                      <a:txBody>
                        <a:bodyPr/>
                        <a:lstStyle/>
                        <a:p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Why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能源危機 </a:t>
                          </a:r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--﹥</a:t>
                          </a:r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經濟不景氣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TW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90649" t="-188050" r="-151" b="-153459"/>
                          </a:stretch>
                        </a:blipFill>
                      </a:tcPr>
                    </a:tc>
                  </a:tr>
                  <a:tr h="428639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Who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無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加底線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1056919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How</a:t>
                          </a:r>
                          <a:endParaRPr lang="zh-TW" altLang="en-US" dirty="0" smtClean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  <a:p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推動十大建設</a:t>
                          </a:r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--﹥</a:t>
                          </a:r>
                        </a:p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創造就業機會</a:t>
                          </a:r>
                          <a:r>
                            <a:rPr lang="en-US" altLang="zh-TW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--﹥</a:t>
                          </a:r>
                        </a:p>
                        <a:p>
                          <a:r>
                            <a:rPr lang="zh-TW" altLang="en-US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  <a:cs typeface="Times New Roman" panose="02020603050405020304" pitchFamily="18" charset="0"/>
                            </a:rPr>
                            <a:t>提振國際競爭力</a:t>
                          </a:r>
                          <a:endParaRPr lang="zh-TW" altLang="en-US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TW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90649" t="-305780" r="-151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3726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</a:t>
            </a:r>
            <a:r>
              <a:rPr lang="zh-TW" altLang="zh-TW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素養導向課程教學設計之作法</a:t>
            </a:r>
            <a:endParaRPr lang="zh-TW" altLang="en-US" sz="4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8768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zh-TW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二、素養導向課程教學設計四</a:t>
            </a:r>
            <a:r>
              <a:rPr lang="zh-TW" altLang="zh-TW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原則</a:t>
            </a:r>
            <a:r>
              <a:rPr lang="en-US" altLang="zh-TW" sz="36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</a:p>
          <a:p>
            <a:pPr marL="114300" indent="0">
              <a:buNone/>
            </a:pPr>
            <a:r>
              <a:rPr lang="zh-TW" altLang="en-US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6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</a:t>
            </a:r>
            <a:r>
              <a:rPr lang="zh-TW" altLang="zh-TW" sz="36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情境</a:t>
            </a:r>
            <a:r>
              <a:rPr lang="zh-TW" altLang="zh-TW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、統整、策略、</a:t>
            </a:r>
            <a:r>
              <a:rPr lang="zh-TW" altLang="zh-TW" sz="36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實踐</a:t>
            </a:r>
            <a:endParaRPr lang="en-US" altLang="zh-TW" sz="3600" b="1" dirty="0" smtClean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en-US" sz="36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3600" b="1" dirty="0" smtClean="0">
                <a:solidFill>
                  <a:srgbClr val="00B050"/>
                </a:solidFill>
                <a:latin typeface="標楷體"/>
                <a:ea typeface="標楷體"/>
              </a:rPr>
              <a:t>＊</a:t>
            </a:r>
            <a:r>
              <a:rPr lang="zh-TW" altLang="en-US" sz="36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實踐</a:t>
            </a:r>
            <a:endParaRPr lang="en-US" altLang="zh-TW" sz="3600" b="1" dirty="0" smtClean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en-US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運</a:t>
            </a:r>
            <a:r>
              <a:rPr lang="zh-TW" altLang="zh-TW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</a:t>
            </a:r>
            <a:r>
              <a:rPr lang="zh-TW" altLang="en-US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和連結</a:t>
            </a:r>
            <a:r>
              <a:rPr lang="zh-TW" altLang="zh-TW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所學之</a:t>
            </a:r>
            <a:r>
              <a:rPr lang="zh-TW" altLang="zh-TW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知識、技能、</a:t>
            </a:r>
            <a:r>
              <a:rPr lang="zh-TW" altLang="zh-TW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態度</a:t>
            </a:r>
            <a:r>
              <a:rPr lang="zh-TW" altLang="en-US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進行學習</a:t>
            </a:r>
            <a:endParaRPr lang="en-US" altLang="zh-TW" b="1" dirty="0" smtClean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en-US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將</a:t>
            </a:r>
            <a:r>
              <a:rPr lang="zh-TW" altLang="zh-TW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所</a:t>
            </a:r>
            <a:r>
              <a:rPr lang="zh-TW" altLang="zh-TW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學之知識、技能、</a:t>
            </a:r>
            <a:r>
              <a:rPr lang="zh-TW" altLang="zh-TW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態度</a:t>
            </a:r>
            <a:r>
              <a:rPr lang="zh-TW" altLang="en-US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轉化為行動</a:t>
            </a:r>
            <a:endParaRPr lang="en-US" altLang="zh-TW" b="1" dirty="0" smtClean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800"/>
              </a:spcBef>
              <a:buNone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例如：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影片中之</a:t>
            </a:r>
            <a:r>
              <a:rPr lang="zh-TW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瓶蓋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馬賽克、裝置藝術聖誕樹、</a:t>
            </a:r>
            <a:r>
              <a:rPr lang="zh-TW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服裝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0"/>
              </a:spcBef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</a:t>
            </a:r>
            <a:r>
              <a:rPr lang="zh-TW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秀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、大露營、服務學習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5342021"/>
            <a:ext cx="2448755" cy="15159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484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199" y="274638"/>
            <a:ext cx="8507289" cy="1143000"/>
          </a:xfrm>
        </p:spPr>
        <p:txBody>
          <a:bodyPr>
            <a:noAutofit/>
          </a:bodyPr>
          <a:lstStyle/>
          <a:p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實例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版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--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六上 三 戰後臺灣的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經濟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發展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14300" indent="0">
              <a:buNone/>
            </a:pPr>
            <a:r>
              <a:rPr lang="zh-TW" altLang="en-US" sz="30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教好</a:t>
            </a:r>
            <a:r>
              <a:rPr lang="en-US" altLang="zh-TW" sz="3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3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以下</a:t>
            </a:r>
            <a:r>
              <a:rPr lang="zh-TW" altLang="en-US" sz="3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任一均是</a:t>
            </a:r>
            <a:endParaRPr lang="en-US" altLang="zh-TW" sz="30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200"/>
              </a:spcBef>
              <a:buNone/>
            </a:pPr>
            <a:r>
              <a:rPr lang="zh-TW" altLang="en-US" b="1" dirty="0">
                <a:latin typeface="+mn-ea"/>
              </a:rPr>
              <a:t> </a:t>
            </a:r>
            <a:r>
              <a:rPr lang="zh-TW" altLang="en-US" b="1" dirty="0" smtClean="0">
                <a:latin typeface="+mn-ea"/>
              </a:rPr>
              <a:t> </a:t>
            </a:r>
            <a:r>
              <a:rPr lang="en-US" altLang="zh-TW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</a:t>
            </a:r>
            <a:r>
              <a:rPr lang="zh-TW" altLang="en-US" sz="2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</a:t>
            </a:r>
            <a:r>
              <a:rPr lang="zh-TW" altLang="en-US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</a:t>
            </a:r>
            <a:r>
              <a:rPr lang="en-US" altLang="zh-TW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5W1H</a:t>
            </a:r>
            <a:r>
              <a:rPr lang="zh-TW" altLang="en-US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方法掌握社會課本內容</a:t>
            </a:r>
            <a:endParaRPr lang="en-US" altLang="zh-TW" sz="26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200"/>
              </a:spcBef>
              <a:buNone/>
            </a:pPr>
            <a:r>
              <a:rPr lang="zh-TW" altLang="en-US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能了解「</a:t>
            </a:r>
            <a:r>
              <a:rPr lang="zh-TW" altLang="en-US" sz="2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交通建設和重工業是奠定經濟</a:t>
            </a:r>
            <a:r>
              <a:rPr lang="zh-TW" altLang="en-US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發展的基礎」</a:t>
            </a:r>
            <a:endParaRPr lang="en-US" altLang="zh-TW" sz="26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0"/>
              </a:spcBef>
              <a:buNone/>
            </a:pPr>
            <a:r>
              <a:rPr lang="zh-TW" altLang="en-US" sz="2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之原則</a:t>
            </a:r>
            <a:endParaRPr lang="en-US" altLang="zh-TW" sz="26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200"/>
              </a:spcBef>
              <a:buNone/>
            </a:pPr>
            <a:r>
              <a:rPr lang="zh-TW" altLang="en-US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能在閱讀相類似的文本後歸納出經濟發展</a:t>
            </a:r>
            <a:endParaRPr lang="en-US" altLang="zh-TW" sz="26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buNone/>
            </a:pPr>
            <a:r>
              <a:rPr lang="zh-TW" altLang="en-US" sz="2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的條件，甚至發現和人口的關係（接近理論的層級）</a:t>
            </a:r>
            <a:endParaRPr lang="zh-TW" altLang="en-US" sz="2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1200"/>
              </a:spcBef>
              <a:buNone/>
            </a:pPr>
            <a:r>
              <a:rPr lang="zh-TW" altLang="en-US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會運用所理解的經濟發展條件，分析現況甚至提出問題</a:t>
            </a:r>
            <a:endParaRPr lang="en-US" altLang="zh-TW" sz="26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0"/>
              </a:spcBef>
              <a:buNone/>
            </a:pPr>
            <a:r>
              <a:rPr lang="zh-TW" altLang="en-US" sz="2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解決策略</a:t>
            </a:r>
            <a:endParaRPr lang="en-US" altLang="zh-TW" sz="26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2400"/>
              </a:spcBef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en-US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不同年級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的素養學習要求之</a:t>
            </a:r>
            <a:r>
              <a:rPr lang="zh-TW" altLang="en-US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層次不同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，高年段不是素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indent="0">
              <a:spcBef>
                <a:spcPts val="0"/>
              </a:spcBef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養但低年段是素養</a:t>
            </a:r>
            <a:endParaRPr lang="zh-TW" altLang="en-US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五角星形 3"/>
          <p:cNvSpPr/>
          <p:nvPr/>
        </p:nvSpPr>
        <p:spPr>
          <a:xfrm>
            <a:off x="706412" y="5304018"/>
            <a:ext cx="360040" cy="3600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5678398"/>
            <a:ext cx="1872691" cy="11593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1454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</a:t>
            </a:r>
            <a:r>
              <a:rPr lang="zh-TW" altLang="zh-TW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素養導向課程教學設計之作法</a:t>
            </a:r>
            <a:endParaRPr lang="zh-TW" altLang="en-US" sz="40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7504" y="1628800"/>
            <a:ext cx="8820472" cy="44973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zh-TW" altLang="en-US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三、具體作法</a:t>
            </a:r>
            <a:r>
              <a:rPr lang="zh-TW" altLang="en-US" sz="3600" b="1" dirty="0" smtClean="0">
                <a:solidFill>
                  <a:srgbClr val="002060"/>
                </a:solidFill>
                <a:latin typeface="新細明體"/>
                <a:ea typeface="新細明體"/>
              </a:rPr>
              <a:t>：</a:t>
            </a:r>
            <a:endParaRPr lang="en-US" altLang="zh-TW" sz="3600" b="1" dirty="0" smtClean="0">
              <a:solidFill>
                <a:srgbClr val="002060"/>
              </a:solidFill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</a:t>
            </a:r>
            <a:r>
              <a:rPr lang="en-US" altLang="zh-TW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素養化</a:t>
            </a:r>
            <a:endParaRPr lang="en-US" altLang="zh-TW" sz="36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目標類型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態度意願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b="1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知識</a:t>
            </a:r>
            <a:r>
              <a:rPr lang="zh-TW" altLang="en-US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方法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活用實踐</a:t>
            </a:r>
            <a:endParaRPr lang="en-US" altLang="zh-TW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b="1" dirty="0" smtClean="0"/>
              <a:t>       </a:t>
            </a:r>
            <a:r>
              <a:rPr lang="zh-HK" altLang="zh-TW" b="1" dirty="0" smtClean="0"/>
              <a:t>以</a:t>
            </a:r>
            <a:r>
              <a:rPr lang="zh-HK" altLang="zh-TW" b="1" dirty="0"/>
              <a:t>文化為主軸的</a:t>
            </a:r>
            <a:r>
              <a:rPr lang="zh-TW" altLang="zh-TW" b="1" dirty="0"/>
              <a:t>國際</a:t>
            </a:r>
            <a:r>
              <a:rPr lang="zh-TW" altLang="zh-TW" b="1" dirty="0" smtClean="0"/>
              <a:t>教育</a:t>
            </a:r>
            <a:endParaRPr lang="en-US" altLang="zh-TW" b="1" dirty="0" smtClean="0"/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b="1" dirty="0" smtClean="0">
                <a:solidFill>
                  <a:srgbClr val="7030A0"/>
                </a:solidFill>
              </a:rPr>
              <a:t>       七年級</a:t>
            </a:r>
            <a:r>
              <a:rPr lang="en-US" altLang="zh-TW" b="1" dirty="0" smtClean="0">
                <a:solidFill>
                  <a:srgbClr val="7030A0"/>
                </a:solidFill>
              </a:rPr>
              <a:t>-</a:t>
            </a:r>
            <a:r>
              <a:rPr lang="en-US" altLang="zh-TW" b="1" u="sng" dirty="0" smtClean="0">
                <a:solidFill>
                  <a:srgbClr val="7030A0"/>
                </a:solidFill>
              </a:rPr>
              <a:t>Identity </a:t>
            </a:r>
            <a:r>
              <a:rPr lang="en-US" altLang="zh-TW" b="1" u="sng" dirty="0">
                <a:solidFill>
                  <a:srgbClr val="7030A0"/>
                </a:solidFill>
              </a:rPr>
              <a:t>and sense of belonging</a:t>
            </a:r>
            <a:endParaRPr lang="en-US" altLang="zh-TW" b="1" u="sng" dirty="0" smtClean="0">
              <a:solidFill>
                <a:srgbClr val="7030A0"/>
              </a:solidFill>
            </a:endParaRPr>
          </a:p>
          <a:p>
            <a:pPr marL="0" indent="0">
              <a:spcBef>
                <a:spcPts val="2400"/>
              </a:spcBef>
              <a:buNone/>
            </a:pPr>
            <a:r>
              <a:rPr lang="zh-TW" altLang="en-US" dirty="0" smtClean="0"/>
              <a:t>       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例：</a:t>
            </a:r>
            <a:r>
              <a:rPr lang="en-US" altLang="zh-TW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zh-TW" b="1" dirty="0" smtClean="0">
                <a:solidFill>
                  <a:srgbClr val="00B050"/>
                </a:solidFill>
              </a:rPr>
              <a:t>能</a:t>
            </a:r>
            <a:r>
              <a:rPr lang="zh-TW" altLang="zh-TW" b="1" dirty="0">
                <a:solidFill>
                  <a:srgbClr val="00B050"/>
                </a:solidFill>
              </a:rPr>
              <a:t>樂於認識我國與世界其他國家的節慶</a:t>
            </a:r>
            <a:r>
              <a:rPr lang="zh-TW" altLang="zh-TW" b="1" dirty="0" smtClean="0">
                <a:solidFill>
                  <a:srgbClr val="00B050"/>
                </a:solidFill>
              </a:rPr>
              <a:t>文化</a:t>
            </a:r>
            <a:r>
              <a:rPr lang="zh-TW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b="1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</a:t>
            </a:r>
            <a:r>
              <a:rPr lang="en-US" altLang="zh-TW" b="1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zh-TW" b="1" dirty="0">
                <a:solidFill>
                  <a:srgbClr val="00B0F0"/>
                </a:solidFill>
              </a:rPr>
              <a:t>能瞭解我國節慶與世界其他國家節慶慶祝</a:t>
            </a:r>
            <a:r>
              <a:rPr lang="zh-TW" altLang="zh-TW" b="1" dirty="0" smtClean="0">
                <a:solidFill>
                  <a:srgbClr val="00B0F0"/>
                </a:solidFill>
              </a:rPr>
              <a:t>方式</a:t>
            </a:r>
            <a:endParaRPr lang="en-US" altLang="zh-TW" b="1" dirty="0" smtClean="0">
              <a:solidFill>
                <a:srgbClr val="00B0F0"/>
              </a:solidFill>
            </a:endParaRPr>
          </a:p>
          <a:p>
            <a:pPr marL="0" lvl="0" indent="0">
              <a:buNone/>
            </a:pPr>
            <a:r>
              <a:rPr lang="zh-TW" altLang="en-US" b="1" dirty="0">
                <a:solidFill>
                  <a:srgbClr val="00B0F0"/>
                </a:solidFill>
              </a:rPr>
              <a:t> </a:t>
            </a:r>
            <a:r>
              <a:rPr lang="zh-TW" altLang="en-US" b="1" dirty="0" smtClean="0">
                <a:solidFill>
                  <a:srgbClr val="00B0F0"/>
                </a:solidFill>
              </a:rPr>
              <a:t>               </a:t>
            </a:r>
            <a:r>
              <a:rPr lang="zh-TW" altLang="zh-TW" b="1" dirty="0" smtClean="0">
                <a:solidFill>
                  <a:srgbClr val="00B0F0"/>
                </a:solidFill>
              </a:rPr>
              <a:t>之</a:t>
            </a:r>
            <a:r>
              <a:rPr lang="zh-TW" altLang="zh-TW" b="1" dirty="0">
                <a:solidFill>
                  <a:srgbClr val="00B0F0"/>
                </a:solidFill>
              </a:rPr>
              <a:t>異同</a:t>
            </a:r>
            <a:r>
              <a:rPr lang="zh-TW" altLang="zh-TW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zh-TW" sz="2100" b="1" u="sng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en-US" altLang="zh-TW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3.</a:t>
            </a:r>
            <a:r>
              <a:rPr lang="zh-TW" altLang="zh-TW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zh-TW" b="1" dirty="0" smtClean="0">
                <a:solidFill>
                  <a:srgbClr val="C00000"/>
                </a:solidFill>
              </a:rPr>
              <a:t>能</a:t>
            </a:r>
            <a:r>
              <a:rPr lang="zh-TW" altLang="zh-TW" b="1" dirty="0">
                <a:solidFill>
                  <a:srgbClr val="C00000"/>
                </a:solidFill>
              </a:rPr>
              <a:t>分享世界文化節慶的</a:t>
            </a:r>
            <a:r>
              <a:rPr lang="zh-TW" altLang="zh-TW" b="1" dirty="0" smtClean="0">
                <a:solidFill>
                  <a:srgbClr val="C00000"/>
                </a:solidFill>
              </a:rPr>
              <a:t>多樣性</a:t>
            </a:r>
            <a:r>
              <a:rPr lang="zh-TW" altLang="zh-TW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100" b="1" u="sng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</a:t>
            </a:r>
            <a:endParaRPr lang="zh-TW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14300" lvl="0" indent="0">
              <a:buNone/>
            </a:pPr>
            <a:endParaRPr lang="zh-TW" altLang="zh-TW" dirty="0"/>
          </a:p>
          <a:p>
            <a:pPr marL="0" indent="0">
              <a:buNone/>
            </a:pPr>
            <a:endParaRPr lang="en-US" altLang="zh-TW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168" y="4509120"/>
            <a:ext cx="1916832" cy="1916832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006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914400" y="126876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＊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實例一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北市大附小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走進臺北城</a:t>
            </a:r>
            <a:endParaRPr lang="en-US" altLang="zh-TW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主題名稱調整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9728" indent="0">
              <a:buNone/>
            </a:pP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08112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</a:t>
            </a:r>
            <a:r>
              <a:rPr lang="zh-TW" altLang="zh-TW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素養導向課程教學設計之作法</a:t>
            </a:r>
            <a:endParaRPr lang="zh-TW" altLang="en-US" sz="4000" dirty="0">
              <a:solidFill>
                <a:srgbClr val="002060"/>
              </a:solidFill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385156"/>
              </p:ext>
            </p:extLst>
          </p:nvPr>
        </p:nvGraphicFramePr>
        <p:xfrm>
          <a:off x="899592" y="2852936"/>
          <a:ext cx="7272808" cy="315390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200291"/>
                <a:gridCol w="6072517"/>
              </a:tblGrid>
              <a:tr h="440271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zh-TW" sz="2800" b="1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年級</a:t>
                      </a:r>
                    </a:p>
                  </a:txBody>
                  <a:tcPr marL="23837" marR="23837" marT="11919" marB="11919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zh-TW" sz="2800" b="1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</a:t>
                      </a:r>
                      <a:r>
                        <a:rPr lang="zh-TW" altLang="en-US" sz="2800" b="1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</a:t>
                      </a:r>
                      <a:r>
                        <a:rPr lang="zh-TW" sz="2800" b="1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題</a:t>
                      </a:r>
                      <a:endParaRPr lang="zh-TW" sz="2800" b="1" dirty="0">
                        <a:solidFill>
                          <a:srgbClr val="00206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5966" marR="55966" marT="0" marB="0" anchor="ctr"/>
                </a:tc>
              </a:tr>
              <a:tr h="440271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zh-TW" sz="2800" b="1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</a:t>
                      </a:r>
                      <a:endParaRPr lang="zh-TW" sz="2800" b="1" dirty="0">
                        <a:solidFill>
                          <a:srgbClr val="00206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3837" marR="23837" marT="11919" marB="11919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zh-TW" sz="2800" b="1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生活</a:t>
                      </a:r>
                      <a:r>
                        <a:rPr lang="zh-TW" sz="2800" b="1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自理有</a:t>
                      </a:r>
                      <a:r>
                        <a:rPr lang="zh-TW" sz="2800" b="1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本事</a:t>
                      </a:r>
                      <a:r>
                        <a:rPr lang="zh-TW" altLang="en-US" sz="2800" b="1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</a:t>
                      </a:r>
                      <a:r>
                        <a:rPr lang="zh-TW" altLang="en-US" sz="2800" b="1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學校大不同</a:t>
                      </a:r>
                      <a:endParaRPr lang="zh-TW" sz="2800" b="1" dirty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5966" marR="55966" marT="0" marB="0" anchor="ctr"/>
                </a:tc>
              </a:tr>
              <a:tr h="440271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zh-TW" sz="2800" b="1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</a:t>
                      </a:r>
                      <a:endParaRPr lang="zh-TW" sz="2800" b="1" dirty="0">
                        <a:solidFill>
                          <a:srgbClr val="00206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3837" marR="23837" marT="11919" marB="11919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sz="2800" b="1" kern="1200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讓</a:t>
                      </a:r>
                      <a:r>
                        <a:rPr kumimoji="0" lang="zh-TW" sz="2800" b="1" kern="12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我學習的好</a:t>
                      </a:r>
                      <a:r>
                        <a:rPr kumimoji="0" lang="zh-TW" sz="2800" b="1" kern="1200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鄰居</a:t>
                      </a:r>
                      <a:r>
                        <a:rPr kumimoji="0" lang="zh-TW" altLang="en-US" sz="2800" b="1" kern="1200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、</a:t>
                      </a:r>
                      <a:r>
                        <a:rPr kumimoji="0" lang="zh-TW" altLang="zh-TW" sz="2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學習寶藏大募集</a:t>
                      </a:r>
                      <a:endParaRPr kumimoji="0" lang="zh-TW" sz="2800" b="1" kern="1200" dirty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55966" marR="55966" marT="0" marB="0" anchor="ctr"/>
                </a:tc>
              </a:tr>
              <a:tr h="440271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zh-TW" sz="2800" b="1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三</a:t>
                      </a:r>
                      <a:endParaRPr lang="zh-TW" sz="2800" b="1" dirty="0">
                        <a:solidFill>
                          <a:srgbClr val="00206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3837" marR="23837" marT="11919" marB="11919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sz="2800" b="1" kern="1200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城門</a:t>
                      </a:r>
                      <a:r>
                        <a:rPr kumimoji="0" lang="zh-TW" sz="2800" b="1" kern="12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故事</a:t>
                      </a:r>
                      <a:r>
                        <a:rPr kumimoji="0" lang="zh-TW" sz="2800" b="1" kern="1200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多</a:t>
                      </a:r>
                      <a:r>
                        <a:rPr kumimoji="0" lang="zh-TW" altLang="en-US" sz="2800" b="1" kern="1200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、</a:t>
                      </a:r>
                      <a:r>
                        <a:rPr kumimoji="0" lang="zh-TW" altLang="zh-TW" sz="2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新與舊的對話</a:t>
                      </a:r>
                      <a:endParaRPr kumimoji="0" lang="zh-TW" sz="2800" b="1" kern="1200" dirty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55966" marR="55966" marT="0" marB="0" anchor="ctr"/>
                </a:tc>
              </a:tr>
              <a:tr h="440271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zh-TW" sz="2800" b="1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</a:t>
                      </a:r>
                      <a:endParaRPr lang="zh-TW" sz="2800" b="1" dirty="0">
                        <a:solidFill>
                          <a:srgbClr val="00206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3837" marR="23837" marT="11919" marB="11919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sz="2800" b="1" kern="1200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古蹟</a:t>
                      </a:r>
                      <a:r>
                        <a:rPr kumimoji="0" lang="zh-TW" sz="2800" b="1" kern="12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大</a:t>
                      </a:r>
                      <a:r>
                        <a:rPr kumimoji="0" lang="zh-TW" sz="2800" b="1" kern="1200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探索</a:t>
                      </a:r>
                      <a:r>
                        <a:rPr kumimoji="0" lang="zh-TW" altLang="en-US" sz="2800" b="1" kern="1200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、</a:t>
                      </a:r>
                      <a:r>
                        <a:rPr kumimoji="0" lang="zh-TW" altLang="zh-TW" sz="2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古城宅急便</a:t>
                      </a:r>
                      <a:endParaRPr kumimoji="0" lang="zh-TW" sz="2800" b="1" kern="1200" dirty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55966" marR="55966" marT="0" marB="0" anchor="ctr"/>
                </a:tc>
              </a:tr>
              <a:tr h="440271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zh-TW" sz="2800" b="1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五</a:t>
                      </a:r>
                      <a:endParaRPr lang="zh-TW" sz="2800" b="1" dirty="0">
                        <a:solidFill>
                          <a:srgbClr val="00206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3837" marR="23837" marT="11919" marB="11919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sz="2800" b="1" kern="1200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地圖</a:t>
                      </a:r>
                      <a:r>
                        <a:rPr kumimoji="0" lang="zh-TW" sz="2800" b="1" kern="12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的</a:t>
                      </a:r>
                      <a:r>
                        <a:rPr kumimoji="0" lang="zh-TW" sz="2800" b="1" kern="1200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秘密</a:t>
                      </a:r>
                      <a:r>
                        <a:rPr kumimoji="0" lang="zh-TW" altLang="en-US" sz="2800" b="1" kern="1200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、</a:t>
                      </a:r>
                      <a:r>
                        <a:rPr kumimoji="0" lang="zh-TW" altLang="zh-TW" sz="2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發現古城之美</a:t>
                      </a:r>
                      <a:endParaRPr kumimoji="0" lang="zh-TW" sz="2800" b="1" kern="1200" dirty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55966" marR="55966" marT="0" marB="0" anchor="ctr"/>
                </a:tc>
              </a:tr>
              <a:tr h="440271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zh-TW" sz="2800" b="1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六</a:t>
                      </a:r>
                      <a:endParaRPr lang="zh-TW" sz="2800" b="1" dirty="0">
                        <a:solidFill>
                          <a:srgbClr val="00206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23837" marR="23837" marT="11919" marB="11919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sz="2800" b="1" kern="1200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古城</a:t>
                      </a:r>
                      <a:r>
                        <a:rPr kumimoji="0" lang="zh-TW" sz="2800" b="1" kern="12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之愛行動</a:t>
                      </a:r>
                      <a:r>
                        <a:rPr kumimoji="0" lang="zh-TW" sz="2800" b="1" kern="1200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家</a:t>
                      </a:r>
                      <a:r>
                        <a:rPr kumimoji="0" lang="zh-TW" altLang="en-US" sz="2800" b="1" kern="1200" dirty="0" smtClean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、</a:t>
                      </a:r>
                      <a:r>
                        <a:rPr kumimoji="0" lang="zh-TW" altLang="zh-TW" sz="2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古城影像博覽會</a:t>
                      </a:r>
                      <a:endParaRPr kumimoji="0" lang="zh-TW" sz="2800" b="1" kern="1200" dirty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55966" marR="55966" marT="0" marB="0" anchor="ctr"/>
                </a:tc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929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＊實例一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北市大附小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目標精緻化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9728" indent="0">
              <a:buNone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目標調整前：</a:t>
            </a:r>
            <a:r>
              <a:rPr lang="zh-TW" altLang="en-US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較簡略，較重結果</a:t>
            </a:r>
            <a:endParaRPr lang="en-US" altLang="zh-TW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9728" indent="0">
              <a:buNone/>
            </a:pPr>
            <a:endParaRPr lang="zh-TW" altLang="en-US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</a:t>
            </a:r>
            <a:r>
              <a:rPr lang="zh-TW" altLang="en-US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素養導向課程教學設計之作法</a:t>
            </a:r>
            <a:endParaRPr lang="zh-TW" altLang="en-US" sz="4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064586"/>
              </p:ext>
            </p:extLst>
          </p:nvPr>
        </p:nvGraphicFramePr>
        <p:xfrm>
          <a:off x="395536" y="3140968"/>
          <a:ext cx="8352928" cy="14630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06466"/>
                <a:gridCol w="1288376"/>
                <a:gridCol w="1399442"/>
                <a:gridCol w="5158644"/>
              </a:tblGrid>
              <a:tr h="118017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一下</a:t>
                      </a:r>
                      <a:endParaRPr lang="zh-TW" sz="2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來去附小母校</a:t>
                      </a:r>
                      <a:r>
                        <a:rPr lang="en-US" sz="24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—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北市</a:t>
                      </a:r>
                      <a:r>
                        <a:rPr lang="zh-TW" sz="2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大</a:t>
                      </a:r>
                      <a:endParaRPr lang="zh-TW" sz="2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認識臺北市立大學</a:t>
                      </a:r>
                      <a:endParaRPr lang="zh-TW" sz="2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sz="2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知道本校的母校是臺北市立大學。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sz="2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指出附小和母校的相對位置。</a:t>
                      </a:r>
                      <a:endParaRPr lang="zh-TW" sz="2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5517232"/>
            <a:ext cx="1707838" cy="1111938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356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＊實例一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北市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大附小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目標精緻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化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9728" indent="0">
              <a:buNone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目標調整後：</a:t>
            </a:r>
            <a:r>
              <a:rPr lang="zh-TW" altLang="en-US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較</a:t>
            </a:r>
            <a:r>
              <a:rPr lang="zh-TW" altLang="en-US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詳細</a:t>
            </a:r>
            <a:r>
              <a:rPr lang="zh-TW" altLang="en-US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，重知識、方法、應用、實踐</a:t>
            </a:r>
            <a:endParaRPr lang="en-US" altLang="zh-TW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9728" indent="0">
              <a:buNone/>
            </a:pP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</a:t>
            </a:r>
            <a:r>
              <a:rPr lang="zh-TW" altLang="en-US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素養導向課程教學設計之作法</a:t>
            </a:r>
            <a:endParaRPr lang="zh-TW" altLang="en-US" sz="4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424845"/>
              </p:ext>
            </p:extLst>
          </p:nvPr>
        </p:nvGraphicFramePr>
        <p:xfrm>
          <a:off x="467545" y="3068960"/>
          <a:ext cx="7704856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4212"/>
                <a:gridCol w="1262002"/>
                <a:gridCol w="5778642"/>
              </a:tblGrid>
              <a:tr h="741680">
                <a:tc>
                  <a:txBody>
                    <a:bodyPr/>
                    <a:lstStyle/>
                    <a:p>
                      <a:endParaRPr kumimoji="0" lang="en-US" altLang="zh-TW" sz="1800" b="1" kern="1200" dirty="0" smtClean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endParaRPr kumimoji="0" lang="en-US" altLang="zh-TW" sz="1800" b="1" kern="1200" dirty="0" smtClean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endParaRPr kumimoji="0" lang="en-US" altLang="zh-TW" sz="1800" b="1" kern="1200" dirty="0" smtClean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endParaRPr kumimoji="0" lang="en-US" altLang="zh-TW" sz="1800" b="1" kern="1200" dirty="0" smtClean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r>
                        <a:rPr kumimoji="0" lang="zh-TW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一下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en-US" altLang="zh-TW" sz="1800" b="1" kern="1200" dirty="0" smtClean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endParaRPr kumimoji="0" lang="en-US" altLang="zh-TW" sz="1800" b="1" kern="1200" dirty="0" smtClean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endParaRPr kumimoji="0" lang="en-US" altLang="zh-TW" sz="1800" b="1" kern="1200" dirty="0" smtClean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endParaRPr kumimoji="0" lang="en-US" altLang="zh-TW" sz="1800" b="1" kern="1200" dirty="0" smtClean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r>
                        <a:rPr kumimoji="0" lang="zh-TW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學校大不同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6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kumimoji="0" lang="zh-TW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在行政區圖上，找出自己並認識同班同學的居住</a:t>
                      </a:r>
                      <a:endParaRPr kumimoji="0" lang="en-US" altLang="zh-TW" sz="1800" b="1" kern="1200" dirty="0" smtClean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6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   </a:t>
                      </a:r>
                      <a:r>
                        <a:rPr kumimoji="0" lang="zh-TW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地。</a:t>
                      </a:r>
                      <a:r>
                        <a:rPr kumimoji="0" lang="en-US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kumimoji="0" lang="zh-TW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知識方法</a:t>
                      </a:r>
                      <a:r>
                        <a:rPr kumimoji="0" lang="en-US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kumimoji="0" lang="zh-TW" altLang="zh-TW" sz="1600" b="1" kern="1200" dirty="0" smtClean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6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kumimoji="0" lang="zh-TW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以「分類畫記」，了解同班同學居住地的分布情</a:t>
                      </a:r>
                      <a:endParaRPr kumimoji="0" lang="en-US" altLang="zh-TW" sz="1800" b="1" kern="1200" dirty="0" smtClean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6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   </a:t>
                      </a:r>
                      <a:r>
                        <a:rPr kumimoji="0" lang="zh-TW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形。</a:t>
                      </a:r>
                      <a:r>
                        <a:rPr kumimoji="0" lang="en-US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kumimoji="0" lang="zh-TW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知識方法</a:t>
                      </a:r>
                      <a:r>
                        <a:rPr kumimoji="0" lang="en-US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</a:p>
                    <a:p>
                      <a:pPr marL="0" marR="0" lvl="6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3.</a:t>
                      </a:r>
                      <a:r>
                        <a:rPr kumimoji="0" lang="zh-TW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透過實地走訪臺北市立大學，從校名、人員等了</a:t>
                      </a:r>
                      <a:endParaRPr kumimoji="0" lang="en-US" altLang="zh-TW" sz="1800" b="1" kern="1200" dirty="0" smtClean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6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  </a:t>
                      </a:r>
                      <a:r>
                        <a:rPr kumimoji="0" lang="zh-TW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解本校與該校的隸屬關係。</a:t>
                      </a:r>
                      <a:r>
                        <a:rPr kumimoji="0" lang="en-US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kumimoji="0" lang="zh-TW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知識方法</a:t>
                      </a:r>
                      <a:r>
                        <a:rPr kumimoji="0" lang="en-US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kumimoji="0" lang="zh-TW" altLang="zh-TW" sz="1800" b="1" kern="1200" dirty="0" smtClean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6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4.</a:t>
                      </a:r>
                      <a:r>
                        <a:rPr kumimoji="0" lang="zh-TW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察覺本校實驗小學的特性，寫出</a:t>
                      </a:r>
                      <a:r>
                        <a:rPr kumimoji="0" lang="en-US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kumimoji="0" lang="zh-TW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畫出</a:t>
                      </a:r>
                      <a:r>
                        <a:rPr kumimoji="0" lang="en-US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r>
                        <a:rPr kumimoji="0" lang="zh-TW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自我期許</a:t>
                      </a:r>
                      <a:endParaRPr kumimoji="0" lang="en-US" altLang="zh-TW" sz="1800" b="1" kern="1200" dirty="0" smtClean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6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  </a:t>
                      </a:r>
                      <a:r>
                        <a:rPr kumimoji="0" lang="zh-TW" altLang="zh-TW" sz="1800" b="1" kern="1200" dirty="0" smtClean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的目標。</a:t>
                      </a:r>
                      <a:r>
                        <a:rPr kumimoji="0" lang="en-US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kumimoji="0" lang="zh-TW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態度意願</a:t>
                      </a:r>
                      <a:r>
                        <a:rPr kumimoji="0" lang="en-US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r>
                        <a:rPr kumimoji="0" lang="zh-TW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、</a:t>
                      </a:r>
                      <a:r>
                        <a:rPr kumimoji="0" lang="en-US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kumimoji="0" lang="zh-TW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應用實踐</a:t>
                      </a:r>
                      <a:r>
                        <a:rPr kumimoji="0" lang="en-US" altLang="zh-TW" sz="1800" b="1" kern="1200" dirty="0" smtClean="0">
                          <a:solidFill>
                            <a:srgbClr val="C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kumimoji="0" lang="zh-TW" altLang="zh-TW" sz="1600" b="1" kern="1200" dirty="0" smtClean="0">
                        <a:solidFill>
                          <a:srgbClr val="C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162" y="5717927"/>
            <a:ext cx="1707838" cy="1111938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988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＊實例一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北市大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附小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內容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調整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調整前：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9728" indent="0"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  以</a:t>
            </a:r>
            <a:r>
              <a:rPr lang="zh-TW" altLang="en-US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古城為中心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，探討</a:t>
            </a:r>
            <a:r>
              <a:rPr lang="zh-TW" altLang="en-US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古城</a:t>
            </a:r>
            <a:r>
              <a:rPr lang="zh-TW" altLang="en-US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的人事物</a:t>
            </a:r>
            <a:endParaRPr lang="en-US" altLang="zh-TW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</a:t>
            </a:r>
            <a:r>
              <a:rPr lang="zh-TW" altLang="en-US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素養導向課程教學設計之作法</a:t>
            </a:r>
            <a:endParaRPr lang="zh-TW" altLang="en-US" sz="4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5373216"/>
            <a:ext cx="2118360" cy="1379220"/>
          </a:xfrm>
          <a:prstGeom prst="rect">
            <a:avLst/>
          </a:prstGeom>
        </p:spPr>
      </p:pic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561177887"/>
              </p:ext>
            </p:extLst>
          </p:nvPr>
        </p:nvGraphicFramePr>
        <p:xfrm>
          <a:off x="1043608" y="3140968"/>
          <a:ext cx="4752528" cy="2963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519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資料庫圖表 16"/>
          <p:cNvGraphicFramePr/>
          <p:nvPr>
            <p:extLst>
              <p:ext uri="{D42A27DB-BD31-4B8C-83A1-F6EECF244321}">
                <p14:modId xmlns:p14="http://schemas.microsoft.com/office/powerpoint/2010/main" val="4197109166"/>
              </p:ext>
            </p:extLst>
          </p:nvPr>
        </p:nvGraphicFramePr>
        <p:xfrm>
          <a:off x="5076056" y="3501008"/>
          <a:ext cx="396044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457200" y="1196752"/>
            <a:ext cx="7620000" cy="5204048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＊實例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9728" indent="0">
              <a:buNone/>
            </a:pP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北市大附小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走進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臺北城特色課程之調整</a:t>
            </a:r>
            <a:endParaRPr lang="en-US" altLang="zh-TW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9728" indent="0">
              <a:buNone/>
            </a:pP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內容的調整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調整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後：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9728" indent="0">
              <a:buNone/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以</a:t>
            </a: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學習者為中心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，重</a:t>
            </a: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學習者和古城的互動</a:t>
            </a:r>
            <a:endParaRPr lang="en-US" altLang="zh-TW" sz="28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9728" indent="0">
              <a:buNone/>
            </a:pPr>
            <a:endParaRPr lang="en-US" altLang="zh-TW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52736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</a:t>
            </a:r>
            <a:r>
              <a:rPr lang="zh-TW" altLang="en-US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素養導向課程教學設計之作法</a:t>
            </a:r>
            <a:endParaRPr lang="zh-TW" altLang="en-US" sz="4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2194204366"/>
              </p:ext>
            </p:extLst>
          </p:nvPr>
        </p:nvGraphicFramePr>
        <p:xfrm>
          <a:off x="755576" y="3340794"/>
          <a:ext cx="4464496" cy="2996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1" name="圖片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8708" y="3632636"/>
            <a:ext cx="936104" cy="936104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5445224"/>
            <a:ext cx="957214" cy="957214"/>
          </a:xfrm>
          <a:prstGeom prst="rect">
            <a:avLst/>
          </a:prstGeom>
        </p:spPr>
      </p:pic>
      <p:grpSp>
        <p:nvGrpSpPr>
          <p:cNvPr id="13" name="群組 12"/>
          <p:cNvGrpSpPr/>
          <p:nvPr/>
        </p:nvGrpSpPr>
        <p:grpSpPr>
          <a:xfrm>
            <a:off x="5469522" y="5509915"/>
            <a:ext cx="1005026" cy="827831"/>
            <a:chOff x="1192363" y="-85555"/>
            <a:chExt cx="1288460" cy="1054216"/>
          </a:xfrm>
        </p:grpSpPr>
        <p:sp>
          <p:nvSpPr>
            <p:cNvPr id="14" name="矩形 13"/>
            <p:cNvSpPr/>
            <p:nvPr/>
          </p:nvSpPr>
          <p:spPr>
            <a:xfrm>
              <a:off x="1192363" y="-85555"/>
              <a:ext cx="1288460" cy="1054216"/>
            </a:xfrm>
            <a:prstGeom prst="rect">
              <a:avLst/>
            </a:prstGeom>
            <a:blipFill rotWithShape="0">
              <a:blip r:embed="rId14"/>
              <a:stretch>
                <a:fillRect/>
              </a:stretch>
            </a:blipFill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矩形 14"/>
            <p:cNvSpPr/>
            <p:nvPr/>
          </p:nvSpPr>
          <p:spPr>
            <a:xfrm>
              <a:off x="1512162" y="0"/>
              <a:ext cx="968661" cy="9686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2100" kern="1200" dirty="0"/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7452320" y="3861048"/>
            <a:ext cx="957214" cy="760648"/>
            <a:chOff x="1512162" y="0"/>
            <a:chExt cx="968661" cy="968661"/>
          </a:xfrm>
        </p:grpSpPr>
        <p:sp>
          <p:nvSpPr>
            <p:cNvPr id="22" name="矩形 21"/>
            <p:cNvSpPr/>
            <p:nvPr/>
          </p:nvSpPr>
          <p:spPr>
            <a:xfrm>
              <a:off x="1512162" y="0"/>
              <a:ext cx="968661" cy="968661"/>
            </a:xfrm>
            <a:prstGeom prst="rect">
              <a:avLst/>
            </a:prstGeom>
            <a:blipFill rotWithShape="0">
              <a:blip r:embed="rId14"/>
              <a:stretch>
                <a:fillRect/>
              </a:stretch>
            </a:blipFill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矩形 22"/>
            <p:cNvSpPr/>
            <p:nvPr/>
          </p:nvSpPr>
          <p:spPr>
            <a:xfrm>
              <a:off x="1512162" y="0"/>
              <a:ext cx="968661" cy="9686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2100" kern="1200" dirty="0"/>
            </a:p>
          </p:txBody>
        </p:sp>
      </p:grp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768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三、具體作法</a:t>
            </a:r>
            <a:r>
              <a:rPr lang="zh-TW" altLang="en-US" sz="2800" b="1" dirty="0">
                <a:solidFill>
                  <a:srgbClr val="002060"/>
                </a:solidFill>
                <a:latin typeface="新細明體"/>
                <a:ea typeface="新細明體"/>
              </a:rPr>
              <a:t>：</a:t>
            </a:r>
            <a:endParaRPr lang="en-US" altLang="zh-TW" sz="2800" b="1" dirty="0">
              <a:solidFill>
                <a:srgbClr val="002060"/>
              </a:solidFill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</a:t>
            </a:r>
            <a:r>
              <a:rPr lang="en-US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</a:t>
            </a:r>
            <a:r>
              <a:rPr lang="en-US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化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歷程</a:t>
            </a:r>
            <a:r>
              <a:rPr lang="en-US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運用四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原則             </a:t>
            </a:r>
            <a:endParaRPr lang="en-US" altLang="zh-TW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階段一</a:t>
            </a:r>
            <a:r>
              <a:rPr lang="zh-TW" altLang="en-US" sz="2800" b="1" dirty="0">
                <a:solidFill>
                  <a:srgbClr val="002060"/>
                </a:solidFill>
                <a:latin typeface="新細明體"/>
                <a:ea typeface="新細明體"/>
              </a:rPr>
              <a:t>：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從情境出發，引導學生觀察討論</a:t>
            </a:r>
            <a:endParaRPr lang="en-US" altLang="zh-TW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zh-TW" altLang="en-US" sz="2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階段二</a:t>
            </a:r>
            <a:r>
              <a:rPr lang="zh-TW" altLang="en-US" sz="2800" b="1" dirty="0">
                <a:solidFill>
                  <a:srgbClr val="002060"/>
                </a:solidFill>
                <a:latin typeface="新細明體"/>
              </a:rPr>
              <a:t>：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從觀察討論引導，引導學生歸納、比較</a:t>
            </a:r>
            <a:endParaRPr lang="en-US" altLang="zh-TW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階段三</a:t>
            </a:r>
            <a:r>
              <a:rPr lang="zh-TW" altLang="en-US" sz="2800" b="1" dirty="0">
                <a:solidFill>
                  <a:srgbClr val="002060"/>
                </a:solidFill>
                <a:latin typeface="新細明體"/>
              </a:rPr>
              <a:t>：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從歸納、比較，引導學生省思建構知識</a:t>
            </a:r>
            <a:endParaRPr lang="en-US" altLang="zh-TW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</a:t>
            </a:r>
            <a:r>
              <a:rPr lang="en-US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新舊知識和不同領域知識的統整</a:t>
            </a:r>
            <a:r>
              <a:rPr lang="en-US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</a:t>
            </a:r>
            <a:r>
              <a:rPr lang="zh-TW" altLang="en-US" sz="2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階段四</a:t>
            </a:r>
            <a:r>
              <a:rPr lang="zh-TW" altLang="en-US" sz="2800" b="1" dirty="0">
                <a:solidFill>
                  <a:srgbClr val="002060"/>
                </a:solidFill>
                <a:latin typeface="新細明體"/>
                <a:ea typeface="新細明體"/>
              </a:rPr>
              <a:t>：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設計情境應用建構所學 </a:t>
            </a:r>
            <a:endParaRPr lang="en-US" altLang="zh-TW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9728" indent="0">
              <a:buNone/>
            </a:pP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sz="4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叁、</a:t>
            </a:r>
            <a:r>
              <a:rPr lang="zh-TW" altLang="zh-TW" sz="4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素養導向課程教學設計之作法</a:t>
            </a:r>
            <a:endParaRPr lang="zh-TW" altLang="en-US" dirty="0">
              <a:solidFill>
                <a:srgbClr val="00206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245" y="5342020"/>
            <a:ext cx="2448755" cy="15159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59106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叁</a:t>
            </a:r>
            <a:r>
              <a:rPr lang="zh-TW" altLang="zh-TW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40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素養導向課程教學設計之作法</a:t>
            </a:r>
            <a:endParaRPr lang="zh-TW" altLang="en-US" sz="40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-252536" y="1628800"/>
            <a:ext cx="9180512" cy="44973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三、具體作法</a:t>
            </a:r>
            <a:r>
              <a:rPr lang="zh-TW" altLang="en-US" sz="3600" b="1" dirty="0" smtClean="0">
                <a:solidFill>
                  <a:srgbClr val="002060"/>
                </a:solidFill>
                <a:latin typeface="新細明體"/>
                <a:ea typeface="新細明體"/>
              </a:rPr>
              <a:t>：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歷程</a:t>
            </a:r>
            <a:r>
              <a:rPr lang="en-US" altLang="zh-TW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運用四原則</a:t>
            </a:r>
            <a:endParaRPr lang="en-US" altLang="zh-TW" sz="36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階段</a:t>
            </a: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en-US" sz="2800" b="1" dirty="0" smtClean="0">
                <a:solidFill>
                  <a:srgbClr val="002060"/>
                </a:solidFill>
                <a:latin typeface="新細明體"/>
                <a:ea typeface="新細明體"/>
              </a:rPr>
              <a:t>：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從情境出發，引導學生觀察討論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階段</a:t>
            </a:r>
            <a:r>
              <a:rPr lang="zh-TW" altLang="en-US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zh-TW" altLang="en-US" sz="2800" b="1" dirty="0">
                <a:solidFill>
                  <a:srgbClr val="002060"/>
                </a:solidFill>
                <a:latin typeface="新細明體"/>
              </a:rPr>
              <a:t>：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從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觀察討論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引導，引導學生歸納、比較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階段</a:t>
            </a: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zh-TW" altLang="en-US" sz="2800" b="1" dirty="0">
                <a:solidFill>
                  <a:srgbClr val="002060"/>
                </a:solidFill>
                <a:latin typeface="新細明體"/>
              </a:rPr>
              <a:t>：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從歸納、比較，引導學生省思建構知識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新舊知識和不同領域知識的統整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階段</a:t>
            </a:r>
            <a:r>
              <a:rPr lang="zh-TW" altLang="en-US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r>
              <a:rPr lang="zh-TW" altLang="en-US" sz="2800" b="1" dirty="0" smtClean="0">
                <a:solidFill>
                  <a:srgbClr val="002060"/>
                </a:solidFill>
                <a:latin typeface="新細明體"/>
                <a:ea typeface="新細明體"/>
              </a:rPr>
              <a:t>：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設計情境應用建構所學 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</a:t>
            </a:r>
            <a:endParaRPr lang="zh-TW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/>
            <a:endParaRPr lang="zh-TW" altLang="zh-TW" dirty="0"/>
          </a:p>
          <a:p>
            <a:pPr marL="0" indent="0">
              <a:buNone/>
            </a:pPr>
            <a:endParaRPr lang="en-US" altLang="zh-TW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5342021"/>
            <a:ext cx="2448755" cy="15159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88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162467"/>
          </a:xfrm>
        </p:spPr>
        <p:txBody>
          <a:bodyPr>
            <a:normAutofit fontScale="92500" lnSpcReduction="20000"/>
          </a:bodyPr>
          <a:lstStyle/>
          <a:p>
            <a:pPr marL="109728" indent="0">
              <a:spcBef>
                <a:spcPts val="1200"/>
              </a:spcBef>
              <a:buNone/>
            </a:pPr>
            <a:r>
              <a:rPr lang="zh-TW" altLang="en-US" sz="3600" b="1" dirty="0" smtClean="0">
                <a:solidFill>
                  <a:srgbClr val="002060"/>
                </a:solidFill>
              </a:rPr>
              <a:t>一、英語</a:t>
            </a:r>
            <a:r>
              <a:rPr lang="zh-TW" altLang="en-US" sz="3600" b="1" dirty="0" smtClean="0">
                <a:solidFill>
                  <a:srgbClr val="C00000"/>
                </a:solidFill>
              </a:rPr>
              <a:t>單一領域</a:t>
            </a:r>
            <a:r>
              <a:rPr lang="zh-TW" altLang="en-US" sz="3600" b="1" dirty="0" smtClean="0">
                <a:solidFill>
                  <a:srgbClr val="002060"/>
                </a:solidFill>
              </a:rPr>
              <a:t>素養導向課程與教學</a:t>
            </a:r>
            <a:endParaRPr lang="en-US" altLang="zh-TW" sz="3600" b="1" dirty="0" smtClean="0">
              <a:solidFill>
                <a:srgbClr val="002060"/>
              </a:solidFill>
            </a:endParaRPr>
          </a:p>
          <a:p>
            <a:pPr marL="109728" indent="0">
              <a:spcBef>
                <a:spcPts val="1200"/>
              </a:spcBef>
              <a:buNone/>
            </a:pPr>
            <a:r>
              <a:rPr lang="zh-TW" altLang="en-US" sz="3600" b="1" dirty="0" smtClean="0">
                <a:solidFill>
                  <a:srgbClr val="002060"/>
                </a:solidFill>
              </a:rPr>
              <a:t>二、英語</a:t>
            </a:r>
            <a:r>
              <a:rPr lang="zh-TW" altLang="en-US" sz="3600" b="1" dirty="0" smtClean="0">
                <a:solidFill>
                  <a:srgbClr val="C00000"/>
                </a:solidFill>
              </a:rPr>
              <a:t>跨</a:t>
            </a:r>
            <a:r>
              <a:rPr lang="zh-TW" altLang="en-US" sz="3600" b="1" dirty="0">
                <a:solidFill>
                  <a:srgbClr val="C00000"/>
                </a:solidFill>
              </a:rPr>
              <a:t>領域</a:t>
            </a:r>
            <a:r>
              <a:rPr lang="zh-TW" altLang="en-US" sz="3600" b="1" dirty="0">
                <a:solidFill>
                  <a:srgbClr val="002060"/>
                </a:solidFill>
              </a:rPr>
              <a:t>素養導向課程與</a:t>
            </a:r>
            <a:r>
              <a:rPr lang="zh-TW" altLang="en-US" sz="3600" b="1" dirty="0" smtClean="0">
                <a:solidFill>
                  <a:srgbClr val="002060"/>
                </a:solidFill>
              </a:rPr>
              <a:t>教學</a:t>
            </a:r>
            <a:endParaRPr lang="en-US" altLang="zh-TW" sz="3600" b="1" dirty="0" smtClean="0">
              <a:solidFill>
                <a:srgbClr val="002060"/>
              </a:solidFill>
            </a:endParaRPr>
          </a:p>
          <a:p>
            <a:pPr marL="109728" indent="0">
              <a:spcBef>
                <a:spcPts val="1200"/>
              </a:spcBef>
              <a:buNone/>
            </a:pPr>
            <a:r>
              <a:rPr lang="zh-TW" altLang="en-US" sz="3200" dirty="0"/>
              <a:t> </a:t>
            </a:r>
            <a:r>
              <a:rPr lang="zh-TW" altLang="en-US" sz="3200" dirty="0" smtClean="0"/>
              <a:t>      </a:t>
            </a:r>
            <a:r>
              <a:rPr lang="zh-TW" altLang="en-US" sz="3200" b="1" dirty="0" smtClean="0">
                <a:solidFill>
                  <a:srgbClr val="002060"/>
                </a:solidFill>
              </a:rPr>
              <a:t>在英語課程之</a:t>
            </a:r>
            <a:r>
              <a:rPr lang="zh-TW" altLang="en-US" sz="3200" b="1" dirty="0" smtClean="0">
                <a:solidFill>
                  <a:srgbClr val="C00000"/>
                </a:solidFill>
              </a:rPr>
              <a:t>領域學習課程時間</a:t>
            </a:r>
            <a:r>
              <a:rPr lang="zh-TW" altLang="en-US" sz="3200" b="1" dirty="0" smtClean="0">
                <a:solidFill>
                  <a:srgbClr val="002060"/>
                </a:solidFill>
              </a:rPr>
              <a:t>實施</a:t>
            </a:r>
            <a:r>
              <a:rPr lang="en-US" altLang="zh-TW" sz="3200" b="1" dirty="0" smtClean="0">
                <a:solidFill>
                  <a:srgbClr val="002060"/>
                </a:solidFill>
              </a:rPr>
              <a:t>-</a:t>
            </a:r>
          </a:p>
          <a:p>
            <a:pPr marL="109728" indent="0">
              <a:spcBef>
                <a:spcPts val="600"/>
              </a:spcBef>
              <a:buNone/>
            </a:pPr>
            <a:r>
              <a:rPr lang="en-US" altLang="zh-TW" sz="3200" b="1" dirty="0">
                <a:solidFill>
                  <a:srgbClr val="002060"/>
                </a:solidFill>
              </a:rPr>
              <a:t> </a:t>
            </a:r>
            <a:r>
              <a:rPr lang="en-US" altLang="zh-TW" sz="3200" b="1" dirty="0" smtClean="0">
                <a:solidFill>
                  <a:srgbClr val="002060"/>
                </a:solidFill>
              </a:rPr>
              <a:t>      </a:t>
            </a:r>
            <a:r>
              <a:rPr lang="zh-TW" altLang="en-US" sz="3200" b="1" dirty="0" smtClean="0">
                <a:solidFill>
                  <a:srgbClr val="00B050"/>
                </a:solidFill>
              </a:rPr>
              <a:t>部定課程</a:t>
            </a:r>
            <a:endParaRPr lang="en-US" altLang="zh-TW" sz="3200" b="1" dirty="0" smtClean="0">
              <a:solidFill>
                <a:srgbClr val="002060"/>
              </a:solidFill>
            </a:endParaRPr>
          </a:p>
          <a:p>
            <a:pPr marL="109728" indent="0">
              <a:spcBef>
                <a:spcPts val="1200"/>
              </a:spcBef>
              <a:buNone/>
            </a:pPr>
            <a:r>
              <a:rPr lang="zh-TW" altLang="en-US" sz="3200" b="1" dirty="0">
                <a:solidFill>
                  <a:srgbClr val="002060"/>
                </a:solidFill>
              </a:rPr>
              <a:t> </a:t>
            </a:r>
            <a:r>
              <a:rPr lang="zh-TW" altLang="en-US" sz="3200" b="1" dirty="0" smtClean="0">
                <a:solidFill>
                  <a:srgbClr val="002060"/>
                </a:solidFill>
              </a:rPr>
              <a:t>      亦可在彈性</a:t>
            </a:r>
            <a:r>
              <a:rPr lang="zh-TW" altLang="en-US" sz="3200" b="1" dirty="0" smtClean="0">
                <a:solidFill>
                  <a:srgbClr val="C00000"/>
                </a:solidFill>
              </a:rPr>
              <a:t>學習課程時間實施</a:t>
            </a:r>
            <a:r>
              <a:rPr lang="en-US" altLang="zh-TW" sz="3200" b="1" dirty="0" smtClean="0">
                <a:solidFill>
                  <a:srgbClr val="C00000"/>
                </a:solidFill>
              </a:rPr>
              <a:t>—</a:t>
            </a:r>
          </a:p>
          <a:p>
            <a:pPr marL="109728" indent="0">
              <a:spcBef>
                <a:spcPts val="600"/>
              </a:spcBef>
              <a:buNone/>
            </a:pPr>
            <a:r>
              <a:rPr lang="en-US" altLang="zh-TW" sz="3200" b="1" dirty="0">
                <a:solidFill>
                  <a:srgbClr val="C00000"/>
                </a:solidFill>
              </a:rPr>
              <a:t> </a:t>
            </a:r>
            <a:r>
              <a:rPr lang="en-US" altLang="zh-TW" sz="3200" b="1" dirty="0" smtClean="0">
                <a:solidFill>
                  <a:srgbClr val="C00000"/>
                </a:solidFill>
              </a:rPr>
              <a:t>      </a:t>
            </a:r>
            <a:r>
              <a:rPr lang="zh-TW" altLang="en-US" sz="3200" b="1" dirty="0" smtClean="0">
                <a:solidFill>
                  <a:srgbClr val="00B050"/>
                </a:solidFill>
              </a:rPr>
              <a:t>校訂</a:t>
            </a:r>
            <a:r>
              <a:rPr lang="zh-TW" altLang="en-US" sz="3200" b="1" dirty="0">
                <a:solidFill>
                  <a:srgbClr val="00B050"/>
                </a:solidFill>
              </a:rPr>
              <a:t>課程</a:t>
            </a:r>
            <a:endParaRPr lang="en-US" altLang="zh-TW" sz="3200" b="1" dirty="0" smtClean="0">
              <a:solidFill>
                <a:srgbClr val="C00000"/>
              </a:solidFill>
            </a:endParaRPr>
          </a:p>
          <a:p>
            <a:pPr marL="109728" indent="0">
              <a:buNone/>
            </a:pPr>
            <a:endParaRPr lang="en-US" altLang="zh-TW" dirty="0" smtClean="0"/>
          </a:p>
          <a:p>
            <a:pPr marL="109728" indent="0">
              <a:buNone/>
            </a:pPr>
            <a:endParaRPr lang="en-US" altLang="zh-TW" dirty="0" smtClean="0"/>
          </a:p>
          <a:p>
            <a:pPr marL="109728" indent="0"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 </a:t>
            </a: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00206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肆</a:t>
            </a:r>
            <a:r>
              <a:rPr lang="zh-TW" altLang="en-US" dirty="0" smtClean="0">
                <a:solidFill>
                  <a:srgbClr val="00206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、英語素養導向課程型態</a:t>
            </a:r>
            <a:endParaRPr lang="zh-TW" altLang="en-US" dirty="0">
              <a:solidFill>
                <a:srgbClr val="00206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973178"/>
            <a:ext cx="1577340" cy="1851660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68558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481328"/>
            <a:ext cx="8507288" cy="4525963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  <a:buNone/>
            </a:pP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三、跨</a:t>
            </a:r>
            <a:r>
              <a:rPr lang="zh-TW" altLang="en-US" dirty="0">
                <a:latin typeface="Adobe 繁黑體 Std B" pitchFamily="34" charset="-120"/>
                <a:ea typeface="Adobe 繁黑體 Std B" pitchFamily="34" charset="-120"/>
              </a:rPr>
              <a:t>領域課程對於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英語學習的</a:t>
            </a:r>
            <a:r>
              <a:rPr lang="zh-TW" altLang="en-US" dirty="0">
                <a:latin typeface="Adobe 繁黑體 Std B" pitchFamily="34" charset="-120"/>
                <a:ea typeface="Adobe 繁黑體 Std B" pitchFamily="34" charset="-120"/>
              </a:rPr>
              <a:t>意義</a:t>
            </a:r>
            <a:r>
              <a:rPr lang="en-US" altLang="zh-TW" dirty="0">
                <a:latin typeface="Adobe 繁黑體 Std B" pitchFamily="34" charset="-120"/>
                <a:ea typeface="Adobe 繁黑體 Std B" pitchFamily="34" charset="-120"/>
              </a:rPr>
              <a:t>—</a:t>
            </a:r>
            <a:r>
              <a:rPr lang="zh-TW" altLang="en-US" dirty="0">
                <a:latin typeface="Adobe 繁黑體 Std B" pitchFamily="34" charset="-120"/>
                <a:ea typeface="Adobe 繁黑體 Std B" pitchFamily="34" charset="-120"/>
              </a:rPr>
              <a:t>英語與各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領域之</a:t>
            </a:r>
            <a:endParaRPr lang="en-US" altLang="zh-TW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dirty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       學習</a:t>
            </a:r>
            <a:r>
              <a:rPr lang="zh-TW" altLang="en-US" u="sng" dirty="0" smtClean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互為</a:t>
            </a:r>
            <a:r>
              <a:rPr lang="zh-TW" altLang="en-US" u="sng" dirty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體用</a:t>
            </a:r>
            <a:endParaRPr lang="en-US" altLang="zh-TW" u="sng" dirty="0">
              <a:solidFill>
                <a:srgbClr val="C00000"/>
              </a:solidFill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 </a:t>
            </a:r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一</a:t>
            </a:r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英語</a:t>
            </a:r>
            <a:r>
              <a:rPr lang="zh-TW" altLang="en-US" dirty="0">
                <a:latin typeface="Adobe 繁黑體 Std B" pitchFamily="34" charset="-120"/>
                <a:ea typeface="Adobe 繁黑體 Std B" pitchFamily="34" charset="-120"/>
              </a:rPr>
              <a:t>學習</a:t>
            </a:r>
            <a:r>
              <a:rPr lang="zh-TW" altLang="en-US" u="sng" dirty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成效不</a:t>
            </a:r>
            <a:r>
              <a:rPr lang="zh-TW" altLang="en-US" u="sng" dirty="0" smtClean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佳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之原因，有時</a:t>
            </a:r>
            <a:r>
              <a:rPr lang="zh-TW" altLang="en-US" dirty="0">
                <a:latin typeface="Adobe 繁黑體 Std B" pitchFamily="34" charset="-120"/>
                <a:ea typeface="Adobe 繁黑體 Std B" pitchFamily="34" charset="-120"/>
              </a:rPr>
              <a:t>非英語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學習的問題，</a:t>
            </a:r>
            <a:endParaRPr lang="en-US" altLang="zh-TW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dirty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       而是</a:t>
            </a:r>
            <a:r>
              <a:rPr lang="zh-TW" altLang="en-US" dirty="0">
                <a:latin typeface="Adobe 繁黑體 Std B" pitchFamily="34" charset="-120"/>
                <a:ea typeface="Adobe 繁黑體 Std B" pitchFamily="34" charset="-120"/>
              </a:rPr>
              <a:t>學生</a:t>
            </a:r>
            <a:r>
              <a:rPr lang="zh-TW" altLang="en-US" u="sng" dirty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生活經驗不足</a:t>
            </a:r>
            <a:r>
              <a:rPr lang="zh-TW" altLang="en-US" dirty="0">
                <a:latin typeface="Adobe 繁黑體 Std B" pitchFamily="34" charset="-120"/>
                <a:ea typeface="Adobe 繁黑體 Std B" pitchFamily="34" charset="-120"/>
              </a:rPr>
              <a:t>或者</a:t>
            </a:r>
            <a:r>
              <a:rPr lang="zh-TW" altLang="en-US" u="sng" dirty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文本</a:t>
            </a:r>
            <a:r>
              <a:rPr lang="zh-TW" altLang="en-US" u="sng" dirty="0" smtClean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內容</a:t>
            </a:r>
            <a:r>
              <a:rPr lang="zh-TW" altLang="en-US" u="sng" dirty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知識</a:t>
            </a:r>
            <a:r>
              <a:rPr lang="zh-TW" altLang="en-US" u="sng" dirty="0" smtClean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不夠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。</a:t>
            </a:r>
            <a:endParaRPr lang="en-US" altLang="zh-TW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 </a:t>
            </a:r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二</a:t>
            </a:r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英語學習兩層次</a:t>
            </a:r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:</a:t>
            </a:r>
            <a:r>
              <a:rPr lang="zh-TW" altLang="en-US" u="sng" dirty="0" smtClean="0">
                <a:solidFill>
                  <a:srgbClr val="00B050"/>
                </a:solidFill>
                <a:latin typeface="Adobe 繁黑體 Std B" pitchFamily="34" charset="-120"/>
                <a:ea typeface="Adobe 繁黑體 Std B" pitchFamily="34" charset="-120"/>
              </a:rPr>
              <a:t>學英語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、</a:t>
            </a:r>
            <a:r>
              <a:rPr lang="zh-TW" altLang="en-US" u="sng" dirty="0">
                <a:solidFill>
                  <a:srgbClr val="00B050"/>
                </a:solidFill>
                <a:latin typeface="Adobe 繁黑體 Std B" pitchFamily="34" charset="-120"/>
                <a:ea typeface="Adobe 繁黑體 Std B" pitchFamily="34" charset="-120"/>
              </a:rPr>
              <a:t>以英語進行學習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。</a:t>
            </a:r>
            <a:endParaRPr lang="en-US" altLang="zh-TW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 </a:t>
            </a:r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三</a:t>
            </a:r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運用</a:t>
            </a:r>
            <a:r>
              <a:rPr lang="zh-TW" altLang="en-US" u="sng" dirty="0" smtClean="0">
                <a:solidFill>
                  <a:srgbClr val="7030A0"/>
                </a:solidFill>
                <a:latin typeface="Adobe 繁黑體 Std B" pitchFamily="34" charset="-120"/>
                <a:ea typeface="Adobe 繁黑體 Std B" pitchFamily="34" charset="-120"/>
              </a:rPr>
              <a:t>其他學科的內容和形式學習英語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，也藉    </a:t>
            </a:r>
            <a:endParaRPr lang="en-US" altLang="zh-TW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lnSpc>
                <a:spcPct val="110000"/>
              </a:lnSpc>
              <a:spcBef>
                <a:spcPts val="600"/>
              </a:spcBef>
              <a:buNone/>
            </a:pPr>
            <a:r>
              <a:rPr lang="zh-TW" altLang="en-US" dirty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     </a:t>
            </a:r>
            <a:r>
              <a:rPr lang="zh-TW" altLang="en-US" u="sng" dirty="0" smtClean="0">
                <a:solidFill>
                  <a:srgbClr val="7030A0"/>
                </a:solidFill>
                <a:latin typeface="Adobe 繁黑體 Std B" pitchFamily="34" charset="-120"/>
                <a:ea typeface="Adobe 繁黑體 Std B" pitchFamily="34" charset="-120"/>
              </a:rPr>
              <a:t>由英語探索不同領域的方法與知識。</a:t>
            </a:r>
            <a:endParaRPr lang="en-US" altLang="zh-TW" u="sng" dirty="0">
              <a:solidFill>
                <a:srgbClr val="7030A0"/>
              </a:solidFill>
              <a:latin typeface="Adobe 繁黑體 Std B" pitchFamily="34" charset="-120"/>
              <a:ea typeface="Adobe 繁黑體 Std B" pitchFamily="34" charset="-120"/>
            </a:endParaRPr>
          </a:p>
          <a:p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206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肆、英語素養導向課程型態</a:t>
            </a: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516" y="4797152"/>
            <a:ext cx="1577340" cy="1851660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140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群組 23"/>
          <p:cNvGrpSpPr>
            <a:grpSpLocks/>
          </p:cNvGrpSpPr>
          <p:nvPr/>
        </p:nvGrpSpPr>
        <p:grpSpPr bwMode="auto">
          <a:xfrm>
            <a:off x="4689776" y="3825045"/>
            <a:ext cx="3987372" cy="2333028"/>
            <a:chOff x="4705215" y="3598217"/>
            <a:chExt cx="3986855" cy="2334062"/>
          </a:xfrm>
        </p:grpSpPr>
        <p:sp>
          <p:nvSpPr>
            <p:cNvPr id="13" name="手繪多邊形 12"/>
            <p:cNvSpPr/>
            <p:nvPr/>
          </p:nvSpPr>
          <p:spPr>
            <a:xfrm>
              <a:off x="4705215" y="3598217"/>
              <a:ext cx="2242623" cy="2325776"/>
            </a:xfrm>
            <a:custGeom>
              <a:avLst/>
              <a:gdLst>
                <a:gd name="connsiteX0" fmla="*/ 0 w 2650254"/>
                <a:gd name="connsiteY0" fmla="*/ 2650254 h 2650254"/>
                <a:gd name="connsiteX1" fmla="*/ 2650254 w 2650254"/>
                <a:gd name="connsiteY1" fmla="*/ 0 h 2650254"/>
                <a:gd name="connsiteX2" fmla="*/ 2650254 w 2650254"/>
                <a:gd name="connsiteY2" fmla="*/ 2650254 h 2650254"/>
                <a:gd name="connsiteX3" fmla="*/ 0 w 2650254"/>
                <a:gd name="connsiteY3" fmla="*/ 2650254 h 26502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50254" h="2650254">
                  <a:moveTo>
                    <a:pt x="2650254" y="0"/>
                  </a:moveTo>
                  <a:cubicBezTo>
                    <a:pt x="2650254" y="1463695"/>
                    <a:pt x="1463695" y="2650254"/>
                    <a:pt x="0" y="2650254"/>
                  </a:cubicBezTo>
                  <a:lnTo>
                    <a:pt x="0" y="0"/>
                  </a:lnTo>
                  <a:lnTo>
                    <a:pt x="2650254" y="0"/>
                  </a:lnTo>
                  <a:close/>
                </a:path>
              </a:pathLst>
            </a:cu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99136" tIns="199136" rIns="975378" bIns="975377" spcCol="1270" anchor="ctr"/>
            <a:lstStyle/>
            <a:p>
              <a:pPr algn="ctr" defTabSz="1244600" eaLnBrk="1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TW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特殊需求領域課程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181307" y="4300340"/>
              <a:ext cx="2510763" cy="1631939"/>
            </a:xfrm>
            <a:prstGeom prst="rect">
              <a:avLst/>
            </a:prstGeom>
            <a:noFill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kumimoji="0" lang="en-US" altLang="zh-TW" sz="16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專指針對「特殊教育」學生</a:t>
              </a:r>
              <a:r>
                <a:rPr kumimoji="0" lang="zh-TW" altLang="en-US" sz="16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kumimoji="0" lang="en-US" altLang="zh-TW" sz="16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如：身心障礙或資賦優異學生</a:t>
              </a:r>
              <a:r>
                <a:rPr kumimoji="0" lang="zh-TW" altLang="en-US" sz="16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kumimoji="0" lang="en-US" altLang="zh-TW" sz="16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及特殊類型班級如體育班</a:t>
              </a:r>
              <a:r>
                <a:rPr kumimoji="0" lang="zh-TW" altLang="en-US" sz="16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kumimoji="0" lang="en-US" altLang="zh-TW" sz="16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藝才班所設計的課程</a:t>
              </a:r>
              <a:endParaRPr kumimoji="0" lang="en-US" altLang="zh-TW" sz="1600" b="1" dirty="0">
                <a:latin typeface="標楷體" panose="03000509000000000000" pitchFamily="65" charset="-120"/>
                <a:ea typeface="標楷體" panose="03000509000000000000" pitchFamily="65" charset="-120"/>
                <a:sym typeface="Arial Black" pitchFamily="34" charset="0"/>
              </a:endParaRPr>
            </a:p>
            <a:p>
              <a:pPr eaLnBrk="1" hangingPunct="1">
                <a:defRPr/>
              </a:pPr>
              <a:endParaRPr kumimoji="0" lang="en-US" altLang="zh-TW" sz="2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Black" pitchFamily="34" charset="0"/>
                <a:sym typeface="Arial Black" pitchFamily="34" charset="0"/>
              </a:endParaRPr>
            </a:p>
          </p:txBody>
        </p:sp>
      </p:grpSp>
      <p:grpSp>
        <p:nvGrpSpPr>
          <p:cNvPr id="23" name="群組 22"/>
          <p:cNvGrpSpPr>
            <a:grpSpLocks/>
          </p:cNvGrpSpPr>
          <p:nvPr/>
        </p:nvGrpSpPr>
        <p:grpSpPr bwMode="auto">
          <a:xfrm>
            <a:off x="849336" y="3825045"/>
            <a:ext cx="3750892" cy="2473564"/>
            <a:chOff x="831577" y="3598218"/>
            <a:chExt cx="3751223" cy="2474660"/>
          </a:xfrm>
        </p:grpSpPr>
        <p:sp>
          <p:nvSpPr>
            <p:cNvPr id="14" name="手繪多邊形 13"/>
            <p:cNvSpPr/>
            <p:nvPr/>
          </p:nvSpPr>
          <p:spPr>
            <a:xfrm>
              <a:off x="2389475" y="3598218"/>
              <a:ext cx="2193325" cy="2325775"/>
            </a:xfrm>
            <a:custGeom>
              <a:avLst/>
              <a:gdLst>
                <a:gd name="connsiteX0" fmla="*/ 0 w 2650254"/>
                <a:gd name="connsiteY0" fmla="*/ 2650254 h 2650254"/>
                <a:gd name="connsiteX1" fmla="*/ 2650254 w 2650254"/>
                <a:gd name="connsiteY1" fmla="*/ 0 h 2650254"/>
                <a:gd name="connsiteX2" fmla="*/ 2650254 w 2650254"/>
                <a:gd name="connsiteY2" fmla="*/ 2650254 h 2650254"/>
                <a:gd name="connsiteX3" fmla="*/ 0 w 2650254"/>
                <a:gd name="connsiteY3" fmla="*/ 2650254 h 26502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50254" h="2650254">
                  <a:moveTo>
                    <a:pt x="2650254" y="2650254"/>
                  </a:moveTo>
                  <a:cubicBezTo>
                    <a:pt x="1186559" y="2650254"/>
                    <a:pt x="0" y="1463695"/>
                    <a:pt x="0" y="0"/>
                  </a:cubicBezTo>
                  <a:lnTo>
                    <a:pt x="2650254" y="0"/>
                  </a:lnTo>
                  <a:lnTo>
                    <a:pt x="2650254" y="2650254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975377" tIns="199136" rIns="199136" bIns="975377" spcCol="1270" anchor="ctr"/>
            <a:lstStyle/>
            <a:p>
              <a:pPr algn="ctr" defTabSz="1244600" eaLnBrk="1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TW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其他類</a:t>
              </a:r>
              <a:r>
                <a:rPr lang="en-US" altLang="zh-TW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課程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831577" y="4379357"/>
              <a:ext cx="2520503" cy="169352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kumimoji="0" lang="en-US" altLang="zh-TW" sz="16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包括本土語文</a:t>
              </a:r>
              <a:r>
                <a:rPr kumimoji="0" lang="en-US" altLang="zh-TW" sz="16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/</a:t>
              </a:r>
              <a:r>
                <a:rPr kumimoji="0" lang="en-US" altLang="zh-TW" sz="16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新住民語文、服務學習、戶外教育、班際或校際交流、自治活動、班級輔導、</a:t>
              </a:r>
              <a:r>
                <a:rPr kumimoji="0" lang="en-US" altLang="zh-TW" sz="1600" b="1" dirty="0" err="1" smtClean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學生自主學習等各式課程</a:t>
              </a:r>
              <a:r>
                <a:rPr kumimoji="0" lang="zh-TW" altLang="en-US" sz="1600" b="1" dirty="0" smtClean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kumimoji="0" lang="en-US" altLang="zh-TW" sz="1600" b="1" dirty="0" err="1" smtClean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以及</a:t>
              </a:r>
              <a:r>
                <a:rPr kumimoji="0" lang="en-US" altLang="zh-TW" sz="2000" b="1" dirty="0" err="1" smtClean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領域補救教學課程</a:t>
              </a:r>
              <a:endParaRPr kumimoji="0" lang="en-US" altLang="zh-TW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Arial Black" pitchFamily="34" charset="0"/>
              </a:endParaRPr>
            </a:p>
          </p:txBody>
        </p:sp>
      </p:grpSp>
      <p:sp>
        <p:nvSpPr>
          <p:cNvPr id="74756" name="投影片編號版面配置區 3"/>
          <p:cNvSpPr>
            <a:spLocks noGrp="1"/>
          </p:cNvSpPr>
          <p:nvPr>
            <p:ph type="sldNum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  <a:buFont typeface="Calibri" pitchFamily="34" charset="0"/>
              <a:buNone/>
            </a:pPr>
            <a:fld id="{F0AE9B68-80CF-4553-88D6-864CF6C29264}" type="slidenum">
              <a:rPr lang="en-US" altLang="zh-TW" sz="1200">
                <a:solidFill>
                  <a:srgbClr val="888888"/>
                </a:solidFill>
              </a:rPr>
              <a:pPr>
                <a:spcBef>
                  <a:spcPct val="0"/>
                </a:spcBef>
                <a:buFont typeface="Calibri" pitchFamily="34" charset="0"/>
                <a:buNone/>
              </a:pPr>
              <a:t>35</a:t>
            </a:fld>
            <a:endParaRPr lang="en-US" altLang="zh-TW" sz="1200">
              <a:solidFill>
                <a:srgbClr val="888888"/>
              </a:solidFill>
            </a:endParaRPr>
          </a:p>
        </p:txBody>
      </p:sp>
      <p:grpSp>
        <p:nvGrpSpPr>
          <p:cNvPr id="22" name="群組 21"/>
          <p:cNvGrpSpPr>
            <a:grpSpLocks/>
          </p:cNvGrpSpPr>
          <p:nvPr/>
        </p:nvGrpSpPr>
        <p:grpSpPr bwMode="auto">
          <a:xfrm>
            <a:off x="4698150" y="1263094"/>
            <a:ext cx="4060893" cy="2439420"/>
            <a:chOff x="4705215" y="1035657"/>
            <a:chExt cx="4060489" cy="2440147"/>
          </a:xfrm>
        </p:grpSpPr>
        <p:sp>
          <p:nvSpPr>
            <p:cNvPr id="12" name="手繪多邊形 11"/>
            <p:cNvSpPr/>
            <p:nvPr/>
          </p:nvSpPr>
          <p:spPr>
            <a:xfrm>
              <a:off x="4705215" y="1220088"/>
              <a:ext cx="2242690" cy="2255716"/>
            </a:xfrm>
            <a:custGeom>
              <a:avLst/>
              <a:gdLst>
                <a:gd name="connsiteX0" fmla="*/ 0 w 2650254"/>
                <a:gd name="connsiteY0" fmla="*/ 2650254 h 2650254"/>
                <a:gd name="connsiteX1" fmla="*/ 2650254 w 2650254"/>
                <a:gd name="connsiteY1" fmla="*/ 0 h 2650254"/>
                <a:gd name="connsiteX2" fmla="*/ 2650254 w 2650254"/>
                <a:gd name="connsiteY2" fmla="*/ 2650254 h 2650254"/>
                <a:gd name="connsiteX3" fmla="*/ 0 w 2650254"/>
                <a:gd name="connsiteY3" fmla="*/ 2650254 h 26502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50254" h="2650254">
                  <a:moveTo>
                    <a:pt x="0" y="0"/>
                  </a:moveTo>
                  <a:cubicBezTo>
                    <a:pt x="1463695" y="0"/>
                    <a:pt x="2650254" y="1186559"/>
                    <a:pt x="2650254" y="2650254"/>
                  </a:cubicBezTo>
                  <a:lnTo>
                    <a:pt x="0" y="26502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99136" tIns="975377" rIns="975377" bIns="199136" spcCol="1270" anchor="ctr"/>
            <a:lstStyle/>
            <a:p>
              <a:pPr algn="ctr" defTabSz="1244600" eaLnBrk="1" hangingPunct="1">
                <a:lnSpc>
                  <a:spcPts val="3500"/>
                </a:lnSpc>
                <a:spcAft>
                  <a:spcPts val="0"/>
                </a:spcAft>
                <a:defRPr/>
              </a:pPr>
              <a:r>
                <a:rPr lang="zh-TW" altLang="en-US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社團</a:t>
              </a:r>
              <a:r>
                <a:rPr lang="zh-TW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活動</a:t>
              </a:r>
              <a:endParaRPr lang="en-US" altLang="zh-TW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defTabSz="1244600" eaLnBrk="1" hangingPunct="1">
                <a:lnSpc>
                  <a:spcPts val="3500"/>
                </a:lnSpc>
                <a:spcAft>
                  <a:spcPts val="0"/>
                </a:spcAft>
                <a:defRPr/>
              </a:pPr>
              <a:r>
                <a:rPr lang="zh-TW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技藝課程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091095" y="1035657"/>
              <a:ext cx="2674609" cy="1816423"/>
            </a:xfrm>
            <a:prstGeom prst="rect">
              <a:avLst/>
            </a:prstGeom>
            <a:noFill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kumimoji="0" lang="en-US" altLang="zh-TW" sz="16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社團活動：學生依興趣及能力分組選修與其他班級學生共同上課</a:t>
              </a:r>
              <a:endParaRPr kumimoji="0" lang="en-US" altLang="zh-TW" sz="1600" b="1" dirty="0">
                <a:latin typeface="標楷體" panose="03000509000000000000" pitchFamily="65" charset="-120"/>
                <a:ea typeface="標楷體" panose="03000509000000000000" pitchFamily="65" charset="-120"/>
                <a:sym typeface="Arial Black" pitchFamily="34" charset="0"/>
              </a:endParaRPr>
            </a:p>
            <a:p>
              <a:pPr eaLnBrk="1" hangingPunct="1">
                <a:defRPr/>
              </a:pPr>
              <a:r>
                <a:rPr kumimoji="0" lang="en-US" altLang="zh-TW" sz="16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技藝課程：以促進手眼身心等感官統合</a:t>
              </a:r>
              <a:r>
                <a:rPr kumimoji="0" lang="zh-TW" altLang="en-US" sz="16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kumimoji="0" lang="en-US" altLang="zh-TW" sz="16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實際操作之課程為主</a:t>
              </a:r>
              <a:r>
                <a:rPr kumimoji="0" lang="zh-TW" altLang="en-US" sz="1600" b="1" dirty="0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kumimoji="0" lang="en-US" altLang="zh-TW" sz="1600" b="1" dirty="0" err="1"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也可開設與技術型高中銜接的技藝課程等</a:t>
              </a:r>
              <a:endParaRPr kumimoji="0" lang="en-US" altLang="zh-TW" sz="1600" b="1" dirty="0">
                <a:latin typeface="標楷體" panose="03000509000000000000" pitchFamily="65" charset="-120"/>
                <a:ea typeface="標楷體" panose="03000509000000000000" pitchFamily="65" charset="-120"/>
                <a:cs typeface="Arial Black" pitchFamily="34" charset="0"/>
                <a:sym typeface="Arial Black" pitchFamily="34" charset="0"/>
              </a:endParaRPr>
            </a:p>
          </p:txBody>
        </p:sp>
      </p:grpSp>
      <p:grpSp>
        <p:nvGrpSpPr>
          <p:cNvPr id="21" name="群組 20"/>
          <p:cNvGrpSpPr>
            <a:grpSpLocks/>
          </p:cNvGrpSpPr>
          <p:nvPr/>
        </p:nvGrpSpPr>
        <p:grpSpPr bwMode="auto">
          <a:xfrm>
            <a:off x="755576" y="1370816"/>
            <a:ext cx="3827537" cy="2345918"/>
            <a:chOff x="755811" y="1129187"/>
            <a:chExt cx="3826989" cy="2346617"/>
          </a:xfrm>
        </p:grpSpPr>
        <p:sp>
          <p:nvSpPr>
            <p:cNvPr id="11" name="手繪多邊形 10"/>
            <p:cNvSpPr/>
            <p:nvPr/>
          </p:nvSpPr>
          <p:spPr>
            <a:xfrm>
              <a:off x="2389982" y="1220088"/>
              <a:ext cx="2192818" cy="2255716"/>
            </a:xfrm>
            <a:custGeom>
              <a:avLst/>
              <a:gdLst>
                <a:gd name="connsiteX0" fmla="*/ 0 w 2650254"/>
                <a:gd name="connsiteY0" fmla="*/ 2650254 h 2650254"/>
                <a:gd name="connsiteX1" fmla="*/ 2650254 w 2650254"/>
                <a:gd name="connsiteY1" fmla="*/ 0 h 2650254"/>
                <a:gd name="connsiteX2" fmla="*/ 2650254 w 2650254"/>
                <a:gd name="connsiteY2" fmla="*/ 2650254 h 2650254"/>
                <a:gd name="connsiteX3" fmla="*/ 0 w 2650254"/>
                <a:gd name="connsiteY3" fmla="*/ 2650254 h 26502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50254" h="2650254">
                  <a:moveTo>
                    <a:pt x="0" y="2650254"/>
                  </a:moveTo>
                  <a:cubicBezTo>
                    <a:pt x="0" y="1186559"/>
                    <a:pt x="1186559" y="0"/>
                    <a:pt x="2650254" y="0"/>
                  </a:cubicBezTo>
                  <a:lnTo>
                    <a:pt x="2650254" y="2650254"/>
                  </a:lnTo>
                  <a:lnTo>
                    <a:pt x="0" y="2650254"/>
                  </a:lnTo>
                  <a:close/>
                </a:path>
              </a:pathLst>
            </a:custGeom>
            <a:solidFill>
              <a:srgbClr val="C00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975377" tIns="975377" rIns="199136" bIns="199136" spcCol="1270" anchor="ctr"/>
            <a:lstStyle/>
            <a:p>
              <a:pPr algn="ctr" defTabSz="1244600" eaLnBrk="1" hangingPunct="1">
                <a:lnSpc>
                  <a:spcPts val="3500"/>
                </a:lnSpc>
                <a:spcAft>
                  <a:spcPts val="0"/>
                </a:spcAft>
                <a:defRPr/>
              </a:pPr>
              <a:r>
                <a:rPr lang="zh-TW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統整性</a:t>
              </a:r>
              <a:r>
                <a:rPr lang="en-US" altLang="zh-TW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探究課程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755811" y="1129187"/>
              <a:ext cx="2591918" cy="1600915"/>
            </a:xfrm>
            <a:prstGeom prst="rect">
              <a:avLst/>
            </a:prstGeom>
            <a:solidFill>
              <a:srgbClr val="FFFF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eaLnBrk="1" hangingPunct="1">
                <a:defRPr/>
              </a:pPr>
              <a:endParaRPr kumimoji="0" lang="en-US" altLang="zh-TW" sz="1600" b="1" dirty="0" smtClean="0">
                <a:latin typeface="標楷體" panose="03000509000000000000" pitchFamily="65" charset="-120"/>
                <a:ea typeface="標楷體" panose="03000509000000000000" pitchFamily="65" charset="-120"/>
                <a:sym typeface="Arial Black" pitchFamily="34" charset="0"/>
              </a:endParaRPr>
            </a:p>
            <a:p>
              <a:pPr eaLnBrk="1" hangingPunct="1">
                <a:defRPr/>
              </a:pPr>
              <a:r>
                <a:rPr kumimoji="0" lang="en-US" altLang="zh-TW" sz="1600" b="1" dirty="0" err="1" smtClean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跨領域</a:t>
              </a:r>
              <a:r>
                <a:rPr kumimoji="0" lang="en-US" altLang="zh-TW" sz="1600" b="1" dirty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/</a:t>
              </a:r>
              <a:r>
                <a:rPr kumimoji="0" lang="en-US" altLang="zh-TW" sz="1600" b="1" dirty="0" err="1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科目或結合各項議題</a:t>
              </a:r>
              <a:r>
                <a:rPr kumimoji="0" lang="zh-TW" altLang="en-US" sz="1600" b="1" dirty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kumimoji="0" lang="en-US" altLang="zh-TW" sz="1600" b="1" dirty="0" err="1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發展「統整性主題</a:t>
              </a:r>
              <a:r>
                <a:rPr kumimoji="0" lang="en-US" altLang="zh-TW" sz="1600" b="1" dirty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/專題/</a:t>
              </a:r>
              <a:r>
                <a:rPr kumimoji="0" lang="en-US" altLang="zh-TW" sz="1600" b="1" dirty="0" err="1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議題探究課程</a:t>
              </a:r>
              <a:r>
                <a:rPr kumimoji="0" lang="en-US" altLang="zh-TW" sz="1600" b="1" dirty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」</a:t>
              </a:r>
              <a:r>
                <a:rPr kumimoji="0" lang="zh-TW" altLang="en-US" sz="1600" b="1" dirty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，</a:t>
              </a:r>
              <a:r>
                <a:rPr kumimoji="0" lang="en-US" altLang="zh-TW" sz="1600" b="1" dirty="0" err="1" smtClean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sym typeface="Arial Black" pitchFamily="34" charset="0"/>
                </a:rPr>
                <a:t>強化知能整合與生活運用能力</a:t>
              </a:r>
              <a:endParaRPr kumimoji="0" lang="en-US" altLang="zh-TW" sz="16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Arial Black" pitchFamily="34" charset="0"/>
              </a:endParaRPr>
            </a:p>
            <a:p>
              <a:pPr eaLnBrk="1" hangingPunct="1">
                <a:defRPr/>
              </a:pPr>
              <a:endParaRPr kumimoji="0" lang="en-US" altLang="zh-TW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Black" pitchFamily="34" charset="0"/>
                <a:sym typeface="Arial Black" pitchFamily="34" charset="0"/>
              </a:endParaRPr>
            </a:p>
          </p:txBody>
        </p:sp>
      </p:grpSp>
      <p:sp>
        <p:nvSpPr>
          <p:cNvPr id="17" name="手繪多邊形 16"/>
          <p:cNvSpPr/>
          <p:nvPr/>
        </p:nvSpPr>
        <p:spPr>
          <a:xfrm>
            <a:off x="1931988" y="3573017"/>
            <a:ext cx="5422900" cy="504056"/>
          </a:xfrm>
          <a:custGeom>
            <a:avLst/>
            <a:gdLst>
              <a:gd name="connsiteX0" fmla="*/ 0 w 2520218"/>
              <a:gd name="connsiteY0" fmla="*/ 0 h 1680985"/>
              <a:gd name="connsiteX1" fmla="*/ 2520218 w 2520218"/>
              <a:gd name="connsiteY1" fmla="*/ 0 h 1680985"/>
              <a:gd name="connsiteX2" fmla="*/ 2520218 w 2520218"/>
              <a:gd name="connsiteY2" fmla="*/ 1680985 h 1680985"/>
              <a:gd name="connsiteX3" fmla="*/ 0 w 2520218"/>
              <a:gd name="connsiteY3" fmla="*/ 1680985 h 1680985"/>
              <a:gd name="connsiteX4" fmla="*/ 0 w 2520218"/>
              <a:gd name="connsiteY4" fmla="*/ 0 h 16809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0218" h="1680985">
                <a:moveTo>
                  <a:pt x="0" y="0"/>
                </a:moveTo>
                <a:lnTo>
                  <a:pt x="2520218" y="0"/>
                </a:lnTo>
                <a:lnTo>
                  <a:pt x="2520218" y="1680985"/>
                </a:lnTo>
                <a:lnTo>
                  <a:pt x="0" y="168098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403235" tIns="227584" rIns="227584" bIns="227584" spcCol="1270" anchor="ctr"/>
          <a:lstStyle/>
          <a:p>
            <a:pPr algn="ctr" defTabSz="1422400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zh-TW" altLang="en-US" sz="3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彈性學習課程分四類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526732" y="227944"/>
            <a:ext cx="63401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>
                <a:solidFill>
                  <a:srgbClr val="002060"/>
                </a:solidFill>
                <a:latin typeface="+mn-ea"/>
              </a:rPr>
              <a:t>肆、英語素養導向課程型態</a:t>
            </a:r>
            <a:endParaRPr lang="zh-TW" altLang="en-US" sz="4000" b="1" dirty="0">
              <a:solidFill>
                <a:srgbClr val="7030A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96053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8520599" cy="763598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>
                <a:solidFill>
                  <a:srgbClr val="002060"/>
                </a:solidFill>
                <a:latin typeface="+mn-ea"/>
              </a:rPr>
              <a:t>肆、英語素養導向課程型態</a:t>
            </a:r>
            <a:r>
              <a:rPr lang="zh-TW" altLang="en-US" b="1" dirty="0">
                <a:solidFill>
                  <a:srgbClr val="7030A0"/>
                </a:solidFill>
                <a:latin typeface="+mn-ea"/>
              </a:rPr>
              <a:t/>
            </a:r>
            <a:br>
              <a:rPr lang="zh-TW" altLang="en-US" b="1" dirty="0">
                <a:solidFill>
                  <a:srgbClr val="7030A0"/>
                </a:solidFill>
                <a:latin typeface="+mn-ea"/>
              </a:rPr>
            </a:b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203200" indent="0">
              <a:buNone/>
            </a:pPr>
            <a:endParaRPr lang="en-US" altLang="zh-TW" b="1" dirty="0" smtClean="0">
              <a:solidFill>
                <a:srgbClr val="002060"/>
              </a:solidFill>
            </a:endParaRPr>
          </a:p>
          <a:p>
            <a:pPr marL="203200" indent="0">
              <a:buNone/>
            </a:pPr>
            <a:endParaRPr lang="en-US" altLang="zh-TW" b="1" dirty="0">
              <a:solidFill>
                <a:srgbClr val="002060"/>
              </a:solidFill>
            </a:endParaRPr>
          </a:p>
          <a:p>
            <a:pPr marL="203200" indent="0">
              <a:buNone/>
            </a:pPr>
            <a:endParaRPr lang="en-US" altLang="zh-TW" b="1" dirty="0" smtClean="0">
              <a:solidFill>
                <a:srgbClr val="002060"/>
              </a:solidFill>
            </a:endParaRPr>
          </a:p>
          <a:p>
            <a:pPr marL="203200" indent="0">
              <a:buNone/>
            </a:pPr>
            <a:r>
              <a:rPr lang="zh-TW" altLang="en-US" b="1" dirty="0" smtClean="0">
                <a:solidFill>
                  <a:srgbClr val="002060"/>
                </a:solidFill>
              </a:rPr>
              <a:t>    跨</a:t>
            </a:r>
            <a:r>
              <a:rPr lang="zh-TW" altLang="en-US" b="1" dirty="0">
                <a:solidFill>
                  <a:srgbClr val="002060"/>
                </a:solidFill>
              </a:rPr>
              <a:t>領域課程或科目的</a:t>
            </a:r>
            <a:r>
              <a:rPr lang="en-US" altLang="zh-TW" b="1" dirty="0">
                <a:solidFill>
                  <a:srgbClr val="002060"/>
                </a:solidFill>
              </a:rPr>
              <a:t/>
            </a:r>
            <a:br>
              <a:rPr lang="en-US" altLang="zh-TW" b="1" dirty="0">
                <a:solidFill>
                  <a:srgbClr val="002060"/>
                </a:solidFill>
              </a:rPr>
            </a:br>
            <a:r>
              <a:rPr lang="zh-TW" altLang="en-US" b="1" dirty="0">
                <a:solidFill>
                  <a:srgbClr val="002060"/>
                </a:solidFill>
              </a:rPr>
              <a:t>                </a:t>
            </a:r>
            <a:r>
              <a:rPr lang="en-US" altLang="zh-TW" b="1" dirty="0" err="1">
                <a:solidFill>
                  <a:srgbClr val="002060"/>
                </a:solidFill>
                <a:sym typeface="Arial Black" pitchFamily="34" charset="0"/>
              </a:rPr>
              <a:t>統整性主題</a:t>
            </a:r>
            <a:r>
              <a:rPr lang="en-US" altLang="zh-TW" b="1" dirty="0">
                <a:solidFill>
                  <a:srgbClr val="002060"/>
                </a:solidFill>
                <a:sym typeface="Arial Black" pitchFamily="34" charset="0"/>
              </a:rPr>
              <a:t>/</a:t>
            </a:r>
            <a:r>
              <a:rPr lang="en-US" altLang="zh-TW" b="1" dirty="0" err="1">
                <a:solidFill>
                  <a:srgbClr val="002060"/>
                </a:solidFill>
                <a:sym typeface="Arial Black" pitchFamily="34" charset="0"/>
              </a:rPr>
              <a:t>專題</a:t>
            </a:r>
            <a:r>
              <a:rPr lang="en-US" altLang="zh-TW" b="1" dirty="0">
                <a:solidFill>
                  <a:srgbClr val="002060"/>
                </a:solidFill>
                <a:sym typeface="Arial Black" pitchFamily="34" charset="0"/>
              </a:rPr>
              <a:t>/</a:t>
            </a:r>
            <a:r>
              <a:rPr lang="en-US" altLang="zh-TW" b="1" dirty="0" err="1">
                <a:solidFill>
                  <a:srgbClr val="002060"/>
                </a:solidFill>
                <a:sym typeface="Arial Black" pitchFamily="34" charset="0"/>
              </a:rPr>
              <a:t>議題探究課程</a:t>
            </a:r>
            <a:r>
              <a:rPr lang="en-US" altLang="zh-TW" b="1" dirty="0">
                <a:solidFill>
                  <a:srgbClr val="002060"/>
                </a:solidFill>
                <a:sym typeface="Arial Black" pitchFamily="34" charset="0"/>
              </a:rPr>
              <a:t>—</a:t>
            </a:r>
          </a:p>
          <a:p>
            <a:pPr marL="203200" indent="0">
              <a:buNone/>
            </a:pPr>
            <a:endParaRPr lang="en-US" altLang="zh-TW" dirty="0"/>
          </a:p>
          <a:p>
            <a:pPr marL="203200" indent="0">
              <a:buNone/>
            </a:pPr>
            <a:r>
              <a:rPr lang="zh-TW" altLang="en-US" dirty="0"/>
              <a:t>     </a:t>
            </a:r>
            <a:endParaRPr lang="en-US" altLang="zh-TW" dirty="0"/>
          </a:p>
          <a:p>
            <a:pPr marL="203200" indent="0">
              <a:buNone/>
            </a:pPr>
            <a:r>
              <a:rPr lang="zh-TW" altLang="en-US" dirty="0"/>
              <a:t>     </a:t>
            </a:r>
            <a:r>
              <a:rPr lang="zh-TW" altLang="en-US" b="1" dirty="0">
                <a:solidFill>
                  <a:srgbClr val="002060"/>
                </a:solidFill>
              </a:rPr>
              <a:t>應視為一種重視</a:t>
            </a:r>
            <a:r>
              <a:rPr lang="zh-TW" altLang="en-US" b="1" dirty="0">
                <a:solidFill>
                  <a:srgbClr val="C00000"/>
                </a:solidFill>
              </a:rPr>
              <a:t>學生為主體之必然</a:t>
            </a:r>
            <a:r>
              <a:rPr lang="zh-TW" altLang="en-US" b="1" dirty="0">
                <a:solidFill>
                  <a:srgbClr val="002060"/>
                </a:solidFill>
              </a:rPr>
              <a:t>，</a:t>
            </a:r>
            <a:endParaRPr lang="en-US" altLang="zh-TW" b="1" dirty="0">
              <a:solidFill>
                <a:srgbClr val="002060"/>
              </a:solidFill>
            </a:endParaRPr>
          </a:p>
          <a:p>
            <a:pPr marL="203200" indent="0">
              <a:spcBef>
                <a:spcPts val="600"/>
              </a:spcBef>
              <a:buNone/>
            </a:pPr>
            <a:r>
              <a:rPr lang="zh-TW" altLang="en-US" b="1" dirty="0">
                <a:solidFill>
                  <a:srgbClr val="002060"/>
                </a:solidFill>
              </a:rPr>
              <a:t>                                        而非課程設計的應然</a:t>
            </a:r>
          </a:p>
          <a:p>
            <a:pPr marL="203200" indent="0">
              <a:buNone/>
            </a:pP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844824"/>
            <a:ext cx="1832053" cy="683900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1AEC728D-803D-49F2-8EBC-F9E681C305F7}" type="slidenum">
              <a:rPr lang="en-US" altLang="zh-TW" smtClean="0"/>
              <a:pPr/>
              <a:t>36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383140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5577" y="404664"/>
            <a:ext cx="7920880" cy="1143000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002060"/>
                </a:solidFill>
                <a:latin typeface="+mn-ea"/>
              </a:rPr>
              <a:t>肆、英語素養導向課程型態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71600" y="2060848"/>
            <a:ext cx="7621866" cy="396044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關於主題</a:t>
            </a:r>
            <a:r>
              <a:rPr lang="zh-TW" altLang="zh-TW" sz="28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sz="2800" b="1" dirty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zh-TW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都會有一個名稱，此名稱通稱為「主題</a:t>
            </a:r>
            <a:r>
              <a:rPr lang="zh-TW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57300" indent="-1257300">
              <a:spcBef>
                <a:spcPts val="1200"/>
              </a:spcBef>
              <a:buNone/>
            </a:pP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若</a:t>
            </a:r>
            <a:r>
              <a:rPr lang="zh-TW" altLang="zh-TW" sz="24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主題</a:t>
            </a:r>
            <a:r>
              <a:rPr lang="zh-TW" altLang="zh-TW" sz="24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名稱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zh-TW" altLang="zh-TW" sz="24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課程內容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具有</a:t>
            </a:r>
            <a:r>
              <a:rPr lang="zh-TW" altLang="zh-TW" sz="2400" b="1" u="sng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探究</a:t>
            </a:r>
            <a:r>
              <a:rPr lang="zh-TW" altLang="zh-TW" sz="2400" b="1" u="sng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性質</a:t>
            </a:r>
            <a:r>
              <a:rPr lang="zh-TW" altLang="en-US" sz="2400" b="1" u="sng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常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稱為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400" b="1" dirty="0">
                <a:solidFill>
                  <a:srgbClr val="99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專題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57300" indent="-1257300">
              <a:spcBef>
                <a:spcPts val="1200"/>
              </a:spcBef>
              <a:buNone/>
            </a:pP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若</a:t>
            </a:r>
            <a:r>
              <a:rPr lang="zh-TW" altLang="zh-TW" sz="24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主題名稱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zh-TW" altLang="zh-TW" sz="24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課程內容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具有</a:t>
            </a:r>
            <a:r>
              <a:rPr lang="zh-TW" altLang="zh-TW" sz="24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爭議性質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常稱為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議題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zh-TW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800" b="1" dirty="0" smtClean="0">
                <a:solidFill>
                  <a:srgbClr val="66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</a:t>
            </a:r>
            <a:r>
              <a:rPr lang="zh-TW" altLang="zh-TW" sz="2800" b="1" dirty="0" smtClean="0">
                <a:solidFill>
                  <a:srgbClr val="66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</a:t>
            </a:r>
            <a:r>
              <a:rPr lang="zh-TW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與「</a:t>
            </a:r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議題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」：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57300" indent="-1257300">
              <a:buNone/>
            </a:pP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400" b="1" dirty="0" smtClean="0">
                <a:solidFill>
                  <a:srgbClr val="99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專題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的內容可以是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zh-TW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議題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57300" indent="-1257300">
              <a:buNone/>
            </a:pP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zh-TW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議題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可以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400" b="1" dirty="0" smtClean="0">
                <a:solidFill>
                  <a:srgbClr val="99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專題</a:t>
            </a:r>
            <a:r>
              <a:rPr lang="zh-TW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的方式進行學習</a:t>
            </a: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57300" indent="-1257300">
              <a:lnSpc>
                <a:spcPct val="150000"/>
              </a:lnSpc>
              <a:buNone/>
            </a:pPr>
            <a:endParaRPr lang="zh-TW" altLang="en-US" sz="2400" dirty="0"/>
          </a:p>
        </p:txBody>
      </p:sp>
      <p:pic>
        <p:nvPicPr>
          <p:cNvPr id="10" name="圖片 9" descr="[無料イラスト] ワンポイントアドバイスする女性 - パブリックドメインQ: 著作権フリー写真・イラスト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772816"/>
            <a:ext cx="730781" cy="842149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637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dirty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四</a:t>
            </a: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、跨領域課程之設計與協同教學</a:t>
            </a:r>
            <a:endParaRPr lang="en-US" altLang="zh-TW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    跨領域課程由</a:t>
            </a:r>
            <a:r>
              <a:rPr lang="zh-TW" altLang="en-US" dirty="0" smtClean="0">
                <a:solidFill>
                  <a:srgbClr val="FF000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誰</a:t>
            </a:r>
            <a:r>
              <a:rPr lang="zh-TW" altLang="en-US" dirty="0" smtClean="0">
                <a:solidFill>
                  <a:srgbClr val="00B05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設計</a:t>
            </a: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和</a:t>
            </a:r>
            <a:r>
              <a:rPr lang="zh-TW" altLang="en-US" dirty="0" smtClean="0">
                <a:solidFill>
                  <a:srgbClr val="7030A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教學</a:t>
            </a:r>
            <a:endParaRPr lang="en-US" altLang="zh-TW" dirty="0" smtClean="0">
              <a:solidFill>
                <a:srgbClr val="7030A0"/>
              </a:solidFill>
              <a:latin typeface="HGHeiseiKakugothictaiW3" panose="020B0409000000000000" pitchFamily="49" charset="-128"/>
              <a:ea typeface="HGHeiseiKakugothictaiW3" panose="020B0409000000000000" pitchFamily="49" charset="-128"/>
            </a:endParaRPr>
          </a:p>
          <a:p>
            <a:pPr marL="0" indent="0">
              <a:buNone/>
            </a:pPr>
            <a:r>
              <a:rPr lang="zh-TW" altLang="en-US" dirty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 </a:t>
            </a: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   跨領域課程</a:t>
            </a:r>
            <a:r>
              <a:rPr lang="zh-TW" altLang="en-US" dirty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之</a:t>
            </a:r>
            <a:r>
              <a:rPr lang="zh-TW" altLang="en-US" dirty="0" smtClean="0">
                <a:solidFill>
                  <a:srgbClr val="00B05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設計</a:t>
            </a:r>
            <a:r>
              <a:rPr lang="en-US" altLang="zh-TW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—</a:t>
            </a:r>
          </a:p>
          <a:p>
            <a:pPr marL="0" indent="0">
              <a:buNone/>
            </a:pP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                   △可由</a:t>
            </a:r>
            <a:r>
              <a:rPr lang="zh-TW" altLang="en-US" dirty="0" smtClean="0">
                <a:solidFill>
                  <a:srgbClr val="FFC00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單一領域</a:t>
            </a: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教師</a:t>
            </a:r>
            <a:r>
              <a:rPr lang="zh-TW" altLang="en-US" dirty="0" smtClean="0">
                <a:solidFill>
                  <a:srgbClr val="00B05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設計</a:t>
            </a:r>
            <a:endParaRPr lang="en-US" altLang="zh-TW" dirty="0" smtClean="0">
              <a:solidFill>
                <a:srgbClr val="00B050"/>
              </a:solidFill>
              <a:latin typeface="HGHeiseiKakugothictaiW3" panose="020B0409000000000000" pitchFamily="49" charset="-128"/>
              <a:ea typeface="HGHeiseiKakugothictaiW3" panose="020B0409000000000000" pitchFamily="49" charset="-128"/>
            </a:endParaRPr>
          </a:p>
          <a:p>
            <a:pPr marL="0" indent="0">
              <a:buNone/>
            </a:pP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                   〇</a:t>
            </a:r>
            <a:r>
              <a:rPr lang="zh-TW" altLang="en-US" dirty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可</a:t>
            </a: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由 </a:t>
            </a:r>
            <a:r>
              <a:rPr lang="zh-TW" altLang="en-US" dirty="0" smtClean="0">
                <a:solidFill>
                  <a:srgbClr val="00B0F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跨領域 </a:t>
            </a: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教師</a:t>
            </a:r>
            <a:r>
              <a:rPr lang="zh-TW" altLang="en-US" dirty="0">
                <a:solidFill>
                  <a:srgbClr val="00B05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設計</a:t>
            </a:r>
            <a:endParaRPr lang="en-US" altLang="zh-TW" dirty="0">
              <a:solidFill>
                <a:srgbClr val="00B050"/>
              </a:solidFill>
              <a:latin typeface="HGHeiseiKakugothictaiW3" panose="020B0409000000000000" pitchFamily="49" charset="-128"/>
              <a:ea typeface="HGHeiseiKakugothictaiW3" panose="020B0409000000000000" pitchFamily="49" charset="-128"/>
            </a:endParaRPr>
          </a:p>
          <a:p>
            <a:pPr marL="0" indent="0">
              <a:buNone/>
            </a:pPr>
            <a:r>
              <a:rPr lang="zh-TW" altLang="en-US" dirty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 </a:t>
            </a: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   跨領域課程之</a:t>
            </a:r>
            <a:r>
              <a:rPr lang="zh-TW" altLang="en-US" dirty="0" smtClean="0">
                <a:solidFill>
                  <a:srgbClr val="7030A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教學</a:t>
            </a:r>
            <a:r>
              <a:rPr lang="en-US" altLang="zh-TW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—</a:t>
            </a:r>
          </a:p>
          <a:p>
            <a:pPr marL="0" indent="0">
              <a:buNone/>
            </a:pPr>
            <a:r>
              <a:rPr lang="en-US" altLang="zh-TW" dirty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 </a:t>
            </a:r>
            <a:r>
              <a:rPr lang="en-US" altLang="zh-TW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                  </a:t>
            </a: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△可由</a:t>
            </a:r>
            <a:r>
              <a:rPr lang="zh-TW" altLang="en-US" dirty="0">
                <a:solidFill>
                  <a:srgbClr val="FFC00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單一領域</a:t>
            </a: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教師</a:t>
            </a:r>
            <a:r>
              <a:rPr lang="zh-TW" altLang="en-US" dirty="0" smtClean="0">
                <a:solidFill>
                  <a:srgbClr val="7030A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教學</a:t>
            </a:r>
            <a:endParaRPr lang="en-US" altLang="zh-TW" dirty="0" smtClean="0">
              <a:solidFill>
                <a:srgbClr val="7030A0"/>
              </a:solidFill>
              <a:latin typeface="HGHeiseiKakugothictaiW3" panose="020B0409000000000000" pitchFamily="49" charset="-128"/>
              <a:ea typeface="HGHeiseiKakugothictaiW3" panose="020B0409000000000000" pitchFamily="49" charset="-128"/>
            </a:endParaRPr>
          </a:p>
          <a:p>
            <a:pPr marL="0" indent="0">
              <a:buNone/>
            </a:pP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                   〇</a:t>
            </a:r>
            <a:r>
              <a:rPr lang="zh-TW" altLang="en-US" dirty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可</a:t>
            </a: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由 </a:t>
            </a:r>
            <a:r>
              <a:rPr lang="zh-TW" altLang="en-US" dirty="0" smtClean="0">
                <a:solidFill>
                  <a:srgbClr val="00B0F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跨領域 </a:t>
            </a: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教師</a:t>
            </a:r>
            <a:r>
              <a:rPr lang="zh-TW" altLang="en-US" dirty="0">
                <a:solidFill>
                  <a:srgbClr val="7030A0"/>
                </a:solidFill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教學</a:t>
            </a:r>
            <a:endParaRPr lang="en-US" altLang="zh-TW" dirty="0">
              <a:solidFill>
                <a:srgbClr val="7030A0"/>
              </a:solidFill>
              <a:latin typeface="HGHeiseiKakugothictaiW3" panose="020B0409000000000000" pitchFamily="49" charset="-128"/>
              <a:ea typeface="HGHeiseiKakugothictaiW3" panose="020B0409000000000000" pitchFamily="49" charset="-128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rmAutofit fontScale="90000"/>
          </a:bodyPr>
          <a:lstStyle/>
          <a:p>
            <a:r>
              <a:rPr lang="zh-TW" altLang="en-US" sz="4400" dirty="0">
                <a:solidFill>
                  <a:srgbClr val="002060"/>
                </a:solidFill>
                <a:latin typeface="+mn-ea"/>
              </a:rPr>
              <a:t>肆、英語素養導向課程型態</a:t>
            </a:r>
            <a:r>
              <a:rPr lang="zh-TW" altLang="en-US" dirty="0">
                <a:solidFill>
                  <a:srgbClr val="7030A0"/>
                </a:solidFill>
                <a:latin typeface="+mn-ea"/>
              </a:rPr>
              <a:t/>
            </a:r>
            <a:br>
              <a:rPr lang="zh-TW" altLang="en-US" dirty="0">
                <a:solidFill>
                  <a:srgbClr val="7030A0"/>
                </a:solidFill>
                <a:latin typeface="+mn-ea"/>
              </a:rPr>
            </a:b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963" b="97407" l="667" r="99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68868">
            <a:off x="7753239" y="1610158"/>
            <a:ext cx="1363627" cy="1227264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10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>
                <a:solidFill>
                  <a:srgbClr val="002060"/>
                </a:solidFill>
                <a:latin typeface="+mn-ea"/>
              </a:rPr>
              <a:t>肆、英語素養導向課程型態</a:t>
            </a:r>
            <a:endParaRPr lang="zh-TW" altLang="en-US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94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</a:t>
            </a:r>
            <a:r>
              <a:rPr lang="zh-TW" altLang="en-US" sz="2800" dirty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跨領域課程之設計與協同</a:t>
            </a:r>
            <a:r>
              <a:rPr lang="zh-TW" altLang="en-US" sz="2800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教學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3600"/>
              </a:spcBef>
              <a:buNone/>
            </a:pP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      </a:t>
            </a:r>
            <a:r>
              <a:rPr lang="zh-TW" altLang="en-US" sz="3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跨領域課程</a:t>
            </a:r>
            <a:endParaRPr lang="en-US" altLang="zh-TW" sz="3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              </a:t>
            </a:r>
            <a:r>
              <a:rPr lang="zh-TW" altLang="en-US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           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            </a:t>
            </a:r>
            <a:r>
              <a:rPr lang="zh-TW" altLang="en-US" dirty="0" smtClean="0">
                <a:latin typeface="HGHeiseiKakugothictaiW3" panose="020B0409000000000000" pitchFamily="49" charset="-128"/>
                <a:ea typeface="HGHeiseiKakugothictaiW3" panose="020B0409000000000000" pitchFamily="49" charset="-128"/>
              </a:rPr>
              <a:t>    </a:t>
            </a:r>
            <a:endParaRPr lang="zh-TW" altLang="en-US" dirty="0">
              <a:latin typeface="HGHeiseiKakugothictaiW3" panose="020B0409000000000000" pitchFamily="49" charset="-128"/>
              <a:ea typeface="HGHeiseiKakugothictaiW3" panose="020B0409000000000000" pitchFamily="49" charset="-128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/>
          </p:nvPr>
        </p:nvGraphicFramePr>
        <p:xfrm>
          <a:off x="2267744" y="3501008"/>
          <a:ext cx="4176464" cy="2035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02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26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051188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單一領域設計者△</a:t>
                      </a:r>
                      <a:endParaRPr lang="en-US" altLang="zh-TW" sz="24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單一領域教學者△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甲</a:t>
                      </a:r>
                      <a:endParaRPr lang="zh-TW" altLang="en-US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跨領域設計者〇</a:t>
                      </a:r>
                      <a:endParaRPr lang="en-US" altLang="zh-TW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單一領域教學者</a:t>
                      </a:r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△</a:t>
                      </a:r>
                      <a:endParaRPr lang="en-US" altLang="zh-TW" sz="24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乙</a:t>
                      </a:r>
                      <a:endParaRPr lang="zh-TW" altLang="en-US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8403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單一領域設計者△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跨領域教學者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〇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丙</a:t>
                      </a:r>
                      <a:endParaRPr lang="zh-TW" altLang="en-US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跨領域設計者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〇</a:t>
                      </a:r>
                      <a:endParaRPr lang="en-US" altLang="zh-TW" dirty="0" smtClean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跨領域教學者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〇</a:t>
                      </a:r>
                      <a:endParaRPr lang="en-US" altLang="zh-TW" dirty="0" smtClean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丁</a:t>
                      </a:r>
                      <a:endParaRPr lang="zh-TW" altLang="en-US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圓角矩形圖說文字 4"/>
          <p:cNvSpPr/>
          <p:nvPr/>
        </p:nvSpPr>
        <p:spPr>
          <a:xfrm rot="5400000">
            <a:off x="7303874" y="3591274"/>
            <a:ext cx="648075" cy="1619672"/>
          </a:xfrm>
          <a:prstGeom prst="wedgeRoundRectCallout">
            <a:avLst>
              <a:gd name="adj1" fmla="val 55745"/>
              <a:gd name="adj2" fmla="val 78332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vert270" rtlCol="0" anchor="ctr"/>
          <a:lstStyle/>
          <a:p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符合採計算節數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條件</a:t>
            </a:r>
            <a:endParaRPr lang="en-US" altLang="zh-TW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557942" y="5228039"/>
            <a:ext cx="883804" cy="286533"/>
          </a:xfrm>
          <a:prstGeom prst="rect">
            <a:avLst/>
          </a:prstGeom>
          <a:solidFill>
            <a:srgbClr val="3D8F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0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向上箭號圖說文字 10"/>
          <p:cNvSpPr/>
          <p:nvPr/>
        </p:nvSpPr>
        <p:spPr>
          <a:xfrm>
            <a:off x="4932040" y="5514572"/>
            <a:ext cx="2376264" cy="914400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同一班級同一節課兩位教師共同授課方能提出申請</a:t>
            </a:r>
            <a:endPara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635266" y="2864130"/>
            <a:ext cx="1441420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zh-TW" altLang="en-US" sz="28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 計 者</a:t>
            </a:r>
            <a:endParaRPr lang="zh-TW" altLang="en-US" sz="2800" dirty="0"/>
          </a:p>
        </p:txBody>
      </p:sp>
      <p:sp>
        <p:nvSpPr>
          <p:cNvPr id="10" name="矩形 9"/>
          <p:cNvSpPr/>
          <p:nvPr/>
        </p:nvSpPr>
        <p:spPr>
          <a:xfrm>
            <a:off x="1465257" y="3899280"/>
            <a:ext cx="615553" cy="1472025"/>
          </a:xfrm>
          <a:prstGeom prst="rect">
            <a:avLst/>
          </a:prstGeom>
        </p:spPr>
        <p:txBody>
          <a:bodyPr vert="eaVert" wrap="square" anchor="ctr">
            <a:spAutoFit/>
          </a:bodyPr>
          <a:lstStyle/>
          <a:p>
            <a:pPr algn="ctr"/>
            <a:r>
              <a:rPr lang="zh-TW" altLang="en-US" sz="28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 學 者</a:t>
            </a:r>
            <a:endParaRPr lang="en-US" altLang="zh-TW" sz="28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B5BD2-7B3C-40BF-BDBE-7B7F81B57AD4}" type="slidenum">
              <a:rPr lang="zh-TW" altLang="en-US" smtClean="0"/>
              <a:t>39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5996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zh-TW" altLang="en-US" sz="3600" b="1" dirty="0">
                <a:solidFill>
                  <a:srgbClr val="002060"/>
                </a:solidFill>
              </a:rPr>
              <a:t>伍</a:t>
            </a:r>
            <a:r>
              <a:rPr lang="zh-TW" altLang="en-US" sz="3600" b="1" dirty="0" smtClean="0">
                <a:solidFill>
                  <a:srgbClr val="002060"/>
                </a:solidFill>
              </a:rPr>
              <a:t>、校訂課程之跨領域課程或科目的</a:t>
            </a:r>
            <a:r>
              <a:rPr lang="en-US" altLang="zh-TW" sz="3600" b="1" dirty="0" smtClean="0">
                <a:solidFill>
                  <a:srgbClr val="002060"/>
                </a:solidFill>
              </a:rPr>
              <a:t/>
            </a:r>
            <a:br>
              <a:rPr lang="en-US" altLang="zh-TW" sz="3600" b="1" dirty="0" smtClean="0">
                <a:solidFill>
                  <a:srgbClr val="002060"/>
                </a:solidFill>
              </a:rPr>
            </a:br>
            <a:r>
              <a:rPr lang="zh-TW" altLang="en-US" sz="3600" b="1" dirty="0" smtClean="0">
                <a:solidFill>
                  <a:srgbClr val="002060"/>
                </a:solidFill>
              </a:rPr>
              <a:t>         </a:t>
            </a:r>
            <a:r>
              <a:rPr lang="en-US" altLang="zh-TW" sz="3600" b="1" dirty="0" err="1" smtClean="0">
                <a:solidFill>
                  <a:srgbClr val="002060"/>
                </a:solidFill>
                <a:sym typeface="Arial Black" pitchFamily="34" charset="0"/>
              </a:rPr>
              <a:t>統整性主題</a:t>
            </a:r>
            <a:r>
              <a:rPr lang="en-US" altLang="zh-TW" sz="3600" b="1" dirty="0">
                <a:solidFill>
                  <a:srgbClr val="002060"/>
                </a:solidFill>
                <a:sym typeface="Arial Black" pitchFamily="34" charset="0"/>
              </a:rPr>
              <a:t>/</a:t>
            </a:r>
            <a:r>
              <a:rPr lang="en-US" altLang="zh-TW" sz="3600" b="1" dirty="0" err="1">
                <a:solidFill>
                  <a:srgbClr val="002060"/>
                </a:solidFill>
                <a:sym typeface="Arial Black" pitchFamily="34" charset="0"/>
              </a:rPr>
              <a:t>專題</a:t>
            </a:r>
            <a:r>
              <a:rPr lang="en-US" altLang="zh-TW" sz="3600" b="1" dirty="0">
                <a:solidFill>
                  <a:srgbClr val="002060"/>
                </a:solidFill>
                <a:sym typeface="Arial Black" pitchFamily="34" charset="0"/>
              </a:rPr>
              <a:t>/</a:t>
            </a:r>
            <a:r>
              <a:rPr lang="en-US" altLang="zh-TW" sz="3600" b="1" dirty="0" err="1" smtClean="0">
                <a:solidFill>
                  <a:srgbClr val="002060"/>
                </a:solidFill>
                <a:sym typeface="Arial Black" pitchFamily="34" charset="0"/>
              </a:rPr>
              <a:t>議題探究課程</a:t>
            </a:r>
            <a:r>
              <a:rPr lang="zh-TW" altLang="en-US" sz="3600" b="1" dirty="0" smtClean="0">
                <a:solidFill>
                  <a:srgbClr val="002060"/>
                </a:solidFill>
                <a:sym typeface="Arial Black" pitchFamily="34" charset="0"/>
              </a:rPr>
              <a:t>類型</a:t>
            </a:r>
            <a:endParaRPr lang="zh-TW" altLang="en-US" sz="3600" b="1" dirty="0">
              <a:solidFill>
                <a:srgbClr val="002060"/>
              </a:solidFill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-108520" y="2276872"/>
            <a:ext cx="9361039" cy="3814960"/>
          </a:xfrm>
        </p:spPr>
        <p:txBody>
          <a:bodyPr/>
          <a:lstStyle/>
          <a:p>
            <a:pPr marL="635000" lvl="1" indent="0">
              <a:spcBef>
                <a:spcPts val="1800"/>
              </a:spcBef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一、從時間角度衍生之</a:t>
            </a:r>
            <a:r>
              <a:rPr lang="zh-TW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跨領域或科目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課程之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類型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35000" lvl="1" indent="0">
              <a:spcBef>
                <a:spcPts val="1800"/>
              </a:spcBef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二、彈性學習課程時間之</a:t>
            </a:r>
            <a:r>
              <a:rPr lang="zh-TW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跨領域或科目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課程的類型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 </a:t>
            </a:r>
          </a:p>
          <a:p>
            <a:pPr marL="635000" lvl="1" indent="0">
              <a:buNone/>
            </a:pP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</a:t>
            </a:r>
            <a:r>
              <a:rPr lang="en-US" altLang="zh-TW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lang="en-US" altLang="zh-TW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</a:p>
          <a:p>
            <a:pPr marL="635000" lvl="1" indent="0">
              <a:spcBef>
                <a:spcPts val="1800"/>
              </a:spcBef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三、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類</a:t>
            </a:r>
            <a:r>
              <a:rPr lang="zh-TW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跨領域或科目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課程之可能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內容</a:t>
            </a:r>
            <a:endParaRPr lang="en-US" altLang="zh-TW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35000" lvl="1" indent="0">
              <a:spcBef>
                <a:spcPts val="1800"/>
              </a:spcBef>
              <a:buNone/>
            </a:pP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en-US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類</a:t>
            </a:r>
            <a:r>
              <a:rPr lang="zh-TW" altLang="zh-TW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跨領域或科目</a:t>
            </a:r>
            <a:r>
              <a:rPr lang="zh-TW" altLang="en-US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課程之可能內容</a:t>
            </a:r>
          </a:p>
          <a:p>
            <a:pPr marL="635000" lvl="1" indent="0">
              <a:buNone/>
            </a:pPr>
            <a:endParaRPr lang="zh-TW" altLang="en-US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35000" lvl="1" indent="0">
              <a:buNone/>
            </a:pPr>
            <a:endParaRPr lang="zh-TW" altLang="en-US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35000" lvl="1" indent="0">
              <a:buNone/>
            </a:pPr>
            <a:endParaRPr lang="zh-TW" altLang="en-US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/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  <a:sym typeface="Arial Black" pitchFamily="34" charset="0"/>
            </a:endParaRPr>
          </a:p>
          <a:p>
            <a:pPr marL="635000" lvl="1" indent="0">
              <a:buNone/>
            </a:pP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  <a:sym typeface="Arial Black" pitchFamily="34" charset="0"/>
            </a:endParaRPr>
          </a:p>
          <a:p>
            <a:pPr lvl="1"/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  <a:sym typeface="Arial Black" pitchFamily="34" charset="0"/>
            </a:endParaRPr>
          </a:p>
          <a:p>
            <a:pPr marL="635000" lvl="1" indent="0">
              <a:buNone/>
            </a:pP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  <a:sym typeface="Arial Black" pitchFamily="34" charset="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680" y="5589240"/>
            <a:ext cx="2499360" cy="1165860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1AEC728D-803D-49F2-8EBC-F9E681C305F7}" type="slidenum">
              <a:rPr lang="en-US" altLang="zh-TW" smtClean="0"/>
              <a:pPr/>
              <a:t>40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16762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246827"/>
              </p:ext>
            </p:extLst>
          </p:nvPr>
        </p:nvGraphicFramePr>
        <p:xfrm>
          <a:off x="1259632" y="3068960"/>
          <a:ext cx="6546642" cy="24954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74114">
                  <a:extLst>
                    <a:ext uri="{9D8B030D-6E8A-4147-A177-3AD203B41FA5}">
                      <a16:colId xmlns:a16="http://schemas.microsoft.com/office/drawing/2014/main" xmlns="" val="3089347919"/>
                    </a:ext>
                  </a:extLst>
                </a:gridCol>
                <a:gridCol w="993384">
                  <a:extLst>
                    <a:ext uri="{9D8B030D-6E8A-4147-A177-3AD203B41FA5}">
                      <a16:colId xmlns:a16="http://schemas.microsoft.com/office/drawing/2014/main" xmlns="" val="2825647281"/>
                    </a:ext>
                  </a:extLst>
                </a:gridCol>
                <a:gridCol w="922428">
                  <a:extLst>
                    <a:ext uri="{9D8B030D-6E8A-4147-A177-3AD203B41FA5}">
                      <a16:colId xmlns:a16="http://schemas.microsoft.com/office/drawing/2014/main" xmlns="" val="2055454951"/>
                    </a:ext>
                  </a:extLst>
                </a:gridCol>
                <a:gridCol w="922428">
                  <a:extLst>
                    <a:ext uri="{9D8B030D-6E8A-4147-A177-3AD203B41FA5}">
                      <a16:colId xmlns:a16="http://schemas.microsoft.com/office/drawing/2014/main" xmlns="" val="1818554409"/>
                    </a:ext>
                  </a:extLst>
                </a:gridCol>
                <a:gridCol w="1134288">
                  <a:extLst>
                    <a:ext uri="{9D8B030D-6E8A-4147-A177-3AD203B41FA5}">
                      <a16:colId xmlns:a16="http://schemas.microsoft.com/office/drawing/2014/main" xmlns="" val="4054529656"/>
                    </a:ext>
                  </a:extLst>
                </a:gridCol>
              </a:tblGrid>
              <a:tr h="5484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學習階段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</a:t>
                      </a:r>
                      <a:endParaRPr lang="zh-TW" sz="24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</a:t>
                      </a: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43477874"/>
                  </a:ext>
                </a:extLst>
              </a:tr>
              <a:tr h="578141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部定課程</a:t>
                      </a:r>
                      <a:r>
                        <a:rPr lang="en-US" sz="20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領域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學習課程節數</a:t>
                      </a:r>
                      <a:r>
                        <a:rPr lang="en-US" sz="2000" b="1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(A)</a:t>
                      </a:r>
                      <a:endParaRPr lang="zh-TW" sz="20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節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25</a:t>
                      </a: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節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26</a:t>
                      </a: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節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29</a:t>
                      </a: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節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81468515"/>
                  </a:ext>
                </a:extLst>
              </a:tr>
              <a:tr h="62656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zh-TW" sz="2600" kern="100" dirty="0">
                          <a:solidFill>
                            <a:srgbClr val="6600FF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＊</a:t>
                      </a:r>
                      <a:r>
                        <a:rPr lang="en-US" sz="2600" kern="100" dirty="0" smtClean="0">
                          <a:solidFill>
                            <a:srgbClr val="6600FF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1/5</a:t>
                      </a:r>
                      <a:r>
                        <a:rPr lang="zh-TW" altLang="en-US" sz="2600" kern="100" dirty="0" smtClean="0">
                          <a:solidFill>
                            <a:srgbClr val="6600FF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altLang="zh-TW" sz="2600" kern="100" dirty="0" smtClean="0">
                          <a:solidFill>
                            <a:srgbClr val="6600FF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zh-TW" altLang="en-US" sz="2600" kern="100" dirty="0" smtClean="0">
                          <a:solidFill>
                            <a:srgbClr val="6600FF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周</a:t>
                      </a:r>
                      <a:endParaRPr lang="zh-TW" sz="2600" kern="100" dirty="0">
                        <a:solidFill>
                          <a:srgbClr val="66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79405893"/>
                  </a:ext>
                </a:extLst>
              </a:tr>
              <a:tr h="7422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校訂課程</a:t>
                      </a:r>
                      <a:r>
                        <a:rPr lang="en-US" sz="20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彈性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學習課程節數</a:t>
                      </a:r>
                      <a:r>
                        <a:rPr lang="en-US" sz="2000" kern="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(B)</a:t>
                      </a:r>
                      <a:endParaRPr lang="zh-TW" sz="2000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2-4</a:t>
                      </a: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節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3-6</a:t>
                      </a: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節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4-7</a:t>
                      </a: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節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3-6</a:t>
                      </a: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節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20927472"/>
                  </a:ext>
                </a:extLst>
              </a:tr>
            </a:tbl>
          </a:graphicData>
        </a:graphic>
      </p:graphicFrame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78" b="9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373216"/>
            <a:ext cx="2133600" cy="13716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79512" y="620688"/>
            <a:ext cx="8856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rgbClr val="002060"/>
                </a:solidFill>
              </a:rPr>
              <a:t>伍、校訂課程之跨領域課程或科目的</a:t>
            </a:r>
            <a:r>
              <a:rPr lang="en-US" altLang="zh-TW" sz="3600" b="1" dirty="0">
                <a:solidFill>
                  <a:srgbClr val="002060"/>
                </a:solidFill>
              </a:rPr>
              <a:t/>
            </a:r>
            <a:br>
              <a:rPr lang="en-US" altLang="zh-TW" sz="3600" b="1" dirty="0">
                <a:solidFill>
                  <a:srgbClr val="002060"/>
                </a:solidFill>
              </a:rPr>
            </a:br>
            <a:r>
              <a:rPr lang="zh-TW" altLang="en-US" sz="3600" b="1" dirty="0">
                <a:solidFill>
                  <a:srgbClr val="002060"/>
                </a:solidFill>
              </a:rPr>
              <a:t>         </a:t>
            </a:r>
            <a:r>
              <a:rPr lang="en-US" altLang="zh-TW" sz="3600" b="1" dirty="0" err="1">
                <a:solidFill>
                  <a:srgbClr val="002060"/>
                </a:solidFill>
                <a:sym typeface="Arial Black" pitchFamily="34" charset="0"/>
              </a:rPr>
              <a:t>統整性主題</a:t>
            </a:r>
            <a:r>
              <a:rPr lang="en-US" altLang="zh-TW" sz="3600" b="1" dirty="0">
                <a:solidFill>
                  <a:srgbClr val="002060"/>
                </a:solidFill>
                <a:sym typeface="Arial Black" pitchFamily="34" charset="0"/>
              </a:rPr>
              <a:t>/</a:t>
            </a:r>
            <a:r>
              <a:rPr lang="en-US" altLang="zh-TW" sz="3600" b="1" dirty="0" err="1">
                <a:solidFill>
                  <a:srgbClr val="002060"/>
                </a:solidFill>
                <a:sym typeface="Arial Black" pitchFamily="34" charset="0"/>
              </a:rPr>
              <a:t>專題</a:t>
            </a:r>
            <a:r>
              <a:rPr lang="en-US" altLang="zh-TW" sz="3600" b="1" dirty="0">
                <a:solidFill>
                  <a:srgbClr val="002060"/>
                </a:solidFill>
                <a:sym typeface="Arial Black" pitchFamily="34" charset="0"/>
              </a:rPr>
              <a:t>/</a:t>
            </a:r>
            <a:r>
              <a:rPr lang="en-US" altLang="zh-TW" sz="3600" b="1" dirty="0" err="1">
                <a:solidFill>
                  <a:srgbClr val="002060"/>
                </a:solidFill>
                <a:sym typeface="Arial Black" pitchFamily="34" charset="0"/>
              </a:rPr>
              <a:t>議題探究課程</a:t>
            </a:r>
            <a:r>
              <a:rPr lang="zh-TW" altLang="en-US" sz="3600" b="1" dirty="0">
                <a:solidFill>
                  <a:srgbClr val="002060"/>
                </a:solidFill>
                <a:sym typeface="Arial Black" pitchFamily="34" charset="0"/>
              </a:rPr>
              <a:t>類型</a:t>
            </a:r>
            <a:endParaRPr lang="zh-TW" altLang="en-US" sz="3600" dirty="0"/>
          </a:p>
        </p:txBody>
      </p:sp>
      <p:sp>
        <p:nvSpPr>
          <p:cNvPr id="5" name="矩形 4"/>
          <p:cNvSpPr/>
          <p:nvPr/>
        </p:nvSpPr>
        <p:spPr>
          <a:xfrm>
            <a:off x="467544" y="2132856"/>
            <a:ext cx="84969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一、從時間角度衍生之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跨領域或科目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課程之類</a:t>
            </a:r>
            <a:endParaRPr lang="zh-TW" altLang="en-US" sz="32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41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9417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40960" cy="1224136"/>
          </a:xfrm>
        </p:spPr>
        <p:txBody>
          <a:bodyPr>
            <a:noAutofit/>
          </a:bodyPr>
          <a:lstStyle/>
          <a:p>
            <a:pPr algn="l"/>
            <a:r>
              <a:rPr lang="zh-TW" altLang="en-US" sz="36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伍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跨領域課程或科目之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統整性主題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專題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議題探究課程</a:t>
            </a:r>
            <a:endParaRPr lang="zh-TW" altLang="en-US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467520" y="2702569"/>
            <a:ext cx="3858948" cy="1567971"/>
            <a:chOff x="534" y="857"/>
            <a:chExt cx="4791" cy="1412"/>
          </a:xfrm>
        </p:grpSpPr>
        <p:sp>
          <p:nvSpPr>
            <p:cNvPr id="19" name="AutoShape 5"/>
            <p:cNvSpPr>
              <a:spLocks noChangeArrowheads="1"/>
            </p:cNvSpPr>
            <p:nvPr/>
          </p:nvSpPr>
          <p:spPr bwMode="auto">
            <a:xfrm>
              <a:off x="534" y="1008"/>
              <a:ext cx="4791" cy="1261"/>
            </a:xfrm>
            <a:prstGeom prst="roundRect">
              <a:avLst>
                <a:gd name="adj" fmla="val 7542"/>
              </a:avLst>
            </a:prstGeom>
            <a:gradFill rotWithShape="1">
              <a:gsLst>
                <a:gs pos="0">
                  <a:srgbClr val="FF99CC"/>
                </a:gs>
                <a:gs pos="100000">
                  <a:srgbClr val="FFFFFF"/>
                </a:gs>
              </a:gsLst>
              <a:lin ang="5400000" scaled="1"/>
            </a:gradFill>
            <a:ln w="38100" algn="ctr">
              <a:solidFill>
                <a:srgbClr val="FF66CC"/>
              </a:solidFill>
              <a:round/>
              <a:headEnd/>
              <a:tailEnd/>
            </a:ln>
            <a:effectLst/>
          </p:spPr>
          <p:txBody>
            <a:bodyPr tIns="180000"/>
            <a:lstStyle/>
            <a:p>
              <a:pPr marL="536575" indent="-536575">
                <a:spcBef>
                  <a:spcPts val="600"/>
                </a:spcBef>
                <a:spcAft>
                  <a:spcPts val="0"/>
                </a:spcAft>
              </a:pPr>
              <a:r>
                <a:rPr lang="zh-TW" altLang="en-US" sz="2200" b="1" kern="1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一、</a:t>
              </a:r>
              <a:r>
                <a:rPr lang="zh-TW" altLang="zh-TW" sz="2200" b="1" kern="1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部</a:t>
              </a:r>
              <a:r>
                <a:rPr lang="zh-TW" altLang="zh-TW" sz="2200" b="1" kern="1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定課程</a:t>
              </a:r>
              <a:r>
                <a:rPr lang="en-US" altLang="zh-TW" sz="2200" b="1" kern="1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/</a:t>
              </a:r>
              <a:r>
                <a:rPr lang="zh-TW" altLang="zh-TW" sz="2200" b="1" kern="1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領域學習課程之統整</a:t>
              </a:r>
              <a:r>
                <a:rPr lang="en-US" altLang="zh-TW" sz="2200" b="1" kern="10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(A)</a:t>
              </a:r>
              <a:endParaRPr lang="zh-TW" altLang="zh-TW" sz="2200" b="1" kern="1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auto">
            <a:xfrm>
              <a:off x="1756" y="857"/>
              <a:ext cx="2132" cy="301"/>
            </a:xfrm>
            <a:prstGeom prst="roundRect">
              <a:avLst>
                <a:gd name="adj" fmla="val 50000"/>
              </a:avLst>
            </a:prstGeom>
            <a:solidFill>
              <a:srgbClr val="FF66CC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altLang="ja-JP" sz="28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</a:t>
              </a:r>
            </a:p>
          </p:txBody>
        </p:sp>
      </p:grpSp>
      <p:grpSp>
        <p:nvGrpSpPr>
          <p:cNvPr id="16" name="Group 7"/>
          <p:cNvGrpSpPr>
            <a:grpSpLocks/>
          </p:cNvGrpSpPr>
          <p:nvPr/>
        </p:nvGrpSpPr>
        <p:grpSpPr bwMode="auto">
          <a:xfrm>
            <a:off x="4427984" y="2672265"/>
            <a:ext cx="4320480" cy="1597954"/>
            <a:chOff x="279" y="2383"/>
            <a:chExt cx="4803" cy="1462"/>
          </a:xfrm>
        </p:grpSpPr>
        <p:sp>
          <p:nvSpPr>
            <p:cNvPr id="17" name="AutoShape 8"/>
            <p:cNvSpPr>
              <a:spLocks noChangeArrowheads="1"/>
            </p:cNvSpPr>
            <p:nvPr/>
          </p:nvSpPr>
          <p:spPr bwMode="auto">
            <a:xfrm>
              <a:off x="279" y="2557"/>
              <a:ext cx="4803" cy="1288"/>
            </a:xfrm>
            <a:prstGeom prst="roundRect">
              <a:avLst>
                <a:gd name="adj" fmla="val 7542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38100" algn="ctr">
              <a:solidFill>
                <a:schemeClr val="accent6">
                  <a:lumMod val="75000"/>
                </a:schemeClr>
              </a:solidFill>
              <a:round/>
              <a:headEnd/>
              <a:tailEnd/>
            </a:ln>
            <a:effectLst/>
          </p:spPr>
          <p:txBody>
            <a:bodyPr tIns="180000"/>
            <a:lstStyle/>
            <a:p>
              <a:pPr marL="452438" indent="-452438">
                <a:spcBef>
                  <a:spcPts val="600"/>
                </a:spcBef>
                <a:spcAft>
                  <a:spcPts val="0"/>
                </a:spcAft>
              </a:pPr>
              <a:r>
                <a:rPr lang="zh-TW" altLang="zh-TW" sz="2000" b="1" kern="10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二、校訂課程</a:t>
              </a:r>
              <a:r>
                <a:rPr lang="en-US" altLang="zh-TW" sz="2000" b="1" kern="10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/</a:t>
              </a:r>
              <a:r>
                <a:rPr lang="zh-TW" altLang="zh-TW" sz="2000" b="1" kern="10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彈性學習</a:t>
              </a:r>
              <a:r>
                <a:rPr lang="zh-TW" altLang="zh-TW" sz="2000" b="1" kern="100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課程</a:t>
              </a:r>
              <a:r>
                <a:rPr lang="zh-TW" altLang="en-US" sz="2000" b="1" kern="100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</a:t>
              </a:r>
              <a:r>
                <a:rPr lang="zh-TW" altLang="zh-TW" sz="2000" b="1" kern="100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之</a:t>
              </a:r>
              <a:r>
                <a:rPr lang="zh-TW" altLang="zh-TW" sz="2000" b="1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第一</a:t>
              </a:r>
              <a:r>
                <a:rPr lang="zh-TW" altLang="zh-TW" sz="2000" b="1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類彈性學習課程</a:t>
              </a:r>
              <a:r>
                <a:rPr lang="en-US" altLang="zh-TW" sz="2000" b="1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—</a:t>
              </a:r>
              <a:r>
                <a:rPr lang="zh-TW" altLang="zh-TW" sz="2000" b="1" kern="0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「</a:t>
              </a:r>
              <a:r>
                <a:rPr lang="zh-TW" altLang="zh-TW" sz="2000" b="1" kern="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統整性主題</a:t>
              </a:r>
              <a:r>
                <a:rPr lang="en-US" altLang="zh-TW" sz="2000" b="1" kern="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/</a:t>
              </a:r>
              <a:r>
                <a:rPr lang="zh-TW" altLang="zh-TW" sz="2000" b="1" kern="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專題</a:t>
              </a:r>
              <a:r>
                <a:rPr lang="en-US" altLang="zh-TW" sz="2000" b="1" kern="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/</a:t>
              </a:r>
              <a:r>
                <a:rPr lang="zh-TW" altLang="zh-TW" sz="2000" b="1" kern="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議題探究課程</a:t>
              </a:r>
              <a:r>
                <a:rPr lang="zh-TW" altLang="zh-TW" sz="2000" b="1" kern="0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」</a:t>
              </a:r>
              <a:r>
                <a:rPr lang="en-US" altLang="zh-TW" sz="2000" b="1" kern="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(B</a:t>
              </a:r>
              <a:r>
                <a:rPr lang="en-US" altLang="zh-TW" sz="2000" b="1" kern="0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)</a:t>
              </a:r>
              <a:endParaRPr lang="zh-TW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endParaRPr lang="ja-JP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AutoShape 9"/>
            <p:cNvSpPr>
              <a:spLocks noChangeArrowheads="1"/>
            </p:cNvSpPr>
            <p:nvPr/>
          </p:nvSpPr>
          <p:spPr bwMode="auto">
            <a:xfrm>
              <a:off x="1469" y="2383"/>
              <a:ext cx="2610" cy="301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altLang="ja-JP" sz="28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</a:p>
          </p:txBody>
        </p:sp>
      </p:grpSp>
      <p:grpSp>
        <p:nvGrpSpPr>
          <p:cNvPr id="28" name="群組 27"/>
          <p:cNvGrpSpPr/>
          <p:nvPr/>
        </p:nvGrpSpPr>
        <p:grpSpPr>
          <a:xfrm>
            <a:off x="1825352" y="4378937"/>
            <a:ext cx="5184576" cy="1820263"/>
            <a:chOff x="4499992" y="2707923"/>
            <a:chExt cx="3384871" cy="2489769"/>
          </a:xfrm>
        </p:grpSpPr>
        <p:sp>
          <p:nvSpPr>
            <p:cNvPr id="26" name="AutoShape 5"/>
            <p:cNvSpPr>
              <a:spLocks noChangeArrowheads="1"/>
            </p:cNvSpPr>
            <p:nvPr/>
          </p:nvSpPr>
          <p:spPr bwMode="auto">
            <a:xfrm>
              <a:off x="4499992" y="3004895"/>
              <a:ext cx="3384871" cy="2192797"/>
            </a:xfrm>
            <a:prstGeom prst="roundRect">
              <a:avLst>
                <a:gd name="adj" fmla="val 7542"/>
              </a:avLst>
            </a:prstGeom>
            <a:gradFill rotWithShape="1">
              <a:gsLst>
                <a:gs pos="0">
                  <a:srgbClr val="CC99FF"/>
                </a:gs>
                <a:gs pos="100000">
                  <a:srgbClr val="FFFFFF"/>
                </a:gs>
              </a:gsLst>
              <a:lin ang="5400000" scaled="1"/>
            </a:gradFill>
            <a:ln w="38100" algn="ctr">
              <a:solidFill>
                <a:srgbClr val="9933FF"/>
              </a:solidFill>
              <a:round/>
              <a:headEnd/>
              <a:tailEnd/>
            </a:ln>
            <a:effectLst/>
          </p:spPr>
          <p:txBody>
            <a:bodyPr tIns="180000"/>
            <a:lstStyle/>
            <a:p>
              <a:endPara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452438" indent="-452438">
                <a:spcBef>
                  <a:spcPts val="600"/>
                </a:spcBef>
                <a:spcAft>
                  <a:spcPts val="0"/>
                </a:spcAft>
              </a:pPr>
              <a:r>
                <a:rPr lang="zh-TW" altLang="zh-TW" sz="20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三、</a:t>
              </a:r>
              <a:r>
                <a:rPr lang="zh-TW" altLang="zh-TW" sz="2000" b="1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領域學習時間之跨領域課程</a:t>
              </a:r>
              <a:r>
                <a:rPr lang="en-US" altLang="zh-TW" sz="2000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+</a:t>
              </a:r>
              <a:r>
                <a:rPr lang="zh-TW" altLang="zh-TW" sz="20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第一</a:t>
              </a:r>
              <a:r>
                <a:rPr lang="zh-TW" altLang="zh-TW" sz="20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類</a:t>
              </a:r>
              <a:r>
                <a:rPr lang="zh-TW" altLang="en-US" sz="20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 </a:t>
              </a:r>
              <a:r>
                <a:rPr lang="zh-TW" altLang="zh-TW" sz="20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彈性</a:t>
              </a:r>
              <a:r>
                <a:rPr lang="zh-TW" altLang="zh-TW" sz="20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學習課程</a:t>
              </a:r>
              <a:r>
                <a:rPr lang="en-US" altLang="zh-TW" sz="20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—</a:t>
              </a:r>
              <a:r>
                <a:rPr lang="zh-TW" altLang="zh-TW" sz="20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「</a:t>
              </a:r>
              <a:r>
                <a:rPr lang="zh-TW" altLang="zh-TW" sz="20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統整性主題</a:t>
              </a:r>
              <a:r>
                <a:rPr lang="en-US" altLang="zh-TW" sz="20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/</a:t>
              </a:r>
              <a:r>
                <a:rPr lang="zh-TW" altLang="zh-TW" sz="20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專題</a:t>
              </a:r>
              <a:r>
                <a:rPr lang="en-US" altLang="zh-TW" sz="20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/</a:t>
              </a:r>
              <a:r>
                <a:rPr lang="zh-TW" altLang="zh-TW" sz="20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議題探究課程」</a:t>
              </a:r>
              <a:r>
                <a:rPr lang="en-US" altLang="zh-TW" sz="2000" b="1" dirty="0">
                  <a:solidFill>
                    <a:srgbClr val="9933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(A+B)</a:t>
              </a:r>
              <a:endParaRPr lang="zh-TW" altLang="zh-TW" sz="2000" b="1" dirty="0">
                <a:solidFill>
                  <a:srgbClr val="99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endParaRPr>
            </a:p>
          </p:txBody>
        </p:sp>
        <p:sp>
          <p:nvSpPr>
            <p:cNvPr id="27" name="AutoShape 6"/>
            <p:cNvSpPr>
              <a:spLocks noChangeArrowheads="1"/>
            </p:cNvSpPr>
            <p:nvPr/>
          </p:nvSpPr>
          <p:spPr bwMode="auto">
            <a:xfrm>
              <a:off x="5557764" y="2707923"/>
              <a:ext cx="1322215" cy="627379"/>
            </a:xfrm>
            <a:prstGeom prst="roundRect">
              <a:avLst>
                <a:gd name="adj" fmla="val 50000"/>
              </a:avLst>
            </a:prstGeom>
            <a:solidFill>
              <a:srgbClr val="9933FF"/>
            </a:solidFill>
            <a:ln w="9525" algn="ctr">
              <a:solidFill>
                <a:srgbClr val="9933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altLang="ja-JP" sz="28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A+</a:t>
              </a:r>
              <a:r>
                <a:rPr lang="en-US" altLang="zh-TW" sz="28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  <a:endParaRPr lang="en-US" altLang="ja-JP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4" name="文字方塊 3"/>
          <p:cNvSpPr txBox="1"/>
          <p:nvPr/>
        </p:nvSpPr>
        <p:spPr>
          <a:xfrm>
            <a:off x="683568" y="1828353"/>
            <a:ext cx="8516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、從時間角度衍生之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領域或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科目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課程之類型</a:t>
            </a:r>
            <a:endParaRPr lang="zh-TW" altLang="en-US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446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40960" cy="1224136"/>
          </a:xfrm>
        </p:spPr>
        <p:txBody>
          <a:bodyPr>
            <a:noAutofit/>
          </a:bodyPr>
          <a:lstStyle/>
          <a:p>
            <a:pPr algn="l"/>
            <a:r>
              <a:rPr lang="zh-TW" altLang="en-US" sz="36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伍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跨領域課程或科目之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統整性主題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專題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議題探究課程</a:t>
            </a:r>
            <a:endParaRPr lang="zh-TW" altLang="en-US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6" name="Group 7"/>
          <p:cNvGrpSpPr>
            <a:grpSpLocks/>
          </p:cNvGrpSpPr>
          <p:nvPr/>
        </p:nvGrpSpPr>
        <p:grpSpPr bwMode="auto">
          <a:xfrm>
            <a:off x="4438328" y="2391396"/>
            <a:ext cx="3445854" cy="1827810"/>
            <a:chOff x="279" y="2383"/>
            <a:chExt cx="4803" cy="1462"/>
          </a:xfrm>
        </p:grpSpPr>
        <p:sp>
          <p:nvSpPr>
            <p:cNvPr id="17" name="AutoShape 8"/>
            <p:cNvSpPr>
              <a:spLocks noChangeArrowheads="1"/>
            </p:cNvSpPr>
            <p:nvPr/>
          </p:nvSpPr>
          <p:spPr bwMode="auto">
            <a:xfrm>
              <a:off x="279" y="2557"/>
              <a:ext cx="4803" cy="1288"/>
            </a:xfrm>
            <a:prstGeom prst="roundRect">
              <a:avLst>
                <a:gd name="adj" fmla="val 7542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38100" algn="ctr">
              <a:solidFill>
                <a:schemeClr val="accent6">
                  <a:lumMod val="75000"/>
                </a:schemeClr>
              </a:solidFill>
              <a:round/>
              <a:headEnd/>
              <a:tailEnd/>
            </a:ln>
            <a:effectLst/>
          </p:spPr>
          <p:txBody>
            <a:bodyPr tIns="180000"/>
            <a:lstStyle/>
            <a:p>
              <a:pPr marL="452438" indent="-452438">
                <a:spcBef>
                  <a:spcPts val="600"/>
                </a:spcBef>
                <a:spcAft>
                  <a:spcPts val="0"/>
                </a:spcAft>
              </a:pPr>
              <a:r>
                <a:rPr lang="zh-TW" altLang="zh-TW" sz="2000" kern="10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二、</a:t>
              </a:r>
              <a:r>
                <a:rPr lang="zh-TW" altLang="zh-TW" sz="2000" b="1" kern="10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校訂課程</a:t>
              </a:r>
              <a:r>
                <a:rPr lang="en-US" altLang="zh-TW" sz="2000" b="1" kern="10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/</a:t>
              </a:r>
              <a:r>
                <a:rPr lang="zh-TW" altLang="zh-TW" sz="2000" b="1" kern="10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彈性學習</a:t>
              </a:r>
              <a:r>
                <a:rPr lang="zh-TW" altLang="zh-TW" sz="2000" b="1" kern="100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課程</a:t>
              </a:r>
              <a:r>
                <a:rPr lang="zh-TW" altLang="en-US" sz="2000" b="1" kern="100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</a:t>
              </a:r>
              <a:r>
                <a:rPr lang="zh-TW" altLang="zh-TW" sz="2000" b="1" kern="100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之</a:t>
              </a:r>
              <a:r>
                <a:rPr lang="zh-TW" altLang="zh-TW" sz="2000" b="1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第一類彈性學習課程</a:t>
              </a:r>
              <a:r>
                <a:rPr lang="en-US" altLang="zh-TW" sz="2000" b="1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—</a:t>
              </a:r>
              <a:r>
                <a:rPr lang="zh-TW" altLang="zh-TW" sz="2000" b="1" kern="0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「</a:t>
              </a:r>
              <a:r>
                <a:rPr lang="zh-TW" altLang="zh-TW" sz="2000" b="1" kern="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統整性主題</a:t>
              </a:r>
              <a:r>
                <a:rPr lang="en-US" altLang="zh-TW" sz="2000" b="1" kern="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/</a:t>
              </a:r>
              <a:r>
                <a:rPr lang="zh-TW" altLang="zh-TW" sz="2000" b="1" kern="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專題</a:t>
              </a:r>
              <a:r>
                <a:rPr lang="en-US" altLang="zh-TW" sz="2000" b="1" kern="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/</a:t>
              </a:r>
              <a:r>
                <a:rPr lang="zh-TW" altLang="zh-TW" sz="2000" b="1" kern="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議題探究課程</a:t>
              </a:r>
              <a:r>
                <a:rPr lang="zh-TW" altLang="zh-TW" sz="2000" b="1" kern="0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」</a:t>
              </a:r>
              <a:r>
                <a:rPr lang="en-US" altLang="zh-TW" sz="2000" b="1" kern="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(B</a:t>
              </a:r>
              <a:r>
                <a:rPr lang="en-US" altLang="zh-TW" sz="2000" b="1" kern="0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)</a:t>
              </a:r>
              <a:endParaRPr lang="zh-TW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endParaRPr lang="ja-JP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AutoShape 9"/>
            <p:cNvSpPr>
              <a:spLocks noChangeArrowheads="1"/>
            </p:cNvSpPr>
            <p:nvPr/>
          </p:nvSpPr>
          <p:spPr bwMode="auto">
            <a:xfrm>
              <a:off x="1469" y="2383"/>
              <a:ext cx="2610" cy="301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altLang="ja-JP" sz="28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</a:p>
          </p:txBody>
        </p:sp>
      </p:grpSp>
      <p:grpSp>
        <p:nvGrpSpPr>
          <p:cNvPr id="28" name="群組 27"/>
          <p:cNvGrpSpPr/>
          <p:nvPr/>
        </p:nvGrpSpPr>
        <p:grpSpPr>
          <a:xfrm>
            <a:off x="1835696" y="4219207"/>
            <a:ext cx="5184576" cy="1820263"/>
            <a:chOff x="4499992" y="2707923"/>
            <a:chExt cx="3384871" cy="2489769"/>
          </a:xfrm>
        </p:grpSpPr>
        <p:sp>
          <p:nvSpPr>
            <p:cNvPr id="26" name="AutoShape 5"/>
            <p:cNvSpPr>
              <a:spLocks noChangeArrowheads="1"/>
            </p:cNvSpPr>
            <p:nvPr/>
          </p:nvSpPr>
          <p:spPr bwMode="auto">
            <a:xfrm>
              <a:off x="4499992" y="3004895"/>
              <a:ext cx="3384871" cy="2192797"/>
            </a:xfrm>
            <a:prstGeom prst="roundRect">
              <a:avLst>
                <a:gd name="adj" fmla="val 7542"/>
              </a:avLst>
            </a:prstGeom>
            <a:gradFill rotWithShape="1">
              <a:gsLst>
                <a:gs pos="0">
                  <a:srgbClr val="CC99FF"/>
                </a:gs>
                <a:gs pos="100000">
                  <a:srgbClr val="FFFFFF"/>
                </a:gs>
              </a:gsLst>
              <a:lin ang="5400000" scaled="1"/>
            </a:gradFill>
            <a:ln w="38100" algn="ctr">
              <a:solidFill>
                <a:srgbClr val="9933FF"/>
              </a:solidFill>
              <a:round/>
              <a:headEnd/>
              <a:tailEnd/>
            </a:ln>
            <a:effectLst/>
          </p:spPr>
          <p:txBody>
            <a:bodyPr tIns="180000"/>
            <a:lstStyle/>
            <a:p>
              <a:endPara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452438" indent="-452438">
                <a:spcBef>
                  <a:spcPts val="600"/>
                </a:spcBef>
                <a:spcAft>
                  <a:spcPts val="0"/>
                </a:spcAft>
              </a:pPr>
              <a:r>
                <a:rPr lang="zh-TW" altLang="zh-TW" sz="20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三、</a:t>
              </a:r>
              <a:r>
                <a:rPr lang="zh-TW" altLang="zh-TW" sz="2000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領域學習時間之跨領域課程</a:t>
              </a:r>
              <a:r>
                <a:rPr lang="en-US" altLang="zh-TW" sz="20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+</a:t>
              </a:r>
              <a:r>
                <a:rPr lang="zh-TW" altLang="zh-TW" sz="20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第一</a:t>
              </a:r>
              <a:r>
                <a:rPr lang="zh-TW" altLang="zh-TW" sz="20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類</a:t>
              </a:r>
              <a:r>
                <a:rPr lang="zh-TW" altLang="en-US" sz="20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 </a:t>
              </a:r>
              <a:r>
                <a:rPr lang="zh-TW" altLang="zh-TW" sz="20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彈性</a:t>
              </a:r>
              <a:r>
                <a:rPr lang="zh-TW" altLang="zh-TW" sz="2000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學習課程</a:t>
              </a:r>
              <a:r>
                <a:rPr lang="en-US" altLang="zh-TW" sz="20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—</a:t>
              </a:r>
              <a:r>
                <a:rPr lang="zh-TW" altLang="zh-TW" sz="20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「</a:t>
              </a:r>
              <a:r>
                <a:rPr lang="zh-TW" altLang="zh-TW" sz="20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統整性主題</a:t>
              </a:r>
              <a:r>
                <a:rPr lang="en-US" altLang="zh-TW" sz="20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/</a:t>
              </a:r>
              <a:r>
                <a:rPr lang="zh-TW" altLang="zh-TW" sz="20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專題</a:t>
              </a:r>
              <a:r>
                <a:rPr lang="en-US" altLang="zh-TW" sz="20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/</a:t>
              </a:r>
              <a:r>
                <a:rPr lang="zh-TW" altLang="zh-TW" sz="20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議題探究課程」</a:t>
              </a:r>
              <a:r>
                <a:rPr lang="en-US" altLang="zh-TW" sz="2000" b="1" dirty="0">
                  <a:solidFill>
                    <a:srgbClr val="9933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(A+B)</a:t>
              </a:r>
              <a:endParaRPr lang="zh-TW" altLang="zh-TW" sz="2000" b="1" dirty="0">
                <a:solidFill>
                  <a:srgbClr val="99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endParaRPr>
            </a:p>
          </p:txBody>
        </p:sp>
        <p:sp>
          <p:nvSpPr>
            <p:cNvPr id="27" name="AutoShape 6"/>
            <p:cNvSpPr>
              <a:spLocks noChangeArrowheads="1"/>
            </p:cNvSpPr>
            <p:nvPr/>
          </p:nvSpPr>
          <p:spPr bwMode="auto">
            <a:xfrm>
              <a:off x="5557764" y="2707923"/>
              <a:ext cx="1322215" cy="627379"/>
            </a:xfrm>
            <a:prstGeom prst="roundRect">
              <a:avLst>
                <a:gd name="adj" fmla="val 50000"/>
              </a:avLst>
            </a:prstGeom>
            <a:solidFill>
              <a:srgbClr val="9933FF"/>
            </a:solidFill>
            <a:ln w="9525" algn="ctr">
              <a:solidFill>
                <a:srgbClr val="9933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altLang="ja-JP" sz="2800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A+</a:t>
              </a:r>
              <a:r>
                <a:rPr lang="en-US" altLang="zh-TW" sz="2800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  <a:endParaRPr lang="en-US" altLang="ja-JP" sz="28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4" name="文字方塊 3"/>
          <p:cNvSpPr txBox="1"/>
          <p:nvPr/>
        </p:nvSpPr>
        <p:spPr>
          <a:xfrm>
            <a:off x="683568" y="1828353"/>
            <a:ext cx="8516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二、彈性學習課程時間之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領域或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科目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課程之類型</a:t>
            </a:r>
            <a:endParaRPr lang="zh-TW" altLang="en-US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7648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714432" y="2780928"/>
            <a:ext cx="7895731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TW" altLang="en-US" sz="28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跟領域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  <a:r>
              <a:rPr lang="zh-TW" altLang="en-US" sz="28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內容無明確關係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4000"/>
              </a:lnSpc>
            </a:pPr>
            <a:r>
              <a:rPr lang="zh-TW" altLang="en-US" sz="28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超出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各學習</a:t>
            </a:r>
            <a:r>
              <a:rPr lang="zh-TW" altLang="en-US" sz="28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域課</a:t>
            </a:r>
            <a:r>
              <a:rPr lang="zh-TW" altLang="en-US" sz="28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綱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學習重點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4000"/>
              </a:lnSpc>
            </a:pPr>
            <a:r>
              <a:rPr lang="zh-TW" altLang="en-US" sz="28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範圍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，或者內容實在</a:t>
            </a:r>
            <a:r>
              <a:rPr lang="zh-TW" altLang="en-US" sz="2800" b="1" u="sng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難以歸屬於各領域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之學校特色課程，例如：</a:t>
            </a:r>
            <a:r>
              <a:rPr lang="zh-TW" altLang="en-US" sz="2800" b="1" u="sng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國際教育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800" b="1" u="sng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專題探究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800" b="1" u="sng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〇〇時間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800" b="1" u="sng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學校行事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課程等。</a:t>
            </a:r>
            <a:endParaRPr lang="zh-TW" altLang="en-US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40960" cy="1224136"/>
          </a:xfrm>
        </p:spPr>
        <p:txBody>
          <a:bodyPr>
            <a:noAutofit/>
          </a:bodyPr>
          <a:lstStyle/>
          <a:p>
            <a:pPr algn="l"/>
            <a:r>
              <a:rPr lang="zh-TW" altLang="en-US" sz="36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伍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跨領域課程或科目之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統整性主題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專題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議題探究課程</a:t>
            </a:r>
            <a:endParaRPr lang="zh-TW" altLang="en-US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6" name="Group 7"/>
          <p:cNvGrpSpPr>
            <a:grpSpLocks/>
          </p:cNvGrpSpPr>
          <p:nvPr/>
        </p:nvGrpSpPr>
        <p:grpSpPr bwMode="auto">
          <a:xfrm>
            <a:off x="5707976" y="2633822"/>
            <a:ext cx="2824464" cy="1082991"/>
            <a:chOff x="1469" y="2397"/>
            <a:chExt cx="3613" cy="1207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7" name="AutoShape 8"/>
            <p:cNvSpPr>
              <a:spLocks noChangeArrowheads="1"/>
            </p:cNvSpPr>
            <p:nvPr/>
          </p:nvSpPr>
          <p:spPr bwMode="auto">
            <a:xfrm>
              <a:off x="1469" y="2557"/>
              <a:ext cx="3613" cy="1047"/>
            </a:xfrm>
            <a:prstGeom prst="roundRect">
              <a:avLst>
                <a:gd name="adj" fmla="val 7542"/>
              </a:avLst>
            </a:prstGeom>
            <a:grpFill/>
            <a:ln w="38100" algn="ctr">
              <a:solidFill>
                <a:schemeClr val="accent6">
                  <a:lumMod val="75000"/>
                </a:schemeClr>
              </a:solidFill>
              <a:round/>
              <a:headEnd/>
              <a:tailEnd/>
            </a:ln>
            <a:effectLst/>
          </p:spPr>
          <p:txBody>
            <a:bodyPr tIns="180000"/>
            <a:lstStyle/>
            <a:p>
              <a:pPr marL="452438" indent="-452438">
                <a:spcBef>
                  <a:spcPts val="600"/>
                </a:spcBef>
                <a:spcAft>
                  <a:spcPts val="0"/>
                </a:spcAft>
              </a:pPr>
              <a:r>
                <a:rPr lang="zh-TW" altLang="zh-TW" sz="1200" b="1" kern="10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二、校訂課程</a:t>
              </a:r>
              <a:r>
                <a:rPr lang="en-US" altLang="zh-TW" sz="1200" b="1" kern="10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/</a:t>
              </a:r>
              <a:r>
                <a:rPr lang="zh-TW" altLang="zh-TW" sz="1200" b="1" kern="10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彈性學習</a:t>
              </a:r>
              <a:r>
                <a:rPr lang="zh-TW" altLang="zh-TW" sz="1200" b="1" kern="100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課程</a:t>
              </a:r>
              <a:r>
                <a:rPr lang="zh-TW" altLang="en-US" sz="1200" b="1" kern="100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</a:t>
              </a:r>
              <a:r>
                <a:rPr lang="zh-TW" altLang="zh-TW" sz="1200" b="1" kern="100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之</a:t>
              </a:r>
              <a:r>
                <a:rPr lang="zh-TW" altLang="zh-TW" sz="1200" b="1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第一類彈性學習課程</a:t>
              </a:r>
              <a:r>
                <a:rPr lang="en-US" altLang="zh-TW" sz="1200" b="1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—</a:t>
              </a:r>
              <a:r>
                <a:rPr lang="zh-TW" altLang="zh-TW" sz="1200" b="1" kern="0" dirty="0" smtClean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「</a:t>
              </a:r>
              <a:r>
                <a:rPr lang="zh-TW" altLang="zh-TW" sz="1200" b="1" kern="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統整性主題</a:t>
              </a:r>
              <a:r>
                <a:rPr lang="en-US" altLang="zh-TW" sz="1200" b="1" kern="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/</a:t>
              </a:r>
              <a:r>
                <a:rPr lang="zh-TW" altLang="zh-TW" sz="1200" b="1" kern="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專題</a:t>
              </a:r>
              <a:r>
                <a:rPr lang="en-US" altLang="zh-TW" sz="1200" b="1" kern="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/</a:t>
              </a:r>
              <a:r>
                <a:rPr lang="zh-TW" altLang="zh-TW" sz="1200" b="1" kern="0" dirty="0">
                  <a:solidFill>
                    <a:schemeClr val="accent6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議題探究課程</a:t>
              </a:r>
              <a:r>
                <a:rPr lang="zh-TW" altLang="zh-TW" sz="1200" b="1" kern="0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」</a:t>
              </a:r>
              <a:r>
                <a:rPr lang="en-US" altLang="zh-TW" sz="1200" b="1" kern="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(</a:t>
              </a:r>
              <a:r>
                <a:rPr lang="en-US" altLang="zh-TW" sz="1200" b="1" kern="0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B)</a:t>
              </a:r>
            </a:p>
          </p:txBody>
        </p:sp>
        <p:sp>
          <p:nvSpPr>
            <p:cNvPr id="18" name="AutoShape 9"/>
            <p:cNvSpPr>
              <a:spLocks noChangeArrowheads="1"/>
            </p:cNvSpPr>
            <p:nvPr/>
          </p:nvSpPr>
          <p:spPr bwMode="auto">
            <a:xfrm>
              <a:off x="2307" y="2397"/>
              <a:ext cx="1789" cy="320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 w="9525" algn="ctr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altLang="ja-JP" sz="2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</a:p>
          </p:txBody>
        </p:sp>
      </p:grpSp>
      <p:sp>
        <p:nvSpPr>
          <p:cNvPr id="4" name="文字方塊 3"/>
          <p:cNvSpPr txBox="1"/>
          <p:nvPr/>
        </p:nvSpPr>
        <p:spPr>
          <a:xfrm>
            <a:off x="718984" y="1828353"/>
            <a:ext cx="8516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類</a:t>
            </a:r>
            <a:r>
              <a:rPr lang="zh-TW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領域或</a:t>
            </a:r>
            <a:r>
              <a:rPr lang="zh-TW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科目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課程之可能內容</a:t>
            </a:r>
            <a:endParaRPr lang="zh-TW" altLang="en-US" sz="32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6560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群組 27"/>
          <p:cNvGrpSpPr/>
          <p:nvPr/>
        </p:nvGrpSpPr>
        <p:grpSpPr>
          <a:xfrm>
            <a:off x="5724128" y="2658841"/>
            <a:ext cx="3064840" cy="1368151"/>
            <a:chOff x="4499992" y="2751752"/>
            <a:chExt cx="3384871" cy="2445938"/>
          </a:xfrm>
        </p:grpSpPr>
        <p:sp>
          <p:nvSpPr>
            <p:cNvPr id="26" name="AutoShape 5"/>
            <p:cNvSpPr>
              <a:spLocks noChangeArrowheads="1"/>
            </p:cNvSpPr>
            <p:nvPr/>
          </p:nvSpPr>
          <p:spPr bwMode="auto">
            <a:xfrm>
              <a:off x="4499992" y="3004893"/>
              <a:ext cx="3384871" cy="2192797"/>
            </a:xfrm>
            <a:prstGeom prst="roundRect">
              <a:avLst>
                <a:gd name="adj" fmla="val 7542"/>
              </a:avLst>
            </a:prstGeom>
            <a:gradFill rotWithShape="1">
              <a:gsLst>
                <a:gs pos="0">
                  <a:srgbClr val="CC99FF"/>
                </a:gs>
                <a:gs pos="100000">
                  <a:srgbClr val="FFFFFF"/>
                </a:gs>
              </a:gsLst>
              <a:lin ang="5400000" scaled="1"/>
            </a:gradFill>
            <a:ln w="38100" algn="ctr">
              <a:solidFill>
                <a:srgbClr val="9933FF"/>
              </a:solidFill>
              <a:round/>
              <a:headEnd/>
              <a:tailEnd/>
            </a:ln>
            <a:effectLst/>
          </p:spPr>
          <p:txBody>
            <a:bodyPr tIns="180000"/>
            <a:lstStyle/>
            <a:p>
              <a:pPr marL="452438" indent="-452438">
                <a:spcBef>
                  <a:spcPts val="600"/>
                </a:spcBef>
                <a:spcAft>
                  <a:spcPts val="0"/>
                </a:spcAft>
              </a:pPr>
              <a:r>
                <a:rPr lang="zh-TW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三</a:t>
              </a:r>
              <a:r>
                <a:rPr lang="zh-TW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、</a:t>
              </a:r>
              <a:r>
                <a:rPr lang="zh-TW" altLang="zh-TW" sz="1400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領域學習時間之跨領域課程</a:t>
              </a:r>
              <a:r>
                <a:rPr lang="en-US" altLang="zh-TW" sz="14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+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第一</a:t>
              </a:r>
              <a:r>
                <a:rPr lang="zh-TW" altLang="zh-TW" sz="14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類</a:t>
              </a:r>
              <a:r>
                <a:rPr lang="zh-TW" altLang="en-US" sz="14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 </a:t>
              </a:r>
              <a:r>
                <a:rPr lang="zh-TW" altLang="zh-TW" sz="14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彈性</a:t>
              </a:r>
              <a:r>
                <a:rPr lang="zh-TW" altLang="zh-TW" sz="1400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學習課程</a:t>
              </a:r>
              <a:r>
                <a:rPr lang="en-US" altLang="zh-TW" sz="14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—</a:t>
              </a:r>
              <a:r>
                <a:rPr lang="zh-TW" altLang="zh-TW" sz="14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「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統整性主題</a:t>
              </a:r>
              <a:r>
                <a:rPr lang="en-US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/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專題</a:t>
              </a:r>
              <a:r>
                <a:rPr lang="en-US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/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議題探究課程」</a:t>
              </a:r>
              <a:r>
                <a:rPr lang="en-US" altLang="zh-TW" sz="1400" b="1" dirty="0">
                  <a:solidFill>
                    <a:srgbClr val="9933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(A+B)</a:t>
              </a:r>
              <a:endParaRPr lang="zh-TW" altLang="zh-TW" sz="1400" b="1" dirty="0">
                <a:solidFill>
                  <a:srgbClr val="99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endParaRPr>
            </a:p>
          </p:txBody>
        </p:sp>
        <p:sp>
          <p:nvSpPr>
            <p:cNvPr id="27" name="AutoShape 6"/>
            <p:cNvSpPr>
              <a:spLocks noChangeArrowheads="1"/>
            </p:cNvSpPr>
            <p:nvPr/>
          </p:nvSpPr>
          <p:spPr bwMode="auto">
            <a:xfrm>
              <a:off x="5464221" y="2751752"/>
              <a:ext cx="1316106" cy="607757"/>
            </a:xfrm>
            <a:prstGeom prst="roundRect">
              <a:avLst>
                <a:gd name="adj" fmla="val 50000"/>
              </a:avLst>
            </a:prstGeom>
            <a:solidFill>
              <a:srgbClr val="9933FF"/>
            </a:solidFill>
            <a:ln w="9525" algn="ctr">
              <a:solidFill>
                <a:srgbClr val="9933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altLang="ja-JP" sz="2800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A+</a:t>
              </a:r>
              <a:r>
                <a:rPr lang="en-US" altLang="zh-TW" sz="2800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  <a:endParaRPr lang="en-US" altLang="ja-JP" sz="28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4" name="文字方塊 3"/>
          <p:cNvSpPr txBox="1"/>
          <p:nvPr/>
        </p:nvSpPr>
        <p:spPr>
          <a:xfrm>
            <a:off x="323528" y="1848615"/>
            <a:ext cx="9020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</a:t>
            </a:r>
            <a:r>
              <a:rPr lang="en-US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A+B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類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跨領域或科目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課程之可能內容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347552" y="2743826"/>
            <a:ext cx="11303334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延伸到</a:t>
            </a:r>
            <a:r>
              <a:rPr lang="en-US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-1</a:t>
            </a:r>
          </a:p>
          <a:p>
            <a:pPr>
              <a:lnSpc>
                <a:spcPts val="3400"/>
              </a:lnSpc>
              <a:spcBef>
                <a:spcPts val="600"/>
              </a:spcBef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28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  <a:r>
              <a:rPr lang="zh-TW" altLang="en-US" sz="28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非跨領域</a:t>
            </a:r>
            <a:r>
              <a:rPr lang="en-US" altLang="zh-TW" sz="28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8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科目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</a:t>
            </a:r>
            <a:r>
              <a:rPr lang="en-US" altLang="zh-TW" sz="28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時間的內容是</a:t>
            </a:r>
            <a:r>
              <a:rPr lang="zh-TW" altLang="en-US" sz="28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如</a:t>
            </a:r>
            <a:r>
              <a:rPr lang="zh-TW" altLang="en-US" sz="2800" b="1" dirty="0" smtClean="0">
                <a:solidFill>
                  <a:srgbClr val="002060"/>
                </a:solidFill>
                <a:latin typeface="新細明體"/>
                <a:ea typeface="新細明體"/>
              </a:rPr>
              <a:t>：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英語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國文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、自然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zh-TW" sz="2800" b="1" u="sng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環境保護</a:t>
            </a:r>
          </a:p>
          <a:p>
            <a:pPr>
              <a:spcBef>
                <a:spcPts val="1800"/>
              </a:spcBef>
            </a:pP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</a:t>
            </a:r>
            <a:r>
              <a:rPr lang="en-US" altLang="zh-TW" sz="28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進行</a:t>
            </a:r>
            <a:r>
              <a:rPr lang="zh-TW" altLang="zh-TW" sz="28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原領域素材</a:t>
            </a:r>
            <a:r>
              <a:rPr lang="zh-TW" altLang="zh-TW" sz="28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</a:t>
            </a:r>
            <a:r>
              <a:rPr lang="zh-TW" altLang="zh-TW" sz="28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200"/>
              </a:spcBef>
            </a:pPr>
            <a:r>
              <a:rPr lang="zh-TW" altLang="en-US" sz="2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</a:t>
            </a:r>
            <a:r>
              <a:rPr lang="en-US" altLang="zh-TW" sz="28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進行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該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素材</a:t>
            </a:r>
            <a:r>
              <a:rPr lang="zh-TW" altLang="zh-TW" sz="28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延伸</a:t>
            </a:r>
            <a:r>
              <a:rPr lang="zh-TW" altLang="zh-TW" sz="2800" b="1" u="sng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之跨領域</a:t>
            </a:r>
            <a:r>
              <a:rPr lang="en-US" altLang="zh-TW" sz="2800" b="1" u="sng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800" b="1" u="sng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科目</a:t>
            </a:r>
            <a:r>
              <a:rPr lang="zh-TW" altLang="zh-TW" sz="28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</a:t>
            </a:r>
            <a:endParaRPr lang="en-US" altLang="zh-TW" sz="2800" b="1" u="sng" dirty="0" smtClean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      </a:t>
            </a:r>
            <a:r>
              <a:rPr lang="zh-TW" altLang="zh-TW" sz="28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統</a:t>
            </a:r>
            <a:r>
              <a:rPr lang="zh-TW" altLang="zh-TW" sz="2800" b="1" u="sng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整課程教學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323528" y="404664"/>
            <a:ext cx="8640960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b="1" kern="1200">
                <a:solidFill>
                  <a:srgbClr val="002060"/>
                </a:solidFill>
                <a:latin typeface="Times New Roman" panose="02020603050405020304" pitchFamily="18" charset="0"/>
                <a:ea typeface="微軟正黑體" pitchFamily="34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 dirty="0">
                <a:latin typeface="微軟正黑體" panose="020B0604030504040204" pitchFamily="34" charset="-120"/>
              </a:rPr>
              <a:t>伍</a:t>
            </a:r>
            <a:r>
              <a:rPr lang="zh-TW" altLang="en-US" dirty="0" smtClean="0">
                <a:latin typeface="微軟正黑體" panose="020B0604030504040204" pitchFamily="34" charset="-120"/>
              </a:rPr>
              <a:t>、跨領域課程或科目之</a:t>
            </a:r>
            <a:r>
              <a:rPr lang="en-US" altLang="zh-TW" dirty="0" smtClean="0">
                <a:latin typeface="微軟正黑體" panose="020B0604030504040204" pitchFamily="34" charset="-120"/>
              </a:rPr>
              <a:t/>
            </a:r>
            <a:br>
              <a:rPr lang="en-US" altLang="zh-TW" dirty="0" smtClean="0">
                <a:latin typeface="微軟正黑體" panose="020B0604030504040204" pitchFamily="34" charset="-120"/>
              </a:rPr>
            </a:br>
            <a:r>
              <a:rPr lang="zh-TW" altLang="en-US" dirty="0" smtClean="0">
                <a:latin typeface="微軟正黑體" panose="020B0604030504040204" pitchFamily="34" charset="-120"/>
              </a:rPr>
              <a:t>                 </a:t>
            </a:r>
            <a:r>
              <a:rPr lang="en-US" altLang="zh-TW" dirty="0" err="1" smtClean="0">
                <a:latin typeface="微軟正黑體" panose="020B0604030504040204" pitchFamily="34" charset="-120"/>
                <a:sym typeface="Arial Black" pitchFamily="34" charset="0"/>
              </a:rPr>
              <a:t>統整性主題</a:t>
            </a:r>
            <a:r>
              <a:rPr lang="en-US" altLang="zh-TW" dirty="0" smtClean="0">
                <a:latin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dirty="0" err="1" smtClean="0">
                <a:latin typeface="微軟正黑體" panose="020B0604030504040204" pitchFamily="34" charset="-120"/>
                <a:sym typeface="Arial Black" pitchFamily="34" charset="0"/>
              </a:rPr>
              <a:t>專題</a:t>
            </a:r>
            <a:r>
              <a:rPr lang="en-US" altLang="zh-TW" dirty="0" smtClean="0">
                <a:latin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dirty="0" err="1" smtClean="0">
                <a:latin typeface="微軟正黑體" panose="020B0604030504040204" pitchFamily="34" charset="-120"/>
                <a:sym typeface="Arial Black" pitchFamily="34" charset="0"/>
              </a:rPr>
              <a:t>議題探究課程</a:t>
            </a:r>
            <a:endParaRPr lang="zh-TW" altLang="en-US" dirty="0">
              <a:latin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4084396"/>
            <a:ext cx="904600" cy="119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85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323528" y="1696452"/>
            <a:ext cx="9020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</a:t>
            </a:r>
            <a:r>
              <a:rPr lang="en-US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A+B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類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跨領域或科目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課程之可能內容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323528" y="2688833"/>
            <a:ext cx="11805469" cy="3975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延伸到</a:t>
            </a:r>
            <a:r>
              <a:rPr lang="en-US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-2</a:t>
            </a:r>
          </a:p>
          <a:p>
            <a:pPr>
              <a:lnSpc>
                <a:spcPts val="3400"/>
              </a:lnSpc>
              <a:spcBef>
                <a:spcPts val="1200"/>
              </a:spcBef>
            </a:pP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24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時間即</a:t>
            </a:r>
            <a:r>
              <a:rPr lang="zh-TW" altLang="en-US" sz="24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已跨領域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，但</a:t>
            </a:r>
            <a:r>
              <a:rPr lang="zh-TW" altLang="en-US" sz="2400" b="1" u="sng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時間不足</a:t>
            </a:r>
            <a:endParaRPr lang="en-US" altLang="zh-TW" sz="24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  <a:spcBef>
                <a:spcPts val="600"/>
              </a:spcBef>
            </a:pP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再配以</a:t>
            </a:r>
            <a:r>
              <a:rPr lang="en-US" altLang="zh-TW" sz="24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的時間。</a:t>
            </a:r>
            <a:endParaRPr lang="en-US" altLang="zh-TW" sz="24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課程名稱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zh-TW" sz="2400" b="1" u="sng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話劇公演</a:t>
            </a:r>
          </a:p>
          <a:p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en-US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4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國語文</a:t>
            </a:r>
            <a:r>
              <a:rPr lang="en-US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劇本寫作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表演藝術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戲劇</a:t>
            </a:r>
            <a:r>
              <a:rPr lang="zh-TW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表演</a:t>
            </a:r>
          </a:p>
          <a:p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</a:t>
            </a:r>
            <a:r>
              <a:rPr lang="zh-TW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視覺藝術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道具製作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音樂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配樂演奏</a:t>
            </a:r>
            <a:endParaRPr lang="en-US" altLang="zh-TW" sz="24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zh-TW" altLang="en-US" sz="24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4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4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  <a:r>
              <a:rPr lang="en-US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 1.</a:t>
            </a:r>
            <a:r>
              <a:rPr lang="zh-TW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結合表演藝術、視覺藝術，和音樂之</a:t>
            </a:r>
            <a:r>
              <a:rPr lang="zh-TW" altLang="zh-TW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排練</a:t>
            </a:r>
            <a:r>
              <a:rPr lang="zh-TW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4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可能發生跨領域或科目可計算節數之協同教學</a:t>
            </a:r>
            <a:r>
              <a:rPr lang="en-US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zh-TW" sz="2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en-US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zh-TW" sz="24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話劇公演</a:t>
            </a:r>
            <a:r>
              <a:rPr lang="zh-TW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8" name="群組 7"/>
          <p:cNvGrpSpPr/>
          <p:nvPr/>
        </p:nvGrpSpPr>
        <p:grpSpPr>
          <a:xfrm>
            <a:off x="5899648" y="2352187"/>
            <a:ext cx="3064840" cy="1368151"/>
            <a:chOff x="4499992" y="2751752"/>
            <a:chExt cx="3384871" cy="2445938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>
              <a:off x="4499992" y="3004893"/>
              <a:ext cx="3384871" cy="2192797"/>
            </a:xfrm>
            <a:prstGeom prst="roundRect">
              <a:avLst>
                <a:gd name="adj" fmla="val 7542"/>
              </a:avLst>
            </a:prstGeom>
            <a:gradFill rotWithShape="1">
              <a:gsLst>
                <a:gs pos="0">
                  <a:srgbClr val="CC99FF"/>
                </a:gs>
                <a:gs pos="100000">
                  <a:srgbClr val="FFFFFF"/>
                </a:gs>
              </a:gsLst>
              <a:lin ang="5400000" scaled="1"/>
            </a:gradFill>
            <a:ln w="38100" algn="ctr">
              <a:solidFill>
                <a:srgbClr val="9933FF"/>
              </a:solidFill>
              <a:round/>
              <a:headEnd/>
              <a:tailEnd/>
            </a:ln>
            <a:effectLst/>
          </p:spPr>
          <p:txBody>
            <a:bodyPr tIns="180000"/>
            <a:lstStyle/>
            <a:p>
              <a:pPr marL="452438" indent="-452438">
                <a:spcBef>
                  <a:spcPts val="600"/>
                </a:spcBef>
                <a:spcAft>
                  <a:spcPts val="0"/>
                </a:spcAft>
              </a:pPr>
              <a:r>
                <a:rPr lang="zh-TW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三</a:t>
              </a:r>
              <a:r>
                <a:rPr lang="zh-TW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、</a:t>
              </a:r>
              <a:r>
                <a:rPr lang="zh-TW" altLang="zh-TW" sz="1400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領域學習時間之跨領域課程</a:t>
              </a:r>
              <a:r>
                <a:rPr lang="en-US" altLang="zh-TW" sz="14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+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第一</a:t>
              </a:r>
              <a:r>
                <a:rPr lang="zh-TW" altLang="zh-TW" sz="14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類</a:t>
              </a:r>
              <a:r>
                <a:rPr lang="zh-TW" altLang="en-US" sz="14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 </a:t>
              </a:r>
              <a:r>
                <a:rPr lang="zh-TW" altLang="zh-TW" sz="14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彈性</a:t>
              </a:r>
              <a:r>
                <a:rPr lang="zh-TW" altLang="zh-TW" sz="1400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學習課程</a:t>
              </a:r>
              <a:r>
                <a:rPr lang="en-US" altLang="zh-TW" sz="14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—</a:t>
              </a:r>
              <a:r>
                <a:rPr lang="zh-TW" altLang="zh-TW" sz="14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「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統整性主題</a:t>
              </a:r>
              <a:r>
                <a:rPr lang="en-US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/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專題</a:t>
              </a:r>
              <a:r>
                <a:rPr lang="en-US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/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議題探究課程」</a:t>
              </a:r>
              <a:r>
                <a:rPr lang="en-US" altLang="zh-TW" sz="1400" b="1" dirty="0">
                  <a:solidFill>
                    <a:srgbClr val="9933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(A+B)</a:t>
              </a:r>
              <a:endParaRPr lang="zh-TW" altLang="zh-TW" sz="1400" b="1" dirty="0">
                <a:solidFill>
                  <a:srgbClr val="99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endParaRPr>
            </a:p>
          </p:txBody>
        </p:sp>
        <p:sp>
          <p:nvSpPr>
            <p:cNvPr id="10" name="AutoShape 6"/>
            <p:cNvSpPr>
              <a:spLocks noChangeArrowheads="1"/>
            </p:cNvSpPr>
            <p:nvPr/>
          </p:nvSpPr>
          <p:spPr bwMode="auto">
            <a:xfrm>
              <a:off x="5464221" y="2751752"/>
              <a:ext cx="1316106" cy="607757"/>
            </a:xfrm>
            <a:prstGeom prst="roundRect">
              <a:avLst>
                <a:gd name="adj" fmla="val 50000"/>
              </a:avLst>
            </a:prstGeom>
            <a:solidFill>
              <a:srgbClr val="9933FF"/>
            </a:solidFill>
            <a:ln w="9525" algn="ctr">
              <a:solidFill>
                <a:srgbClr val="9933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altLang="ja-JP" sz="2800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A+</a:t>
              </a:r>
              <a:r>
                <a:rPr lang="en-US" altLang="zh-TW" sz="2800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  <a:endParaRPr lang="en-US" altLang="ja-JP" sz="28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2" name="標題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40960" cy="1224136"/>
          </a:xfrm>
        </p:spPr>
        <p:txBody>
          <a:bodyPr>
            <a:noAutofit/>
          </a:bodyPr>
          <a:lstStyle/>
          <a:p>
            <a:pPr algn="l"/>
            <a:r>
              <a:rPr lang="zh-TW" altLang="en-US" sz="36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伍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跨領域課程或科目之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統整性主題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專題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議題探究課程</a:t>
            </a:r>
            <a:endParaRPr lang="zh-TW" altLang="en-US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B5BD2-7B3C-40BF-BDBE-7B7F81B57AD4}" type="slidenum">
              <a:rPr lang="zh-TW" altLang="en-US" smtClean="0"/>
              <a:t>46</a:t>
            </a:fld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672" y="3776774"/>
            <a:ext cx="1307976" cy="935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45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687" y="4151250"/>
            <a:ext cx="1219299" cy="1043680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323528" y="1696500"/>
            <a:ext cx="9020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</a:t>
            </a:r>
            <a:r>
              <a:rPr lang="en-US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A+B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類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跨領域或科目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課程之可能內容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107504" y="2586259"/>
            <a:ext cx="11805469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</a:t>
            </a:r>
            <a:r>
              <a:rPr lang="en-US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深化到</a:t>
            </a:r>
            <a:r>
              <a:rPr lang="en-US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-1</a:t>
            </a:r>
          </a:p>
          <a:p>
            <a:pPr>
              <a:lnSpc>
                <a:spcPts val="3400"/>
              </a:lnSpc>
              <a:spcBef>
                <a:spcPts val="1200"/>
              </a:spcBef>
            </a:pP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如學校特色活動，能展現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  <a:spcBef>
                <a:spcPts val="1200"/>
              </a:spcBef>
            </a:pP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</a:t>
            </a:r>
            <a:r>
              <a:rPr lang="zh-TW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學校的精神或特色者，屬於</a:t>
            </a:r>
            <a:r>
              <a:rPr lang="zh-TW" altLang="zh-TW" sz="28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固定</a:t>
            </a:r>
            <a:r>
              <a:rPr lang="zh-TW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舉行者。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  <a:spcBef>
                <a:spcPts val="1200"/>
              </a:spcBef>
            </a:pP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如：</a:t>
            </a:r>
            <a:r>
              <a:rPr lang="zh-TW" altLang="en-US" sz="2800" b="1" u="sng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鐵馬自由行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800" b="1" u="sng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畢業旅行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等。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  <a:spcBef>
                <a:spcPts val="1200"/>
              </a:spcBef>
            </a:pPr>
            <a:r>
              <a:rPr lang="zh-TW" altLang="en-US" sz="2800" dirty="0" smtClean="0"/>
              <a:t>         </a:t>
            </a:r>
            <a:r>
              <a:rPr lang="en-US" altLang="zh-TW" sz="28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騎車、畢業旅行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</a:t>
            </a: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8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開始</a:t>
            </a:r>
            <a:r>
              <a:rPr lang="zh-TW" altLang="en-US" sz="28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和</a:t>
            </a:r>
            <a:r>
              <a:rPr lang="zh-TW" altLang="en-US" sz="28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固定</a:t>
            </a:r>
            <a:r>
              <a:rPr lang="zh-TW" altLang="en-US" sz="28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領域學習內容進行連結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國語文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旅遊文學寫作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綜合活動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行李收納</a:t>
            </a:r>
            <a:endParaRPr lang="zh-TW" altLang="zh-TW" sz="28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健體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體能訓練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訪查</a:t>
            </a:r>
            <a:r>
              <a:rPr lang="zh-TW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或踏查活動</a:t>
            </a:r>
            <a:endParaRPr lang="en-US" altLang="zh-TW" sz="28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8" name="群組 7"/>
          <p:cNvGrpSpPr/>
          <p:nvPr/>
        </p:nvGrpSpPr>
        <p:grpSpPr>
          <a:xfrm>
            <a:off x="5899648" y="2416283"/>
            <a:ext cx="3064840" cy="1368151"/>
            <a:chOff x="4499992" y="2751752"/>
            <a:chExt cx="3384871" cy="2445938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>
              <a:off x="4499992" y="3004893"/>
              <a:ext cx="3384871" cy="2192797"/>
            </a:xfrm>
            <a:prstGeom prst="roundRect">
              <a:avLst>
                <a:gd name="adj" fmla="val 7542"/>
              </a:avLst>
            </a:prstGeom>
            <a:gradFill rotWithShape="1">
              <a:gsLst>
                <a:gs pos="0">
                  <a:srgbClr val="CC99FF"/>
                </a:gs>
                <a:gs pos="100000">
                  <a:srgbClr val="FFFFFF"/>
                </a:gs>
              </a:gsLst>
              <a:lin ang="5400000" scaled="1"/>
            </a:gradFill>
            <a:ln w="38100" algn="ctr">
              <a:solidFill>
                <a:srgbClr val="9933FF"/>
              </a:solidFill>
              <a:round/>
              <a:headEnd/>
              <a:tailEnd/>
            </a:ln>
            <a:effectLst/>
          </p:spPr>
          <p:txBody>
            <a:bodyPr tIns="180000"/>
            <a:lstStyle/>
            <a:p>
              <a:pPr marL="452438" indent="-452438">
                <a:spcBef>
                  <a:spcPts val="600"/>
                </a:spcBef>
                <a:spcAft>
                  <a:spcPts val="0"/>
                </a:spcAft>
              </a:pPr>
              <a:r>
                <a:rPr lang="zh-TW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三</a:t>
              </a:r>
              <a:r>
                <a:rPr lang="zh-TW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、</a:t>
              </a:r>
              <a:r>
                <a:rPr lang="zh-TW" altLang="zh-TW" sz="1400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領域學習時間之跨領域課程</a:t>
              </a:r>
              <a:r>
                <a:rPr lang="en-US" altLang="zh-TW" sz="14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+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第一</a:t>
              </a:r>
              <a:r>
                <a:rPr lang="zh-TW" altLang="zh-TW" sz="14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類</a:t>
              </a:r>
              <a:r>
                <a:rPr lang="zh-TW" altLang="en-US" sz="14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 </a:t>
              </a:r>
              <a:r>
                <a:rPr lang="zh-TW" altLang="zh-TW" sz="14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彈性</a:t>
              </a:r>
              <a:r>
                <a:rPr lang="zh-TW" altLang="zh-TW" sz="1400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學習課程</a:t>
              </a:r>
              <a:r>
                <a:rPr lang="en-US" altLang="zh-TW" sz="14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—</a:t>
              </a:r>
              <a:r>
                <a:rPr lang="zh-TW" altLang="zh-TW" sz="14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「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統整性主題</a:t>
              </a:r>
              <a:r>
                <a:rPr lang="en-US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/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專題</a:t>
              </a:r>
              <a:r>
                <a:rPr lang="en-US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/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議題探究課程」</a:t>
              </a:r>
              <a:r>
                <a:rPr lang="en-US" altLang="zh-TW" sz="1400" b="1" dirty="0">
                  <a:solidFill>
                    <a:srgbClr val="9933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(A+B)</a:t>
              </a:r>
              <a:endParaRPr lang="zh-TW" altLang="zh-TW" sz="1400" b="1" dirty="0">
                <a:solidFill>
                  <a:srgbClr val="99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endParaRPr>
            </a:p>
          </p:txBody>
        </p:sp>
        <p:sp>
          <p:nvSpPr>
            <p:cNvPr id="10" name="AutoShape 6"/>
            <p:cNvSpPr>
              <a:spLocks noChangeArrowheads="1"/>
            </p:cNvSpPr>
            <p:nvPr/>
          </p:nvSpPr>
          <p:spPr bwMode="auto">
            <a:xfrm>
              <a:off x="5464221" y="2751752"/>
              <a:ext cx="1316106" cy="607757"/>
            </a:xfrm>
            <a:prstGeom prst="roundRect">
              <a:avLst>
                <a:gd name="adj" fmla="val 50000"/>
              </a:avLst>
            </a:prstGeom>
            <a:solidFill>
              <a:srgbClr val="9933FF"/>
            </a:solidFill>
            <a:ln w="9525" algn="ctr">
              <a:solidFill>
                <a:srgbClr val="9933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altLang="ja-JP" sz="2800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A+</a:t>
              </a:r>
              <a:r>
                <a:rPr lang="en-US" altLang="zh-TW" sz="2800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  <a:endParaRPr lang="en-US" altLang="ja-JP" sz="28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2" name="標題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40960" cy="1224136"/>
          </a:xfrm>
        </p:spPr>
        <p:txBody>
          <a:bodyPr>
            <a:noAutofit/>
          </a:bodyPr>
          <a:lstStyle/>
          <a:p>
            <a:pPr algn="l"/>
            <a:r>
              <a:rPr lang="zh-TW" altLang="en-US" sz="36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伍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跨領域課程或科目之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統整性主題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專題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議題探究課程</a:t>
            </a:r>
            <a:endParaRPr lang="zh-TW" altLang="en-US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3877" y="4150853"/>
            <a:ext cx="1120312" cy="1120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64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326240" y="1693307"/>
            <a:ext cx="9020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</a:t>
            </a:r>
            <a:r>
              <a:rPr lang="en-US" altLang="zh-TW" sz="32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A+B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類</a:t>
            </a:r>
            <a:r>
              <a:rPr lang="zh-TW" altLang="zh-TW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跨領域或科目</a:t>
            </a:r>
            <a:r>
              <a:rPr lang="zh-TW" altLang="en-US" sz="32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課程之可能內容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149214" y="2504982"/>
            <a:ext cx="11805469" cy="5186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深化到</a:t>
            </a:r>
            <a:r>
              <a:rPr lang="en-US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A-2</a:t>
            </a:r>
          </a:p>
          <a:p>
            <a:pPr>
              <a:lnSpc>
                <a:spcPts val="3400"/>
              </a:lnSpc>
              <a:spcBef>
                <a:spcPts val="1200"/>
              </a:spcBef>
            </a:pP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部分學校</a:t>
            </a:r>
            <a:r>
              <a:rPr lang="zh-TW" altLang="en-US" sz="28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行事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zh-TW" altLang="en-US" sz="28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活動課程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國小原常在綜合活動，國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中在班會進行者，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具選擇性，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每年</a:t>
            </a:r>
            <a:r>
              <a:rPr lang="zh-TW" altLang="en-US" sz="28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隨機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視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當年</a:t>
            </a:r>
            <a:endParaRPr lang="en-US" altLang="zh-TW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需要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，請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有關領域</a:t>
            </a:r>
            <a:r>
              <a:rPr lang="en-US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科目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教師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教授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相關內容</a:t>
            </a: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如</a:t>
            </a:r>
            <a:r>
              <a:rPr lang="zh-TW" altLang="en-US" sz="2800" b="1" dirty="0" smtClean="0">
                <a:solidFill>
                  <a:srgbClr val="002060"/>
                </a:solidFill>
                <a:latin typeface="新細明體"/>
                <a:ea typeface="新細明體"/>
              </a:rPr>
              <a:t>：</a:t>
            </a:r>
            <a:r>
              <a:rPr lang="zh-TW" altLang="zh-TW" sz="2800" b="1" u="sng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防災</a:t>
            </a:r>
            <a:r>
              <a:rPr lang="zh-TW" altLang="zh-TW" sz="2800" b="1" u="sng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</a:t>
            </a:r>
            <a:endParaRPr lang="en-US" altLang="zh-TW" sz="2800" b="1" u="sng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  <a:spcBef>
                <a:spcPts val="1200"/>
              </a:spcBef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</a:t>
            </a:r>
            <a:r>
              <a:rPr lang="en-US" altLang="zh-TW" sz="2800" b="1" u="sng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防災演練</a:t>
            </a:r>
            <a:endParaRPr lang="en-US" altLang="zh-TW" sz="28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</a:t>
            </a:r>
            <a:r>
              <a:rPr lang="en-US" altLang="zh-TW" sz="28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  <a:r>
              <a:rPr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國語文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災難文</a:t>
            </a:r>
            <a:r>
              <a:rPr lang="zh-TW" altLang="en-US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健體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災害急救</a:t>
            </a:r>
          </a:p>
          <a:p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自然</a:t>
            </a: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28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災害</a:t>
            </a:r>
            <a:r>
              <a:rPr lang="zh-TW" altLang="zh-TW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形成</a:t>
            </a:r>
            <a:r>
              <a:rPr lang="zh-TW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r>
              <a:rPr lang="zh-TW" altLang="zh-TW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每年</a:t>
            </a:r>
            <a:r>
              <a:rPr lang="zh-TW" altLang="zh-TW" sz="2800" b="1" u="sng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隨機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zh-TW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</a:pPr>
            <a:endParaRPr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2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8" name="群組 7"/>
          <p:cNvGrpSpPr/>
          <p:nvPr/>
        </p:nvGrpSpPr>
        <p:grpSpPr>
          <a:xfrm>
            <a:off x="5796136" y="2361129"/>
            <a:ext cx="3064840" cy="1368151"/>
            <a:chOff x="4499992" y="2751752"/>
            <a:chExt cx="3384871" cy="2445938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>
              <a:off x="4499992" y="3004893"/>
              <a:ext cx="3384871" cy="2192797"/>
            </a:xfrm>
            <a:prstGeom prst="roundRect">
              <a:avLst>
                <a:gd name="adj" fmla="val 7542"/>
              </a:avLst>
            </a:prstGeom>
            <a:gradFill rotWithShape="1">
              <a:gsLst>
                <a:gs pos="0">
                  <a:srgbClr val="CC99FF"/>
                </a:gs>
                <a:gs pos="100000">
                  <a:srgbClr val="FFFFFF"/>
                </a:gs>
              </a:gsLst>
              <a:lin ang="5400000" scaled="1"/>
            </a:gradFill>
            <a:ln w="38100" algn="ctr">
              <a:solidFill>
                <a:srgbClr val="9933FF"/>
              </a:solidFill>
              <a:round/>
              <a:headEnd/>
              <a:tailEnd/>
            </a:ln>
            <a:effectLst/>
          </p:spPr>
          <p:txBody>
            <a:bodyPr tIns="180000"/>
            <a:lstStyle/>
            <a:p>
              <a:pPr marL="452438" indent="-452438">
                <a:spcBef>
                  <a:spcPts val="600"/>
                </a:spcBef>
                <a:spcAft>
                  <a:spcPts val="0"/>
                </a:spcAft>
              </a:pPr>
              <a:r>
                <a:rPr lang="zh-TW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三</a:t>
              </a:r>
              <a:r>
                <a:rPr lang="zh-TW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、</a:t>
              </a:r>
              <a:r>
                <a:rPr lang="zh-TW" altLang="zh-TW" sz="1400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領域學習時間之跨領域課程</a:t>
              </a:r>
              <a:r>
                <a:rPr lang="en-US" altLang="zh-TW" sz="14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+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第一</a:t>
              </a:r>
              <a:r>
                <a:rPr lang="zh-TW" altLang="zh-TW" sz="14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類</a:t>
              </a:r>
              <a:r>
                <a:rPr lang="zh-TW" altLang="en-US" sz="14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 </a:t>
              </a:r>
              <a:r>
                <a:rPr lang="zh-TW" altLang="zh-TW" sz="14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彈性</a:t>
              </a:r>
              <a:r>
                <a:rPr lang="zh-TW" altLang="zh-TW" sz="1400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學習課程</a:t>
              </a:r>
              <a:r>
                <a:rPr lang="en-US" altLang="zh-TW" sz="14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—</a:t>
              </a:r>
              <a:r>
                <a:rPr lang="zh-TW" altLang="zh-TW" sz="1400" b="1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「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統整性主題</a:t>
              </a:r>
              <a:r>
                <a:rPr lang="en-US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/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專題</a:t>
              </a:r>
              <a:r>
                <a:rPr lang="en-US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/</a:t>
              </a:r>
              <a:r>
                <a:rPr lang="zh-TW" altLang="zh-TW" sz="1400" b="1" dirty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議題探究課程」</a:t>
              </a:r>
              <a:r>
                <a:rPr lang="en-US" altLang="zh-TW" sz="1400" b="1" dirty="0">
                  <a:solidFill>
                    <a:srgbClr val="9933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(A+B)</a:t>
              </a:r>
              <a:endParaRPr lang="zh-TW" altLang="zh-TW" sz="1400" b="1" dirty="0">
                <a:solidFill>
                  <a:srgbClr val="99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endParaRPr>
            </a:p>
          </p:txBody>
        </p:sp>
        <p:sp>
          <p:nvSpPr>
            <p:cNvPr id="10" name="AutoShape 6"/>
            <p:cNvSpPr>
              <a:spLocks noChangeArrowheads="1"/>
            </p:cNvSpPr>
            <p:nvPr/>
          </p:nvSpPr>
          <p:spPr bwMode="auto">
            <a:xfrm>
              <a:off x="5464221" y="2751752"/>
              <a:ext cx="1316106" cy="607757"/>
            </a:xfrm>
            <a:prstGeom prst="roundRect">
              <a:avLst>
                <a:gd name="adj" fmla="val 50000"/>
              </a:avLst>
            </a:prstGeom>
            <a:solidFill>
              <a:srgbClr val="9933FF"/>
            </a:solidFill>
            <a:ln w="9525" algn="ctr">
              <a:solidFill>
                <a:srgbClr val="9933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altLang="ja-JP" sz="2800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A+</a:t>
              </a:r>
              <a:r>
                <a:rPr lang="en-US" altLang="zh-TW" sz="2800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  <a:endParaRPr lang="en-US" altLang="ja-JP" sz="28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2" name="標題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40960" cy="1224136"/>
          </a:xfrm>
        </p:spPr>
        <p:txBody>
          <a:bodyPr>
            <a:noAutofit/>
          </a:bodyPr>
          <a:lstStyle/>
          <a:p>
            <a:pPr algn="l"/>
            <a:r>
              <a:rPr lang="zh-TW" altLang="en-US" sz="36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伍</a:t>
            </a:r>
            <a:r>
              <a:rPr lang="zh-TW" altLang="en-US" sz="3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跨領域課程或科目之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統整性主題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專題</a:t>
            </a:r>
            <a:r>
              <a:rPr lang="en-US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sz="3600" b="1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議題探究課程</a:t>
            </a:r>
            <a:endParaRPr lang="zh-TW" altLang="en-US" sz="3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645" y="4869159"/>
            <a:ext cx="1126608" cy="1048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44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en-US" altLang="zh-TW" dirty="0" smtClean="0"/>
          </a:p>
          <a:p>
            <a:pPr marL="109728" indent="0">
              <a:buNone/>
            </a:pPr>
            <a:r>
              <a:rPr lang="zh-TW" altLang="en-US" b="1" dirty="0" smtClean="0">
                <a:latin typeface="+mn-ea"/>
              </a:rPr>
              <a:t>         想一想：英語彈性學課程一節課規劃的可行性</a:t>
            </a:r>
            <a:endParaRPr lang="en-US" altLang="zh-TW" b="1" dirty="0" smtClean="0">
              <a:latin typeface="+mn-ea"/>
            </a:endParaRPr>
          </a:p>
          <a:p>
            <a:pPr marL="109728" indent="0">
              <a:buNone/>
            </a:pPr>
            <a:r>
              <a:rPr lang="zh-TW" altLang="en-US" b="1" dirty="0">
                <a:latin typeface="+mn-ea"/>
              </a:rPr>
              <a:t> </a:t>
            </a:r>
            <a:r>
              <a:rPr lang="zh-TW" altLang="en-US" b="1" dirty="0" smtClean="0">
                <a:latin typeface="+mn-ea"/>
              </a:rPr>
              <a:t>        </a:t>
            </a:r>
            <a:r>
              <a:rPr lang="en-US" altLang="zh-TW" b="1" dirty="0" smtClean="0">
                <a:latin typeface="+mn-ea"/>
              </a:rPr>
              <a:t>B</a:t>
            </a:r>
            <a:r>
              <a:rPr lang="zh-TW" altLang="en-US" b="1" dirty="0" smtClean="0">
                <a:latin typeface="+mn-ea"/>
              </a:rPr>
              <a:t>時間類型</a:t>
            </a:r>
            <a:endParaRPr lang="en-US" altLang="zh-TW" b="1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zh-TW" b="1" dirty="0">
                <a:latin typeface="+mn-ea"/>
              </a:rPr>
              <a:t> </a:t>
            </a:r>
            <a:r>
              <a:rPr lang="en-US" altLang="zh-TW" b="1" dirty="0" smtClean="0">
                <a:latin typeface="+mn-ea"/>
              </a:rPr>
              <a:t>        A</a:t>
            </a:r>
            <a:r>
              <a:rPr lang="zh-TW" altLang="en-US" b="1" dirty="0" smtClean="0">
                <a:latin typeface="+mn-ea"/>
              </a:rPr>
              <a:t>延伸到</a:t>
            </a:r>
            <a:r>
              <a:rPr lang="en-US" altLang="zh-TW" b="1" dirty="0" smtClean="0">
                <a:latin typeface="+mn-ea"/>
              </a:rPr>
              <a:t>B-1</a:t>
            </a:r>
            <a:r>
              <a:rPr lang="zh-TW" altLang="en-US" b="1" dirty="0" smtClean="0">
                <a:latin typeface="+mn-ea"/>
              </a:rPr>
              <a:t>類型</a:t>
            </a:r>
            <a:endParaRPr lang="en-US" altLang="zh-TW" b="1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zh-TW" b="1" dirty="0">
                <a:latin typeface="+mn-ea"/>
              </a:rPr>
              <a:t> </a:t>
            </a:r>
            <a:r>
              <a:rPr lang="en-US" altLang="zh-TW" b="1" dirty="0" smtClean="0">
                <a:latin typeface="+mn-ea"/>
              </a:rPr>
              <a:t>       </a:t>
            </a:r>
            <a:r>
              <a:rPr lang="en-US" altLang="zh-TW" b="1" dirty="0">
                <a:latin typeface="+mn-ea"/>
              </a:rPr>
              <a:t> A</a:t>
            </a:r>
            <a:r>
              <a:rPr lang="zh-TW" altLang="en-US" b="1" dirty="0">
                <a:latin typeface="+mn-ea"/>
              </a:rPr>
              <a:t>延伸到</a:t>
            </a:r>
            <a:r>
              <a:rPr lang="en-US" altLang="zh-TW" b="1" dirty="0" smtClean="0">
                <a:latin typeface="+mn-ea"/>
              </a:rPr>
              <a:t>B-2</a:t>
            </a:r>
            <a:r>
              <a:rPr lang="zh-TW" altLang="en-US" b="1" dirty="0" smtClean="0">
                <a:latin typeface="+mn-ea"/>
              </a:rPr>
              <a:t>類型</a:t>
            </a:r>
            <a:endParaRPr lang="en-US" altLang="zh-TW" b="1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zh-TW" b="1" dirty="0">
                <a:latin typeface="+mn-ea"/>
              </a:rPr>
              <a:t> </a:t>
            </a:r>
            <a:r>
              <a:rPr lang="en-US" altLang="zh-TW" b="1" dirty="0" smtClean="0">
                <a:latin typeface="+mn-ea"/>
              </a:rPr>
              <a:t>        B</a:t>
            </a:r>
            <a:r>
              <a:rPr lang="zh-TW" altLang="en-US" b="1" dirty="0" smtClean="0">
                <a:latin typeface="+mn-ea"/>
              </a:rPr>
              <a:t>深化到</a:t>
            </a:r>
            <a:r>
              <a:rPr lang="en-US" altLang="zh-TW" b="1" dirty="0" smtClean="0">
                <a:latin typeface="+mn-ea"/>
              </a:rPr>
              <a:t>A-1</a:t>
            </a:r>
            <a:r>
              <a:rPr lang="zh-TW" altLang="en-US" b="1" dirty="0" smtClean="0">
                <a:latin typeface="+mn-ea"/>
              </a:rPr>
              <a:t>類型</a:t>
            </a:r>
            <a:endParaRPr lang="en-US" altLang="zh-TW" b="1" dirty="0" smtClean="0">
              <a:latin typeface="+mn-ea"/>
            </a:endParaRPr>
          </a:p>
          <a:p>
            <a:pPr marL="109728" indent="0">
              <a:buNone/>
            </a:pPr>
            <a:r>
              <a:rPr lang="en-US" altLang="zh-TW" b="1" dirty="0">
                <a:latin typeface="+mn-ea"/>
              </a:rPr>
              <a:t> </a:t>
            </a:r>
            <a:r>
              <a:rPr lang="en-US" altLang="zh-TW" b="1" dirty="0" smtClean="0">
                <a:latin typeface="+mn-ea"/>
              </a:rPr>
              <a:t>        </a:t>
            </a:r>
            <a:r>
              <a:rPr lang="en-US" altLang="zh-TW" b="1" dirty="0">
                <a:latin typeface="+mn-ea"/>
              </a:rPr>
              <a:t>B</a:t>
            </a:r>
            <a:r>
              <a:rPr lang="zh-TW" altLang="en-US" b="1" dirty="0">
                <a:latin typeface="+mn-ea"/>
              </a:rPr>
              <a:t>深化到</a:t>
            </a:r>
            <a:r>
              <a:rPr lang="en-US" altLang="zh-TW" b="1" dirty="0" smtClean="0">
                <a:latin typeface="+mn-ea"/>
              </a:rPr>
              <a:t>A-2</a:t>
            </a:r>
            <a:r>
              <a:rPr lang="zh-TW" altLang="en-US" b="1" dirty="0">
                <a:latin typeface="+mn-ea"/>
              </a:rPr>
              <a:t>類型</a:t>
            </a:r>
            <a:endParaRPr lang="en-US" altLang="zh-TW" b="1" dirty="0">
              <a:latin typeface="+mn-ea"/>
            </a:endParaRPr>
          </a:p>
          <a:p>
            <a:pPr marL="109728" indent="0">
              <a:buNone/>
            </a:pPr>
            <a:endParaRPr lang="en-US" altLang="zh-TW" b="1" dirty="0" smtClean="0">
              <a:latin typeface="+mn-ea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8892480" cy="1143000"/>
          </a:xfrm>
        </p:spPr>
        <p:txBody>
          <a:bodyPr>
            <a:noAutofit/>
          </a:bodyPr>
          <a:lstStyle/>
          <a:p>
            <a:r>
              <a:rPr lang="zh-TW" altLang="en-US" sz="36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伍、跨領域課程或科目之</a:t>
            </a:r>
            <a:r>
              <a:rPr lang="en-US" altLang="zh-TW" sz="36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6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6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</a:t>
            </a:r>
            <a:r>
              <a:rPr lang="en-US" altLang="zh-TW" sz="3600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統整性主題</a:t>
            </a:r>
            <a:r>
              <a:rPr lang="en-US" altLang="zh-TW" sz="36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sz="3600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專題</a:t>
            </a:r>
            <a:r>
              <a:rPr lang="en-US" altLang="zh-TW" sz="36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/</a:t>
            </a:r>
            <a:r>
              <a:rPr lang="en-US" altLang="zh-TW" sz="3600" dirty="0" err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 Black" pitchFamily="34" charset="0"/>
              </a:rPr>
              <a:t>議題探究課程</a:t>
            </a:r>
            <a:endParaRPr lang="zh-TW" altLang="en-US" sz="36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581128"/>
            <a:ext cx="1973580" cy="1478280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147513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2379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3200" dirty="0" smtClean="0">
                <a:latin typeface="Adobe 繁黑體 Std B" pitchFamily="34" charset="-120"/>
                <a:ea typeface="Adobe 繁黑體 Std B" pitchFamily="34" charset="-120"/>
              </a:rPr>
              <a:t>一、先以</a:t>
            </a:r>
            <a:r>
              <a:rPr lang="zh-TW" altLang="en-US" sz="3200" dirty="0" smtClean="0">
                <a:solidFill>
                  <a:srgbClr val="FF0000"/>
                </a:solidFill>
                <a:latin typeface="Adobe 繁黑體 Std B" pitchFamily="34" charset="-120"/>
                <a:ea typeface="Adobe 繁黑體 Std B" pitchFamily="34" charset="-120"/>
              </a:rPr>
              <a:t>三個顏色</a:t>
            </a:r>
            <a:r>
              <a:rPr lang="zh-TW" altLang="en-US" sz="3200" dirty="0" smtClean="0">
                <a:latin typeface="Adobe 繁黑體 Std B" pitchFamily="34" charset="-120"/>
                <a:ea typeface="Adobe 繁黑體 Std B" pitchFamily="34" charset="-120"/>
              </a:rPr>
              <a:t>的便利貼寫下現有</a:t>
            </a:r>
            <a:r>
              <a:rPr lang="zh-TW" altLang="en-US" sz="3200" dirty="0" smtClean="0">
                <a:solidFill>
                  <a:srgbClr val="00B0F0"/>
                </a:solidFill>
                <a:latin typeface="Adobe 繁黑體 Std B" pitchFamily="34" charset="-120"/>
                <a:ea typeface="Adobe 繁黑體 Std B" pitchFamily="34" charset="-120"/>
              </a:rPr>
              <a:t>全校</a:t>
            </a:r>
            <a:r>
              <a:rPr lang="zh-TW" altLang="en-US" sz="3200" dirty="0" smtClean="0">
                <a:latin typeface="Adobe 繁黑體 Std B" pitchFamily="34" charset="-120"/>
                <a:ea typeface="Adobe 繁黑體 Std B" pitchFamily="34" charset="-120"/>
              </a:rPr>
              <a:t>、</a:t>
            </a:r>
            <a:endParaRPr lang="en-US" altLang="zh-TW" sz="32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buNone/>
            </a:pPr>
            <a:r>
              <a:rPr lang="zh-TW" altLang="en-US" sz="3200" dirty="0">
                <a:solidFill>
                  <a:srgbClr val="00B050"/>
                </a:solidFill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sz="3200" dirty="0" smtClean="0">
                <a:solidFill>
                  <a:srgbClr val="00B050"/>
                </a:solidFill>
                <a:latin typeface="Adobe 繁黑體 Std B" pitchFamily="34" charset="-120"/>
                <a:ea typeface="Adobe 繁黑體 Std B" pitchFamily="34" charset="-120"/>
              </a:rPr>
              <a:t>        全年級</a:t>
            </a:r>
            <a:r>
              <a:rPr lang="zh-TW" altLang="en-US" sz="3200" dirty="0" smtClean="0">
                <a:latin typeface="Adobe 繁黑體 Std B" pitchFamily="34" charset="-120"/>
                <a:ea typeface="Adobe 繁黑體 Std B" pitchFamily="34" charset="-120"/>
              </a:rPr>
              <a:t>、</a:t>
            </a:r>
            <a:r>
              <a:rPr lang="zh-TW" altLang="en-US" sz="3200" dirty="0" smtClean="0">
                <a:solidFill>
                  <a:srgbClr val="7030A0"/>
                </a:solidFill>
                <a:latin typeface="Adobe 繁黑體 Std B" pitchFamily="34" charset="-120"/>
                <a:ea typeface="Adobe 繁黑體 Std B" pitchFamily="34" charset="-120"/>
              </a:rPr>
              <a:t>班群</a:t>
            </a:r>
            <a:r>
              <a:rPr lang="zh-TW" altLang="en-US" sz="3200" dirty="0" smtClean="0">
                <a:latin typeface="Adobe 繁黑體 Std B" pitchFamily="34" charset="-120"/>
                <a:ea typeface="Adobe 繁黑體 Std B" pitchFamily="34" charset="-120"/>
              </a:rPr>
              <a:t>實施最佳之英語課程，且</a:t>
            </a:r>
            <a:endParaRPr lang="en-US" altLang="zh-TW" sz="32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buNone/>
            </a:pPr>
            <a:r>
              <a:rPr lang="zh-TW" altLang="en-US" sz="3200" dirty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sz="3200" dirty="0" smtClean="0">
                <a:latin typeface="Adobe 繁黑體 Std B" pitchFamily="34" charset="-120"/>
                <a:ea typeface="Adobe 繁黑體 Std B" pitchFamily="34" charset="-120"/>
              </a:rPr>
              <a:t>        其能發展成為跨領域或科目之課程名稱。</a:t>
            </a:r>
            <a:endParaRPr lang="en-US" altLang="zh-TW" sz="32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zh-TW" altLang="en-US" sz="3200" dirty="0" smtClean="0">
                <a:latin typeface="Adobe 繁黑體 Std B" pitchFamily="34" charset="-120"/>
                <a:ea typeface="Adobe 繁黑體 Std B" pitchFamily="34" charset="-120"/>
              </a:rPr>
              <a:t>二、將寫下之便利貼按三個年級上下學期分</a:t>
            </a:r>
            <a:endParaRPr lang="en-US" altLang="zh-TW" sz="32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buNone/>
            </a:pPr>
            <a:r>
              <a:rPr lang="zh-TW" altLang="en-US" sz="3200" dirty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sz="3200" dirty="0" smtClean="0">
                <a:latin typeface="Adobe 繁黑體 Std B" pitchFamily="34" charset="-120"/>
                <a:ea typeface="Adobe 繁黑體 Std B" pitchFamily="34" charset="-120"/>
              </a:rPr>
              <a:t>        別進行黏貼。</a:t>
            </a:r>
            <a:endParaRPr lang="en-US" altLang="zh-TW" sz="32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1200"/>
              </a:spcBef>
              <a:buNone/>
            </a:pPr>
            <a:endParaRPr lang="en-US" altLang="zh-TW" dirty="0"/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陸</a:t>
            </a:r>
            <a:r>
              <a:rPr lang="zh-TW" altLang="en-US" dirty="0" smtClean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、英語彈性學習課程規劃之建議</a:t>
            </a:r>
            <a:endParaRPr lang="zh-TW" altLang="en-US" dirty="0">
              <a:solidFill>
                <a:srgbClr val="002060"/>
              </a:solidFill>
              <a:latin typeface="Adobe 繁黑體 Std B" pitchFamily="34" charset="-120"/>
              <a:ea typeface="Adobe 繁黑體 Std B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564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266880"/>
            <a:ext cx="2080260" cy="1409700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341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330" y="1481138"/>
            <a:ext cx="6037339" cy="4525962"/>
          </a:xfr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陸</a:t>
            </a:r>
            <a:r>
              <a:rPr lang="zh-TW" altLang="en-US" dirty="0" smtClean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、</a:t>
            </a:r>
            <a:r>
              <a:rPr lang="zh-TW" altLang="en-US" dirty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英語彈性學習課程規劃之建議</a:t>
            </a:r>
            <a:endParaRPr lang="zh-TW" altLang="en-US" dirty="0">
              <a:solidFill>
                <a:srgbClr val="002060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436562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三、將黏貼的內容加以整理，形成脈絡，整理時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的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buNone/>
            </a:pP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        注意事項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buNone/>
            </a:pPr>
            <a:r>
              <a:rPr lang="en-US" altLang="zh-TW" sz="2800" dirty="0" smtClean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一</a:t>
            </a:r>
            <a:r>
              <a:rPr lang="en-US" altLang="zh-TW" sz="2800" dirty="0" smtClean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三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個學年、六個學期整體性思考，要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有</a:t>
            </a:r>
            <a:r>
              <a:rPr lang="zh-TW" altLang="en-US" sz="2800" u="sng" dirty="0" smtClean="0">
                <a:solidFill>
                  <a:srgbClr val="FF0000"/>
                </a:solidFill>
                <a:latin typeface="Adobe 繁黑體 Std B" pitchFamily="34" charset="-120"/>
                <a:ea typeface="Adobe 繁黑體 Std B" pitchFamily="34" charset="-120"/>
              </a:rPr>
              <a:t>整體</a:t>
            </a:r>
            <a:r>
              <a:rPr lang="zh-TW" altLang="en-US" sz="2800" u="sng" dirty="0">
                <a:solidFill>
                  <a:srgbClr val="FF0000"/>
                </a:solidFill>
                <a:latin typeface="Adobe 繁黑體 Std B" pitchFamily="34" charset="-120"/>
                <a:ea typeface="Adobe 繁黑體 Std B" pitchFamily="34" charset="-120"/>
              </a:rPr>
              <a:t>觀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。</a:t>
            </a:r>
            <a:endParaRPr lang="en-US" altLang="zh-TW" sz="2800" dirty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2400"/>
              </a:spcBef>
              <a:buNone/>
            </a:pPr>
            <a:r>
              <a:rPr lang="en-US" altLang="zh-TW" sz="2800" dirty="0" smtClean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二</a:t>
            </a:r>
            <a:r>
              <a:rPr lang="en-US" altLang="zh-TW" sz="2800" dirty="0" smtClean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 把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學年或學期的課時</a:t>
            </a:r>
            <a:r>
              <a:rPr lang="zh-TW" altLang="en-US" sz="2800" u="sng" dirty="0">
                <a:solidFill>
                  <a:srgbClr val="00B050"/>
                </a:solidFill>
                <a:latin typeface="Adobe 繁黑體 Std B" pitchFamily="34" charset="-120"/>
                <a:ea typeface="Adobe 繁黑體 Std B" pitchFamily="34" charset="-120"/>
              </a:rPr>
              <a:t>切成幾個部分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進行思考，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        可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規劃</a:t>
            </a:r>
            <a:r>
              <a:rPr lang="zh-TW" altLang="en-US" sz="2800" u="sng" dirty="0">
                <a:solidFill>
                  <a:srgbClr val="00B050"/>
                </a:solidFill>
                <a:latin typeface="Adobe 繁黑體 Std B" pitchFamily="34" charset="-120"/>
                <a:ea typeface="Adobe 繁黑體 Std B" pitchFamily="34" charset="-120"/>
              </a:rPr>
              <a:t>年級系列</a:t>
            </a:r>
            <a:r>
              <a:rPr lang="zh-TW" altLang="en-US" sz="2800" u="sng" dirty="0" smtClean="0">
                <a:solidFill>
                  <a:srgbClr val="00B050"/>
                </a:solidFill>
                <a:latin typeface="Adobe 繁黑體 Std B" pitchFamily="34" charset="-120"/>
                <a:ea typeface="Adobe 繁黑體 Std B" pitchFamily="34" charset="-120"/>
              </a:rPr>
              <a:t>課程 </a:t>
            </a:r>
            <a:r>
              <a:rPr lang="zh-TW" altLang="en-US" sz="2800" dirty="0" smtClean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、</a:t>
            </a:r>
            <a:r>
              <a:rPr lang="zh-TW" altLang="en-US" sz="2800" u="sng" dirty="0" smtClean="0">
                <a:solidFill>
                  <a:srgbClr val="00B050"/>
                </a:solidFill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配合</a:t>
            </a:r>
            <a:r>
              <a:rPr lang="zh-TW" altLang="en-US" sz="2800" u="sng" dirty="0" smtClean="0">
                <a:solidFill>
                  <a:srgbClr val="00B050"/>
                </a:solidFill>
                <a:latin typeface="Adobe 繁黑體 Std B" pitchFamily="34" charset="-120"/>
                <a:ea typeface="Adobe 繁黑體 Std B" pitchFamily="34" charset="-120"/>
              </a:rPr>
              <a:t>學校活動</a:t>
            </a:r>
            <a:r>
              <a:rPr lang="zh-TW" altLang="en-US" sz="2800" u="sng" dirty="0">
                <a:solidFill>
                  <a:srgbClr val="00B050"/>
                </a:solidFill>
                <a:latin typeface="Adobe 繁黑體 Std B" pitchFamily="34" charset="-120"/>
                <a:ea typeface="Adobe 繁黑體 Std B" pitchFamily="34" charset="-120"/>
              </a:rPr>
              <a:t>的</a:t>
            </a:r>
            <a:r>
              <a:rPr lang="zh-TW" altLang="en-US" sz="2800" u="sng" dirty="0" smtClean="0">
                <a:solidFill>
                  <a:srgbClr val="00B050"/>
                </a:solidFill>
                <a:latin typeface="Adobe 繁黑體 Std B" pitchFamily="34" charset="-120"/>
                <a:ea typeface="Adobe 繁黑體 Std B" pitchFamily="34" charset="-120"/>
              </a:rPr>
              <a:t>課程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         和</a:t>
            </a:r>
            <a:r>
              <a:rPr lang="zh-TW" altLang="en-US" sz="2800" u="sng" dirty="0">
                <a:solidFill>
                  <a:srgbClr val="00B050"/>
                </a:solidFill>
                <a:latin typeface="Adobe 繁黑體 Std B" pitchFamily="34" charset="-120"/>
                <a:ea typeface="Adobe 繁黑體 Std B" pitchFamily="34" charset="-120"/>
              </a:rPr>
              <a:t>其他領域結合的課程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、 </a:t>
            </a:r>
            <a:r>
              <a:rPr lang="zh-TW" altLang="en-US" sz="2800" u="sng" dirty="0">
                <a:solidFill>
                  <a:srgbClr val="00B050"/>
                </a:solidFill>
                <a:latin typeface="Adobe 繁黑體 Std B" pitchFamily="34" charset="-120"/>
                <a:ea typeface="Adobe 繁黑體 Std B" pitchFamily="34" charset="-120"/>
              </a:rPr>
              <a:t>議題課程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等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。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800" dirty="0">
                <a:solidFill>
                  <a:srgbClr val="7030A0"/>
                </a:solidFill>
                <a:latin typeface="Adobe 繁黑體 Std B" pitchFamily="34" charset="-120"/>
                <a:ea typeface="Adobe 繁黑體 Std B" pitchFamily="34" charset="-120"/>
              </a:rPr>
              <a:t>          ＊表格示例</a:t>
            </a:r>
            <a:endParaRPr lang="en-US" altLang="zh-TW" sz="2800" dirty="0">
              <a:solidFill>
                <a:srgbClr val="7030A0"/>
              </a:solidFill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陸</a:t>
            </a:r>
            <a:r>
              <a:rPr lang="zh-TW" altLang="en-US" dirty="0" smtClean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、</a:t>
            </a:r>
            <a:r>
              <a:rPr lang="zh-TW" altLang="en-US" dirty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英語彈性學習課程規劃之建議</a:t>
            </a:r>
            <a:endParaRPr lang="zh-TW" altLang="en-US" dirty="0">
              <a:solidFill>
                <a:srgbClr val="00206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564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941168"/>
            <a:ext cx="2080260" cy="1409700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52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932411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1200"/>
              </a:spcBef>
              <a:buNone/>
            </a:pP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四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、各課程之設計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        課程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設計項目要加上</a:t>
            </a:r>
            <a:r>
              <a:rPr lang="zh-TW" altLang="en-US" sz="2800" u="sng" dirty="0">
                <a:solidFill>
                  <a:srgbClr val="00B0F0"/>
                </a:solidFill>
                <a:latin typeface="Adobe 繁黑體 Std B" pitchFamily="34" charset="-120"/>
                <a:ea typeface="Adobe 繁黑體 Std B" pitchFamily="34" charset="-120"/>
              </a:rPr>
              <a:t>核心素養</a:t>
            </a:r>
            <a:r>
              <a:rPr lang="en-US" altLang="zh-TW" sz="2800" dirty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en-US" sz="2800" u="sng" dirty="0">
                <a:solidFill>
                  <a:srgbClr val="00B0F0"/>
                </a:solidFill>
                <a:latin typeface="Adobe 繁黑體 Std B" pitchFamily="34" charset="-120"/>
                <a:ea typeface="Adobe 繁黑體 Std B" pitchFamily="34" charset="-120"/>
              </a:rPr>
              <a:t>總綱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或</a:t>
            </a:r>
            <a:r>
              <a:rPr lang="zh-TW" altLang="en-US" sz="2800" u="sng" dirty="0">
                <a:solidFill>
                  <a:srgbClr val="00B0F0"/>
                </a:solidFill>
                <a:latin typeface="Adobe 繁黑體 Std B" pitchFamily="34" charset="-120"/>
                <a:ea typeface="Adobe 繁黑體 Std B" pitchFamily="34" charset="-120"/>
              </a:rPr>
              <a:t>領綱</a:t>
            </a:r>
            <a:r>
              <a:rPr lang="en-US" altLang="zh-TW" sz="2800" dirty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、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        </a:t>
            </a:r>
            <a:r>
              <a:rPr lang="zh-TW" altLang="en-US" sz="2800" u="sng" dirty="0" smtClean="0">
                <a:solidFill>
                  <a:srgbClr val="00B0F0"/>
                </a:solidFill>
                <a:latin typeface="Adobe 繁黑體 Std B" pitchFamily="34" charset="-120"/>
                <a:ea typeface="Adobe 繁黑體 Std B" pitchFamily="34" charset="-120"/>
              </a:rPr>
              <a:t>學習</a:t>
            </a:r>
            <a:r>
              <a:rPr lang="zh-TW" altLang="en-US" sz="2800" u="sng" dirty="0">
                <a:solidFill>
                  <a:srgbClr val="00B0F0"/>
                </a:solidFill>
                <a:latin typeface="Adobe 繁黑體 Std B" pitchFamily="34" charset="-120"/>
                <a:ea typeface="Adobe 繁黑體 Std B" pitchFamily="34" charset="-120"/>
              </a:rPr>
              <a:t>重點</a:t>
            </a:r>
            <a:r>
              <a:rPr lang="en-US" altLang="zh-TW" sz="2800" dirty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學習</a:t>
            </a:r>
            <a:r>
              <a:rPr lang="zh-TW" altLang="en-US" sz="2800" u="sng" dirty="0">
                <a:solidFill>
                  <a:srgbClr val="00B0F0"/>
                </a:solidFill>
                <a:latin typeface="Adobe 繁黑體 Std B" pitchFamily="34" charset="-120"/>
                <a:ea typeface="Adobe 繁黑體 Std B" pitchFamily="34" charset="-120"/>
              </a:rPr>
              <a:t>表現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和學習</a:t>
            </a:r>
            <a:r>
              <a:rPr lang="zh-TW" altLang="en-US" sz="2800" u="sng" dirty="0">
                <a:solidFill>
                  <a:srgbClr val="00B0F0"/>
                </a:solidFill>
                <a:latin typeface="Adobe 繁黑體 Std B" pitchFamily="34" charset="-120"/>
                <a:ea typeface="Adobe 繁黑體 Std B" pitchFamily="34" charset="-120"/>
              </a:rPr>
              <a:t>內容</a:t>
            </a:r>
            <a:r>
              <a:rPr lang="en-US" altLang="zh-TW" sz="2800" dirty="0" smtClean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 ，課程目標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欄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         </a:t>
            </a:r>
            <a:r>
              <a:rPr lang="zh-TW" altLang="en-US" sz="2800" u="sng" dirty="0" smtClean="0">
                <a:solidFill>
                  <a:srgbClr val="00B0F0"/>
                </a:solidFill>
                <a:latin typeface="Adobe 繁黑體 Std B" pitchFamily="34" charset="-120"/>
                <a:ea typeface="Adobe 繁黑體 Std B" pitchFamily="34" charset="-120"/>
              </a:rPr>
              <a:t>位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仍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應保留。項目會依課程實際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進行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微調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。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五、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課程計畫之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呈現，如與</a:t>
            </a:r>
            <a:r>
              <a:rPr lang="zh-TW" altLang="en-US" sz="2800" u="sng" dirty="0" smtClean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領域課程結合者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，建議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800" dirty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sz="2800" dirty="0" smtClean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        </a:t>
            </a:r>
            <a:r>
              <a:rPr lang="zh-TW" altLang="en-US" sz="2800" u="sng" dirty="0" smtClean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 一併呈現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領域課程設計，但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可</a:t>
            </a:r>
            <a:r>
              <a:rPr lang="zh-TW" altLang="en-US" sz="2800" u="sng" dirty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分色</a:t>
            </a:r>
            <a:r>
              <a:rPr lang="zh-TW" altLang="en-US" sz="2800" u="sng" dirty="0" smtClean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呈現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以求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         完整。</a:t>
            </a:r>
            <a:endParaRPr lang="en-US" altLang="zh-TW" sz="28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陸</a:t>
            </a:r>
            <a:r>
              <a:rPr lang="zh-TW" altLang="en-US" dirty="0" smtClean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、</a:t>
            </a:r>
            <a:r>
              <a:rPr lang="zh-TW" altLang="en-US" dirty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英語彈性學習課程規劃之建議</a:t>
            </a:r>
            <a:endParaRPr lang="zh-TW" altLang="en-US" dirty="0">
              <a:solidFill>
                <a:srgbClr val="00206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564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5157192"/>
            <a:ext cx="2080260" cy="1409700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53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552376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2400"/>
              </a:spcBef>
              <a:buNone/>
            </a:pP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六、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課程設計</a:t>
            </a:r>
            <a:r>
              <a:rPr lang="zh-TW" altLang="en-US" sz="2800" u="sng" dirty="0">
                <a:solidFill>
                  <a:srgbClr val="7030A0"/>
                </a:solidFill>
                <a:latin typeface="Adobe 繁黑體 Std B" pitchFamily="34" charset="-120"/>
                <a:ea typeface="Adobe 繁黑體 Std B" pitchFamily="34" charset="-120"/>
              </a:rPr>
              <a:t>目標展現三理念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、</a:t>
            </a:r>
            <a:r>
              <a:rPr lang="zh-TW" altLang="en-US" sz="2800" u="sng" dirty="0">
                <a:solidFill>
                  <a:srgbClr val="7030A0"/>
                </a:solidFill>
                <a:latin typeface="Adobe 繁黑體 Std B" pitchFamily="34" charset="-120"/>
                <a:ea typeface="Adobe 繁黑體 Std B" pitchFamily="34" charset="-120"/>
              </a:rPr>
              <a:t>內容活動設計展現</a:t>
            </a:r>
            <a:endParaRPr lang="en-US" altLang="zh-TW" sz="2800" u="sng" dirty="0">
              <a:solidFill>
                <a:srgbClr val="7030A0"/>
              </a:solidFill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800" dirty="0">
                <a:solidFill>
                  <a:srgbClr val="7030A0"/>
                </a:solidFill>
                <a:latin typeface="Adobe 繁黑體 Std B" pitchFamily="34" charset="-120"/>
                <a:ea typeface="Adobe 繁黑體 Std B" pitchFamily="34" charset="-120"/>
              </a:rPr>
              <a:t>         </a:t>
            </a:r>
            <a:r>
              <a:rPr lang="zh-TW" altLang="en-US" sz="2800" u="sng" dirty="0">
                <a:solidFill>
                  <a:srgbClr val="7030A0"/>
                </a:solidFill>
                <a:latin typeface="Adobe 繁黑體 Std B" pitchFamily="34" charset="-120"/>
                <a:ea typeface="Adobe 繁黑體 Std B" pitchFamily="34" charset="-120"/>
              </a:rPr>
              <a:t>四</a:t>
            </a:r>
            <a:r>
              <a:rPr lang="zh-TW" altLang="en-US" sz="2800" u="sng" dirty="0" smtClean="0">
                <a:solidFill>
                  <a:srgbClr val="7030A0"/>
                </a:solidFill>
                <a:latin typeface="Adobe 繁黑體 Std B" pitchFamily="34" charset="-120"/>
                <a:ea typeface="Adobe 繁黑體 Std B" pitchFamily="34" charset="-120"/>
              </a:rPr>
              <a:t>原則</a:t>
            </a:r>
            <a:r>
              <a:rPr lang="zh-TW" altLang="en-US" sz="2800" dirty="0" smtClean="0">
                <a:solidFill>
                  <a:srgbClr val="7030A0"/>
                </a:solidFill>
                <a:latin typeface="Adobe 繁黑體 Std B" pitchFamily="34" charset="-120"/>
                <a:ea typeface="Adobe 繁黑體 Std B" pitchFamily="34" charset="-120"/>
              </a:rPr>
              <a:t>，</a:t>
            </a:r>
            <a:r>
              <a:rPr lang="zh-TW" altLang="en-US" sz="2800" dirty="0" smtClean="0">
                <a:solidFill>
                  <a:srgbClr val="FF0000"/>
                </a:solidFill>
                <a:latin typeface="Adobe 繁黑體 Std B" pitchFamily="34" charset="-120"/>
                <a:ea typeface="Adobe 繁黑體 Std B" pitchFamily="34" charset="-120"/>
              </a:rPr>
              <a:t>評量也應該</a:t>
            </a:r>
            <a:r>
              <a:rPr lang="zh-TW" altLang="en-US" sz="2800" dirty="0">
                <a:solidFill>
                  <a:srgbClr val="FF0000"/>
                </a:solidFill>
                <a:latin typeface="Adobe 繁黑體 Std B" pitchFamily="34" charset="-120"/>
                <a:ea typeface="Adobe 繁黑體 Std B" pitchFamily="34" charset="-120"/>
              </a:rPr>
              <a:t>要有所不同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。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先求形式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再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        求</a:t>
            </a: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實質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。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七、課程計畫至少要完成</a:t>
            </a:r>
            <a:r>
              <a:rPr lang="zh-TW" altLang="en-US" sz="2800" u="sng" dirty="0" smtClean="0">
                <a:solidFill>
                  <a:srgbClr val="7030A0"/>
                </a:solidFill>
                <a:latin typeface="Adobe 繁黑體 Std B" pitchFamily="34" charset="-120"/>
                <a:ea typeface="Adobe 繁黑體 Std B" pitchFamily="34" charset="-120"/>
              </a:rPr>
              <a:t>目標架構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。配合英語領域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800" dirty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        課程者，每年可</a:t>
            </a:r>
            <a:r>
              <a:rPr lang="zh-TW" altLang="en-US" sz="2800" u="sng" dirty="0" smtClean="0">
                <a:solidFill>
                  <a:srgbClr val="7030A0"/>
                </a:solidFill>
                <a:latin typeface="Adobe 繁黑體 Std B" pitchFamily="34" charset="-120"/>
                <a:ea typeface="Adobe 繁黑體 Std B" pitchFamily="34" charset="-120"/>
              </a:rPr>
              <a:t>視選書進行搭配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。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八、課程</a:t>
            </a:r>
            <a:r>
              <a:rPr lang="zh-TW" altLang="en-US" sz="2800" u="sng" dirty="0" smtClean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時間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運用要</a:t>
            </a:r>
            <a:r>
              <a:rPr lang="zh-TW" altLang="en-US" sz="2800" u="sng" dirty="0" smtClean="0">
                <a:solidFill>
                  <a:srgbClr val="C00000"/>
                </a:solidFill>
                <a:latin typeface="Adobe 繁黑體 Std B" pitchFamily="34" charset="-120"/>
                <a:ea typeface="Adobe 繁黑體 Std B" pitchFamily="34" charset="-120"/>
              </a:rPr>
              <a:t>跳脫周概念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。</a:t>
            </a:r>
            <a:endParaRPr lang="en-US" altLang="zh-TW" sz="2800" dirty="0" smtClean="0">
              <a:latin typeface="Adobe 繁黑體 Std B" pitchFamily="34" charset="-120"/>
              <a:ea typeface="Adobe 繁黑體 Std B" pitchFamily="34" charset="-120"/>
            </a:endParaRPr>
          </a:p>
          <a:p>
            <a:pPr marL="109728" indent="0">
              <a:buNone/>
            </a:pP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陸</a:t>
            </a:r>
            <a:r>
              <a:rPr lang="zh-TW" altLang="en-US" dirty="0" smtClean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、</a:t>
            </a:r>
            <a:r>
              <a:rPr lang="zh-TW" altLang="en-US" dirty="0">
                <a:solidFill>
                  <a:srgbClr val="002060"/>
                </a:solidFill>
                <a:latin typeface="Adobe 繁黑體 Std B" pitchFamily="34" charset="-120"/>
                <a:ea typeface="Adobe 繁黑體 Std B" pitchFamily="34" charset="-120"/>
              </a:rPr>
              <a:t>英語彈性學習課程規劃之建議</a:t>
            </a:r>
            <a:endParaRPr lang="zh-TW" altLang="en-US" dirty="0">
              <a:solidFill>
                <a:srgbClr val="00206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564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5157192"/>
            <a:ext cx="2080260" cy="1409700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54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545326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spcBef>
                <a:spcPts val="1200"/>
              </a:spcBef>
              <a:buNone/>
            </a:pPr>
            <a:r>
              <a:rPr lang="zh-TW" altLang="en-US" b="1" dirty="0" smtClean="0">
                <a:solidFill>
                  <a:srgbClr val="002060"/>
                </a:solidFill>
              </a:rPr>
              <a:t>一、素養導向的課程設計，要從</a:t>
            </a:r>
            <a:r>
              <a:rPr lang="zh-TW" altLang="en-US" b="1" u="sng" dirty="0" smtClean="0">
                <a:solidFill>
                  <a:srgbClr val="C00000"/>
                </a:solidFill>
              </a:rPr>
              <a:t>整體進行思考</a:t>
            </a:r>
            <a:r>
              <a:rPr lang="zh-TW" altLang="en-US" b="1" dirty="0" smtClean="0">
                <a:solidFill>
                  <a:srgbClr val="002060"/>
                </a:solidFill>
              </a:rPr>
              <a:t>，不僅</a:t>
            </a:r>
            <a:endParaRPr lang="en-US" altLang="zh-TW" b="1" dirty="0" smtClean="0">
              <a:solidFill>
                <a:srgbClr val="002060"/>
              </a:solidFill>
            </a:endParaRPr>
          </a:p>
          <a:p>
            <a:pPr marL="109728" indent="0">
              <a:spcBef>
                <a:spcPts val="600"/>
              </a:spcBef>
              <a:buNone/>
            </a:pPr>
            <a:r>
              <a:rPr lang="zh-TW" altLang="en-US" b="1" dirty="0">
                <a:solidFill>
                  <a:srgbClr val="002060"/>
                </a:solidFill>
              </a:rPr>
              <a:t> </a:t>
            </a:r>
            <a:r>
              <a:rPr lang="zh-TW" altLang="en-US" b="1" dirty="0" smtClean="0">
                <a:solidFill>
                  <a:srgbClr val="002060"/>
                </a:solidFill>
              </a:rPr>
              <a:t>     是部定課程本身，還要將</a:t>
            </a:r>
            <a:r>
              <a:rPr lang="zh-TW" altLang="en-US" b="1" u="sng" dirty="0" smtClean="0">
                <a:solidFill>
                  <a:srgbClr val="C00000"/>
                </a:solidFill>
              </a:rPr>
              <a:t>部定課程</a:t>
            </a:r>
            <a:r>
              <a:rPr lang="zh-TW" altLang="en-US" b="1" dirty="0" smtClean="0">
                <a:solidFill>
                  <a:srgbClr val="002060"/>
                </a:solidFill>
              </a:rPr>
              <a:t>和</a:t>
            </a:r>
            <a:r>
              <a:rPr lang="zh-TW" altLang="en-US" b="1" u="sng" dirty="0" smtClean="0">
                <a:solidFill>
                  <a:srgbClr val="C00000"/>
                </a:solidFill>
              </a:rPr>
              <a:t>校訂課程</a:t>
            </a:r>
            <a:r>
              <a:rPr lang="zh-TW" altLang="en-US" b="1" dirty="0" smtClean="0">
                <a:solidFill>
                  <a:srgbClr val="002060"/>
                </a:solidFill>
              </a:rPr>
              <a:t>進</a:t>
            </a:r>
            <a:endParaRPr lang="en-US" altLang="zh-TW" b="1" dirty="0" smtClean="0">
              <a:solidFill>
                <a:srgbClr val="002060"/>
              </a:solidFill>
            </a:endParaRPr>
          </a:p>
          <a:p>
            <a:pPr marL="109728" indent="0">
              <a:spcBef>
                <a:spcPts val="600"/>
              </a:spcBef>
              <a:buNone/>
            </a:pPr>
            <a:r>
              <a:rPr lang="zh-TW" altLang="en-US" b="1" dirty="0">
                <a:solidFill>
                  <a:srgbClr val="002060"/>
                </a:solidFill>
              </a:rPr>
              <a:t> </a:t>
            </a:r>
            <a:r>
              <a:rPr lang="zh-TW" altLang="en-US" b="1" dirty="0" smtClean="0">
                <a:solidFill>
                  <a:srgbClr val="002060"/>
                </a:solidFill>
              </a:rPr>
              <a:t>     行整體思考，透過</a:t>
            </a:r>
            <a:r>
              <a:rPr lang="zh-TW" altLang="en-US" b="1" u="sng" dirty="0" smtClean="0">
                <a:solidFill>
                  <a:srgbClr val="C00000"/>
                </a:solidFill>
              </a:rPr>
              <a:t>系統化的累積</a:t>
            </a:r>
            <a:r>
              <a:rPr lang="zh-TW" altLang="en-US" b="1" dirty="0" smtClean="0">
                <a:solidFill>
                  <a:srgbClr val="002060"/>
                </a:solidFill>
              </a:rPr>
              <a:t>培養素養。</a:t>
            </a:r>
            <a:endParaRPr lang="en-US" altLang="zh-TW" b="1" dirty="0" smtClean="0">
              <a:solidFill>
                <a:srgbClr val="002060"/>
              </a:solidFill>
            </a:endParaRPr>
          </a:p>
          <a:p>
            <a:pPr marL="109728" indent="0">
              <a:spcBef>
                <a:spcPts val="1800"/>
              </a:spcBef>
              <a:buNone/>
            </a:pPr>
            <a:r>
              <a:rPr lang="zh-TW" altLang="en-US" b="1" dirty="0" smtClean="0">
                <a:solidFill>
                  <a:srgbClr val="002060"/>
                </a:solidFill>
              </a:rPr>
              <a:t>二、教科書不等於課程，</a:t>
            </a:r>
            <a:r>
              <a:rPr lang="zh-TW" altLang="en-US" b="1" u="sng" dirty="0" smtClean="0">
                <a:solidFill>
                  <a:srgbClr val="00B050"/>
                </a:solidFill>
              </a:rPr>
              <a:t>教科書</a:t>
            </a:r>
            <a:r>
              <a:rPr lang="zh-TW" altLang="en-US" b="1" dirty="0" smtClean="0">
                <a:solidFill>
                  <a:srgbClr val="002060"/>
                </a:solidFill>
              </a:rPr>
              <a:t>要經過</a:t>
            </a:r>
            <a:r>
              <a:rPr lang="zh-TW" altLang="en-US" b="1" u="sng" dirty="0" smtClean="0">
                <a:solidFill>
                  <a:srgbClr val="00B050"/>
                </a:solidFill>
              </a:rPr>
              <a:t>轉化</a:t>
            </a:r>
            <a:r>
              <a:rPr lang="zh-TW" altLang="en-US" b="1" dirty="0" smtClean="0">
                <a:solidFill>
                  <a:srgbClr val="002060"/>
                </a:solidFill>
              </a:rPr>
              <a:t>後</a:t>
            </a:r>
            <a:r>
              <a:rPr lang="zh-TW" altLang="en-US" b="1" u="sng" dirty="0" smtClean="0">
                <a:solidFill>
                  <a:srgbClr val="00B050"/>
                </a:solidFill>
              </a:rPr>
              <a:t>才是課</a:t>
            </a:r>
            <a:endParaRPr lang="en-US" altLang="zh-TW" b="1" u="sng" dirty="0" smtClean="0">
              <a:solidFill>
                <a:srgbClr val="00B050"/>
              </a:solidFill>
            </a:endParaRPr>
          </a:p>
          <a:p>
            <a:pPr marL="109728" indent="0">
              <a:spcBef>
                <a:spcPts val="600"/>
              </a:spcBef>
              <a:buNone/>
            </a:pPr>
            <a:r>
              <a:rPr lang="zh-TW" altLang="en-US" b="1" dirty="0">
                <a:solidFill>
                  <a:srgbClr val="00B050"/>
                </a:solidFill>
              </a:rPr>
              <a:t> </a:t>
            </a:r>
            <a:r>
              <a:rPr lang="zh-TW" altLang="en-US" b="1" dirty="0" smtClean="0">
                <a:solidFill>
                  <a:srgbClr val="00B050"/>
                </a:solidFill>
              </a:rPr>
              <a:t>     </a:t>
            </a:r>
            <a:r>
              <a:rPr lang="zh-TW" altLang="en-US" b="1" u="sng" dirty="0" smtClean="0">
                <a:solidFill>
                  <a:srgbClr val="00B050"/>
                </a:solidFill>
              </a:rPr>
              <a:t>程</a:t>
            </a:r>
            <a:r>
              <a:rPr lang="zh-TW" altLang="en-US" b="1" dirty="0" smtClean="0">
                <a:solidFill>
                  <a:srgbClr val="002060"/>
                </a:solidFill>
              </a:rPr>
              <a:t>，轉化過程掌握</a:t>
            </a:r>
            <a:r>
              <a:rPr lang="zh-TW" altLang="en-US" b="1" u="sng" dirty="0" smtClean="0">
                <a:solidFill>
                  <a:srgbClr val="00B050"/>
                </a:solidFill>
              </a:rPr>
              <a:t>三理念</a:t>
            </a:r>
            <a:r>
              <a:rPr lang="zh-TW" altLang="en-US" b="1" dirty="0" smtClean="0">
                <a:solidFill>
                  <a:srgbClr val="002060"/>
                </a:solidFill>
              </a:rPr>
              <a:t>、</a:t>
            </a:r>
            <a:r>
              <a:rPr lang="zh-TW" altLang="en-US" b="1" u="sng" dirty="0" smtClean="0">
                <a:solidFill>
                  <a:srgbClr val="00B050"/>
                </a:solidFill>
              </a:rPr>
              <a:t>四原則</a:t>
            </a:r>
            <a:r>
              <a:rPr lang="zh-TW" altLang="en-US" b="1" dirty="0" smtClean="0">
                <a:solidFill>
                  <a:srgbClr val="002060"/>
                </a:solidFill>
              </a:rPr>
              <a:t>。</a:t>
            </a:r>
            <a:endParaRPr lang="en-US" altLang="zh-TW" b="1" dirty="0" smtClean="0">
              <a:solidFill>
                <a:srgbClr val="002060"/>
              </a:solidFill>
            </a:endParaRPr>
          </a:p>
          <a:p>
            <a:pPr marL="109728" indent="0">
              <a:spcBef>
                <a:spcPts val="1800"/>
              </a:spcBef>
              <a:buNone/>
            </a:pPr>
            <a:r>
              <a:rPr lang="zh-TW" altLang="en-US" b="1" dirty="0" smtClean="0">
                <a:solidFill>
                  <a:srgbClr val="002060"/>
                </a:solidFill>
              </a:rPr>
              <a:t>三、課程與教學設計是需要不斷精進的專業能力，讓</a:t>
            </a:r>
            <a:endParaRPr lang="en-US" altLang="zh-TW" b="1" dirty="0" smtClean="0">
              <a:solidFill>
                <a:srgbClr val="002060"/>
              </a:solidFill>
            </a:endParaRPr>
          </a:p>
          <a:p>
            <a:pPr marL="109728" indent="0">
              <a:spcBef>
                <a:spcPts val="600"/>
              </a:spcBef>
              <a:buNone/>
            </a:pPr>
            <a:r>
              <a:rPr lang="zh-TW" altLang="en-US" b="1" dirty="0">
                <a:solidFill>
                  <a:srgbClr val="002060"/>
                </a:solidFill>
              </a:rPr>
              <a:t> </a:t>
            </a:r>
            <a:r>
              <a:rPr lang="zh-TW" altLang="en-US" b="1" dirty="0" smtClean="0">
                <a:solidFill>
                  <a:srgbClr val="002060"/>
                </a:solidFill>
              </a:rPr>
              <a:t>     我們期許自己，設計的</a:t>
            </a:r>
            <a:r>
              <a:rPr lang="zh-TW" altLang="en-US" b="1" u="sng" dirty="0" smtClean="0">
                <a:solidFill>
                  <a:srgbClr val="7030A0"/>
                </a:solidFill>
              </a:rPr>
              <a:t>課程一次比一次更好</a:t>
            </a:r>
            <a:r>
              <a:rPr lang="zh-TW" altLang="en-US" b="1" dirty="0" smtClean="0">
                <a:solidFill>
                  <a:srgbClr val="002060"/>
                </a:solidFill>
              </a:rPr>
              <a:t>。</a:t>
            </a:r>
            <a:endParaRPr lang="en-US" altLang="zh-TW" b="1" dirty="0" smtClean="0">
              <a:solidFill>
                <a:srgbClr val="002060"/>
              </a:solidFill>
            </a:endParaRPr>
          </a:p>
          <a:p>
            <a:pPr marL="109728" indent="0">
              <a:buNone/>
            </a:pP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2060"/>
                </a:solidFill>
              </a:rPr>
              <a:t>柒</a:t>
            </a:r>
            <a:r>
              <a:rPr lang="zh-TW" altLang="en-US" dirty="0" smtClean="0">
                <a:solidFill>
                  <a:srgbClr val="002060"/>
                </a:solidFill>
              </a:rPr>
              <a:t>、結語</a:t>
            </a:r>
            <a:endParaRPr lang="zh-TW" altLang="en-US" dirty="0">
              <a:solidFill>
                <a:srgbClr val="00206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5209796"/>
            <a:ext cx="1642492" cy="1642492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55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582646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algn="ctr">
              <a:buNone/>
            </a:pPr>
            <a:endParaRPr lang="en-US" altLang="zh-TW" sz="6600" dirty="0" smtClean="0"/>
          </a:p>
          <a:p>
            <a:pPr marL="109728" indent="0" algn="ctr">
              <a:buNone/>
            </a:pPr>
            <a:r>
              <a:rPr lang="zh-TW" altLang="en-US" sz="6600" dirty="0" smtClean="0"/>
              <a:t>謝謝聆聽</a:t>
            </a:r>
            <a:endParaRPr lang="zh-TW" altLang="en-US" sz="6600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996952"/>
            <a:ext cx="1973580" cy="148590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501008"/>
            <a:ext cx="3211828" cy="2482743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1559-4E88-4B78-9057-3E22232E1825}" type="slidenum">
              <a:rPr lang="zh-TW" altLang="en-US" smtClean="0"/>
              <a:t>56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018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匯合">
  <a:themeElements>
    <a:clrScheme name="匯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匯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匯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1661</TotalTime>
  <Words>4560</Words>
  <Application>Microsoft Office PowerPoint</Application>
  <PresentationFormat>如螢幕大小 (4:3)</PresentationFormat>
  <Paragraphs>612</Paragraphs>
  <Slides>56</Slides>
  <Notes>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56</vt:i4>
      </vt:variant>
    </vt:vector>
  </HeadingPairs>
  <TitlesOfParts>
    <vt:vector size="57" baseType="lpstr">
      <vt:lpstr>匯合</vt:lpstr>
      <vt:lpstr>十二國教總綱導讀及英語素養導向課程設計實作</vt:lpstr>
      <vt:lpstr>內容大綱</vt:lpstr>
      <vt:lpstr> 壹、總綱中的課程設計重要概念 </vt:lpstr>
      <vt:lpstr>壹、總綱中的課程設計重要概念</vt:lpstr>
      <vt:lpstr>核心素養就是希望學習見樹也要見林</vt:lpstr>
      <vt:lpstr>壹、總綱中的課程設計重要概念</vt:lpstr>
      <vt:lpstr>壹、總綱中的課程設計重要概念</vt:lpstr>
      <vt:lpstr>壹、總綱中的課程設計重要概念</vt:lpstr>
      <vt:lpstr>壹、總綱中的課程設計重要概念</vt:lpstr>
      <vt:lpstr>壹、總綱中的課程設計重要概念</vt:lpstr>
      <vt:lpstr> 貳、素養導向課程設計實例 </vt:lpstr>
      <vt:lpstr> 貳、素養導向課程設計實例 </vt:lpstr>
      <vt:lpstr>貳、素養導向課程設計實例</vt:lpstr>
      <vt:lpstr> 叁、素養導向課程教學設計之作法 </vt:lpstr>
      <vt:lpstr>叁、素養導向課程教學設計之作法</vt:lpstr>
      <vt:lpstr>叁、素養導向課程教學設計之作法</vt:lpstr>
      <vt:lpstr>叁、素養導向課程教學設計之作法</vt:lpstr>
      <vt:lpstr>叁、素養導向課程教學設計之作法</vt:lpstr>
      <vt:lpstr>叁、素養導向課程教學設計之作法</vt:lpstr>
      <vt:lpstr> 實例K版-- 六上 三 戰後臺灣的經濟發展 </vt:lpstr>
      <vt:lpstr>實例K版-- 六上 三 戰後臺灣的經濟發展</vt:lpstr>
      <vt:lpstr>實例K版-- 六上 三 戰後臺灣的經濟發展 </vt:lpstr>
      <vt:lpstr>叁、素養導向課程教學設計之作法</vt:lpstr>
      <vt:lpstr>實例K版-- 六上 三 戰後臺灣的經濟發展</vt:lpstr>
      <vt:lpstr>叁、素養導向課程教學設計之作法</vt:lpstr>
      <vt:lpstr>叁、素養導向課程教學設計之作法</vt:lpstr>
      <vt:lpstr>叁、素養導向課程教學設計之作法</vt:lpstr>
      <vt:lpstr>叁、素養導向課程教學設計之作法</vt:lpstr>
      <vt:lpstr>叁、素養導向課程教學設計之作法</vt:lpstr>
      <vt:lpstr>叁、素養導向課程教學設計之作法</vt:lpstr>
      <vt:lpstr>叁、素養導向課程教學設計之作法</vt:lpstr>
      <vt:lpstr>叁、素養導向課程教學設計之作法</vt:lpstr>
      <vt:lpstr>肆、英語素養導向課程型態</vt:lpstr>
      <vt:lpstr>肆、英語素養導向課程型態</vt:lpstr>
      <vt:lpstr>PowerPoint 簡報</vt:lpstr>
      <vt:lpstr>肆、英語素養導向課程型態 </vt:lpstr>
      <vt:lpstr>肆、英語素養導向課程型態</vt:lpstr>
      <vt:lpstr>肆、英語素養導向課程型態 </vt:lpstr>
      <vt:lpstr>肆、英語素養導向課程型態</vt:lpstr>
      <vt:lpstr>伍、校訂課程之跨領域課程或科目的          統整性主題/專題/議題探究課程類型</vt:lpstr>
      <vt:lpstr> </vt:lpstr>
      <vt:lpstr>伍、跨領域課程或科目之                  統整性主題/專題/議題探究課程</vt:lpstr>
      <vt:lpstr>伍、跨領域課程或科目之                  統整性主題/專題/議題探究課程</vt:lpstr>
      <vt:lpstr>伍、跨領域課程或科目之                  統整性主題/專題/議題探究課程</vt:lpstr>
      <vt:lpstr>PowerPoint 簡報</vt:lpstr>
      <vt:lpstr>伍、跨領域課程或科目之                  統整性主題/專題/議題探究課程</vt:lpstr>
      <vt:lpstr>伍、跨領域課程或科目之                  統整性主題/專題/議題探究課程</vt:lpstr>
      <vt:lpstr>伍、跨領域課程或科目之                  統整性主題/專題/議題探究課程</vt:lpstr>
      <vt:lpstr>伍、跨領域課程或科目之                  統整性主題/專題/議題探究課程</vt:lpstr>
      <vt:lpstr>陸、英語彈性學習課程規劃之建議</vt:lpstr>
      <vt:lpstr>陸、英語彈性學習課程規劃之建議</vt:lpstr>
      <vt:lpstr>陸、英語彈性學習課程規劃之建議</vt:lpstr>
      <vt:lpstr>陸、英語彈性學習課程規劃之建議</vt:lpstr>
      <vt:lpstr>陸、英語彈性學習課程規劃之建議</vt:lpstr>
      <vt:lpstr>柒、結語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shyia</dc:creator>
  <cp:lastModifiedBy>國中英語專輔</cp:lastModifiedBy>
  <cp:revision>187</cp:revision>
  <cp:lastPrinted>2019-01-03T01:35:32Z</cp:lastPrinted>
  <dcterms:created xsi:type="dcterms:W3CDTF">2018-07-08T16:21:03Z</dcterms:created>
  <dcterms:modified xsi:type="dcterms:W3CDTF">2019-01-03T03:10:17Z</dcterms:modified>
</cp:coreProperties>
</file>