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2AF3A-8853-4A4A-BE3E-93AFFDD12806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84F7-A308-446C-83D4-53198AA89A1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9727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2AF3A-8853-4A4A-BE3E-93AFFDD12806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84F7-A308-446C-83D4-53198AA89A1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64443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2AF3A-8853-4A4A-BE3E-93AFFDD12806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84F7-A308-446C-83D4-53198AA89A1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83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2AF3A-8853-4A4A-BE3E-93AFFDD12806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84F7-A308-446C-83D4-53198AA89A1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7146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2AF3A-8853-4A4A-BE3E-93AFFDD12806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84F7-A308-446C-83D4-53198AA89A1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5755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2AF3A-8853-4A4A-BE3E-93AFFDD12806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84F7-A308-446C-83D4-53198AA89A1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6169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2AF3A-8853-4A4A-BE3E-93AFFDD12806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84F7-A308-446C-83D4-53198AA89A1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3166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2AF3A-8853-4A4A-BE3E-93AFFDD12806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84F7-A308-446C-83D4-53198AA89A1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2454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2AF3A-8853-4A4A-BE3E-93AFFDD12806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84F7-A308-446C-83D4-53198AA89A1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0368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2AF3A-8853-4A4A-BE3E-93AFFDD12806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84F7-A308-446C-83D4-53198AA89A1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5750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2AF3A-8853-4A4A-BE3E-93AFFDD12806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84F7-A308-446C-83D4-53198AA89A1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5452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2AF3A-8853-4A4A-BE3E-93AFFDD12806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FE84F7-A308-446C-83D4-53198AA89A1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64531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「渲染 鐵 風化 濱海」的圖片搜尋結果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777318" cy="6857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9874623" y="6160808"/>
            <a:ext cx="2039471" cy="576169"/>
          </a:xfrm>
        </p:spPr>
        <p:txBody>
          <a:bodyPr>
            <a:normAutofit/>
          </a:bodyPr>
          <a:lstStyle/>
          <a:p>
            <a:r>
              <a:rPr lang="zh-TW" altLang="zh-TW" sz="1800" b="1" dirty="0" smtClean="0">
                <a:latin typeface="華康行書體" panose="02010609010101010101" pitchFamily="49" charset="-120"/>
                <a:ea typeface="華康行書體" panose="02010609010101010101" pitchFamily="49" charset="-120"/>
              </a:rPr>
              <a:t>【風化侵蝕作用】</a:t>
            </a:r>
            <a:endParaRPr lang="zh-TW" altLang="en-US" sz="1800" b="1" dirty="0">
              <a:latin typeface="華康行書體" panose="02010609010101010101" pitchFamily="49" charset="-120"/>
              <a:ea typeface="華康行書體" panose="02010609010101010101" pitchFamily="49" charset="-120"/>
            </a:endParaRP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7005916" y="365125"/>
            <a:ext cx="4908178" cy="57956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zh-TW" dirty="0">
                <a:latin typeface="華康行書體" panose="02010609010101010101" pitchFamily="49" charset="-120"/>
                <a:ea typeface="華康行書體" panose="02010609010101010101" pitchFamily="49" charset="-120"/>
              </a:rPr>
              <a:t>沉默的岩石佇立在海邊，以無畏的姿態，迎向日復一日的風吹、日曬、雨淋</a:t>
            </a:r>
            <a:r>
              <a:rPr lang="en-US" altLang="zh-TW" dirty="0">
                <a:latin typeface="華康行書體" panose="02010609010101010101" pitchFamily="49" charset="-120"/>
                <a:ea typeface="華康行書體" panose="02010609010101010101" pitchFamily="49" charset="-120"/>
              </a:rPr>
              <a:t>…</a:t>
            </a:r>
            <a:r>
              <a:rPr lang="zh-TW" altLang="zh-TW" dirty="0">
                <a:latin typeface="華康行書體" panose="02010609010101010101" pitchFamily="49" charset="-120"/>
                <a:ea typeface="華康行書體" panose="02010609010101010101" pitchFamily="49" charset="-120"/>
              </a:rPr>
              <a:t>，以及海浪的拍打。只要有充足的時間，大自然的鬼斧神工，能雕琢出無數型態各異但都讓人驚豔的岩石。</a:t>
            </a:r>
          </a:p>
          <a:p>
            <a:pPr marL="0" indent="0">
              <a:buNone/>
            </a:pPr>
            <a:r>
              <a:rPr lang="zh-TW" altLang="zh-TW" dirty="0">
                <a:latin typeface="華康行書體" panose="02010609010101010101" pitchFamily="49" charset="-120"/>
                <a:ea typeface="華康行書體" panose="02010609010101010101" pitchFamily="49" charset="-120"/>
              </a:rPr>
              <a:t>鐵的氧化，將岩石渲染出絢麗的色彩。沉積物的變化，使岩石產生差異侵蝕，呈現奇形怪狀。化石的存在，更讓岩石增添了歷史的蘊涵。獨特的美需要時間打磨，若有內涵就無須懼怕歲月的侵蝕。</a:t>
            </a:r>
            <a:endParaRPr lang="zh-TW" altLang="en-US" dirty="0">
              <a:latin typeface="華康行書體" panose="02010609010101010101" pitchFamily="49" charset="-120"/>
              <a:ea typeface="華康行書體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9260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Grayscale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「推土機 造山」的圖片搜尋結果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3" t="-50" r="203" b="33609"/>
          <a:stretch/>
        </p:blipFill>
        <p:spPr bwMode="auto">
          <a:xfrm>
            <a:off x="226272" y="3361498"/>
            <a:ext cx="6442598" cy="338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標題 3"/>
          <p:cNvSpPr txBox="1">
            <a:spLocks/>
          </p:cNvSpPr>
          <p:nvPr/>
        </p:nvSpPr>
        <p:spPr>
          <a:xfrm>
            <a:off x="108704" y="220665"/>
            <a:ext cx="2543056" cy="57616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zh-TW" sz="2000" b="1" dirty="0" smtClean="0"/>
              <a:t>【</a:t>
            </a:r>
            <a:r>
              <a:rPr lang="zh-TW" altLang="zh-TW" sz="2000" b="1" dirty="0">
                <a:latin typeface="華康隸書體W7" panose="02010609010101010101" pitchFamily="49" charset="-120"/>
                <a:ea typeface="華康隸書體W7" panose="02010609010101010101" pitchFamily="49" charset="-120"/>
                <a:cs typeface="+mn-cs"/>
              </a:rPr>
              <a:t>造山變質作用</a:t>
            </a:r>
            <a:r>
              <a:rPr lang="zh-TW" altLang="zh-TW" sz="2000" b="1" dirty="0" smtClean="0"/>
              <a:t>】</a:t>
            </a:r>
            <a:endParaRPr lang="zh-TW" altLang="en-US" sz="2000" b="1" dirty="0"/>
          </a:p>
        </p:txBody>
      </p:sp>
      <p:sp>
        <p:nvSpPr>
          <p:cNvPr id="6" name="內容版面配置區 4"/>
          <p:cNvSpPr txBox="1">
            <a:spLocks/>
          </p:cNvSpPr>
          <p:nvPr/>
        </p:nvSpPr>
        <p:spPr>
          <a:xfrm>
            <a:off x="226271" y="796834"/>
            <a:ext cx="7141180" cy="520722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zh-TW" sz="2600" dirty="0">
                <a:latin typeface="華康隸書體W7" panose="02010609010101010101" pitchFamily="49" charset="-120"/>
                <a:ea typeface="華康隸書體W7" panose="02010609010101010101" pitchFamily="49" charset="-120"/>
              </a:rPr>
              <a:t>六百萬年前，位於菲律賓海板塊上的海岸山脈，像推土機一樣，往歐亞板塊不斷推擠，使得板塊邊緣大陸棚的岩石不斷隆出海面，最終形成巍峨的中央山脈。原本在海底水平堆疊、越埋越深的地層在地下承受了數百度高溫的同時，還被擠壓扭曲成波浪狀，岩石內的礦物也一起承受這巨大的壓力，不斷得被壓扁、拉長</a:t>
            </a:r>
            <a:r>
              <a:rPr lang="zh-TW" altLang="zh-TW" sz="2600" dirty="0" smtClean="0">
                <a:latin typeface="華康隸書體W7" panose="02010609010101010101" pitchFamily="49" charset="-120"/>
                <a:ea typeface="華康隸書體W7" panose="02010609010101010101" pitchFamily="49" charset="-120"/>
              </a:rPr>
              <a:t>。</a:t>
            </a:r>
            <a:endParaRPr lang="zh-TW" altLang="zh-TW" sz="2600" dirty="0">
              <a:latin typeface="華康隸書體W7" panose="02010609010101010101" pitchFamily="49" charset="-120"/>
              <a:ea typeface="華康隸書體W7" panose="02010609010101010101" pitchFamily="49" charset="-120"/>
            </a:endParaRPr>
          </a:p>
        </p:txBody>
      </p:sp>
      <p:sp>
        <p:nvSpPr>
          <p:cNvPr id="8" name="內容版面配置區 4"/>
          <p:cNvSpPr txBox="1">
            <a:spLocks/>
          </p:cNvSpPr>
          <p:nvPr/>
        </p:nvSpPr>
        <p:spPr>
          <a:xfrm>
            <a:off x="6863134" y="3681524"/>
            <a:ext cx="4908178" cy="296042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zh-TW" dirty="0" smtClean="0">
                <a:latin typeface="華康隸書體W7" panose="02010609010101010101" pitchFamily="49" charset="-120"/>
                <a:ea typeface="華康隸書體W7" panose="02010609010101010101" pitchFamily="49" charset="-120"/>
              </a:rPr>
              <a:t>這些</a:t>
            </a:r>
            <a:r>
              <a:rPr lang="zh-TW" altLang="zh-TW" dirty="0">
                <a:latin typeface="華康隸書體W7" panose="02010609010101010101" pitchFamily="49" charset="-120"/>
                <a:ea typeface="華康隸書體W7" panose="02010609010101010101" pitchFamily="49" charset="-120"/>
              </a:rPr>
              <a:t>礦物為了適應更嚴苛的環境，只好逐漸打破原本框架，讓原子排列成更耐高溫高壓的結構，最後呈現出嶄新的外貌。因此面對壓力時，若是能突破自我，就有可能從煤炭重生為鑽石喔！</a:t>
            </a:r>
            <a:endParaRPr lang="zh-TW" altLang="en-US" dirty="0">
              <a:latin typeface="華康隸書體W7" panose="02010609010101010101" pitchFamily="49" charset="-120"/>
              <a:ea typeface="華康隸書體W7" panose="02010609010101010101" pitchFamily="49" charset="-120"/>
            </a:endParaRPr>
          </a:p>
        </p:txBody>
      </p:sp>
      <p:pic>
        <p:nvPicPr>
          <p:cNvPr id="2054" name="Picture 6" descr="「bulldozer mountain」的圖片搜尋結果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" t="15113" r="12759" b="15329"/>
          <a:stretch/>
        </p:blipFill>
        <p:spPr bwMode="auto">
          <a:xfrm>
            <a:off x="7609380" y="508749"/>
            <a:ext cx="4373890" cy="2778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166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「subduction cartoon」的圖片搜尋結果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844"/>
          <a:stretch/>
        </p:blipFill>
        <p:spPr bwMode="auto">
          <a:xfrm>
            <a:off x="417579" y="324247"/>
            <a:ext cx="3688936" cy="3693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477392" y="4211782"/>
            <a:ext cx="7585957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600" dirty="0" smtClean="0">
                <a:latin typeface="華康娃娃體" panose="02010609010101010101" pitchFamily="49" charset="-120"/>
                <a:ea typeface="華康娃娃體" panose="02010609010101010101" pitchFamily="49" charset="-120"/>
              </a:rPr>
              <a:t>海洋地殼岩石圈雖然較</a:t>
            </a:r>
            <a:r>
              <a:rPr lang="zh-TW" altLang="zh-TW" sz="2600" dirty="0">
                <a:latin typeface="華康娃娃體" panose="02010609010101010101" pitchFamily="49" charset="-120"/>
                <a:ea typeface="華康娃娃體" panose="02010609010101010101" pitchFamily="49" charset="-120"/>
              </a:rPr>
              <a:t>薄，但他們採取精兵策略，一部分的岩石在碰撞前緣苦苦支撐，其他的岩石默默潛入地底，在大陸地殼下方猝及不妨發動突襲，成功在大陸地殼內部製造爆炸。所以戰爭不是人多就能打贏的哦</a:t>
            </a:r>
            <a:r>
              <a:rPr lang="zh-TW" altLang="zh-TW" sz="2600" dirty="0" smtClean="0">
                <a:latin typeface="華康娃娃體" panose="02010609010101010101" pitchFamily="49" charset="-120"/>
                <a:ea typeface="華康娃娃體" panose="02010609010101010101" pitchFamily="49" charset="-120"/>
              </a:rPr>
              <a:t>！</a:t>
            </a:r>
            <a:endParaRPr lang="zh-TW" altLang="en-US" sz="2600" dirty="0">
              <a:latin typeface="華康娃娃體" panose="02010609010101010101" pitchFamily="49" charset="-120"/>
              <a:ea typeface="華康娃娃體" panose="02010609010101010101" pitchFamily="49" charset="-120"/>
            </a:endParaRPr>
          </a:p>
        </p:txBody>
      </p:sp>
      <p:sp>
        <p:nvSpPr>
          <p:cNvPr id="6" name="標題 3"/>
          <p:cNvSpPr txBox="1">
            <a:spLocks/>
          </p:cNvSpPr>
          <p:nvPr/>
        </p:nvSpPr>
        <p:spPr>
          <a:xfrm>
            <a:off x="5746784" y="6127192"/>
            <a:ext cx="2039471" cy="57616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zh-TW" sz="2000" b="1" dirty="0" smtClean="0">
                <a:latin typeface="華康娃娃體" panose="02010609010101010101" pitchFamily="49" charset="-120"/>
                <a:ea typeface="華康娃娃體" panose="02010609010101010101" pitchFamily="49" charset="-120"/>
              </a:rPr>
              <a:t>【</a:t>
            </a:r>
            <a:r>
              <a:rPr lang="zh-TW" altLang="en-US" sz="2000" b="1" dirty="0" smtClean="0">
                <a:latin typeface="華康娃娃體" panose="02010609010101010101" pitchFamily="49" charset="-120"/>
                <a:ea typeface="華康娃娃體" panose="02010609010101010101" pitchFamily="49" charset="-120"/>
              </a:rPr>
              <a:t>板塊隱沒作用</a:t>
            </a:r>
            <a:r>
              <a:rPr lang="zh-TW" altLang="zh-TW" sz="2000" b="1" dirty="0" smtClean="0">
                <a:latin typeface="華康娃娃體" panose="02010609010101010101" pitchFamily="49" charset="-120"/>
                <a:ea typeface="華康娃娃體" panose="02010609010101010101" pitchFamily="49" charset="-120"/>
              </a:rPr>
              <a:t>】</a:t>
            </a:r>
            <a:endParaRPr lang="zh-TW" altLang="en-US" sz="2000" b="1" dirty="0">
              <a:latin typeface="華康娃娃體" panose="02010609010101010101" pitchFamily="49" charset="-120"/>
              <a:ea typeface="華康娃娃體" panose="02010609010101010101" pitchFamily="49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336474" y="455616"/>
            <a:ext cx="760772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zh-TW" altLang="zh-TW" sz="2600" kern="0" dirty="0" smtClean="0">
                <a:solidFill>
                  <a:srgbClr val="000000"/>
                </a:solidFill>
                <a:latin typeface="華康娃娃體" panose="02010609010101010101" pitchFamily="49" charset="-120"/>
                <a:ea typeface="華康娃娃體" panose="02010609010101010101" pitchFamily="49" charset="-120"/>
                <a:cs typeface="Arial" panose="020B0604020202020204" pitchFamily="34" charset="0"/>
              </a:rPr>
              <a:t>巨大的力量在無聲碰撞，雙方的前鋒都被擠壓到扭曲變形了，一旦位於碰撞前緣的岩石不支倒地，後方的岩石就立刻擠上。然而，勝負並非取決於犧牲慘烈的前鋒，而是暗中潛入敵營下方的奇兵。</a:t>
            </a:r>
            <a:endParaRPr lang="en-US" altLang="zh-TW" sz="2600" kern="0" dirty="0" smtClean="0">
              <a:solidFill>
                <a:srgbClr val="000000"/>
              </a:solidFill>
              <a:latin typeface="華康娃娃體" panose="02010609010101010101" pitchFamily="49" charset="-120"/>
              <a:ea typeface="華康娃娃體" panose="02010609010101010101" pitchFamily="49" charset="-120"/>
              <a:cs typeface="Arial" panose="020B0604020202020204" pitchFamily="34" charset="0"/>
            </a:endParaRPr>
          </a:p>
          <a:p>
            <a:pPr>
              <a:spcBef>
                <a:spcPts val="1200"/>
              </a:spcBef>
            </a:pPr>
            <a:r>
              <a:rPr lang="zh-TW" altLang="zh-TW" sz="2600" dirty="0" smtClean="0">
                <a:latin typeface="華康娃娃體" panose="02010609010101010101" pitchFamily="49" charset="-120"/>
                <a:ea typeface="華康娃娃體" panose="02010609010101010101" pitchFamily="49" charset="-120"/>
              </a:rPr>
              <a:t>大陸地殼岩石圈祭出人海戰術，堆積出厚厚的地層來抵抗前方入侵，但</a:t>
            </a:r>
            <a:r>
              <a:rPr lang="zh-TW" altLang="en-US" sz="2600" dirty="0">
                <a:latin typeface="華康娃娃體" panose="02010609010101010101" pitchFamily="49" charset="-120"/>
                <a:ea typeface="華康娃娃體" panose="02010609010101010101" pitchFamily="49" charset="-120"/>
              </a:rPr>
              <a:t>是</a:t>
            </a:r>
            <a:r>
              <a:rPr lang="en-US" altLang="zh-TW" sz="2600" dirty="0" smtClean="0">
                <a:latin typeface="華康娃娃體" panose="02010609010101010101" pitchFamily="49" charset="-120"/>
                <a:ea typeface="華康娃娃體" panose="02010609010101010101" pitchFamily="49" charset="-120"/>
              </a:rPr>
              <a:t/>
            </a:r>
            <a:br>
              <a:rPr lang="en-US" altLang="zh-TW" sz="2600" dirty="0" smtClean="0">
                <a:latin typeface="華康娃娃體" panose="02010609010101010101" pitchFamily="49" charset="-120"/>
                <a:ea typeface="華康娃娃體" panose="02010609010101010101" pitchFamily="49" charset="-120"/>
              </a:rPr>
            </a:br>
            <a:r>
              <a:rPr lang="zh-TW" altLang="zh-TW" sz="2600" dirty="0" smtClean="0">
                <a:latin typeface="華康娃娃體" panose="02010609010101010101" pitchFamily="49" charset="-120"/>
                <a:ea typeface="華康娃娃體" panose="02010609010101010101" pitchFamily="49" charset="-120"/>
              </a:rPr>
              <a:t>卻忽略了腳下的防禦。</a:t>
            </a:r>
            <a:endParaRPr lang="en-US" altLang="zh-TW" sz="2600" kern="0" dirty="0" smtClean="0">
              <a:solidFill>
                <a:srgbClr val="000000"/>
              </a:solidFill>
              <a:latin typeface="華康娃娃體" panose="02010609010101010101" pitchFamily="49" charset="-120"/>
              <a:ea typeface="華康娃娃體" panose="02010609010101010101" pitchFamily="49" charset="-120"/>
              <a:cs typeface="Arial" panose="020B0604020202020204" pitchFamily="34" charset="0"/>
            </a:endParaRPr>
          </a:p>
        </p:txBody>
      </p:sp>
      <p:pic>
        <p:nvPicPr>
          <p:cNvPr id="10" name="Picture 2" descr="「subduction cartoon」的圖片搜尋結果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23"/>
          <a:stretch/>
        </p:blipFill>
        <p:spPr bwMode="auto">
          <a:xfrm>
            <a:off x="8417432" y="2889287"/>
            <a:ext cx="3241813" cy="323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9948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「africa earthquake crack」的圖片搜尋結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55"/>
            <a:ext cx="5870576" cy="37473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278673" y="3945212"/>
            <a:ext cx="685364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400" kern="0" dirty="0" smtClean="0">
                <a:solidFill>
                  <a:srgbClr val="000000"/>
                </a:solidFill>
                <a:latin typeface="華康細圓體" panose="02010609010101010101" pitchFamily="49" charset="-120"/>
                <a:ea typeface="華康細圓體" panose="02010609010101010101" pitchFamily="49" charset="-120"/>
                <a:cs typeface="Arial" panose="020B0604020202020204" pitchFamily="34" charset="0"/>
              </a:rPr>
              <a:t>有的</a:t>
            </a:r>
            <a:r>
              <a:rPr lang="zh-TW" altLang="zh-TW" sz="2400" kern="0" dirty="0">
                <a:solidFill>
                  <a:srgbClr val="000000"/>
                </a:solidFill>
                <a:latin typeface="華康細圓體" panose="02010609010101010101" pitchFamily="49" charset="-120"/>
                <a:ea typeface="華康細圓體" panose="02010609010101010101" pitchFamily="49" charset="-120"/>
                <a:cs typeface="Arial" panose="020B0604020202020204" pitchFamily="34" charset="0"/>
              </a:rPr>
              <a:t>河流被斷層切割，位於斷層上盤的上游在地震時拔地而起，形成瀑布，而在河邊喝水的動物毫無防備，只得從突然出現的懸崖跌落</a:t>
            </a:r>
            <a:r>
              <a:rPr lang="zh-TW" altLang="zh-TW" sz="2400" kern="0" dirty="0" smtClean="0">
                <a:solidFill>
                  <a:srgbClr val="000000"/>
                </a:solidFill>
                <a:latin typeface="華康細圓體" panose="02010609010101010101" pitchFamily="49" charset="-120"/>
                <a:ea typeface="華康細圓體" panose="02010609010101010101" pitchFamily="49" charset="-120"/>
                <a:cs typeface="Arial" panose="020B0604020202020204" pitchFamily="34" charset="0"/>
              </a:rPr>
              <a:t>。</a:t>
            </a:r>
            <a:endParaRPr lang="en-US" altLang="zh-TW" sz="2400" kern="0" dirty="0" smtClean="0">
              <a:solidFill>
                <a:srgbClr val="000000"/>
              </a:solidFill>
              <a:latin typeface="華康細圓體" panose="02010609010101010101" pitchFamily="49" charset="-120"/>
              <a:ea typeface="華康細圓體" panose="02010609010101010101" pitchFamily="49" charset="-120"/>
              <a:cs typeface="Arial" panose="020B0604020202020204" pitchFamily="34" charset="0"/>
            </a:endParaRPr>
          </a:p>
          <a:p>
            <a:pPr>
              <a:spcBef>
                <a:spcPts val="1200"/>
              </a:spcBef>
            </a:pPr>
            <a:r>
              <a:rPr lang="zh-TW" altLang="zh-TW" sz="2400" kern="0" dirty="0" smtClean="0">
                <a:solidFill>
                  <a:srgbClr val="000000"/>
                </a:solidFill>
                <a:latin typeface="華康細圓體" panose="02010609010101010101" pitchFamily="49" charset="-120"/>
                <a:ea typeface="華康細圓體" panose="02010609010101010101" pitchFamily="49" charset="-120"/>
                <a:cs typeface="Arial" panose="020B0604020202020204" pitchFamily="34" charset="0"/>
              </a:rPr>
              <a:t>以往</a:t>
            </a:r>
            <a:r>
              <a:rPr lang="zh-TW" altLang="zh-TW" sz="2400" kern="0" dirty="0">
                <a:solidFill>
                  <a:srgbClr val="000000"/>
                </a:solidFill>
                <a:latin typeface="華康細圓體" panose="02010609010101010101" pitchFamily="49" charset="-120"/>
                <a:ea typeface="華康細圓體" panose="02010609010101010101" pitchFamily="49" charset="-120"/>
                <a:cs typeface="Arial" panose="020B0604020202020204" pitchFamily="34" charset="0"/>
              </a:rPr>
              <a:t>能隨意馳騁的草原，也變得崎嶇不平，動物們唯有不斷自我調適，才能克服環境的巨變，找到生存之路。</a:t>
            </a:r>
            <a:endParaRPr lang="zh-TW" altLang="en-US" sz="2400" dirty="0">
              <a:latin typeface="華康細圓體" panose="02010609010101010101" pitchFamily="49" charset="-120"/>
              <a:ea typeface="華康細圓體" panose="02010609010101010101" pitchFamily="49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974081" y="615662"/>
            <a:ext cx="6096000" cy="24622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zh-TW" sz="2400" dirty="0">
                <a:latin typeface="華康細圓體" panose="02010609010101010101" pitchFamily="49" charset="-120"/>
                <a:ea typeface="華康細圓體" panose="02010609010101010101" pitchFamily="49" charset="-120"/>
              </a:rPr>
              <a:t>一陣天搖地動之後，驚慌失措的動物們發現大地封印破裂，隨後恐懼降臨世間。</a:t>
            </a:r>
            <a:endParaRPr lang="en-US" altLang="zh-TW" sz="2400" kern="0" dirty="0" smtClean="0">
              <a:solidFill>
                <a:srgbClr val="000000"/>
              </a:solidFill>
              <a:latin typeface="華康細圓體" panose="02010609010101010101" pitchFamily="49" charset="-120"/>
              <a:ea typeface="華康細圓體" panose="02010609010101010101" pitchFamily="49" charset="-120"/>
              <a:cs typeface="Arial" panose="020B0604020202020204" pitchFamily="34" charset="0"/>
            </a:endParaRPr>
          </a:p>
          <a:p>
            <a:pPr>
              <a:spcBef>
                <a:spcPts val="1200"/>
              </a:spcBef>
            </a:pPr>
            <a:r>
              <a:rPr lang="zh-TW" altLang="zh-TW" sz="2400" kern="0" dirty="0" smtClean="0">
                <a:solidFill>
                  <a:srgbClr val="000000"/>
                </a:solidFill>
                <a:latin typeface="華康細圓體" panose="02010609010101010101" pitchFamily="49" charset="-120"/>
                <a:ea typeface="華康細圓體" panose="02010609010101010101" pitchFamily="49" charset="-120"/>
                <a:cs typeface="Arial" panose="020B0604020202020204" pitchFamily="34" charset="0"/>
              </a:rPr>
              <a:t>有的</a:t>
            </a:r>
            <a:r>
              <a:rPr lang="zh-TW" altLang="zh-TW" sz="2400" kern="0" dirty="0">
                <a:solidFill>
                  <a:srgbClr val="000000"/>
                </a:solidFill>
                <a:latin typeface="華康細圓體" panose="02010609010101010101" pitchFamily="49" charset="-120"/>
                <a:ea typeface="華康細圓體" panose="02010609010101010101" pitchFamily="49" charset="-120"/>
                <a:cs typeface="Arial" panose="020B0604020202020204" pitchFamily="34" charset="0"/>
              </a:rPr>
              <a:t>湖泊底部岩石產生錯移，有毒的沼氣從地底釋放出來，嗅到危機的魚群紛紛跳出水面；但，從山壁崩坍的土石漸漸掩埋了湖泊，魚群無路可逃。</a:t>
            </a:r>
            <a:endParaRPr lang="zh-TW" altLang="en-US" sz="2400" dirty="0">
              <a:latin typeface="華康細圓體" panose="02010609010101010101" pitchFamily="49" charset="-120"/>
              <a:ea typeface="華康細圓體" panose="02010609010101010101" pitchFamily="49" charset="-120"/>
            </a:endParaRPr>
          </a:p>
        </p:txBody>
      </p:sp>
      <p:pic>
        <p:nvPicPr>
          <p:cNvPr id="4108" name="Picture 12" descr="「Dammed lake earthquake」的圖片搜尋結果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99"/>
          <a:stretch/>
        </p:blipFill>
        <p:spPr bwMode="auto">
          <a:xfrm>
            <a:off x="7186456" y="3408322"/>
            <a:ext cx="4869770" cy="32418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標題 3"/>
          <p:cNvSpPr txBox="1">
            <a:spLocks/>
          </p:cNvSpPr>
          <p:nvPr/>
        </p:nvSpPr>
        <p:spPr>
          <a:xfrm>
            <a:off x="4876800" y="6273112"/>
            <a:ext cx="2255519" cy="57616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zh-TW" sz="1800" b="1" dirty="0" smtClean="0"/>
              <a:t>【</a:t>
            </a:r>
            <a:r>
              <a:rPr lang="zh-TW" altLang="en-US" sz="1800" b="1" kern="0" dirty="0">
                <a:latin typeface="華康細圓體" panose="02010609010101010101" pitchFamily="49" charset="-120"/>
                <a:ea typeface="華康細圓體" panose="02010609010101010101" pitchFamily="49" charset="-120"/>
                <a:cs typeface="Arial" panose="020B0604020202020204" pitchFamily="34" charset="0"/>
              </a:rPr>
              <a:t>斷層地震活動</a:t>
            </a:r>
            <a:r>
              <a:rPr lang="zh-TW" altLang="zh-TW" sz="1800" b="1" dirty="0" smtClean="0"/>
              <a:t>】</a:t>
            </a:r>
            <a:endParaRPr lang="zh-TW" altLang="en-US" sz="1800" b="1" dirty="0"/>
          </a:p>
        </p:txBody>
      </p:sp>
    </p:spTree>
    <p:extLst>
      <p:ext uri="{BB962C8B-B14F-4D97-AF65-F5344CB8AC3E}">
        <p14:creationId xmlns:p14="http://schemas.microsoft.com/office/powerpoint/2010/main" val="10743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「transportation sediment」的圖片搜尋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959" y="1482436"/>
            <a:ext cx="6566019" cy="41290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7404054" y="335201"/>
            <a:ext cx="4686011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zh-TW" altLang="zh-TW" sz="2600" kern="0" dirty="0">
                <a:solidFill>
                  <a:srgbClr val="000000"/>
                </a:solidFill>
                <a:latin typeface="華康墨字體" panose="02010609010101010101" pitchFamily="49" charset="-120"/>
                <a:ea typeface="華康墨字體" panose="02010609010101010101" pitchFamily="49" charset="-120"/>
                <a:cs typeface="Arial" panose="020B0604020202020204" pitchFamily="34" charset="0"/>
              </a:rPr>
              <a:t>笨重的石頭貼著底部推移、蠕動或滾動，細小的沙土則懸浮在水中，隨波逐流。沉積物們彷彿在河流中玩溜滑梯，帶著歡快的節奏被沖向未知的終點。</a:t>
            </a:r>
            <a:endParaRPr lang="zh-TW" altLang="zh-TW" sz="2600" kern="100" dirty="0">
              <a:latin typeface="華康墨字體" panose="02010609010101010101" pitchFamily="49" charset="-120"/>
              <a:ea typeface="華康墨字體" panose="02010609010101010101" pitchFamily="49" charset="-12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TW" altLang="zh-TW" sz="2600" kern="0" dirty="0">
                <a:solidFill>
                  <a:srgbClr val="000000"/>
                </a:solidFill>
                <a:latin typeface="華康墨字體" panose="02010609010101010101" pitchFamily="49" charset="-120"/>
                <a:ea typeface="華康墨字體" panose="02010609010101010101" pitchFamily="49" charset="-120"/>
                <a:cs typeface="Arial" panose="020B0604020202020204" pitchFamily="34" charset="0"/>
              </a:rPr>
              <a:t>突然，廣闊的大海出現在眼前，似乎蘊含著深不可測的力量，使得沉積物們放緩腳步，小心的踏入另一個全新的領域。然而，適應環境是個大問題，少了陡峭地形的推動，沉積物們難有吋進。最後，大部分的沉積物只能向下沉淪，最終被埋沒於地底，等待下一次浴火重生的機會。</a:t>
            </a:r>
            <a:endParaRPr lang="zh-TW" altLang="en-US" sz="2600" dirty="0">
              <a:latin typeface="華康墨字體" panose="02010609010101010101" pitchFamily="49" charset="-120"/>
              <a:ea typeface="華康墨字體" panose="02010609010101010101" pitchFamily="49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7710" y="764691"/>
            <a:ext cx="26468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400" kern="0" dirty="0">
                <a:solidFill>
                  <a:srgbClr val="000000"/>
                </a:solidFill>
                <a:latin typeface="華康墨字體" panose="02010609010101010101" pitchFamily="49" charset="-120"/>
                <a:ea typeface="華康墨字體" panose="02010609010101010101" pitchFamily="49" charset="-120"/>
                <a:cs typeface="Arial" panose="020B0604020202020204" pitchFamily="34" charset="0"/>
              </a:rPr>
              <a:t>【搬運沉積作用】</a:t>
            </a:r>
            <a:endParaRPr lang="zh-TW" altLang="en-US" sz="2400" dirty="0">
              <a:latin typeface="華康墨字體" panose="02010609010101010101" pitchFamily="49" charset="-120"/>
              <a:ea typeface="華康墨字體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76250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「volcano eruption」的圖片搜尋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03" y="0"/>
            <a:ext cx="122063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8742218" y="1496292"/>
            <a:ext cx="344978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6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布丁體" panose="02010609010101010101" pitchFamily="49" charset="-120"/>
                <a:ea typeface="華康布丁體" panose="02010609010101010101" pitchFamily="49" charset="-120"/>
                <a:cs typeface="Arial" panose="020B0604020202020204" pitchFamily="34" charset="0"/>
              </a:rPr>
              <a:t>然而</a:t>
            </a:r>
            <a:r>
              <a:rPr lang="zh-TW" altLang="zh-TW" sz="26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布丁體" panose="02010609010101010101" pitchFamily="49" charset="-120"/>
                <a:ea typeface="華康布丁體" panose="02010609010101010101" pitchFamily="49" charset="-120"/>
                <a:cs typeface="Arial" panose="020B0604020202020204" pitchFamily="34" charset="0"/>
              </a:rPr>
              <a:t>，離開地底的岩漿，就像離開大海的魚，逐漸喪失熱量、溫度下降。最後，一切都沉寂下來，回歸平靜，荒野中只留下遍地的火成岩或火山灰，記錄著岩漿曾經的肆虐。再厲害的強者，如果不能與他人共存，只能在荒涼中獨自品味孤獨。</a:t>
            </a:r>
            <a:endParaRPr lang="zh-TW" altLang="en-US" sz="2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布丁體" panose="02010609010101010101" pitchFamily="49" charset="-120"/>
              <a:ea typeface="華康布丁體" panose="02010609010101010101" pitchFamily="49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84018" y="847820"/>
            <a:ext cx="3318164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TW" altLang="zh-TW" sz="26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布丁體" panose="02010609010101010101" pitchFamily="49" charset="-120"/>
                <a:ea typeface="華康布丁體" panose="02010609010101010101" pitchFamily="49" charset="-120"/>
                <a:cs typeface="Arial" panose="020B0604020202020204" pitchFamily="34" charset="0"/>
              </a:rPr>
              <a:t>熾熱的岩漿在地底蠢蠢欲動，只要讓他們發現岩石有一絲縫隙，他們就會毫不留情的向外擴張領土，然後破土而出，轟隆轟隆，飛沙走石，摧毀一切</a:t>
            </a:r>
            <a:r>
              <a:rPr lang="zh-TW" altLang="zh-TW" sz="26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布丁體" panose="02010609010101010101" pitchFamily="49" charset="-120"/>
                <a:ea typeface="華康布丁體" panose="02010609010101010101" pitchFamily="49" charset="-120"/>
                <a:cs typeface="Arial" panose="020B0604020202020204" pitchFamily="34" charset="0"/>
              </a:rPr>
              <a:t>。</a:t>
            </a:r>
            <a:endParaRPr lang="zh-TW" altLang="zh-TW" sz="2600" kern="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布丁體" panose="02010609010101010101" pitchFamily="49" charset="-120"/>
              <a:ea typeface="華康布丁體" panose="02010609010101010101" pitchFamily="49" charset="-12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84989" y="471054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0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布丁體" panose="02010609010101010101" pitchFamily="49" charset="-120"/>
                <a:ea typeface="華康布丁體" panose="02010609010101010101" pitchFamily="49" charset="-120"/>
                <a:cs typeface="Arial" panose="020B0604020202020204" pitchFamily="34" charset="0"/>
              </a:rPr>
              <a:t>【岩漿活動】</a:t>
            </a:r>
            <a:endParaRPr lang="zh-TW" alt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布丁體" panose="02010609010101010101" pitchFamily="49" charset="-120"/>
              <a:ea typeface="華康布丁體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28643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783</Words>
  <Application>Microsoft Office PowerPoint</Application>
  <PresentationFormat>寬螢幕</PresentationFormat>
  <Paragraphs>21</Paragraphs>
  <Slides>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8" baseType="lpstr">
      <vt:lpstr>華康布丁體</vt:lpstr>
      <vt:lpstr>華康行書體</vt:lpstr>
      <vt:lpstr>華康娃娃體</vt:lpstr>
      <vt:lpstr>華康細圓體</vt:lpstr>
      <vt:lpstr>華康墨字體</vt:lpstr>
      <vt:lpstr>華康隸書體W7</vt:lpstr>
      <vt:lpstr>新細明體</vt:lpstr>
      <vt:lpstr>Arial</vt:lpstr>
      <vt:lpstr>Calibri</vt:lpstr>
      <vt:lpstr>Calibri Light</vt:lpstr>
      <vt:lpstr>Times New Roman</vt:lpstr>
      <vt:lpstr>Office 佈景主題</vt:lpstr>
      <vt:lpstr>【風化侵蝕作用】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【風化侵蝕作用】</dc:title>
  <dc:creator>User</dc:creator>
  <cp:lastModifiedBy>User</cp:lastModifiedBy>
  <cp:revision>23</cp:revision>
  <dcterms:created xsi:type="dcterms:W3CDTF">2019-12-04T04:17:51Z</dcterms:created>
  <dcterms:modified xsi:type="dcterms:W3CDTF">2019-12-04T09:02:29Z</dcterms:modified>
</cp:coreProperties>
</file>