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8"/>
  </p:notesMasterIdLst>
  <p:handoutMasterIdLst>
    <p:handoutMasterId r:id="rId19"/>
  </p:handoutMasterIdLst>
  <p:sldIdLst>
    <p:sldId id="256" r:id="rId2"/>
    <p:sldId id="267" r:id="rId3"/>
    <p:sldId id="277" r:id="rId4"/>
    <p:sldId id="278" r:id="rId5"/>
    <p:sldId id="260" r:id="rId6"/>
    <p:sldId id="276" r:id="rId7"/>
    <p:sldId id="261" r:id="rId8"/>
    <p:sldId id="262" r:id="rId9"/>
    <p:sldId id="263" r:id="rId10"/>
    <p:sldId id="274" r:id="rId11"/>
    <p:sldId id="271" r:id="rId12"/>
    <p:sldId id="272" r:id="rId13"/>
    <p:sldId id="273" r:id="rId14"/>
    <p:sldId id="275" r:id="rId15"/>
    <p:sldId id="264" r:id="rId16"/>
    <p:sldId id="265" r:id="rId17"/>
  </p:sldIdLst>
  <p:sldSz cx="9144000" cy="6858000" type="screen4x3"/>
  <p:notesSz cx="6807200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66"/>
    <a:srgbClr val="FF99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228" autoAdjust="0"/>
    <p:restoredTop sz="94660"/>
  </p:normalViewPr>
  <p:slideViewPr>
    <p:cSldViewPr>
      <p:cViewPr>
        <p:scale>
          <a:sx n="80" d="100"/>
          <a:sy n="80" d="100"/>
        </p:scale>
        <p:origin x="-978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4CBD0C-62F8-4ACC-8DB0-2D9164B6116E}" type="datetimeFigureOut">
              <a:rPr lang="zh-TW" altLang="en-US" smtClean="0"/>
              <a:pPr/>
              <a:t>2018/5/22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A5A850-B832-4965-96BA-2DA123D5BD1E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59ABAA-BA14-4B15-AD10-9686083CCF49}" type="datetimeFigureOut">
              <a:rPr lang="zh-TW" altLang="en-US" smtClean="0"/>
              <a:pPr/>
              <a:t>2018/5/22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63F575-7855-4DC3-A840-22942C6325E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63F575-7855-4DC3-A840-22942C6325E0}" type="slidenum">
              <a:rPr lang="zh-TW" altLang="en-US" smtClean="0"/>
              <a:pPr/>
              <a:t>4</a:t>
            </a:fld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標題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7" name="副標題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30" name="日期版面配置區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A93D-240A-410C-A7CC-83F29D326931}" type="datetimeFigureOut">
              <a:rPr lang="zh-TW" altLang="en-US" smtClean="0"/>
              <a:pPr/>
              <a:t>2018/5/22</a:t>
            </a:fld>
            <a:endParaRPr lang="zh-TW" altLang="en-US"/>
          </a:p>
        </p:txBody>
      </p:sp>
      <p:sp>
        <p:nvSpPr>
          <p:cNvPr id="19" name="頁尾版面配置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7" name="投影片編號版面配置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147C8-A362-4D0E-A91F-5073FE7BAFB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A93D-240A-410C-A7CC-83F29D326931}" type="datetimeFigureOut">
              <a:rPr lang="zh-TW" altLang="en-US" smtClean="0"/>
              <a:pPr/>
              <a:t>2018/5/22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147C8-A362-4D0E-A91F-5073FE7BAFB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A93D-240A-410C-A7CC-83F29D326931}" type="datetimeFigureOut">
              <a:rPr lang="zh-TW" altLang="en-US" smtClean="0"/>
              <a:pPr/>
              <a:t>2018/5/22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147C8-A362-4D0E-A91F-5073FE7BAFB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A93D-240A-410C-A7CC-83F29D326931}" type="datetimeFigureOut">
              <a:rPr lang="zh-TW" altLang="en-US" smtClean="0"/>
              <a:pPr/>
              <a:t>2018/5/22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147C8-A362-4D0E-A91F-5073FE7BAFB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A93D-240A-410C-A7CC-83F29D326931}" type="datetimeFigureOut">
              <a:rPr lang="zh-TW" altLang="en-US" smtClean="0"/>
              <a:pPr/>
              <a:t>2018/5/22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147C8-A362-4D0E-A91F-5073FE7BAFB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A93D-240A-410C-A7CC-83F29D326931}" type="datetimeFigureOut">
              <a:rPr lang="zh-TW" altLang="en-US" smtClean="0"/>
              <a:pPr/>
              <a:t>2018/5/22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147C8-A362-4D0E-A91F-5073FE7BAFB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A93D-240A-410C-A7CC-83F29D326931}" type="datetimeFigureOut">
              <a:rPr lang="zh-TW" altLang="en-US" smtClean="0"/>
              <a:pPr/>
              <a:t>2018/5/22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147C8-A362-4D0E-A91F-5073FE7BAFB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A93D-240A-410C-A7CC-83F29D326931}" type="datetimeFigureOut">
              <a:rPr lang="zh-TW" altLang="en-US" smtClean="0"/>
              <a:pPr/>
              <a:t>2018/5/22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147C8-A362-4D0E-A91F-5073FE7BAFB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剪去並圓角化單一角落矩形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角三角形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A93D-240A-410C-A7CC-83F29D326931}" type="datetimeFigureOut">
              <a:rPr lang="zh-TW" altLang="en-US" smtClean="0"/>
              <a:pPr/>
              <a:t>2018/5/22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BE147C8-A362-4D0E-A91F-5073FE7BAFB1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10" name="手繪多邊形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手繪多邊形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A93D-240A-410C-A7CC-83F29D326931}" type="datetimeFigureOut">
              <a:rPr lang="zh-TW" altLang="en-US" smtClean="0"/>
              <a:pPr/>
              <a:t>2018/5/22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147C8-A362-4D0E-A91F-5073FE7BAFB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A93D-240A-410C-A7CC-83F29D326931}" type="datetimeFigureOut">
              <a:rPr lang="zh-TW" altLang="en-US" smtClean="0"/>
              <a:pPr/>
              <a:t>2018/5/22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147C8-A362-4D0E-A91F-5073FE7BAFB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手繪多邊形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手繪多邊形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標題版面配置區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0" name="文字版面配置區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0" name="日期版面配置區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9BBA93D-240A-410C-A7CC-83F29D326931}" type="datetimeFigureOut">
              <a:rPr lang="zh-TW" altLang="en-US" smtClean="0"/>
              <a:pPr/>
              <a:t>2018/5/22</a:t>
            </a:fld>
            <a:endParaRPr lang="zh-TW" altLang="en-US"/>
          </a:p>
        </p:txBody>
      </p:sp>
      <p:sp>
        <p:nvSpPr>
          <p:cNvPr id="22" name="頁尾版面配置區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18" name="投影片編號版面配置區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BE147C8-A362-4D0E-A91F-5073FE7BAFB1}" type="slidenum">
              <a:rPr lang="zh-TW" altLang="en-US" smtClean="0"/>
              <a:pPr/>
              <a:t>‹#›</a:t>
            </a:fld>
            <a:endParaRPr lang="zh-TW" altLang="en-US"/>
          </a:p>
        </p:txBody>
      </p:sp>
      <p:grpSp>
        <p:nvGrpSpPr>
          <p:cNvPr id="2" name="群組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手繪多邊形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手繪多邊形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http://www.tymetro.com.tw/js/upload/ckfinder/images/original_B.jpg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http://www.tymetro.com.tw/js/upload/ckfinder/images/original_B.jpg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http://bpic.ooopic.com/13/21/31/42bOOOPIC68_1024.jpg!/fw/780/quality/90/unsharp/true/compress/true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http://bpic.ooopic.com/13/21/31/42bOOOPIC68_1024.jpg!/fw/780/quality/90/unsharp/true/compress/true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文字方塊 60"/>
          <p:cNvSpPr txBox="1"/>
          <p:nvPr/>
        </p:nvSpPr>
        <p:spPr>
          <a:xfrm>
            <a:off x="2643174" y="2928934"/>
            <a:ext cx="38395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400" b="1" dirty="0" smtClean="0"/>
              <a:t>4-1</a:t>
            </a:r>
            <a:r>
              <a:rPr lang="zh-TW" altLang="en-US" sz="4400" b="1" dirty="0" smtClean="0"/>
              <a:t> </a:t>
            </a:r>
            <a:r>
              <a:rPr lang="zh-TW" altLang="en-US" sz="4400" b="1" dirty="0" smtClean="0">
                <a:latin typeface="標楷體" pitchFamily="65" charset="-120"/>
                <a:ea typeface="標楷體" pitchFamily="65" charset="-120"/>
              </a:rPr>
              <a:t>變數與函數</a:t>
            </a:r>
            <a:endParaRPr lang="zh-TW" altLang="en-US" sz="4400" b="1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500034" y="1289646"/>
            <a:ext cx="1428760" cy="4496809"/>
            <a:chOff x="1547" y="5051"/>
            <a:chExt cx="1070" cy="5670"/>
          </a:xfrm>
        </p:grpSpPr>
        <p:sp>
          <p:nvSpPr>
            <p:cNvPr id="3" name="Text Box 3"/>
            <p:cNvSpPr txBox="1">
              <a:spLocks noChangeArrowheads="1"/>
            </p:cNvSpPr>
            <p:nvPr/>
          </p:nvSpPr>
          <p:spPr bwMode="auto">
            <a:xfrm>
              <a:off x="1547" y="5051"/>
              <a:ext cx="1051" cy="53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新細明體" pitchFamily="18" charset="-120"/>
                  <a:cs typeface="新細明體" pitchFamily="18" charset="-120"/>
                </a:rPr>
                <a:t>養樂多罐</a:t>
              </a:r>
              <a:endParaRPr kumimoji="1" lang="zh-TW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4" name="Text Box 4"/>
            <p:cNvSpPr txBox="1">
              <a:spLocks noChangeArrowheads="1"/>
            </p:cNvSpPr>
            <p:nvPr/>
          </p:nvSpPr>
          <p:spPr bwMode="auto">
            <a:xfrm>
              <a:off x="1547" y="5771"/>
              <a:ext cx="1070" cy="53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新細明體" pitchFamily="18" charset="-120"/>
                  <a:cs typeface="新細明體" pitchFamily="18" charset="-120"/>
                </a:rPr>
                <a:t>鋁箔包</a:t>
              </a:r>
              <a:endParaRPr kumimoji="1" lang="zh-TW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5" name="Text Box 5"/>
            <p:cNvSpPr txBox="1">
              <a:spLocks noChangeArrowheads="1"/>
            </p:cNvSpPr>
            <p:nvPr/>
          </p:nvSpPr>
          <p:spPr bwMode="auto">
            <a:xfrm>
              <a:off x="1547" y="6487"/>
              <a:ext cx="1070" cy="53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新細明體" pitchFamily="18" charset="-120"/>
                  <a:cs typeface="新細明體" pitchFamily="18" charset="-120"/>
                </a:rPr>
                <a:t>光碟片</a:t>
              </a:r>
              <a:endParaRPr kumimoji="1" lang="zh-TW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>
              <a:off x="1547" y="7929"/>
              <a:ext cx="1051" cy="53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sz="2400" dirty="0" smtClean="0">
                  <a:latin typeface="Calibri" pitchFamily="34" charset="0"/>
                  <a:ea typeface="新細明體" pitchFamily="18" charset="-120"/>
                  <a:cs typeface="新細明體" pitchFamily="18" charset="-120"/>
                </a:rPr>
                <a:t>鋁罐</a:t>
              </a:r>
              <a:endParaRPr kumimoji="1" lang="zh-TW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8" name="Text Box 8"/>
            <p:cNvSpPr txBox="1">
              <a:spLocks noChangeArrowheads="1"/>
            </p:cNvSpPr>
            <p:nvPr/>
          </p:nvSpPr>
          <p:spPr bwMode="auto">
            <a:xfrm>
              <a:off x="1547" y="7208"/>
              <a:ext cx="1070" cy="53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新細明體" pitchFamily="18" charset="-120"/>
                  <a:cs typeface="新細明體" pitchFamily="18" charset="-120"/>
                </a:rPr>
                <a:t>紙杯</a:t>
              </a:r>
              <a:endParaRPr kumimoji="1" lang="zh-TW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9" name="Text Box 9"/>
            <p:cNvSpPr txBox="1">
              <a:spLocks noChangeArrowheads="1"/>
            </p:cNvSpPr>
            <p:nvPr/>
          </p:nvSpPr>
          <p:spPr bwMode="auto">
            <a:xfrm>
              <a:off x="1547" y="8649"/>
              <a:ext cx="1070" cy="53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新細明體" pitchFamily="18" charset="-120"/>
                  <a:cs typeface="新細明體" pitchFamily="18" charset="-120"/>
                </a:rPr>
                <a:t>玻璃瓶</a:t>
              </a:r>
              <a:endParaRPr kumimoji="1" lang="zh-TW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1547" y="9460"/>
              <a:ext cx="1070" cy="53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新細明體" pitchFamily="18" charset="-120"/>
                  <a:cs typeface="新細明體" pitchFamily="18" charset="-120"/>
                </a:rPr>
                <a:t>牛奶盒</a:t>
              </a:r>
              <a:endParaRPr kumimoji="1" lang="zh-TW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1547" y="10185"/>
              <a:ext cx="1051" cy="53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sz="2400" dirty="0" smtClean="0">
                  <a:latin typeface="Calibri" pitchFamily="34" charset="0"/>
                  <a:ea typeface="新細明體" pitchFamily="18" charset="-120"/>
                  <a:cs typeface="新細明體" pitchFamily="18" charset="-120"/>
                </a:rPr>
                <a:t>寶特瓶</a:t>
              </a:r>
              <a:endParaRPr kumimoji="1" lang="zh-TW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</p:grpSp>
      <p:grpSp>
        <p:nvGrpSpPr>
          <p:cNvPr id="12" name="Group 12"/>
          <p:cNvGrpSpPr>
            <a:grpSpLocks/>
          </p:cNvGrpSpPr>
          <p:nvPr/>
        </p:nvGrpSpPr>
        <p:grpSpPr bwMode="auto">
          <a:xfrm>
            <a:off x="5786446" y="1919274"/>
            <a:ext cx="1928826" cy="2857520"/>
            <a:chOff x="2636" y="9354"/>
            <a:chExt cx="1333" cy="4370"/>
          </a:xfrm>
        </p:grpSpPr>
        <p:sp>
          <p:nvSpPr>
            <p:cNvPr id="13" name="Text Box 13"/>
            <p:cNvSpPr txBox="1">
              <a:spLocks noChangeArrowheads="1"/>
            </p:cNvSpPr>
            <p:nvPr/>
          </p:nvSpPr>
          <p:spPr bwMode="auto">
            <a:xfrm>
              <a:off x="2636" y="9354"/>
              <a:ext cx="1333" cy="69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華康海報體W12" pitchFamily="81" charset="-120"/>
                  <a:ea typeface="華康海報體W12" pitchFamily="81" charset="-120"/>
                  <a:cs typeface="新細明體" pitchFamily="18" charset="-120"/>
                </a:rPr>
                <a:t>塑膠類</a:t>
              </a:r>
              <a:endParaRPr kumimoji="1" lang="zh-TW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14" name="Text Box 14"/>
            <p:cNvSpPr txBox="1">
              <a:spLocks noChangeArrowheads="1"/>
            </p:cNvSpPr>
            <p:nvPr/>
          </p:nvSpPr>
          <p:spPr bwMode="auto">
            <a:xfrm>
              <a:off x="2636" y="10546"/>
              <a:ext cx="1333" cy="69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華康海報體W12" pitchFamily="81" charset="-120"/>
                  <a:ea typeface="華康海報體W12" pitchFamily="81" charset="-120"/>
                  <a:cs typeface="新細明體" pitchFamily="18" charset="-120"/>
                </a:rPr>
                <a:t>金屬類</a:t>
              </a:r>
              <a:endParaRPr kumimoji="1" lang="zh-TW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15" name="Text Box 15"/>
            <p:cNvSpPr txBox="1">
              <a:spLocks noChangeArrowheads="1"/>
            </p:cNvSpPr>
            <p:nvPr/>
          </p:nvSpPr>
          <p:spPr bwMode="auto">
            <a:xfrm>
              <a:off x="2636" y="11761"/>
              <a:ext cx="1333" cy="69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華康海報體W12" pitchFamily="81" charset="-120"/>
                  <a:ea typeface="華康海報體W12" pitchFamily="81" charset="-120"/>
                  <a:cs typeface="新細明體" pitchFamily="18" charset="-120"/>
                </a:rPr>
                <a:t>玻璃類</a:t>
              </a:r>
              <a:endParaRPr kumimoji="1" lang="zh-TW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16" name="Text Box 16"/>
            <p:cNvSpPr txBox="1">
              <a:spLocks noChangeArrowheads="1"/>
            </p:cNvSpPr>
            <p:nvPr/>
          </p:nvSpPr>
          <p:spPr bwMode="auto">
            <a:xfrm>
              <a:off x="2636" y="13025"/>
              <a:ext cx="995" cy="69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華康海報體W12" pitchFamily="81" charset="-120"/>
                  <a:ea typeface="華康海報體W12" pitchFamily="81" charset="-120"/>
                  <a:cs typeface="新細明體" pitchFamily="18" charset="-120"/>
                </a:rPr>
                <a:t>紙類</a:t>
              </a:r>
              <a:endParaRPr kumimoji="1" lang="zh-TW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</p:grpSp>
      <p:sp>
        <p:nvSpPr>
          <p:cNvPr id="17" name="矩形 16"/>
          <p:cNvSpPr/>
          <p:nvPr/>
        </p:nvSpPr>
        <p:spPr>
          <a:xfrm>
            <a:off x="500034" y="633390"/>
            <a:ext cx="1643074" cy="42862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1"/>
                </a:solidFill>
              </a:rPr>
              <a:t>垃圾名稱</a:t>
            </a:r>
            <a:endParaRPr lang="zh-TW" altLang="en-US" b="1" dirty="0">
              <a:solidFill>
                <a:schemeClr val="tx1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929322" y="704828"/>
            <a:ext cx="1643074" cy="42862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1"/>
                </a:solidFill>
              </a:rPr>
              <a:t>資源回收種類</a:t>
            </a:r>
            <a:endParaRPr lang="zh-TW" altLang="en-US" b="1" dirty="0">
              <a:solidFill>
                <a:schemeClr val="tx1"/>
              </a:solidFill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418534" y="5848364"/>
            <a:ext cx="872546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zh-TW" b="1" dirty="0" smtClean="0">
                <a:latin typeface="標楷體" pitchFamily="65" charset="-120"/>
                <a:ea typeface="標楷體" pitchFamily="65" charset="-120"/>
              </a:rPr>
              <a:t>由上面的連連看可知，『資源回收種類』、『垃圾名稱』的對應中，當我們給定</a:t>
            </a:r>
            <a:endParaRPr lang="zh-TW" altLang="zh-TW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x-none" altLang="zh-TW" b="1" dirty="0" smtClean="0">
                <a:latin typeface="標楷體" pitchFamily="65" charset="-120"/>
                <a:ea typeface="標楷體" pitchFamily="65" charset="-120"/>
              </a:rPr>
              <a:t>____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_________</a:t>
            </a:r>
            <a:r>
              <a:rPr lang="zh-TW" altLang="zh-TW" b="1" dirty="0" smtClean="0">
                <a:latin typeface="標楷體" pitchFamily="65" charset="-120"/>
                <a:ea typeface="標楷體" pitchFamily="65" charset="-120"/>
              </a:rPr>
              <a:t>可對應唯一一個</a:t>
            </a:r>
            <a:r>
              <a:rPr lang="x-none" altLang="zh-TW" b="1" dirty="0" smtClean="0">
                <a:latin typeface="標楷體" pitchFamily="65" charset="-120"/>
                <a:ea typeface="標楷體" pitchFamily="65" charset="-120"/>
              </a:rPr>
              <a:t>_________________</a:t>
            </a:r>
            <a:r>
              <a:rPr lang="zh-TW" altLang="zh-TW" b="1" dirty="0" smtClean="0">
                <a:latin typeface="標楷體" pitchFamily="65" charset="-120"/>
                <a:ea typeface="標楷體" pitchFamily="65" charset="-120"/>
              </a:rPr>
              <a:t>，屬於『明確的對應關係』。</a:t>
            </a:r>
            <a:endParaRPr lang="zh-TW" altLang="zh-TW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zh-TW" b="1" dirty="0" smtClean="0">
                <a:latin typeface="標楷體" pitchFamily="65" charset="-120"/>
                <a:ea typeface="標楷體" pitchFamily="65" charset="-120"/>
              </a:rPr>
              <a:t>給定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_________________</a:t>
            </a:r>
            <a:r>
              <a:rPr lang="zh-TW" altLang="zh-TW" b="1" dirty="0" smtClean="0">
                <a:latin typeface="標楷體" pitchFamily="65" charset="-120"/>
                <a:ea typeface="標楷體" pitchFamily="65" charset="-120"/>
              </a:rPr>
              <a:t>所對應的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_________________</a:t>
            </a:r>
            <a:r>
              <a:rPr lang="zh-TW" altLang="zh-TW" b="1" dirty="0" smtClean="0">
                <a:latin typeface="標楷體" pitchFamily="65" charset="-120"/>
                <a:ea typeface="標楷體" pitchFamily="65" charset="-120"/>
              </a:rPr>
              <a:t>，屬於『不明確的對應關係』</a:t>
            </a:r>
            <a:endParaRPr lang="zh-TW" altLang="zh-TW" dirty="0" smtClean="0"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  <p:sp>
        <p:nvSpPr>
          <p:cNvPr id="20" name="矩形 19"/>
          <p:cNvSpPr/>
          <p:nvPr/>
        </p:nvSpPr>
        <p:spPr>
          <a:xfrm>
            <a:off x="642910" y="6134116"/>
            <a:ext cx="121444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垃圾名稱</a:t>
            </a:r>
            <a:endParaRPr lang="zh-TW" altLang="en-US" sz="20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714744" y="6134116"/>
            <a:ext cx="2000264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資源回收種類</a:t>
            </a:r>
            <a:endParaRPr lang="zh-TW" altLang="en-US" sz="20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429124" y="6419868"/>
            <a:ext cx="121444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垃圾名稱</a:t>
            </a:r>
            <a:endParaRPr lang="zh-TW" altLang="en-US" sz="20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214414" y="6419868"/>
            <a:ext cx="1785950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資源回收種類</a:t>
            </a:r>
            <a:endParaRPr lang="zh-TW" altLang="en-US" sz="20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4" name="文字方塊 23"/>
          <p:cNvSpPr txBox="1"/>
          <p:nvPr/>
        </p:nvSpPr>
        <p:spPr>
          <a:xfrm>
            <a:off x="3786182" y="214290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活動一</a:t>
            </a:r>
            <a:endParaRPr lang="zh-TW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25" name="直線接點 24"/>
          <p:cNvCxnSpPr>
            <a:stCxn id="3" idx="3"/>
            <a:endCxn id="13" idx="1"/>
          </p:cNvCxnSpPr>
          <p:nvPr/>
        </p:nvCxnSpPr>
        <p:spPr>
          <a:xfrm>
            <a:off x="1903423" y="1501941"/>
            <a:ext cx="3883023" cy="645869"/>
          </a:xfrm>
          <a:prstGeom prst="line">
            <a:avLst/>
          </a:prstGeom>
          <a:ln w="44450">
            <a:solidFill>
              <a:srgbClr val="FFC000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接點 25"/>
          <p:cNvCxnSpPr>
            <a:stCxn id="4" idx="3"/>
          </p:cNvCxnSpPr>
          <p:nvPr/>
        </p:nvCxnSpPr>
        <p:spPr>
          <a:xfrm>
            <a:off x="1928794" y="2073445"/>
            <a:ext cx="3857652" cy="2557311"/>
          </a:xfrm>
          <a:prstGeom prst="line">
            <a:avLst/>
          </a:prstGeom>
          <a:ln w="44450">
            <a:solidFill>
              <a:schemeClr val="accent6">
                <a:lumMod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線接點 26"/>
          <p:cNvCxnSpPr>
            <a:stCxn id="5" idx="3"/>
          </p:cNvCxnSpPr>
          <p:nvPr/>
        </p:nvCxnSpPr>
        <p:spPr>
          <a:xfrm flipV="1">
            <a:off x="1928794" y="2357430"/>
            <a:ext cx="3857652" cy="283638"/>
          </a:xfrm>
          <a:prstGeom prst="line">
            <a:avLst/>
          </a:prstGeom>
          <a:ln w="44450">
            <a:solidFill>
              <a:srgbClr val="FFC000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線接點 28"/>
          <p:cNvCxnSpPr>
            <a:stCxn id="8" idx="3"/>
            <a:endCxn id="16" idx="1"/>
          </p:cNvCxnSpPr>
          <p:nvPr/>
        </p:nvCxnSpPr>
        <p:spPr>
          <a:xfrm>
            <a:off x="1928794" y="3212920"/>
            <a:ext cx="3857652" cy="1335338"/>
          </a:xfrm>
          <a:prstGeom prst="line">
            <a:avLst/>
          </a:prstGeom>
          <a:ln w="44450">
            <a:solidFill>
              <a:schemeClr val="accent6">
                <a:lumMod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線接點 29"/>
          <p:cNvCxnSpPr>
            <a:stCxn id="7" idx="3"/>
          </p:cNvCxnSpPr>
          <p:nvPr/>
        </p:nvCxnSpPr>
        <p:spPr>
          <a:xfrm flipV="1">
            <a:off x="1903423" y="2878764"/>
            <a:ext cx="3883023" cy="905660"/>
          </a:xfrm>
          <a:prstGeom prst="line">
            <a:avLst/>
          </a:prstGeom>
          <a:ln w="44450">
            <a:solidFill>
              <a:srgbClr val="C00000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接點 30"/>
          <p:cNvCxnSpPr>
            <a:stCxn id="9" idx="3"/>
            <a:endCxn id="15" idx="1"/>
          </p:cNvCxnSpPr>
          <p:nvPr/>
        </p:nvCxnSpPr>
        <p:spPr>
          <a:xfrm flipV="1">
            <a:off x="1928794" y="3721735"/>
            <a:ext cx="3857652" cy="634193"/>
          </a:xfrm>
          <a:prstGeom prst="line">
            <a:avLst/>
          </a:prstGeom>
          <a:ln w="44450"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接點 31"/>
          <p:cNvCxnSpPr>
            <a:stCxn id="10" idx="3"/>
          </p:cNvCxnSpPr>
          <p:nvPr/>
        </p:nvCxnSpPr>
        <p:spPr>
          <a:xfrm flipV="1">
            <a:off x="1928794" y="4565626"/>
            <a:ext cx="3857652" cy="433244"/>
          </a:xfrm>
          <a:prstGeom prst="line">
            <a:avLst/>
          </a:prstGeom>
          <a:ln w="44450">
            <a:solidFill>
              <a:schemeClr val="accent6">
                <a:lumMod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接點 32"/>
          <p:cNvCxnSpPr>
            <a:stCxn id="11" idx="3"/>
          </p:cNvCxnSpPr>
          <p:nvPr/>
        </p:nvCxnSpPr>
        <p:spPr>
          <a:xfrm flipV="1">
            <a:off x="1903423" y="2295520"/>
            <a:ext cx="3883023" cy="3278387"/>
          </a:xfrm>
          <a:prstGeom prst="line">
            <a:avLst/>
          </a:prstGeom>
          <a:ln w="44450">
            <a:solidFill>
              <a:srgbClr val="FFC000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 descr="20170402_12551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324908">
            <a:off x="4110412" y="267611"/>
            <a:ext cx="4872042" cy="36540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圖片 3" descr="20170402_125345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rot="379306">
            <a:off x="204155" y="1402802"/>
            <a:ext cx="4938997" cy="398090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圖片 4" descr="20170402_130849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572000" y="3696868"/>
            <a:ext cx="4214842" cy="31611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文字方塊 5"/>
          <p:cNvSpPr txBox="1"/>
          <p:nvPr/>
        </p:nvSpPr>
        <p:spPr>
          <a:xfrm>
            <a:off x="2643174" y="357166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活動二</a:t>
            </a:r>
            <a:endParaRPr lang="zh-TW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 descr="20170402_12591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rot="21201067">
            <a:off x="4532004" y="851276"/>
            <a:ext cx="4297759" cy="57286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圖片 3" descr="20170402_12562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0" y="357166"/>
            <a:ext cx="4586290" cy="343971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圖片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714752"/>
            <a:ext cx="4738585" cy="2951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tymetro.com.tw/js/upload/ckfinder/images/original_B.jpg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-357222" y="0"/>
            <a:ext cx="118021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文字方塊 3"/>
          <p:cNvSpPr txBox="1"/>
          <p:nvPr/>
        </p:nvSpPr>
        <p:spPr>
          <a:xfrm>
            <a:off x="3786182" y="214290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活動二</a:t>
            </a:r>
            <a:endParaRPr lang="zh-TW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571472" y="896583"/>
            <a:ext cx="8001056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1" lang="en-US" altLang="zh-TW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Calibri" pitchFamily="34" charset="0"/>
              </a:rPr>
              <a:t>(1)</a:t>
            </a:r>
            <a:r>
              <a:rPr kumimoji="1" lang="zh-TW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Calibri" pitchFamily="34" charset="0"/>
              </a:rPr>
              <a:t>搭乘機捷從</a:t>
            </a:r>
            <a:r>
              <a:rPr kumimoji="1" lang="en-US" altLang="zh-TW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Calibri" pitchFamily="34" charset="0"/>
              </a:rPr>
              <a:t>A21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Calibri" pitchFamily="34" charset="0"/>
              </a:rPr>
              <a:t>環北站到</a:t>
            </a:r>
            <a:r>
              <a:rPr kumimoji="1" lang="en-US" altLang="zh-TW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Calibri" pitchFamily="34" charset="0"/>
              </a:rPr>
              <a:t>A11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Calibri" pitchFamily="34" charset="0"/>
              </a:rPr>
              <a:t>坑口站的彩繪村要多少錢？ </a:t>
            </a:r>
            <a:r>
              <a:rPr kumimoji="1" lang="en-US" altLang="zh-TW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Calibri" pitchFamily="34" charset="0"/>
              </a:rPr>
              <a:t>__________                           </a:t>
            </a:r>
            <a:endParaRPr kumimoji="1" lang="en-US" altLang="zh-TW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1" lang="en-US" altLang="zh-TW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(2)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假設我們從</a:t>
            </a:r>
            <a:r>
              <a:rPr kumimoji="1" lang="en-US" altLang="zh-TW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A21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站買機捷最低票價需花</a:t>
            </a:r>
            <a:r>
              <a:rPr kumimoji="1" lang="en-US" altLang="zh-TW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30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元，</a:t>
            </a:r>
            <a:endParaRPr kumimoji="1" lang="en-US" altLang="zh-TW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輸入</a:t>
            </a:r>
            <a:r>
              <a:rPr kumimoji="1" lang="en-US" altLang="zh-TW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30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元，請問同學知道老師要去哪個站嗎？</a:t>
            </a:r>
            <a:r>
              <a:rPr kumimoji="1" lang="en-US" altLang="zh-TW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Calibri" pitchFamily="34" charset="0"/>
              </a:rPr>
              <a:t>_____________________________________</a:t>
            </a:r>
            <a:endParaRPr kumimoji="1" lang="en-US" altLang="zh-TW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(3)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若我們從</a:t>
            </a:r>
            <a:r>
              <a:rPr kumimoji="1" lang="en-US" altLang="zh-TW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A21</a:t>
            </a:r>
            <a:r>
              <a:rPr kumimoji="1" lang="zh-TW" altLang="en-US" sz="2800" b="1" dirty="0" smtClean="0">
                <a:latin typeface="標楷體" pitchFamily="65" charset="-120"/>
                <a:ea typeface="標楷體" pitchFamily="65" charset="-120"/>
                <a:cs typeface="Arial" pitchFamily="34" charset="0"/>
              </a:rPr>
              <a:t>站出發</a:t>
            </a:r>
            <a:r>
              <a:rPr kumimoji="1" lang="zh-TW" altLang="en-US" sz="2800" b="1" dirty="0" smtClean="0">
                <a:latin typeface="標楷體" pitchFamily="65" charset="-120"/>
                <a:ea typeface="標楷體" pitchFamily="65" charset="-120"/>
                <a:cs typeface="Arial" pitchFamily="34" charset="0"/>
              </a:rPr>
              <a:t>，票價</a:t>
            </a:r>
            <a:r>
              <a:rPr kumimoji="1" lang="en-US" altLang="zh-TW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40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元，請問老師要坐到哪一站？</a:t>
            </a:r>
            <a:r>
              <a:rPr kumimoji="1" lang="en-US" altLang="zh-TW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____________</a:t>
            </a:r>
            <a:endParaRPr kumimoji="1" lang="en-US" altLang="zh-TW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由此可知，從</a:t>
            </a:r>
            <a:r>
              <a:rPr kumimoji="1" lang="en-US" altLang="zh-TW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A21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站出發，</a:t>
            </a:r>
            <a:r>
              <a:rPr kumimoji="1" lang="en-US" altLang="zh-TW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『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站名</a:t>
            </a:r>
            <a:r>
              <a:rPr kumimoji="1" lang="en-US" altLang="zh-TW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』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和</a:t>
            </a:r>
            <a:r>
              <a:rPr kumimoji="1" lang="en-US" altLang="zh-TW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『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票價</a:t>
            </a:r>
            <a:r>
              <a:rPr kumimoji="1" lang="en-US" altLang="zh-TW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』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的對應中，</a:t>
            </a:r>
            <a:endParaRPr kumimoji="1" lang="en-US" altLang="zh-TW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給定</a:t>
            </a:r>
            <a:r>
              <a:rPr kumimoji="1" lang="en-US" altLang="zh-TW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_________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可對應唯一一個</a:t>
            </a:r>
            <a:r>
              <a:rPr kumimoji="1" lang="en-US" altLang="zh-TW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_________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，屬於</a:t>
            </a:r>
            <a:r>
              <a:rPr kumimoji="1" lang="en-US" altLang="zh-TW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『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明確的對應關係</a:t>
            </a:r>
            <a:r>
              <a:rPr kumimoji="1" lang="en-US" altLang="zh-TW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』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。   </a:t>
            </a:r>
            <a:endParaRPr kumimoji="1" lang="zh-TW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給定</a:t>
            </a:r>
            <a:r>
              <a:rPr kumimoji="1" lang="en-US" altLang="zh-TW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__________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所對應的</a:t>
            </a:r>
            <a:r>
              <a:rPr kumimoji="1" lang="en-US" altLang="zh-TW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__________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，屬於</a:t>
            </a:r>
            <a:r>
              <a:rPr kumimoji="1" lang="en-US" altLang="zh-TW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『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不明確的對應關係</a:t>
            </a:r>
            <a:r>
              <a:rPr kumimoji="1" lang="en-US" altLang="zh-TW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』 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。</a:t>
            </a:r>
            <a:endParaRPr kumimoji="1" lang="zh-TW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00298" y="1428736"/>
            <a:ext cx="121444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75</a:t>
            </a:r>
            <a:r>
              <a:rPr lang="zh-TW" altLang="en-US" sz="2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元</a:t>
            </a:r>
            <a:endParaRPr lang="zh-TW" altLang="en-US" sz="24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14348" y="2714620"/>
            <a:ext cx="5286412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興南站</a:t>
            </a:r>
            <a:r>
              <a:rPr lang="en-US" altLang="zh-TW" sz="2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,</a:t>
            </a:r>
            <a:r>
              <a:rPr lang="zh-TW" altLang="en-US" sz="2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桃園體育園區站</a:t>
            </a:r>
            <a:r>
              <a:rPr lang="en-US" altLang="zh-TW" sz="2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,</a:t>
            </a:r>
            <a:r>
              <a:rPr lang="zh-TW" altLang="en-US" sz="2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高鐵桃園站 </a:t>
            </a:r>
            <a:endParaRPr lang="zh-TW" altLang="en-US" sz="24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786050" y="3571876"/>
            <a:ext cx="3214710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沒有可對應的站名</a:t>
            </a:r>
            <a:endParaRPr lang="zh-TW" altLang="en-US" sz="24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57290" y="4857760"/>
            <a:ext cx="121444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站名</a:t>
            </a:r>
            <a:endParaRPr lang="zh-TW" altLang="en-US" sz="24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715008" y="4786322"/>
            <a:ext cx="121444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票價</a:t>
            </a:r>
            <a:endParaRPr lang="zh-TW" altLang="en-US" sz="24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571604" y="5643578"/>
            <a:ext cx="121444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票價</a:t>
            </a:r>
            <a:endParaRPr lang="zh-TW" altLang="en-US" sz="24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786314" y="5643578"/>
            <a:ext cx="121444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站名</a:t>
            </a:r>
            <a:endParaRPr lang="zh-TW" altLang="en-US" sz="24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0" name="圖片 9" descr="未命名12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57884" y="459577"/>
            <a:ext cx="2928958" cy="2611485"/>
          </a:xfrm>
          <a:prstGeom prst="rect">
            <a:avLst/>
          </a:prstGeom>
        </p:spPr>
      </p:pic>
      <p:pic>
        <p:nvPicPr>
          <p:cNvPr id="11" name="Picture 2" descr="http://www.tymetro.com.tw/js/upload/ckfinder/images/original_B.jpg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-285784" y="-24"/>
            <a:ext cx="10355117" cy="69573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3786182" y="214290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活動三</a:t>
            </a:r>
            <a:endParaRPr lang="zh-TW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1657362" y="1114409"/>
            <a:ext cx="350837" cy="9233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新細明體" pitchFamily="18" charset="-120"/>
                <a:cs typeface="新細明體" pitchFamily="18" charset="-120"/>
              </a:rPr>
              <a:t>小丑魚</a:t>
            </a:r>
            <a:endParaRPr kumimoji="1" lang="zh-TW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2786050" y="1142984"/>
            <a:ext cx="350838" cy="9233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新細明體" pitchFamily="18" charset="-120"/>
                <a:cs typeface="新細明體" pitchFamily="18" charset="-120"/>
              </a:rPr>
              <a:t>山椒魚</a:t>
            </a:r>
            <a:endParaRPr kumimoji="1" lang="zh-TW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4000496" y="1142984"/>
            <a:ext cx="350837" cy="64633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新細明體" pitchFamily="18" charset="-120"/>
                <a:cs typeface="新細明體" pitchFamily="18" charset="-120"/>
              </a:rPr>
              <a:t>蜥蜴</a:t>
            </a:r>
            <a:endParaRPr kumimoji="1" lang="zh-TW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6745299" y="1142984"/>
            <a:ext cx="350838" cy="64633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新細明體" pitchFamily="18" charset="-120"/>
                <a:cs typeface="新細明體" pitchFamily="18" charset="-120"/>
              </a:rPr>
              <a:t>老鷹</a:t>
            </a:r>
            <a:endParaRPr kumimoji="1" lang="zh-TW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4714876" y="1142984"/>
            <a:ext cx="350838" cy="64633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新細明體" pitchFamily="18" charset="-120"/>
                <a:cs typeface="新細明體" pitchFamily="18" charset="-120"/>
              </a:rPr>
              <a:t>藍鵲</a:t>
            </a:r>
            <a:endParaRPr kumimoji="1" lang="zh-TW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3363906" y="1142984"/>
            <a:ext cx="350838" cy="36933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新細明體" pitchFamily="18" charset="-120"/>
                <a:cs typeface="新細明體" pitchFamily="18" charset="-120"/>
              </a:rPr>
              <a:t>鹿</a:t>
            </a:r>
            <a:endParaRPr kumimoji="1" lang="zh-TW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5357818" y="1142984"/>
            <a:ext cx="349250" cy="36933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新細明體" pitchFamily="18" charset="-120"/>
                <a:cs typeface="新細明體" pitchFamily="18" charset="-120"/>
              </a:rPr>
              <a:t>蛙</a:t>
            </a:r>
            <a:endParaRPr kumimoji="1" lang="zh-TW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19466" name="Text Box 10"/>
          <p:cNvSpPr txBox="1">
            <a:spLocks noChangeArrowheads="1"/>
          </p:cNvSpPr>
          <p:nvPr/>
        </p:nvSpPr>
        <p:spPr bwMode="auto">
          <a:xfrm>
            <a:off x="2214546" y="1142984"/>
            <a:ext cx="349250" cy="64633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新細明體" pitchFamily="18" charset="-120"/>
                <a:cs typeface="新細明體" pitchFamily="18" charset="-120"/>
              </a:rPr>
              <a:t>海馬</a:t>
            </a:r>
            <a:endParaRPr kumimoji="1" lang="zh-TW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19467" name="Text Box 11"/>
          <p:cNvSpPr txBox="1">
            <a:spLocks noChangeArrowheads="1"/>
          </p:cNvSpPr>
          <p:nvPr/>
        </p:nvSpPr>
        <p:spPr bwMode="auto">
          <a:xfrm>
            <a:off x="7280287" y="1142984"/>
            <a:ext cx="350837" cy="36933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新細明體" pitchFamily="18" charset="-120"/>
                <a:cs typeface="新細明體" pitchFamily="18" charset="-120"/>
              </a:rPr>
              <a:t>蛇</a:t>
            </a:r>
            <a:endParaRPr kumimoji="1" lang="zh-TW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19468" name="Text Box 12"/>
          <p:cNvSpPr txBox="1">
            <a:spLocks noChangeArrowheads="1"/>
          </p:cNvSpPr>
          <p:nvPr/>
        </p:nvSpPr>
        <p:spPr bwMode="auto">
          <a:xfrm>
            <a:off x="6072198" y="1142984"/>
            <a:ext cx="350838" cy="64633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新細明體" pitchFamily="18" charset="-120"/>
                <a:cs typeface="新細明體" pitchFamily="18" charset="-120"/>
              </a:rPr>
              <a:t>鯨豚</a:t>
            </a:r>
            <a:endParaRPr kumimoji="1" lang="zh-TW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000100" y="1071546"/>
            <a:ext cx="428628" cy="129541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1"/>
                </a:solidFill>
              </a:rPr>
              <a:t>動物名稱</a:t>
            </a:r>
            <a:endParaRPr lang="zh-TW" altLang="en-US" b="1" dirty="0">
              <a:solidFill>
                <a:schemeClr val="tx1"/>
              </a:solidFill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214282" y="714356"/>
            <a:ext cx="8258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第</a:t>
            </a:r>
            <a:r>
              <a:rPr lang="en-US" altLang="zh-TW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題</a:t>
            </a:r>
            <a:endParaRPr lang="zh-TW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19470" name="Group 14"/>
          <p:cNvGrpSpPr>
            <a:grpSpLocks/>
          </p:cNvGrpSpPr>
          <p:nvPr/>
        </p:nvGrpSpPr>
        <p:grpSpPr bwMode="auto">
          <a:xfrm>
            <a:off x="1571604" y="4929199"/>
            <a:ext cx="6429420" cy="652657"/>
            <a:chOff x="2568" y="2922"/>
            <a:chExt cx="7234" cy="1024"/>
          </a:xfrm>
        </p:grpSpPr>
        <p:sp>
          <p:nvSpPr>
            <p:cNvPr id="19471" name="Text Box 15"/>
            <p:cNvSpPr txBox="1">
              <a:spLocks noChangeArrowheads="1"/>
            </p:cNvSpPr>
            <p:nvPr/>
          </p:nvSpPr>
          <p:spPr bwMode="auto">
            <a:xfrm>
              <a:off x="2568" y="2922"/>
              <a:ext cx="813" cy="101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新細明體" pitchFamily="18" charset="-120"/>
                  <a:cs typeface="新細明體" pitchFamily="18" charset="-120"/>
                </a:rPr>
                <a:t>魚類</a:t>
              </a:r>
              <a:endParaRPr kumimoji="1" 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19472" name="Text Box 16"/>
            <p:cNvSpPr txBox="1">
              <a:spLocks noChangeArrowheads="1"/>
            </p:cNvSpPr>
            <p:nvPr/>
          </p:nvSpPr>
          <p:spPr bwMode="auto">
            <a:xfrm>
              <a:off x="3945" y="2932"/>
              <a:ext cx="1069" cy="101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新細明體" pitchFamily="18" charset="-120"/>
                  <a:cs typeface="新細明體" pitchFamily="18" charset="-120"/>
                </a:rPr>
                <a:t>兩生類</a:t>
              </a:r>
              <a:endParaRPr kumimoji="1" 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19473" name="Text Box 17"/>
            <p:cNvSpPr txBox="1">
              <a:spLocks noChangeArrowheads="1"/>
            </p:cNvSpPr>
            <p:nvPr/>
          </p:nvSpPr>
          <p:spPr bwMode="auto">
            <a:xfrm>
              <a:off x="5651" y="2930"/>
              <a:ext cx="1058" cy="101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新細明體" pitchFamily="18" charset="-120"/>
                  <a:cs typeface="新細明體" pitchFamily="18" charset="-120"/>
                </a:rPr>
                <a:t>爬蟲類</a:t>
              </a:r>
              <a:endParaRPr kumimoji="1" 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19474" name="Text Box 18"/>
            <p:cNvSpPr txBox="1">
              <a:spLocks noChangeArrowheads="1"/>
            </p:cNvSpPr>
            <p:nvPr/>
          </p:nvSpPr>
          <p:spPr bwMode="auto">
            <a:xfrm>
              <a:off x="7326" y="2932"/>
              <a:ext cx="1058" cy="101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新細明體" pitchFamily="18" charset="-120"/>
                  <a:cs typeface="新細明體" pitchFamily="18" charset="-120"/>
                </a:rPr>
                <a:t>哺乳類</a:t>
              </a:r>
              <a:endParaRPr kumimoji="1" lang="zh-TW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19475" name="Text Box 19"/>
            <p:cNvSpPr txBox="1">
              <a:spLocks noChangeArrowheads="1"/>
            </p:cNvSpPr>
            <p:nvPr/>
          </p:nvSpPr>
          <p:spPr bwMode="auto">
            <a:xfrm>
              <a:off x="9000" y="2922"/>
              <a:ext cx="802" cy="101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新細明體" pitchFamily="18" charset="-120"/>
                  <a:cs typeface="新細明體" pitchFamily="18" charset="-120"/>
                </a:rPr>
                <a:t>鳥類</a:t>
              </a:r>
              <a:endParaRPr kumimoji="1" lang="zh-TW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</p:grpSp>
      <p:sp>
        <p:nvSpPr>
          <p:cNvPr id="19476" name="Rectangle 20"/>
          <p:cNvSpPr>
            <a:spLocks noChangeArrowheads="1"/>
          </p:cNvSpPr>
          <p:nvPr/>
        </p:nvSpPr>
        <p:spPr bwMode="auto">
          <a:xfrm>
            <a:off x="300234" y="5571034"/>
            <a:ext cx="884376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由上面的連連看可知，</a:t>
            </a:r>
            <a:r>
              <a:rPr kumimoji="1" lang="zh-TW" alt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『</a:t>
            </a:r>
            <a:r>
              <a:rPr kumimoji="1" 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動物名稱</a:t>
            </a:r>
            <a:r>
              <a:rPr kumimoji="1" lang="zh-TW" alt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』</a:t>
            </a:r>
            <a:r>
              <a:rPr kumimoji="1" 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、</a:t>
            </a:r>
            <a:r>
              <a:rPr kumimoji="1" lang="zh-TW" alt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『</a:t>
            </a:r>
            <a:r>
              <a:rPr kumimoji="1" 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脊索動物門分類</a:t>
            </a:r>
            <a:r>
              <a:rPr kumimoji="1" lang="zh-TW" alt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』</a:t>
            </a:r>
            <a:r>
              <a:rPr kumimoji="1" 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的</a:t>
            </a:r>
            <a:endParaRPr kumimoji="1" lang="en-US" altLang="zh-TW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對應中，當我們給定</a:t>
            </a:r>
            <a:r>
              <a:rPr kumimoji="1" lang="zh-TW" alt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___________</a:t>
            </a:r>
            <a:r>
              <a:rPr kumimoji="1" lang="zh-TW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可</a:t>
            </a:r>
            <a:r>
              <a:rPr kumimoji="1" 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對應</a:t>
            </a:r>
            <a:r>
              <a:rPr kumimoji="1" lang="zh-TW" altLang="en-US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唯一一個</a:t>
            </a:r>
            <a:r>
              <a:rPr kumimoji="1" lang="zh-TW" alt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____________</a:t>
            </a:r>
            <a:endParaRPr kumimoji="1" lang="en-US" altLang="zh-TW" sz="2400" b="1" dirty="0" smtClean="0"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屬於</a:t>
            </a:r>
            <a:r>
              <a:rPr kumimoji="1" lang="zh-TW" alt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『</a:t>
            </a:r>
            <a:r>
              <a:rPr kumimoji="1" 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明確的對應關係</a:t>
            </a:r>
            <a:r>
              <a:rPr kumimoji="1" lang="zh-TW" alt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』</a:t>
            </a:r>
            <a:r>
              <a:rPr kumimoji="1" 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。</a:t>
            </a:r>
            <a:endParaRPr kumimoji="1" lang="zh-TW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000100" y="3714752"/>
            <a:ext cx="428628" cy="200979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1"/>
                </a:solidFill>
              </a:rPr>
              <a:t>脊</a:t>
            </a:r>
            <a:endParaRPr lang="en-US" altLang="zh-TW" b="1" dirty="0" smtClean="0">
              <a:solidFill>
                <a:schemeClr val="tx1"/>
              </a:solidFill>
            </a:endParaRPr>
          </a:p>
          <a:p>
            <a:pPr algn="ctr"/>
            <a:r>
              <a:rPr lang="zh-TW" altLang="en-US" b="1" dirty="0" smtClean="0">
                <a:solidFill>
                  <a:schemeClr val="tx1"/>
                </a:solidFill>
              </a:rPr>
              <a:t>索</a:t>
            </a:r>
            <a:endParaRPr lang="en-US" altLang="zh-TW" b="1" dirty="0" smtClean="0">
              <a:solidFill>
                <a:schemeClr val="tx1"/>
              </a:solidFill>
            </a:endParaRPr>
          </a:p>
          <a:p>
            <a:pPr algn="ctr"/>
            <a:r>
              <a:rPr lang="zh-TW" altLang="en-US" b="1" dirty="0" smtClean="0">
                <a:solidFill>
                  <a:schemeClr val="tx1"/>
                </a:solidFill>
              </a:rPr>
              <a:t>動物</a:t>
            </a:r>
            <a:endParaRPr lang="en-US" altLang="zh-TW" b="1" dirty="0" smtClean="0">
              <a:solidFill>
                <a:schemeClr val="tx1"/>
              </a:solidFill>
            </a:endParaRPr>
          </a:p>
          <a:p>
            <a:pPr algn="ctr"/>
            <a:r>
              <a:rPr lang="zh-TW" altLang="en-US" b="1" dirty="0" smtClean="0">
                <a:solidFill>
                  <a:schemeClr val="tx1"/>
                </a:solidFill>
              </a:rPr>
              <a:t>門分類</a:t>
            </a:r>
            <a:endParaRPr lang="zh-TW" altLang="en-US" b="1" dirty="0">
              <a:solidFill>
                <a:schemeClr val="tx1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286116" y="6000768"/>
            <a:ext cx="1428760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動物名稱</a:t>
            </a:r>
            <a:endParaRPr lang="zh-TW" altLang="en-US" sz="24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715172" y="5929330"/>
            <a:ext cx="2571736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脊索動物門分類</a:t>
            </a:r>
            <a:endParaRPr lang="zh-TW" altLang="en-US" sz="24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31" name="直線接點 30"/>
          <p:cNvCxnSpPr/>
          <p:nvPr/>
        </p:nvCxnSpPr>
        <p:spPr>
          <a:xfrm rot="5400000">
            <a:off x="357160" y="3429002"/>
            <a:ext cx="2857520" cy="142872"/>
          </a:xfrm>
          <a:prstGeom prst="line">
            <a:avLst/>
          </a:prstGeom>
          <a:ln w="44450">
            <a:solidFill>
              <a:srgbClr val="002060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接點 32"/>
          <p:cNvCxnSpPr/>
          <p:nvPr/>
        </p:nvCxnSpPr>
        <p:spPr>
          <a:xfrm rot="5400000">
            <a:off x="640861" y="3216735"/>
            <a:ext cx="3071833" cy="353091"/>
          </a:xfrm>
          <a:prstGeom prst="line">
            <a:avLst/>
          </a:prstGeom>
          <a:ln w="44450">
            <a:solidFill>
              <a:srgbClr val="002060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接點 34"/>
          <p:cNvCxnSpPr>
            <a:endCxn id="19474" idx="0"/>
          </p:cNvCxnSpPr>
          <p:nvPr/>
        </p:nvCxnSpPr>
        <p:spPr>
          <a:xfrm rot="16200000" flipH="1">
            <a:off x="3239243" y="1904241"/>
            <a:ext cx="3363959" cy="2698704"/>
          </a:xfrm>
          <a:prstGeom prst="line">
            <a:avLst/>
          </a:prstGeom>
          <a:ln w="44450">
            <a:solidFill>
              <a:srgbClr val="FF0000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接點 36"/>
          <p:cNvCxnSpPr/>
          <p:nvPr/>
        </p:nvCxnSpPr>
        <p:spPr>
          <a:xfrm rot="16200000" flipH="1">
            <a:off x="1810644" y="3332836"/>
            <a:ext cx="2792455" cy="413015"/>
          </a:xfrm>
          <a:prstGeom prst="line">
            <a:avLst/>
          </a:prstGeom>
          <a:ln w="44450">
            <a:solidFill>
              <a:schemeClr val="accent6">
                <a:lumMod val="60000"/>
                <a:lumOff val="4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線接點 38"/>
          <p:cNvCxnSpPr/>
          <p:nvPr/>
        </p:nvCxnSpPr>
        <p:spPr>
          <a:xfrm rot="16200000" flipH="1">
            <a:off x="2964646" y="3036092"/>
            <a:ext cx="3071835" cy="714382"/>
          </a:xfrm>
          <a:prstGeom prst="line">
            <a:avLst/>
          </a:prstGeom>
          <a:ln w="44450">
            <a:solidFill>
              <a:schemeClr val="bg2">
                <a:lumMod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線接點 40"/>
          <p:cNvCxnSpPr>
            <a:endCxn id="19475" idx="0"/>
          </p:cNvCxnSpPr>
          <p:nvPr/>
        </p:nvCxnSpPr>
        <p:spPr>
          <a:xfrm rot="16200000" flipH="1">
            <a:off x="4715271" y="1999845"/>
            <a:ext cx="3143273" cy="2715434"/>
          </a:xfrm>
          <a:prstGeom prst="line">
            <a:avLst/>
          </a:prstGeom>
          <a:ln w="44450">
            <a:solidFill>
              <a:srgbClr val="00B050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線接點 46"/>
          <p:cNvCxnSpPr>
            <a:stCxn id="19465" idx="2"/>
          </p:cNvCxnSpPr>
          <p:nvPr/>
        </p:nvCxnSpPr>
        <p:spPr>
          <a:xfrm rot="5400000">
            <a:off x="2843714" y="2240473"/>
            <a:ext cx="3416886" cy="1960573"/>
          </a:xfrm>
          <a:prstGeom prst="line">
            <a:avLst/>
          </a:prstGeom>
          <a:ln w="44450">
            <a:solidFill>
              <a:schemeClr val="accent6">
                <a:lumMod val="60000"/>
                <a:lumOff val="4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線接點 48"/>
          <p:cNvCxnSpPr>
            <a:endCxn id="19474" idx="0"/>
          </p:cNvCxnSpPr>
          <p:nvPr/>
        </p:nvCxnSpPr>
        <p:spPr>
          <a:xfrm rot="5400000">
            <a:off x="4747408" y="3380530"/>
            <a:ext cx="3078209" cy="31876"/>
          </a:xfrm>
          <a:prstGeom prst="line">
            <a:avLst/>
          </a:prstGeom>
          <a:ln w="44450">
            <a:solidFill>
              <a:srgbClr val="FF0000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線接點 50"/>
          <p:cNvCxnSpPr>
            <a:endCxn id="19475" idx="0"/>
          </p:cNvCxnSpPr>
          <p:nvPr/>
        </p:nvCxnSpPr>
        <p:spPr>
          <a:xfrm rot="16200000" flipH="1">
            <a:off x="5751122" y="3035696"/>
            <a:ext cx="3071835" cy="715170"/>
          </a:xfrm>
          <a:prstGeom prst="line">
            <a:avLst/>
          </a:prstGeom>
          <a:ln w="44450">
            <a:solidFill>
              <a:srgbClr val="00B050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線接點 54"/>
          <p:cNvCxnSpPr/>
          <p:nvPr/>
        </p:nvCxnSpPr>
        <p:spPr>
          <a:xfrm rot="5400000">
            <a:off x="4643438" y="2000240"/>
            <a:ext cx="3357586" cy="2500330"/>
          </a:xfrm>
          <a:prstGeom prst="line">
            <a:avLst/>
          </a:prstGeom>
          <a:ln w="44450">
            <a:solidFill>
              <a:schemeClr val="bg2">
                <a:lumMod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3786182" y="214290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活動三</a:t>
            </a:r>
            <a:endParaRPr lang="zh-TW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214282" y="4295009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由上面的價目表，在</a:t>
            </a:r>
            <a:r>
              <a:rPr kumimoji="1" lang="zh-TW" alt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『</a:t>
            </a:r>
            <a:r>
              <a:rPr kumimoji="1" 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蛋糕名稱</a:t>
            </a:r>
            <a:r>
              <a:rPr kumimoji="1" lang="zh-TW" alt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』</a:t>
            </a:r>
            <a:r>
              <a:rPr kumimoji="1" 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、</a:t>
            </a:r>
            <a:r>
              <a:rPr kumimoji="1" lang="zh-TW" alt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『</a:t>
            </a:r>
            <a:r>
              <a:rPr kumimoji="1" 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價格</a:t>
            </a:r>
            <a:r>
              <a:rPr kumimoji="1" lang="zh-TW" alt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』</a:t>
            </a:r>
            <a:r>
              <a:rPr kumimoji="1" 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的對應中，</a:t>
            </a:r>
            <a:endParaRPr kumimoji="1" lang="zh-TW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當我們給定</a:t>
            </a:r>
            <a:r>
              <a:rPr kumimoji="1" lang="zh-TW" alt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_____________</a:t>
            </a:r>
            <a:r>
              <a:rPr kumimoji="1" lang="zh-TW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可</a:t>
            </a:r>
            <a:r>
              <a:rPr kumimoji="1" 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對應</a:t>
            </a:r>
            <a:r>
              <a:rPr kumimoji="1" lang="zh-TW" altLang="en-US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唯一一個</a:t>
            </a:r>
            <a:r>
              <a:rPr kumimoji="1" lang="zh-TW" alt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____________</a:t>
            </a:r>
            <a:r>
              <a:rPr kumimoji="1" 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，</a:t>
            </a:r>
            <a:endParaRPr kumimoji="1" lang="en-US" altLang="zh-TW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屬於</a:t>
            </a:r>
            <a:r>
              <a:rPr kumimoji="1" lang="zh-TW" alt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『</a:t>
            </a:r>
            <a:r>
              <a:rPr kumimoji="1" 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明確的對應關係</a:t>
            </a:r>
            <a:r>
              <a:rPr kumimoji="1" lang="zh-TW" alt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』</a:t>
            </a:r>
            <a:r>
              <a:rPr kumimoji="1" 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。</a:t>
            </a:r>
            <a:endParaRPr kumimoji="1" lang="zh-TW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214282" y="714356"/>
            <a:ext cx="48013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第</a:t>
            </a:r>
            <a:r>
              <a:rPr lang="en-US" altLang="zh-TW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2</a:t>
            </a:r>
            <a:r>
              <a:rPr lang="zh-TW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題 </a:t>
            </a:r>
            <a:r>
              <a:rPr lang="zh-TW" altLang="zh-TW" sz="2000" b="1" dirty="0" smtClean="0">
                <a:latin typeface="標楷體" pitchFamily="65" charset="-120"/>
                <a:ea typeface="標楷體" pitchFamily="65" charset="-120"/>
              </a:rPr>
              <a:t>在</a:t>
            </a:r>
            <a:r>
              <a:rPr lang="zh-TW" altLang="zh-TW" sz="2000" b="1" u="sng" dirty="0" smtClean="0">
                <a:latin typeface="標楷體" pitchFamily="65" charset="-120"/>
                <a:ea typeface="標楷體" pitchFamily="65" charset="-120"/>
              </a:rPr>
              <a:t>龍興蛋糕店</a:t>
            </a:r>
            <a:r>
              <a:rPr lang="zh-TW" altLang="zh-TW" sz="2000" b="1" dirty="0" smtClean="0">
                <a:latin typeface="標楷體" pitchFamily="65" charset="-120"/>
                <a:ea typeface="標楷體" pitchFamily="65" charset="-120"/>
              </a:rPr>
              <a:t>中，蛋糕價格如下：</a:t>
            </a:r>
            <a:endParaRPr lang="zh-TW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8" name="圖片 7" descr="未命名.jpg"/>
          <p:cNvPicPr>
            <a:picLocks noChangeAspect="1"/>
          </p:cNvPicPr>
          <p:nvPr/>
        </p:nvPicPr>
        <p:blipFill>
          <a:blip r:embed="rId2" cstate="print"/>
          <a:srcRect b="10918"/>
          <a:stretch>
            <a:fillRect/>
          </a:stretch>
        </p:blipFill>
        <p:spPr>
          <a:xfrm>
            <a:off x="857224" y="1071546"/>
            <a:ext cx="6062679" cy="2744652"/>
          </a:xfrm>
          <a:prstGeom prst="rect">
            <a:avLst/>
          </a:prstGeom>
        </p:spPr>
      </p:pic>
      <p:pic>
        <p:nvPicPr>
          <p:cNvPr id="20482" name="圖片 38" descr="http://bpic.ooopic.com/13/21/31/42bOOOPIC68_1024.jpg!/fw/780/quality/90/unsharp/true/compress/true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6953252" y="1130734"/>
            <a:ext cx="2089150" cy="2560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矩形 9"/>
          <p:cNvSpPr/>
          <p:nvPr/>
        </p:nvSpPr>
        <p:spPr>
          <a:xfrm>
            <a:off x="2071670" y="4714884"/>
            <a:ext cx="1428760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蛋糕名稱</a:t>
            </a:r>
            <a:endParaRPr lang="zh-TW" altLang="en-US" sz="24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286512" y="4714884"/>
            <a:ext cx="121444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價格</a:t>
            </a:r>
            <a:endParaRPr lang="zh-TW" altLang="en-US" sz="24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3786182" y="214290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活動三</a:t>
            </a:r>
            <a:endParaRPr lang="zh-TW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214282" y="714356"/>
            <a:ext cx="74174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第</a:t>
            </a:r>
            <a:r>
              <a:rPr lang="en-US" altLang="zh-TW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3</a:t>
            </a:r>
            <a:r>
              <a:rPr lang="zh-TW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題：</a:t>
            </a:r>
            <a:r>
              <a:rPr lang="zh-TW" altLang="zh-TW" sz="2400" b="1" dirty="0" smtClean="0">
                <a:latin typeface="標楷體" pitchFamily="65" charset="-120"/>
                <a:ea typeface="標楷體" pitchFamily="65" charset="-120"/>
              </a:rPr>
              <a:t>以下為</a:t>
            </a:r>
            <a:r>
              <a:rPr lang="zh-TW" altLang="zh-TW" sz="2400" b="1" u="sng" dirty="0" smtClean="0">
                <a:latin typeface="標楷體" pitchFamily="65" charset="-120"/>
                <a:ea typeface="標楷體" pitchFamily="65" charset="-120"/>
              </a:rPr>
              <a:t>龍興國中</a:t>
            </a:r>
            <a:r>
              <a:rPr lang="zh-TW" altLang="zh-TW" sz="2400" b="1" dirty="0" smtClean="0">
                <a:latin typeface="標楷體" pitchFamily="65" charset="-120"/>
                <a:ea typeface="標楷體" pitchFamily="65" charset="-120"/>
              </a:rPr>
              <a:t>一年級各班的人數列表如下：</a:t>
            </a:r>
            <a:endParaRPr lang="zh-TW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500034" y="3643314"/>
            <a:ext cx="914400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由上面的班級人數表，在</a:t>
            </a:r>
            <a:r>
              <a:rPr kumimoji="1" lang="en-US" alt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『</a:t>
            </a:r>
            <a:r>
              <a:rPr kumimoji="1" lang="zh-TW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人數</a:t>
            </a:r>
            <a:r>
              <a:rPr kumimoji="1" lang="en-US" alt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』</a:t>
            </a:r>
            <a:r>
              <a:rPr kumimoji="1" lang="zh-TW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、</a:t>
            </a:r>
            <a:r>
              <a:rPr kumimoji="1" lang="en-US" alt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『</a:t>
            </a:r>
            <a:r>
              <a:rPr kumimoji="1" lang="zh-TW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班級</a:t>
            </a:r>
            <a:r>
              <a:rPr kumimoji="1" lang="en-US" alt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』</a:t>
            </a:r>
            <a:r>
              <a:rPr kumimoji="1" lang="zh-TW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的對應中，</a:t>
            </a:r>
            <a:endParaRPr kumimoji="1" lang="zh-TW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當我們給定</a:t>
            </a:r>
            <a:r>
              <a:rPr kumimoji="1" lang="en-US" alt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__________</a:t>
            </a:r>
            <a:r>
              <a:rPr kumimoji="1" lang="zh-TW" altLang="en-US" sz="2400" b="1" dirty="0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可</a:t>
            </a:r>
            <a:r>
              <a:rPr kumimoji="1" lang="zh-TW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對應</a:t>
            </a:r>
            <a:r>
              <a:rPr kumimoji="1" lang="zh-TW" altLang="en-US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唯一一個</a:t>
            </a:r>
            <a:r>
              <a:rPr kumimoji="1" lang="zh-TW" altLang="en-US" sz="2400" b="1" dirty="0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</a:t>
            </a:r>
            <a:r>
              <a:rPr kumimoji="1" lang="en-US" alt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________</a:t>
            </a:r>
            <a:r>
              <a:rPr kumimoji="1" lang="zh-TW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，</a:t>
            </a:r>
            <a:endParaRPr kumimoji="1" lang="en-US" altLang="zh-TW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屬於</a:t>
            </a:r>
            <a:r>
              <a:rPr kumimoji="1" lang="en-US" alt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『</a:t>
            </a:r>
            <a:r>
              <a:rPr kumimoji="1" lang="zh-TW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明確的對應關係</a:t>
            </a:r>
            <a:r>
              <a:rPr kumimoji="1" lang="en-US" alt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』</a:t>
            </a:r>
            <a:r>
              <a:rPr kumimoji="1" lang="zh-TW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。</a:t>
            </a:r>
            <a:endParaRPr kumimoji="1" lang="en-US" altLang="zh-TW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285984" y="4071942"/>
            <a:ext cx="1000132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班級</a:t>
            </a:r>
            <a:endParaRPr lang="zh-TW" altLang="en-US" sz="24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072198" y="4071942"/>
            <a:ext cx="85725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人數</a:t>
            </a:r>
            <a:endParaRPr lang="zh-TW" altLang="en-US" sz="24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/>
        </p:nvGraphicFramePr>
        <p:xfrm>
          <a:off x="928662" y="1643050"/>
          <a:ext cx="7643868" cy="1928826"/>
        </p:xfrm>
        <a:graphic>
          <a:graphicData uri="http://schemas.openxmlformats.org/drawingml/2006/table">
            <a:tbl>
              <a:tblPr/>
              <a:tblGrid>
                <a:gridCol w="849229"/>
                <a:gridCol w="849229"/>
                <a:gridCol w="849229"/>
                <a:gridCol w="849229"/>
                <a:gridCol w="849229"/>
                <a:gridCol w="849229"/>
                <a:gridCol w="849229"/>
                <a:gridCol w="849229"/>
                <a:gridCol w="850036"/>
              </a:tblGrid>
              <a:tr h="964413"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600" b="1" kern="100" dirty="0" smtClean="0">
                          <a:latin typeface="Times New Roman"/>
                          <a:ea typeface="標楷體"/>
                          <a:cs typeface="Arial"/>
                        </a:rPr>
                        <a:t>班級</a:t>
                      </a:r>
                      <a:r>
                        <a:rPr lang="en-US" sz="1600" b="1" kern="100" dirty="0">
                          <a:latin typeface="Times New Roman"/>
                          <a:ea typeface="標楷體"/>
                          <a:cs typeface="Arial"/>
                        </a:rPr>
                        <a:t>X</a:t>
                      </a:r>
                      <a:endParaRPr lang="zh-TW" sz="160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latin typeface="標楷體"/>
                          <a:ea typeface="新細明體"/>
                          <a:cs typeface="Arial"/>
                        </a:rPr>
                        <a:t>1</a:t>
                      </a:r>
                      <a:endParaRPr lang="zh-TW" sz="160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latin typeface="標楷體"/>
                          <a:ea typeface="新細明體"/>
                          <a:cs typeface="Arial"/>
                        </a:rPr>
                        <a:t>2</a:t>
                      </a:r>
                      <a:endParaRPr lang="zh-TW" sz="160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latin typeface="標楷體"/>
                          <a:ea typeface="新細明體"/>
                          <a:cs typeface="Arial"/>
                        </a:rPr>
                        <a:t>3</a:t>
                      </a:r>
                      <a:endParaRPr lang="zh-TW" sz="160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latin typeface="標楷體"/>
                          <a:ea typeface="新細明體"/>
                          <a:cs typeface="Arial"/>
                        </a:rPr>
                        <a:t>4</a:t>
                      </a:r>
                      <a:endParaRPr lang="zh-TW" sz="160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latin typeface="標楷體"/>
                          <a:ea typeface="新細明體"/>
                          <a:cs typeface="Arial"/>
                        </a:rPr>
                        <a:t>5</a:t>
                      </a:r>
                      <a:endParaRPr lang="zh-TW" sz="160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latin typeface="標楷體"/>
                          <a:ea typeface="新細明體"/>
                          <a:cs typeface="Arial"/>
                        </a:rPr>
                        <a:t>6</a:t>
                      </a:r>
                      <a:endParaRPr lang="zh-TW" sz="160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latin typeface="標楷體"/>
                          <a:ea typeface="新細明體"/>
                          <a:cs typeface="Arial"/>
                        </a:rPr>
                        <a:t>7</a:t>
                      </a:r>
                      <a:endParaRPr lang="zh-TW" sz="160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latin typeface="標楷體"/>
                          <a:ea typeface="新細明體"/>
                          <a:cs typeface="Arial"/>
                        </a:rPr>
                        <a:t>8</a:t>
                      </a:r>
                      <a:endParaRPr lang="zh-TW" sz="160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64413"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600" b="1" kern="100" dirty="0">
                          <a:latin typeface="Times New Roman"/>
                          <a:ea typeface="標楷體"/>
                          <a:cs typeface="Arial"/>
                        </a:rPr>
                        <a:t>人數</a:t>
                      </a:r>
                      <a:r>
                        <a:rPr lang="en-US" sz="1600" b="1" kern="100" dirty="0">
                          <a:latin typeface="Times New Roman"/>
                          <a:ea typeface="標楷體"/>
                          <a:cs typeface="Arial"/>
                        </a:rPr>
                        <a:t>Y</a:t>
                      </a:r>
                      <a:endParaRPr lang="zh-TW" sz="160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latin typeface="標楷體"/>
                          <a:ea typeface="新細明體"/>
                          <a:cs typeface="Arial"/>
                        </a:rPr>
                        <a:t>25</a:t>
                      </a:r>
                      <a:endParaRPr lang="zh-TW" sz="160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latin typeface="標楷體"/>
                          <a:ea typeface="新細明體"/>
                          <a:cs typeface="Arial"/>
                        </a:rPr>
                        <a:t>28</a:t>
                      </a:r>
                      <a:endParaRPr lang="zh-TW" sz="160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latin typeface="標楷體"/>
                          <a:ea typeface="新細明體"/>
                          <a:cs typeface="Arial"/>
                        </a:rPr>
                        <a:t>23</a:t>
                      </a:r>
                      <a:endParaRPr lang="zh-TW" sz="160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latin typeface="標楷體"/>
                          <a:ea typeface="新細明體"/>
                          <a:cs typeface="Arial"/>
                        </a:rPr>
                        <a:t>24</a:t>
                      </a:r>
                      <a:endParaRPr lang="zh-TW" sz="160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latin typeface="標楷體"/>
                          <a:ea typeface="新細明體"/>
                          <a:cs typeface="Arial"/>
                        </a:rPr>
                        <a:t>28</a:t>
                      </a:r>
                      <a:endParaRPr lang="zh-TW" sz="160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latin typeface="標楷體"/>
                          <a:ea typeface="新細明體"/>
                          <a:cs typeface="Arial"/>
                        </a:rPr>
                        <a:t>28</a:t>
                      </a:r>
                      <a:endParaRPr lang="zh-TW" sz="160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latin typeface="標楷體"/>
                          <a:ea typeface="新細明體"/>
                          <a:cs typeface="Arial"/>
                        </a:rPr>
                        <a:t>24</a:t>
                      </a:r>
                      <a:endParaRPr lang="zh-TW" sz="160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latin typeface="標楷體"/>
                          <a:ea typeface="新細明體"/>
                          <a:cs typeface="Arial"/>
                        </a:rPr>
                        <a:t>15</a:t>
                      </a:r>
                      <a:endParaRPr lang="zh-TW" sz="160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2500298" y="1071546"/>
            <a:ext cx="43396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活動四 </a:t>
            </a:r>
            <a:r>
              <a:rPr lang="en-US" altLang="zh-TW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變數與函數</a:t>
            </a:r>
            <a:endParaRPr lang="zh-TW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571472" y="2357430"/>
            <a:ext cx="764386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2400" b="1" dirty="0" smtClean="0">
                <a:latin typeface="標楷體" pitchFamily="65" charset="-120"/>
                <a:ea typeface="標楷體" pitchFamily="65" charset="-120"/>
              </a:rPr>
              <a:t>我們給定某一『站名』這個變數（在數學上變數就是會變動的數，固定不變的數我們稱為常數）</a:t>
            </a:r>
            <a:endParaRPr lang="en-US" altLang="zh-TW" sz="24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zh-TW" sz="2400" b="1" dirty="0" smtClean="0">
                <a:latin typeface="標楷體" pitchFamily="65" charset="-120"/>
                <a:ea typeface="標楷體" pitchFamily="65" charset="-120"/>
              </a:rPr>
              <a:t>隨著站名而改變的『票價』，我們稱為另一個變數，</a:t>
            </a:r>
            <a:endParaRPr lang="en-US" altLang="zh-TW" sz="24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zh-TW" sz="2400" b="1" dirty="0" smtClean="0">
                <a:latin typeface="標楷體" pitchFamily="65" charset="-120"/>
                <a:ea typeface="標楷體" pitchFamily="65" charset="-120"/>
              </a:rPr>
              <a:t>每一個『站名』都有唯一一個『票價』與他對應，屬於『明確的對應關係』，</a:t>
            </a:r>
            <a:endParaRPr lang="en-US" altLang="zh-TW" sz="2400" b="1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24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zh-TW" sz="2400" b="1" dirty="0" smtClean="0">
                <a:latin typeface="標楷體" pitchFamily="65" charset="-120"/>
                <a:ea typeface="標楷體" pitchFamily="65" charset="-120"/>
              </a:rPr>
              <a:t>而我們說的函數就是要找『明確的對應關係』，因此，</a:t>
            </a:r>
            <a:endParaRPr lang="en-US" altLang="zh-TW" sz="24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zh-TW" sz="2400" b="1" dirty="0" smtClean="0">
                <a:latin typeface="標楷體" pitchFamily="65" charset="-120"/>
                <a:ea typeface="標楷體" pitchFamily="65" charset="-120"/>
              </a:rPr>
              <a:t>我們就說『票價』是『站名』的『函數』</a:t>
            </a:r>
            <a:endParaRPr lang="zh-TW" altLang="en-US" sz="24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橢圓 3"/>
          <p:cNvSpPr/>
          <p:nvPr/>
        </p:nvSpPr>
        <p:spPr>
          <a:xfrm>
            <a:off x="3428992" y="3500438"/>
            <a:ext cx="1285884" cy="50006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橢圓 4"/>
          <p:cNvSpPr/>
          <p:nvPr/>
        </p:nvSpPr>
        <p:spPr>
          <a:xfrm>
            <a:off x="4214810" y="2357430"/>
            <a:ext cx="928694" cy="50006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橢圓 5"/>
          <p:cNvSpPr/>
          <p:nvPr/>
        </p:nvSpPr>
        <p:spPr>
          <a:xfrm>
            <a:off x="785786" y="3857628"/>
            <a:ext cx="2643206" cy="57150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橢圓 7"/>
          <p:cNvSpPr/>
          <p:nvPr/>
        </p:nvSpPr>
        <p:spPr>
          <a:xfrm>
            <a:off x="2000232" y="4500570"/>
            <a:ext cx="4714908" cy="50006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橢圓 8"/>
          <p:cNvSpPr/>
          <p:nvPr/>
        </p:nvSpPr>
        <p:spPr>
          <a:xfrm>
            <a:off x="1928794" y="4929198"/>
            <a:ext cx="4214842" cy="571504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3786182" y="214290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活動四</a:t>
            </a:r>
            <a:endParaRPr lang="zh-TW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1657362" y="875873"/>
            <a:ext cx="350837" cy="9233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新細明體" pitchFamily="18" charset="-120"/>
                <a:cs typeface="新細明體" pitchFamily="18" charset="-120"/>
              </a:rPr>
              <a:t>小丑魚</a:t>
            </a:r>
            <a:endParaRPr kumimoji="1" lang="zh-TW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2643174" y="904448"/>
            <a:ext cx="350838" cy="9233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新細明體" pitchFamily="18" charset="-120"/>
                <a:cs typeface="新細明體" pitchFamily="18" charset="-120"/>
              </a:rPr>
              <a:t>山椒魚</a:t>
            </a:r>
            <a:endParaRPr kumimoji="1" lang="zh-TW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3714744" y="928670"/>
            <a:ext cx="350837" cy="64633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新細明體" pitchFamily="18" charset="-120"/>
                <a:cs typeface="新細明體" pitchFamily="18" charset="-120"/>
              </a:rPr>
              <a:t>蜥蜴</a:t>
            </a:r>
            <a:endParaRPr kumimoji="1" lang="zh-TW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6745299" y="904448"/>
            <a:ext cx="350838" cy="64633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新細明體" pitchFamily="18" charset="-120"/>
                <a:cs typeface="新細明體" pitchFamily="18" charset="-120"/>
              </a:rPr>
              <a:t>老鷹</a:t>
            </a:r>
            <a:endParaRPr kumimoji="1" lang="zh-TW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4357686" y="928670"/>
            <a:ext cx="350838" cy="64633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新細明體" pitchFamily="18" charset="-120"/>
                <a:cs typeface="新細明體" pitchFamily="18" charset="-120"/>
              </a:rPr>
              <a:t>藍鵲</a:t>
            </a:r>
            <a:endParaRPr kumimoji="1" lang="zh-TW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3143240" y="904448"/>
            <a:ext cx="350838" cy="36933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新細明體" pitchFamily="18" charset="-120"/>
                <a:cs typeface="新細明體" pitchFamily="18" charset="-120"/>
              </a:rPr>
              <a:t>鹿</a:t>
            </a:r>
            <a:endParaRPr kumimoji="1" lang="zh-TW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5072066" y="928670"/>
            <a:ext cx="349250" cy="36933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新細明體" pitchFamily="18" charset="-120"/>
                <a:cs typeface="新細明體" pitchFamily="18" charset="-120"/>
              </a:rPr>
              <a:t>蛙</a:t>
            </a:r>
            <a:endParaRPr kumimoji="1" lang="zh-TW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19466" name="Text Box 10"/>
          <p:cNvSpPr txBox="1">
            <a:spLocks noChangeArrowheads="1"/>
          </p:cNvSpPr>
          <p:nvPr/>
        </p:nvSpPr>
        <p:spPr bwMode="auto">
          <a:xfrm>
            <a:off x="2112974" y="896511"/>
            <a:ext cx="349250" cy="64633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新細明體" pitchFamily="18" charset="-120"/>
                <a:cs typeface="新細明體" pitchFamily="18" charset="-120"/>
              </a:rPr>
              <a:t>海馬</a:t>
            </a:r>
            <a:endParaRPr kumimoji="1" lang="zh-TW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19467" name="Text Box 11"/>
          <p:cNvSpPr txBox="1">
            <a:spLocks noChangeArrowheads="1"/>
          </p:cNvSpPr>
          <p:nvPr/>
        </p:nvSpPr>
        <p:spPr bwMode="auto">
          <a:xfrm>
            <a:off x="7280287" y="904448"/>
            <a:ext cx="350837" cy="36933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新細明體" pitchFamily="18" charset="-120"/>
                <a:cs typeface="新細明體" pitchFamily="18" charset="-120"/>
              </a:rPr>
              <a:t>蛇</a:t>
            </a:r>
            <a:endParaRPr kumimoji="1" lang="zh-TW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19468" name="Text Box 12"/>
          <p:cNvSpPr txBox="1">
            <a:spLocks noChangeArrowheads="1"/>
          </p:cNvSpPr>
          <p:nvPr/>
        </p:nvSpPr>
        <p:spPr bwMode="auto">
          <a:xfrm>
            <a:off x="5857884" y="928670"/>
            <a:ext cx="350838" cy="64633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新細明體" pitchFamily="18" charset="-120"/>
                <a:cs typeface="新細明體" pitchFamily="18" charset="-120"/>
              </a:rPr>
              <a:t>鯨豚</a:t>
            </a:r>
            <a:endParaRPr kumimoji="1" lang="zh-TW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000100" y="833010"/>
            <a:ext cx="428628" cy="129541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1"/>
                </a:solidFill>
              </a:rPr>
              <a:t>動物名稱</a:t>
            </a:r>
            <a:endParaRPr lang="zh-TW" altLang="en-US" b="1" dirty="0">
              <a:solidFill>
                <a:schemeClr val="tx1"/>
              </a:solidFill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214282" y="475820"/>
            <a:ext cx="761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第</a:t>
            </a:r>
            <a:r>
              <a:rPr lang="en-US" altLang="zh-TW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題</a:t>
            </a:r>
            <a:endParaRPr lang="zh-TW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3" name="Group 14"/>
          <p:cNvGrpSpPr>
            <a:grpSpLocks/>
          </p:cNvGrpSpPr>
          <p:nvPr/>
        </p:nvGrpSpPr>
        <p:grpSpPr bwMode="auto">
          <a:xfrm>
            <a:off x="1571604" y="4690663"/>
            <a:ext cx="6429420" cy="652657"/>
            <a:chOff x="2568" y="2922"/>
            <a:chExt cx="7234" cy="1024"/>
          </a:xfrm>
        </p:grpSpPr>
        <p:sp>
          <p:nvSpPr>
            <p:cNvPr id="19471" name="Text Box 15"/>
            <p:cNvSpPr txBox="1">
              <a:spLocks noChangeArrowheads="1"/>
            </p:cNvSpPr>
            <p:nvPr/>
          </p:nvSpPr>
          <p:spPr bwMode="auto">
            <a:xfrm>
              <a:off x="2568" y="2922"/>
              <a:ext cx="813" cy="101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新細明體" pitchFamily="18" charset="-120"/>
                  <a:cs typeface="新細明體" pitchFamily="18" charset="-120"/>
                </a:rPr>
                <a:t>魚類</a:t>
              </a:r>
              <a:endParaRPr kumimoji="1" 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19472" name="Text Box 16"/>
            <p:cNvSpPr txBox="1">
              <a:spLocks noChangeArrowheads="1"/>
            </p:cNvSpPr>
            <p:nvPr/>
          </p:nvSpPr>
          <p:spPr bwMode="auto">
            <a:xfrm>
              <a:off x="3945" y="2932"/>
              <a:ext cx="1069" cy="101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新細明體" pitchFamily="18" charset="-120"/>
                  <a:cs typeface="新細明體" pitchFamily="18" charset="-120"/>
                </a:rPr>
                <a:t>兩生類</a:t>
              </a:r>
              <a:endParaRPr kumimoji="1" 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19473" name="Text Box 17"/>
            <p:cNvSpPr txBox="1">
              <a:spLocks noChangeArrowheads="1"/>
            </p:cNvSpPr>
            <p:nvPr/>
          </p:nvSpPr>
          <p:spPr bwMode="auto">
            <a:xfrm>
              <a:off x="5651" y="2930"/>
              <a:ext cx="1058" cy="101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新細明體" pitchFamily="18" charset="-120"/>
                  <a:cs typeface="新細明體" pitchFamily="18" charset="-120"/>
                </a:rPr>
                <a:t>爬蟲類</a:t>
              </a:r>
              <a:endParaRPr kumimoji="1" 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19474" name="Text Box 18"/>
            <p:cNvSpPr txBox="1">
              <a:spLocks noChangeArrowheads="1"/>
            </p:cNvSpPr>
            <p:nvPr/>
          </p:nvSpPr>
          <p:spPr bwMode="auto">
            <a:xfrm>
              <a:off x="7326" y="2932"/>
              <a:ext cx="1058" cy="101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新細明體" pitchFamily="18" charset="-120"/>
                  <a:cs typeface="新細明體" pitchFamily="18" charset="-120"/>
                </a:rPr>
                <a:t>哺乳類</a:t>
              </a:r>
              <a:endParaRPr kumimoji="1" lang="zh-TW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19475" name="Text Box 19"/>
            <p:cNvSpPr txBox="1">
              <a:spLocks noChangeArrowheads="1"/>
            </p:cNvSpPr>
            <p:nvPr/>
          </p:nvSpPr>
          <p:spPr bwMode="auto">
            <a:xfrm>
              <a:off x="9000" y="2922"/>
              <a:ext cx="802" cy="101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新細明體" pitchFamily="18" charset="-120"/>
                  <a:cs typeface="新細明體" pitchFamily="18" charset="-120"/>
                </a:rPr>
                <a:t>鳥類</a:t>
              </a:r>
              <a:endParaRPr kumimoji="1" lang="zh-TW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</p:grpSp>
      <p:sp>
        <p:nvSpPr>
          <p:cNvPr id="25" name="矩形 24"/>
          <p:cNvSpPr/>
          <p:nvPr/>
        </p:nvSpPr>
        <p:spPr>
          <a:xfrm>
            <a:off x="1000100" y="3476216"/>
            <a:ext cx="428628" cy="200979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1"/>
                </a:solidFill>
              </a:rPr>
              <a:t>脊</a:t>
            </a:r>
            <a:endParaRPr lang="en-US" altLang="zh-TW" b="1" dirty="0" smtClean="0">
              <a:solidFill>
                <a:schemeClr val="tx1"/>
              </a:solidFill>
            </a:endParaRPr>
          </a:p>
          <a:p>
            <a:pPr algn="ctr"/>
            <a:r>
              <a:rPr lang="zh-TW" altLang="en-US" b="1" dirty="0" smtClean="0">
                <a:solidFill>
                  <a:schemeClr val="tx1"/>
                </a:solidFill>
              </a:rPr>
              <a:t>索</a:t>
            </a:r>
            <a:endParaRPr lang="en-US" altLang="zh-TW" b="1" dirty="0" smtClean="0">
              <a:solidFill>
                <a:schemeClr val="tx1"/>
              </a:solidFill>
            </a:endParaRPr>
          </a:p>
          <a:p>
            <a:pPr algn="ctr"/>
            <a:r>
              <a:rPr lang="zh-TW" altLang="en-US" b="1" dirty="0" smtClean="0">
                <a:solidFill>
                  <a:schemeClr val="tx1"/>
                </a:solidFill>
              </a:rPr>
              <a:t>動物</a:t>
            </a:r>
            <a:endParaRPr lang="en-US" altLang="zh-TW" b="1" dirty="0" smtClean="0">
              <a:solidFill>
                <a:schemeClr val="tx1"/>
              </a:solidFill>
            </a:endParaRPr>
          </a:p>
          <a:p>
            <a:pPr algn="ctr"/>
            <a:r>
              <a:rPr lang="zh-TW" altLang="en-US" b="1" dirty="0" smtClean="0">
                <a:solidFill>
                  <a:schemeClr val="tx1"/>
                </a:solidFill>
              </a:rPr>
              <a:t>門分類</a:t>
            </a:r>
            <a:endParaRPr lang="zh-TW" altLang="en-US" b="1" dirty="0">
              <a:solidFill>
                <a:schemeClr val="tx1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57158" y="5547918"/>
            <a:ext cx="1428760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動物名稱</a:t>
            </a:r>
            <a:endParaRPr lang="zh-TW" altLang="en-US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357554" y="5572140"/>
            <a:ext cx="1928826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脊索動物門分類</a:t>
            </a:r>
            <a:endParaRPr lang="zh-TW" altLang="en-US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31" name="直線接點 30"/>
          <p:cNvCxnSpPr/>
          <p:nvPr/>
        </p:nvCxnSpPr>
        <p:spPr>
          <a:xfrm rot="5400000">
            <a:off x="357160" y="3190466"/>
            <a:ext cx="2857520" cy="142872"/>
          </a:xfrm>
          <a:prstGeom prst="line">
            <a:avLst/>
          </a:prstGeom>
          <a:ln w="44450">
            <a:solidFill>
              <a:srgbClr val="002060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接點 32"/>
          <p:cNvCxnSpPr/>
          <p:nvPr/>
        </p:nvCxnSpPr>
        <p:spPr>
          <a:xfrm rot="5400000">
            <a:off x="573523" y="2978201"/>
            <a:ext cx="3071833" cy="353091"/>
          </a:xfrm>
          <a:prstGeom prst="line">
            <a:avLst/>
          </a:prstGeom>
          <a:ln w="44450">
            <a:solidFill>
              <a:srgbClr val="002060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接點 34"/>
          <p:cNvCxnSpPr>
            <a:endCxn id="19474" idx="0"/>
          </p:cNvCxnSpPr>
          <p:nvPr/>
        </p:nvCxnSpPr>
        <p:spPr>
          <a:xfrm rot="16200000" flipH="1">
            <a:off x="3132086" y="1558548"/>
            <a:ext cx="3363959" cy="2913018"/>
          </a:xfrm>
          <a:prstGeom prst="line">
            <a:avLst/>
          </a:prstGeom>
          <a:ln w="44450">
            <a:solidFill>
              <a:srgbClr val="FF0000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接點 36"/>
          <p:cNvCxnSpPr/>
          <p:nvPr/>
        </p:nvCxnSpPr>
        <p:spPr>
          <a:xfrm rot="16200000" flipH="1">
            <a:off x="1667768" y="3094301"/>
            <a:ext cx="2792455" cy="413015"/>
          </a:xfrm>
          <a:prstGeom prst="line">
            <a:avLst/>
          </a:prstGeom>
          <a:ln w="44450">
            <a:solidFill>
              <a:schemeClr val="accent6">
                <a:lumMod val="60000"/>
                <a:lumOff val="4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線接點 38"/>
          <p:cNvCxnSpPr/>
          <p:nvPr/>
        </p:nvCxnSpPr>
        <p:spPr>
          <a:xfrm rot="16200000" flipH="1">
            <a:off x="2678894" y="2797554"/>
            <a:ext cx="3071835" cy="714382"/>
          </a:xfrm>
          <a:prstGeom prst="line">
            <a:avLst/>
          </a:prstGeom>
          <a:ln w="44450">
            <a:solidFill>
              <a:schemeClr val="bg2">
                <a:lumMod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線接點 40"/>
          <p:cNvCxnSpPr/>
          <p:nvPr/>
        </p:nvCxnSpPr>
        <p:spPr>
          <a:xfrm>
            <a:off x="4572000" y="1643050"/>
            <a:ext cx="3143272" cy="3071834"/>
          </a:xfrm>
          <a:prstGeom prst="line">
            <a:avLst/>
          </a:prstGeom>
          <a:ln w="44450">
            <a:solidFill>
              <a:srgbClr val="00B050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線接點 46"/>
          <p:cNvCxnSpPr/>
          <p:nvPr/>
        </p:nvCxnSpPr>
        <p:spPr>
          <a:xfrm rot="5400000">
            <a:off x="2726722" y="2202446"/>
            <a:ext cx="3333368" cy="1643072"/>
          </a:xfrm>
          <a:prstGeom prst="line">
            <a:avLst/>
          </a:prstGeom>
          <a:ln w="44450">
            <a:solidFill>
              <a:schemeClr val="accent6">
                <a:lumMod val="60000"/>
                <a:lumOff val="4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線接點 48"/>
          <p:cNvCxnSpPr>
            <a:stCxn id="19468" idx="2"/>
          </p:cNvCxnSpPr>
          <p:nvPr/>
        </p:nvCxnSpPr>
        <p:spPr>
          <a:xfrm rot="16200000" flipH="1">
            <a:off x="4590922" y="3017382"/>
            <a:ext cx="3122035" cy="237272"/>
          </a:xfrm>
          <a:prstGeom prst="line">
            <a:avLst/>
          </a:prstGeom>
          <a:ln w="44450">
            <a:solidFill>
              <a:srgbClr val="FF0000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線接點 50"/>
          <p:cNvCxnSpPr/>
          <p:nvPr/>
        </p:nvCxnSpPr>
        <p:spPr>
          <a:xfrm rot="16200000" flipH="1">
            <a:off x="5751122" y="2797160"/>
            <a:ext cx="3071835" cy="715170"/>
          </a:xfrm>
          <a:prstGeom prst="line">
            <a:avLst/>
          </a:prstGeom>
          <a:ln w="44450">
            <a:solidFill>
              <a:srgbClr val="00B050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線接點 54"/>
          <p:cNvCxnSpPr>
            <a:stCxn id="19467" idx="2"/>
          </p:cNvCxnSpPr>
          <p:nvPr/>
        </p:nvCxnSpPr>
        <p:spPr>
          <a:xfrm rot="5400000">
            <a:off x="4471896" y="1731074"/>
            <a:ext cx="3441104" cy="2526516"/>
          </a:xfrm>
          <a:prstGeom prst="line">
            <a:avLst/>
          </a:prstGeom>
          <a:ln w="44450">
            <a:solidFill>
              <a:schemeClr val="bg2">
                <a:lumMod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圓角矩形 41"/>
          <p:cNvSpPr/>
          <p:nvPr/>
        </p:nvSpPr>
        <p:spPr>
          <a:xfrm>
            <a:off x="0" y="6000768"/>
            <a:ext cx="9144000" cy="71438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2800" b="1" dirty="0" smtClean="0">
                <a:solidFill>
                  <a:schemeClr val="accent1"/>
                </a:solidFill>
                <a:latin typeface="標楷體" pitchFamily="65" charset="-120"/>
                <a:ea typeface="標楷體" pitchFamily="65" charset="-120"/>
              </a:rPr>
              <a:t>所以我們說</a:t>
            </a:r>
            <a:r>
              <a:rPr lang="zh-TW" altLang="en-US" sz="2800" b="1" dirty="0" smtClean="0">
                <a:solidFill>
                  <a:schemeClr val="accent1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脊索動物門分類  </a:t>
            </a:r>
            <a:r>
              <a:rPr lang="zh-TW" altLang="zh-TW" sz="2800" b="1" dirty="0" smtClean="0">
                <a:solidFill>
                  <a:schemeClr val="accent1"/>
                </a:solidFill>
                <a:latin typeface="標楷體" pitchFamily="65" charset="-120"/>
                <a:ea typeface="標楷體" pitchFamily="65" charset="-120"/>
              </a:rPr>
              <a:t>是</a:t>
            </a:r>
            <a:r>
              <a:rPr lang="zh-TW" altLang="en-US" sz="2800" b="1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動物名稱 </a:t>
            </a:r>
            <a:r>
              <a:rPr lang="zh-TW" altLang="zh-TW" sz="2800" b="1" dirty="0" smtClean="0">
                <a:solidFill>
                  <a:schemeClr val="accent1"/>
                </a:solidFill>
                <a:latin typeface="標楷體" pitchFamily="65" charset="-120"/>
                <a:ea typeface="標楷體" pitchFamily="65" charset="-120"/>
              </a:rPr>
              <a:t>的函數。</a:t>
            </a:r>
            <a:endParaRPr lang="zh-TW" altLang="zh-TW" sz="2800" dirty="0" smtClean="0">
              <a:solidFill>
                <a:schemeClr val="accent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4" name="Rectangle 20"/>
          <p:cNvSpPr>
            <a:spLocks noChangeArrowheads="1"/>
          </p:cNvSpPr>
          <p:nvPr/>
        </p:nvSpPr>
        <p:spPr bwMode="auto">
          <a:xfrm>
            <a:off x="285720" y="5354437"/>
            <a:ext cx="849463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由上面的連連看可知，</a:t>
            </a:r>
            <a:r>
              <a:rPr kumimoji="1" lang="zh-TW" alt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『</a:t>
            </a:r>
            <a:r>
              <a:rPr kumimoji="1" 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動物名稱</a:t>
            </a:r>
            <a:r>
              <a:rPr kumimoji="1" lang="zh-TW" alt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』</a:t>
            </a:r>
            <a:r>
              <a:rPr kumimoji="1" 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、</a:t>
            </a:r>
            <a:r>
              <a:rPr kumimoji="1" lang="zh-TW" alt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『</a:t>
            </a:r>
            <a:r>
              <a:rPr kumimoji="1" 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脊索動物門分類</a:t>
            </a:r>
            <a:r>
              <a:rPr kumimoji="1" lang="zh-TW" alt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』</a:t>
            </a:r>
            <a:r>
              <a:rPr kumimoji="1" 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的對應中，當我們給定</a:t>
            </a:r>
            <a:endParaRPr kumimoji="1" lang="zh-TW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_____________</a:t>
            </a:r>
            <a:r>
              <a:rPr kumimoji="1" lang="zh-TW" altLang="en-US" b="1" dirty="0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可</a:t>
            </a:r>
            <a:r>
              <a:rPr kumimoji="1" 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對應</a:t>
            </a:r>
            <a:r>
              <a:rPr kumimoji="1" lang="zh-TW" altLang="en-US" b="1" u="sng" dirty="0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唯一一個</a:t>
            </a:r>
            <a:r>
              <a:rPr kumimoji="1" lang="zh-TW" alt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_____________</a:t>
            </a:r>
            <a:r>
              <a:rPr kumimoji="1" lang="en-US" alt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____</a:t>
            </a:r>
            <a:r>
              <a:rPr kumimoji="1" 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，屬於</a:t>
            </a:r>
            <a:r>
              <a:rPr kumimoji="1" lang="zh-TW" alt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『</a:t>
            </a:r>
            <a:r>
              <a:rPr kumimoji="1" 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明確的對應關係</a:t>
            </a:r>
            <a:r>
              <a:rPr kumimoji="1" lang="zh-TW" alt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』</a:t>
            </a:r>
            <a:r>
              <a:rPr kumimoji="1" 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。</a:t>
            </a:r>
            <a:endParaRPr kumimoji="1" lang="zh-TW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3786182" y="214290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活動四</a:t>
            </a:r>
            <a:endParaRPr lang="zh-TW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285720" y="4429132"/>
            <a:ext cx="885828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由上面的價目表，在</a:t>
            </a:r>
            <a:r>
              <a:rPr kumimoji="1" lang="zh-TW" alt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『</a:t>
            </a:r>
            <a:r>
              <a:rPr kumimoji="1" 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蛋糕名稱</a:t>
            </a:r>
            <a:r>
              <a:rPr kumimoji="1" lang="zh-TW" alt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』</a:t>
            </a:r>
            <a:r>
              <a:rPr kumimoji="1" 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、</a:t>
            </a:r>
            <a:r>
              <a:rPr kumimoji="1" lang="zh-TW" alt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『</a:t>
            </a:r>
            <a:r>
              <a:rPr kumimoji="1" 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價格</a:t>
            </a:r>
            <a:r>
              <a:rPr kumimoji="1" lang="zh-TW" alt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』</a:t>
            </a:r>
            <a:r>
              <a:rPr kumimoji="1" 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的對應中，</a:t>
            </a:r>
            <a:endParaRPr kumimoji="1" lang="zh-TW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當我們給定</a:t>
            </a:r>
            <a:r>
              <a:rPr kumimoji="1" lang="zh-TW" alt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_____________</a:t>
            </a:r>
            <a:r>
              <a:rPr kumimoji="1" lang="zh-TW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可</a:t>
            </a:r>
            <a:r>
              <a:rPr kumimoji="1" 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對應</a:t>
            </a:r>
            <a:r>
              <a:rPr kumimoji="1" lang="zh-TW" altLang="en-US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唯一一個</a:t>
            </a:r>
            <a:r>
              <a:rPr kumimoji="1" lang="zh-TW" alt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_____________</a:t>
            </a:r>
            <a:r>
              <a:rPr kumimoji="1" 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，屬於</a:t>
            </a:r>
            <a:r>
              <a:rPr kumimoji="1" lang="zh-TW" alt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『</a:t>
            </a:r>
            <a:r>
              <a:rPr kumimoji="1" 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明確的對應關係</a:t>
            </a:r>
            <a:r>
              <a:rPr kumimoji="1" lang="zh-TW" alt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』</a:t>
            </a:r>
            <a:r>
              <a:rPr kumimoji="1" 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。</a:t>
            </a:r>
            <a:endParaRPr kumimoji="1" lang="zh-TW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pic>
        <p:nvPicPr>
          <p:cNvPr id="8" name="圖片 7" descr="未命名.jpg"/>
          <p:cNvPicPr>
            <a:picLocks noChangeAspect="1"/>
          </p:cNvPicPr>
          <p:nvPr/>
        </p:nvPicPr>
        <p:blipFill>
          <a:blip r:embed="rId2" cstate="print"/>
          <a:srcRect b="10918"/>
          <a:stretch>
            <a:fillRect/>
          </a:stretch>
        </p:blipFill>
        <p:spPr>
          <a:xfrm>
            <a:off x="134510" y="1071546"/>
            <a:ext cx="6785393" cy="3071834"/>
          </a:xfrm>
          <a:prstGeom prst="rect">
            <a:avLst/>
          </a:prstGeom>
        </p:spPr>
      </p:pic>
      <p:pic>
        <p:nvPicPr>
          <p:cNvPr id="20482" name="圖片 38" descr="http://bpic.ooopic.com/13/21/31/42bOOOPIC68_1024.jpg!/fw/780/quality/90/unsharp/true/compress/true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6953252" y="1130734"/>
            <a:ext cx="2089150" cy="2560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矩形 9"/>
          <p:cNvSpPr/>
          <p:nvPr/>
        </p:nvSpPr>
        <p:spPr>
          <a:xfrm>
            <a:off x="1428728" y="4643446"/>
            <a:ext cx="1428760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蛋糕名稱</a:t>
            </a:r>
            <a:endParaRPr lang="zh-TW" altLang="en-US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786314" y="4643446"/>
            <a:ext cx="121444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價格</a:t>
            </a:r>
            <a:endParaRPr lang="zh-TW" altLang="en-US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" name="圓角矩形 13"/>
          <p:cNvSpPr/>
          <p:nvPr/>
        </p:nvSpPr>
        <p:spPr>
          <a:xfrm>
            <a:off x="500034" y="5429264"/>
            <a:ext cx="8001056" cy="71438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2800" b="1" dirty="0" smtClean="0">
                <a:solidFill>
                  <a:schemeClr val="accent1"/>
                </a:solidFill>
                <a:latin typeface="標楷體" pitchFamily="65" charset="-120"/>
                <a:ea typeface="標楷體" pitchFamily="65" charset="-120"/>
              </a:rPr>
              <a:t>所以我們說</a:t>
            </a:r>
            <a:r>
              <a:rPr lang="zh-TW" altLang="en-US" sz="2800" b="1" dirty="0" smtClean="0">
                <a:solidFill>
                  <a:schemeClr val="accent1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價格 </a:t>
            </a:r>
            <a:r>
              <a:rPr lang="zh-TW" altLang="zh-TW" sz="2800" b="1" dirty="0" smtClean="0">
                <a:solidFill>
                  <a:schemeClr val="accent1"/>
                </a:solidFill>
                <a:latin typeface="標楷體" pitchFamily="65" charset="-120"/>
                <a:ea typeface="標楷體" pitchFamily="65" charset="-120"/>
              </a:rPr>
              <a:t>是</a:t>
            </a:r>
            <a:r>
              <a:rPr lang="zh-TW" altLang="en-US" sz="2800" b="1" dirty="0" smtClean="0">
                <a:solidFill>
                  <a:schemeClr val="accent1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蛋糕名稱 </a:t>
            </a:r>
            <a:r>
              <a:rPr lang="zh-TW" altLang="zh-TW" sz="2800" b="1" dirty="0" smtClean="0">
                <a:solidFill>
                  <a:schemeClr val="accent1"/>
                </a:solidFill>
                <a:latin typeface="標楷體" pitchFamily="65" charset="-120"/>
                <a:ea typeface="標楷體" pitchFamily="65" charset="-120"/>
              </a:rPr>
              <a:t>的函數</a:t>
            </a:r>
            <a:r>
              <a:rPr lang="en-US" altLang="zh-TW" sz="2800" b="1" dirty="0" smtClean="0">
                <a:solidFill>
                  <a:schemeClr val="accent1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zh-TW" sz="2800" b="1" dirty="0" smtClean="0">
                <a:solidFill>
                  <a:schemeClr val="accent1"/>
                </a:solidFill>
                <a:latin typeface="標楷體" pitchFamily="65" charset="-120"/>
                <a:ea typeface="標楷體" pitchFamily="65" charset="-120"/>
              </a:rPr>
              <a:t>。</a:t>
            </a:r>
            <a:endParaRPr lang="zh-TW" altLang="zh-TW" sz="2800" dirty="0" smtClean="0">
              <a:solidFill>
                <a:schemeClr val="accent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214282" y="714356"/>
            <a:ext cx="48013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第</a:t>
            </a:r>
            <a:r>
              <a:rPr lang="en-US" altLang="zh-TW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2</a:t>
            </a:r>
            <a:r>
              <a:rPr lang="zh-TW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題 </a:t>
            </a:r>
            <a:r>
              <a:rPr lang="zh-TW" altLang="zh-TW" sz="2000" b="1" dirty="0" smtClean="0">
                <a:latin typeface="標楷體" pitchFamily="65" charset="-120"/>
                <a:ea typeface="標楷體" pitchFamily="65" charset="-120"/>
              </a:rPr>
              <a:t>在</a:t>
            </a:r>
            <a:r>
              <a:rPr lang="zh-TW" altLang="zh-TW" sz="2000" b="1" u="sng" dirty="0" smtClean="0">
                <a:latin typeface="標楷體" pitchFamily="65" charset="-120"/>
                <a:ea typeface="標楷體" pitchFamily="65" charset="-120"/>
              </a:rPr>
              <a:t>龍興蛋糕店</a:t>
            </a:r>
            <a:r>
              <a:rPr lang="zh-TW" altLang="zh-TW" sz="2000" b="1" dirty="0" smtClean="0">
                <a:latin typeface="標楷體" pitchFamily="65" charset="-120"/>
                <a:ea typeface="標楷體" pitchFamily="65" charset="-120"/>
              </a:rPr>
              <a:t>中，蛋糕價格如下：</a:t>
            </a:r>
            <a:endParaRPr lang="zh-TW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3786182" y="214290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活動四</a:t>
            </a:r>
            <a:endParaRPr lang="zh-TW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214282" y="714356"/>
            <a:ext cx="62119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第</a:t>
            </a:r>
            <a:r>
              <a:rPr lang="en-US" altLang="zh-TW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3</a:t>
            </a:r>
            <a:r>
              <a:rPr lang="zh-TW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題：</a:t>
            </a:r>
            <a:r>
              <a:rPr lang="zh-TW" altLang="zh-TW" sz="2000" b="1" dirty="0" smtClean="0">
                <a:latin typeface="標楷體" pitchFamily="65" charset="-120"/>
                <a:ea typeface="標楷體" pitchFamily="65" charset="-120"/>
              </a:rPr>
              <a:t>以下為</a:t>
            </a:r>
            <a:r>
              <a:rPr lang="zh-TW" altLang="zh-TW" sz="2000" b="1" u="sng" dirty="0" smtClean="0">
                <a:latin typeface="標楷體" pitchFamily="65" charset="-120"/>
                <a:ea typeface="標楷體" pitchFamily="65" charset="-120"/>
              </a:rPr>
              <a:t>龍興國中</a:t>
            </a:r>
            <a:r>
              <a:rPr lang="zh-TW" altLang="zh-TW" sz="2000" b="1" dirty="0" smtClean="0">
                <a:latin typeface="標楷體" pitchFamily="65" charset="-120"/>
                <a:ea typeface="標楷體" pitchFamily="65" charset="-120"/>
              </a:rPr>
              <a:t>一年級各班的人數列表如下：</a:t>
            </a:r>
            <a:endParaRPr lang="zh-TW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500034" y="3257549"/>
            <a:ext cx="884088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由上面的班級人數表，在</a:t>
            </a:r>
            <a:r>
              <a:rPr kumimoji="1" lang="en-US" alt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『</a:t>
            </a:r>
            <a:r>
              <a:rPr kumimoji="1" lang="zh-TW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人數</a:t>
            </a:r>
            <a:r>
              <a:rPr kumimoji="1" lang="en-US" alt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』</a:t>
            </a:r>
            <a:r>
              <a:rPr kumimoji="1" lang="zh-TW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、</a:t>
            </a:r>
            <a:r>
              <a:rPr kumimoji="1" lang="en-US" alt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『</a:t>
            </a:r>
            <a:r>
              <a:rPr kumimoji="1" lang="zh-TW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班級</a:t>
            </a:r>
            <a:r>
              <a:rPr kumimoji="1" lang="en-US" alt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』</a:t>
            </a:r>
            <a:r>
              <a:rPr kumimoji="1" lang="zh-TW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的對應中，</a:t>
            </a:r>
            <a:endParaRPr kumimoji="1" lang="zh-TW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當我們給定</a:t>
            </a:r>
            <a:r>
              <a:rPr kumimoji="1" lang="en-US" alt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___________</a:t>
            </a:r>
            <a:r>
              <a:rPr kumimoji="1" lang="zh-TW" altLang="en-US" b="1" dirty="0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可</a:t>
            </a:r>
            <a:r>
              <a:rPr kumimoji="1" lang="zh-TW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對應</a:t>
            </a:r>
            <a:r>
              <a:rPr kumimoji="1" lang="zh-TW" altLang="en-US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唯一一個</a:t>
            </a:r>
            <a:r>
              <a:rPr kumimoji="1" lang="en-US" alt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_____________</a:t>
            </a:r>
            <a:r>
              <a:rPr kumimoji="1" lang="zh-TW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，屬於</a:t>
            </a:r>
            <a:r>
              <a:rPr kumimoji="1" lang="en-US" alt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『</a:t>
            </a:r>
            <a:r>
              <a:rPr kumimoji="1" lang="zh-TW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明確的對應關係</a:t>
            </a:r>
            <a:r>
              <a:rPr kumimoji="1" lang="en-US" alt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』</a:t>
            </a:r>
            <a:r>
              <a:rPr kumimoji="1" lang="zh-TW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。</a:t>
            </a:r>
            <a:endParaRPr kumimoji="1" lang="en-US" altLang="zh-TW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928794" y="3500438"/>
            <a:ext cx="1000132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班級</a:t>
            </a:r>
            <a:r>
              <a:rPr lang="en-US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X</a:t>
            </a:r>
            <a:endParaRPr lang="zh-TW" altLang="en-US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786314" y="3500438"/>
            <a:ext cx="85725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人數</a:t>
            </a:r>
            <a:r>
              <a:rPr lang="en-US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Y</a:t>
            </a:r>
            <a:endParaRPr lang="zh-TW" altLang="en-US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" name="圓角矩形 13"/>
          <p:cNvSpPr/>
          <p:nvPr/>
        </p:nvSpPr>
        <p:spPr>
          <a:xfrm>
            <a:off x="571472" y="4143380"/>
            <a:ext cx="7786742" cy="71438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2800" b="1" dirty="0" smtClean="0">
                <a:solidFill>
                  <a:schemeClr val="accent1"/>
                </a:solidFill>
                <a:latin typeface="標楷體" pitchFamily="65" charset="-120"/>
                <a:ea typeface="標楷體" pitchFamily="65" charset="-120"/>
              </a:rPr>
              <a:t>所以我們說</a:t>
            </a:r>
            <a:r>
              <a:rPr lang="zh-TW" altLang="en-US" sz="2800" b="1" dirty="0" smtClean="0">
                <a:solidFill>
                  <a:schemeClr val="accent1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人數</a:t>
            </a:r>
            <a:r>
              <a:rPr lang="en-US" altLang="zh-TW" sz="28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Y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800" b="1" dirty="0" smtClean="0">
                <a:solidFill>
                  <a:schemeClr val="accent1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zh-TW" sz="2800" b="1" dirty="0" smtClean="0">
                <a:solidFill>
                  <a:schemeClr val="accent1"/>
                </a:solidFill>
                <a:latin typeface="標楷體" pitchFamily="65" charset="-120"/>
                <a:ea typeface="標楷體" pitchFamily="65" charset="-120"/>
              </a:rPr>
              <a:t>是</a:t>
            </a:r>
            <a:r>
              <a:rPr lang="zh-TW" altLang="en-US" sz="2800" b="1" dirty="0" smtClean="0">
                <a:solidFill>
                  <a:schemeClr val="accent1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班級</a:t>
            </a:r>
            <a:r>
              <a:rPr lang="en-US" altLang="zh-TW" sz="28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X</a:t>
            </a:r>
            <a:r>
              <a:rPr lang="zh-TW" altLang="en-US" sz="2800" b="1" dirty="0" smtClean="0">
                <a:solidFill>
                  <a:schemeClr val="accent1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zh-TW" sz="2800" b="1" dirty="0" smtClean="0">
                <a:solidFill>
                  <a:schemeClr val="accent1"/>
                </a:solidFill>
                <a:latin typeface="標楷體" pitchFamily="65" charset="-120"/>
                <a:ea typeface="標楷體" pitchFamily="65" charset="-120"/>
              </a:rPr>
              <a:t>的函數</a:t>
            </a:r>
            <a:r>
              <a:rPr lang="en-US" altLang="zh-TW" sz="2800" b="1" dirty="0" smtClean="0">
                <a:solidFill>
                  <a:schemeClr val="accent1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zh-TW" sz="2800" b="1" dirty="0" smtClean="0">
                <a:solidFill>
                  <a:schemeClr val="accent1"/>
                </a:solidFill>
                <a:latin typeface="標楷體" pitchFamily="65" charset="-120"/>
                <a:ea typeface="標楷體" pitchFamily="65" charset="-120"/>
              </a:rPr>
              <a:t>。</a:t>
            </a:r>
            <a:endParaRPr lang="zh-TW" altLang="zh-TW" sz="2800" dirty="0" smtClean="0">
              <a:solidFill>
                <a:schemeClr val="accent1"/>
              </a:solidFill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9" name="表格 8"/>
          <p:cNvGraphicFramePr>
            <a:graphicFrameLocks noGrp="1"/>
          </p:cNvGraphicFramePr>
          <p:nvPr/>
        </p:nvGraphicFramePr>
        <p:xfrm>
          <a:off x="500034" y="1285860"/>
          <a:ext cx="8143934" cy="1857388"/>
        </p:xfrm>
        <a:graphic>
          <a:graphicData uri="http://schemas.openxmlformats.org/drawingml/2006/table">
            <a:tbl>
              <a:tblPr/>
              <a:tblGrid>
                <a:gridCol w="904786"/>
                <a:gridCol w="904786"/>
                <a:gridCol w="904786"/>
                <a:gridCol w="904786"/>
                <a:gridCol w="904786"/>
                <a:gridCol w="904786"/>
                <a:gridCol w="904786"/>
                <a:gridCol w="904786"/>
                <a:gridCol w="905646"/>
              </a:tblGrid>
              <a:tr h="928694"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600" b="1" kern="100" dirty="0">
                          <a:latin typeface="Times New Roman"/>
                          <a:ea typeface="標楷體"/>
                          <a:cs typeface="Arial"/>
                        </a:rPr>
                        <a:t> 班級</a:t>
                      </a:r>
                      <a:r>
                        <a:rPr lang="en-US" sz="1600" b="1" kern="100" dirty="0">
                          <a:latin typeface="Times New Roman"/>
                          <a:ea typeface="標楷體"/>
                          <a:cs typeface="Arial"/>
                        </a:rPr>
                        <a:t>X</a:t>
                      </a:r>
                      <a:endParaRPr lang="zh-TW" sz="160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>
                          <a:latin typeface="標楷體"/>
                          <a:ea typeface="新細明體"/>
                          <a:cs typeface="Arial"/>
                        </a:rPr>
                        <a:t>1</a:t>
                      </a:r>
                      <a:endParaRPr lang="zh-TW" sz="160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latin typeface="標楷體"/>
                          <a:ea typeface="新細明體"/>
                          <a:cs typeface="Arial"/>
                        </a:rPr>
                        <a:t>2</a:t>
                      </a:r>
                      <a:endParaRPr lang="zh-TW" sz="160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latin typeface="標楷體"/>
                          <a:ea typeface="新細明體"/>
                          <a:cs typeface="Arial"/>
                        </a:rPr>
                        <a:t>3</a:t>
                      </a:r>
                      <a:endParaRPr lang="zh-TW" sz="160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latin typeface="標楷體"/>
                          <a:ea typeface="新細明體"/>
                          <a:cs typeface="Arial"/>
                        </a:rPr>
                        <a:t>4</a:t>
                      </a:r>
                      <a:endParaRPr lang="zh-TW" sz="160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latin typeface="標楷體"/>
                          <a:ea typeface="新細明體"/>
                          <a:cs typeface="Arial"/>
                        </a:rPr>
                        <a:t>5</a:t>
                      </a:r>
                      <a:endParaRPr lang="zh-TW" sz="160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latin typeface="標楷體"/>
                          <a:ea typeface="新細明體"/>
                          <a:cs typeface="Arial"/>
                        </a:rPr>
                        <a:t>6</a:t>
                      </a:r>
                      <a:endParaRPr lang="zh-TW" sz="160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>
                          <a:latin typeface="標楷體"/>
                          <a:ea typeface="新細明體"/>
                          <a:cs typeface="Arial"/>
                        </a:rPr>
                        <a:t>7</a:t>
                      </a:r>
                      <a:endParaRPr lang="zh-TW" sz="160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>
                          <a:latin typeface="標楷體"/>
                          <a:ea typeface="新細明體"/>
                          <a:cs typeface="Arial"/>
                        </a:rPr>
                        <a:t>8</a:t>
                      </a:r>
                      <a:endParaRPr lang="zh-TW" sz="160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28694"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600" b="1" kern="100">
                          <a:latin typeface="Times New Roman"/>
                          <a:ea typeface="標楷體"/>
                          <a:cs typeface="Arial"/>
                        </a:rPr>
                        <a:t>人數</a:t>
                      </a:r>
                      <a:r>
                        <a:rPr lang="en-US" sz="1600" b="1" kern="100">
                          <a:latin typeface="Times New Roman"/>
                          <a:ea typeface="標楷體"/>
                          <a:cs typeface="Arial"/>
                        </a:rPr>
                        <a:t>Y</a:t>
                      </a:r>
                      <a:endParaRPr lang="zh-TW" sz="160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>
                          <a:latin typeface="標楷體"/>
                          <a:ea typeface="新細明體"/>
                          <a:cs typeface="Arial"/>
                        </a:rPr>
                        <a:t>25</a:t>
                      </a:r>
                      <a:endParaRPr lang="zh-TW" sz="160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>
                          <a:latin typeface="標楷體"/>
                          <a:ea typeface="新細明體"/>
                          <a:cs typeface="Arial"/>
                        </a:rPr>
                        <a:t>28</a:t>
                      </a:r>
                      <a:endParaRPr lang="zh-TW" sz="160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>
                          <a:latin typeface="標楷體"/>
                          <a:ea typeface="新細明體"/>
                          <a:cs typeface="Arial"/>
                        </a:rPr>
                        <a:t>23</a:t>
                      </a:r>
                      <a:endParaRPr lang="zh-TW" sz="160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>
                          <a:latin typeface="標楷體"/>
                          <a:ea typeface="新細明體"/>
                          <a:cs typeface="Arial"/>
                        </a:rPr>
                        <a:t>24</a:t>
                      </a:r>
                      <a:endParaRPr lang="zh-TW" sz="160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>
                          <a:latin typeface="標楷體"/>
                          <a:ea typeface="新細明體"/>
                          <a:cs typeface="Arial"/>
                        </a:rPr>
                        <a:t>28</a:t>
                      </a:r>
                      <a:endParaRPr lang="zh-TW" sz="160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>
                          <a:latin typeface="標楷體"/>
                          <a:ea typeface="新細明體"/>
                          <a:cs typeface="Arial"/>
                        </a:rPr>
                        <a:t>28</a:t>
                      </a:r>
                      <a:endParaRPr lang="zh-TW" sz="160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latin typeface="標楷體"/>
                          <a:ea typeface="新細明體"/>
                          <a:cs typeface="Arial"/>
                        </a:rPr>
                        <a:t>24</a:t>
                      </a:r>
                      <a:endParaRPr lang="zh-TW" sz="160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latin typeface="標楷體"/>
                          <a:ea typeface="新細明體"/>
                          <a:cs typeface="Arial"/>
                        </a:rPr>
                        <a:t>15</a:t>
                      </a:r>
                      <a:endParaRPr lang="zh-TW" sz="160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714348" y="1214422"/>
            <a:ext cx="7786742" cy="4647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所以什麼是函數呢？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 </a:t>
            </a:r>
            <a:endParaRPr kumimoji="1" lang="zh-TW" altLang="en-US" sz="3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※</a:t>
            </a:r>
            <a:r>
              <a:rPr kumimoji="1" lang="zh-TW" alt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函數的定義：每一個</a:t>
            </a:r>
            <a:r>
              <a:rPr kumimoji="1" lang="en-US" altLang="zh-TW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x</a:t>
            </a:r>
            <a:r>
              <a:rPr kumimoji="1" lang="zh-TW" alt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值，都有</a:t>
            </a:r>
            <a:r>
              <a:rPr kumimoji="1" lang="zh-TW" altLang="en-US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唯一一個</a:t>
            </a:r>
            <a:endParaRPr kumimoji="1" lang="en-US" altLang="zh-TW" sz="32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zh-TW" sz="32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y</a:t>
            </a:r>
            <a:r>
              <a:rPr kumimoji="1" lang="zh-TW" alt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值與它對應，也就是前面提到的</a:t>
            </a:r>
            <a:endParaRPr kumimoji="1" lang="en-US" altLang="zh-TW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zh-TW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『</a:t>
            </a:r>
            <a:r>
              <a:rPr kumimoji="1" lang="zh-TW" alt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明確的對應關係</a:t>
            </a:r>
            <a:r>
              <a:rPr kumimoji="1" lang="en-US" altLang="zh-TW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』</a:t>
            </a:r>
            <a:r>
              <a:rPr kumimoji="1" lang="zh-TW" alt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，</a:t>
            </a:r>
            <a:endParaRPr kumimoji="1" lang="en-US" altLang="zh-TW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zh-TW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我們就說 </a:t>
            </a:r>
            <a:r>
              <a:rPr kumimoji="1" lang="en-US" altLang="zh-TW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y</a:t>
            </a:r>
            <a:r>
              <a:rPr kumimoji="1" lang="zh-TW" alt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 是 </a:t>
            </a:r>
            <a:r>
              <a:rPr kumimoji="1" lang="en-US" altLang="zh-TW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x</a:t>
            </a:r>
            <a:r>
              <a:rPr kumimoji="1" lang="zh-TW" alt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 的 函數</a:t>
            </a:r>
            <a:endParaRPr kumimoji="1" lang="zh-TW" alt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3786182" y="214290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活動五</a:t>
            </a:r>
            <a:endParaRPr lang="zh-TW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0" y="928670"/>
            <a:ext cx="58785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第</a:t>
            </a:r>
            <a:r>
              <a:rPr lang="en-US" altLang="zh-TW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4</a:t>
            </a:r>
            <a:r>
              <a:rPr lang="zh-TW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題</a:t>
            </a:r>
            <a:r>
              <a:rPr lang="zh-TW" altLang="zh-TW" sz="2400" b="1" dirty="0" smtClean="0">
                <a:latin typeface="標楷體" pitchFamily="65" charset="-120"/>
                <a:ea typeface="標楷體" pitchFamily="65" charset="-120"/>
              </a:rPr>
              <a:t>：請各組想一個生活中函數的例子：</a:t>
            </a:r>
            <a:endParaRPr lang="zh-TW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AutoShape 2"/>
          <p:cNvSpPr>
            <a:spLocks noChangeArrowheads="1"/>
          </p:cNvSpPr>
          <p:nvPr/>
        </p:nvSpPr>
        <p:spPr bwMode="auto">
          <a:xfrm>
            <a:off x="0" y="1571612"/>
            <a:ext cx="9144000" cy="4714908"/>
          </a:xfrm>
          <a:prstGeom prst="cloudCallout">
            <a:avLst>
              <a:gd name="adj1" fmla="val -27833"/>
              <a:gd name="adj2" fmla="val 10486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新細明體" pitchFamily="18" charset="-120"/>
                <a:cs typeface="新細明體" pitchFamily="18" charset="-120"/>
              </a:rPr>
              <a:t> </a:t>
            </a:r>
            <a:r>
              <a:rPr kumimoji="1" lang="zh-TW" alt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給定 </a:t>
            </a:r>
            <a:r>
              <a:rPr kumimoji="1" lang="en-US" altLang="zh-TW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_________</a:t>
            </a:r>
            <a:r>
              <a:rPr kumimoji="1" lang="zh-TW" alt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對應唯一一個</a:t>
            </a:r>
            <a:r>
              <a:rPr kumimoji="1" lang="en-US" altLang="zh-TW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__________</a:t>
            </a:r>
            <a:r>
              <a:rPr kumimoji="1" lang="zh-TW" alt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，屬於    </a:t>
            </a:r>
            <a:endParaRPr kumimoji="1" lang="en-US" altLang="zh-TW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4000" dirty="0" smtClean="0"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   </a:t>
            </a:r>
            <a:r>
              <a:rPr kumimoji="1" lang="zh-TW" alt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明確的對應關係</a:t>
            </a:r>
            <a:r>
              <a:rPr kumimoji="1" lang="zh-TW" alt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，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   所以</a:t>
            </a:r>
            <a:r>
              <a:rPr kumimoji="1" lang="en-US" altLang="zh-TW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____________</a:t>
            </a:r>
            <a:r>
              <a:rPr kumimoji="1" lang="zh-TW" alt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是   </a:t>
            </a:r>
            <a:endParaRPr kumimoji="1" lang="en-US" altLang="zh-TW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4000" dirty="0" smtClean="0"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    </a:t>
            </a:r>
            <a:r>
              <a:rPr kumimoji="1" lang="en-US" altLang="zh-TW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__________</a:t>
            </a:r>
            <a:r>
              <a:rPr kumimoji="1" lang="zh-TW" alt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的函數。</a:t>
            </a:r>
            <a:endParaRPr kumimoji="1" lang="zh-TW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3786182" y="214290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活動六</a:t>
            </a:r>
            <a:endParaRPr lang="zh-TW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214282" y="714356"/>
            <a:ext cx="43396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第</a:t>
            </a:r>
            <a:r>
              <a:rPr lang="en-US" altLang="zh-TW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5</a:t>
            </a:r>
            <a:r>
              <a:rPr lang="zh-TW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題</a:t>
            </a:r>
            <a:r>
              <a:rPr lang="en-US" altLang="zh-TW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zh-TW" sz="2400" b="1" dirty="0" smtClean="0">
                <a:latin typeface="標楷體" pitchFamily="65" charset="-120"/>
                <a:ea typeface="標楷體" pitchFamily="65" charset="-120"/>
              </a:rPr>
              <a:t> （生活中的數量關係）</a:t>
            </a:r>
            <a:endParaRPr lang="zh-TW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000100" y="1168256"/>
            <a:ext cx="600079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Calibri" pitchFamily="34" charset="0"/>
              </a:rPr>
              <a:t>已知一杯紅茶</a:t>
            </a:r>
            <a:r>
              <a:rPr kumimoji="1" lang="en-US" alt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Calibri" pitchFamily="34" charset="0"/>
              </a:rPr>
              <a:t>30</a:t>
            </a:r>
            <a:r>
              <a:rPr kumimoji="1" lang="zh-TW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Calibri" pitchFamily="34" charset="0"/>
              </a:rPr>
              <a:t>元，假設購買</a:t>
            </a:r>
            <a:r>
              <a:rPr kumimoji="1" lang="en-US" alt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Calibri" pitchFamily="34" charset="0"/>
              </a:rPr>
              <a:t>x</a:t>
            </a:r>
            <a:r>
              <a:rPr kumimoji="1" lang="zh-TW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Calibri" pitchFamily="34" charset="0"/>
              </a:rPr>
              <a:t>杯需要</a:t>
            </a:r>
            <a:r>
              <a:rPr kumimoji="1" lang="en-US" altLang="zh-TW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Calibri" pitchFamily="34" charset="0"/>
              </a:rPr>
              <a:t>y</a:t>
            </a:r>
            <a:r>
              <a:rPr kumimoji="1" lang="zh-TW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Calibri" pitchFamily="34" charset="0"/>
              </a:rPr>
              <a:t>元，</a:t>
            </a:r>
            <a:endParaRPr kumimoji="1" lang="zh-TW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1071538" y="1714488"/>
          <a:ext cx="7191404" cy="1828800"/>
        </p:xfrm>
        <a:graphic>
          <a:graphicData uri="http://schemas.openxmlformats.org/drawingml/2006/table">
            <a:tbl>
              <a:tblPr/>
              <a:tblGrid>
                <a:gridCol w="798969"/>
                <a:gridCol w="798969"/>
                <a:gridCol w="798969"/>
                <a:gridCol w="798969"/>
                <a:gridCol w="798969"/>
                <a:gridCol w="798969"/>
                <a:gridCol w="798969"/>
                <a:gridCol w="798969"/>
                <a:gridCol w="799652"/>
              </a:tblGrid>
              <a:tr h="10001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1" kern="100" dirty="0">
                          <a:latin typeface="Calibri"/>
                          <a:ea typeface="標楷體"/>
                          <a:cs typeface="Times New Roman"/>
                        </a:rPr>
                        <a:t>紅茶</a:t>
                      </a:r>
                      <a:endParaRPr lang="zh-TW" sz="2400" b="1" kern="100" dirty="0"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1" kern="100" dirty="0">
                          <a:latin typeface="Calibri"/>
                          <a:ea typeface="標楷體"/>
                          <a:cs typeface="Times New Roman"/>
                        </a:rPr>
                        <a:t>杯數</a:t>
                      </a:r>
                      <a:r>
                        <a:rPr lang="en-US" sz="2400" b="1" kern="100" dirty="0">
                          <a:latin typeface="Calibri"/>
                          <a:ea typeface="標楷體"/>
                          <a:cs typeface="Times New Roman"/>
                        </a:rPr>
                        <a:t> x</a:t>
                      </a:r>
                      <a:endParaRPr lang="zh-TW" sz="2400" b="1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2571" marR="62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latin typeface="標楷體"/>
                          <a:ea typeface="新細明體"/>
                          <a:cs typeface="Times New Roman"/>
                        </a:rPr>
                        <a:t>0</a:t>
                      </a:r>
                      <a:endParaRPr lang="zh-TW" sz="2400" b="1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2571" marR="62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latin typeface="標楷體"/>
                          <a:ea typeface="新細明體"/>
                          <a:cs typeface="Times New Roman"/>
                        </a:rPr>
                        <a:t>1</a:t>
                      </a:r>
                      <a:endParaRPr lang="zh-TW" sz="2400" b="1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2571" marR="62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latin typeface="標楷體"/>
                          <a:ea typeface="新細明體"/>
                          <a:cs typeface="Times New Roman"/>
                        </a:rPr>
                        <a:t>2</a:t>
                      </a:r>
                      <a:endParaRPr lang="zh-TW" sz="2400" b="1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2571" marR="62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latin typeface="標楷體"/>
                          <a:ea typeface="新細明體"/>
                          <a:cs typeface="Times New Roman"/>
                        </a:rPr>
                        <a:t>3</a:t>
                      </a:r>
                      <a:endParaRPr lang="zh-TW" sz="2400" b="1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2571" marR="62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latin typeface="標楷體"/>
                          <a:ea typeface="新細明體"/>
                          <a:cs typeface="Times New Roman"/>
                        </a:rPr>
                        <a:t>4</a:t>
                      </a:r>
                      <a:endParaRPr lang="zh-TW" sz="2400" b="1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2571" marR="62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latin typeface="標楷體"/>
                          <a:ea typeface="新細明體"/>
                          <a:cs typeface="Times New Roman"/>
                        </a:rPr>
                        <a:t>5</a:t>
                      </a:r>
                      <a:endParaRPr lang="zh-TW" sz="2400" b="1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2571" marR="62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latin typeface="標楷體"/>
                          <a:ea typeface="新細明體"/>
                          <a:cs typeface="Times New Roman"/>
                        </a:rPr>
                        <a:t>6</a:t>
                      </a:r>
                      <a:endParaRPr lang="zh-TW" sz="2400" b="1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2571" marR="62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kern="100">
                          <a:latin typeface="標楷體"/>
                          <a:ea typeface="新細明體"/>
                          <a:cs typeface="Times New Roman"/>
                        </a:rPr>
                        <a:t>7</a:t>
                      </a:r>
                      <a:endParaRPr lang="zh-TW" sz="2400" b="1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2571" marR="62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76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1" kern="100">
                          <a:latin typeface="Calibri"/>
                          <a:ea typeface="標楷體"/>
                          <a:cs typeface="Times New Roman"/>
                        </a:rPr>
                        <a:t>總價</a:t>
                      </a:r>
                      <a:r>
                        <a:rPr lang="en-US" sz="2400" b="1" kern="100">
                          <a:latin typeface="Calibri"/>
                          <a:ea typeface="標楷體"/>
                          <a:cs typeface="Times New Roman"/>
                        </a:rPr>
                        <a:t>y</a:t>
                      </a:r>
                      <a:endParaRPr lang="zh-TW" sz="2400" b="1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2571" marR="62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2400" b="1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2571" marR="62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2400" b="1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2571" marR="62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2400" b="1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2571" marR="62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2400" b="1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2571" marR="62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2400" b="1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2571" marR="62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2400" b="1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2571" marR="62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2400" b="1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2571" marR="62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2400" b="1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2571" marR="62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285720" y="3977351"/>
            <a:ext cx="8858279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Calibri" pitchFamily="34" charset="0"/>
              </a:rPr>
              <a:t>可列出關係式為</a:t>
            </a:r>
            <a:r>
              <a:rPr kumimoji="1" lang="en-US" altLang="zh-TW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Calibri" pitchFamily="34" charset="0"/>
              </a:rPr>
              <a:t>__________   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Calibri" pitchFamily="34" charset="0"/>
              </a:rPr>
              <a:t>。</a:t>
            </a:r>
            <a:endParaRPr kumimoji="1" lang="en-US" altLang="zh-TW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Calibri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每給定某</a:t>
            </a:r>
            <a:r>
              <a:rPr kumimoji="1" lang="zh-TW" altLang="en-US" sz="28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杯數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就可以對應到唯一一個</a:t>
            </a:r>
            <a:r>
              <a:rPr kumimoji="1" lang="zh-TW" altLang="en-US" sz="28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總價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，</a:t>
            </a:r>
            <a:endParaRPr kumimoji="1" lang="en-US" altLang="zh-TW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           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我們就說</a:t>
            </a:r>
            <a:r>
              <a:rPr kumimoji="1" lang="en-US" altLang="zh-TW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_______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是</a:t>
            </a:r>
            <a:r>
              <a:rPr kumimoji="1" lang="en-US" altLang="zh-TW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___________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的函數。</a:t>
            </a:r>
            <a:endParaRPr kumimoji="1" lang="zh-TW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071802" y="4071942"/>
            <a:ext cx="1643074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b="1" dirty="0" smtClean="0">
                <a:solidFill>
                  <a:srgbClr val="FF0000"/>
                </a:solidFill>
                <a:latin typeface="+mj-lt"/>
                <a:ea typeface="標楷體" pitchFamily="65" charset="-120"/>
              </a:rPr>
              <a:t>Y=</a:t>
            </a:r>
            <a:r>
              <a:rPr lang="en-US" altLang="zh-TW" sz="2800" b="1" dirty="0" err="1" smtClean="0">
                <a:solidFill>
                  <a:srgbClr val="FF0000"/>
                </a:solidFill>
                <a:latin typeface="+mj-lt"/>
                <a:ea typeface="標楷體" pitchFamily="65" charset="-120"/>
              </a:rPr>
              <a:t>30X</a:t>
            </a:r>
            <a:endParaRPr lang="zh-TW" altLang="en-US" sz="2800" b="1" dirty="0">
              <a:solidFill>
                <a:srgbClr val="FF0000"/>
              </a:solidFill>
              <a:latin typeface="+mj-lt"/>
              <a:ea typeface="標楷體" pitchFamily="65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714744" y="5214950"/>
            <a:ext cx="1071570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總價</a:t>
            </a:r>
            <a:endParaRPr lang="zh-TW" altLang="en-US" sz="28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357818" y="5214950"/>
            <a:ext cx="1143008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杯數</a:t>
            </a:r>
            <a:endParaRPr lang="zh-TW" altLang="en-US" sz="28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2133583" y="290035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b="1" dirty="0" smtClean="0">
                <a:solidFill>
                  <a:srgbClr val="FF0000"/>
                </a:solidFill>
                <a:latin typeface="+mj-lt"/>
              </a:rPr>
              <a:t>0</a:t>
            </a:r>
            <a:endParaRPr lang="zh-TW" altLang="en-US" sz="28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2876538" y="2895596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b="1" dirty="0" smtClean="0">
                <a:solidFill>
                  <a:srgbClr val="FF0000"/>
                </a:solidFill>
                <a:latin typeface="+mj-lt"/>
              </a:rPr>
              <a:t>30</a:t>
            </a:r>
            <a:endParaRPr lang="zh-TW" altLang="en-US" sz="28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7600971" y="2895596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b="1" dirty="0" smtClean="0">
                <a:solidFill>
                  <a:srgbClr val="FF0000"/>
                </a:solidFill>
                <a:latin typeface="+mj-lt"/>
              </a:rPr>
              <a:t>210</a:t>
            </a:r>
            <a:endParaRPr lang="zh-TW" altLang="en-US" sz="28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6791340" y="2890834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b="1" dirty="0" smtClean="0">
                <a:solidFill>
                  <a:srgbClr val="FF0000"/>
                </a:solidFill>
                <a:latin typeface="+mj-lt"/>
              </a:rPr>
              <a:t>180</a:t>
            </a:r>
            <a:endParaRPr lang="zh-TW" altLang="en-US" sz="28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3686169" y="2886071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b="1" dirty="0" smtClean="0">
                <a:solidFill>
                  <a:srgbClr val="FF0000"/>
                </a:solidFill>
                <a:latin typeface="+mj-lt"/>
              </a:rPr>
              <a:t>60</a:t>
            </a:r>
            <a:endParaRPr lang="zh-TW" altLang="en-US" sz="28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5995997" y="2900359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b="1" dirty="0" smtClean="0">
                <a:solidFill>
                  <a:srgbClr val="FF0000"/>
                </a:solidFill>
                <a:latin typeface="+mj-lt"/>
              </a:rPr>
              <a:t>150</a:t>
            </a:r>
            <a:endParaRPr lang="zh-TW" altLang="en-US" sz="28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4481512" y="2886071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b="1" dirty="0" smtClean="0">
                <a:solidFill>
                  <a:srgbClr val="FF0000"/>
                </a:solidFill>
                <a:latin typeface="+mj-lt"/>
              </a:rPr>
              <a:t>90</a:t>
            </a:r>
            <a:endParaRPr lang="zh-TW" altLang="en-US" sz="28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5229230" y="2895596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b="1" dirty="0" smtClean="0">
                <a:solidFill>
                  <a:srgbClr val="FF0000"/>
                </a:solidFill>
                <a:latin typeface="+mj-lt"/>
              </a:rPr>
              <a:t>120</a:t>
            </a:r>
            <a:endParaRPr lang="zh-TW" altLang="en-US" sz="2800" b="1" dirty="0">
              <a:solidFill>
                <a:srgbClr val="FF000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1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流線">
  <a:themeElements>
    <a:clrScheme name="流線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流線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流線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619</TotalTime>
  <Words>1097</Words>
  <Application>Microsoft Office PowerPoint</Application>
  <PresentationFormat>如螢幕大小 (4:3)</PresentationFormat>
  <Paragraphs>209</Paragraphs>
  <Slides>16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16</vt:i4>
      </vt:variant>
    </vt:vector>
  </HeadingPairs>
  <TitlesOfParts>
    <vt:vector size="17" baseType="lpstr">
      <vt:lpstr>流線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投影片 12</vt:lpstr>
      <vt:lpstr>投影片 13</vt:lpstr>
      <vt:lpstr>投影片 14</vt:lpstr>
      <vt:lpstr>投影片 15</vt:lpstr>
      <vt:lpstr>投影片 16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H. L Chen</dc:creator>
  <cp:lastModifiedBy>H. L Chen</cp:lastModifiedBy>
  <cp:revision>129</cp:revision>
  <dcterms:created xsi:type="dcterms:W3CDTF">2018-05-04T12:05:34Z</dcterms:created>
  <dcterms:modified xsi:type="dcterms:W3CDTF">2018-05-22T07:42:13Z</dcterms:modified>
</cp:coreProperties>
</file>