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y="5143500" cx="9144000"/>
  <p:notesSz cx="6858000" cy="9144000"/>
  <p:embeddedFontLst>
    <p:embeddedFont>
      <p:font typeface="Hachi Maru Pop"/>
      <p:regular r:id="rId14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font" Target="fonts/HachiMaruPop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2284a52e857_0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2284a52e857_0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2284dfe00d7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2284dfe00d7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g2284dfe00d7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7" name="Google Shape;67;g2284dfe00d7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g2284dfe00d7_0_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" name="Google Shape;77;g2284dfe00d7_0_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g2284dfe00d7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Google Shape;87;g2284dfe00d7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g2284dfe00d7_0_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7" name="Google Shape;97;g2284dfe00d7_0_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g2284dfe00d7_0_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7" name="Google Shape;107;g2284dfe00d7_0_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2284dfe00d7_0_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2284dfe00d7_0_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zh-TW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5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6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184400" y="152400"/>
            <a:ext cx="8811900" cy="49005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lnSpc>
                <a:spcPct val="13636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>
                <a:solidFill>
                  <a:schemeClr val="dk1"/>
                </a:solidFill>
              </a:rPr>
              <a:t>SDGs Goal 2: Zero Hunger Targets (細項目標)</a:t>
            </a:r>
            <a:endParaRPr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2.2　2030年前，消除所有形式的營養不良。包括：2025年之前達成為五歲以下兒童發育遲緩、消瘦訂定的國際目標，並解決青少女、孕婦、哺乳婦女以</a:t>
            </a:r>
            <a:r>
              <a:rPr lang="zh-TW" sz="1000">
                <a:solidFill>
                  <a:schemeClr val="dk1"/>
                </a:solidFill>
              </a:rPr>
              <a:t>及</a:t>
            </a:r>
            <a:r>
              <a:rPr lang="zh-TW" sz="1000">
                <a:solidFill>
                  <a:schemeClr val="dk1"/>
                </a:solidFill>
              </a:rPr>
              <a:t>老年人的營養需求。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2.5　2020年前，維持種子、栽種植物、家畜以及與他們有關的野生品種之基因多樣性。包括透過國家、區域和國際層級的政策，妥善管理多樣化的種子和植物銀行，並促進基因資源與相關傳統知識利用，產生的好處依照國際協議公平地分享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2.b　根據杜哈回合貿易談判（Doha Development Round）的共識，糾正並防止全球農業市場的貿易限制和扭曲，包括消除各種形式的農業出口補貼和具同等效力的出口措施。</a:t>
            </a:r>
            <a:endParaRPr sz="1000">
              <a:solidFill>
                <a:schemeClr val="dk1"/>
              </a:solidFill>
            </a:endParaRPr>
          </a:p>
          <a:p>
            <a:pPr indent="0" lvl="0" marL="0" rtl="0" algn="l">
              <a:lnSpc>
                <a:spcPct val="136363"/>
              </a:lnSpc>
              <a:spcBef>
                <a:spcPts val="1500"/>
              </a:spcBef>
              <a:spcAft>
                <a:spcPts val="1500"/>
              </a:spcAft>
              <a:buNone/>
            </a:pPr>
            <a:r>
              <a:rPr lang="zh-TW" sz="1000">
                <a:solidFill>
                  <a:schemeClr val="dk1"/>
                </a:solidFill>
              </a:rPr>
              <a:t>2.c　採取措施，確保糧食商品市場及其衍生品正常運作，並促進及時獲得市場資訊（包括糧食儲備量），來抑制極端的糧食價格波動。</a:t>
            </a:r>
            <a:endParaRPr sz="1200">
              <a:solidFill>
                <a:schemeClr val="dk1"/>
              </a:solidFill>
              <a:latin typeface="Hachi Maru Pop"/>
              <a:ea typeface="Hachi Maru Pop"/>
              <a:cs typeface="Hachi Maru Pop"/>
              <a:sym typeface="Hachi Maru Pop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" name="Google Shape;59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5116812"/>
          </a:xfrm>
          <a:prstGeom prst="rect">
            <a:avLst/>
          </a:prstGeom>
          <a:noFill/>
          <a:ln>
            <a:noFill/>
          </a:ln>
        </p:spPr>
      </p:pic>
      <p:sp>
        <p:nvSpPr>
          <p:cNvPr id="60" name="Google Shape;60;p14"/>
          <p:cNvSpPr/>
          <p:nvPr/>
        </p:nvSpPr>
        <p:spPr>
          <a:xfrm>
            <a:off x="8778300" y="204065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1" name="Google Shape;61;p14"/>
          <p:cNvSpPr/>
          <p:nvPr/>
        </p:nvSpPr>
        <p:spPr>
          <a:xfrm>
            <a:off x="8778300" y="781325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2" name="Google Shape;62;p14"/>
          <p:cNvSpPr/>
          <p:nvPr/>
        </p:nvSpPr>
        <p:spPr>
          <a:xfrm>
            <a:off x="8752625" y="1441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3" name="Google Shape;63;p14"/>
          <p:cNvSpPr/>
          <p:nvPr/>
        </p:nvSpPr>
        <p:spPr>
          <a:xfrm>
            <a:off x="8778300" y="1410988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000">
                <a:solidFill>
                  <a:srgbClr val="FFFFFF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b="0" i="0" sz="1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64" name="Google Shape;64;p14"/>
          <p:cNvSpPr/>
          <p:nvPr/>
        </p:nvSpPr>
        <p:spPr>
          <a:xfrm>
            <a:off x="8778300" y="26779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9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2.2　2030年前，消除所有形式的營養不良。</a:t>
            </a:r>
            <a:endParaRPr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" name="Google Shape;69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2" cy="5130340"/>
          </a:xfrm>
          <a:prstGeom prst="rect">
            <a:avLst/>
          </a:prstGeom>
          <a:noFill/>
          <a:ln>
            <a:noFill/>
          </a:ln>
        </p:spPr>
      </p:pic>
      <p:sp>
        <p:nvSpPr>
          <p:cNvPr id="70" name="Google Shape;70;p15"/>
          <p:cNvSpPr/>
          <p:nvPr/>
        </p:nvSpPr>
        <p:spPr>
          <a:xfrm>
            <a:off x="8778300" y="204065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1" name="Google Shape;71;p15"/>
          <p:cNvSpPr/>
          <p:nvPr/>
        </p:nvSpPr>
        <p:spPr>
          <a:xfrm>
            <a:off x="8778300" y="781325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2" name="Google Shape;72;p15"/>
          <p:cNvSpPr/>
          <p:nvPr/>
        </p:nvSpPr>
        <p:spPr>
          <a:xfrm>
            <a:off x="8752625" y="1441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3" name="Google Shape;73;p15"/>
          <p:cNvSpPr/>
          <p:nvPr/>
        </p:nvSpPr>
        <p:spPr>
          <a:xfrm>
            <a:off x="8778300" y="1410988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000">
                <a:solidFill>
                  <a:srgbClr val="FFFFFF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b="0" i="0" sz="1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74" name="Google Shape;74;p15"/>
          <p:cNvSpPr/>
          <p:nvPr/>
        </p:nvSpPr>
        <p:spPr>
          <a:xfrm>
            <a:off x="8778300" y="26779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9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2.2　2030年前，消除所有形式的營養不良。</a:t>
            </a:r>
            <a:endParaRPr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Google Shape;7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1" cy="5118336"/>
          </a:xfrm>
          <a:prstGeom prst="rect">
            <a:avLst/>
          </a:prstGeom>
          <a:noFill/>
          <a:ln>
            <a:noFill/>
          </a:ln>
        </p:spPr>
      </p:pic>
      <p:sp>
        <p:nvSpPr>
          <p:cNvPr id="80" name="Google Shape;80;p16"/>
          <p:cNvSpPr/>
          <p:nvPr/>
        </p:nvSpPr>
        <p:spPr>
          <a:xfrm>
            <a:off x="8778300" y="204065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1" name="Google Shape;81;p16"/>
          <p:cNvSpPr/>
          <p:nvPr/>
        </p:nvSpPr>
        <p:spPr>
          <a:xfrm>
            <a:off x="8778300" y="781325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2" name="Google Shape;82;p16"/>
          <p:cNvSpPr/>
          <p:nvPr/>
        </p:nvSpPr>
        <p:spPr>
          <a:xfrm>
            <a:off x="8752625" y="1441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3" name="Google Shape;83;p16"/>
          <p:cNvSpPr/>
          <p:nvPr/>
        </p:nvSpPr>
        <p:spPr>
          <a:xfrm>
            <a:off x="8778300" y="1410988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000">
                <a:solidFill>
                  <a:srgbClr val="FFFFFF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b="0" i="0" sz="1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84" name="Google Shape;84;p16"/>
          <p:cNvSpPr/>
          <p:nvPr/>
        </p:nvSpPr>
        <p:spPr>
          <a:xfrm>
            <a:off x="8778300" y="26779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9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2.2　2030年前，消除所有形式的營養不良。</a:t>
            </a:r>
            <a:endParaRPr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Google Shape;89;p17"/>
          <p:cNvPicPr preferRelativeResize="0"/>
          <p:nvPr/>
        </p:nvPicPr>
        <p:blipFill rotWithShape="1">
          <a:blip r:embed="rId3">
            <a:alphaModFix/>
          </a:blip>
          <a:srcRect b="0" l="0" r="0" t="882"/>
          <a:stretch/>
        </p:blipFill>
        <p:spPr>
          <a:xfrm>
            <a:off x="0" y="22600"/>
            <a:ext cx="9109349" cy="5098300"/>
          </a:xfrm>
          <a:prstGeom prst="rect">
            <a:avLst/>
          </a:prstGeom>
          <a:noFill/>
          <a:ln>
            <a:noFill/>
          </a:ln>
        </p:spPr>
      </p:pic>
      <p:sp>
        <p:nvSpPr>
          <p:cNvPr id="90" name="Google Shape;90;p17"/>
          <p:cNvSpPr/>
          <p:nvPr/>
        </p:nvSpPr>
        <p:spPr>
          <a:xfrm>
            <a:off x="8778300" y="204065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1" name="Google Shape;91;p17"/>
          <p:cNvSpPr/>
          <p:nvPr/>
        </p:nvSpPr>
        <p:spPr>
          <a:xfrm>
            <a:off x="8778300" y="781325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2" name="Google Shape;92;p17"/>
          <p:cNvSpPr/>
          <p:nvPr/>
        </p:nvSpPr>
        <p:spPr>
          <a:xfrm>
            <a:off x="8752625" y="1441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3" name="Google Shape;93;p17"/>
          <p:cNvSpPr/>
          <p:nvPr/>
        </p:nvSpPr>
        <p:spPr>
          <a:xfrm>
            <a:off x="8778300" y="1410988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000">
                <a:solidFill>
                  <a:srgbClr val="FFFFFF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b="0" i="0" sz="1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94" name="Google Shape;94;p17"/>
          <p:cNvSpPr/>
          <p:nvPr/>
        </p:nvSpPr>
        <p:spPr>
          <a:xfrm>
            <a:off x="8778300" y="26779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9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2.2　2030年前，消除所有形式的營養不良。</a:t>
            </a:r>
            <a:endParaRPr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" name="Google Shape;99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14771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8"/>
          <p:cNvSpPr/>
          <p:nvPr/>
        </p:nvSpPr>
        <p:spPr>
          <a:xfrm>
            <a:off x="8778300" y="204065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1" name="Google Shape;101;p18"/>
          <p:cNvSpPr/>
          <p:nvPr/>
        </p:nvSpPr>
        <p:spPr>
          <a:xfrm>
            <a:off x="8778300" y="781325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2" name="Google Shape;102;p18"/>
          <p:cNvSpPr/>
          <p:nvPr/>
        </p:nvSpPr>
        <p:spPr>
          <a:xfrm>
            <a:off x="8752625" y="1441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3" name="Google Shape;103;p18"/>
          <p:cNvSpPr/>
          <p:nvPr/>
        </p:nvSpPr>
        <p:spPr>
          <a:xfrm>
            <a:off x="8778300" y="1410988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000">
                <a:solidFill>
                  <a:srgbClr val="FFFFFF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b="0" i="0" sz="1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4" name="Google Shape;104;p18"/>
          <p:cNvSpPr/>
          <p:nvPr/>
        </p:nvSpPr>
        <p:spPr>
          <a:xfrm>
            <a:off x="8778300" y="26779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9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2.2　2030年前，消除所有形式的營養不良。</a:t>
            </a:r>
            <a:endParaRPr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8" name="Shape 1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9" name="Google Shape;10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2" cy="5135491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19"/>
          <p:cNvSpPr/>
          <p:nvPr/>
        </p:nvSpPr>
        <p:spPr>
          <a:xfrm>
            <a:off x="8778300" y="204065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1" name="Google Shape;111;p19"/>
          <p:cNvSpPr/>
          <p:nvPr/>
        </p:nvSpPr>
        <p:spPr>
          <a:xfrm>
            <a:off x="8778300" y="781325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2" name="Google Shape;112;p19"/>
          <p:cNvSpPr/>
          <p:nvPr/>
        </p:nvSpPr>
        <p:spPr>
          <a:xfrm>
            <a:off x="8752625" y="1441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3" name="Google Shape;113;p19"/>
          <p:cNvSpPr/>
          <p:nvPr/>
        </p:nvSpPr>
        <p:spPr>
          <a:xfrm>
            <a:off x="8778300" y="1410988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000">
                <a:solidFill>
                  <a:srgbClr val="FFFFFF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b="0" i="0" sz="1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14" name="Google Shape;114;p19"/>
          <p:cNvSpPr/>
          <p:nvPr/>
        </p:nvSpPr>
        <p:spPr>
          <a:xfrm>
            <a:off x="8778300" y="26779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9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2.2　2030年前，消除所有形式的營養不良。</a:t>
            </a:r>
            <a:endParaRPr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Google Shape;119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3999" cy="5115526"/>
          </a:xfrm>
          <a:prstGeom prst="rect">
            <a:avLst/>
          </a:prstGeom>
          <a:noFill/>
          <a:ln>
            <a:noFill/>
          </a:ln>
        </p:spPr>
      </p:pic>
      <p:sp>
        <p:nvSpPr>
          <p:cNvPr id="120" name="Google Shape;120;p20"/>
          <p:cNvSpPr/>
          <p:nvPr/>
        </p:nvSpPr>
        <p:spPr>
          <a:xfrm>
            <a:off x="8778300" y="204065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2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b="0" i="0" sz="12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1" name="Google Shape;121;p20"/>
          <p:cNvSpPr/>
          <p:nvPr/>
        </p:nvSpPr>
        <p:spPr>
          <a:xfrm>
            <a:off x="8778300" y="781325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2.3　2030年前，使農村的生產力與小規模糧食生產者的收入皆翻倍成長，尤其是婦女、原住民、家庭農民、牧民與漁民，作法包括讓他們安全及公平地獲取土地、生產資源、知識、金融服務、非農業就業市場及增值機會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2" name="Google Shape;122;p20"/>
          <p:cNvSpPr/>
          <p:nvPr/>
        </p:nvSpPr>
        <p:spPr>
          <a:xfrm>
            <a:off x="8752625" y="1441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2.4　2030年前，確保建立可永續發展的糧食生產系統，實施可增強生產力、具彈性的農作方式，協助維護生態系統，強化適應氣候變遷、極端氣候、乾旱、洪水與其他災害的能力，並逐步改善土地和土壤品質。</a:t>
            </a:r>
            <a:endParaRPr b="0" i="0" sz="9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3" name="Google Shape;123;p20"/>
          <p:cNvSpPr/>
          <p:nvPr/>
        </p:nvSpPr>
        <p:spPr>
          <a:xfrm>
            <a:off x="8778300" y="1410988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1000">
                <a:solidFill>
                  <a:srgbClr val="FFFFFF"/>
                </a:solidFill>
              </a:rPr>
              <a:t>2.a　透過加強國際合作，提高在鄉村基礎建設、農業研究、推廣服務、科技發展、動植物基因銀行上的投資，以改善發展中國家的農業產能，尤其是最低度開發國家。</a:t>
            </a:r>
            <a:endParaRPr b="0" i="0" sz="1000" u="none" cap="none" strike="noStrike">
              <a:solidFill>
                <a:srgbClr val="FFFF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24" name="Google Shape;124;p20"/>
          <p:cNvSpPr/>
          <p:nvPr/>
        </p:nvSpPr>
        <p:spPr>
          <a:xfrm>
            <a:off x="8778300" y="2677900"/>
            <a:ext cx="4398900" cy="543900"/>
          </a:xfrm>
          <a:prstGeom prst="roundRect">
            <a:avLst>
              <a:gd fmla="val 16667" name="adj"/>
            </a:avLst>
          </a:prstGeom>
          <a:solidFill>
            <a:srgbClr val="3D85C6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2.1　2030年前，消除飢餓，確保所有的人全年都有安全、營養且足夠的糧食，特別是窮人和弱勢族群（包括嬰兒）。</a:t>
            </a:r>
            <a:endParaRPr sz="900">
              <a:solidFill>
                <a:srgbClr val="FFFFFF"/>
              </a:solidFill>
            </a:endParaRPr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rPr lang="zh-TW" sz="900">
                <a:solidFill>
                  <a:srgbClr val="FFFFFF"/>
                </a:solidFill>
              </a:rPr>
              <a:t>2.2　2030年前，消除所有形式的營養不良。</a:t>
            </a:r>
            <a:endParaRPr sz="900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