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6" r:id="rId6"/>
    <p:sldId id="264" r:id="rId7"/>
    <p:sldId id="265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F112B"/>
    <a:srgbClr val="CD17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04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966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37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9697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9601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393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661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9341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9732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617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061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6EA8E-5A57-4737-9C07-12794FF3ED1E}" type="datetimeFigureOut">
              <a:rPr lang="zh-TW" altLang="en-US" smtClean="0"/>
              <a:t>2018/3/19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FDF7C-1F63-4F41-B88F-A1679B61878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8724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5468387" y="2154750"/>
            <a:ext cx="1255221" cy="12552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804756" y="3707476"/>
            <a:ext cx="2543695" cy="764771"/>
          </a:xfrm>
          <a:prstGeom prst="roundRect">
            <a:avLst/>
          </a:prstGeom>
          <a:solidFill>
            <a:srgbClr val="CD1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4264429" y="4517967"/>
            <a:ext cx="3807229" cy="2240280"/>
          </a:xfrm>
          <a:prstGeom prst="roundRect">
            <a:avLst/>
          </a:prstGeom>
          <a:solidFill>
            <a:srgbClr val="CD1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734087" y="3409971"/>
            <a:ext cx="27238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花漾趣</a:t>
            </a:r>
            <a:endParaRPr lang="zh-TW" altLang="en-US" sz="6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392831" y="4532839"/>
            <a:ext cx="1550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瓦特 </a:t>
            </a:r>
            <a:r>
              <a:rPr lang="en-US" altLang="zh-TW" dirty="0" smtClean="0">
                <a:solidFill>
                  <a:schemeClr val="bg1"/>
                </a:solidFill>
              </a:rPr>
              <a:t>|</a:t>
            </a:r>
            <a:r>
              <a:rPr lang="zh-TW" altLang="en-US" dirty="0" smtClean="0">
                <a:solidFill>
                  <a:schemeClr val="bg1"/>
                </a:solidFill>
              </a:rPr>
              <a:t> 鄭永峻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0" name="橢圓 9"/>
          <p:cNvSpPr/>
          <p:nvPr/>
        </p:nvSpPr>
        <p:spPr>
          <a:xfrm>
            <a:off x="133005" y="2782360"/>
            <a:ext cx="756458" cy="756458"/>
          </a:xfrm>
          <a:prstGeom prst="ellipse">
            <a:avLst/>
          </a:prstGeom>
          <a:solidFill>
            <a:srgbClr val="CD1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5772673" y="2202222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600" dirty="0" smtClean="0">
                <a:solidFill>
                  <a:srgbClr val="CD173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?</a:t>
            </a:r>
            <a:endParaRPr lang="zh-TW" altLang="en-US" sz="6600" dirty="0">
              <a:solidFill>
                <a:srgbClr val="CD1730"/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602070" y="6419195"/>
            <a:ext cx="32912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solidFill>
                  <a:schemeClr val="bg1"/>
                </a:solidFill>
              </a:rPr>
              <a:t>本簡報圖片為剪紙藝術家</a:t>
            </a:r>
            <a:r>
              <a:rPr lang="en-US" altLang="zh-TW" sz="1400" dirty="0" smtClean="0">
                <a:solidFill>
                  <a:schemeClr val="bg1"/>
                </a:solidFill>
              </a:rPr>
              <a:t>-</a:t>
            </a:r>
            <a:r>
              <a:rPr lang="zh-TW" altLang="en-US" sz="1400" dirty="0" smtClean="0">
                <a:solidFill>
                  <a:schemeClr val="bg1"/>
                </a:solidFill>
              </a:rPr>
              <a:t>楊士毅所創作</a:t>
            </a:r>
            <a:endParaRPr lang="zh-TW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04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46726"/>
            <a:ext cx="12192000" cy="6858000"/>
          </a:xfrm>
          <a:prstGeom prst="rect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489621" y="240219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課程大綱</a:t>
            </a:r>
            <a:endParaRPr lang="zh-TW" altLang="en-US" sz="5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" b="7558"/>
          <a:stretch/>
        </p:blipFill>
        <p:spPr>
          <a:xfrm>
            <a:off x="1754" y="3415003"/>
            <a:ext cx="12190246" cy="3442997"/>
          </a:xfrm>
          <a:prstGeom prst="rect">
            <a:avLst/>
          </a:prstGeom>
        </p:spPr>
      </p:pic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1655691" y="1525141"/>
            <a:ext cx="1061792" cy="367749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1865248" y="2632819"/>
            <a:ext cx="619125" cy="1919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花漾趣</a:t>
            </a:r>
            <a:endParaRPr kumimoji="0" lang="zh-TW" alt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41" name="群組 40"/>
          <p:cNvGrpSpPr/>
          <p:nvPr/>
        </p:nvGrpSpPr>
        <p:grpSpPr>
          <a:xfrm>
            <a:off x="3647377" y="2977149"/>
            <a:ext cx="2084333" cy="918367"/>
            <a:chOff x="2485327" y="3317144"/>
            <a:chExt cx="2084333" cy="918367"/>
          </a:xfrm>
        </p:grpSpPr>
        <p:sp>
          <p:nvSpPr>
            <p:cNvPr id="11" name="AutoShape 12"/>
            <p:cNvSpPr>
              <a:spLocks noChangeArrowheads="1"/>
            </p:cNvSpPr>
            <p:nvPr/>
          </p:nvSpPr>
          <p:spPr bwMode="auto">
            <a:xfrm>
              <a:off x="2485327" y="3317144"/>
              <a:ext cx="2084333" cy="91836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716225" y="3367125"/>
              <a:ext cx="1727084" cy="355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解讀窗花密碼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Text Box 2"/>
            <p:cNvSpPr txBox="1">
              <a:spLocks noChangeArrowheads="1"/>
            </p:cNvSpPr>
            <p:nvPr/>
          </p:nvSpPr>
          <p:spPr bwMode="auto">
            <a:xfrm>
              <a:off x="2869427" y="3843207"/>
              <a:ext cx="1569402" cy="349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古錢幣設計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4" name="AutoShape 19"/>
          <p:cNvSpPr>
            <a:spLocks noChangeArrowheads="1"/>
          </p:cNvSpPr>
          <p:nvPr/>
        </p:nvSpPr>
        <p:spPr bwMode="auto">
          <a:xfrm>
            <a:off x="6571439" y="1521242"/>
            <a:ext cx="4394849" cy="9826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5" name="AutoShape 18"/>
          <p:cNvSpPr>
            <a:spLocks noChangeArrowheads="1"/>
          </p:cNvSpPr>
          <p:nvPr/>
        </p:nvSpPr>
        <p:spPr bwMode="auto">
          <a:xfrm>
            <a:off x="6546725" y="2934416"/>
            <a:ext cx="4438287" cy="9826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6" name="AutoShape 17"/>
          <p:cNvSpPr>
            <a:spLocks noChangeArrowheads="1"/>
          </p:cNvSpPr>
          <p:nvPr/>
        </p:nvSpPr>
        <p:spPr bwMode="auto">
          <a:xfrm>
            <a:off x="6546725" y="4302082"/>
            <a:ext cx="4438286" cy="9826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45" name="群組 44"/>
          <p:cNvGrpSpPr/>
          <p:nvPr/>
        </p:nvGrpSpPr>
        <p:grpSpPr>
          <a:xfrm>
            <a:off x="3644466" y="4341664"/>
            <a:ext cx="2084334" cy="1226601"/>
            <a:chOff x="2482416" y="4681659"/>
            <a:chExt cx="2084334" cy="1226601"/>
          </a:xfrm>
        </p:grpSpPr>
        <p:sp>
          <p:nvSpPr>
            <p:cNvPr id="12" name="AutoShape 11"/>
            <p:cNvSpPr>
              <a:spLocks noChangeArrowheads="1"/>
            </p:cNvSpPr>
            <p:nvPr/>
          </p:nvSpPr>
          <p:spPr bwMode="auto">
            <a:xfrm>
              <a:off x="2482416" y="4681659"/>
              <a:ext cx="2084333" cy="91836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grpSp>
          <p:nvGrpSpPr>
            <p:cNvPr id="32" name="群組 31"/>
            <p:cNvGrpSpPr/>
            <p:nvPr/>
          </p:nvGrpSpPr>
          <p:grpSpPr>
            <a:xfrm>
              <a:off x="2933624" y="4724076"/>
              <a:ext cx="1633126" cy="1184184"/>
              <a:chOff x="1630667" y="2944418"/>
              <a:chExt cx="1151800" cy="835173"/>
            </a:xfrm>
          </p:grpSpPr>
          <p:sp>
            <p:nvSpPr>
              <p:cNvPr id="20" name="Text Box 4"/>
              <p:cNvSpPr txBox="1">
                <a:spLocks noChangeArrowheads="1"/>
              </p:cNvSpPr>
              <p:nvPr/>
            </p:nvSpPr>
            <p:spPr bwMode="auto">
              <a:xfrm>
                <a:off x="1630667" y="2944418"/>
                <a:ext cx="1038225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TW" altLang="zh-TW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窗花與光</a:t>
                </a:r>
                <a:endParaRPr kumimoji="0" lang="zh-TW" altLang="zh-TW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" name="Text Box 1"/>
              <p:cNvSpPr txBox="1">
                <a:spLocks noChangeArrowheads="1"/>
              </p:cNvSpPr>
              <p:nvPr/>
            </p:nvSpPr>
            <p:spPr bwMode="auto">
              <a:xfrm>
                <a:off x="1744242" y="3246191"/>
                <a:ext cx="1038225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TW" altLang="zh-TW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窗花燈</a:t>
                </a:r>
                <a:endParaRPr kumimoji="0" lang="zh-TW" altLang="zh-TW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cxnSp>
          <p:nvCxnSpPr>
            <p:cNvPr id="37" name="直線接點 36"/>
            <p:cNvCxnSpPr>
              <a:stCxn id="12" idx="1"/>
              <a:endCxn id="12" idx="3"/>
            </p:cNvCxnSpPr>
            <p:nvPr/>
          </p:nvCxnSpPr>
          <p:spPr>
            <a:xfrm>
              <a:off x="2482416" y="5140843"/>
              <a:ext cx="208433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9" name="直線接點 38"/>
          <p:cNvCxnSpPr>
            <a:stCxn id="11" idx="1"/>
            <a:endCxn id="11" idx="3"/>
          </p:cNvCxnSpPr>
          <p:nvPr/>
        </p:nvCxnSpPr>
        <p:spPr>
          <a:xfrm>
            <a:off x="3647377" y="3436333"/>
            <a:ext cx="208433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4" name="群組 43"/>
          <p:cNvGrpSpPr/>
          <p:nvPr/>
        </p:nvGrpSpPr>
        <p:grpSpPr>
          <a:xfrm>
            <a:off x="3662917" y="1554696"/>
            <a:ext cx="2084333" cy="918367"/>
            <a:chOff x="2500867" y="1894691"/>
            <a:chExt cx="2084333" cy="918367"/>
          </a:xfrm>
        </p:grpSpPr>
        <p:sp>
          <p:nvSpPr>
            <p:cNvPr id="10" name="AutoShape 13"/>
            <p:cNvSpPr>
              <a:spLocks noChangeArrowheads="1"/>
            </p:cNvSpPr>
            <p:nvPr/>
          </p:nvSpPr>
          <p:spPr bwMode="auto">
            <a:xfrm>
              <a:off x="2500867" y="1894691"/>
              <a:ext cx="2084333" cy="91836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2866250" y="1974364"/>
              <a:ext cx="1427033" cy="350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窗上的故事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Text Box 3"/>
            <p:cNvSpPr txBox="1">
              <a:spLocks noChangeArrowheads="1"/>
            </p:cNvSpPr>
            <p:nvPr/>
          </p:nvSpPr>
          <p:spPr bwMode="auto">
            <a:xfrm>
              <a:off x="2645280" y="2387482"/>
              <a:ext cx="1795506" cy="352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在電腦，來剪紙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43" name="直線接點 42"/>
            <p:cNvCxnSpPr>
              <a:stCxn id="10" idx="1"/>
              <a:endCxn id="10" idx="3"/>
            </p:cNvCxnSpPr>
            <p:nvPr/>
          </p:nvCxnSpPr>
          <p:spPr>
            <a:xfrm>
              <a:off x="2500867" y="2353875"/>
              <a:ext cx="208433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7" name="直線接點 6"/>
          <p:cNvCxnSpPr/>
          <p:nvPr/>
        </p:nvCxnSpPr>
        <p:spPr>
          <a:xfrm>
            <a:off x="6571439" y="2031011"/>
            <a:ext cx="44135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直線接點 35"/>
          <p:cNvCxnSpPr/>
          <p:nvPr/>
        </p:nvCxnSpPr>
        <p:spPr>
          <a:xfrm>
            <a:off x="6546725" y="3450050"/>
            <a:ext cx="44135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直線接點 37"/>
          <p:cNvCxnSpPr/>
          <p:nvPr/>
        </p:nvCxnSpPr>
        <p:spPr>
          <a:xfrm>
            <a:off x="6546725" y="4793413"/>
            <a:ext cx="44135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Text Box 16"/>
          <p:cNvSpPr txBox="1">
            <a:spLocks noChangeArrowheads="1"/>
          </p:cNvSpPr>
          <p:nvPr/>
        </p:nvSpPr>
        <p:spPr bwMode="auto">
          <a:xfrm>
            <a:off x="6794685" y="1613873"/>
            <a:ext cx="3917652" cy="3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窗花的形式介紹，藝術家作品介紹</a:t>
            </a:r>
            <a:endParaRPr kumimoji="0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Text Box 16"/>
          <p:cNvSpPr txBox="1">
            <a:spLocks noChangeArrowheads="1"/>
          </p:cNvSpPr>
          <p:nvPr/>
        </p:nvSpPr>
        <p:spPr bwMode="auto">
          <a:xfrm>
            <a:off x="6777537" y="2090773"/>
            <a:ext cx="4121122" cy="3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用向量軟體模擬剪紙，嘗試製造圖形</a:t>
            </a:r>
            <a:endParaRPr kumimoji="0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Text Box 16"/>
          <p:cNvSpPr txBox="1">
            <a:spLocks noChangeArrowheads="1"/>
          </p:cNvSpPr>
          <p:nvPr/>
        </p:nvSpPr>
        <p:spPr bwMode="auto">
          <a:xfrm>
            <a:off x="6777537" y="3036955"/>
            <a:ext cx="3917652" cy="3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觀察身邊的紋樣與紋樣的構成</a:t>
            </a:r>
            <a:endParaRPr kumimoji="0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Text Box 16"/>
          <p:cNvSpPr txBox="1">
            <a:spLocks noChangeArrowheads="1"/>
          </p:cNvSpPr>
          <p:nvPr/>
        </p:nvSpPr>
        <p:spPr bwMode="auto">
          <a:xfrm>
            <a:off x="6794685" y="3512609"/>
            <a:ext cx="3917652" cy="3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將紋樣用於物品設計上</a:t>
            </a:r>
            <a:endParaRPr kumimoji="0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Text Box 16"/>
          <p:cNvSpPr txBox="1">
            <a:spLocks noChangeArrowheads="1"/>
          </p:cNvSpPr>
          <p:nvPr/>
        </p:nvSpPr>
        <p:spPr bwMode="auto">
          <a:xfrm>
            <a:off x="6761061" y="4384081"/>
            <a:ext cx="3917652" cy="3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觀察鏤空的設計</a:t>
            </a:r>
            <a:endParaRPr kumimoji="0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Text Box 16"/>
          <p:cNvSpPr txBox="1">
            <a:spLocks noChangeArrowheads="1"/>
          </p:cNvSpPr>
          <p:nvPr/>
        </p:nvSpPr>
        <p:spPr bwMode="auto">
          <a:xfrm>
            <a:off x="6771763" y="4852888"/>
            <a:ext cx="4172058" cy="3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能注意鏤空的設計方式並使用數位工具創作</a:t>
            </a:r>
            <a:endParaRPr kumimoji="0" lang="en-US" altLang="zh-TW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296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46726"/>
            <a:ext cx="12192000" cy="6858000"/>
          </a:xfrm>
          <a:prstGeom prst="rect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" b="7558"/>
          <a:stretch/>
        </p:blipFill>
        <p:spPr>
          <a:xfrm>
            <a:off x="1754" y="3415003"/>
            <a:ext cx="12190246" cy="3442997"/>
          </a:xfrm>
          <a:prstGeom prst="rect">
            <a:avLst/>
          </a:prstGeom>
        </p:spPr>
      </p:pic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1655691" y="1525141"/>
            <a:ext cx="1061792" cy="367749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1865248" y="2632819"/>
            <a:ext cx="619125" cy="1919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花漾趣</a:t>
            </a:r>
            <a:endParaRPr kumimoji="0" lang="zh-TW" alt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41" name="群組 40"/>
          <p:cNvGrpSpPr/>
          <p:nvPr/>
        </p:nvGrpSpPr>
        <p:grpSpPr>
          <a:xfrm>
            <a:off x="3647377" y="2977149"/>
            <a:ext cx="2084333" cy="918367"/>
            <a:chOff x="2485327" y="3317144"/>
            <a:chExt cx="2084333" cy="918367"/>
          </a:xfrm>
        </p:grpSpPr>
        <p:sp>
          <p:nvSpPr>
            <p:cNvPr id="11" name="AutoShape 12"/>
            <p:cNvSpPr>
              <a:spLocks noChangeArrowheads="1"/>
            </p:cNvSpPr>
            <p:nvPr/>
          </p:nvSpPr>
          <p:spPr bwMode="auto">
            <a:xfrm>
              <a:off x="2485327" y="3317144"/>
              <a:ext cx="2084333" cy="91836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716225" y="3367125"/>
              <a:ext cx="1727084" cy="355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解讀窗花密碼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Text Box 2"/>
            <p:cNvSpPr txBox="1">
              <a:spLocks noChangeArrowheads="1"/>
            </p:cNvSpPr>
            <p:nvPr/>
          </p:nvSpPr>
          <p:spPr bwMode="auto">
            <a:xfrm>
              <a:off x="2869427" y="3843207"/>
              <a:ext cx="1569402" cy="349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古錢幣設計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4" name="AutoShape 19"/>
          <p:cNvSpPr>
            <a:spLocks noChangeArrowheads="1"/>
          </p:cNvSpPr>
          <p:nvPr/>
        </p:nvSpPr>
        <p:spPr bwMode="auto">
          <a:xfrm>
            <a:off x="6571439" y="1545956"/>
            <a:ext cx="4394849" cy="9826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5" name="AutoShape 18"/>
          <p:cNvSpPr>
            <a:spLocks noChangeArrowheads="1"/>
          </p:cNvSpPr>
          <p:nvPr/>
        </p:nvSpPr>
        <p:spPr bwMode="auto">
          <a:xfrm>
            <a:off x="6513225" y="2959130"/>
            <a:ext cx="4471787" cy="9826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6" name="AutoShape 17"/>
          <p:cNvSpPr>
            <a:spLocks noChangeArrowheads="1"/>
          </p:cNvSpPr>
          <p:nvPr/>
        </p:nvSpPr>
        <p:spPr bwMode="auto">
          <a:xfrm>
            <a:off x="6494500" y="4277368"/>
            <a:ext cx="4490511" cy="9826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6571440" y="1616962"/>
            <a:ext cx="4718935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知道於傳統文化中窗花所代表的功能與角色。</a:t>
            </a:r>
            <a:endParaRPr kumimoji="0" lang="zh-TW" altLang="zh-TW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欣賞近年復興剪紙藝術藝術家作品</a:t>
            </a:r>
            <a:endParaRPr kumimoji="0" lang="zh-TW" altLang="zh-TW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電腦上創作初探</a:t>
            </a:r>
            <a:r>
              <a:rPr kumimoji="0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平面</a:t>
            </a:r>
            <a:r>
              <a:rPr kumimoji="0" lang="en-US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kumimoji="0" lang="en-US" alt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531949" y="3038804"/>
            <a:ext cx="4434340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能解析或簡化造型形成紋樣。</a:t>
            </a:r>
            <a:endParaRPr kumimoji="0" lang="zh-TW" altLang="zh-TW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利用複製、對稱、漸層等美的原則設計作品</a:t>
            </a:r>
            <a:endParaRPr kumimoji="0" lang="zh-TW" altLang="zh-TW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從平面空間創作轉化到三度空間</a:t>
            </a:r>
            <a:endParaRPr kumimoji="0" lang="zh-TW" alt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6494502" y="4332819"/>
            <a:ext cx="4872809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能欣賞鏤空形式在各處的應用。</a:t>
            </a:r>
            <a:endParaRPr kumimoji="0" lang="zh-TW" altLang="zh-TW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能知道並注意設計鏤空作品時所需注意的概念</a:t>
            </a:r>
            <a:endParaRPr kumimoji="0" lang="zh-TW" altLang="zh-TW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於數位的三度空間中製</a:t>
            </a:r>
            <a:r>
              <a:rPr kumimoji="0" lang="zh-TW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做</a:t>
            </a:r>
            <a:r>
              <a:rPr kumimoji="0" lang="zh-TW" altLang="zh-TW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作品</a:t>
            </a:r>
            <a:endParaRPr kumimoji="0" lang="zh-TW" alt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45" name="群組 44"/>
          <p:cNvGrpSpPr/>
          <p:nvPr/>
        </p:nvGrpSpPr>
        <p:grpSpPr>
          <a:xfrm>
            <a:off x="3644466" y="4341664"/>
            <a:ext cx="2084334" cy="1226601"/>
            <a:chOff x="2482416" y="4681659"/>
            <a:chExt cx="2084334" cy="1226601"/>
          </a:xfrm>
        </p:grpSpPr>
        <p:sp>
          <p:nvSpPr>
            <p:cNvPr id="12" name="AutoShape 11"/>
            <p:cNvSpPr>
              <a:spLocks noChangeArrowheads="1"/>
            </p:cNvSpPr>
            <p:nvPr/>
          </p:nvSpPr>
          <p:spPr bwMode="auto">
            <a:xfrm>
              <a:off x="2482416" y="4681659"/>
              <a:ext cx="2084333" cy="91836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grpSp>
          <p:nvGrpSpPr>
            <p:cNvPr id="32" name="群組 31"/>
            <p:cNvGrpSpPr/>
            <p:nvPr/>
          </p:nvGrpSpPr>
          <p:grpSpPr>
            <a:xfrm>
              <a:off x="2933624" y="4724076"/>
              <a:ext cx="1633126" cy="1184184"/>
              <a:chOff x="1630667" y="2944418"/>
              <a:chExt cx="1151800" cy="835173"/>
            </a:xfrm>
          </p:grpSpPr>
          <p:sp>
            <p:nvSpPr>
              <p:cNvPr id="20" name="Text Box 4"/>
              <p:cNvSpPr txBox="1">
                <a:spLocks noChangeArrowheads="1"/>
              </p:cNvSpPr>
              <p:nvPr/>
            </p:nvSpPr>
            <p:spPr bwMode="auto">
              <a:xfrm>
                <a:off x="1630667" y="2944418"/>
                <a:ext cx="1038225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TW" altLang="zh-TW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窗花與光</a:t>
                </a:r>
                <a:endParaRPr kumimoji="0" lang="zh-TW" altLang="zh-TW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" name="Text Box 1"/>
              <p:cNvSpPr txBox="1">
                <a:spLocks noChangeArrowheads="1"/>
              </p:cNvSpPr>
              <p:nvPr/>
            </p:nvSpPr>
            <p:spPr bwMode="auto">
              <a:xfrm>
                <a:off x="1744242" y="3246191"/>
                <a:ext cx="1038225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TW" altLang="zh-TW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窗花燈</a:t>
                </a:r>
                <a:endParaRPr kumimoji="0" lang="zh-TW" altLang="zh-TW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cxnSp>
          <p:nvCxnSpPr>
            <p:cNvPr id="37" name="直線接點 36"/>
            <p:cNvCxnSpPr>
              <a:stCxn id="12" idx="1"/>
              <a:endCxn id="12" idx="3"/>
            </p:cNvCxnSpPr>
            <p:nvPr/>
          </p:nvCxnSpPr>
          <p:spPr>
            <a:xfrm>
              <a:off x="2482416" y="5140843"/>
              <a:ext cx="208433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9" name="直線接點 38"/>
          <p:cNvCxnSpPr>
            <a:stCxn id="11" idx="1"/>
            <a:endCxn id="11" idx="3"/>
          </p:cNvCxnSpPr>
          <p:nvPr/>
        </p:nvCxnSpPr>
        <p:spPr>
          <a:xfrm>
            <a:off x="3647377" y="3436333"/>
            <a:ext cx="208433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4" name="群組 43"/>
          <p:cNvGrpSpPr/>
          <p:nvPr/>
        </p:nvGrpSpPr>
        <p:grpSpPr>
          <a:xfrm>
            <a:off x="3662917" y="1554696"/>
            <a:ext cx="2084333" cy="918367"/>
            <a:chOff x="2500867" y="1894691"/>
            <a:chExt cx="2084333" cy="918367"/>
          </a:xfrm>
        </p:grpSpPr>
        <p:sp>
          <p:nvSpPr>
            <p:cNvPr id="10" name="AutoShape 13"/>
            <p:cNvSpPr>
              <a:spLocks noChangeArrowheads="1"/>
            </p:cNvSpPr>
            <p:nvPr/>
          </p:nvSpPr>
          <p:spPr bwMode="auto">
            <a:xfrm>
              <a:off x="2500867" y="1894691"/>
              <a:ext cx="2084333" cy="91836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2866250" y="1974364"/>
              <a:ext cx="1427033" cy="350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窗上的故事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Text Box 3"/>
            <p:cNvSpPr txBox="1">
              <a:spLocks noChangeArrowheads="1"/>
            </p:cNvSpPr>
            <p:nvPr/>
          </p:nvSpPr>
          <p:spPr bwMode="auto">
            <a:xfrm>
              <a:off x="2645280" y="2387482"/>
              <a:ext cx="1795506" cy="352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在電腦，來剪紙</a:t>
              </a:r>
              <a:endParaRPr kumimoji="0" lang="zh-TW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43" name="直線接點 42"/>
            <p:cNvCxnSpPr>
              <a:stCxn id="10" idx="1"/>
              <a:endCxn id="10" idx="3"/>
            </p:cNvCxnSpPr>
            <p:nvPr/>
          </p:nvCxnSpPr>
          <p:spPr>
            <a:xfrm>
              <a:off x="2500867" y="2353875"/>
              <a:ext cx="208433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3" name="文字方塊 32"/>
          <p:cNvSpPr txBox="1"/>
          <p:nvPr/>
        </p:nvSpPr>
        <p:spPr>
          <a:xfrm>
            <a:off x="4489621" y="240219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課程大綱</a:t>
            </a:r>
            <a:endParaRPr lang="zh-TW" altLang="en-US" sz="5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3432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46726"/>
            <a:ext cx="12192000" cy="6858000"/>
          </a:xfrm>
          <a:prstGeom prst="rect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" b="7558"/>
          <a:stretch/>
        </p:blipFill>
        <p:spPr>
          <a:xfrm>
            <a:off x="1754" y="3446667"/>
            <a:ext cx="12190246" cy="3442997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3637530" y="82585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學生前置經驗</a:t>
            </a:r>
            <a:endParaRPr lang="zh-TW" altLang="en-US" sz="5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4306699" y="955999"/>
            <a:ext cx="3395679" cy="570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對象：</a:t>
            </a:r>
            <a:r>
              <a:rPr kumimoji="0" lang="en-US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班學生</a:t>
            </a:r>
            <a:endParaRPr kumimoji="0" lang="en-US" alt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529534" y="137680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認知</a:t>
            </a:r>
            <a:endParaRPr lang="zh-TW" altLang="en-US" sz="3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065919" y="137680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技能</a:t>
            </a:r>
            <a:endParaRPr lang="zh-TW" altLang="en-US" sz="3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066797" y="2058557"/>
            <a:ext cx="4387691" cy="200269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Text Box 16"/>
          <p:cNvSpPr txBox="1">
            <a:spLocks noChangeArrowheads="1"/>
          </p:cNvSpPr>
          <p:nvPr/>
        </p:nvSpPr>
        <p:spPr bwMode="auto">
          <a:xfrm>
            <a:off x="1377066" y="2231834"/>
            <a:ext cx="3826172" cy="478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觀察過古錢幣的紋飾</a:t>
            </a:r>
            <a:endParaRPr kumimoji="0" lang="en-US" alt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6426071" y="2058558"/>
            <a:ext cx="4387691" cy="200269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1377066" y="2710249"/>
            <a:ext cx="3826172" cy="1052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已發覺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圖形對稱及重複的美感</a:t>
            </a:r>
            <a:endParaRPr kumimoji="0" lang="en-US" alt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6772850" y="2231834"/>
            <a:ext cx="3826172" cy="139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已學會在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虛擬空間控制</a:t>
            </a:r>
            <a:r>
              <a:rPr kumimoji="0" lang="zh-TW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物體</a:t>
            </a:r>
            <a:endParaRPr kumimoji="0" lang="en-US" alt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已可以運用軟體創作平面圖形的對稱與重複</a:t>
            </a:r>
            <a:endParaRPr kumimoji="0" lang="en-US" altLang="zh-TW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83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46726"/>
            <a:ext cx="12192000" cy="6858000"/>
          </a:xfrm>
          <a:prstGeom prst="rect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" b="7558"/>
          <a:stretch/>
        </p:blipFill>
        <p:spPr>
          <a:xfrm>
            <a:off x="1754" y="3446667"/>
            <a:ext cx="12190246" cy="3442997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39516" y="23631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課程目標</a:t>
            </a:r>
            <a:endParaRPr lang="zh-TW" altLang="en-US" sz="5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673355" y="1458150"/>
            <a:ext cx="809067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 sz="36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zh-TW" sz="1800" dirty="0"/>
              <a:t>能運用美的原理原則設計紋飾花紋。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zh-TW" sz="1800" dirty="0"/>
              <a:t>能使用數位工具創作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zh-TW" sz="1800" dirty="0"/>
              <a:t>透過「鏤空」這個表現形式，學生體會這形式與空間，與光線間的互動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zh-TW" sz="1800" dirty="0"/>
              <a:t>創作屬於自己的窗花燈。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zh-TW" sz="1800" dirty="0"/>
              <a:t>透過數位創作工具的特性，培養學生不怕嘗試與探索，增進藝術創作能力。</a:t>
            </a:r>
            <a:endParaRPr lang="zh-TW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43205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46726"/>
            <a:ext cx="12192000" cy="6858000"/>
          </a:xfrm>
          <a:prstGeom prst="rect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" b="7558"/>
          <a:stretch/>
        </p:blipFill>
        <p:spPr>
          <a:xfrm>
            <a:off x="1754" y="3446667"/>
            <a:ext cx="12190246" cy="3442997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2141837" y="90617"/>
            <a:ext cx="7908325" cy="6773336"/>
          </a:xfrm>
          <a:prstGeom prst="ellipse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209496" y="1441720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介紹鏤空的形式與範例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286166" y="2320581"/>
            <a:ext cx="5686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讓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觀察鏤空與光線和空間的互動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901719" y="3229475"/>
            <a:ext cx="4455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說明設計鏤空作品時的技巧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3696535" y="4094696"/>
            <a:ext cx="48654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帶領學生於虛擬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3D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空間中創作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517273" y="4988143"/>
            <a:ext cx="322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引導學生欣賞作品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848797" y="2251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今日課程重點</a:t>
            </a:r>
            <a:endParaRPr lang="zh-TW" altLang="en-US" sz="5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539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46726"/>
            <a:ext cx="12192000" cy="6858000"/>
          </a:xfrm>
          <a:prstGeom prst="rect">
            <a:avLst/>
          </a:prstGeom>
          <a:solidFill>
            <a:srgbClr val="CF1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" b="7558"/>
          <a:stretch/>
        </p:blipFill>
        <p:spPr>
          <a:xfrm>
            <a:off x="21720" y="4297872"/>
            <a:ext cx="12190246" cy="3442997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39516" y="2363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觀課重點</a:t>
            </a:r>
            <a:endParaRPr lang="zh-TW" altLang="en-US" sz="5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584073" y="1085638"/>
            <a:ext cx="815960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認知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創作時運用的藝術原則</a:t>
            </a:r>
            <a:r>
              <a:rPr lang="en-US" altLang="zh-TW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重複</a:t>
            </a:r>
            <a:r>
              <a:rPr lang="en-US" altLang="zh-TW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多線對稱</a:t>
            </a:r>
            <a:r>
              <a:rPr lang="en-US" altLang="zh-TW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線條粗細</a:t>
            </a:r>
            <a:r>
              <a:rPr lang="en-US" altLang="zh-TW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情意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學生在操作過程中何處發現美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表達美的用詞是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技能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有注意鏤空的形式所需要的技巧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584073" y="2789785"/>
            <a:ext cx="72250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是否有不怕失敗勇於嘗試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多次嘗試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的操作</a:t>
            </a:r>
            <a:endParaRPr lang="en-US" altLang="zh-TW" sz="24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群體</a:t>
            </a:r>
            <a:r>
              <a:rPr lang="en-US" altLang="zh-TW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學生是否樂於協助他人技術</a:t>
            </a:r>
            <a:endParaRPr lang="en-US" altLang="zh-TW" sz="24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417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430</Words>
  <Application>Microsoft Office PowerPoint</Application>
  <PresentationFormat>寬螢幕</PresentationFormat>
  <Paragraphs>61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6" baseType="lpstr">
      <vt:lpstr>細明體</vt:lpstr>
      <vt:lpstr>微軟正黑體</vt:lpstr>
      <vt:lpstr>新細明體</vt:lpstr>
      <vt:lpstr>Arial</vt:lpstr>
      <vt:lpstr>Calibri</vt:lpstr>
      <vt:lpstr>Calibri Light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鄭walter</dc:creator>
  <cp:lastModifiedBy>user</cp:lastModifiedBy>
  <cp:revision>36</cp:revision>
  <dcterms:created xsi:type="dcterms:W3CDTF">2018-03-19T07:08:20Z</dcterms:created>
  <dcterms:modified xsi:type="dcterms:W3CDTF">2018-03-19T14:00:36Z</dcterms:modified>
</cp:coreProperties>
</file>