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12192000" cy="6858000"/>
  <p:notesSz cx="6858000" cy="9144000"/>
  <p:embeddedFontLst>
    <p:embeddedFont>
      <p:font typeface="Apple Juice" panose="02020500000000000000" charset="-120"/>
      <p:regular r:id="rId23"/>
    </p:embeddedFont>
    <p:embeddedFont>
      <p:font typeface="標楷體" panose="03000509000000000000" pitchFamily="65" charset="-12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57" d="100"/>
          <a:sy n="57" d="100"/>
        </p:scale>
        <p:origin x="992" y="2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svg"/><Relationship Id="rId21" Type="http://schemas.openxmlformats.org/officeDocument/2006/relationships/image" Target="../media/image20.sv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svg"/><Relationship Id="rId50" Type="http://schemas.openxmlformats.org/officeDocument/2006/relationships/image" Target="../media/image49.png"/><Relationship Id="rId55" Type="http://schemas.openxmlformats.org/officeDocument/2006/relationships/image" Target="../media/image54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sv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svg"/><Relationship Id="rId40" Type="http://schemas.openxmlformats.org/officeDocument/2006/relationships/image" Target="../media/image39.png"/><Relationship Id="rId45" Type="http://schemas.openxmlformats.org/officeDocument/2006/relationships/image" Target="../media/image44.svg"/><Relationship Id="rId53" Type="http://schemas.openxmlformats.org/officeDocument/2006/relationships/image" Target="../media/image52.svg"/><Relationship Id="rId5" Type="http://schemas.openxmlformats.org/officeDocument/2006/relationships/image" Target="../media/image4.sv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Relationship Id="rId35" Type="http://schemas.openxmlformats.org/officeDocument/2006/relationships/image" Target="../media/image34.svg"/><Relationship Id="rId43" Type="http://schemas.openxmlformats.org/officeDocument/2006/relationships/image" Target="../media/image42.svg"/><Relationship Id="rId48" Type="http://schemas.openxmlformats.org/officeDocument/2006/relationships/image" Target="../media/image47.png"/><Relationship Id="rId56" Type="http://schemas.openxmlformats.org/officeDocument/2006/relationships/image" Target="../media/image55.png"/><Relationship Id="rId8" Type="http://schemas.openxmlformats.org/officeDocument/2006/relationships/image" Target="../media/image7.png"/><Relationship Id="rId51" Type="http://schemas.openxmlformats.org/officeDocument/2006/relationships/image" Target="../media/image50.svg"/><Relationship Id="rId3" Type="http://schemas.openxmlformats.org/officeDocument/2006/relationships/image" Target="../media/image2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svg"/><Relationship Id="rId54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svg"/><Relationship Id="rId57" Type="http://schemas.openxmlformats.org/officeDocument/2006/relationships/image" Target="../media/image56.svg"/><Relationship Id="rId10" Type="http://schemas.openxmlformats.org/officeDocument/2006/relationships/image" Target="../media/image9.png"/><Relationship Id="rId31" Type="http://schemas.openxmlformats.org/officeDocument/2006/relationships/image" Target="../media/image30.svg"/><Relationship Id="rId44" Type="http://schemas.openxmlformats.org/officeDocument/2006/relationships/image" Target="../media/image43.png"/><Relationship Id="rId52" Type="http://schemas.openxmlformats.org/officeDocument/2006/relationships/image" Target="../media/image51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34" Type="http://schemas.openxmlformats.org/officeDocument/2006/relationships/image" Target="../media/image57.pn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34" Type="http://schemas.openxmlformats.org/officeDocument/2006/relationships/image" Target="../media/image58.jp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34" Type="http://schemas.openxmlformats.org/officeDocument/2006/relationships/image" Target="../media/image59.jp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0.svg"/><Relationship Id="rId18" Type="http://schemas.openxmlformats.org/officeDocument/2006/relationships/image" Target="../media/image41.png"/><Relationship Id="rId26" Type="http://schemas.openxmlformats.org/officeDocument/2006/relationships/image" Target="../media/image7.png"/><Relationship Id="rId3" Type="http://schemas.openxmlformats.org/officeDocument/2006/relationships/image" Target="../media/image2.svg"/><Relationship Id="rId21" Type="http://schemas.openxmlformats.org/officeDocument/2006/relationships/image" Target="../media/image44.svg"/><Relationship Id="rId7" Type="http://schemas.openxmlformats.org/officeDocument/2006/relationships/image" Target="../media/image22.svg"/><Relationship Id="rId12" Type="http://schemas.openxmlformats.org/officeDocument/2006/relationships/image" Target="../media/image29.png"/><Relationship Id="rId17" Type="http://schemas.openxmlformats.org/officeDocument/2006/relationships/image" Target="../media/image38.svg"/><Relationship Id="rId25" Type="http://schemas.openxmlformats.org/officeDocument/2006/relationships/image" Target="../media/image54.svg"/><Relationship Id="rId2" Type="http://schemas.openxmlformats.org/officeDocument/2006/relationships/image" Target="../media/image1.png"/><Relationship Id="rId16" Type="http://schemas.openxmlformats.org/officeDocument/2006/relationships/image" Target="../media/image37.png"/><Relationship Id="rId20" Type="http://schemas.openxmlformats.org/officeDocument/2006/relationships/image" Target="../media/image43.png"/><Relationship Id="rId29" Type="http://schemas.openxmlformats.org/officeDocument/2006/relationships/image" Target="../media/image1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53.png"/><Relationship Id="rId5" Type="http://schemas.openxmlformats.org/officeDocument/2006/relationships/image" Target="../media/image12.svg"/><Relationship Id="rId15" Type="http://schemas.openxmlformats.org/officeDocument/2006/relationships/image" Target="../media/image34.svg"/><Relationship Id="rId23" Type="http://schemas.openxmlformats.org/officeDocument/2006/relationships/image" Target="../media/image50.svg"/><Relationship Id="rId28" Type="http://schemas.openxmlformats.org/officeDocument/2006/relationships/image" Target="../media/image15.png"/><Relationship Id="rId10" Type="http://schemas.openxmlformats.org/officeDocument/2006/relationships/image" Target="../media/image25.png"/><Relationship Id="rId19" Type="http://schemas.openxmlformats.org/officeDocument/2006/relationships/image" Target="../media/image42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33.png"/><Relationship Id="rId22" Type="http://schemas.openxmlformats.org/officeDocument/2006/relationships/image" Target="../media/image49.png"/><Relationship Id="rId27" Type="http://schemas.openxmlformats.org/officeDocument/2006/relationships/image" Target="../media/image8.svg"/><Relationship Id="rId30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53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50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1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9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4.svg"/><Relationship Id="rId28" Type="http://schemas.openxmlformats.org/officeDocument/2006/relationships/image" Target="../media/image15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3.png"/><Relationship Id="rId27" Type="http://schemas.openxmlformats.org/officeDocument/2006/relationships/image" Target="../media/image54.svg"/><Relationship Id="rId30" Type="http://schemas.openxmlformats.org/officeDocument/2006/relationships/image" Target="../media/image61.jp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34" Type="http://schemas.openxmlformats.org/officeDocument/2006/relationships/image" Target="../media/image62.jp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36" Type="http://schemas.openxmlformats.org/officeDocument/2006/relationships/image" Target="../media/image64.jp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35" Type="http://schemas.openxmlformats.org/officeDocument/2006/relationships/image" Target="../media/image63.jpg"/><Relationship Id="rId8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15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50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9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4.svg"/><Relationship Id="rId28" Type="http://schemas.openxmlformats.org/officeDocument/2006/relationships/image" Target="../media/image65.jp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3.png"/><Relationship Id="rId27" Type="http://schemas.openxmlformats.org/officeDocument/2006/relationships/image" Target="../media/image16.sv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34" Type="http://schemas.openxmlformats.org/officeDocument/2006/relationships/image" Target="../media/image66.pn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5.png"/><Relationship Id="rId26" Type="http://schemas.openxmlformats.org/officeDocument/2006/relationships/image" Target="../media/image49.png"/><Relationship Id="rId3" Type="http://schemas.openxmlformats.org/officeDocument/2006/relationships/image" Target="../media/image2.svg"/><Relationship Id="rId21" Type="http://schemas.openxmlformats.org/officeDocument/2006/relationships/image" Target="../media/image38.svg"/><Relationship Id="rId34" Type="http://schemas.openxmlformats.org/officeDocument/2006/relationships/image" Target="../media/image67.pn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4.svg"/><Relationship Id="rId25" Type="http://schemas.openxmlformats.org/officeDocument/2006/relationships/image" Target="../media/image44.svg"/><Relationship Id="rId33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5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43.png"/><Relationship Id="rId32" Type="http://schemas.openxmlformats.org/officeDocument/2006/relationships/image" Target="../media/image15.png"/><Relationship Id="rId5" Type="http://schemas.openxmlformats.org/officeDocument/2006/relationships/image" Target="../media/image12.svg"/><Relationship Id="rId15" Type="http://schemas.openxmlformats.org/officeDocument/2006/relationships/image" Target="../media/image30.svg"/><Relationship Id="rId23" Type="http://schemas.openxmlformats.org/officeDocument/2006/relationships/image" Target="../media/image42.svg"/><Relationship Id="rId28" Type="http://schemas.openxmlformats.org/officeDocument/2006/relationships/image" Target="../media/image53.png"/><Relationship Id="rId10" Type="http://schemas.openxmlformats.org/officeDocument/2006/relationships/image" Target="../media/image25.png"/><Relationship Id="rId19" Type="http://schemas.openxmlformats.org/officeDocument/2006/relationships/image" Target="../media/image36.svg"/><Relationship Id="rId31" Type="http://schemas.openxmlformats.org/officeDocument/2006/relationships/image" Target="../media/image8.svg"/><Relationship Id="rId4" Type="http://schemas.openxmlformats.org/officeDocument/2006/relationships/image" Target="../media/image11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Relationship Id="rId22" Type="http://schemas.openxmlformats.org/officeDocument/2006/relationships/image" Target="../media/image41.png"/><Relationship Id="rId27" Type="http://schemas.openxmlformats.org/officeDocument/2006/relationships/image" Target="../media/image50.svg"/><Relationship Id="rId30" Type="http://schemas.openxmlformats.org/officeDocument/2006/relationships/image" Target="../media/image7.png"/><Relationship Id="rId8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6394275" cy="5008413"/>
            <a:chOff x="0" y="0"/>
            <a:chExt cx="2965302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965302" cy="2322618"/>
            </a:xfrm>
            <a:custGeom>
              <a:avLst/>
              <a:gdLst/>
              <a:ahLst/>
              <a:cxnLst/>
              <a:rect l="l" t="t" r="r" b="b"/>
              <a:pathLst>
                <a:path w="2965302" h="2322618">
                  <a:moveTo>
                    <a:pt x="0" y="0"/>
                  </a:moveTo>
                  <a:lnTo>
                    <a:pt x="2965302" y="0"/>
                  </a:lnTo>
                  <a:lnTo>
                    <a:pt x="2965302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2965302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5759021" cy="4354724"/>
            <a:chOff x="0" y="0"/>
            <a:chExt cx="2670707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670708" cy="2019474"/>
            </a:xfrm>
            <a:custGeom>
              <a:avLst/>
              <a:gdLst/>
              <a:ahLst/>
              <a:cxnLst/>
              <a:rect l="l" t="t" r="r" b="b"/>
              <a:pathLst>
                <a:path w="2670708" h="2019474">
                  <a:moveTo>
                    <a:pt x="0" y="0"/>
                  </a:moveTo>
                  <a:lnTo>
                    <a:pt x="2670708" y="0"/>
                  </a:lnTo>
                  <a:lnTo>
                    <a:pt x="2670708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2670707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10616852">
            <a:off x="8782105" y="5020257"/>
            <a:ext cx="2087348" cy="1364604"/>
          </a:xfrm>
          <a:custGeom>
            <a:avLst/>
            <a:gdLst/>
            <a:ahLst/>
            <a:cxnLst/>
            <a:rect l="l" t="t" r="r" b="b"/>
            <a:pathLst>
              <a:path w="2087348" h="1364604">
                <a:moveTo>
                  <a:pt x="0" y="0"/>
                </a:moveTo>
                <a:lnTo>
                  <a:pt x="2087347" y="0"/>
                </a:lnTo>
                <a:lnTo>
                  <a:pt x="2087347" y="1364603"/>
                </a:lnTo>
                <a:lnTo>
                  <a:pt x="0" y="13646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9045218" y="2146676"/>
            <a:ext cx="1701295" cy="2470120"/>
          </a:xfrm>
          <a:custGeom>
            <a:avLst/>
            <a:gdLst/>
            <a:ahLst/>
            <a:cxnLst/>
            <a:rect l="l" t="t" r="r" b="b"/>
            <a:pathLst>
              <a:path w="1701295" h="2470120">
                <a:moveTo>
                  <a:pt x="0" y="0"/>
                </a:moveTo>
                <a:lnTo>
                  <a:pt x="1701295" y="0"/>
                </a:lnTo>
                <a:lnTo>
                  <a:pt x="1701295" y="2470120"/>
                </a:lnTo>
                <a:lnTo>
                  <a:pt x="0" y="24701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490667">
            <a:off x="10825404" y="507909"/>
            <a:ext cx="933206" cy="1298374"/>
          </a:xfrm>
          <a:custGeom>
            <a:avLst/>
            <a:gdLst/>
            <a:ahLst/>
            <a:cxnLst/>
            <a:rect l="l" t="t" r="r" b="b"/>
            <a:pathLst>
              <a:path w="933206" h="1298374">
                <a:moveTo>
                  <a:pt x="0" y="0"/>
                </a:moveTo>
                <a:lnTo>
                  <a:pt x="933206" y="0"/>
                </a:lnTo>
                <a:lnTo>
                  <a:pt x="933206" y="1298374"/>
                </a:lnTo>
                <a:lnTo>
                  <a:pt x="0" y="129837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-9635953">
            <a:off x="8961572" y="487045"/>
            <a:ext cx="1569215" cy="1541753"/>
          </a:xfrm>
          <a:custGeom>
            <a:avLst/>
            <a:gdLst/>
            <a:ahLst/>
            <a:cxnLst/>
            <a:rect l="l" t="t" r="r" b="b"/>
            <a:pathLst>
              <a:path w="1569215" h="1541753">
                <a:moveTo>
                  <a:pt x="0" y="0"/>
                </a:moveTo>
                <a:lnTo>
                  <a:pt x="1569215" y="0"/>
                </a:lnTo>
                <a:lnTo>
                  <a:pt x="1569215" y="1541754"/>
                </a:lnTo>
                <a:lnTo>
                  <a:pt x="0" y="154175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374094">
            <a:off x="10857938" y="5192575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7659443">
            <a:off x="7418725" y="3212554"/>
            <a:ext cx="1576735" cy="1472276"/>
          </a:xfrm>
          <a:custGeom>
            <a:avLst/>
            <a:gdLst/>
            <a:ahLst/>
            <a:cxnLst/>
            <a:rect l="l" t="t" r="r" b="b"/>
            <a:pathLst>
              <a:path w="1576735" h="1472276">
                <a:moveTo>
                  <a:pt x="0" y="0"/>
                </a:moveTo>
                <a:lnTo>
                  <a:pt x="1576734" y="0"/>
                </a:lnTo>
                <a:lnTo>
                  <a:pt x="1576734" y="1472276"/>
                </a:lnTo>
                <a:lnTo>
                  <a:pt x="0" y="147227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4744988">
            <a:off x="10802284" y="3963325"/>
            <a:ext cx="983885" cy="873198"/>
          </a:xfrm>
          <a:custGeom>
            <a:avLst/>
            <a:gdLst/>
            <a:ahLst/>
            <a:cxnLst/>
            <a:rect l="l" t="t" r="r" b="b"/>
            <a:pathLst>
              <a:path w="983885" h="873198">
                <a:moveTo>
                  <a:pt x="0" y="0"/>
                </a:moveTo>
                <a:lnTo>
                  <a:pt x="983885" y="0"/>
                </a:lnTo>
                <a:lnTo>
                  <a:pt x="983885" y="873198"/>
                </a:lnTo>
                <a:lnTo>
                  <a:pt x="0" y="87319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-1302366">
            <a:off x="5387086" y="577635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-6780238">
            <a:off x="4010918" y="5267821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08607">
            <a:off x="3838700" y="451136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8" y="0"/>
                </a:lnTo>
                <a:lnTo>
                  <a:pt x="1000408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9" name="Freeform 29"/>
          <p:cNvSpPr/>
          <p:nvPr/>
        </p:nvSpPr>
        <p:spPr>
          <a:xfrm rot="-1791444">
            <a:off x="572185" y="927141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3"/>
                </a:lnTo>
                <a:lnTo>
                  <a:pt x="0" y="347903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-1318099">
            <a:off x="7796376" y="5410515"/>
            <a:ext cx="812777" cy="828308"/>
          </a:xfrm>
          <a:custGeom>
            <a:avLst/>
            <a:gdLst/>
            <a:ahLst/>
            <a:cxnLst/>
            <a:rect l="l" t="t" r="r" b="b"/>
            <a:pathLst>
              <a:path w="812777" h="828308">
                <a:moveTo>
                  <a:pt x="0" y="0"/>
                </a:moveTo>
                <a:lnTo>
                  <a:pt x="812777" y="0"/>
                </a:lnTo>
                <a:lnTo>
                  <a:pt x="812777" y="828308"/>
                </a:lnTo>
                <a:lnTo>
                  <a:pt x="0" y="828308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637488">
            <a:off x="1278406" y="4126748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4"/>
                </a:lnTo>
                <a:lnTo>
                  <a:pt x="0" y="597294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 rot="3285823">
            <a:off x="6355116" y="3478604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1" y="0"/>
                </a:lnTo>
                <a:lnTo>
                  <a:pt x="390801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764225">
            <a:off x="6330271" y="5199521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6"/>
                </a:lnTo>
                <a:lnTo>
                  <a:pt x="0" y="1250296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-931662">
            <a:off x="7911555" y="1351559"/>
            <a:ext cx="765572" cy="1382523"/>
          </a:xfrm>
          <a:custGeom>
            <a:avLst/>
            <a:gdLst/>
            <a:ahLst/>
            <a:cxnLst/>
            <a:rect l="l" t="t" r="r" b="b"/>
            <a:pathLst>
              <a:path w="765572" h="1382523">
                <a:moveTo>
                  <a:pt x="0" y="0"/>
                </a:moveTo>
                <a:lnTo>
                  <a:pt x="765572" y="0"/>
                </a:lnTo>
                <a:lnTo>
                  <a:pt x="765572" y="1382523"/>
                </a:lnTo>
                <a:lnTo>
                  <a:pt x="0" y="1382523"/>
                </a:lnTo>
                <a:lnTo>
                  <a:pt x="0" y="0"/>
                </a:lnTo>
                <a:close/>
              </a:path>
            </a:pathLst>
          </a:custGeom>
          <a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1226799" y="1223163"/>
            <a:ext cx="2666134" cy="1302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639"/>
              </a:lnSpc>
              <a:spcBef>
                <a:spcPct val="0"/>
              </a:spcBef>
            </a:pPr>
            <a:r>
              <a:rPr lang="en-US" sz="7599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endParaRPr lang="en-US" sz="7599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226799" y="2333143"/>
            <a:ext cx="5759021" cy="2557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氧氣和二氧化碳的特性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Freeform 38"/>
          <p:cNvSpPr/>
          <p:nvPr/>
        </p:nvSpPr>
        <p:spPr>
          <a:xfrm rot="6667896">
            <a:off x="5354212" y="1075557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5"/>
                </a:lnTo>
                <a:lnTo>
                  <a:pt x="0" y="189985"/>
                </a:lnTo>
                <a:lnTo>
                  <a:pt x="0" y="0"/>
                </a:lnTo>
                <a:close/>
              </a:path>
            </a:pathLst>
          </a:custGeom>
          <a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 rot="-7797833">
            <a:off x="8580738" y="5078761"/>
            <a:ext cx="711188" cy="231136"/>
          </a:xfrm>
          <a:custGeom>
            <a:avLst/>
            <a:gdLst/>
            <a:ahLst/>
            <a:cxnLst/>
            <a:rect l="l" t="t" r="r" b="b"/>
            <a:pathLst>
              <a:path w="711188" h="231136">
                <a:moveTo>
                  <a:pt x="0" y="0"/>
                </a:moveTo>
                <a:lnTo>
                  <a:pt x="711188" y="0"/>
                </a:lnTo>
                <a:lnTo>
                  <a:pt x="711188" y="231136"/>
                </a:lnTo>
                <a:lnTo>
                  <a:pt x="0" y="231136"/>
                </a:lnTo>
                <a:lnTo>
                  <a:pt x="0" y="0"/>
                </a:lnTo>
                <a:close/>
              </a:path>
            </a:pathLst>
          </a:custGeom>
          <a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 rot="-7797833">
            <a:off x="10436616" y="2239282"/>
            <a:ext cx="723190" cy="235037"/>
          </a:xfrm>
          <a:custGeom>
            <a:avLst/>
            <a:gdLst/>
            <a:ahLst/>
            <a:cxnLst/>
            <a:rect l="l" t="t" r="r" b="b"/>
            <a:pathLst>
              <a:path w="723190" h="235037">
                <a:moveTo>
                  <a:pt x="0" y="0"/>
                </a:moveTo>
                <a:lnTo>
                  <a:pt x="723190" y="0"/>
                </a:lnTo>
                <a:lnTo>
                  <a:pt x="723190" y="235037"/>
                </a:lnTo>
                <a:lnTo>
                  <a:pt x="0" y="235037"/>
                </a:lnTo>
                <a:lnTo>
                  <a:pt x="0" y="0"/>
                </a:lnTo>
                <a:close/>
              </a:path>
            </a:pathLst>
          </a:custGeom>
          <a:blipFill>
            <a:blip r:embed="rId48">
              <a:extLst>
                <a:ext uri="{96DAC541-7B7A-43D3-8B79-37D633B846F1}">
                  <asvg:svgBlip xmlns:asvg="http://schemas.microsoft.com/office/drawing/2016/SVG/main" r:embed="rId49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 rot="9910924">
            <a:off x="2727063" y="6150593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 rot="8758564">
            <a:off x="7916590" y="673945"/>
            <a:ext cx="680888" cy="221289"/>
          </a:xfrm>
          <a:custGeom>
            <a:avLst/>
            <a:gdLst/>
            <a:ahLst/>
            <a:cxnLst/>
            <a:rect l="l" t="t" r="r" b="b"/>
            <a:pathLst>
              <a:path w="680888" h="221289">
                <a:moveTo>
                  <a:pt x="0" y="0"/>
                </a:moveTo>
                <a:lnTo>
                  <a:pt x="680888" y="0"/>
                </a:lnTo>
                <a:lnTo>
                  <a:pt x="680888" y="221289"/>
                </a:lnTo>
                <a:lnTo>
                  <a:pt x="0" y="221289"/>
                </a:lnTo>
                <a:lnTo>
                  <a:pt x="0" y="0"/>
                </a:lnTo>
                <a:close/>
              </a:path>
            </a:pathLst>
          </a:custGeom>
          <a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 rot="-10164776">
            <a:off x="2052653" y="462251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 rot="4038009">
            <a:off x="274256" y="467117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 rot="5629779">
            <a:off x="6749715" y="2874252"/>
            <a:ext cx="1089396" cy="374480"/>
          </a:xfrm>
          <a:custGeom>
            <a:avLst/>
            <a:gdLst/>
            <a:ahLst/>
            <a:cxnLst/>
            <a:rect l="l" t="t" r="r" b="b"/>
            <a:pathLst>
              <a:path w="1089396" h="374480">
                <a:moveTo>
                  <a:pt x="0" y="0"/>
                </a:moveTo>
                <a:lnTo>
                  <a:pt x="1089396" y="0"/>
                </a:lnTo>
                <a:lnTo>
                  <a:pt x="1089396" y="374480"/>
                </a:lnTo>
                <a:lnTo>
                  <a:pt x="0" y="374480"/>
                </a:lnTo>
                <a:lnTo>
                  <a:pt x="0" y="0"/>
                </a:lnTo>
                <a:close/>
              </a:path>
            </a:pathLst>
          </a:custGeom>
          <a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962744" y="-829138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774422" y="-890118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228D0918-1FC2-4793-B031-8C5ED529E9C1}"/>
              </a:ext>
            </a:extLst>
          </p:cNvPr>
          <p:cNvSpPr txBox="1"/>
          <p:nvPr/>
        </p:nvSpPr>
        <p:spPr>
          <a:xfrm>
            <a:off x="1803624" y="2324926"/>
            <a:ext cx="905889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蠟燭等物質燃燒時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都需要空氣中的氧氣幫助。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讓我們來製造氧氣並檢驗氧氣能不能幫助燃燒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請上網搜尋製造氧氣的方法，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並將結果上傳</a:t>
            </a:r>
            <a:r>
              <a:rPr lang="en-US" altLang="zh-TW" sz="32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MyViewBoard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32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PopQuiz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7704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2509860" y="175208"/>
            <a:ext cx="7276677" cy="5909227"/>
          </a:xfrm>
          <a:custGeom>
            <a:avLst/>
            <a:gdLst/>
            <a:ahLst/>
            <a:cxnLst/>
            <a:rect l="l" t="t" r="r" b="b"/>
            <a:pathLst>
              <a:path w="6481512" h="5322434">
                <a:moveTo>
                  <a:pt x="0" y="0"/>
                </a:moveTo>
                <a:lnTo>
                  <a:pt x="6481512" y="0"/>
                </a:lnTo>
                <a:lnTo>
                  <a:pt x="6481512" y="5322434"/>
                </a:lnTo>
                <a:lnTo>
                  <a:pt x="0" y="5322434"/>
                </a:lnTo>
                <a:lnTo>
                  <a:pt x="0" y="0"/>
                </a:lnTo>
                <a:close/>
              </a:path>
            </a:pathLst>
          </a:custGeom>
          <a:blipFill>
            <a:blip r:embed="rId34"/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836252" y="-754336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731058" y="-929579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890620" y="-842060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706800" y="-948070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F42CB9E0-A7D7-4F25-8759-B89B4F01F057}"/>
              </a:ext>
            </a:extLst>
          </p:cNvPr>
          <p:cNvSpPr txBox="1"/>
          <p:nvPr/>
        </p:nvSpPr>
        <p:spPr>
          <a:xfrm>
            <a:off x="1774572" y="2064337"/>
            <a:ext cx="909095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高濃度的雙氧水具腐蝕性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實驗時須小心使用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以免皮膚接觸後造成傷害。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若不小心接觸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應立即用大量清水沖洗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並就醫處理。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實驗時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可用濃度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10%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的雙氧水配合細碎的金針菇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來使用。</a:t>
            </a:r>
          </a:p>
        </p:txBody>
      </p:sp>
      <p:pic>
        <p:nvPicPr>
          <p:cNvPr id="37" name="圖片 36">
            <a:extLst>
              <a:ext uri="{FF2B5EF4-FFF2-40B4-BE49-F238E27FC236}">
                <a16:creationId xmlns:a16="http://schemas.microsoft.com/office/drawing/2014/main" id="{E27F1617-9530-4BCC-98AC-A9D1245FDB6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51" y="1478054"/>
            <a:ext cx="1371600" cy="428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558965" y="-8115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750220" y="-931922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75A13F63-5129-42F0-B510-3F42DB08CC96}"/>
              </a:ext>
            </a:extLst>
          </p:cNvPr>
          <p:cNvSpPr txBox="1"/>
          <p:nvPr/>
        </p:nvSpPr>
        <p:spPr>
          <a:xfrm>
            <a:off x="1750392" y="2359481"/>
            <a:ext cx="9828332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準備實驗器材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金針菇約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公克、濃度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10%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雙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氧水、廣口瓶、線香、壓克力板。</a:t>
            </a: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參考下列步驟製造氧氣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公克剪碎的金針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菇放進廣口瓶中後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慢慢倒入雙氧水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立刻用壓克力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板蓋住廣口瓶。再用點燃的線香插入瓶中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觀察結果。</a:t>
            </a:r>
          </a:p>
          <a:p>
            <a:endParaRPr lang="zh-TW" altLang="en-US" dirty="0"/>
          </a:p>
        </p:txBody>
      </p:sp>
      <p:pic>
        <p:nvPicPr>
          <p:cNvPr id="39" name="圖片 38">
            <a:extLst>
              <a:ext uri="{FF2B5EF4-FFF2-40B4-BE49-F238E27FC236}">
                <a16:creationId xmlns:a16="http://schemas.microsoft.com/office/drawing/2014/main" id="{7BBB8BC0-15FE-4405-A205-3B45DDCE9B59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94" y="1501535"/>
            <a:ext cx="5086350" cy="83058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2185781" y="172035"/>
            <a:ext cx="8045454" cy="5451642"/>
          </a:xfrm>
          <a:custGeom>
            <a:avLst/>
            <a:gdLst/>
            <a:ahLst/>
            <a:cxnLst/>
            <a:rect l="l" t="t" r="r" b="b"/>
            <a:pathLst>
              <a:path w="8033050" h="5405068">
                <a:moveTo>
                  <a:pt x="0" y="0"/>
                </a:moveTo>
                <a:lnTo>
                  <a:pt x="8033050" y="0"/>
                </a:lnTo>
                <a:lnTo>
                  <a:pt x="8033050" y="5405069"/>
                </a:lnTo>
                <a:lnTo>
                  <a:pt x="0" y="5405069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61463" y="-822389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599020" y="-921912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30729" y="-3436633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  <p:txBody>
            <a:bodyPr/>
            <a:lstStyle/>
            <a:p>
              <a:endParaRPr lang="zh-TW" altLang="en-US" dirty="0"/>
            </a:p>
          </p:txBody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729623" y="-870353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891861" y="-1049609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6036080B-C936-46B1-B428-04D52FE9F57B}"/>
              </a:ext>
            </a:extLst>
          </p:cNvPr>
          <p:cNvSpPr txBox="1"/>
          <p:nvPr/>
        </p:nvSpPr>
        <p:spPr>
          <a:xfrm>
            <a:off x="1794762" y="2232464"/>
            <a:ext cx="96607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金針菇加入雙氧水後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瓶內出現什麼現象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將點燃的線香放入廣口瓶中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燃燒的線香有什麼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變化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將線香從瓶中拿出來時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線香的燃燒情形如何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根據實驗結果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氧氣具有什麼性質呢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889978" y="-771406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750220" y="-862099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829449E8-BF29-48A4-BB27-670832E3B7CD}"/>
              </a:ext>
            </a:extLst>
          </p:cNvPr>
          <p:cNvSpPr txBox="1"/>
          <p:nvPr/>
        </p:nvSpPr>
        <p:spPr>
          <a:xfrm>
            <a:off x="1930166" y="2297352"/>
            <a:ext cx="918713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利用</a:t>
            </a:r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雙氧水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加入</a:t>
            </a:r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金針菇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</a:t>
            </a:r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加速產生氧氣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氧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氣是一種</a:t>
            </a:r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無色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無味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的氣體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可以幫助點燃的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線香燃燒得更旺盛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具有</a:t>
            </a:r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助燃的特性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是一種</a:t>
            </a:r>
          </a:p>
          <a:p>
            <a:r>
              <a:rPr lang="zh-TW" altLang="en-US" sz="36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助燃物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726138" y="-731124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646190" y="-910984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C0798BF9-1057-49A3-A9C8-C05165E6B589}"/>
              </a:ext>
            </a:extLst>
          </p:cNvPr>
          <p:cNvSpPr txBox="1"/>
          <p:nvPr/>
        </p:nvSpPr>
        <p:spPr>
          <a:xfrm>
            <a:off x="2099776" y="1633416"/>
            <a:ext cx="87254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試試看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將氧氣的性質用示意圖表示出來。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並將結果上傳</a:t>
            </a:r>
            <a:r>
              <a:rPr lang="en-US" altLang="zh-TW" sz="3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MyViewBoard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3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PopQuiz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pic>
        <p:nvPicPr>
          <p:cNvPr id="37" name="圖片 36">
            <a:extLst>
              <a:ext uri="{FF2B5EF4-FFF2-40B4-BE49-F238E27FC236}">
                <a16:creationId xmlns:a16="http://schemas.microsoft.com/office/drawing/2014/main" id="{C601D1B4-6563-4366-818F-F2A4CDC19B92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8" y="3094563"/>
            <a:ext cx="12192000" cy="15110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380325" y="1251636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599020" y="-911928"/>
            <a:ext cx="7112294" cy="1198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製造和檢驗氧氣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37C51CE5-F597-4065-B5B2-530FD417F71E}"/>
              </a:ext>
            </a:extLst>
          </p:cNvPr>
          <p:cNvSpPr txBox="1"/>
          <p:nvPr/>
        </p:nvSpPr>
        <p:spPr>
          <a:xfrm>
            <a:off x="1795257" y="1742479"/>
            <a:ext cx="903324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氧氣除了能幫助燃燒外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在生活上還有哪些用途呢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請進入</a:t>
            </a:r>
            <a:r>
              <a:rPr lang="en-US" altLang="zh-TW" sz="6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ClassSwift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課堂，</a:t>
            </a:r>
            <a:endParaRPr lang="en-US" altLang="zh-TW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並作答。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37C51CE5-F597-4065-B5B2-530FD417F71E}"/>
              </a:ext>
            </a:extLst>
          </p:cNvPr>
          <p:cNvSpPr txBox="1"/>
          <p:nvPr/>
        </p:nvSpPr>
        <p:spPr>
          <a:xfrm>
            <a:off x="1765064" y="1864135"/>
            <a:ext cx="977703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二氧化碳也和氧氣一樣，</a:t>
            </a:r>
            <a:endParaRPr lang="en-US" altLang="zh-TW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可以製造和檢驗嗎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請上網搜尋製造二氧化碳的方法，</a:t>
            </a:r>
            <a:endParaRPr lang="en-US" altLang="zh-TW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並將結果上傳</a:t>
            </a:r>
            <a:r>
              <a:rPr lang="en-US" altLang="zh-TW" sz="44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MyViewBoard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44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PopQuiz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7897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7" name="圖片 36">
            <a:extLst>
              <a:ext uri="{FF2B5EF4-FFF2-40B4-BE49-F238E27FC236}">
                <a16:creationId xmlns:a16="http://schemas.microsoft.com/office/drawing/2014/main" id="{22360890-E1D9-4B8E-90CC-60D1DCB5B47C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36" y="284692"/>
            <a:ext cx="8191500" cy="762000"/>
          </a:xfrm>
          <a:prstGeom prst="rect">
            <a:avLst/>
          </a:prstGeom>
        </p:spPr>
      </p:pic>
      <p:sp>
        <p:nvSpPr>
          <p:cNvPr id="38" name="文字方塊 37">
            <a:extLst>
              <a:ext uri="{FF2B5EF4-FFF2-40B4-BE49-F238E27FC236}">
                <a16:creationId xmlns:a16="http://schemas.microsoft.com/office/drawing/2014/main" id="{07485A1E-E060-4276-B8B6-30E315F12B50}"/>
              </a:ext>
            </a:extLst>
          </p:cNvPr>
          <p:cNvSpPr txBox="1"/>
          <p:nvPr/>
        </p:nvSpPr>
        <p:spPr>
          <a:xfrm>
            <a:off x="1609617" y="1372175"/>
            <a:ext cx="6070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準備實驗材料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醋、小打粉、廣口瓶、線香、壓克力板。</a:t>
            </a:r>
          </a:p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參考下列步驟製造檢驗二氧化碳。</a:t>
            </a:r>
          </a:p>
        </p:txBody>
      </p:sp>
      <p:pic>
        <p:nvPicPr>
          <p:cNvPr id="40" name="圖片 39">
            <a:extLst>
              <a:ext uri="{FF2B5EF4-FFF2-40B4-BE49-F238E27FC236}">
                <a16:creationId xmlns:a16="http://schemas.microsoft.com/office/drawing/2014/main" id="{C57B1E98-9E1A-4578-82EB-40CBBAA92C55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155" y="2037058"/>
            <a:ext cx="7847225" cy="4220424"/>
          </a:xfrm>
          <a:prstGeom prst="rect">
            <a:avLst/>
          </a:prstGeom>
        </p:spPr>
      </p:pic>
      <p:pic>
        <p:nvPicPr>
          <p:cNvPr id="42" name="圖片 41">
            <a:extLst>
              <a:ext uri="{FF2B5EF4-FFF2-40B4-BE49-F238E27FC236}">
                <a16:creationId xmlns:a16="http://schemas.microsoft.com/office/drawing/2014/main" id="{76EEADB5-DDA3-4177-A2F0-0BEE19CCFA53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9022"/>
            <a:ext cx="12192000" cy="79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04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5059" y="874180"/>
            <a:ext cx="10606062" cy="5387917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658966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785657" y="5288098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68A0ABC0-6854-4AF2-80AD-9EEC12B2C7BD}"/>
              </a:ext>
            </a:extLst>
          </p:cNvPr>
          <p:cNvSpPr txBox="1"/>
          <p:nvPr/>
        </p:nvSpPr>
        <p:spPr>
          <a:xfrm>
            <a:off x="1659850" y="1223416"/>
            <a:ext cx="962314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醋加入小蘇打粉製造出來的二氧化碳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有顏色嗎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有氣味嗎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將點燃的線香伸入廣口瓶中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線香燃燒有什麼變化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根據實驗結果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二氧化碳有什麼性質呢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你選擇的材料所製造出來的氣體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也和二氧化碳性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質一樣嗎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8197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1823DF79-D930-441D-9B8B-DE938B3A02A6}"/>
              </a:ext>
            </a:extLst>
          </p:cNvPr>
          <p:cNvSpPr txBox="1"/>
          <p:nvPr/>
        </p:nvSpPr>
        <p:spPr>
          <a:xfrm>
            <a:off x="1930166" y="1828800"/>
            <a:ext cx="949490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sz="4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醋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加入</a:t>
            </a:r>
            <a:r>
              <a:rPr lang="zh-TW" altLang="en-US" sz="4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小蘇打粉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可以製造</a:t>
            </a:r>
            <a:r>
              <a:rPr lang="zh-TW" altLang="en-US" sz="4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二氧化碳是一種</a:t>
            </a:r>
            <a:r>
              <a:rPr lang="zh-TW" altLang="en-US" sz="4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無色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4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無味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的氣體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會使點燃的線香熄滅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44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不具有幫助物質燃燒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的特性。</a:t>
            </a:r>
          </a:p>
        </p:txBody>
      </p:sp>
    </p:spTree>
    <p:extLst>
      <p:ext uri="{BB962C8B-B14F-4D97-AF65-F5344CB8AC3E}">
        <p14:creationId xmlns:p14="http://schemas.microsoft.com/office/powerpoint/2010/main" val="1640117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D7C15EC4-6470-4290-9C9E-226E7EDEC0C2}"/>
              </a:ext>
            </a:extLst>
          </p:cNvPr>
          <p:cNvSpPr txBox="1"/>
          <p:nvPr/>
        </p:nvSpPr>
        <p:spPr>
          <a:xfrm>
            <a:off x="1932887" y="1712490"/>
            <a:ext cx="83663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什麼情況下也會產生二氧化碳呢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BC60DCC0-58BE-4ABE-8C9F-426600440B44}"/>
              </a:ext>
            </a:extLst>
          </p:cNvPr>
          <p:cNvSpPr txBox="1"/>
          <p:nvPr/>
        </p:nvSpPr>
        <p:spPr>
          <a:xfrm>
            <a:off x="1979397" y="3132165"/>
            <a:ext cx="89050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請上網搜尋製造二氧化碳的方法，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並將結果上傳</a:t>
            </a:r>
            <a:r>
              <a:rPr lang="en-US" altLang="zh-TW" sz="4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MyViewBoard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4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PopQuiz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990332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01069" y="924793"/>
            <a:ext cx="11640406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29222" y="1324854"/>
            <a:ext cx="11593114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5" name="圖片 34">
            <a:extLst>
              <a:ext uri="{FF2B5EF4-FFF2-40B4-BE49-F238E27FC236}">
                <a16:creationId xmlns:a16="http://schemas.microsoft.com/office/drawing/2014/main" id="{A547ED9B-10CA-47D7-A3D1-075D6E266532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93" y="1346234"/>
            <a:ext cx="7648575" cy="733425"/>
          </a:xfrm>
          <a:prstGeom prst="rect">
            <a:avLst/>
          </a:prstGeom>
        </p:spPr>
      </p:pic>
      <p:sp>
        <p:nvSpPr>
          <p:cNvPr id="36" name="文字方塊 35">
            <a:extLst>
              <a:ext uri="{FF2B5EF4-FFF2-40B4-BE49-F238E27FC236}">
                <a16:creationId xmlns:a16="http://schemas.microsoft.com/office/drawing/2014/main" id="{EE698F76-BF32-4595-9317-331ABC406BB9}"/>
              </a:ext>
            </a:extLst>
          </p:cNvPr>
          <p:cNvSpPr txBox="1"/>
          <p:nvPr/>
        </p:nvSpPr>
        <p:spPr>
          <a:xfrm>
            <a:off x="348582" y="2280661"/>
            <a:ext cx="1167499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各組準備所需的實驗材料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蠟燭、壓克力板、廣口瓶、澄清石灰水。</a:t>
            </a:r>
          </a:p>
          <a:p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各組準備實驗組與對照組。如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將兩根蠟燭分別固定在兩塊壓克力板上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一根蠟燭點燃燭火當實驗組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一根蠟燭不點燃當對照組。</a:t>
            </a:r>
          </a:p>
          <a:p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分別將廣口瓶蓋住沒有點燃燭火的蠟燭和點燃燭火的蠟燭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當蠟燭熄滅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後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將兩個廣口瓶分別翻正。</a:t>
            </a:r>
          </a:p>
          <a:p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取出蠟燭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兩個廣口瓶分別倒入澄清石灰水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摇晃瓶身後觀察變化。</a:t>
            </a:r>
          </a:p>
        </p:txBody>
      </p:sp>
    </p:spTree>
    <p:extLst>
      <p:ext uri="{BB962C8B-B14F-4D97-AF65-F5344CB8AC3E}">
        <p14:creationId xmlns:p14="http://schemas.microsoft.com/office/powerpoint/2010/main" val="11518541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2" name="圖片 31">
            <a:extLst>
              <a:ext uri="{FF2B5EF4-FFF2-40B4-BE49-F238E27FC236}">
                <a16:creationId xmlns:a16="http://schemas.microsoft.com/office/drawing/2014/main" id="{B1E0452D-41BF-48B9-B1DC-46AA8CB051DE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1285875" y="323850"/>
            <a:ext cx="9620250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0464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E8D242F4-9507-4806-B636-C6F1E111D742}"/>
              </a:ext>
            </a:extLst>
          </p:cNvPr>
          <p:cNvSpPr txBox="1"/>
          <p:nvPr/>
        </p:nvSpPr>
        <p:spPr>
          <a:xfrm>
            <a:off x="1634202" y="1627773"/>
            <a:ext cx="964879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討論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搖晃瓶身力量之大小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會不會影響實驗結果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澄清石灰水倒入有燃燒和無燃燒蠟燭的廣口瓶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分別有什麼變化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請進入</a:t>
            </a:r>
            <a:r>
              <a:rPr lang="en-US" altLang="zh-TW" sz="36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ClassSwift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課堂，並作答。</a:t>
            </a:r>
          </a:p>
        </p:txBody>
      </p:sp>
    </p:spTree>
    <p:extLst>
      <p:ext uri="{BB962C8B-B14F-4D97-AF65-F5344CB8AC3E}">
        <p14:creationId xmlns:p14="http://schemas.microsoft.com/office/powerpoint/2010/main" val="687637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330C9E6D-C698-472D-A790-5EA67DAB82C1}"/>
              </a:ext>
            </a:extLst>
          </p:cNvPr>
          <p:cNvSpPr txBox="1"/>
          <p:nvPr/>
        </p:nvSpPr>
        <p:spPr>
          <a:xfrm>
            <a:off x="1701855" y="1631901"/>
            <a:ext cx="993092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結論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無燃燒的廣口瓶中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澄清石灰水短時間內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沒有變混濁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而燃燒後會產生較多二氧化碳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可使澄清石灰水較快變混濁。</a:t>
            </a:r>
          </a:p>
        </p:txBody>
      </p:sp>
    </p:spTree>
    <p:extLst>
      <p:ext uri="{BB962C8B-B14F-4D97-AF65-F5344CB8AC3E}">
        <p14:creationId xmlns:p14="http://schemas.microsoft.com/office/powerpoint/2010/main" val="3790298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63012" y="2936548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533997" y="3570601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5812E7F7-064B-4A08-B428-18384354654B}"/>
              </a:ext>
            </a:extLst>
          </p:cNvPr>
          <p:cNvSpPr txBox="1"/>
          <p:nvPr/>
        </p:nvSpPr>
        <p:spPr>
          <a:xfrm>
            <a:off x="1357270" y="1828843"/>
            <a:ext cx="1034129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二氧化碳不能幫助物質燃燒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沒有助燃的特性，因此可以製成滅火器。</a:t>
            </a:r>
            <a:endParaRPr lang="en-US" altLang="zh-TW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在生活中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二氧化碳還有哪些用途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請進入</a:t>
            </a:r>
            <a:r>
              <a:rPr lang="en-US" altLang="zh-TW" sz="44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ClassSwift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課堂，並作答。</a:t>
            </a:r>
          </a:p>
          <a:p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468421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2149452" y="-3151179"/>
            <a:ext cx="7930542" cy="12658724"/>
            <a:chOff x="0" y="0"/>
            <a:chExt cx="10574057" cy="16878298"/>
          </a:xfrm>
        </p:grpSpPr>
        <p:sp>
          <p:nvSpPr>
            <p:cNvPr id="3" name="Freeform 3"/>
            <p:cNvSpPr/>
            <p:nvPr/>
          </p:nvSpPr>
          <p:spPr>
            <a:xfrm rot="-5400000">
              <a:off x="-2165672" y="2165672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>
              <a:off x="-2139945" y="9404681"/>
              <a:ext cx="9631236" cy="5299892"/>
            </a:xfrm>
            <a:custGeom>
              <a:avLst/>
              <a:gdLst/>
              <a:ahLst/>
              <a:cxnLst/>
              <a:rect l="l" t="t" r="r" b="b"/>
              <a:pathLst>
                <a:path w="9631236" h="5299892">
                  <a:moveTo>
                    <a:pt x="0" y="0"/>
                  </a:moveTo>
                  <a:lnTo>
                    <a:pt x="9631236" y="0"/>
                  </a:lnTo>
                  <a:lnTo>
                    <a:pt x="9631236" y="5299892"/>
                  </a:lnTo>
                  <a:lnTo>
                    <a:pt x="0" y="52998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83" r="-573" b="-289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400000">
              <a:off x="3096173" y="2187133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4"/>
                  </a:lnTo>
                  <a:lnTo>
                    <a:pt x="0" y="52650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5400000">
              <a:off x="3121900" y="9426141"/>
              <a:ext cx="9639290" cy="5265024"/>
            </a:xfrm>
            <a:custGeom>
              <a:avLst/>
              <a:gdLst/>
              <a:ahLst/>
              <a:cxnLst/>
              <a:rect l="l" t="t" r="r" b="b"/>
              <a:pathLst>
                <a:path w="9639290" h="5265024">
                  <a:moveTo>
                    <a:pt x="0" y="0"/>
                  </a:moveTo>
                  <a:lnTo>
                    <a:pt x="9639289" y="0"/>
                  </a:lnTo>
                  <a:lnTo>
                    <a:pt x="9639289" y="5265025"/>
                  </a:lnTo>
                  <a:lnTo>
                    <a:pt x="0" y="5265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572" b="-3573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250525" y="260735"/>
            <a:ext cx="11690950" cy="6336529"/>
            <a:chOff x="0" y="0"/>
            <a:chExt cx="7445873" cy="40356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445873" cy="4035685"/>
            </a:xfrm>
            <a:custGeom>
              <a:avLst/>
              <a:gdLst/>
              <a:ahLst/>
              <a:cxnLst/>
              <a:rect l="l" t="t" r="r" b="b"/>
              <a:pathLst>
                <a:path w="7445873" h="4035685">
                  <a:moveTo>
                    <a:pt x="0" y="0"/>
                  </a:moveTo>
                  <a:lnTo>
                    <a:pt x="7445873" y="0"/>
                  </a:lnTo>
                  <a:lnTo>
                    <a:pt x="7445873" y="4035685"/>
                  </a:lnTo>
                  <a:lnTo>
                    <a:pt x="0" y="4035685"/>
                  </a:lnTo>
                  <a:close/>
                </a:path>
              </a:pathLst>
            </a:custGeom>
            <a:solidFill>
              <a:srgbClr val="FFEDD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7445873" cy="4045211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00138" y="924793"/>
            <a:ext cx="10606062" cy="5008413"/>
            <a:chOff x="0" y="0"/>
            <a:chExt cx="4918491" cy="23226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918490" cy="2322618"/>
            </a:xfrm>
            <a:custGeom>
              <a:avLst/>
              <a:gdLst/>
              <a:ahLst/>
              <a:cxnLst/>
              <a:rect l="l" t="t" r="r" b="b"/>
              <a:pathLst>
                <a:path w="4918490" h="2322618">
                  <a:moveTo>
                    <a:pt x="0" y="0"/>
                  </a:moveTo>
                  <a:lnTo>
                    <a:pt x="4918490" y="0"/>
                  </a:lnTo>
                  <a:lnTo>
                    <a:pt x="4918490" y="2322618"/>
                  </a:lnTo>
                  <a:lnTo>
                    <a:pt x="0" y="2322618"/>
                  </a:lnTo>
                  <a:close/>
                </a:path>
              </a:pathLst>
            </a:custGeom>
            <a:solidFill>
              <a:srgbClr val="FF6B1B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918491" cy="2332143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95865" y="1324854"/>
            <a:ext cx="10087132" cy="4354724"/>
            <a:chOff x="0" y="0"/>
            <a:chExt cx="4677840" cy="20194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677840" cy="2019474"/>
            </a:xfrm>
            <a:custGeom>
              <a:avLst/>
              <a:gdLst/>
              <a:ahLst/>
              <a:cxnLst/>
              <a:rect l="l" t="t" r="r" b="b"/>
              <a:pathLst>
                <a:path w="4677840" h="2019474">
                  <a:moveTo>
                    <a:pt x="0" y="0"/>
                  </a:moveTo>
                  <a:lnTo>
                    <a:pt x="4677840" y="0"/>
                  </a:lnTo>
                  <a:lnTo>
                    <a:pt x="4677840" y="2019474"/>
                  </a:lnTo>
                  <a:lnTo>
                    <a:pt x="0" y="2019474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677840" cy="2028999"/>
            </a:xfrm>
            <a:prstGeom prst="rect">
              <a:avLst/>
            </a:prstGeom>
          </p:spPr>
          <p:txBody>
            <a:bodyPr lIns="31625" tIns="31625" rIns="31625" bIns="31625" rtlCol="0" anchor="ctr"/>
            <a:lstStyle/>
            <a:p>
              <a:pPr algn="ctr">
                <a:lnSpc>
                  <a:spcPts val="871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 rot="-7515692">
            <a:off x="436989" y="5314223"/>
            <a:ext cx="1661841" cy="1317009"/>
          </a:xfrm>
          <a:custGeom>
            <a:avLst/>
            <a:gdLst/>
            <a:ahLst/>
            <a:cxnLst/>
            <a:rect l="l" t="t" r="r" b="b"/>
            <a:pathLst>
              <a:path w="1661841" h="1317009">
                <a:moveTo>
                  <a:pt x="0" y="0"/>
                </a:moveTo>
                <a:lnTo>
                  <a:pt x="1661841" y="0"/>
                </a:lnTo>
                <a:lnTo>
                  <a:pt x="1661841" y="1317009"/>
                </a:lnTo>
                <a:lnTo>
                  <a:pt x="0" y="1317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302366">
            <a:off x="4130748" y="731940"/>
            <a:ext cx="1303120" cy="364874"/>
          </a:xfrm>
          <a:custGeom>
            <a:avLst/>
            <a:gdLst/>
            <a:ahLst/>
            <a:cxnLst/>
            <a:rect l="l" t="t" r="r" b="b"/>
            <a:pathLst>
              <a:path w="1303120" h="364874">
                <a:moveTo>
                  <a:pt x="0" y="0"/>
                </a:moveTo>
                <a:lnTo>
                  <a:pt x="1303120" y="0"/>
                </a:lnTo>
                <a:lnTo>
                  <a:pt x="1303120" y="364874"/>
                </a:lnTo>
                <a:lnTo>
                  <a:pt x="0" y="3648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6780238">
            <a:off x="10373758" y="78266"/>
            <a:ext cx="1337075" cy="1215067"/>
          </a:xfrm>
          <a:custGeom>
            <a:avLst/>
            <a:gdLst/>
            <a:ahLst/>
            <a:cxnLst/>
            <a:rect l="l" t="t" r="r" b="b"/>
            <a:pathLst>
              <a:path w="1337075" h="1215067">
                <a:moveTo>
                  <a:pt x="0" y="0"/>
                </a:moveTo>
                <a:lnTo>
                  <a:pt x="1337076" y="0"/>
                </a:lnTo>
                <a:lnTo>
                  <a:pt x="1337076" y="1215068"/>
                </a:lnTo>
                <a:lnTo>
                  <a:pt x="0" y="12150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908607">
            <a:off x="979789" y="361067"/>
            <a:ext cx="1000408" cy="1747437"/>
          </a:xfrm>
          <a:custGeom>
            <a:avLst/>
            <a:gdLst/>
            <a:ahLst/>
            <a:cxnLst/>
            <a:rect l="l" t="t" r="r" b="b"/>
            <a:pathLst>
              <a:path w="1000408" h="1747437">
                <a:moveTo>
                  <a:pt x="0" y="0"/>
                </a:moveTo>
                <a:lnTo>
                  <a:pt x="1000407" y="0"/>
                </a:lnTo>
                <a:lnTo>
                  <a:pt x="1000407" y="1747437"/>
                </a:lnTo>
                <a:lnTo>
                  <a:pt x="0" y="1747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30547">
            <a:off x="6583613" y="863605"/>
            <a:ext cx="981928" cy="428366"/>
          </a:xfrm>
          <a:custGeom>
            <a:avLst/>
            <a:gdLst/>
            <a:ahLst/>
            <a:cxnLst/>
            <a:rect l="l" t="t" r="r" b="b"/>
            <a:pathLst>
              <a:path w="981928" h="428366">
                <a:moveTo>
                  <a:pt x="0" y="0"/>
                </a:moveTo>
                <a:lnTo>
                  <a:pt x="981928" y="0"/>
                </a:lnTo>
                <a:lnTo>
                  <a:pt x="981928" y="428366"/>
                </a:lnTo>
                <a:lnTo>
                  <a:pt x="0" y="4283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id="21" name="Freeform 21"/>
          <p:cNvSpPr/>
          <p:nvPr/>
        </p:nvSpPr>
        <p:spPr>
          <a:xfrm rot="-1791444">
            <a:off x="6566616" y="5672852"/>
            <a:ext cx="1062301" cy="347904"/>
          </a:xfrm>
          <a:custGeom>
            <a:avLst/>
            <a:gdLst/>
            <a:ahLst/>
            <a:cxnLst/>
            <a:rect l="l" t="t" r="r" b="b"/>
            <a:pathLst>
              <a:path w="1062301" h="347904">
                <a:moveTo>
                  <a:pt x="0" y="0"/>
                </a:moveTo>
                <a:lnTo>
                  <a:pt x="1062301" y="0"/>
                </a:lnTo>
                <a:lnTo>
                  <a:pt x="1062301" y="347904"/>
                </a:lnTo>
                <a:lnTo>
                  <a:pt x="0" y="34790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-637488">
            <a:off x="3057165" y="5762247"/>
            <a:ext cx="403173" cy="597293"/>
          </a:xfrm>
          <a:custGeom>
            <a:avLst/>
            <a:gdLst/>
            <a:ahLst/>
            <a:cxnLst/>
            <a:rect l="l" t="t" r="r" b="b"/>
            <a:pathLst>
              <a:path w="403173" h="597293">
                <a:moveTo>
                  <a:pt x="0" y="0"/>
                </a:moveTo>
                <a:lnTo>
                  <a:pt x="403173" y="0"/>
                </a:lnTo>
                <a:lnTo>
                  <a:pt x="403173" y="597293"/>
                </a:lnTo>
                <a:lnTo>
                  <a:pt x="0" y="5972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285823">
            <a:off x="8579989" y="628566"/>
            <a:ext cx="390800" cy="578963"/>
          </a:xfrm>
          <a:custGeom>
            <a:avLst/>
            <a:gdLst/>
            <a:ahLst/>
            <a:cxnLst/>
            <a:rect l="l" t="t" r="r" b="b"/>
            <a:pathLst>
              <a:path w="390800" h="578963">
                <a:moveTo>
                  <a:pt x="0" y="0"/>
                </a:moveTo>
                <a:lnTo>
                  <a:pt x="390800" y="0"/>
                </a:lnTo>
                <a:lnTo>
                  <a:pt x="390800" y="578963"/>
                </a:lnTo>
                <a:lnTo>
                  <a:pt x="0" y="5789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764225">
            <a:off x="8900086" y="5105052"/>
            <a:ext cx="1067440" cy="1250295"/>
          </a:xfrm>
          <a:custGeom>
            <a:avLst/>
            <a:gdLst/>
            <a:ahLst/>
            <a:cxnLst/>
            <a:rect l="l" t="t" r="r" b="b"/>
            <a:pathLst>
              <a:path w="1067440" h="1250295">
                <a:moveTo>
                  <a:pt x="0" y="0"/>
                </a:moveTo>
                <a:lnTo>
                  <a:pt x="1067440" y="0"/>
                </a:lnTo>
                <a:lnTo>
                  <a:pt x="1067440" y="1250295"/>
                </a:lnTo>
                <a:lnTo>
                  <a:pt x="0" y="125029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1013495">
            <a:off x="471125" y="2837071"/>
            <a:ext cx="1238441" cy="1702324"/>
          </a:xfrm>
          <a:custGeom>
            <a:avLst/>
            <a:gdLst/>
            <a:ahLst/>
            <a:cxnLst/>
            <a:rect l="l" t="t" r="r" b="b"/>
            <a:pathLst>
              <a:path w="1238441" h="1702324">
                <a:moveTo>
                  <a:pt x="0" y="0"/>
                </a:moveTo>
                <a:lnTo>
                  <a:pt x="1238441" y="0"/>
                </a:lnTo>
                <a:lnTo>
                  <a:pt x="1238441" y="1702325"/>
                </a:lnTo>
                <a:lnTo>
                  <a:pt x="0" y="17023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6667896">
            <a:off x="9778076" y="5468102"/>
            <a:ext cx="2082036" cy="189986"/>
          </a:xfrm>
          <a:custGeom>
            <a:avLst/>
            <a:gdLst/>
            <a:ahLst/>
            <a:cxnLst/>
            <a:rect l="l" t="t" r="r" b="b"/>
            <a:pathLst>
              <a:path w="2082036" h="189986">
                <a:moveTo>
                  <a:pt x="0" y="0"/>
                </a:moveTo>
                <a:lnTo>
                  <a:pt x="2082035" y="0"/>
                </a:lnTo>
                <a:lnTo>
                  <a:pt x="2082035" y="189986"/>
                </a:lnTo>
                <a:lnTo>
                  <a:pt x="0" y="18998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9910924">
            <a:off x="4662527" y="5763614"/>
            <a:ext cx="686178" cy="223008"/>
          </a:xfrm>
          <a:custGeom>
            <a:avLst/>
            <a:gdLst/>
            <a:ahLst/>
            <a:cxnLst/>
            <a:rect l="l" t="t" r="r" b="b"/>
            <a:pathLst>
              <a:path w="686178" h="223008">
                <a:moveTo>
                  <a:pt x="0" y="0"/>
                </a:moveTo>
                <a:lnTo>
                  <a:pt x="686179" y="0"/>
                </a:lnTo>
                <a:lnTo>
                  <a:pt x="686179" y="223008"/>
                </a:lnTo>
                <a:lnTo>
                  <a:pt x="0" y="22300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164776">
            <a:off x="2752794" y="662262"/>
            <a:ext cx="794961" cy="258362"/>
          </a:xfrm>
          <a:custGeom>
            <a:avLst/>
            <a:gdLst/>
            <a:ahLst/>
            <a:cxnLst/>
            <a:rect l="l" t="t" r="r" b="b"/>
            <a:pathLst>
              <a:path w="794961" h="258362">
                <a:moveTo>
                  <a:pt x="0" y="0"/>
                </a:moveTo>
                <a:lnTo>
                  <a:pt x="794961" y="0"/>
                </a:lnTo>
                <a:lnTo>
                  <a:pt x="794961" y="258363"/>
                </a:lnTo>
                <a:lnTo>
                  <a:pt x="0" y="25836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 rot="4038009">
            <a:off x="622784" y="4803612"/>
            <a:ext cx="679921" cy="220974"/>
          </a:xfrm>
          <a:custGeom>
            <a:avLst/>
            <a:gdLst/>
            <a:ahLst/>
            <a:cxnLst/>
            <a:rect l="l" t="t" r="r" b="b"/>
            <a:pathLst>
              <a:path w="679921" h="220974">
                <a:moveTo>
                  <a:pt x="0" y="0"/>
                </a:moveTo>
                <a:lnTo>
                  <a:pt x="679921" y="0"/>
                </a:lnTo>
                <a:lnTo>
                  <a:pt x="679921" y="220974"/>
                </a:lnTo>
                <a:lnTo>
                  <a:pt x="0" y="22097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 rot="1049275">
            <a:off x="11212156" y="2348969"/>
            <a:ext cx="329133" cy="1247897"/>
          </a:xfrm>
          <a:custGeom>
            <a:avLst/>
            <a:gdLst/>
            <a:ahLst/>
            <a:cxnLst/>
            <a:rect l="l" t="t" r="r" b="b"/>
            <a:pathLst>
              <a:path w="329133" h="1247897">
                <a:moveTo>
                  <a:pt x="0" y="0"/>
                </a:moveTo>
                <a:lnTo>
                  <a:pt x="329133" y="0"/>
                </a:lnTo>
                <a:lnTo>
                  <a:pt x="329133" y="1247897"/>
                </a:lnTo>
                <a:lnTo>
                  <a:pt x="0" y="1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 rot="-374094">
            <a:off x="10926992" y="5315706"/>
            <a:ext cx="899461" cy="1236373"/>
          </a:xfrm>
          <a:custGeom>
            <a:avLst/>
            <a:gdLst/>
            <a:ahLst/>
            <a:cxnLst/>
            <a:rect l="l" t="t" r="r" b="b"/>
            <a:pathLst>
              <a:path w="899461" h="1236373">
                <a:moveTo>
                  <a:pt x="0" y="0"/>
                </a:moveTo>
                <a:lnTo>
                  <a:pt x="899461" y="0"/>
                </a:lnTo>
                <a:lnTo>
                  <a:pt x="899461" y="1236372"/>
                </a:lnTo>
                <a:lnTo>
                  <a:pt x="0" y="123637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622852" y="-831631"/>
            <a:ext cx="3452657" cy="991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 err="1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活動2</a:t>
            </a:r>
            <a:r>
              <a:rPr lang="en-US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6000" dirty="0">
                <a:solidFill>
                  <a:srgbClr val="231F2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sz="6000" dirty="0">
              <a:solidFill>
                <a:srgbClr val="231F2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1083" y="-937606"/>
            <a:ext cx="9179946" cy="1198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 spc="313" dirty="0">
                <a:solidFill>
                  <a:srgbClr val="0FAE8F"/>
                </a:solidFill>
                <a:latin typeface="Apple Juice"/>
                <a:ea typeface="Apple Juice"/>
              </a:rPr>
              <a:t> </a:t>
            </a:r>
            <a:r>
              <a:rPr lang="en-US" sz="7299" spc="313" dirty="0" err="1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製造和檢驗</a:t>
            </a:r>
            <a:r>
              <a:rPr lang="zh-TW" altLang="en-US" sz="7299" spc="313" dirty="0">
                <a:solidFill>
                  <a:srgbClr val="0FAE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二氧化碳</a:t>
            </a:r>
            <a:endParaRPr lang="en-US" sz="7299" spc="313" dirty="0">
              <a:solidFill>
                <a:srgbClr val="0FAE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Rectangle 1">
            <a:extLst>
              <a:ext uri="{FF2B5EF4-FFF2-40B4-BE49-F238E27FC236}">
                <a16:creationId xmlns:a16="http://schemas.microsoft.com/office/drawing/2014/main" id="{0B51F874-8D3A-4AAC-B8FB-6388C113B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35" name="圖片 34">
            <a:extLst>
              <a:ext uri="{FF2B5EF4-FFF2-40B4-BE49-F238E27FC236}">
                <a16:creationId xmlns:a16="http://schemas.microsoft.com/office/drawing/2014/main" id="{5D823EFC-8CC8-4D74-A507-338F3F723C9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1246194" y="260733"/>
            <a:ext cx="9986473" cy="627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17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852</Words>
  <Application>Microsoft Office PowerPoint</Application>
  <PresentationFormat>寬螢幕</PresentationFormat>
  <Paragraphs>117</Paragraphs>
  <Slides>21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7" baseType="lpstr">
      <vt:lpstr>新細明體</vt:lpstr>
      <vt:lpstr>Calibri</vt:lpstr>
      <vt:lpstr>Arial</vt:lpstr>
      <vt:lpstr>標楷體</vt:lpstr>
      <vt:lpstr>Apple Juice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0407自然-氧氣和二氧化碳的特性</dc:title>
  <dc:creator>csps</dc:creator>
  <cp:lastModifiedBy>csps</cp:lastModifiedBy>
  <cp:revision>16</cp:revision>
  <dcterms:created xsi:type="dcterms:W3CDTF">2006-08-16T00:00:00Z</dcterms:created>
  <dcterms:modified xsi:type="dcterms:W3CDTF">2024-05-20T02:45:13Z</dcterms:modified>
  <dc:identifier>DAGBs14yIuo</dc:identifier>
</cp:coreProperties>
</file>