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1" r:id="rId2"/>
  </p:sldMasterIdLst>
  <p:notesMasterIdLst>
    <p:notesMasterId r:id="rId20"/>
  </p:notesMasterIdLst>
  <p:handoutMasterIdLst>
    <p:handoutMasterId r:id="rId21"/>
  </p:handoutMasterIdLst>
  <p:sldIdLst>
    <p:sldId id="494" r:id="rId3"/>
    <p:sldId id="576" r:id="rId4"/>
    <p:sldId id="572" r:id="rId5"/>
    <p:sldId id="573" r:id="rId6"/>
    <p:sldId id="575" r:id="rId7"/>
    <p:sldId id="570" r:id="rId8"/>
    <p:sldId id="577" r:id="rId9"/>
    <p:sldId id="580" r:id="rId10"/>
    <p:sldId id="574" r:id="rId11"/>
    <p:sldId id="581" r:id="rId12"/>
    <p:sldId id="582" r:id="rId13"/>
    <p:sldId id="583" r:id="rId14"/>
    <p:sldId id="584" r:id="rId15"/>
    <p:sldId id="578" r:id="rId16"/>
    <p:sldId id="579" r:id="rId17"/>
    <p:sldId id="585" r:id="rId18"/>
    <p:sldId id="342" r:id="rId19"/>
  </p:sldIdLst>
  <p:sldSz cx="12192000" cy="6858000"/>
  <p:notesSz cx="6735763" cy="9869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4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0" cy="49518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0" cy="49518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374302"/>
            <a:ext cx="2918830" cy="49518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5" y="9374302"/>
            <a:ext cx="2918830" cy="49518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2C6F1BC0-35C0-4F91-9C3D-DF964E688D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663208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5447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5447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262" y="4749346"/>
            <a:ext cx="5389240" cy="3886259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4042"/>
            <a:ext cx="2919565" cy="49544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626" y="9374042"/>
            <a:ext cx="2919565" cy="49544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88762535-699A-425E-86A5-1F7D5465DD5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14786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DF68E2-58F2-4D09-BE8B-E3BD06533059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890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8FC5F6-F338-4AE4-BB23-26385BCFC423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13E31D-E2AB-40D1-8B51-AFA5AFEF393A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36879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EBB0C4-6273-4C6E-B9BD-2EDC30F1CD52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8104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AB4D41-86C1-4908-B66A-0B50CEB3BF29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234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6426E2C-56C1-4E0D-A793-0088A7FDD37E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3218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C39B41-D8B5-4052-B551-9B5525EAA8B6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79256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94136C-8742-45B2-AF27-D93DF72833A9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01003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ABBEA6-7C60-4B02-AE87-00D78D8422AF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04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CAD897-D46E-4AD2-BD9B-49DD3E640873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39250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2D6473-DF6D-4702-B328-E0DD40540A4E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586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6F7E3A-B166-407D-9866-32884E7D5B37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700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pPr/>
              <a:t>12/10/2019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624D31-43A5-475A-80CF-332C9F6DCF35}" type="datetimeFigureOut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12/10/2019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all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AB73BC-B049-4115-A692-8D63A059BFB8}" type="slidenum"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043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9006" y="2441607"/>
            <a:ext cx="11234057" cy="930363"/>
          </a:xfrm>
        </p:spPr>
        <p:txBody>
          <a:bodyPr>
            <a:normAutofit/>
          </a:bodyPr>
          <a:lstStyle/>
          <a:p>
            <a:pPr algn="ctr">
              <a:lnSpc>
                <a:spcPct val="7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zh-TW" altLang="en-US" sz="5400" b="1" cap="all" spc="200" dirty="0" smtClean="0">
                <a:solidFill>
                  <a:schemeClr val="accent6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國中</a:t>
            </a:r>
            <a:r>
              <a:rPr lang="zh-TW" altLang="en-US" sz="5400" b="1" cap="all" spc="200" dirty="0">
                <a:solidFill>
                  <a:schemeClr val="accent6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教育</a:t>
            </a:r>
            <a:r>
              <a:rPr lang="zh-TW" altLang="en-US" sz="5400" b="1" cap="all" spc="200" dirty="0" smtClean="0">
                <a:solidFill>
                  <a:schemeClr val="accent6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會考社會與自然科</a:t>
            </a:r>
            <a:r>
              <a:rPr lang="en-US" altLang="zh-TW" sz="5400" b="1" cap="all" spc="200" dirty="0" smtClean="0">
                <a:solidFill>
                  <a:schemeClr val="accent6">
                    <a:lumMod val="50000"/>
                  </a:schemeClr>
                </a:solidFill>
                <a:ea typeface="微軟正黑體" panose="020B0604030504040204" pitchFamily="34" charset="-120"/>
                <a:cs typeface="Times New Roman" panose="02020603050405020304" pitchFamily="18" charset="0"/>
              </a:rPr>
              <a:t>--</a:t>
            </a:r>
            <a:endParaRPr lang="zh-TW" altLang="en-US" sz="5400" b="1" cap="all" spc="200" dirty="0">
              <a:solidFill>
                <a:schemeClr val="accent6">
                  <a:lumMod val="50000"/>
                </a:schemeClr>
              </a:solidFill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38243" y="3664608"/>
            <a:ext cx="10058400" cy="729440"/>
          </a:xfrm>
        </p:spPr>
        <p:txBody>
          <a:bodyPr>
            <a:normAutofit/>
          </a:bodyPr>
          <a:lstStyle/>
          <a:p>
            <a:pPr algn="ctr"/>
            <a:r>
              <a:rPr lang="zh-TW" altLang="en-US" sz="3600" b="1" dirty="0" smtClean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分項能力</a:t>
            </a:r>
            <a:r>
              <a:rPr lang="zh-TW" altLang="en-US" sz="3600" b="1" smtClean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試題</a:t>
            </a:r>
            <a:r>
              <a:rPr lang="zh-TW" altLang="en-US" sz="3600" b="1" smtClean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分析範例</a:t>
            </a:r>
            <a:endParaRPr lang="zh-TW" altLang="en-US" sz="3600" b="1" dirty="0">
              <a:solidFill>
                <a:schemeClr val="tx1"/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041863" y="4686686"/>
            <a:ext cx="10058400" cy="1739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defRPr sz="2400" kern="1200" cap="all" spc="200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lang="zh-TW" altLang="en-US" b="1" kern="100" dirty="0" smtClean="0">
                <a:solidFill>
                  <a:srgbClr val="637052"/>
                </a:solidFill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曾芬蘭</a:t>
            </a:r>
            <a:endParaRPr lang="en-US" altLang="zh-TW" b="1" kern="100" dirty="0" smtClean="0">
              <a:solidFill>
                <a:srgbClr val="637052"/>
              </a:solidFill>
              <a:latin typeface="Calibri" panose="020F0502020204030204" pitchFamily="34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zh-TW" altLang="zh-TW" sz="2400" b="1" i="0" u="none" strike="noStrike" kern="100" cap="all" spc="200" normalizeH="0" baseline="0" noProof="0" dirty="0" smtClean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國立</a:t>
            </a:r>
            <a:r>
              <a:rPr kumimoji="0" lang="zh-TW" altLang="zh-TW" sz="2400" b="1" i="0" u="none" strike="noStrike" kern="100" cap="all" spc="200" normalizeH="0" baseline="0" noProof="0" dirty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臺灣師範大學</a:t>
            </a:r>
            <a:endParaRPr kumimoji="0" lang="zh-TW" altLang="zh-TW" sz="2400" b="0" i="0" u="none" strike="noStrike" kern="100" cap="all" spc="200" normalizeH="0" baseline="0" noProof="0" dirty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E48312"/>
              </a:buClr>
              <a:buSzPct val="100000"/>
              <a:buFont typeface="Calibri" panose="020F0502020204030204" pitchFamily="34" charset="0"/>
              <a:buNone/>
              <a:tabLst/>
              <a:defRPr/>
            </a:pPr>
            <a:r>
              <a:rPr kumimoji="0" lang="zh-TW" altLang="zh-TW" sz="2400" b="1" i="0" u="none" strike="noStrike" kern="100" cap="all" spc="200" normalizeH="0" baseline="0" noProof="0" dirty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心理與教育測驗研究</a:t>
            </a:r>
            <a:r>
              <a:rPr kumimoji="0" lang="zh-TW" altLang="zh-TW" sz="2400" b="1" i="0" u="none" strike="noStrike" kern="100" cap="all" spc="200" normalizeH="0" baseline="0" noProof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發展</a:t>
            </a:r>
            <a:r>
              <a:rPr kumimoji="0" lang="zh-TW" altLang="zh-TW" sz="2400" b="1" i="0" u="none" strike="noStrike" kern="100" cap="all" spc="200" normalizeH="0" baseline="0" noProof="0" smtClean="0">
                <a:ln>
                  <a:noFill/>
                </a:ln>
                <a:solidFill>
                  <a:srgbClr val="637052"/>
                </a:solidFill>
                <a:effectLst/>
                <a:uLnTx/>
                <a:uFillTx/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中心</a:t>
            </a:r>
            <a:endParaRPr kumimoji="0" lang="zh-TW" altLang="zh-TW" sz="2400" b="0" i="0" u="none" strike="noStrike" kern="100" cap="all" spc="200" normalizeH="0" baseline="0" noProof="0" dirty="0">
              <a:ln>
                <a:noFill/>
              </a:ln>
              <a:solidFill>
                <a:srgbClr val="637052"/>
              </a:solidFill>
              <a:effectLst/>
              <a:uLnTx/>
              <a:uFillTx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842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59983" y="233232"/>
            <a:ext cx="10670811" cy="67557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107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年會考自然科試題分項能力分析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454" y="1738213"/>
            <a:ext cx="8261604" cy="39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79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能根據科學知識作出合理的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推論、解釋或預測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0.46</a:t>
            </a: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044" y="1864895"/>
            <a:ext cx="9839909" cy="312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60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能對科學知識作出詮釋、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分類、舉例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0.50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31" y="1695449"/>
            <a:ext cx="7844589" cy="430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650305" y="178010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能統整科學知識，分析資訊作出判斷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0.27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422" y="1738213"/>
            <a:ext cx="8602578" cy="429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16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實驗操作程序相關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84" y="2157412"/>
            <a:ext cx="9810695" cy="3010868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0.3544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5011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159983" y="233232"/>
            <a:ext cx="10670811" cy="67557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107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年會考社</a:t>
            </a: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會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科試題分項能力分析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863" y="1424733"/>
            <a:ext cx="8354453" cy="407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2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具備應用或分析的能力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-107-5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0.69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769" y="1586523"/>
            <a:ext cx="8206154" cy="3628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44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具備應用或分析的能力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-107-32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0.52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141" y="1594338"/>
            <a:ext cx="8355653" cy="355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7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具備應用或分析的能力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-107-33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0.49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87" y="2008555"/>
            <a:ext cx="8395871" cy="300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0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具備應用或分析的能力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-107-35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0.45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160" y="2243137"/>
            <a:ext cx="7880978" cy="262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38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具備應用或分析的能力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-107-36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0.52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908" y="2211337"/>
            <a:ext cx="7995138" cy="264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具備綜合運用多項社會科知識的能力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-107-39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0.31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47" y="1961147"/>
            <a:ext cx="10812420" cy="305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4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能轉譯以不同方式呈現社會科的知識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-107-46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0.79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98" y="1550658"/>
            <a:ext cx="10574886" cy="3803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1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能比較資料的異同，或</a:t>
            </a: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找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出因果關係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-107-53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0.55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756" y="1594338"/>
            <a:ext cx="9791223" cy="428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524038" y="805007"/>
            <a:ext cx="5727471" cy="54132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>
          <a:xfrm>
            <a:off x="520930" y="129429"/>
            <a:ext cx="10670811" cy="712393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457200">
              <a:lnSpc>
                <a:spcPct val="100000"/>
              </a:lnSpc>
              <a:spcBef>
                <a:spcPts val="0"/>
              </a:spcBef>
            </a:pP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能比較資料的異同，或</a:t>
            </a:r>
            <a:r>
              <a:rPr lang="zh-TW" altLang="en-US" sz="3200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找</a:t>
            </a:r>
            <a:r>
              <a:rPr lang="zh-TW" altLang="en-US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出因果關係</a:t>
            </a:r>
            <a:r>
              <a:rPr lang="en-US" altLang="zh-TW" sz="3200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-107-55</a:t>
            </a:r>
            <a:endParaRPr lang="en-US" altLang="zh-TW" sz="3200" b="1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cxnSp>
        <p:nvCxnSpPr>
          <p:cNvPr id="13" name="直線接點 12"/>
          <p:cNvCxnSpPr/>
          <p:nvPr/>
        </p:nvCxnSpPr>
        <p:spPr>
          <a:xfrm>
            <a:off x="-1" y="749155"/>
            <a:ext cx="6480000" cy="5830"/>
          </a:xfrm>
          <a:prstGeom prst="line">
            <a:avLst/>
          </a:prstGeom>
          <a:ln w="571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578728" y="6334699"/>
            <a:ext cx="540848" cy="5233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zh-TW" sz="2000" dirty="0" smtClean="0">
                <a:latin typeface="Arial Black" panose="020B0A04020102020204" pitchFamily="34" charset="0"/>
              </a:rPr>
              <a:t>8</a:t>
            </a:r>
            <a:endParaRPr lang="zh-TW" altLang="en-US" sz="2000" dirty="0">
              <a:latin typeface="Arial Black" panose="020B0A040201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951495" y="749155"/>
            <a:ext cx="212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通過率</a:t>
            </a:r>
            <a:r>
              <a:rPr lang="en-US" altLang="zh-TW" dirty="0" smtClean="0"/>
              <a:t>0.45</a:t>
            </a:r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33" y="1738213"/>
            <a:ext cx="11083374" cy="335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4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4461351" y="2306866"/>
            <a:ext cx="3494784" cy="16628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感謝聆聽，</a:t>
            </a:r>
            <a:endParaRPr lang="en-US" altLang="zh-TW" b="1" dirty="0" smtClean="0"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r>
              <a:rPr lang="zh-TW" altLang="en-US" b="1" dirty="0" smtClean="0">
                <a:ea typeface="微軟正黑體" panose="020B0604030504040204" pitchFamily="34" charset="-120"/>
                <a:cs typeface="Times New Roman" panose="02020603050405020304" pitchFamily="18" charset="0"/>
              </a:rPr>
              <a:t>敬請賜教</a:t>
            </a:r>
            <a:r>
              <a:rPr lang="zh-TW" altLang="en-US" b="1" dirty="0">
                <a:ea typeface="微軟正黑體" panose="020B0604030504040204" pitchFamily="34" charset="-120"/>
                <a:cs typeface="Times New Roman" panose="02020603050405020304" pitchFamily="18" charset="0"/>
              </a:rPr>
              <a:t>！</a:t>
            </a:r>
          </a:p>
        </p:txBody>
      </p:sp>
    </p:spTree>
    <p:extLst>
      <p:ext uri="{BB962C8B-B14F-4D97-AF65-F5344CB8AC3E}">
        <p14:creationId xmlns:p14="http://schemas.microsoft.com/office/powerpoint/2010/main" val="39616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回顧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1_回顧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160116</TotalTime>
  <Words>225</Words>
  <Application>Microsoft Office PowerPoint</Application>
  <PresentationFormat>寬螢幕</PresentationFormat>
  <Paragraphs>50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17</vt:i4>
      </vt:variant>
    </vt:vector>
  </HeadingPairs>
  <TitlesOfParts>
    <vt:vector size="26" baseType="lpstr">
      <vt:lpstr>微軟正黑體</vt:lpstr>
      <vt:lpstr>新細明體</vt:lpstr>
      <vt:lpstr>Arial</vt:lpstr>
      <vt:lpstr>Arial Black</vt:lpstr>
      <vt:lpstr>Calibri</vt:lpstr>
      <vt:lpstr>Calibri Light</vt:lpstr>
      <vt:lpstr>Times New Roman</vt:lpstr>
      <vt:lpstr>回顧</vt:lpstr>
      <vt:lpstr>1_回顧</vt:lpstr>
      <vt:lpstr>國中教育會考社會與自然科--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評量配套措施規劃</dc:title>
  <dc:creator>蔡逸凡</dc:creator>
  <cp:lastModifiedBy>Windows 使用者</cp:lastModifiedBy>
  <cp:revision>450</cp:revision>
  <cp:lastPrinted>2018-05-17T06:27:17Z</cp:lastPrinted>
  <dcterms:created xsi:type="dcterms:W3CDTF">2017-02-03T01:53:06Z</dcterms:created>
  <dcterms:modified xsi:type="dcterms:W3CDTF">2019-12-10T13:26:39Z</dcterms:modified>
</cp:coreProperties>
</file>