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60" r:id="rId1"/>
  </p:sldMasterIdLst>
  <p:notesMasterIdLst>
    <p:notesMasterId r:id="rId30"/>
  </p:notesMasterIdLst>
  <p:sldIdLst>
    <p:sldId id="256" r:id="rId2"/>
    <p:sldId id="279" r:id="rId3"/>
    <p:sldId id="257" r:id="rId4"/>
    <p:sldId id="258" r:id="rId5"/>
    <p:sldId id="263" r:id="rId6"/>
    <p:sldId id="264" r:id="rId7"/>
    <p:sldId id="271" r:id="rId8"/>
    <p:sldId id="278" r:id="rId9"/>
    <p:sldId id="287" r:id="rId10"/>
    <p:sldId id="259" r:id="rId11"/>
    <p:sldId id="289" r:id="rId12"/>
    <p:sldId id="269" r:id="rId13"/>
    <p:sldId id="272" r:id="rId14"/>
    <p:sldId id="273" r:id="rId15"/>
    <p:sldId id="283" r:id="rId16"/>
    <p:sldId id="277" r:id="rId17"/>
    <p:sldId id="284" r:id="rId18"/>
    <p:sldId id="285" r:id="rId19"/>
    <p:sldId id="265" r:id="rId20"/>
    <p:sldId id="281" r:id="rId21"/>
    <p:sldId id="260" r:id="rId22"/>
    <p:sldId id="276" r:id="rId23"/>
    <p:sldId id="286" r:id="rId24"/>
    <p:sldId id="275" r:id="rId25"/>
    <p:sldId id="261" r:id="rId26"/>
    <p:sldId id="267" r:id="rId27"/>
    <p:sldId id="288" r:id="rId28"/>
    <p:sldId id="262" r:id="rId29"/>
  </p:sldIdLst>
  <p:sldSz cx="9144000" cy="6858000" type="screen4x3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>
      <p:cViewPr varScale="1">
        <p:scale>
          <a:sx n="109" d="100"/>
          <a:sy n="109" d="100"/>
        </p:scale>
        <p:origin x="-1680" y="-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72E517D-2F04-4F4B-970A-935B6BE076D6}" type="datetimeFigureOut">
              <a:rPr lang="zh-TW" altLang="en-US" smtClean="0"/>
              <a:pPr/>
              <a:t>2019/3/16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8ABD777-294F-4196-B618-DD27B9F3C286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8ABD777-294F-4196-B618-DD27B9F3C286}" type="slidenum">
              <a:rPr lang="zh-TW" altLang="en-US" smtClean="0"/>
              <a:pPr/>
              <a:t>1</a:t>
            </a:fld>
            <a:endParaRPr lang="zh-TW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標題投影片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標題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9" name="副標題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zh-TW" altLang="en-US" smtClean="0"/>
              <a:t>按一下以編輯母片副標題樣式</a:t>
            </a:r>
            <a:endParaRPr kumimoji="0" lang="en-US"/>
          </a:p>
        </p:txBody>
      </p:sp>
      <p:sp>
        <p:nvSpPr>
          <p:cNvPr id="28" name="日期版面配置區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41116BD8-CCC5-45EA-99E8-58FEF44B91E8}" type="datetime1">
              <a:rPr lang="zh-TW" altLang="en-US" smtClean="0"/>
              <a:pPr/>
              <a:t>2019/3/16</a:t>
            </a:fld>
            <a:endParaRPr lang="zh-TW" altLang="en-US"/>
          </a:p>
        </p:txBody>
      </p:sp>
      <p:sp>
        <p:nvSpPr>
          <p:cNvPr id="17" name="頁尾版面配置區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r>
              <a:rPr lang="zh-TW" altLang="en-US" smtClean="0"/>
              <a:t>圓融  開朗  毅力</a:t>
            </a:r>
            <a:endParaRPr lang="zh-TW" altLang="en-US"/>
          </a:p>
        </p:txBody>
      </p:sp>
      <p:sp>
        <p:nvSpPr>
          <p:cNvPr id="10" name="矩形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矩形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矩形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矩形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直線接點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直線接點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直線接點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直線接點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直線接點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直線接點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矩形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橢圓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橢圓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橢圓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橢圓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橢圓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投影片編號版面配置區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277BFE33-63A7-4879-8B10-E7BD98203638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8" name="內容版面配置區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4383F7FB-76B2-494F-954A-4859A81AB44E}" type="datetime1">
              <a:rPr lang="zh-TW" altLang="en-US" smtClean="0"/>
              <a:pPr/>
              <a:t>2019/3/16</a:t>
            </a:fld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277BFE33-63A7-4879-8B10-E7BD98203638}" type="slidenum">
              <a:rPr lang="zh-TW" altLang="en-US" smtClean="0"/>
              <a:pPr/>
              <a:t>‹#›</a:t>
            </a:fld>
            <a:endParaRPr lang="zh-TW" altLang="en-US"/>
          </a:p>
        </p:txBody>
      </p:sp>
      <p:sp>
        <p:nvSpPr>
          <p:cNvPr id="10" name="頁尾版面配置區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r>
              <a:rPr lang="zh-TW" altLang="en-US" smtClean="0"/>
              <a:t>圓融  開朗  毅力</a:t>
            </a:r>
            <a:endParaRPr lang="zh-TW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區段標題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D80DF259-45F9-4341-9D57-261190214B3F}" type="datetime1">
              <a:rPr lang="zh-TW" altLang="en-US" smtClean="0"/>
              <a:pPr/>
              <a:t>2019/3/16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r>
              <a:rPr lang="zh-TW" altLang="en-US" smtClean="0"/>
              <a:t>圓融  開朗  毅力</a:t>
            </a:r>
            <a:endParaRPr lang="zh-TW" altLang="en-US"/>
          </a:p>
        </p:txBody>
      </p:sp>
      <p:sp>
        <p:nvSpPr>
          <p:cNvPr id="9" name="矩形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矩形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矩形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矩形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直線接點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直線接點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直線接點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直線接點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直線接點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矩形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橢圓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橢圓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橢圓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橢圓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橢圓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直線接點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277BFE33-63A7-4879-8B10-E7BD98203638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607718-B6DA-4482-9844-A1F3FC0EBC7F}" type="datetime1">
              <a:rPr lang="zh-TW" altLang="en-US" smtClean="0"/>
              <a:pPr/>
              <a:t>2019/3/16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zh-TW" altLang="en-US" smtClean="0"/>
              <a:t>圓融  開朗  毅力</a:t>
            </a:r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7BFE33-63A7-4879-8B10-E7BD98203638}" type="slidenum">
              <a:rPr lang="zh-TW" altLang="en-US" smtClean="0"/>
              <a:pPr/>
              <a:t>‹#›</a:t>
            </a:fld>
            <a:endParaRPr lang="zh-TW" altLang="en-US"/>
          </a:p>
        </p:txBody>
      </p:sp>
      <p:sp>
        <p:nvSpPr>
          <p:cNvPr id="9" name="內容版面配置區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11" name="內容版面配置區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2DB4E5-078A-4812-BB69-85D09CCAA8DB}" type="datetime1">
              <a:rPr lang="zh-TW" altLang="en-US" smtClean="0"/>
              <a:pPr/>
              <a:t>2019/3/16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zh-TW" altLang="en-US" smtClean="0"/>
              <a:t>圓融  開朗  毅力</a:t>
            </a:r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7BFE33-63A7-4879-8B10-E7BD98203638}" type="slidenum">
              <a:rPr lang="zh-TW" altLang="en-US" smtClean="0"/>
              <a:pPr/>
              <a:t>‹#›</a:t>
            </a:fld>
            <a:endParaRPr lang="zh-TW" altLang="en-US"/>
          </a:p>
        </p:txBody>
      </p:sp>
      <p:sp>
        <p:nvSpPr>
          <p:cNvPr id="11" name="內容版面配置區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13" name="內容版面配置區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12" name="文字版面配置區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14" name="文字版面配置區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6" name="日期版面配置區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6F778626-959D-48E6-AA09-674C844362AA}" type="datetime1">
              <a:rPr lang="zh-TW" altLang="en-US" smtClean="0"/>
              <a:pPr/>
              <a:t>2019/3/16</a:t>
            </a:fld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277BFE33-63A7-4879-8B10-E7BD98203638}" type="slidenum">
              <a:rPr lang="zh-TW" altLang="en-US" smtClean="0"/>
              <a:pPr/>
              <a:t>‹#›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r>
              <a:rPr lang="zh-TW" altLang="en-US" smtClean="0"/>
              <a:t>圓融  開朗  毅力</a:t>
            </a:r>
            <a:endParaRPr lang="zh-TW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8ED944-5758-4D8D-B625-287287EB0B79}" type="datetime1">
              <a:rPr lang="zh-TW" altLang="en-US" smtClean="0"/>
              <a:pPr/>
              <a:t>2019/3/16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zh-TW" altLang="en-US" smtClean="0"/>
              <a:t>圓融  開朗  毅力</a:t>
            </a:r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7BFE33-63A7-4879-8B10-E7BD98203638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含標題的內容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直線接點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8" name="直線接點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直線接點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直線接點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矩形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直線接點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橢圓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內容版面配置區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21" name="日期版面配置區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5F7E1F2A-56F7-405D-AD54-DE76C16DADEC}" type="datetime1">
              <a:rPr lang="zh-TW" altLang="en-US" smtClean="0"/>
              <a:pPr/>
              <a:t>2019/3/16</a:t>
            </a:fld>
            <a:endParaRPr lang="zh-TW" altLang="en-US"/>
          </a:p>
        </p:txBody>
      </p:sp>
      <p:sp>
        <p:nvSpPr>
          <p:cNvPr id="22" name="投影片編號版面配置區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277BFE33-63A7-4879-8B10-E7BD98203638}" type="slidenum">
              <a:rPr lang="zh-TW" altLang="en-US" smtClean="0"/>
              <a:pPr/>
              <a:t>‹#›</a:t>
            </a:fld>
            <a:endParaRPr lang="zh-TW" altLang="en-US"/>
          </a:p>
        </p:txBody>
      </p:sp>
      <p:sp>
        <p:nvSpPr>
          <p:cNvPr id="23" name="頁尾版面配置區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r>
              <a:rPr lang="zh-TW" altLang="en-US" smtClean="0"/>
              <a:t>圓融  開朗  毅力</a:t>
            </a:r>
            <a:endParaRPr lang="zh-TW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直線接點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橢圓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zh-TW" altLang="en-US" smtClean="0"/>
              <a:t>按一下圖示以新增圖片</a:t>
            </a:r>
            <a:endParaRPr kumimoji="0" lang="en-US" dirty="0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10" name="直線接點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矩形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直線接點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直線接點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直線接點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日期版面配置區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F2F23EEC-94E3-47AF-AAF1-36D5F98DF363}" type="datetime1">
              <a:rPr lang="zh-TW" altLang="en-US" smtClean="0"/>
              <a:pPr/>
              <a:t>2019/3/16</a:t>
            </a:fld>
            <a:endParaRPr lang="zh-TW" altLang="en-US"/>
          </a:p>
        </p:txBody>
      </p:sp>
      <p:sp>
        <p:nvSpPr>
          <p:cNvPr id="18" name="投影片編號版面配置區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277BFE33-63A7-4879-8B10-E7BD98203638}" type="slidenum">
              <a:rPr lang="zh-TW" altLang="en-US" smtClean="0"/>
              <a:pPr/>
              <a:t>‹#›</a:t>
            </a:fld>
            <a:endParaRPr lang="zh-TW" altLang="en-US"/>
          </a:p>
        </p:txBody>
      </p:sp>
      <p:sp>
        <p:nvSpPr>
          <p:cNvPr id="21" name="頁尾版面配置區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r>
              <a:rPr lang="zh-TW" altLang="en-US" smtClean="0"/>
              <a:t>圓融  開朗  毅力</a:t>
            </a:r>
            <a:endParaRPr lang="zh-TW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6CA3AD-D6DC-44EA-AAC0-429B28BDFDFB}" type="datetime1">
              <a:rPr lang="zh-TW" altLang="en-US" smtClean="0"/>
              <a:pPr/>
              <a:t>2019/3/16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zh-TW" altLang="en-US" smtClean="0"/>
              <a:t>圓融  開朗  毅力</a:t>
            </a: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7BFE33-63A7-4879-8B10-E7BD98203638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32DCB1-B39A-4EC3-B13D-8681732CADDD}" type="datetime1">
              <a:rPr lang="zh-TW" altLang="en-US" smtClean="0"/>
              <a:pPr/>
              <a:t>2019/3/16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zh-TW" altLang="en-US" smtClean="0"/>
              <a:t>圓融  開朗  毅力</a:t>
            </a: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7BFE33-63A7-4879-8B10-E7BD98203638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直線接點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標題版面配置區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13" name="文字版面配置區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  <a:p>
            <a:pPr lvl="1" eaLnBrk="1" latinLnBrk="0" hangingPunct="1"/>
            <a:r>
              <a:rPr kumimoji="0" lang="zh-TW" altLang="en-US" smtClean="0"/>
              <a:t>第二層</a:t>
            </a:r>
          </a:p>
          <a:p>
            <a:pPr lvl="2" eaLnBrk="1" latinLnBrk="0" hangingPunct="1"/>
            <a:r>
              <a:rPr kumimoji="0" lang="zh-TW" altLang="en-US" smtClean="0"/>
              <a:t>第三層</a:t>
            </a:r>
          </a:p>
          <a:p>
            <a:pPr lvl="3" eaLnBrk="1" latinLnBrk="0" hangingPunct="1"/>
            <a:r>
              <a:rPr kumimoji="0" lang="zh-TW" altLang="en-US" smtClean="0"/>
              <a:t>第四層</a:t>
            </a:r>
          </a:p>
          <a:p>
            <a:pPr lvl="4" eaLnBrk="1" latinLnBrk="0" hangingPunct="1"/>
            <a:r>
              <a:rPr kumimoji="0" lang="zh-TW" altLang="en-US" smtClean="0"/>
              <a:t>第五層</a:t>
            </a:r>
            <a:endParaRPr kumimoji="0" lang="en-US"/>
          </a:p>
        </p:txBody>
      </p:sp>
      <p:sp>
        <p:nvSpPr>
          <p:cNvPr id="14" name="日期版面配置區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5DE324D6-A564-4276-8793-8FC4ED574822}" type="datetime1">
              <a:rPr lang="zh-TW" altLang="en-US" smtClean="0"/>
              <a:pPr/>
              <a:t>2019/3/16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r>
              <a:rPr lang="zh-TW" altLang="en-US" smtClean="0"/>
              <a:t>圓融  開朗  毅力</a:t>
            </a:r>
            <a:endParaRPr lang="zh-TW" altLang="en-US"/>
          </a:p>
        </p:txBody>
      </p:sp>
      <p:sp>
        <p:nvSpPr>
          <p:cNvPr id="7" name="直線接點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直線接點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矩形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直線接點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橢圓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投影片編號版面配置區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277BFE33-63A7-4879-8B10-E7BD98203638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 ftr="0" dt="0"/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9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3.jpeg"/><Relationship Id="rId4" Type="http://schemas.openxmlformats.org/officeDocument/2006/relationships/image" Target="../media/image32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6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9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2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5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9.jpeg"/><Relationship Id="rId4" Type="http://schemas.openxmlformats.org/officeDocument/2006/relationships/image" Target="../media/image48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2.jpe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5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8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1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eg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4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eg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899592" y="404664"/>
            <a:ext cx="7704856" cy="2952328"/>
          </a:xfrm>
        </p:spPr>
        <p:txBody>
          <a:bodyPr>
            <a:noAutofit/>
          </a:bodyPr>
          <a:lstStyle/>
          <a:p>
            <a:pPr algn="ctr"/>
            <a:r>
              <a:rPr lang="en-US" altLang="zh-TW" b="1" dirty="0">
                <a:solidFill>
                  <a:srgbClr val="002060"/>
                </a:solidFill>
                <a:latin typeface="標楷體" pitchFamily="65" charset="-120"/>
                <a:ea typeface="標楷體" pitchFamily="65" charset="-120"/>
              </a:rPr>
              <a:t>107</a:t>
            </a:r>
            <a:r>
              <a:rPr lang="zh-TW" altLang="zh-TW" b="1" dirty="0">
                <a:solidFill>
                  <a:srgbClr val="002060"/>
                </a:solidFill>
                <a:latin typeface="標楷體" pitchFamily="65" charset="-120"/>
                <a:ea typeface="標楷體" pitchFamily="65" charset="-120"/>
              </a:rPr>
              <a:t>學年度第二學期桃園市國民教育輔導團</a:t>
            </a:r>
            <a:r>
              <a:rPr lang="zh-TW" altLang="zh-TW" dirty="0">
                <a:solidFill>
                  <a:srgbClr val="002060"/>
                </a:solidFill>
                <a:latin typeface="標楷體" pitchFamily="65" charset="-120"/>
                <a:ea typeface="標楷體" pitchFamily="65" charset="-120"/>
              </a:rPr>
              <a:t/>
            </a:r>
            <a:br>
              <a:rPr lang="zh-TW" altLang="zh-TW" dirty="0">
                <a:solidFill>
                  <a:srgbClr val="002060"/>
                </a:solidFill>
                <a:latin typeface="標楷體" pitchFamily="65" charset="-120"/>
                <a:ea typeface="標楷體" pitchFamily="65" charset="-120"/>
              </a:rPr>
            </a:br>
            <a:r>
              <a:rPr lang="zh-TW" altLang="zh-TW" b="1" dirty="0">
                <a:solidFill>
                  <a:srgbClr val="002060"/>
                </a:solidFill>
                <a:latin typeface="標楷體" pitchFamily="65" charset="-120"/>
                <a:ea typeface="標楷體" pitchFamily="65" charset="-120"/>
              </a:rPr>
              <a:t>國中組語文學習</a:t>
            </a:r>
            <a:r>
              <a:rPr lang="zh-TW" altLang="zh-TW" b="1" dirty="0" smtClean="0">
                <a:solidFill>
                  <a:srgbClr val="002060"/>
                </a:solidFill>
                <a:latin typeface="標楷體" pitchFamily="65" charset="-120"/>
                <a:ea typeface="標楷體" pitchFamily="65" charset="-120"/>
              </a:rPr>
              <a:t>領域</a:t>
            </a:r>
            <a:r>
              <a:rPr lang="en-US" altLang="zh-TW" b="1" dirty="0" smtClean="0">
                <a:solidFill>
                  <a:srgbClr val="002060"/>
                </a:solidFill>
                <a:latin typeface="標楷體" pitchFamily="65" charset="-120"/>
                <a:ea typeface="標楷體" pitchFamily="65" charset="-120"/>
              </a:rPr>
              <a:t/>
            </a:r>
            <a:br>
              <a:rPr lang="en-US" altLang="zh-TW" b="1" dirty="0" smtClean="0">
                <a:solidFill>
                  <a:srgbClr val="002060"/>
                </a:solidFill>
                <a:latin typeface="標楷體" pitchFamily="65" charset="-120"/>
                <a:ea typeface="標楷體" pitchFamily="65" charset="-120"/>
              </a:rPr>
            </a:br>
            <a:r>
              <a:rPr lang="zh-TW" altLang="zh-TW" b="1" dirty="0" smtClean="0">
                <a:solidFill>
                  <a:srgbClr val="002060"/>
                </a:solidFill>
                <a:latin typeface="標楷體" pitchFamily="65" charset="-120"/>
                <a:ea typeface="標楷體" pitchFamily="65" charset="-120"/>
              </a:rPr>
              <a:t>本土</a:t>
            </a:r>
            <a:r>
              <a:rPr lang="zh-TW" altLang="zh-TW" b="1" dirty="0">
                <a:solidFill>
                  <a:srgbClr val="002060"/>
                </a:solidFill>
                <a:latin typeface="標楷體" pitchFamily="65" charset="-120"/>
                <a:ea typeface="標楷體" pitchFamily="65" charset="-120"/>
              </a:rPr>
              <a:t>語文暨新住民語文輔導</a:t>
            </a:r>
            <a:r>
              <a:rPr lang="zh-TW" altLang="zh-TW" b="1" dirty="0" smtClean="0">
                <a:solidFill>
                  <a:srgbClr val="002060"/>
                </a:solidFill>
                <a:latin typeface="標楷體" pitchFamily="65" charset="-120"/>
                <a:ea typeface="標楷體" pitchFamily="65" charset="-120"/>
              </a:rPr>
              <a:t>小組到</a:t>
            </a:r>
            <a:r>
              <a:rPr lang="zh-TW" altLang="zh-TW" b="1" dirty="0">
                <a:solidFill>
                  <a:srgbClr val="002060"/>
                </a:solidFill>
                <a:latin typeface="標楷體" pitchFamily="65" charset="-120"/>
                <a:ea typeface="標楷體" pitchFamily="65" charset="-120"/>
              </a:rPr>
              <a:t>校</a:t>
            </a:r>
            <a:r>
              <a:rPr lang="zh-TW" altLang="zh-TW" b="1" dirty="0" smtClean="0">
                <a:solidFill>
                  <a:srgbClr val="002060"/>
                </a:solidFill>
                <a:latin typeface="標楷體" pitchFamily="65" charset="-120"/>
                <a:ea typeface="標楷體" pitchFamily="65" charset="-120"/>
              </a:rPr>
              <a:t>輔導</a:t>
            </a:r>
            <a:r>
              <a:rPr lang="en-US" altLang="zh-TW" b="1" dirty="0" smtClean="0">
                <a:solidFill>
                  <a:srgbClr val="002060"/>
                </a:solidFill>
                <a:latin typeface="標楷體" pitchFamily="65" charset="-120"/>
                <a:ea typeface="標楷體" pitchFamily="65" charset="-120"/>
              </a:rPr>
              <a:t/>
            </a:r>
            <a:br>
              <a:rPr lang="en-US" altLang="zh-TW" b="1" dirty="0" smtClean="0">
                <a:solidFill>
                  <a:srgbClr val="002060"/>
                </a:solidFill>
                <a:latin typeface="標楷體" pitchFamily="65" charset="-120"/>
                <a:ea typeface="標楷體" pitchFamily="65" charset="-120"/>
              </a:rPr>
            </a:br>
            <a:r>
              <a:rPr lang="en-US" altLang="zh-TW" b="1" dirty="0" smtClean="0">
                <a:solidFill>
                  <a:srgbClr val="002060"/>
                </a:solidFill>
                <a:latin typeface="標楷體" pitchFamily="65" charset="-120"/>
                <a:ea typeface="標楷體" pitchFamily="65" charset="-120"/>
              </a:rPr>
              <a:t/>
            </a:r>
            <a:br>
              <a:rPr lang="en-US" altLang="zh-TW" b="1" dirty="0" smtClean="0">
                <a:solidFill>
                  <a:srgbClr val="002060"/>
                </a:solidFill>
                <a:latin typeface="標楷體" pitchFamily="65" charset="-120"/>
                <a:ea typeface="標楷體" pitchFamily="65" charset="-120"/>
              </a:rPr>
            </a:br>
            <a:r>
              <a:rPr lang="zh-TW" altLang="en-US" dirty="0" smtClean="0">
                <a:solidFill>
                  <a:srgbClr val="002060"/>
                </a:solidFill>
                <a:latin typeface="標楷體" pitchFamily="65" charset="-120"/>
                <a:ea typeface="標楷體" pitchFamily="65" charset="-120"/>
              </a:rPr>
              <a:t>學校推動概況報告</a:t>
            </a:r>
            <a:endParaRPr lang="zh-TW" altLang="en-US" dirty="0">
              <a:solidFill>
                <a:srgbClr val="002060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2267744" y="4293096"/>
            <a:ext cx="6400800" cy="1752600"/>
          </a:xfrm>
        </p:spPr>
        <p:txBody>
          <a:bodyPr>
            <a:normAutofit/>
          </a:bodyPr>
          <a:lstStyle/>
          <a:p>
            <a:pPr algn="l"/>
            <a:r>
              <a:rPr lang="zh-TW" altLang="en-US" sz="2800" dirty="0" smtClean="0">
                <a:solidFill>
                  <a:srgbClr val="002060"/>
                </a:solidFill>
                <a:latin typeface="標楷體" pitchFamily="65" charset="-120"/>
                <a:ea typeface="標楷體" pitchFamily="65" charset="-120"/>
              </a:rPr>
              <a:t>學  校：桃園市立過嶺國民中學</a:t>
            </a:r>
            <a:endParaRPr lang="en-US" altLang="zh-TW" sz="2800" dirty="0" smtClean="0">
              <a:solidFill>
                <a:srgbClr val="002060"/>
              </a:solidFill>
              <a:latin typeface="標楷體" pitchFamily="65" charset="-120"/>
              <a:ea typeface="標楷體" pitchFamily="65" charset="-120"/>
            </a:endParaRPr>
          </a:p>
          <a:p>
            <a:pPr algn="l"/>
            <a:r>
              <a:rPr lang="zh-TW" altLang="en-US" sz="2800" dirty="0">
                <a:solidFill>
                  <a:srgbClr val="002060"/>
                </a:solidFill>
                <a:latin typeface="標楷體" pitchFamily="65" charset="-120"/>
                <a:ea typeface="標楷體" pitchFamily="65" charset="-120"/>
              </a:rPr>
              <a:t>報告人</a:t>
            </a:r>
            <a:r>
              <a:rPr lang="zh-TW" altLang="en-US" sz="2800" dirty="0" smtClean="0">
                <a:solidFill>
                  <a:srgbClr val="002060"/>
                </a:solidFill>
                <a:latin typeface="標楷體" pitchFamily="65" charset="-120"/>
                <a:ea typeface="標楷體" pitchFamily="65" charset="-120"/>
              </a:rPr>
              <a:t>：陳國坤</a:t>
            </a:r>
            <a:endParaRPr lang="en-US" altLang="zh-TW" sz="2800" dirty="0" smtClean="0">
              <a:solidFill>
                <a:srgbClr val="002060"/>
              </a:solidFill>
              <a:latin typeface="標楷體" pitchFamily="65" charset="-120"/>
              <a:ea typeface="標楷體" pitchFamily="65" charset="-120"/>
            </a:endParaRPr>
          </a:p>
          <a:p>
            <a:pPr algn="l"/>
            <a:r>
              <a:rPr lang="zh-TW" altLang="en-US" sz="2800" dirty="0" smtClean="0">
                <a:solidFill>
                  <a:srgbClr val="002060"/>
                </a:solidFill>
                <a:latin typeface="標楷體" pitchFamily="65" charset="-120"/>
                <a:ea typeface="標楷體" pitchFamily="65" charset="-120"/>
              </a:rPr>
              <a:t>日  期：</a:t>
            </a:r>
            <a:r>
              <a:rPr lang="en-US" altLang="zh-TW" sz="2800" dirty="0" smtClean="0">
                <a:solidFill>
                  <a:srgbClr val="002060"/>
                </a:solidFill>
                <a:latin typeface="標楷體" pitchFamily="65" charset="-120"/>
                <a:ea typeface="標楷體" pitchFamily="65" charset="-120"/>
              </a:rPr>
              <a:t>108</a:t>
            </a:r>
            <a:r>
              <a:rPr lang="zh-TW" altLang="en-US" sz="2800" dirty="0" smtClean="0">
                <a:solidFill>
                  <a:srgbClr val="002060"/>
                </a:solidFill>
                <a:latin typeface="標楷體" pitchFamily="65" charset="-120"/>
                <a:ea typeface="標楷體" pitchFamily="65" charset="-120"/>
              </a:rPr>
              <a:t>年</a:t>
            </a:r>
            <a:r>
              <a:rPr lang="en-US" altLang="zh-TW" sz="2800" dirty="0" smtClean="0">
                <a:solidFill>
                  <a:srgbClr val="002060"/>
                </a:solidFill>
                <a:latin typeface="標楷體" pitchFamily="65" charset="-120"/>
                <a:ea typeface="標楷體" pitchFamily="65" charset="-120"/>
              </a:rPr>
              <a:t>3</a:t>
            </a:r>
            <a:r>
              <a:rPr lang="zh-TW" altLang="en-US" sz="2800" dirty="0" smtClean="0">
                <a:solidFill>
                  <a:srgbClr val="002060"/>
                </a:solidFill>
                <a:latin typeface="標楷體" pitchFamily="65" charset="-120"/>
                <a:ea typeface="標楷體" pitchFamily="65" charset="-120"/>
              </a:rPr>
              <a:t>月</a:t>
            </a:r>
            <a:r>
              <a:rPr lang="en-US" altLang="zh-TW" sz="2800" dirty="0" smtClean="0">
                <a:solidFill>
                  <a:srgbClr val="002060"/>
                </a:solidFill>
                <a:latin typeface="標楷體" pitchFamily="65" charset="-120"/>
                <a:ea typeface="標楷體" pitchFamily="65" charset="-120"/>
              </a:rPr>
              <a:t>21</a:t>
            </a:r>
            <a:r>
              <a:rPr lang="zh-TW" altLang="en-US" sz="2800" dirty="0" smtClean="0">
                <a:solidFill>
                  <a:srgbClr val="002060"/>
                </a:solidFill>
                <a:latin typeface="標楷體" pitchFamily="65" charset="-120"/>
                <a:ea typeface="標楷體" pitchFamily="65" charset="-120"/>
              </a:rPr>
              <a:t>日</a:t>
            </a:r>
            <a:endParaRPr lang="zh-TW" altLang="en-US" sz="2800" dirty="0">
              <a:solidFill>
                <a:srgbClr val="002060"/>
              </a:solidFill>
              <a:latin typeface="標楷體" pitchFamily="65" charset="-120"/>
              <a:ea typeface="標楷體" pitchFamily="65" charset="-12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19256" cy="1143000"/>
          </a:xfrm>
        </p:spPr>
        <p:txBody>
          <a:bodyPr>
            <a:noAutofit/>
          </a:bodyPr>
          <a:lstStyle/>
          <a:p>
            <a:pPr algn="ctr"/>
            <a:r>
              <a:rPr lang="zh-TW" altLang="en-US" sz="3600" b="1" dirty="0" smtClean="0">
                <a:solidFill>
                  <a:srgbClr val="7030A0"/>
                </a:solidFill>
                <a:latin typeface="標楷體" pitchFamily="65" charset="-120"/>
                <a:ea typeface="標楷體" pitchFamily="65" charset="-120"/>
              </a:rPr>
              <a:t>推動本土語言暨新住民語文理念及目標</a:t>
            </a:r>
            <a:endParaRPr lang="zh-TW" altLang="en-US" sz="3600" b="1" dirty="0">
              <a:solidFill>
                <a:srgbClr val="7030A0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zh-TW" altLang="en-US" sz="3200" dirty="0" smtClean="0">
                <a:latin typeface="標楷體" pitchFamily="65" charset="-120"/>
                <a:ea typeface="標楷體" pitchFamily="65" charset="-120"/>
              </a:rPr>
              <a:t>兼重語言及文化學習。</a:t>
            </a:r>
            <a:endParaRPr lang="en-US" altLang="zh-TW" sz="3200" dirty="0" smtClean="0">
              <a:latin typeface="標楷體" pitchFamily="65" charset="-120"/>
              <a:ea typeface="標楷體" pitchFamily="65" charset="-120"/>
            </a:endParaRPr>
          </a:p>
          <a:p>
            <a:r>
              <a:rPr lang="zh-TW" altLang="en-US" sz="3200" dirty="0" smtClean="0">
                <a:latin typeface="標楷體" pitchFamily="65" charset="-120"/>
                <a:ea typeface="標楷體" pitchFamily="65" charset="-120"/>
              </a:rPr>
              <a:t>除申請開班供學生選修學習外，透過課程與活動，增進學生對多元文化的認識、理解與尊重。</a:t>
            </a:r>
            <a:endParaRPr lang="en-US" altLang="zh-TW" sz="3200" dirty="0" smtClean="0">
              <a:latin typeface="標楷體" pitchFamily="65" charset="-120"/>
              <a:ea typeface="標楷體" pitchFamily="65" charset="-120"/>
            </a:endParaRPr>
          </a:p>
          <a:p>
            <a:r>
              <a:rPr lang="zh-TW" altLang="en-US" sz="3200" dirty="0" smtClean="0">
                <a:latin typeface="標楷體" pitchFamily="65" charset="-120"/>
                <a:ea typeface="標楷體" pitchFamily="65" charset="-120"/>
              </a:rPr>
              <a:t>培養學生有跨文化溝通與行動素養。</a:t>
            </a:r>
            <a:endParaRPr lang="zh-TW" altLang="en-US" sz="3200" dirty="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277BFE33-63A7-4879-8B10-E7BD98203638}" type="slidenum">
              <a:rPr lang="zh-TW" altLang="en-US" smtClean="0"/>
              <a:pPr/>
              <a:t>2</a:t>
            </a:fld>
            <a:endParaRPr lang="zh-TW" altLang="en-US"/>
          </a:p>
        </p:txBody>
      </p:sp>
      <p:grpSp>
        <p:nvGrpSpPr>
          <p:cNvPr id="9" name="群組 8"/>
          <p:cNvGrpSpPr/>
          <p:nvPr/>
        </p:nvGrpSpPr>
        <p:grpSpPr>
          <a:xfrm>
            <a:off x="2267744" y="4365104"/>
            <a:ext cx="4176464" cy="2088232"/>
            <a:chOff x="2267744" y="4365104"/>
            <a:chExt cx="4176464" cy="2088232"/>
          </a:xfrm>
        </p:grpSpPr>
        <p:pic>
          <p:nvPicPr>
            <p:cNvPr id="6" name="圖片 5" descr="尊重多元欣賞差異.jpg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2411760" y="4365104"/>
              <a:ext cx="4032448" cy="2054750"/>
            </a:xfrm>
            <a:prstGeom prst="rect">
              <a:avLst/>
            </a:prstGeom>
          </p:spPr>
        </p:pic>
        <p:sp>
          <p:nvSpPr>
            <p:cNvPr id="8" name="矩形 7"/>
            <p:cNvSpPr/>
            <p:nvPr/>
          </p:nvSpPr>
          <p:spPr>
            <a:xfrm>
              <a:off x="2267744" y="6021288"/>
              <a:ext cx="4176464" cy="43204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zh-TW" altLang="en-US" sz="3600" b="1" dirty="0" smtClean="0">
                <a:solidFill>
                  <a:srgbClr val="7030A0"/>
                </a:solidFill>
                <a:latin typeface="標楷體" pitchFamily="65" charset="-120"/>
                <a:ea typeface="標楷體" pitchFamily="65" charset="-120"/>
              </a:rPr>
              <a:t>成員背景分析</a:t>
            </a:r>
            <a:endParaRPr lang="zh-TW" altLang="en-US" sz="3600" b="1" dirty="0">
              <a:solidFill>
                <a:srgbClr val="7030A0"/>
              </a:solidFill>
              <a:latin typeface="標楷體" pitchFamily="65" charset="-120"/>
              <a:ea typeface="標楷體" pitchFamily="65" charset="-120"/>
            </a:endParaRPr>
          </a:p>
        </p:txBody>
      </p:sp>
      <p:pic>
        <p:nvPicPr>
          <p:cNvPr id="6" name="內容版面配置區 5" descr="本校語言使用比例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4499992" y="2348880"/>
            <a:ext cx="3819386" cy="3384376"/>
          </a:xfrm>
        </p:spPr>
      </p:pic>
      <p:sp>
        <p:nvSpPr>
          <p:cNvPr id="8" name="文字方塊 7"/>
          <p:cNvSpPr txBox="1"/>
          <p:nvPr/>
        </p:nvSpPr>
        <p:spPr>
          <a:xfrm>
            <a:off x="467544" y="2492896"/>
            <a:ext cx="4392488" cy="27392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3200" dirty="0" smtClean="0">
                <a:latin typeface="標楷體" pitchFamily="65" charset="-120"/>
                <a:ea typeface="標楷體" pitchFamily="65" charset="-120"/>
              </a:rPr>
              <a:t>班級數：</a:t>
            </a:r>
            <a:r>
              <a:rPr lang="en-US" altLang="zh-TW" sz="3200" dirty="0" smtClean="0">
                <a:latin typeface="標楷體" pitchFamily="65" charset="-120"/>
                <a:ea typeface="標楷體" pitchFamily="65" charset="-120"/>
              </a:rPr>
              <a:t>29</a:t>
            </a:r>
            <a:r>
              <a:rPr lang="zh-TW" altLang="en-US" sz="3200" dirty="0" smtClean="0">
                <a:latin typeface="標楷體" pitchFamily="65" charset="-120"/>
                <a:ea typeface="標楷體" pitchFamily="65" charset="-120"/>
              </a:rPr>
              <a:t>班</a:t>
            </a:r>
            <a:endParaRPr lang="en-US" altLang="zh-TW" sz="3200" dirty="0" smtClean="0">
              <a:latin typeface="標楷體" pitchFamily="65" charset="-120"/>
              <a:ea typeface="標楷體" pitchFamily="65" charset="-120"/>
            </a:endParaRPr>
          </a:p>
          <a:p>
            <a:r>
              <a:rPr lang="zh-TW" altLang="en-US" sz="3200" dirty="0" smtClean="0">
                <a:latin typeface="標楷體" pitchFamily="65" charset="-120"/>
                <a:ea typeface="標楷體" pitchFamily="65" charset="-120"/>
              </a:rPr>
              <a:t>學生數：</a:t>
            </a:r>
            <a:r>
              <a:rPr lang="en-US" altLang="zh-TW" sz="3200" dirty="0" smtClean="0">
                <a:latin typeface="標楷體" pitchFamily="65" charset="-120"/>
                <a:ea typeface="標楷體" pitchFamily="65" charset="-120"/>
              </a:rPr>
              <a:t>825</a:t>
            </a:r>
            <a:r>
              <a:rPr lang="zh-TW" altLang="en-US" sz="3200" dirty="0" smtClean="0">
                <a:latin typeface="標楷體" pitchFamily="65" charset="-120"/>
                <a:ea typeface="標楷體" pitchFamily="65" charset="-120"/>
              </a:rPr>
              <a:t>人</a:t>
            </a:r>
            <a:endParaRPr lang="en-US" altLang="zh-TW" sz="3200" dirty="0" smtClean="0">
              <a:latin typeface="標楷體" pitchFamily="65" charset="-120"/>
              <a:ea typeface="標楷體" pitchFamily="65" charset="-120"/>
            </a:endParaRPr>
          </a:p>
          <a:p>
            <a:r>
              <a:rPr lang="zh-TW" altLang="en-US" sz="3200" dirty="0">
                <a:latin typeface="標楷體" pitchFamily="65" charset="-120"/>
                <a:ea typeface="標楷體" pitchFamily="65" charset="-120"/>
              </a:rPr>
              <a:t>教師數</a:t>
            </a:r>
            <a:r>
              <a:rPr lang="zh-TW" altLang="en-US" sz="3200" dirty="0" smtClean="0">
                <a:latin typeface="標楷體" pitchFamily="65" charset="-120"/>
                <a:ea typeface="標楷體" pitchFamily="65" charset="-120"/>
              </a:rPr>
              <a:t>：</a:t>
            </a:r>
            <a:r>
              <a:rPr lang="en-US" altLang="zh-TW" sz="3200" dirty="0" smtClean="0">
                <a:latin typeface="標楷體" pitchFamily="65" charset="-120"/>
                <a:ea typeface="標楷體" pitchFamily="65" charset="-120"/>
              </a:rPr>
              <a:t>70</a:t>
            </a:r>
            <a:r>
              <a:rPr lang="zh-TW" altLang="en-US" sz="3200" dirty="0" smtClean="0">
                <a:latin typeface="標楷體" pitchFamily="65" charset="-120"/>
                <a:ea typeface="標楷體" pitchFamily="65" charset="-120"/>
              </a:rPr>
              <a:t>人</a:t>
            </a:r>
            <a:endParaRPr lang="en-US" altLang="zh-TW" sz="3200" dirty="0" smtClean="0">
              <a:latin typeface="標楷體" pitchFamily="65" charset="-120"/>
              <a:ea typeface="標楷體" pitchFamily="65" charset="-120"/>
            </a:endParaRPr>
          </a:p>
          <a:p>
            <a:endParaRPr lang="en-US" altLang="zh-TW" sz="2800" dirty="0" smtClean="0">
              <a:latin typeface="標楷體" pitchFamily="65" charset="-120"/>
              <a:ea typeface="標楷體" pitchFamily="65" charset="-120"/>
            </a:endParaRPr>
          </a:p>
          <a:p>
            <a:r>
              <a:rPr lang="zh-TW" altLang="en-US" sz="2400" b="1" dirty="0" smtClean="0">
                <a:solidFill>
                  <a:srgbClr val="C00000"/>
                </a:solidFill>
                <a:latin typeface="標楷體" pitchFamily="65" charset="-120"/>
                <a:ea typeface="標楷體" pitchFamily="65" charset="-120"/>
              </a:rPr>
              <a:t>規劃各族群課程與活動，促進各族群相互學習與尊重。</a:t>
            </a:r>
            <a:endParaRPr lang="zh-TW" altLang="en-US" sz="2400" b="1" dirty="0">
              <a:solidFill>
                <a:srgbClr val="C00000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277BFE33-63A7-4879-8B10-E7BD98203638}" type="slidenum">
              <a:rPr lang="zh-TW" altLang="en-US" smtClean="0"/>
              <a:pPr/>
              <a:t>3</a:t>
            </a:fld>
            <a:endParaRPr lang="zh-TW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zh-TW" altLang="en-US" sz="3600" b="1" dirty="0" smtClean="0">
                <a:solidFill>
                  <a:srgbClr val="7030A0"/>
                </a:solidFill>
                <a:latin typeface="標楷體" pitchFamily="65" charset="-120"/>
                <a:ea typeface="標楷體" pitchFamily="65" charset="-120"/>
              </a:rPr>
              <a:t>行政運作</a:t>
            </a:r>
            <a:endParaRPr lang="zh-TW" altLang="en-US" sz="3600" b="1" dirty="0">
              <a:solidFill>
                <a:srgbClr val="7030A0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sz="quarter" idx="1"/>
          </p:nvPr>
        </p:nvSpPr>
        <p:spPr>
          <a:xfrm>
            <a:off x="395536" y="1412776"/>
            <a:ext cx="8147248" cy="4873752"/>
          </a:xfrm>
        </p:spPr>
        <p:txBody>
          <a:bodyPr/>
          <a:lstStyle/>
          <a:p>
            <a:r>
              <a:rPr lang="zh-TW" altLang="en-US" sz="2800" dirty="0" smtClean="0">
                <a:latin typeface="標楷體" pitchFamily="65" charset="-120"/>
                <a:ea typeface="標楷體" pitchFamily="65" charset="-120"/>
              </a:rPr>
              <a:t>成立本土語言及臺灣母語日推動小組，每週三為臺灣母語日。</a:t>
            </a:r>
            <a:endParaRPr lang="en-US" altLang="zh-TW" sz="2800" dirty="0" smtClean="0">
              <a:latin typeface="標楷體" pitchFamily="65" charset="-120"/>
              <a:ea typeface="標楷體" pitchFamily="65" charset="-120"/>
            </a:endParaRPr>
          </a:p>
          <a:p>
            <a:endParaRPr lang="zh-TW" altLang="en-US" dirty="0"/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576" y="2708920"/>
            <a:ext cx="3456384" cy="27645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投影片編號版面配置區 5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277BFE33-63A7-4879-8B10-E7BD98203638}" type="slidenum">
              <a:rPr lang="zh-TW" altLang="en-US" smtClean="0"/>
              <a:pPr/>
              <a:t>4</a:t>
            </a:fld>
            <a:endParaRPr lang="zh-TW" altLang="en-US"/>
          </a:p>
        </p:txBody>
      </p:sp>
      <p:pic>
        <p:nvPicPr>
          <p:cNvPr id="2050" name="Picture 2" descr="IMG_849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30402" y="2708920"/>
            <a:ext cx="3815965" cy="2880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sz="quarter" idx="1"/>
          </p:nvPr>
        </p:nvSpPr>
        <p:spPr>
          <a:xfrm>
            <a:off x="467544" y="692696"/>
            <a:ext cx="7467600" cy="1728192"/>
          </a:xfrm>
        </p:spPr>
        <p:txBody>
          <a:bodyPr/>
          <a:lstStyle/>
          <a:p>
            <a:r>
              <a:rPr lang="zh-TW" altLang="en-US" sz="2800" dirty="0" smtClean="0">
                <a:latin typeface="標楷體" pitchFamily="65" charset="-120"/>
                <a:ea typeface="標楷體" pitchFamily="65" charset="-120"/>
              </a:rPr>
              <a:t>鼓勵各項集會或廣播適時、適量融入母語。</a:t>
            </a:r>
            <a:endParaRPr lang="en-US" altLang="zh-TW" sz="2800" dirty="0" smtClean="0">
              <a:latin typeface="標楷體" pitchFamily="65" charset="-120"/>
              <a:ea typeface="標楷體" pitchFamily="65" charset="-120"/>
            </a:endParaRPr>
          </a:p>
          <a:p>
            <a:r>
              <a:rPr lang="zh-TW" altLang="en-US" sz="2800" dirty="0" smtClean="0">
                <a:latin typeface="標楷體" pitchFamily="65" charset="-120"/>
                <a:ea typeface="標楷體" pitchFamily="65" charset="-120"/>
              </a:rPr>
              <a:t>鼓勵教師教學過程中適時、適量融入母語。</a:t>
            </a:r>
            <a:endParaRPr lang="en-US" altLang="zh-TW" sz="2800" dirty="0" smtClean="0">
              <a:latin typeface="標楷體" pitchFamily="65" charset="-120"/>
              <a:ea typeface="標楷體" pitchFamily="65" charset="-120"/>
            </a:endParaRPr>
          </a:p>
          <a:p>
            <a:r>
              <a:rPr lang="zh-TW" altLang="en-US" sz="2800" dirty="0" smtClean="0">
                <a:latin typeface="標楷體" pitchFamily="65" charset="-120"/>
                <a:ea typeface="標楷體" pitchFamily="65" charset="-120"/>
              </a:rPr>
              <a:t>鼓勵親、師、生溝通適時、適量融入母語。</a:t>
            </a:r>
            <a:endParaRPr lang="en-US" altLang="zh-TW" sz="2800" dirty="0" smtClean="0">
              <a:latin typeface="標楷體" pitchFamily="65" charset="-120"/>
              <a:ea typeface="標楷體" pitchFamily="65" charset="-120"/>
            </a:endParaRPr>
          </a:p>
          <a:p>
            <a:endParaRPr lang="zh-TW" altLang="en-US" dirty="0"/>
          </a:p>
        </p:txBody>
      </p:sp>
      <p:pic>
        <p:nvPicPr>
          <p:cNvPr id="2050" name="Picture 2" descr="IMG_015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87712" y="2636912"/>
            <a:ext cx="3651338" cy="27363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1" name="Picture 3" descr="DSC0000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27984" y="2636912"/>
            <a:ext cx="4134459" cy="27372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投影片編號版面配置區 5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277BFE33-63A7-4879-8B10-E7BD98203638}" type="slidenum">
              <a:rPr lang="zh-TW" altLang="en-US" smtClean="0"/>
              <a:pPr/>
              <a:t>5</a:t>
            </a:fld>
            <a:endParaRPr lang="zh-TW" altLang="en-US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sz="quarter" idx="1"/>
          </p:nvPr>
        </p:nvSpPr>
        <p:spPr>
          <a:xfrm>
            <a:off x="467544" y="692696"/>
            <a:ext cx="7992888" cy="4873752"/>
          </a:xfrm>
        </p:spPr>
        <p:txBody>
          <a:bodyPr>
            <a:normAutofit/>
          </a:bodyPr>
          <a:lstStyle/>
          <a:p>
            <a:r>
              <a:rPr lang="zh-TW" altLang="en-US" sz="2800" dirty="0" smtClean="0">
                <a:latin typeface="標楷體" pitchFamily="65" charset="-120"/>
                <a:ea typeface="標楷體" pitchFamily="65" charset="-120"/>
              </a:rPr>
              <a:t>購置活動設備及相關視聽媒體資源、圖書教材。</a:t>
            </a:r>
            <a:endParaRPr lang="en-US" altLang="zh-TW" sz="2800" dirty="0" smtClean="0">
              <a:latin typeface="標楷體" pitchFamily="65" charset="-120"/>
              <a:ea typeface="標楷體" pitchFamily="65" charset="-120"/>
            </a:endParaRPr>
          </a:p>
        </p:txBody>
      </p:sp>
      <p:pic>
        <p:nvPicPr>
          <p:cNvPr id="6" name="圖片 5" descr="IMG_212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11559" y="1772816"/>
            <a:ext cx="3552395" cy="2664296"/>
          </a:xfrm>
          <a:prstGeom prst="rect">
            <a:avLst/>
          </a:prstGeom>
        </p:spPr>
      </p:pic>
      <p:pic>
        <p:nvPicPr>
          <p:cNvPr id="3076" name="Picture 4" descr="IMG_2327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99992" y="1772816"/>
            <a:ext cx="3537251" cy="2663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投影片編號版面配置區 6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277BFE33-63A7-4879-8B10-E7BD98203638}" type="slidenum">
              <a:rPr lang="zh-TW" altLang="en-US" smtClean="0"/>
              <a:pPr/>
              <a:t>6</a:t>
            </a:fld>
            <a:endParaRPr lang="zh-TW" altLang="en-US"/>
          </a:p>
        </p:txBody>
      </p:sp>
      <p:sp>
        <p:nvSpPr>
          <p:cNvPr id="8" name="文字方塊 7"/>
          <p:cNvSpPr txBox="1"/>
          <p:nvPr/>
        </p:nvSpPr>
        <p:spPr>
          <a:xfrm>
            <a:off x="611560" y="4653136"/>
            <a:ext cx="367240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dirty="0" smtClean="0">
                <a:solidFill>
                  <a:srgbClr val="002060"/>
                </a:solidFill>
                <a:latin typeface="標楷體" pitchFamily="65" charset="-120"/>
                <a:ea typeface="標楷體" pitchFamily="65" charset="-120"/>
              </a:rPr>
              <a:t>校園建置無聲廣播系統，週三母語日中午播放教育部本土語言微電影影片</a:t>
            </a:r>
            <a:r>
              <a:rPr lang="en-US" altLang="zh-TW" dirty="0" smtClean="0">
                <a:solidFill>
                  <a:srgbClr val="002060"/>
                </a:solidFill>
                <a:latin typeface="標楷體" pitchFamily="65" charset="-120"/>
                <a:ea typeface="標楷體" pitchFamily="65" charset="-120"/>
              </a:rPr>
              <a:t>《</a:t>
            </a:r>
            <a:r>
              <a:rPr lang="zh-TW" altLang="en-US" dirty="0" smtClean="0">
                <a:solidFill>
                  <a:srgbClr val="002060"/>
                </a:solidFill>
                <a:latin typeface="標楷體" pitchFamily="65" charset="-120"/>
                <a:ea typeface="標楷體" pitchFamily="65" charset="-120"/>
              </a:rPr>
              <a:t>現在開始 說我們的話</a:t>
            </a:r>
            <a:r>
              <a:rPr lang="en-US" altLang="zh-TW" dirty="0" smtClean="0">
                <a:solidFill>
                  <a:srgbClr val="002060"/>
                </a:solidFill>
                <a:latin typeface="標楷體" pitchFamily="65" charset="-120"/>
                <a:ea typeface="標楷體" pitchFamily="65" charset="-120"/>
              </a:rPr>
              <a:t>》</a:t>
            </a:r>
            <a:r>
              <a:rPr lang="zh-TW" altLang="en-US" dirty="0" smtClean="0">
                <a:solidFill>
                  <a:srgbClr val="002060"/>
                </a:solidFill>
                <a:latin typeface="標楷體" pitchFamily="65" charset="-120"/>
                <a:ea typeface="標楷體" pitchFamily="65" charset="-120"/>
              </a:rPr>
              <a:t>。</a:t>
            </a:r>
            <a:endParaRPr lang="zh-TW" altLang="en-US" dirty="0">
              <a:solidFill>
                <a:srgbClr val="002060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9" name="文字方塊 8"/>
          <p:cNvSpPr txBox="1"/>
          <p:nvPr/>
        </p:nvSpPr>
        <p:spPr>
          <a:xfrm>
            <a:off x="4572000" y="4653136"/>
            <a:ext cx="367240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dirty="0" smtClean="0">
                <a:solidFill>
                  <a:srgbClr val="002060"/>
                </a:solidFill>
                <a:latin typeface="標楷體" pitchFamily="65" charset="-120"/>
                <a:ea typeface="標楷體" pitchFamily="65" charset="-120"/>
              </a:rPr>
              <a:t>結合海洋教育週，圖書室展出臺灣文學作品，供師生借閱，增進師生對臺灣本土文化之認識。</a:t>
            </a:r>
            <a:endParaRPr lang="zh-TW" altLang="en-US" dirty="0">
              <a:solidFill>
                <a:srgbClr val="002060"/>
              </a:solidFill>
              <a:latin typeface="標楷體" pitchFamily="65" charset="-120"/>
              <a:ea typeface="標楷體" pitchFamily="65" charset="-12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sz="quarter" idx="1"/>
          </p:nvPr>
        </p:nvSpPr>
        <p:spPr>
          <a:xfrm>
            <a:off x="395536" y="476672"/>
            <a:ext cx="8136904" cy="1440160"/>
          </a:xfrm>
        </p:spPr>
        <p:txBody>
          <a:bodyPr>
            <a:normAutofit lnSpcReduction="10000"/>
          </a:bodyPr>
          <a:lstStyle/>
          <a:p>
            <a:r>
              <a:rPr lang="zh-TW" altLang="en-US" sz="2800" dirty="0" smtClean="0">
                <a:latin typeface="標楷體" pitchFamily="65" charset="-120"/>
                <a:ea typeface="標楷體" pitchFamily="65" charset="-120"/>
              </a:rPr>
              <a:t>領域教學研究會研擬本土語言</a:t>
            </a:r>
            <a:r>
              <a:rPr lang="en-US" altLang="zh-TW" sz="2800" dirty="0" smtClean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sz="2800" dirty="0" smtClean="0">
                <a:latin typeface="標楷體" pitchFamily="65" charset="-120"/>
                <a:ea typeface="標楷體" pitchFamily="65" charset="-120"/>
              </a:rPr>
              <a:t>新住民語文融入教學教材教法。</a:t>
            </a:r>
            <a:endParaRPr lang="en-US" altLang="zh-TW" sz="2800" dirty="0" smtClean="0">
              <a:latin typeface="標楷體" pitchFamily="65" charset="-120"/>
              <a:ea typeface="標楷體" pitchFamily="65" charset="-120"/>
            </a:endParaRPr>
          </a:p>
          <a:p>
            <a:r>
              <a:rPr lang="zh-TW" altLang="en-US" sz="2800" dirty="0" smtClean="0">
                <a:latin typeface="標楷體" pitchFamily="65" charset="-120"/>
                <a:ea typeface="標楷體" pitchFamily="65" charset="-120"/>
              </a:rPr>
              <a:t>融入領域教學，認識多元文化。</a:t>
            </a:r>
            <a:endParaRPr lang="en-US" altLang="zh-TW" sz="2800" dirty="0" smtClean="0">
              <a:latin typeface="標楷體" pitchFamily="65" charset="-120"/>
              <a:ea typeface="標楷體" pitchFamily="65" charset="-120"/>
            </a:endParaRPr>
          </a:p>
          <a:p>
            <a:endParaRPr lang="zh-TW" altLang="en-US" dirty="0"/>
          </a:p>
        </p:txBody>
      </p:sp>
      <p:pic>
        <p:nvPicPr>
          <p:cNvPr id="4" name="Picture 2" descr="IMG_286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24128" y="1484784"/>
            <a:ext cx="2736304" cy="20439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7584" y="2132856"/>
            <a:ext cx="4569810" cy="2880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3" name="Picture 3" descr="CIMG028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24128" y="3645024"/>
            <a:ext cx="2736304" cy="20539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投影片編號版面配置區 6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277BFE33-63A7-4879-8B10-E7BD98203638}" type="slidenum">
              <a:rPr lang="zh-TW" altLang="en-US" smtClean="0"/>
              <a:pPr/>
              <a:t>7</a:t>
            </a:fld>
            <a:endParaRPr lang="zh-TW" altLang="en-US"/>
          </a:p>
        </p:txBody>
      </p:sp>
      <p:sp>
        <p:nvSpPr>
          <p:cNvPr id="8" name="文字方塊 7"/>
          <p:cNvSpPr txBox="1"/>
          <p:nvPr/>
        </p:nvSpPr>
        <p:spPr>
          <a:xfrm>
            <a:off x="827584" y="5229200"/>
            <a:ext cx="460851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dirty="0" smtClean="0">
                <a:solidFill>
                  <a:srgbClr val="002060"/>
                </a:solidFill>
                <a:latin typeface="標楷體" pitchFamily="65" charset="-120"/>
                <a:ea typeface="標楷體" pitchFamily="65" charset="-120"/>
              </a:rPr>
              <a:t>社會領域結合課程內容融入臺灣閩南語諺語學習，新船下水祭影片欣賞認識原住民達悟族文化。</a:t>
            </a:r>
            <a:endParaRPr lang="zh-TW" altLang="en-US" dirty="0">
              <a:solidFill>
                <a:srgbClr val="002060"/>
              </a:solidFill>
              <a:latin typeface="標楷體" pitchFamily="65" charset="-120"/>
              <a:ea typeface="標楷體" pitchFamily="65" charset="-12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sz="quarter" idx="1"/>
          </p:nvPr>
        </p:nvSpPr>
        <p:spPr>
          <a:xfrm>
            <a:off x="467544" y="620688"/>
            <a:ext cx="8136904" cy="4873752"/>
          </a:xfrm>
        </p:spPr>
        <p:txBody>
          <a:bodyPr/>
          <a:lstStyle/>
          <a:p>
            <a:r>
              <a:rPr lang="zh-TW" altLang="en-US" sz="2800" dirty="0" smtClean="0">
                <a:latin typeface="標楷體" pitchFamily="65" charset="-120"/>
                <a:ea typeface="標楷體" pitchFamily="65" charset="-120"/>
              </a:rPr>
              <a:t>領域教學研究會研擬本土語言</a:t>
            </a:r>
            <a:r>
              <a:rPr lang="en-US" altLang="zh-TW" sz="2800" dirty="0" smtClean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sz="2800" dirty="0" smtClean="0">
                <a:latin typeface="標楷體" pitchFamily="65" charset="-120"/>
                <a:ea typeface="標楷體" pitchFamily="65" charset="-120"/>
              </a:rPr>
              <a:t>新住民語文融入教學教材教法。</a:t>
            </a:r>
            <a:endParaRPr lang="en-US" altLang="zh-TW" sz="2800" dirty="0" smtClean="0">
              <a:latin typeface="標楷體" pitchFamily="65" charset="-120"/>
              <a:ea typeface="標楷體" pitchFamily="65" charset="-120"/>
            </a:endParaRPr>
          </a:p>
          <a:p>
            <a:r>
              <a:rPr lang="zh-TW" altLang="en-US" sz="2800" dirty="0" smtClean="0">
                <a:latin typeface="標楷體" pitchFamily="65" charset="-120"/>
                <a:ea typeface="標楷體" pitchFamily="65" charset="-120"/>
              </a:rPr>
              <a:t>融入領域教學，認識多元文化。</a:t>
            </a:r>
            <a:endParaRPr lang="en-US" altLang="zh-TW" sz="2800" dirty="0" smtClean="0">
              <a:latin typeface="標楷體" pitchFamily="65" charset="-120"/>
              <a:ea typeface="標楷體" pitchFamily="65" charset="-120"/>
            </a:endParaRPr>
          </a:p>
          <a:p>
            <a:endParaRPr lang="zh-TW" altLang="en-US" dirty="0"/>
          </a:p>
        </p:txBody>
      </p:sp>
      <p:pic>
        <p:nvPicPr>
          <p:cNvPr id="7" name="圖片 6" descr="IMG_030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76056" y="2060848"/>
            <a:ext cx="2880321" cy="2160241"/>
          </a:xfrm>
          <a:prstGeom prst="rect">
            <a:avLst/>
          </a:prstGeom>
        </p:spPr>
      </p:pic>
      <p:pic>
        <p:nvPicPr>
          <p:cNvPr id="8" name="圖片 7" descr="IMG_031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27584" y="2420888"/>
            <a:ext cx="3744416" cy="2808312"/>
          </a:xfrm>
          <a:prstGeom prst="rect">
            <a:avLst/>
          </a:prstGeom>
        </p:spPr>
      </p:pic>
      <p:sp>
        <p:nvSpPr>
          <p:cNvPr id="6" name="投影片編號版面配置區 5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277BFE33-63A7-4879-8B10-E7BD98203638}" type="slidenum">
              <a:rPr lang="zh-TW" altLang="en-US" smtClean="0"/>
              <a:pPr/>
              <a:t>8</a:t>
            </a:fld>
            <a:endParaRPr lang="zh-TW" altLang="en-US"/>
          </a:p>
        </p:txBody>
      </p:sp>
      <p:pic>
        <p:nvPicPr>
          <p:cNvPr id="9" name="圖片 8" descr="IMG_0303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076056" y="4293096"/>
            <a:ext cx="2880320" cy="2160240"/>
          </a:xfrm>
          <a:prstGeom prst="rect">
            <a:avLst/>
          </a:prstGeom>
        </p:spPr>
      </p:pic>
      <p:sp>
        <p:nvSpPr>
          <p:cNvPr id="10" name="文字方塊 9"/>
          <p:cNvSpPr txBox="1"/>
          <p:nvPr/>
        </p:nvSpPr>
        <p:spPr>
          <a:xfrm>
            <a:off x="395536" y="5373216"/>
            <a:ext cx="46085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dirty="0" smtClean="0">
                <a:solidFill>
                  <a:srgbClr val="002060"/>
                </a:solidFill>
                <a:latin typeface="標楷體" pitchFamily="65" charset="-120"/>
                <a:ea typeface="標楷體" pitchFamily="65" charset="-120"/>
              </a:rPr>
              <a:t>綜合領域結合課程內容體驗客家藍染文化，學生</a:t>
            </a:r>
            <a:r>
              <a:rPr lang="en-US" altLang="zh-TW" dirty="0" err="1" smtClean="0">
                <a:solidFill>
                  <a:srgbClr val="002060"/>
                </a:solidFill>
                <a:latin typeface="標楷體" pitchFamily="65" charset="-120"/>
                <a:ea typeface="標楷體" pitchFamily="65" charset="-120"/>
              </a:rPr>
              <a:t>DIY</a:t>
            </a:r>
            <a:r>
              <a:rPr lang="zh-TW" altLang="en-US" dirty="0" smtClean="0">
                <a:solidFill>
                  <a:srgbClr val="002060"/>
                </a:solidFill>
                <a:latin typeface="標楷體" pitchFamily="65" charset="-120"/>
                <a:ea typeface="標楷體" pitchFamily="65" charset="-120"/>
              </a:rPr>
              <a:t>學習客家傳統技藝。</a:t>
            </a:r>
            <a:endParaRPr lang="zh-TW" altLang="en-US" dirty="0">
              <a:solidFill>
                <a:srgbClr val="002060"/>
              </a:solidFill>
              <a:latin typeface="標楷體" pitchFamily="65" charset="-120"/>
              <a:ea typeface="標楷體" pitchFamily="65" charset="-120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sz="quarter" idx="1"/>
          </p:nvPr>
        </p:nvSpPr>
        <p:spPr>
          <a:xfrm>
            <a:off x="467544" y="836712"/>
            <a:ext cx="7787208" cy="4873752"/>
          </a:xfrm>
        </p:spPr>
        <p:txBody>
          <a:bodyPr/>
          <a:lstStyle/>
          <a:p>
            <a:r>
              <a:rPr lang="zh-TW" altLang="en-US" dirty="0" smtClean="0">
                <a:latin typeface="標楷體" pitchFamily="65" charset="-120"/>
                <a:ea typeface="標楷體" pitchFamily="65" charset="-120"/>
              </a:rPr>
              <a:t>參與教育局辦理之推動本土語言課程說明會及研習課程</a:t>
            </a:r>
            <a:endParaRPr lang="en-US" altLang="zh-TW" dirty="0" smtClean="0">
              <a:latin typeface="標楷體" pitchFamily="65" charset="-120"/>
              <a:ea typeface="標楷體" pitchFamily="65" charset="-120"/>
            </a:endParaRPr>
          </a:p>
          <a:p>
            <a:r>
              <a:rPr lang="zh-TW" altLang="en-US" dirty="0" smtClean="0">
                <a:latin typeface="標楷體" pitchFamily="65" charset="-120"/>
                <a:ea typeface="標楷體" pitchFamily="65" charset="-120"/>
              </a:rPr>
              <a:t>辦理教師多元文化研習，並將多元文化融入課堂教學。</a:t>
            </a:r>
            <a:endParaRPr lang="en-US" altLang="zh-TW" dirty="0" smtClean="0">
              <a:latin typeface="標楷體" pitchFamily="65" charset="-120"/>
              <a:ea typeface="標楷體" pitchFamily="65" charset="-120"/>
            </a:endParaRPr>
          </a:p>
          <a:p>
            <a:endParaRPr lang="en-US" altLang="zh-TW" dirty="0" smtClean="0">
              <a:latin typeface="標楷體" pitchFamily="65" charset="-120"/>
              <a:ea typeface="標楷體" pitchFamily="65" charset="-120"/>
            </a:endParaRPr>
          </a:p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277BFE33-63A7-4879-8B10-E7BD98203638}" type="slidenum">
              <a:rPr lang="zh-TW" altLang="en-US" smtClean="0"/>
              <a:pPr/>
              <a:t>9</a:t>
            </a:fld>
            <a:endParaRPr lang="zh-TW" altLang="en-US"/>
          </a:p>
        </p:txBody>
      </p:sp>
      <p:pic>
        <p:nvPicPr>
          <p:cNvPr id="6" name="圖片 5" descr="IMG_211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39552" y="2348880"/>
            <a:ext cx="3672408" cy="2754306"/>
          </a:xfrm>
          <a:prstGeom prst="rect">
            <a:avLst/>
          </a:prstGeom>
        </p:spPr>
      </p:pic>
      <p:pic>
        <p:nvPicPr>
          <p:cNvPr id="1026" name="圖片 13" descr="J:\106輔導組\106照片資料\1070629多元文化異國美食\20180628過嶺多元文化異國美食_180630_000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55976" y="2348880"/>
            <a:ext cx="3908770" cy="27363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文字方塊 7"/>
          <p:cNvSpPr txBox="1"/>
          <p:nvPr/>
        </p:nvSpPr>
        <p:spPr>
          <a:xfrm>
            <a:off x="4355976" y="5229200"/>
            <a:ext cx="396044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dirty="0" smtClean="0">
                <a:solidFill>
                  <a:srgbClr val="002060"/>
                </a:solidFill>
                <a:latin typeface="標楷體" pitchFamily="65" charset="-120"/>
                <a:ea typeface="標楷體" pitchFamily="65" charset="-120"/>
              </a:rPr>
              <a:t>因應新住民子女數逐年增加，藉由東南亞美食實作研習，讓老師對多元文化有更深刻體會。</a:t>
            </a:r>
            <a:endParaRPr lang="zh-TW" altLang="en-US" dirty="0">
              <a:solidFill>
                <a:srgbClr val="002060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9" name="文字方塊 8"/>
          <p:cNvSpPr txBox="1"/>
          <p:nvPr/>
        </p:nvSpPr>
        <p:spPr>
          <a:xfrm>
            <a:off x="395536" y="5229200"/>
            <a:ext cx="39604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dirty="0" smtClean="0">
                <a:solidFill>
                  <a:srgbClr val="002060"/>
                </a:solidFill>
                <a:latin typeface="標楷體" pitchFamily="65" charset="-120"/>
                <a:ea typeface="標楷體" pitchFamily="65" charset="-120"/>
              </a:rPr>
              <a:t>研習資料妥善保存，作為推動各項活動參考依據。</a:t>
            </a:r>
            <a:endParaRPr lang="zh-TW" altLang="en-US" dirty="0">
              <a:solidFill>
                <a:srgbClr val="002060"/>
              </a:solidFill>
              <a:latin typeface="標楷體" pitchFamily="65" charset="-120"/>
              <a:ea typeface="標楷體" pitchFamily="65" charset="-120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zh-TW" altLang="en-US" sz="3600" b="1" dirty="0" smtClean="0">
                <a:solidFill>
                  <a:srgbClr val="7030A0"/>
                </a:solidFill>
                <a:latin typeface="標楷體" pitchFamily="65" charset="-120"/>
                <a:ea typeface="標楷體" pitchFamily="65" charset="-120"/>
              </a:rPr>
              <a:t>活動規劃</a:t>
            </a:r>
            <a:endParaRPr lang="zh-TW" altLang="en-US" sz="3600" b="1" dirty="0">
              <a:solidFill>
                <a:srgbClr val="7030A0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8291264" cy="4873752"/>
          </a:xfrm>
        </p:spPr>
        <p:txBody>
          <a:bodyPr/>
          <a:lstStyle/>
          <a:p>
            <a:r>
              <a:rPr lang="zh-TW" altLang="en-US" sz="2800" dirty="0" smtClean="0">
                <a:latin typeface="標楷體" pitchFamily="65" charset="-120"/>
                <a:ea typeface="標楷體" pitchFamily="65" charset="-120"/>
              </a:rPr>
              <a:t>結合學校活動及融入領域教學推動本土語言。</a:t>
            </a:r>
            <a:endParaRPr lang="en-US" altLang="zh-TW" sz="2800" dirty="0" smtClean="0">
              <a:latin typeface="標楷體" pitchFamily="65" charset="-120"/>
              <a:ea typeface="標楷體" pitchFamily="65" charset="-120"/>
            </a:endParaRPr>
          </a:p>
          <a:p>
            <a:r>
              <a:rPr lang="zh-TW" altLang="en-US" sz="2800" dirty="0" smtClean="0">
                <a:latin typeface="標楷體" pitchFamily="65" charset="-120"/>
                <a:ea typeface="標楷體" pitchFamily="65" charset="-120"/>
              </a:rPr>
              <a:t>活動中促進文化認同，理解與尊重各族群文化。</a:t>
            </a:r>
            <a:endParaRPr lang="en-US" altLang="zh-TW" sz="2800" dirty="0" smtClean="0">
              <a:latin typeface="標楷體" pitchFamily="65" charset="-120"/>
              <a:ea typeface="標楷體" pitchFamily="65" charset="-120"/>
            </a:endParaRPr>
          </a:p>
          <a:p>
            <a:endParaRPr lang="zh-TW" altLang="en-US" dirty="0"/>
          </a:p>
        </p:txBody>
      </p:sp>
      <p:pic>
        <p:nvPicPr>
          <p:cNvPr id="4" name="圖片 3" descr="107-2園遊會海報(801_客家牛汶水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7544" y="2577104"/>
            <a:ext cx="2088232" cy="2955444"/>
          </a:xfrm>
          <a:prstGeom prst="rect">
            <a:avLst/>
          </a:prstGeom>
        </p:spPr>
      </p:pic>
      <p:pic>
        <p:nvPicPr>
          <p:cNvPr id="5" name="圖片 4" descr="107-2園遊會海報(706_越南春捲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699792" y="2636912"/>
            <a:ext cx="2045361" cy="2880320"/>
          </a:xfrm>
          <a:prstGeom prst="rect">
            <a:avLst/>
          </a:prstGeom>
        </p:spPr>
      </p:pic>
      <p:sp>
        <p:nvSpPr>
          <p:cNvPr id="6" name="投影片編號版面配置區 5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277BFE33-63A7-4879-8B10-E7BD98203638}" type="slidenum">
              <a:rPr lang="zh-TW" altLang="en-US" smtClean="0"/>
              <a:pPr/>
              <a:t>10</a:t>
            </a:fld>
            <a:endParaRPr lang="zh-TW" altLang="en-US"/>
          </a:p>
        </p:txBody>
      </p:sp>
      <p:sp>
        <p:nvSpPr>
          <p:cNvPr id="8" name="文字方塊 7"/>
          <p:cNvSpPr txBox="1"/>
          <p:nvPr/>
        </p:nvSpPr>
        <p:spPr>
          <a:xfrm>
            <a:off x="827584" y="5733256"/>
            <a:ext cx="72008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dirty="0" smtClean="0">
                <a:solidFill>
                  <a:srgbClr val="002060"/>
                </a:solidFill>
                <a:latin typeface="標楷體" pitchFamily="65" charset="-120"/>
                <a:ea typeface="標楷體" pitchFamily="65" charset="-120"/>
              </a:rPr>
              <a:t>親職教育園遊會，以多元文化為主題，介紹不同族群代表美食，使學生樂於參與多元文化活動。</a:t>
            </a:r>
            <a:endParaRPr lang="zh-TW" altLang="en-US" dirty="0">
              <a:solidFill>
                <a:srgbClr val="002060"/>
              </a:solidFill>
              <a:latin typeface="標楷體" pitchFamily="65" charset="-120"/>
              <a:ea typeface="標楷體" pitchFamily="65" charset="-120"/>
            </a:endParaRPr>
          </a:p>
        </p:txBody>
      </p:sp>
      <p:pic>
        <p:nvPicPr>
          <p:cNvPr id="11" name="圖片 10" descr="IMG_2142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004048" y="2852936"/>
            <a:ext cx="3360373" cy="2520280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內容版面配置區 5" descr="IMG_2143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395536" y="548680"/>
            <a:ext cx="3876195" cy="2907146"/>
          </a:xfrm>
        </p:spPr>
      </p:pic>
      <p:sp>
        <p:nvSpPr>
          <p:cNvPr id="4" name="投影片編號版面配置區 3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277BFE33-63A7-4879-8B10-E7BD98203638}" type="slidenum">
              <a:rPr lang="zh-TW" altLang="en-US" smtClean="0"/>
              <a:pPr/>
              <a:t>11</a:t>
            </a:fld>
            <a:endParaRPr lang="zh-TW" altLang="en-US"/>
          </a:p>
        </p:txBody>
      </p:sp>
      <p:pic>
        <p:nvPicPr>
          <p:cNvPr id="5" name="圖片 4" descr="IMG_213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99592" y="3573016"/>
            <a:ext cx="2804160" cy="2103120"/>
          </a:xfrm>
          <a:prstGeom prst="rect">
            <a:avLst/>
          </a:prstGeom>
        </p:spPr>
      </p:pic>
      <p:pic>
        <p:nvPicPr>
          <p:cNvPr id="7" name="圖片 6" descr="IMG_2146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5400000">
            <a:off x="4115949" y="1508787"/>
            <a:ext cx="4800533" cy="3600400"/>
          </a:xfrm>
          <a:prstGeom prst="rect">
            <a:avLst/>
          </a:prstGeom>
        </p:spPr>
      </p:pic>
      <p:sp>
        <p:nvSpPr>
          <p:cNvPr id="8" name="文字方塊 7"/>
          <p:cNvSpPr txBox="1"/>
          <p:nvPr/>
        </p:nvSpPr>
        <p:spPr>
          <a:xfrm>
            <a:off x="827584" y="5733256"/>
            <a:ext cx="72008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dirty="0" smtClean="0">
                <a:solidFill>
                  <a:srgbClr val="002060"/>
                </a:solidFill>
                <a:latin typeface="標楷體" pitchFamily="65" charset="-120"/>
                <a:ea typeface="標楷體" pitchFamily="65" charset="-120"/>
              </a:rPr>
              <a:t>家長</a:t>
            </a:r>
            <a:r>
              <a:rPr lang="zh-TW" altLang="en-US" dirty="0" smtClean="0">
                <a:solidFill>
                  <a:srgbClr val="002060"/>
                </a:solidFill>
                <a:latin typeface="標楷體" pitchFamily="65" charset="-120"/>
                <a:ea typeface="標楷體" pitchFamily="65" charset="-120"/>
              </a:rPr>
              <a:t>參與園遊</a:t>
            </a:r>
            <a:r>
              <a:rPr lang="zh-TW" altLang="en-US" dirty="0" smtClean="0">
                <a:solidFill>
                  <a:srgbClr val="002060"/>
                </a:solidFill>
                <a:latin typeface="標楷體" pitchFamily="65" charset="-120"/>
                <a:ea typeface="標楷體" pitchFamily="65" charset="-120"/>
              </a:rPr>
              <a:t>會，提供不同文化美食，使參與活動之親師生藉由品嘗美食，了解多元豐富的文化樣貌。</a:t>
            </a:r>
            <a:endParaRPr lang="en-US" altLang="zh-TW" dirty="0" smtClean="0">
              <a:solidFill>
                <a:srgbClr val="002060"/>
              </a:solidFill>
              <a:latin typeface="標楷體" pitchFamily="65" charset="-120"/>
              <a:ea typeface="標楷體" pitchFamily="65" charset="-120"/>
            </a:endParaRPr>
          </a:p>
          <a:p>
            <a:endParaRPr lang="zh-TW" altLang="en-US" dirty="0">
              <a:solidFill>
                <a:srgbClr val="002060"/>
              </a:solidFill>
              <a:latin typeface="標楷體" pitchFamily="65" charset="-120"/>
              <a:ea typeface="標楷體" pitchFamily="65" charset="-120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sz="quarter" idx="1"/>
          </p:nvPr>
        </p:nvSpPr>
        <p:spPr>
          <a:xfrm>
            <a:off x="467544" y="332656"/>
            <a:ext cx="8280920" cy="4873752"/>
          </a:xfrm>
        </p:spPr>
        <p:txBody>
          <a:bodyPr/>
          <a:lstStyle/>
          <a:p>
            <a:r>
              <a:rPr lang="zh-TW" altLang="en-US" sz="2800" dirty="0" smtClean="0">
                <a:latin typeface="標楷體" pitchFamily="65" charset="-120"/>
                <a:ea typeface="標楷體" pitchFamily="65" charset="-120"/>
              </a:rPr>
              <a:t>結合學校活動及融入領域教學推動本土語言。</a:t>
            </a:r>
            <a:endParaRPr lang="en-US" altLang="zh-TW" sz="2800" dirty="0" smtClean="0">
              <a:latin typeface="標楷體" pitchFamily="65" charset="-120"/>
              <a:ea typeface="標楷體" pitchFamily="65" charset="-120"/>
            </a:endParaRPr>
          </a:p>
          <a:p>
            <a:r>
              <a:rPr lang="zh-TW" altLang="en-US" sz="2800" dirty="0" smtClean="0">
                <a:latin typeface="標楷體" pitchFamily="65" charset="-120"/>
                <a:ea typeface="標楷體" pitchFamily="65" charset="-120"/>
              </a:rPr>
              <a:t>活動中促進文化認同，理解與尊重各族群文化。</a:t>
            </a:r>
            <a:endParaRPr lang="en-US" altLang="zh-TW" sz="2800" dirty="0" smtClean="0">
              <a:latin typeface="標楷體" pitchFamily="65" charset="-120"/>
              <a:ea typeface="標楷體" pitchFamily="65" charset="-120"/>
            </a:endParaRPr>
          </a:p>
          <a:p>
            <a:endParaRPr lang="zh-TW" altLang="en-US" dirty="0"/>
          </a:p>
        </p:txBody>
      </p:sp>
      <p:pic>
        <p:nvPicPr>
          <p:cNvPr id="6" name="圖片 5" descr="IMG_042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27584" y="1484784"/>
            <a:ext cx="3384376" cy="2538282"/>
          </a:xfrm>
          <a:prstGeom prst="rect">
            <a:avLst/>
          </a:prstGeom>
        </p:spPr>
      </p:pic>
      <p:pic>
        <p:nvPicPr>
          <p:cNvPr id="7" name="圖片 6" descr="IMG_045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72000" y="1844824"/>
            <a:ext cx="3347864" cy="2510898"/>
          </a:xfrm>
          <a:prstGeom prst="rect">
            <a:avLst/>
          </a:prstGeom>
        </p:spPr>
      </p:pic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27584" y="4149080"/>
            <a:ext cx="3384376" cy="25382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" name="投影片編號版面配置區 7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277BFE33-63A7-4879-8B10-E7BD98203638}" type="slidenum">
              <a:rPr lang="zh-TW" altLang="en-US" smtClean="0"/>
              <a:pPr/>
              <a:t>12</a:t>
            </a:fld>
            <a:endParaRPr lang="zh-TW" altLang="en-US"/>
          </a:p>
        </p:txBody>
      </p:sp>
      <p:sp>
        <p:nvSpPr>
          <p:cNvPr id="10" name="文字方塊 9"/>
          <p:cNvSpPr txBox="1"/>
          <p:nvPr/>
        </p:nvSpPr>
        <p:spPr>
          <a:xfrm>
            <a:off x="4427984" y="4509120"/>
            <a:ext cx="374441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dirty="0" smtClean="0">
                <a:solidFill>
                  <a:srgbClr val="002060"/>
                </a:solidFill>
                <a:latin typeface="標楷體" pitchFamily="65" charset="-120"/>
                <a:ea typeface="標楷體" pitchFamily="65" charset="-120"/>
              </a:rPr>
              <a:t>校慶、新校舍動土典禮安排社區高中職本土文化表演活動，增加學生學習多元文化興趣，並促進文化認同。</a:t>
            </a:r>
            <a:endParaRPr lang="zh-TW" altLang="en-US" dirty="0">
              <a:solidFill>
                <a:srgbClr val="002060"/>
              </a:solidFill>
              <a:latin typeface="標楷體" pitchFamily="65" charset="-120"/>
              <a:ea typeface="標楷體" pitchFamily="65" charset="-120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sz="quarter" idx="1"/>
          </p:nvPr>
        </p:nvSpPr>
        <p:spPr>
          <a:xfrm>
            <a:off x="467544" y="404664"/>
            <a:ext cx="8064896" cy="4873752"/>
          </a:xfrm>
        </p:spPr>
        <p:txBody>
          <a:bodyPr/>
          <a:lstStyle/>
          <a:p>
            <a:r>
              <a:rPr lang="zh-TW" altLang="en-US" sz="2800" dirty="0" smtClean="0">
                <a:latin typeface="標楷體" pitchFamily="65" charset="-120"/>
                <a:ea typeface="標楷體" pitchFamily="65" charset="-120"/>
              </a:rPr>
              <a:t>結合學校活動及融入領域教學推動本土語言。</a:t>
            </a:r>
            <a:endParaRPr lang="en-US" altLang="zh-TW" sz="2800" dirty="0" smtClean="0">
              <a:latin typeface="標楷體" pitchFamily="65" charset="-120"/>
              <a:ea typeface="標楷體" pitchFamily="65" charset="-120"/>
            </a:endParaRPr>
          </a:p>
          <a:p>
            <a:r>
              <a:rPr lang="zh-TW" altLang="en-US" sz="2800" dirty="0" smtClean="0">
                <a:latin typeface="標楷體" pitchFamily="65" charset="-120"/>
                <a:ea typeface="標楷體" pitchFamily="65" charset="-120"/>
              </a:rPr>
              <a:t>活動中促進文化認同，理解與尊重各族群文化。</a:t>
            </a:r>
            <a:endParaRPr lang="en-US" altLang="zh-TW" sz="2800" dirty="0" smtClean="0">
              <a:latin typeface="標楷體" pitchFamily="65" charset="-120"/>
              <a:ea typeface="標楷體" pitchFamily="65" charset="-120"/>
            </a:endParaRPr>
          </a:p>
          <a:p>
            <a:endParaRPr lang="zh-TW" altLang="en-US" dirty="0"/>
          </a:p>
        </p:txBody>
      </p:sp>
      <p:pic>
        <p:nvPicPr>
          <p:cNvPr id="7170" name="Picture 2" descr="201607041417408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99592" y="1988840"/>
            <a:ext cx="3024336" cy="22784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1" name="Picture 3" descr="IMG_880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92100" y="1556792"/>
            <a:ext cx="3344688" cy="22322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2" name="Picture 4" descr="image6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355976" y="4005064"/>
            <a:ext cx="3384376" cy="25421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投影片編號版面配置區 6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277BFE33-63A7-4879-8B10-E7BD98203638}" type="slidenum">
              <a:rPr lang="zh-TW" altLang="en-US" smtClean="0"/>
              <a:pPr/>
              <a:t>13</a:t>
            </a:fld>
            <a:endParaRPr lang="zh-TW" altLang="en-US"/>
          </a:p>
        </p:txBody>
      </p:sp>
      <p:sp>
        <p:nvSpPr>
          <p:cNvPr id="9" name="文字方塊 8"/>
          <p:cNvSpPr txBox="1"/>
          <p:nvPr/>
        </p:nvSpPr>
        <p:spPr>
          <a:xfrm>
            <a:off x="611560" y="4509120"/>
            <a:ext cx="3744416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dirty="0" smtClean="0">
                <a:solidFill>
                  <a:srgbClr val="002060"/>
                </a:solidFill>
                <a:latin typeface="標楷體" pitchFamily="65" charset="-120"/>
                <a:ea typeface="標楷體" pitchFamily="65" charset="-120"/>
              </a:rPr>
              <a:t>校外教學活動規劃參訪三峽老街、九族文化村、台江國家公園等處，透過實地踏查活動，使學生了解臺灣在地文化與生態環境，增進學習趣味與生活化。</a:t>
            </a:r>
            <a:endParaRPr lang="zh-TW" altLang="en-US" dirty="0">
              <a:solidFill>
                <a:srgbClr val="002060"/>
              </a:solidFill>
              <a:latin typeface="標楷體" pitchFamily="65" charset="-120"/>
              <a:ea typeface="標楷體" pitchFamily="65" charset="-120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sz="quarter" idx="1"/>
          </p:nvPr>
        </p:nvSpPr>
        <p:spPr>
          <a:xfrm>
            <a:off x="395536" y="260648"/>
            <a:ext cx="8136904" cy="4873752"/>
          </a:xfrm>
        </p:spPr>
        <p:txBody>
          <a:bodyPr/>
          <a:lstStyle/>
          <a:p>
            <a:r>
              <a:rPr lang="zh-TW" altLang="en-US" sz="2800" dirty="0" smtClean="0">
                <a:latin typeface="標楷體" pitchFamily="65" charset="-120"/>
                <a:ea typeface="標楷體" pitchFamily="65" charset="-120"/>
              </a:rPr>
              <a:t>結合學校活動及融入領域教學推動本土語言。</a:t>
            </a:r>
            <a:endParaRPr lang="en-US" altLang="zh-TW" sz="2800" dirty="0" smtClean="0">
              <a:latin typeface="標楷體" pitchFamily="65" charset="-120"/>
              <a:ea typeface="標楷體" pitchFamily="65" charset="-120"/>
            </a:endParaRPr>
          </a:p>
          <a:p>
            <a:r>
              <a:rPr lang="zh-TW" altLang="en-US" sz="2800" dirty="0" smtClean="0">
                <a:latin typeface="標楷體" pitchFamily="65" charset="-120"/>
                <a:ea typeface="標楷體" pitchFamily="65" charset="-120"/>
              </a:rPr>
              <a:t>活動中促進文化認同，理解與尊重各族群文化。</a:t>
            </a:r>
            <a:endParaRPr lang="en-US" altLang="zh-TW" sz="2800" dirty="0" smtClean="0">
              <a:latin typeface="標楷體" pitchFamily="65" charset="-120"/>
              <a:ea typeface="標楷體" pitchFamily="65" charset="-120"/>
            </a:endParaRPr>
          </a:p>
          <a:p>
            <a:endParaRPr lang="zh-TW" altLang="en-US" dirty="0"/>
          </a:p>
        </p:txBody>
      </p:sp>
      <p:pic>
        <p:nvPicPr>
          <p:cNvPr id="8194" name="圖片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3968" y="1340768"/>
            <a:ext cx="3240360" cy="21814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5" name="圖片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7584" y="3645024"/>
            <a:ext cx="3168352" cy="21602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7" name="Picture 5" descr="image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83968" y="3645024"/>
            <a:ext cx="3240360" cy="21602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投影片編號版面配置區 7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277BFE33-63A7-4879-8B10-E7BD98203638}" type="slidenum">
              <a:rPr lang="zh-TW" altLang="en-US" smtClean="0"/>
              <a:pPr/>
              <a:t>14</a:t>
            </a:fld>
            <a:endParaRPr lang="zh-TW" altLang="en-US"/>
          </a:p>
        </p:txBody>
      </p:sp>
      <p:sp>
        <p:nvSpPr>
          <p:cNvPr id="10" name="文字方塊 9"/>
          <p:cNvSpPr txBox="1"/>
          <p:nvPr/>
        </p:nvSpPr>
        <p:spPr>
          <a:xfrm>
            <a:off x="611560" y="5949280"/>
            <a:ext cx="74168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dirty="0" smtClean="0">
                <a:solidFill>
                  <a:srgbClr val="002060"/>
                </a:solidFill>
                <a:latin typeface="標楷體" pitchFamily="65" charset="-120"/>
                <a:ea typeface="標楷體" pitchFamily="65" charset="-120"/>
              </a:rPr>
              <a:t>學生表演融入多元文化，除提高學生學習興趣，亦讓學生展現多元才藝。</a:t>
            </a:r>
            <a:endParaRPr lang="zh-TW" altLang="en-US" dirty="0">
              <a:solidFill>
                <a:srgbClr val="002060"/>
              </a:solidFill>
              <a:latin typeface="標楷體" pitchFamily="65" charset="-120"/>
              <a:ea typeface="標楷體" pitchFamily="65" charset="-120"/>
            </a:endParaRPr>
          </a:p>
        </p:txBody>
      </p:sp>
      <p:pic>
        <p:nvPicPr>
          <p:cNvPr id="11" name="Picture 4" descr="IMG_1801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27584" y="1340768"/>
            <a:ext cx="3168352" cy="22106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sz="quarter" idx="1"/>
          </p:nvPr>
        </p:nvSpPr>
        <p:spPr>
          <a:xfrm>
            <a:off x="395536" y="260648"/>
            <a:ext cx="8136904" cy="4873752"/>
          </a:xfrm>
        </p:spPr>
        <p:txBody>
          <a:bodyPr/>
          <a:lstStyle/>
          <a:p>
            <a:r>
              <a:rPr lang="zh-TW" altLang="en-US" sz="2800" dirty="0" smtClean="0">
                <a:latin typeface="標楷體" pitchFamily="65" charset="-120"/>
                <a:ea typeface="標楷體" pitchFamily="65" charset="-120"/>
              </a:rPr>
              <a:t>結合學校活動及融入領域教學推動本土語言。</a:t>
            </a:r>
            <a:endParaRPr lang="en-US" altLang="zh-TW" sz="2800" dirty="0" smtClean="0">
              <a:latin typeface="標楷體" pitchFamily="65" charset="-120"/>
              <a:ea typeface="標楷體" pitchFamily="65" charset="-120"/>
            </a:endParaRPr>
          </a:p>
          <a:p>
            <a:r>
              <a:rPr lang="zh-TW" altLang="en-US" sz="2800" dirty="0" smtClean="0">
                <a:latin typeface="標楷體" pitchFamily="65" charset="-120"/>
                <a:ea typeface="標楷體" pitchFamily="65" charset="-120"/>
              </a:rPr>
              <a:t>活動中促進文化認同，理解與尊重各族群文化。</a:t>
            </a:r>
            <a:endParaRPr lang="en-US" altLang="zh-TW" sz="2800" dirty="0" smtClean="0">
              <a:latin typeface="標楷體" pitchFamily="65" charset="-120"/>
              <a:ea typeface="標楷體" pitchFamily="65" charset="-120"/>
            </a:endParaRPr>
          </a:p>
          <a:p>
            <a:endParaRPr lang="zh-TW" altLang="en-US" dirty="0"/>
          </a:p>
        </p:txBody>
      </p:sp>
      <p:sp>
        <p:nvSpPr>
          <p:cNvPr id="8" name="投影片編號版面配置區 7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277BFE33-63A7-4879-8B10-E7BD98203638}" type="slidenum">
              <a:rPr lang="zh-TW" altLang="en-US" smtClean="0"/>
              <a:pPr/>
              <a:t>15</a:t>
            </a:fld>
            <a:endParaRPr lang="zh-TW" altLang="en-US"/>
          </a:p>
        </p:txBody>
      </p:sp>
      <p:sp>
        <p:nvSpPr>
          <p:cNvPr id="10" name="文字方塊 9"/>
          <p:cNvSpPr txBox="1"/>
          <p:nvPr/>
        </p:nvSpPr>
        <p:spPr>
          <a:xfrm>
            <a:off x="611560" y="5949280"/>
            <a:ext cx="74168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dirty="0" smtClean="0">
                <a:solidFill>
                  <a:srgbClr val="002060"/>
                </a:solidFill>
                <a:latin typeface="標楷體" pitchFamily="65" charset="-120"/>
                <a:ea typeface="標楷體" pitchFamily="65" charset="-120"/>
              </a:rPr>
              <a:t>學生表演融入多元文化，除提高學生學習興趣，亦讓學生展現多元才藝。</a:t>
            </a:r>
            <a:endParaRPr lang="zh-TW" altLang="en-US" dirty="0">
              <a:solidFill>
                <a:srgbClr val="002060"/>
              </a:solidFill>
              <a:latin typeface="標楷體" pitchFamily="65" charset="-120"/>
              <a:ea typeface="標楷體" pitchFamily="65" charset="-120"/>
            </a:endParaRPr>
          </a:p>
        </p:txBody>
      </p:sp>
      <p:pic>
        <p:nvPicPr>
          <p:cNvPr id="9" name="Picture 2" descr="IMG_081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576" y="1340768"/>
            <a:ext cx="3096344" cy="23167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3" descr="IMG_291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5576" y="3789040"/>
            <a:ext cx="3096344" cy="20642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6" descr="IMG_9516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95936" y="2060848"/>
            <a:ext cx="4526354" cy="30243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sz="quarter" idx="1"/>
          </p:nvPr>
        </p:nvSpPr>
        <p:spPr>
          <a:xfrm>
            <a:off x="467544" y="404664"/>
            <a:ext cx="7992888" cy="4873752"/>
          </a:xfrm>
        </p:spPr>
        <p:txBody>
          <a:bodyPr/>
          <a:lstStyle/>
          <a:p>
            <a:r>
              <a:rPr lang="zh-TW" altLang="en-US" sz="2800" dirty="0" smtClean="0">
                <a:latin typeface="標楷體" pitchFamily="65" charset="-120"/>
                <a:ea typeface="標楷體" pitchFamily="65" charset="-120"/>
              </a:rPr>
              <a:t>結合學校活動及融入領域教學推動本土語言。</a:t>
            </a:r>
            <a:endParaRPr lang="en-US" altLang="zh-TW" sz="2800" dirty="0" smtClean="0">
              <a:latin typeface="標楷體" pitchFamily="65" charset="-120"/>
              <a:ea typeface="標楷體" pitchFamily="65" charset="-120"/>
            </a:endParaRPr>
          </a:p>
          <a:p>
            <a:r>
              <a:rPr lang="zh-TW" altLang="en-US" sz="2800" dirty="0" smtClean="0">
                <a:latin typeface="標楷體" pitchFamily="65" charset="-120"/>
                <a:ea typeface="標楷體" pitchFamily="65" charset="-120"/>
              </a:rPr>
              <a:t>活動中促進文化認同，理解與尊重各族群文化。</a:t>
            </a:r>
            <a:endParaRPr lang="en-US" altLang="zh-TW" sz="2800" dirty="0" smtClean="0">
              <a:latin typeface="標楷體" pitchFamily="65" charset="-120"/>
              <a:ea typeface="標楷體" pitchFamily="65" charset="-120"/>
            </a:endParaRPr>
          </a:p>
          <a:p>
            <a:endParaRPr lang="zh-TW" altLang="en-US" dirty="0"/>
          </a:p>
        </p:txBody>
      </p:sp>
      <p:pic>
        <p:nvPicPr>
          <p:cNvPr id="4" name="圖片 3" descr="越南文化1_180526_000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43608" y="1556792"/>
            <a:ext cx="2664296" cy="3567958"/>
          </a:xfrm>
          <a:prstGeom prst="rect">
            <a:avLst/>
          </a:prstGeom>
        </p:spPr>
      </p:pic>
      <p:pic>
        <p:nvPicPr>
          <p:cNvPr id="5" name="圖片 4" descr="IMG_160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427984" y="1556792"/>
            <a:ext cx="2928326" cy="2196245"/>
          </a:xfrm>
          <a:prstGeom prst="rect">
            <a:avLst/>
          </a:prstGeom>
        </p:spPr>
      </p:pic>
      <p:pic>
        <p:nvPicPr>
          <p:cNvPr id="6" name="圖片 5" descr="越南文化1_180526_0009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427984" y="3933056"/>
            <a:ext cx="2952328" cy="2204587"/>
          </a:xfrm>
          <a:prstGeom prst="rect">
            <a:avLst/>
          </a:prstGeom>
        </p:spPr>
      </p:pic>
      <p:sp>
        <p:nvSpPr>
          <p:cNvPr id="7" name="投影片編號版面配置區 6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277BFE33-63A7-4879-8B10-E7BD98203638}" type="slidenum">
              <a:rPr lang="zh-TW" altLang="en-US" smtClean="0"/>
              <a:pPr/>
              <a:t>16</a:t>
            </a:fld>
            <a:endParaRPr lang="zh-TW" altLang="en-US"/>
          </a:p>
        </p:txBody>
      </p:sp>
      <p:sp>
        <p:nvSpPr>
          <p:cNvPr id="8" name="文字方塊 7"/>
          <p:cNvSpPr txBox="1"/>
          <p:nvPr/>
        </p:nvSpPr>
        <p:spPr>
          <a:xfrm>
            <a:off x="611560" y="5229200"/>
            <a:ext cx="374441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dirty="0" smtClean="0">
                <a:solidFill>
                  <a:srgbClr val="002060"/>
                </a:solidFill>
                <a:latin typeface="標楷體" pitchFamily="65" charset="-120"/>
                <a:ea typeface="標楷體" pitchFamily="65" charset="-120"/>
              </a:rPr>
              <a:t>新住民語文樂學活動</a:t>
            </a:r>
            <a:r>
              <a:rPr lang="en-US" altLang="zh-TW" dirty="0" smtClean="0">
                <a:solidFill>
                  <a:srgbClr val="002060"/>
                </a:solidFill>
                <a:latin typeface="標楷體" pitchFamily="65" charset="-120"/>
                <a:ea typeface="標楷體" pitchFamily="65" charset="-120"/>
              </a:rPr>
              <a:t>-</a:t>
            </a:r>
            <a:r>
              <a:rPr lang="zh-TW" altLang="en-US" dirty="0" smtClean="0">
                <a:solidFill>
                  <a:srgbClr val="002060"/>
                </a:solidFill>
                <a:latin typeface="標楷體" pitchFamily="65" charset="-120"/>
                <a:ea typeface="標楷體" pitchFamily="65" charset="-120"/>
              </a:rPr>
              <a:t>新住民服飾、越南法國麵包製作，學生及家長不僅有文化體驗，更提供親子共學機會、促進親子溝通互動。</a:t>
            </a:r>
            <a:endParaRPr lang="zh-TW" altLang="en-US" dirty="0">
              <a:solidFill>
                <a:srgbClr val="002060"/>
              </a:solidFill>
              <a:latin typeface="標楷體" pitchFamily="65" charset="-120"/>
              <a:ea typeface="標楷體" pitchFamily="65" charset="-120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sz="quarter" idx="1"/>
          </p:nvPr>
        </p:nvSpPr>
        <p:spPr>
          <a:xfrm>
            <a:off x="467544" y="404664"/>
            <a:ext cx="7992888" cy="4873752"/>
          </a:xfrm>
        </p:spPr>
        <p:txBody>
          <a:bodyPr/>
          <a:lstStyle/>
          <a:p>
            <a:r>
              <a:rPr lang="zh-TW" altLang="en-US" sz="2800" dirty="0" smtClean="0">
                <a:latin typeface="標楷體" pitchFamily="65" charset="-120"/>
                <a:ea typeface="標楷體" pitchFamily="65" charset="-120"/>
              </a:rPr>
              <a:t>結合學校活動及融入領域教學推動本土語言。</a:t>
            </a:r>
            <a:endParaRPr lang="en-US" altLang="zh-TW" sz="2800" dirty="0" smtClean="0">
              <a:latin typeface="標楷體" pitchFamily="65" charset="-120"/>
              <a:ea typeface="標楷體" pitchFamily="65" charset="-120"/>
            </a:endParaRPr>
          </a:p>
          <a:p>
            <a:r>
              <a:rPr lang="zh-TW" altLang="en-US" sz="2800" dirty="0" smtClean="0">
                <a:latin typeface="標楷體" pitchFamily="65" charset="-120"/>
                <a:ea typeface="標楷體" pitchFamily="65" charset="-120"/>
              </a:rPr>
              <a:t>活動中促進文化認同，理解與尊重各族群文化。</a:t>
            </a:r>
            <a:endParaRPr lang="en-US" altLang="zh-TW" sz="2800" dirty="0" smtClean="0">
              <a:latin typeface="標楷體" pitchFamily="65" charset="-120"/>
              <a:ea typeface="標楷體" pitchFamily="65" charset="-120"/>
            </a:endParaRPr>
          </a:p>
          <a:p>
            <a:endParaRPr lang="zh-TW" altLang="en-US" dirty="0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277BFE33-63A7-4879-8B10-E7BD98203638}" type="slidenum">
              <a:rPr lang="zh-TW" altLang="en-US" smtClean="0"/>
              <a:pPr/>
              <a:t>17</a:t>
            </a:fld>
            <a:endParaRPr lang="zh-TW" altLang="en-US"/>
          </a:p>
        </p:txBody>
      </p:sp>
      <p:sp>
        <p:nvSpPr>
          <p:cNvPr id="8" name="文字方塊 7"/>
          <p:cNvSpPr txBox="1"/>
          <p:nvPr/>
        </p:nvSpPr>
        <p:spPr>
          <a:xfrm>
            <a:off x="467544" y="4869160"/>
            <a:ext cx="374441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dirty="0" smtClean="0">
                <a:solidFill>
                  <a:srgbClr val="002060"/>
                </a:solidFill>
                <a:latin typeface="標楷體" pitchFamily="65" charset="-120"/>
                <a:ea typeface="標楷體" pitchFamily="65" charset="-120"/>
              </a:rPr>
              <a:t>新住民語文樂學活動</a:t>
            </a:r>
            <a:r>
              <a:rPr lang="en-US" altLang="zh-TW" dirty="0" smtClean="0">
                <a:solidFill>
                  <a:srgbClr val="002060"/>
                </a:solidFill>
                <a:latin typeface="標楷體" pitchFamily="65" charset="-120"/>
                <a:ea typeface="標楷體" pitchFamily="65" charset="-120"/>
              </a:rPr>
              <a:t>-</a:t>
            </a:r>
            <a:r>
              <a:rPr lang="zh-TW" altLang="en-US" dirty="0" smtClean="0">
                <a:solidFill>
                  <a:srgbClr val="002060"/>
                </a:solidFill>
                <a:latin typeface="標楷體" pitchFamily="65" charset="-120"/>
                <a:ea typeface="標楷體" pitchFamily="65" charset="-120"/>
              </a:rPr>
              <a:t>越南生春捲製作，學生及家長不僅有文化體驗，更提供親子共學機會、促進親子溝通互動。</a:t>
            </a:r>
            <a:endParaRPr lang="zh-TW" altLang="en-US" dirty="0">
              <a:solidFill>
                <a:srgbClr val="002060"/>
              </a:solidFill>
              <a:latin typeface="標楷體" pitchFamily="65" charset="-120"/>
              <a:ea typeface="標楷體" pitchFamily="65" charset="-120"/>
            </a:endParaRPr>
          </a:p>
        </p:txBody>
      </p:sp>
      <p:pic>
        <p:nvPicPr>
          <p:cNvPr id="9" name="內容版面配置區 5" descr="IMG_179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83568" y="2060848"/>
            <a:ext cx="3264363" cy="2448272"/>
          </a:xfrm>
          <a:prstGeom prst="rect">
            <a:avLst/>
          </a:prstGeom>
        </p:spPr>
      </p:pic>
      <p:pic>
        <p:nvPicPr>
          <p:cNvPr id="10" name="圖片 9" descr="20180630越南語言與文化課程_180630_001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427984" y="1484785"/>
            <a:ext cx="3210182" cy="2304256"/>
          </a:xfrm>
          <a:prstGeom prst="rect">
            <a:avLst/>
          </a:prstGeom>
        </p:spPr>
      </p:pic>
      <p:pic>
        <p:nvPicPr>
          <p:cNvPr id="11" name="圖片 10" descr="20180630越南語言與文化課程_180630_0011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427984" y="4005064"/>
            <a:ext cx="3240359" cy="2431640"/>
          </a:xfrm>
          <a:prstGeom prst="rect">
            <a:avLst/>
          </a:prstGeo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sz="quarter" idx="1"/>
          </p:nvPr>
        </p:nvSpPr>
        <p:spPr>
          <a:xfrm>
            <a:off x="467544" y="404664"/>
            <a:ext cx="7992888" cy="4873752"/>
          </a:xfrm>
        </p:spPr>
        <p:txBody>
          <a:bodyPr/>
          <a:lstStyle/>
          <a:p>
            <a:r>
              <a:rPr lang="zh-TW" altLang="en-US" sz="2800" dirty="0" smtClean="0">
                <a:latin typeface="標楷體" pitchFamily="65" charset="-120"/>
                <a:ea typeface="標楷體" pitchFamily="65" charset="-120"/>
              </a:rPr>
              <a:t>結合學校活動及融入領域教學推動本土語言。</a:t>
            </a:r>
            <a:endParaRPr lang="en-US" altLang="zh-TW" sz="2800" dirty="0" smtClean="0">
              <a:latin typeface="標楷體" pitchFamily="65" charset="-120"/>
              <a:ea typeface="標楷體" pitchFamily="65" charset="-120"/>
            </a:endParaRPr>
          </a:p>
          <a:p>
            <a:r>
              <a:rPr lang="zh-TW" altLang="en-US" sz="2800" dirty="0" smtClean="0">
                <a:latin typeface="標楷體" pitchFamily="65" charset="-120"/>
                <a:ea typeface="標楷體" pitchFamily="65" charset="-120"/>
              </a:rPr>
              <a:t>活動中促進文化認同，理解與尊重各族群文化。</a:t>
            </a:r>
            <a:endParaRPr lang="en-US" altLang="zh-TW" sz="2800" dirty="0" smtClean="0">
              <a:latin typeface="標楷體" pitchFamily="65" charset="-120"/>
              <a:ea typeface="標楷體" pitchFamily="65" charset="-120"/>
            </a:endParaRPr>
          </a:p>
          <a:p>
            <a:endParaRPr lang="zh-TW" altLang="en-US" dirty="0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277BFE33-63A7-4879-8B10-E7BD98203638}" type="slidenum">
              <a:rPr lang="zh-TW" altLang="en-US" smtClean="0"/>
              <a:pPr/>
              <a:t>18</a:t>
            </a:fld>
            <a:endParaRPr lang="zh-TW" altLang="en-US"/>
          </a:p>
        </p:txBody>
      </p:sp>
      <p:sp>
        <p:nvSpPr>
          <p:cNvPr id="8" name="文字方塊 7"/>
          <p:cNvSpPr txBox="1"/>
          <p:nvPr/>
        </p:nvSpPr>
        <p:spPr>
          <a:xfrm>
            <a:off x="467544" y="4869160"/>
            <a:ext cx="374441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dirty="0" smtClean="0">
                <a:solidFill>
                  <a:srgbClr val="002060"/>
                </a:solidFill>
                <a:latin typeface="標楷體" pitchFamily="65" charset="-120"/>
                <a:ea typeface="標楷體" pitchFamily="65" charset="-120"/>
              </a:rPr>
              <a:t>新住民語文樂學活動</a:t>
            </a:r>
            <a:r>
              <a:rPr lang="en-US" altLang="zh-TW" dirty="0" smtClean="0">
                <a:solidFill>
                  <a:srgbClr val="002060"/>
                </a:solidFill>
                <a:latin typeface="標楷體" pitchFamily="65" charset="-120"/>
                <a:ea typeface="標楷體" pitchFamily="65" charset="-120"/>
              </a:rPr>
              <a:t>-</a:t>
            </a:r>
            <a:r>
              <a:rPr lang="zh-TW" altLang="en-US" dirty="0" smtClean="0">
                <a:solidFill>
                  <a:srgbClr val="002060"/>
                </a:solidFill>
                <a:latin typeface="標楷體" pitchFamily="65" charset="-120"/>
                <a:ea typeface="標楷體" pitchFamily="65" charset="-120"/>
              </a:rPr>
              <a:t>越南語親子共學成長班，學生及家長不僅有文化體驗，更提供親子共學機會、促進親子溝通互動。</a:t>
            </a:r>
            <a:endParaRPr lang="zh-TW" altLang="en-US" dirty="0">
              <a:solidFill>
                <a:srgbClr val="002060"/>
              </a:solidFill>
              <a:latin typeface="標楷體" pitchFamily="65" charset="-120"/>
              <a:ea typeface="標楷體" pitchFamily="65" charset="-120"/>
            </a:endParaRPr>
          </a:p>
        </p:txBody>
      </p:sp>
      <p:pic>
        <p:nvPicPr>
          <p:cNvPr id="13" name="圖片 12" descr="1070517_190221_001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11560" y="1916832"/>
            <a:ext cx="3609858" cy="2708920"/>
          </a:xfrm>
          <a:prstGeom prst="rect">
            <a:avLst/>
          </a:prstGeom>
        </p:spPr>
      </p:pic>
      <p:pic>
        <p:nvPicPr>
          <p:cNvPr id="14" name="內容版面配置區 3" descr="20181018父母成長班_181120_0008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72000" y="1484784"/>
            <a:ext cx="3168352" cy="2375193"/>
          </a:xfrm>
          <a:prstGeom prst="rect">
            <a:avLst/>
          </a:prstGeom>
        </p:spPr>
      </p:pic>
      <p:pic>
        <p:nvPicPr>
          <p:cNvPr id="15" name="圖片 14" descr="1070517_190221_0010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572000" y="4005065"/>
            <a:ext cx="3168352" cy="2377604"/>
          </a:xfrm>
          <a:prstGeom prst="rect">
            <a:avLst/>
          </a:prstGeom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sz="quarter" idx="1"/>
          </p:nvPr>
        </p:nvSpPr>
        <p:spPr>
          <a:xfrm>
            <a:off x="467544" y="404664"/>
            <a:ext cx="7467600" cy="792088"/>
          </a:xfrm>
        </p:spPr>
        <p:txBody>
          <a:bodyPr>
            <a:normAutofit/>
          </a:bodyPr>
          <a:lstStyle/>
          <a:p>
            <a:r>
              <a:rPr lang="zh-TW" altLang="en-US" sz="2800" dirty="0" smtClean="0">
                <a:latin typeface="標楷體" pitchFamily="65" charset="-120"/>
                <a:ea typeface="標楷體" pitchFamily="65" charset="-120"/>
              </a:rPr>
              <a:t>寒暑假作業，了解社區生活，認識在地文化。</a:t>
            </a:r>
            <a:endParaRPr lang="zh-TW" altLang="en-US" sz="2800" dirty="0">
              <a:latin typeface="標楷體" pitchFamily="65" charset="-120"/>
              <a:ea typeface="標楷體" pitchFamily="65" charset="-120"/>
            </a:endParaRPr>
          </a:p>
        </p:txBody>
      </p:sp>
      <p:pic>
        <p:nvPicPr>
          <p:cNvPr id="4" name="圖片 3" descr="IMG_E212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16200000">
            <a:off x="1430653" y="665691"/>
            <a:ext cx="2322256" cy="3096343"/>
          </a:xfrm>
          <a:prstGeom prst="rect">
            <a:avLst/>
          </a:prstGeom>
        </p:spPr>
      </p:pic>
      <p:pic>
        <p:nvPicPr>
          <p:cNvPr id="5" name="圖片 4" descr="IMG_203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72000" y="1052736"/>
            <a:ext cx="3096344" cy="2322258"/>
          </a:xfrm>
          <a:prstGeom prst="rect">
            <a:avLst/>
          </a:prstGeom>
        </p:spPr>
      </p:pic>
      <p:pic>
        <p:nvPicPr>
          <p:cNvPr id="6" name="圖片 5" descr="IMG_2034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043608" y="3501008"/>
            <a:ext cx="3096344" cy="2322258"/>
          </a:xfrm>
          <a:prstGeom prst="rect">
            <a:avLst/>
          </a:prstGeom>
        </p:spPr>
      </p:pic>
      <p:pic>
        <p:nvPicPr>
          <p:cNvPr id="7" name="圖片 6" descr="IMG_2133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571999" y="3501007"/>
            <a:ext cx="3096345" cy="2322259"/>
          </a:xfrm>
          <a:prstGeom prst="rect">
            <a:avLst/>
          </a:prstGeom>
        </p:spPr>
      </p:pic>
      <p:sp>
        <p:nvSpPr>
          <p:cNvPr id="8" name="投影片編號版面配置區 7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277BFE33-63A7-4879-8B10-E7BD98203638}" type="slidenum">
              <a:rPr lang="zh-TW" altLang="en-US" smtClean="0"/>
              <a:pPr/>
              <a:t>19</a:t>
            </a:fld>
            <a:endParaRPr lang="zh-TW" altLang="en-US"/>
          </a:p>
        </p:txBody>
      </p:sp>
      <p:sp>
        <p:nvSpPr>
          <p:cNvPr id="9" name="矩形 8"/>
          <p:cNvSpPr/>
          <p:nvPr/>
        </p:nvSpPr>
        <p:spPr>
          <a:xfrm>
            <a:off x="1043608" y="5934670"/>
            <a:ext cx="662473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TW" altLang="en-US" dirty="0" smtClean="0">
                <a:solidFill>
                  <a:srgbClr val="002060"/>
                </a:solidFill>
                <a:latin typeface="標楷體" pitchFamily="65" charset="-120"/>
                <a:ea typeface="標楷體" pitchFamily="65" charset="-120"/>
              </a:rPr>
              <a:t>用</a:t>
            </a:r>
            <a:r>
              <a:rPr lang="en-US" altLang="zh-TW" dirty="0" smtClean="0">
                <a:solidFill>
                  <a:srgbClr val="002060"/>
                </a:solidFill>
                <a:latin typeface="標楷體" pitchFamily="65" charset="-120"/>
                <a:ea typeface="標楷體" pitchFamily="65" charset="-120"/>
              </a:rPr>
              <a:t>11</a:t>
            </a:r>
            <a:r>
              <a:rPr lang="zh-TW" altLang="en-US" dirty="0" smtClean="0">
                <a:solidFill>
                  <a:srgbClr val="002060"/>
                </a:solidFill>
                <a:latin typeface="標楷體" pitchFamily="65" charset="-120"/>
                <a:ea typeface="標楷體" pitchFamily="65" charset="-120"/>
              </a:rPr>
              <a:t>路的速度，看見我所居住土地 </a:t>
            </a:r>
            <a:r>
              <a:rPr lang="en-US" altLang="zh-TW" dirty="0" smtClean="0">
                <a:solidFill>
                  <a:srgbClr val="002060"/>
                </a:solidFill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dirty="0" smtClean="0">
                <a:solidFill>
                  <a:srgbClr val="002060"/>
                </a:solidFill>
                <a:latin typeface="標楷體" pitchFamily="65" charset="-120"/>
                <a:ea typeface="標楷體" pitchFamily="65" charset="-120"/>
              </a:rPr>
              <a:t> 主題手工小書</a:t>
            </a:r>
            <a:endParaRPr lang="zh-TW" altLang="en-US" dirty="0">
              <a:solidFill>
                <a:srgbClr val="002060"/>
              </a:solidFill>
              <a:latin typeface="標楷體" pitchFamily="65" charset="-120"/>
              <a:ea typeface="標楷體" pitchFamily="65" charset="-120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內容版面配置區 3" descr="IMG_2129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467544" y="260648"/>
            <a:ext cx="3456384" cy="2592288"/>
          </a:xfrm>
        </p:spPr>
      </p:pic>
      <p:pic>
        <p:nvPicPr>
          <p:cNvPr id="5" name="圖片 4" descr="IMG_213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211960" y="1412776"/>
            <a:ext cx="4416491" cy="3312368"/>
          </a:xfrm>
          <a:prstGeom prst="rect">
            <a:avLst/>
          </a:prstGeom>
        </p:spPr>
      </p:pic>
      <p:pic>
        <p:nvPicPr>
          <p:cNvPr id="6" name="圖片 5" descr="IMG_E2132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16200000">
            <a:off x="683568" y="3645024"/>
            <a:ext cx="2880320" cy="2160240"/>
          </a:xfrm>
          <a:prstGeom prst="rect">
            <a:avLst/>
          </a:prstGeom>
        </p:spPr>
      </p:pic>
      <p:sp>
        <p:nvSpPr>
          <p:cNvPr id="7" name="投影片編號版面配置區 6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277BFE33-63A7-4879-8B10-E7BD98203638}" type="slidenum">
              <a:rPr lang="zh-TW" altLang="en-US" smtClean="0"/>
              <a:pPr/>
              <a:t>20</a:t>
            </a:fld>
            <a:endParaRPr lang="zh-TW" altLang="en-US"/>
          </a:p>
        </p:txBody>
      </p:sp>
      <p:sp>
        <p:nvSpPr>
          <p:cNvPr id="8" name="矩形 7"/>
          <p:cNvSpPr/>
          <p:nvPr/>
        </p:nvSpPr>
        <p:spPr>
          <a:xfrm>
            <a:off x="899592" y="2924944"/>
            <a:ext cx="288032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TW" altLang="en-US" dirty="0" smtClean="0">
                <a:solidFill>
                  <a:srgbClr val="002060"/>
                </a:solidFill>
                <a:latin typeface="標楷體" pitchFamily="65" charset="-120"/>
                <a:ea typeface="標楷體" pitchFamily="65" charset="-120"/>
              </a:rPr>
              <a:t>認識對聯，了解傳統文化</a:t>
            </a:r>
            <a:endParaRPr lang="zh-TW" altLang="en-US" dirty="0">
              <a:solidFill>
                <a:srgbClr val="002060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467544" y="6093296"/>
            <a:ext cx="381642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TW" altLang="en-US" dirty="0" smtClean="0">
                <a:solidFill>
                  <a:srgbClr val="002060"/>
                </a:solidFill>
                <a:latin typeface="標楷體" pitchFamily="65" charset="-120"/>
                <a:ea typeface="標楷體" pitchFamily="65" charset="-120"/>
              </a:rPr>
              <a:t>學生完成作業同時，亦能關注不同族群的文化，具有欣賞的美德。</a:t>
            </a:r>
            <a:endParaRPr lang="zh-TW" altLang="en-US" dirty="0">
              <a:solidFill>
                <a:srgbClr val="002060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5148064" y="4941168"/>
            <a:ext cx="230425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TW" altLang="en-US" dirty="0" smtClean="0">
                <a:solidFill>
                  <a:srgbClr val="002060"/>
                </a:solidFill>
                <a:latin typeface="標楷體" pitchFamily="65" charset="-120"/>
                <a:ea typeface="標楷體" pitchFamily="65" charset="-120"/>
              </a:rPr>
              <a:t>訪問長輩，關懷長輩，並與長輩用母語溝通。</a:t>
            </a:r>
            <a:endParaRPr lang="zh-TW" altLang="en-US" dirty="0">
              <a:solidFill>
                <a:srgbClr val="002060"/>
              </a:solidFill>
              <a:latin typeface="標楷體" pitchFamily="65" charset="-120"/>
              <a:ea typeface="標楷體" pitchFamily="65" charset="-120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zh-TW" altLang="en-US" sz="3600" b="1" dirty="0" smtClean="0">
                <a:solidFill>
                  <a:srgbClr val="7030A0"/>
                </a:solidFill>
                <a:latin typeface="標楷體" pitchFamily="65" charset="-120"/>
                <a:ea typeface="標楷體" pitchFamily="65" charset="-120"/>
              </a:rPr>
              <a:t>課程教學</a:t>
            </a:r>
            <a:endParaRPr lang="zh-TW" altLang="en-US" sz="3600" b="1" dirty="0">
              <a:solidFill>
                <a:srgbClr val="7030A0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en-US" altLang="zh-TW" sz="2800" dirty="0" smtClean="0">
                <a:latin typeface="標楷體" pitchFamily="65" charset="-120"/>
                <a:ea typeface="標楷體" pitchFamily="65" charset="-120"/>
              </a:rPr>
              <a:t>107</a:t>
            </a:r>
            <a:r>
              <a:rPr lang="zh-TW" altLang="en-US" sz="2800" dirty="0" smtClean="0">
                <a:latin typeface="標楷體" pitchFamily="65" charset="-120"/>
                <a:ea typeface="標楷體" pitchFamily="65" charset="-120"/>
              </a:rPr>
              <a:t>學年度原住民族語課程開課情況</a:t>
            </a:r>
            <a:endParaRPr lang="en-US" altLang="zh-TW" sz="2800" dirty="0" smtClean="0">
              <a:latin typeface="標楷體" pitchFamily="65" charset="-120"/>
              <a:ea typeface="標楷體" pitchFamily="65" charset="-120"/>
            </a:endParaRPr>
          </a:p>
          <a:p>
            <a:pPr>
              <a:buNone/>
            </a:pPr>
            <a:r>
              <a:rPr lang="zh-TW" altLang="en-US" sz="2800" dirty="0" smtClean="0">
                <a:latin typeface="標楷體" pitchFamily="65" charset="-120"/>
                <a:ea typeface="標楷體" pitchFamily="65" charset="-120"/>
              </a:rPr>
              <a:t>  阿美族語</a:t>
            </a:r>
            <a:r>
              <a:rPr lang="en-US" altLang="zh-TW" sz="2800" dirty="0" smtClean="0">
                <a:latin typeface="標楷體" pitchFamily="65" charset="-120"/>
                <a:ea typeface="標楷體" pitchFamily="65" charset="-120"/>
              </a:rPr>
              <a:t>(1</a:t>
            </a:r>
            <a:r>
              <a:rPr lang="zh-TW" altLang="en-US" sz="2800" dirty="0" smtClean="0">
                <a:latin typeface="標楷體" pitchFamily="65" charset="-120"/>
                <a:ea typeface="標楷體" pitchFamily="65" charset="-120"/>
              </a:rPr>
              <a:t>班</a:t>
            </a:r>
            <a:r>
              <a:rPr lang="en-US" altLang="zh-TW" sz="2800" dirty="0" smtClean="0">
                <a:latin typeface="標楷體" pitchFamily="65" charset="-120"/>
                <a:ea typeface="標楷體" pitchFamily="65" charset="-120"/>
              </a:rPr>
              <a:t>)-</a:t>
            </a:r>
            <a:r>
              <a:rPr lang="zh-TW" altLang="en-US" sz="2800" dirty="0" smtClean="0">
                <a:latin typeface="標楷體" pitchFamily="65" charset="-120"/>
                <a:ea typeface="標楷體" pitchFamily="65" charset="-120"/>
              </a:rPr>
              <a:t>汪珠英老師</a:t>
            </a:r>
            <a:endParaRPr lang="en-US" altLang="zh-TW" sz="2800" dirty="0" smtClean="0">
              <a:latin typeface="標楷體" pitchFamily="65" charset="-120"/>
              <a:ea typeface="標楷體" pitchFamily="65" charset="-120"/>
            </a:endParaRPr>
          </a:p>
          <a:p>
            <a:pPr>
              <a:buNone/>
            </a:pPr>
            <a:r>
              <a:rPr lang="zh-TW" altLang="en-US" sz="2800" dirty="0" smtClean="0">
                <a:latin typeface="標楷體" pitchFamily="65" charset="-120"/>
                <a:ea typeface="標楷體" pitchFamily="65" charset="-120"/>
              </a:rPr>
              <a:t>  賽德克族語</a:t>
            </a:r>
            <a:r>
              <a:rPr lang="en-US" altLang="zh-TW" sz="2800" dirty="0" smtClean="0">
                <a:latin typeface="標楷體" pitchFamily="65" charset="-120"/>
                <a:ea typeface="標楷體" pitchFamily="65" charset="-120"/>
              </a:rPr>
              <a:t>(1</a:t>
            </a:r>
            <a:r>
              <a:rPr lang="zh-TW" altLang="en-US" sz="2800" dirty="0" smtClean="0">
                <a:latin typeface="標楷體" pitchFamily="65" charset="-120"/>
                <a:ea typeface="標楷體" pitchFamily="65" charset="-120"/>
              </a:rPr>
              <a:t>班</a:t>
            </a:r>
            <a:r>
              <a:rPr lang="en-US" altLang="zh-TW" sz="2800" dirty="0" smtClean="0">
                <a:latin typeface="標楷體" pitchFamily="65" charset="-120"/>
                <a:ea typeface="標楷體" pitchFamily="65" charset="-120"/>
              </a:rPr>
              <a:t>)-</a:t>
            </a:r>
            <a:r>
              <a:rPr lang="zh-TW" altLang="en-US" sz="2800" dirty="0" smtClean="0">
                <a:latin typeface="標楷體" pitchFamily="65" charset="-120"/>
                <a:ea typeface="標楷體" pitchFamily="65" charset="-120"/>
              </a:rPr>
              <a:t>謝麗卿老師</a:t>
            </a:r>
            <a:endParaRPr lang="en-US" altLang="zh-TW" sz="2800" dirty="0" smtClean="0">
              <a:latin typeface="標楷體" pitchFamily="65" charset="-120"/>
              <a:ea typeface="標楷體" pitchFamily="65" charset="-120"/>
            </a:endParaRPr>
          </a:p>
          <a:p>
            <a:pPr>
              <a:buNone/>
            </a:pPr>
            <a:r>
              <a:rPr lang="zh-TW" altLang="en-US" sz="2800" dirty="0" smtClean="0">
                <a:latin typeface="標楷體" pitchFamily="65" charset="-120"/>
                <a:ea typeface="標楷體" pitchFamily="65" charset="-120"/>
              </a:rPr>
              <a:t>  泰雅族語</a:t>
            </a:r>
            <a:r>
              <a:rPr lang="en-US" altLang="zh-TW" sz="2800" dirty="0" smtClean="0">
                <a:latin typeface="標楷體" pitchFamily="65" charset="-120"/>
                <a:ea typeface="標楷體" pitchFamily="65" charset="-120"/>
              </a:rPr>
              <a:t>(1</a:t>
            </a:r>
            <a:r>
              <a:rPr lang="zh-TW" altLang="en-US" sz="2800" dirty="0" smtClean="0">
                <a:latin typeface="標楷體" pitchFamily="65" charset="-120"/>
                <a:ea typeface="標楷體" pitchFamily="65" charset="-120"/>
              </a:rPr>
              <a:t>班</a:t>
            </a:r>
            <a:r>
              <a:rPr lang="en-US" altLang="zh-TW" sz="2800" dirty="0" smtClean="0">
                <a:latin typeface="標楷體" pitchFamily="65" charset="-120"/>
                <a:ea typeface="標楷體" pitchFamily="65" charset="-120"/>
              </a:rPr>
              <a:t>)-</a:t>
            </a:r>
            <a:r>
              <a:rPr lang="zh-TW" altLang="en-US" sz="2800" dirty="0" smtClean="0">
                <a:latin typeface="標楷體" pitchFamily="65" charset="-120"/>
                <a:ea typeface="標楷體" pitchFamily="65" charset="-120"/>
              </a:rPr>
              <a:t>羅李月香老師</a:t>
            </a:r>
            <a:endParaRPr lang="en-US" altLang="zh-TW" sz="2800" dirty="0" smtClean="0">
              <a:latin typeface="標楷體" pitchFamily="65" charset="-120"/>
              <a:ea typeface="標楷體" pitchFamily="65" charset="-120"/>
            </a:endParaRPr>
          </a:p>
          <a:p>
            <a:pPr>
              <a:buNone/>
            </a:pPr>
            <a:endParaRPr lang="en-US" altLang="zh-TW" sz="2800" dirty="0" smtClean="0">
              <a:latin typeface="標楷體" pitchFamily="65" charset="-120"/>
              <a:ea typeface="標楷體" pitchFamily="65" charset="-120"/>
            </a:endParaRPr>
          </a:p>
          <a:p>
            <a:r>
              <a:rPr lang="en-US" altLang="zh-TW" sz="2800" dirty="0" smtClean="0">
                <a:latin typeface="標楷體" pitchFamily="65" charset="-120"/>
                <a:ea typeface="標楷體" pitchFamily="65" charset="-120"/>
              </a:rPr>
              <a:t>107</a:t>
            </a:r>
            <a:r>
              <a:rPr lang="zh-TW" altLang="en-US" sz="2800" dirty="0" smtClean="0">
                <a:latin typeface="標楷體" pitchFamily="65" charset="-120"/>
                <a:ea typeface="標楷體" pitchFamily="65" charset="-120"/>
              </a:rPr>
              <a:t>學年度華語補救教學課程開課情況</a:t>
            </a:r>
            <a:endParaRPr lang="en-US" altLang="zh-TW" sz="2800" dirty="0" smtClean="0">
              <a:latin typeface="標楷體" pitchFamily="65" charset="-120"/>
              <a:ea typeface="標楷體" pitchFamily="65" charset="-120"/>
            </a:endParaRPr>
          </a:p>
          <a:p>
            <a:pPr>
              <a:buNone/>
            </a:pPr>
            <a:r>
              <a:rPr lang="zh-TW" altLang="en-US" sz="2800" dirty="0" smtClean="0">
                <a:latin typeface="標楷體" pitchFamily="65" charset="-120"/>
                <a:ea typeface="標楷體" pitchFamily="65" charset="-120"/>
              </a:rPr>
              <a:t>  泰國語別</a:t>
            </a:r>
            <a:r>
              <a:rPr lang="en-US" altLang="zh-TW" sz="2800" dirty="0" smtClean="0">
                <a:latin typeface="標楷體" pitchFamily="65" charset="-120"/>
                <a:ea typeface="標楷體" pitchFamily="65" charset="-120"/>
              </a:rPr>
              <a:t>(1</a:t>
            </a:r>
            <a:r>
              <a:rPr lang="zh-TW" altLang="en-US" sz="2800" dirty="0" smtClean="0">
                <a:latin typeface="標楷體" pitchFamily="65" charset="-120"/>
                <a:ea typeface="標楷體" pitchFamily="65" charset="-120"/>
              </a:rPr>
              <a:t>班</a:t>
            </a:r>
            <a:r>
              <a:rPr lang="en-US" altLang="zh-TW" sz="2800" dirty="0" smtClean="0">
                <a:latin typeface="標楷體" pitchFamily="65" charset="-120"/>
                <a:ea typeface="標楷體" pitchFamily="65" charset="-120"/>
              </a:rPr>
              <a:t>)-</a:t>
            </a:r>
            <a:r>
              <a:rPr lang="zh-TW" altLang="en-US" sz="2800" dirty="0" smtClean="0">
                <a:latin typeface="標楷體" pitchFamily="65" charset="-120"/>
                <a:ea typeface="標楷體" pitchFamily="65" charset="-120"/>
              </a:rPr>
              <a:t>黃怡貞老師</a:t>
            </a:r>
            <a:endParaRPr lang="en-US" altLang="zh-TW" sz="2800" dirty="0" smtClean="0">
              <a:latin typeface="標楷體" pitchFamily="65" charset="-120"/>
              <a:ea typeface="標楷體" pitchFamily="65" charset="-120"/>
            </a:endParaRPr>
          </a:p>
          <a:p>
            <a:pPr>
              <a:buNone/>
            </a:pPr>
            <a:r>
              <a:rPr lang="zh-TW" altLang="en-US" sz="2800" dirty="0" smtClean="0">
                <a:latin typeface="標楷體" pitchFamily="65" charset="-120"/>
                <a:ea typeface="標楷體" pitchFamily="65" charset="-120"/>
              </a:rPr>
              <a:t>  越南語別</a:t>
            </a:r>
            <a:r>
              <a:rPr lang="en-US" altLang="zh-TW" sz="2800" dirty="0" smtClean="0">
                <a:latin typeface="標楷體" pitchFamily="65" charset="-120"/>
                <a:ea typeface="標楷體" pitchFamily="65" charset="-120"/>
              </a:rPr>
              <a:t>(1</a:t>
            </a:r>
            <a:r>
              <a:rPr lang="zh-TW" altLang="en-US" sz="2800" dirty="0" smtClean="0">
                <a:latin typeface="標楷體" pitchFamily="65" charset="-120"/>
                <a:ea typeface="標楷體" pitchFamily="65" charset="-120"/>
              </a:rPr>
              <a:t>班</a:t>
            </a:r>
            <a:r>
              <a:rPr lang="en-US" altLang="zh-TW" sz="2800" dirty="0" smtClean="0">
                <a:latin typeface="標楷體" pitchFamily="65" charset="-120"/>
                <a:ea typeface="標楷體" pitchFamily="65" charset="-120"/>
              </a:rPr>
              <a:t>)-</a:t>
            </a:r>
            <a:r>
              <a:rPr lang="zh-TW" altLang="en-US" sz="2800" dirty="0" smtClean="0">
                <a:latin typeface="標楷體" pitchFamily="65" charset="-120"/>
                <a:ea typeface="標楷體" pitchFamily="65" charset="-120"/>
              </a:rPr>
              <a:t>丁鈺玲老師</a:t>
            </a:r>
            <a:endParaRPr lang="zh-TW" altLang="en-US" sz="2800" dirty="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277BFE33-63A7-4879-8B10-E7BD98203638}" type="slidenum">
              <a:rPr lang="zh-TW" altLang="en-US" smtClean="0"/>
              <a:pPr/>
              <a:t>21</a:t>
            </a:fld>
            <a:endParaRPr lang="zh-TW" altLang="en-US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3" descr="IMG_003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572000" y="980728"/>
            <a:ext cx="3936437" cy="2952328"/>
          </a:xfrm>
          <a:prstGeom prst="rect">
            <a:avLst/>
          </a:prstGeom>
        </p:spPr>
      </p:pic>
      <p:pic>
        <p:nvPicPr>
          <p:cNvPr id="5" name="圖片 4" descr="IMG_017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83568" y="476672"/>
            <a:ext cx="3648406" cy="2736304"/>
          </a:xfrm>
          <a:prstGeom prst="rect">
            <a:avLst/>
          </a:prstGeom>
        </p:spPr>
      </p:pic>
      <p:pic>
        <p:nvPicPr>
          <p:cNvPr id="7" name="圖片 6" descr="IMG_0174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83568" y="3501008"/>
            <a:ext cx="3648405" cy="2736304"/>
          </a:xfrm>
          <a:prstGeom prst="rect">
            <a:avLst/>
          </a:prstGeom>
        </p:spPr>
      </p:pic>
      <p:sp>
        <p:nvSpPr>
          <p:cNvPr id="8" name="投影片編號版面配置區 7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277BFE33-63A7-4879-8B10-E7BD98203638}" type="slidenum">
              <a:rPr lang="zh-TW" altLang="en-US" smtClean="0"/>
              <a:pPr/>
              <a:t>22</a:t>
            </a:fld>
            <a:endParaRPr lang="zh-TW" altLang="en-US"/>
          </a:p>
        </p:txBody>
      </p:sp>
      <p:sp>
        <p:nvSpPr>
          <p:cNvPr id="10" name="矩形 9"/>
          <p:cNvSpPr/>
          <p:nvPr/>
        </p:nvSpPr>
        <p:spPr>
          <a:xfrm>
            <a:off x="4572000" y="4221088"/>
            <a:ext cx="3960440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zh-TW" altLang="en-US" dirty="0" smtClean="0">
                <a:solidFill>
                  <a:srgbClr val="002060"/>
                </a:solidFill>
                <a:latin typeface="標楷體" pitchFamily="65" charset="-120"/>
                <a:ea typeface="標楷體" pitchFamily="65" charset="-120"/>
              </a:rPr>
              <a:t>族語課程於安排於適當教室上課，排定課程進度，提供學生學習母語機會，傳承母語文化。族語認證測驗前，族語老師課程改至電腦教室進行，指導學生參加並通過族語認證。</a:t>
            </a:r>
            <a:endParaRPr lang="zh-TW" altLang="en-US" dirty="0">
              <a:solidFill>
                <a:srgbClr val="002060"/>
              </a:solidFill>
              <a:latin typeface="標楷體" pitchFamily="65" charset="-120"/>
              <a:ea typeface="標楷體" pitchFamily="65" charset="-120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投影片編號版面配置區 7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277BFE33-63A7-4879-8B10-E7BD98203638}" type="slidenum">
              <a:rPr lang="zh-TW" altLang="en-US" smtClean="0"/>
              <a:pPr/>
              <a:t>23</a:t>
            </a:fld>
            <a:endParaRPr lang="zh-TW" altLang="en-US"/>
          </a:p>
        </p:txBody>
      </p:sp>
      <p:sp>
        <p:nvSpPr>
          <p:cNvPr id="10" name="矩形 9"/>
          <p:cNvSpPr/>
          <p:nvPr/>
        </p:nvSpPr>
        <p:spPr>
          <a:xfrm>
            <a:off x="4355976" y="4581128"/>
            <a:ext cx="396044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zh-TW" altLang="en-US" dirty="0" smtClean="0">
                <a:solidFill>
                  <a:srgbClr val="002060"/>
                </a:solidFill>
                <a:latin typeface="標楷體" pitchFamily="65" charset="-120"/>
                <a:ea typeface="標楷體" pitchFamily="65" charset="-120"/>
              </a:rPr>
              <a:t>輔導室辦理新住民子女教育輔導計畫</a:t>
            </a:r>
            <a:r>
              <a:rPr lang="en-US" altLang="zh-TW" dirty="0" smtClean="0">
                <a:solidFill>
                  <a:srgbClr val="002060"/>
                </a:solidFill>
                <a:latin typeface="標楷體" pitchFamily="65" charset="-120"/>
                <a:ea typeface="標楷體" pitchFamily="65" charset="-120"/>
              </a:rPr>
              <a:t>-</a:t>
            </a:r>
            <a:r>
              <a:rPr lang="zh-TW" altLang="en-US" dirty="0" smtClean="0">
                <a:solidFill>
                  <a:srgbClr val="002060"/>
                </a:solidFill>
                <a:latin typeface="標楷體" pitchFamily="65" charset="-120"/>
                <a:ea typeface="標楷體" pitchFamily="65" charset="-120"/>
              </a:rPr>
              <a:t>華語補救教學，協助本校新住民子女能及早適應學習生活，增進學習信心。</a:t>
            </a:r>
            <a:endParaRPr lang="zh-TW" altLang="en-US" dirty="0">
              <a:solidFill>
                <a:srgbClr val="002060"/>
              </a:solidFill>
              <a:latin typeface="標楷體" pitchFamily="65" charset="-120"/>
              <a:ea typeface="標楷體" pitchFamily="65" charset="-120"/>
            </a:endParaRPr>
          </a:p>
        </p:txBody>
      </p:sp>
      <p:pic>
        <p:nvPicPr>
          <p:cNvPr id="11" name="圖片 10" descr="華語補救_190221_000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11560" y="620688"/>
            <a:ext cx="3168352" cy="2377603"/>
          </a:xfrm>
          <a:prstGeom prst="rect">
            <a:avLst/>
          </a:prstGeom>
        </p:spPr>
      </p:pic>
      <p:pic>
        <p:nvPicPr>
          <p:cNvPr id="12" name="圖片 11" descr="IMG_211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067944" y="1412776"/>
            <a:ext cx="4495800" cy="2533650"/>
          </a:xfrm>
          <a:prstGeom prst="rect">
            <a:avLst/>
          </a:prstGeom>
        </p:spPr>
      </p:pic>
      <p:pic>
        <p:nvPicPr>
          <p:cNvPr id="13" name="圖片 12" descr="華語補救_190221_0011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11560" y="3501008"/>
            <a:ext cx="3168352" cy="2377604"/>
          </a:xfrm>
          <a:prstGeom prst="rect">
            <a:avLst/>
          </a:prstGeom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sz="quarter" idx="1"/>
          </p:nvPr>
        </p:nvSpPr>
        <p:spPr>
          <a:xfrm>
            <a:off x="467544" y="404664"/>
            <a:ext cx="7467600" cy="4873752"/>
          </a:xfrm>
        </p:spPr>
        <p:txBody>
          <a:bodyPr>
            <a:normAutofit/>
          </a:bodyPr>
          <a:lstStyle/>
          <a:p>
            <a:r>
              <a:rPr lang="zh-TW" altLang="en-US" sz="2800" dirty="0" smtClean="0">
                <a:latin typeface="標楷體" pitchFamily="65" charset="-120"/>
                <a:ea typeface="標楷體" pitchFamily="65" charset="-120"/>
              </a:rPr>
              <a:t>鼓勵學生參與本土語言認證，取得通過資格。</a:t>
            </a:r>
          </a:p>
          <a:p>
            <a:r>
              <a:rPr lang="zh-TW" altLang="en-US" sz="2800" dirty="0" smtClean="0">
                <a:latin typeface="標楷體" pitchFamily="65" charset="-120"/>
                <a:ea typeface="標楷體" pitchFamily="65" charset="-120"/>
              </a:rPr>
              <a:t>鼓勵學生參與校內外各項本土語言才藝競賽。</a:t>
            </a:r>
            <a:endParaRPr lang="zh-TW" altLang="en-US" sz="2800" dirty="0">
              <a:latin typeface="標楷體" pitchFamily="65" charset="-120"/>
              <a:ea typeface="標楷體" pitchFamily="65" charset="-120"/>
            </a:endParaRPr>
          </a:p>
        </p:txBody>
      </p:sp>
      <p:pic>
        <p:nvPicPr>
          <p:cNvPr id="11266" name="Picture 2" descr="IMG_136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584" y="1556792"/>
            <a:ext cx="2880320" cy="21602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7" name="Picture 3" descr="IMG_3617"/>
          <p:cNvPicPr>
            <a:picLocks noChangeAspect="1" noChangeArrowheads="1"/>
          </p:cNvPicPr>
          <p:nvPr/>
        </p:nvPicPr>
        <p:blipFill>
          <a:blip r:embed="rId3" cstate="print"/>
          <a:srcRect t="30864"/>
          <a:stretch>
            <a:fillRect/>
          </a:stretch>
        </p:blipFill>
        <p:spPr bwMode="auto">
          <a:xfrm>
            <a:off x="827584" y="3861048"/>
            <a:ext cx="2880320" cy="26095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圖片 5" descr="IMG_1567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283968" y="1988840"/>
            <a:ext cx="3240360" cy="2430270"/>
          </a:xfrm>
          <a:prstGeom prst="rect">
            <a:avLst/>
          </a:prstGeom>
        </p:spPr>
      </p:pic>
      <p:sp>
        <p:nvSpPr>
          <p:cNvPr id="7" name="投影片編號版面配置區 6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277BFE33-63A7-4879-8B10-E7BD98203638}" type="slidenum">
              <a:rPr lang="zh-TW" altLang="en-US" smtClean="0"/>
              <a:pPr/>
              <a:t>24</a:t>
            </a:fld>
            <a:endParaRPr lang="zh-TW" altLang="en-US"/>
          </a:p>
        </p:txBody>
      </p:sp>
      <p:sp>
        <p:nvSpPr>
          <p:cNvPr id="8" name="矩形 7"/>
          <p:cNvSpPr/>
          <p:nvPr/>
        </p:nvSpPr>
        <p:spPr>
          <a:xfrm>
            <a:off x="4283968" y="4797152"/>
            <a:ext cx="396044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zh-TW" altLang="en-US" dirty="0" smtClean="0">
                <a:solidFill>
                  <a:srgbClr val="002060"/>
                </a:solidFill>
                <a:latin typeface="標楷體" pitchFamily="65" charset="-120"/>
                <a:ea typeface="標楷體" pitchFamily="65" charset="-120"/>
              </a:rPr>
              <a:t>鼓勵學生參加才藝競賽或語言認證，獲獎獎狀及通過證書皆於朝會公開頒獎鼓勵。</a:t>
            </a:r>
            <a:endParaRPr lang="zh-TW" altLang="en-US" dirty="0">
              <a:solidFill>
                <a:srgbClr val="002060"/>
              </a:solidFill>
              <a:latin typeface="標楷體" pitchFamily="65" charset="-120"/>
              <a:ea typeface="標楷體" pitchFamily="65" charset="-120"/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67544" y="116632"/>
            <a:ext cx="7467600" cy="1143000"/>
          </a:xfrm>
        </p:spPr>
        <p:txBody>
          <a:bodyPr>
            <a:normAutofit/>
          </a:bodyPr>
          <a:lstStyle/>
          <a:p>
            <a:pPr algn="ctr"/>
            <a:r>
              <a:rPr lang="zh-TW" altLang="en-US" sz="3600" b="1" dirty="0" smtClean="0">
                <a:solidFill>
                  <a:srgbClr val="7030A0"/>
                </a:solidFill>
                <a:latin typeface="標楷體" pitchFamily="65" charset="-120"/>
                <a:ea typeface="標楷體" pitchFamily="65" charset="-120"/>
              </a:rPr>
              <a:t>情境營造</a:t>
            </a:r>
            <a:endParaRPr lang="zh-TW" altLang="en-US" sz="3600" b="1" dirty="0">
              <a:solidFill>
                <a:srgbClr val="7030A0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sz="quarter" idx="1"/>
          </p:nvPr>
        </p:nvSpPr>
        <p:spPr>
          <a:xfrm>
            <a:off x="251520" y="1196752"/>
            <a:ext cx="8435280" cy="4873752"/>
          </a:xfrm>
        </p:spPr>
        <p:txBody>
          <a:bodyPr/>
          <a:lstStyle/>
          <a:p>
            <a:r>
              <a:rPr lang="zh-TW" altLang="en-US" sz="2600" dirty="0" smtClean="0">
                <a:latin typeface="標楷體" pitchFamily="65" charset="-120"/>
                <a:ea typeface="標楷體" pitchFamily="65" charset="-120"/>
              </a:rPr>
              <a:t>張貼及展示本土語文作品或諺語，營造自然的學習環境。</a:t>
            </a:r>
            <a:endParaRPr lang="en-US" altLang="zh-TW" sz="2600" dirty="0" smtClean="0">
              <a:latin typeface="標楷體" pitchFamily="65" charset="-120"/>
              <a:ea typeface="標楷體" pitchFamily="65" charset="-120"/>
            </a:endParaRPr>
          </a:p>
          <a:p>
            <a:r>
              <a:rPr lang="zh-TW" altLang="en-US" sz="2600" dirty="0" smtClean="0">
                <a:latin typeface="標楷體" pitchFamily="65" charset="-120"/>
                <a:ea typeface="標楷體" pitchFamily="65" charset="-120"/>
              </a:rPr>
              <a:t>穿堂公告本土語言相關資訊，鼓勵師生參與。</a:t>
            </a:r>
            <a:endParaRPr lang="en-US" altLang="zh-TW" sz="2600" dirty="0" smtClean="0">
              <a:latin typeface="標楷體" pitchFamily="65" charset="-120"/>
              <a:ea typeface="標楷體" pitchFamily="65" charset="-120"/>
            </a:endParaRPr>
          </a:p>
          <a:p>
            <a:endParaRPr lang="zh-TW" altLang="en-US" dirty="0"/>
          </a:p>
        </p:txBody>
      </p:sp>
      <p:pic>
        <p:nvPicPr>
          <p:cNvPr id="10242" name="Picture 2" descr="IMG_292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575" y="4509120"/>
            <a:ext cx="2885057" cy="21602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3" name="圖片 5" descr="D:\WebStorage\教務工作\04業務文件\01教學組\本土語訪視\新資料夾 (3)\IMG_737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5576" y="2276872"/>
            <a:ext cx="2880320" cy="21638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圖片 5" descr="IMG_E2124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067944" y="2780927"/>
            <a:ext cx="3960440" cy="2970329"/>
          </a:xfrm>
          <a:prstGeom prst="rect">
            <a:avLst/>
          </a:prstGeom>
        </p:spPr>
      </p:pic>
      <p:sp>
        <p:nvSpPr>
          <p:cNvPr id="7" name="投影片編號版面配置區 6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277BFE33-63A7-4879-8B10-E7BD98203638}" type="slidenum">
              <a:rPr lang="zh-TW" altLang="en-US" smtClean="0"/>
              <a:pPr/>
              <a:t>25</a:t>
            </a:fld>
            <a:endParaRPr lang="zh-TW" altLang="en-US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sz="quarter" idx="1"/>
          </p:nvPr>
        </p:nvSpPr>
        <p:spPr>
          <a:xfrm>
            <a:off x="467544" y="836712"/>
            <a:ext cx="7776864" cy="1296144"/>
          </a:xfrm>
        </p:spPr>
        <p:txBody>
          <a:bodyPr>
            <a:normAutofit lnSpcReduction="10000"/>
          </a:bodyPr>
          <a:lstStyle/>
          <a:p>
            <a:r>
              <a:rPr lang="zh-TW" altLang="en-US" sz="2800" dirty="0" smtClean="0">
                <a:latin typeface="標楷體" pitchFamily="65" charset="-120"/>
                <a:ea typeface="標楷體" pitchFamily="65" charset="-120"/>
              </a:rPr>
              <a:t>課間活動適時播放臺灣母語、常用句、歌曲、新聞影片等，創造多元學習機會，並提高學生學習興趣，促進文化認同與尊重。</a:t>
            </a:r>
            <a:endParaRPr lang="en-US" altLang="zh-TW" sz="2800" dirty="0" smtClean="0">
              <a:latin typeface="標楷體" pitchFamily="65" charset="-120"/>
              <a:ea typeface="標楷體" pitchFamily="65" charset="-120"/>
            </a:endParaRPr>
          </a:p>
          <a:p>
            <a:endParaRPr lang="zh-TW" altLang="en-US" dirty="0"/>
          </a:p>
        </p:txBody>
      </p:sp>
      <p:pic>
        <p:nvPicPr>
          <p:cNvPr id="7" name="圖片 6" descr="IMG_070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39552" y="2636912"/>
            <a:ext cx="3672408" cy="2754306"/>
          </a:xfrm>
          <a:prstGeom prst="rect">
            <a:avLst/>
          </a:prstGeom>
        </p:spPr>
      </p:pic>
      <p:pic>
        <p:nvPicPr>
          <p:cNvPr id="8" name="圖片 7" descr="IMG_072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91472" y="2636912"/>
            <a:ext cx="3648405" cy="2736304"/>
          </a:xfrm>
          <a:prstGeom prst="rect">
            <a:avLst/>
          </a:prstGeom>
        </p:spPr>
      </p:pic>
      <p:sp>
        <p:nvSpPr>
          <p:cNvPr id="6" name="投影片編號版面配置區 5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277BFE33-63A7-4879-8B10-E7BD98203638}" type="slidenum">
              <a:rPr lang="zh-TW" altLang="en-US" smtClean="0"/>
              <a:pPr/>
              <a:t>26</a:t>
            </a:fld>
            <a:endParaRPr lang="zh-TW" altLang="en-US"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zh-TW" altLang="en-US" sz="3600" b="1" dirty="0" smtClean="0">
                <a:solidFill>
                  <a:srgbClr val="7030A0"/>
                </a:solidFill>
                <a:latin typeface="標楷體" pitchFamily="65" charset="-120"/>
                <a:ea typeface="標楷體" pitchFamily="65" charset="-120"/>
              </a:rPr>
              <a:t>執行困境與建議</a:t>
            </a:r>
            <a:endParaRPr lang="zh-TW" altLang="en-US" sz="3600" b="1" dirty="0">
              <a:solidFill>
                <a:srgbClr val="7030A0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algn="just"/>
            <a:r>
              <a:rPr lang="zh-TW" altLang="en-US" sz="2800" dirty="0" smtClean="0">
                <a:latin typeface="標楷體" pitchFamily="65" charset="-120"/>
                <a:ea typeface="標楷體" pitchFamily="65" charset="-120"/>
              </a:rPr>
              <a:t>本土語言課程於國中階段為選修課程，多數家長及學生選修意願不高。故推動方向以本土語言教育融入各處室活動及相關學習領域教學，增進學生對於多元文化的認識與尊重。</a:t>
            </a:r>
            <a:endParaRPr lang="en-US" altLang="zh-TW" sz="2800" dirty="0" smtClean="0">
              <a:latin typeface="標楷體" pitchFamily="65" charset="-120"/>
              <a:ea typeface="標楷體" pitchFamily="65" charset="-120"/>
            </a:endParaRPr>
          </a:p>
          <a:p>
            <a:pPr algn="just"/>
            <a:r>
              <a:rPr lang="zh-TW" altLang="en-US" sz="2800" dirty="0" smtClean="0">
                <a:latin typeface="標楷體" pitchFamily="65" charset="-120"/>
                <a:ea typeface="標楷體" pitchFamily="65" charset="-120"/>
              </a:rPr>
              <a:t>因應</a:t>
            </a:r>
            <a:r>
              <a:rPr lang="en-US" altLang="zh-TW" sz="2800" dirty="0" smtClean="0">
                <a:latin typeface="標楷體" pitchFamily="65" charset="-120"/>
                <a:ea typeface="標楷體" pitchFamily="65" charset="-120"/>
              </a:rPr>
              <a:t>108</a:t>
            </a:r>
            <a:r>
              <a:rPr lang="zh-TW" altLang="en-US" sz="2800" dirty="0" smtClean="0">
                <a:latin typeface="標楷體" pitchFamily="65" charset="-120"/>
                <a:ea typeface="標楷體" pitchFamily="65" charset="-120"/>
              </a:rPr>
              <a:t>課綱新住民語文課程的實施，期盼教育局能比照原住民族語師資聘任方式，採師資聯合甄選、共聘模式實施，並補助學校開班經費，以利學校解決師資聘任不易與開班經費的問題。</a:t>
            </a:r>
            <a:endParaRPr lang="en-US" altLang="zh-TW" sz="2800" dirty="0" smtClean="0">
              <a:latin typeface="標楷體" pitchFamily="65" charset="-120"/>
              <a:ea typeface="標楷體" pitchFamily="65" charset="-120"/>
            </a:endParaRPr>
          </a:p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277BFE33-63A7-4879-8B10-E7BD98203638}" type="slidenum">
              <a:rPr lang="zh-TW" altLang="en-US" smtClean="0"/>
              <a:pPr/>
              <a:t>27</a:t>
            </a:fld>
            <a:endParaRPr lang="zh-TW" altLang="en-US"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3"/>
          <p:cNvSpPr>
            <a:spLocks noGrp="1"/>
          </p:cNvSpPr>
          <p:nvPr>
            <p:ph type="ctrTitle"/>
          </p:nvPr>
        </p:nvSpPr>
        <p:spPr>
          <a:xfrm>
            <a:off x="1691680" y="908720"/>
            <a:ext cx="6172200" cy="1894362"/>
          </a:xfrm>
        </p:spPr>
        <p:txBody>
          <a:bodyPr>
            <a:normAutofit/>
          </a:bodyPr>
          <a:lstStyle/>
          <a:p>
            <a:r>
              <a:rPr lang="zh-TW" altLang="en-US" sz="4000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增進多元文化理解                 </a:t>
            </a:r>
            <a:r>
              <a:rPr lang="en-US" altLang="zh-TW" sz="4000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/>
            </a:r>
            <a:br>
              <a:rPr lang="en-US" altLang="zh-TW" sz="4000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</a:br>
            <a:r>
              <a:rPr lang="zh-TW" altLang="en-US" sz="4000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           創造共好社會</a:t>
            </a:r>
            <a:endParaRPr lang="zh-TW" altLang="en-US" sz="4000" dirty="0">
              <a:solidFill>
                <a:srgbClr val="FF0000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5" name="副標題 4"/>
          <p:cNvSpPr>
            <a:spLocks noGrp="1"/>
          </p:cNvSpPr>
          <p:nvPr>
            <p:ph type="subTitle" idx="1"/>
          </p:nvPr>
        </p:nvSpPr>
        <p:spPr>
          <a:xfrm>
            <a:off x="2267744" y="4221088"/>
            <a:ext cx="6172200" cy="1371600"/>
          </a:xfrm>
        </p:spPr>
        <p:txBody>
          <a:bodyPr/>
          <a:lstStyle/>
          <a:p>
            <a:endParaRPr lang="zh-TW" altLang="en-US" dirty="0" smtClean="0"/>
          </a:p>
          <a:p>
            <a:pPr algn="ctr"/>
            <a:r>
              <a:rPr lang="zh-TW" altLang="en-US" sz="3600" b="0" dirty="0" smtClean="0">
                <a:solidFill>
                  <a:srgbClr val="002060"/>
                </a:solidFill>
                <a:latin typeface="標楷體" pitchFamily="65" charset="-120"/>
                <a:ea typeface="標楷體" pitchFamily="65" charset="-120"/>
              </a:rPr>
              <a:t>簡報結束，恁仔細！</a:t>
            </a:r>
            <a:endParaRPr lang="zh-TW" altLang="en-US" sz="3600" b="0" dirty="0">
              <a:solidFill>
                <a:srgbClr val="002060"/>
              </a:solidFill>
              <a:latin typeface="標楷體" pitchFamily="65" charset="-120"/>
              <a:ea typeface="標楷體" pitchFamily="65" charset="-120"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壁窗">
  <a:themeElements>
    <a:clrScheme name="壁窗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壁窗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壁窗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986</TotalTime>
  <Words>1330</Words>
  <Application>Microsoft Office PowerPoint</Application>
  <PresentationFormat>如螢幕大小 (4:3)</PresentationFormat>
  <Paragraphs>114</Paragraphs>
  <Slides>28</Slides>
  <Notes>1</Notes>
  <HiddenSlides>0</HiddenSlides>
  <MMClips>0</MMClips>
  <ScaleCrop>false</ScaleCrop>
  <HeadingPairs>
    <vt:vector size="4" baseType="variant">
      <vt:variant>
        <vt:lpstr>佈景主題</vt:lpstr>
      </vt:variant>
      <vt:variant>
        <vt:i4>1</vt:i4>
      </vt:variant>
      <vt:variant>
        <vt:lpstr>投影片標題</vt:lpstr>
      </vt:variant>
      <vt:variant>
        <vt:i4>28</vt:i4>
      </vt:variant>
    </vt:vector>
  </HeadingPairs>
  <TitlesOfParts>
    <vt:vector size="29" baseType="lpstr">
      <vt:lpstr>壁窗</vt:lpstr>
      <vt:lpstr>107學年度第二學期桃園市國民教育輔導團 國中組語文學習領域 本土語文暨新住民語文輔導小組到校輔導  學校推動概況報告</vt:lpstr>
      <vt:lpstr>推動本土語言暨新住民語文理念及目標</vt:lpstr>
      <vt:lpstr>成員背景分析</vt:lpstr>
      <vt:lpstr>行政運作</vt:lpstr>
      <vt:lpstr>投影片 5</vt:lpstr>
      <vt:lpstr>投影片 6</vt:lpstr>
      <vt:lpstr>投影片 7</vt:lpstr>
      <vt:lpstr>投影片 8</vt:lpstr>
      <vt:lpstr>投影片 9</vt:lpstr>
      <vt:lpstr>活動規劃</vt:lpstr>
      <vt:lpstr>投影片 11</vt:lpstr>
      <vt:lpstr>投影片 12</vt:lpstr>
      <vt:lpstr>投影片 13</vt:lpstr>
      <vt:lpstr>投影片 14</vt:lpstr>
      <vt:lpstr>投影片 15</vt:lpstr>
      <vt:lpstr>投影片 16</vt:lpstr>
      <vt:lpstr>投影片 17</vt:lpstr>
      <vt:lpstr>投影片 18</vt:lpstr>
      <vt:lpstr>投影片 19</vt:lpstr>
      <vt:lpstr>投影片 20</vt:lpstr>
      <vt:lpstr>課程教學</vt:lpstr>
      <vt:lpstr>投影片 22</vt:lpstr>
      <vt:lpstr>投影片 23</vt:lpstr>
      <vt:lpstr>投影片 24</vt:lpstr>
      <vt:lpstr>情境營造</vt:lpstr>
      <vt:lpstr>投影片 26</vt:lpstr>
      <vt:lpstr>執行困境與建議</vt:lpstr>
      <vt:lpstr>增進多元文化理解                             創造共好社會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107學年度第二學期桃園市國民教育輔導團 國中組語文學習領域 本土語文暨新住民語文輔導小組 到校輔導</dc:title>
  <dc:creator>user</dc:creator>
  <cp:lastModifiedBy>user</cp:lastModifiedBy>
  <cp:revision>96</cp:revision>
  <dcterms:created xsi:type="dcterms:W3CDTF">2019-03-13T03:15:33Z</dcterms:created>
  <dcterms:modified xsi:type="dcterms:W3CDTF">2019-03-16T03:35:28Z</dcterms:modified>
</cp:coreProperties>
</file>