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diagrams/layout1.xml" ContentType="application/vnd.openxmlformats-officedocument.drawingml.diagram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diagrams/data1.xml" ContentType="application/vnd.openxmlformats-officedocument.drawingml.diagramData+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4"/>
  </p:notesMasterIdLst>
  <p:sldIdLst>
    <p:sldId id="267" r:id="rId2"/>
    <p:sldId id="1157" r:id="rId3"/>
    <p:sldId id="1158" r:id="rId4"/>
    <p:sldId id="1159" r:id="rId5"/>
    <p:sldId id="1160" r:id="rId6"/>
    <p:sldId id="1161" r:id="rId7"/>
    <p:sldId id="1167" r:id="rId8"/>
    <p:sldId id="1166" r:id="rId9"/>
    <p:sldId id="1189" r:id="rId10"/>
    <p:sldId id="1085" r:id="rId11"/>
    <p:sldId id="1084" r:id="rId12"/>
    <p:sldId id="1168" r:id="rId13"/>
    <p:sldId id="1113" r:id="rId14"/>
    <p:sldId id="1116" r:id="rId15"/>
    <p:sldId id="1108" r:id="rId16"/>
    <p:sldId id="1086" r:id="rId17"/>
    <p:sldId id="1087" r:id="rId18"/>
    <p:sldId id="1107" r:id="rId19"/>
    <p:sldId id="1121" r:id="rId20"/>
    <p:sldId id="1153" r:id="rId21"/>
    <p:sldId id="1122" r:id="rId22"/>
    <p:sldId id="1120" r:id="rId23"/>
    <p:sldId id="1112" r:id="rId24"/>
    <p:sldId id="1109" r:id="rId25"/>
    <p:sldId id="1182" r:id="rId26"/>
    <p:sldId id="1183" r:id="rId27"/>
    <p:sldId id="1186" r:id="rId28"/>
    <p:sldId id="1185" r:id="rId29"/>
    <p:sldId id="1123" r:id="rId30"/>
    <p:sldId id="1124" r:id="rId31"/>
    <p:sldId id="1125" r:id="rId32"/>
    <p:sldId id="1126" r:id="rId33"/>
    <p:sldId id="1127" r:id="rId34"/>
    <p:sldId id="1128" r:id="rId35"/>
    <p:sldId id="1129" r:id="rId36"/>
    <p:sldId id="1130" r:id="rId37"/>
    <p:sldId id="1172" r:id="rId38"/>
    <p:sldId id="1184" r:id="rId39"/>
    <p:sldId id="1187" r:id="rId40"/>
    <p:sldId id="1188" r:id="rId41"/>
    <p:sldId id="1134" r:id="rId42"/>
    <p:sldId id="1089" r:id="rId43"/>
    <p:sldId id="1103" r:id="rId44"/>
    <p:sldId id="1094" r:id="rId45"/>
    <p:sldId id="1143" r:id="rId46"/>
    <p:sldId id="1141" r:id="rId47"/>
    <p:sldId id="1142" r:id="rId48"/>
    <p:sldId id="1091" r:id="rId49"/>
    <p:sldId id="1093" r:id="rId50"/>
    <p:sldId id="998" r:id="rId51"/>
    <p:sldId id="1099" r:id="rId52"/>
    <p:sldId id="1164" r:id="rId53"/>
    <p:sldId id="1165" r:id="rId54"/>
    <p:sldId id="1092" r:id="rId55"/>
    <p:sldId id="1096" r:id="rId56"/>
    <p:sldId id="1097" r:id="rId57"/>
    <p:sldId id="1034" r:id="rId58"/>
    <p:sldId id="1133" r:id="rId59"/>
    <p:sldId id="1163" r:id="rId60"/>
    <p:sldId id="1100" r:id="rId61"/>
    <p:sldId id="1135" r:id="rId62"/>
    <p:sldId id="1192" r:id="rId63"/>
    <p:sldId id="1191" r:id="rId64"/>
    <p:sldId id="1193" r:id="rId65"/>
    <p:sldId id="1035" r:id="rId66"/>
    <p:sldId id="1101" r:id="rId67"/>
    <p:sldId id="1152" r:id="rId68"/>
    <p:sldId id="1148" r:id="rId69"/>
    <p:sldId id="1149" r:id="rId70"/>
    <p:sldId id="1150" r:id="rId71"/>
    <p:sldId id="1151" r:id="rId72"/>
    <p:sldId id="1154" r:id="rId73"/>
    <p:sldId id="1102" r:id="rId74"/>
    <p:sldId id="1140" r:id="rId75"/>
    <p:sldId id="1156" r:id="rId76"/>
    <p:sldId id="969" r:id="rId77"/>
    <p:sldId id="1146" r:id="rId78"/>
    <p:sldId id="1147" r:id="rId79"/>
    <p:sldId id="1145" r:id="rId80"/>
    <p:sldId id="1104" r:id="rId81"/>
    <p:sldId id="1105" r:id="rId82"/>
    <p:sldId id="985" r:id="rId83"/>
  </p:sldIdLst>
  <p:sldSz cx="9144000" cy="6858000" type="screen4x3"/>
  <p:notesSz cx="6858000" cy="9144000"/>
  <p:defaultTex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CC"/>
    <a:srgbClr val="FFCCFF"/>
    <a:srgbClr val="FF3399"/>
    <a:srgbClr val="CC66FF"/>
    <a:srgbClr val="CC00FF"/>
    <a:srgbClr val="9966FF"/>
    <a:srgbClr val="CC3399"/>
    <a:srgbClr val="FF9966"/>
    <a:srgbClr val="0000FF"/>
    <a:srgbClr val="FF0066"/>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中等深淺樣式 2 - 輔色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BDBED569-4797-4DF1-A0F4-6AAB3CD982D8}" styleName="淺色樣式 3 - 輔色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00A15C55-8517-42AA-B614-E9B94910E393}" styleName="中等深淺樣式 2 - 輔色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中等深淺樣式 2 - 輔色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9" d="100"/>
          <a:sy n="59" d="100"/>
        </p:scale>
        <p:origin x="-1602" y="-90"/>
      </p:cViewPr>
      <p:guideLst>
        <p:guide orient="horz" pos="2160"/>
        <p:guide pos="2880"/>
      </p:guideLst>
    </p:cSldViewPr>
  </p:slideViewPr>
  <p:notesTextViewPr>
    <p:cViewPr>
      <p:scale>
        <a:sx n="100" d="100"/>
        <a:sy n="100" d="100"/>
      </p:scale>
      <p:origin x="0" y="0"/>
    </p:cViewPr>
  </p:notesTextViewPr>
  <p:gridSpacing cx="36868100" cy="368681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5CE4506-3939-40AD-89A5-AF68080CFBC8}" type="doc">
      <dgm:prSet loTypeId="urn:microsoft.com/office/officeart/2005/8/layout/venn3" loCatId="relationship" qsTypeId="urn:microsoft.com/office/officeart/2005/8/quickstyle/simple1" qsCatId="simple" csTypeId="urn:microsoft.com/office/officeart/2005/8/colors/colorful1#1" csCatId="colorful" phldr="1"/>
      <dgm:spPr/>
      <dgm:t>
        <a:bodyPr/>
        <a:lstStyle/>
        <a:p>
          <a:endParaRPr lang="zh-TW" altLang="en-US"/>
        </a:p>
      </dgm:t>
    </dgm:pt>
    <dgm:pt modelId="{695A1B4D-CF13-4235-9DC7-C1864BA925FE}">
      <dgm:prSet phldrT="[文字]" custT="1"/>
      <dgm:spPr>
        <a:solidFill>
          <a:srgbClr val="00B0F0">
            <a:alpha val="50000"/>
          </a:srgbClr>
        </a:solidFill>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zh-TW" altLang="en-US" sz="2400" dirty="0" smtClean="0">
              <a:solidFill>
                <a:schemeClr val="tx1"/>
              </a:solidFill>
              <a:latin typeface="標楷體" pitchFamily="65" charset="-120"/>
              <a:ea typeface="標楷體" pitchFamily="65" charset="-120"/>
            </a:rPr>
            <a:t>脈絡化的學習情境</a:t>
          </a:r>
        </a:p>
      </dgm:t>
    </dgm:pt>
    <dgm:pt modelId="{92036F15-D5FF-4792-9130-CBBA64A575EC}" type="parTrans" cxnId="{8B516D32-F694-480B-B111-94E62B8A3A3A}">
      <dgm:prSet/>
      <dgm:spPr/>
      <dgm:t>
        <a:bodyPr/>
        <a:lstStyle/>
        <a:p>
          <a:endParaRPr lang="zh-TW" altLang="en-US"/>
        </a:p>
      </dgm:t>
    </dgm:pt>
    <dgm:pt modelId="{A62C4192-8761-4034-8DF2-FDFA8C37A612}" type="sibTrans" cxnId="{8B516D32-F694-480B-B111-94E62B8A3A3A}">
      <dgm:prSet/>
      <dgm:spPr/>
      <dgm:t>
        <a:bodyPr/>
        <a:lstStyle/>
        <a:p>
          <a:endParaRPr lang="zh-TW" altLang="en-US"/>
        </a:p>
      </dgm:t>
    </dgm:pt>
    <dgm:pt modelId="{36079B1A-9ECA-4141-B929-2A48759B4557}">
      <dgm:prSet phldrT="[文字]" custT="1"/>
      <dgm:spPr>
        <a:solidFill>
          <a:srgbClr val="FFCCFF">
            <a:alpha val="50000"/>
          </a:srgbClr>
        </a:solidFill>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zh-TW" altLang="en-US" sz="2400" dirty="0" smtClean="0">
              <a:solidFill>
                <a:sysClr val="windowText" lastClr="000000"/>
              </a:solidFill>
              <a:latin typeface="標楷體" pitchFamily="65" charset="-120"/>
              <a:ea typeface="標楷體" pitchFamily="65" charset="-120"/>
            </a:rPr>
            <a:t>教師交付或學生自訂的工作任務</a:t>
          </a:r>
        </a:p>
        <a:p>
          <a:endParaRPr lang="zh-TW" altLang="en-US" sz="2400" dirty="0">
            <a:solidFill>
              <a:schemeClr val="tx1"/>
            </a:solidFill>
            <a:latin typeface="標楷體" pitchFamily="65" charset="-120"/>
            <a:ea typeface="標楷體" pitchFamily="65" charset="-120"/>
          </a:endParaRPr>
        </a:p>
      </dgm:t>
    </dgm:pt>
    <dgm:pt modelId="{A633E81B-D05C-46A8-8B95-DB4D50161D7B}" type="parTrans" cxnId="{91FC727E-6606-4257-9DF5-5F32164ED0BA}">
      <dgm:prSet/>
      <dgm:spPr/>
      <dgm:t>
        <a:bodyPr/>
        <a:lstStyle/>
        <a:p>
          <a:endParaRPr lang="zh-TW" altLang="en-US"/>
        </a:p>
      </dgm:t>
    </dgm:pt>
    <dgm:pt modelId="{FEB51D9B-839E-4009-BCBD-68B939AB4839}" type="sibTrans" cxnId="{91FC727E-6606-4257-9DF5-5F32164ED0BA}">
      <dgm:prSet/>
      <dgm:spPr/>
      <dgm:t>
        <a:bodyPr/>
        <a:lstStyle/>
        <a:p>
          <a:endParaRPr lang="zh-TW" altLang="en-US"/>
        </a:p>
      </dgm:t>
    </dgm:pt>
    <dgm:pt modelId="{ED52FEB6-FD99-4108-A2A6-EB904A9DA24A}">
      <dgm:prSet phldrT="[文字]" custT="1"/>
      <dgm:spPr>
        <a:solidFill>
          <a:srgbClr val="DD05A4">
            <a:alpha val="50000"/>
          </a:srgbClr>
        </a:solidFill>
      </dgm:spPr>
      <dgm:t>
        <a:bodyPr/>
        <a:lstStyle/>
        <a:p>
          <a:r>
            <a:rPr lang="zh-TW" altLang="en-US" sz="2400" dirty="0" smtClean="0">
              <a:solidFill>
                <a:sysClr val="windowText" lastClr="000000"/>
              </a:solidFill>
              <a:latin typeface="標楷體" pitchFamily="65" charset="-120"/>
              <a:ea typeface="標楷體" pitchFamily="65" charset="-120"/>
            </a:rPr>
            <a:t>學生思考或討論</a:t>
          </a:r>
        </a:p>
      </dgm:t>
    </dgm:pt>
    <dgm:pt modelId="{17F1C51E-E5F8-41CF-BB7C-ED9BD2188D9D}" type="parTrans" cxnId="{8EC37B30-8C10-4C9E-B612-A669C7B558FD}">
      <dgm:prSet/>
      <dgm:spPr/>
      <dgm:t>
        <a:bodyPr/>
        <a:lstStyle/>
        <a:p>
          <a:endParaRPr lang="zh-TW" altLang="en-US"/>
        </a:p>
      </dgm:t>
    </dgm:pt>
    <dgm:pt modelId="{75F71903-6502-4466-832D-E5E0F893DC4D}" type="sibTrans" cxnId="{8EC37B30-8C10-4C9E-B612-A669C7B558FD}">
      <dgm:prSet/>
      <dgm:spPr/>
      <dgm:t>
        <a:bodyPr/>
        <a:lstStyle/>
        <a:p>
          <a:endParaRPr lang="zh-TW" altLang="en-US"/>
        </a:p>
      </dgm:t>
    </dgm:pt>
    <dgm:pt modelId="{E1C2496E-0635-439D-A7DC-57D01ACDC57A}">
      <dgm:prSet phldrT="[文字]" custT="1"/>
      <dgm:spPr>
        <a:solidFill>
          <a:srgbClr val="0070C0">
            <a:alpha val="50000"/>
          </a:srgbClr>
        </a:solidFill>
      </dgm:spPr>
      <dgm:t>
        <a:bodyPr/>
        <a:lstStyle/>
        <a:p>
          <a:r>
            <a:rPr lang="zh-TW" altLang="en-US" sz="2400" dirty="0" smtClean="0">
              <a:solidFill>
                <a:schemeClr val="tx1"/>
              </a:solidFill>
              <a:latin typeface="標楷體" pitchFamily="65" charset="-120"/>
              <a:ea typeface="標楷體" pitchFamily="65" charset="-120"/>
            </a:rPr>
            <a:t>採取行動</a:t>
          </a:r>
          <a:endParaRPr lang="en-US" altLang="zh-TW" sz="2400" dirty="0" smtClean="0">
            <a:solidFill>
              <a:schemeClr val="tx1"/>
            </a:solidFill>
            <a:latin typeface="標楷體" pitchFamily="65" charset="-120"/>
            <a:ea typeface="標楷體" pitchFamily="65" charset="-120"/>
          </a:endParaRPr>
        </a:p>
        <a:p>
          <a:r>
            <a:rPr lang="zh-TW" altLang="en-US" sz="2400" dirty="0" smtClean="0">
              <a:solidFill>
                <a:schemeClr val="tx1"/>
              </a:solidFill>
              <a:latin typeface="標楷體" pitchFamily="65" charset="-120"/>
              <a:ea typeface="標楷體" pitchFamily="65" charset="-120"/>
            </a:rPr>
            <a:t>使用策略與方法</a:t>
          </a:r>
          <a:endParaRPr lang="zh-TW" altLang="en-US" sz="2400" dirty="0">
            <a:solidFill>
              <a:schemeClr val="tx1"/>
            </a:solidFill>
            <a:latin typeface="標楷體" pitchFamily="65" charset="-120"/>
            <a:ea typeface="標楷體" pitchFamily="65" charset="-120"/>
          </a:endParaRPr>
        </a:p>
      </dgm:t>
    </dgm:pt>
    <dgm:pt modelId="{8D162820-1871-4B98-B085-B89C7B152B8B}" type="parTrans" cxnId="{C64B8ECC-5A90-47E3-BAE9-AD11AE16B19F}">
      <dgm:prSet/>
      <dgm:spPr/>
      <dgm:t>
        <a:bodyPr/>
        <a:lstStyle/>
        <a:p>
          <a:endParaRPr lang="zh-TW" altLang="en-US"/>
        </a:p>
      </dgm:t>
    </dgm:pt>
    <dgm:pt modelId="{3EC173CB-31BE-4EBC-BA86-D6AD9AE8F2C0}" type="sibTrans" cxnId="{C64B8ECC-5A90-47E3-BAE9-AD11AE16B19F}">
      <dgm:prSet/>
      <dgm:spPr/>
      <dgm:t>
        <a:bodyPr/>
        <a:lstStyle/>
        <a:p>
          <a:endParaRPr lang="zh-TW" altLang="en-US"/>
        </a:p>
      </dgm:t>
    </dgm:pt>
    <dgm:pt modelId="{89CA2C92-1C19-4274-AAA7-3D91B827B6CE}" type="pres">
      <dgm:prSet presAssocID="{05CE4506-3939-40AD-89A5-AF68080CFBC8}" presName="Name0" presStyleCnt="0">
        <dgm:presLayoutVars>
          <dgm:dir/>
          <dgm:resizeHandles val="exact"/>
        </dgm:presLayoutVars>
      </dgm:prSet>
      <dgm:spPr/>
      <dgm:t>
        <a:bodyPr/>
        <a:lstStyle/>
        <a:p>
          <a:endParaRPr lang="zh-TW" altLang="en-US"/>
        </a:p>
      </dgm:t>
    </dgm:pt>
    <dgm:pt modelId="{ED043B91-A83C-4D01-A798-B12100C215BE}" type="pres">
      <dgm:prSet presAssocID="{695A1B4D-CF13-4235-9DC7-C1864BA925FE}" presName="Name5" presStyleLbl="vennNode1" presStyleIdx="0" presStyleCnt="4" custScaleX="205477" custScaleY="182578" custLinFactNeighborX="-83999" custLinFactNeighborY="-8132">
        <dgm:presLayoutVars>
          <dgm:bulletEnabled val="1"/>
        </dgm:presLayoutVars>
      </dgm:prSet>
      <dgm:spPr/>
      <dgm:t>
        <a:bodyPr/>
        <a:lstStyle/>
        <a:p>
          <a:endParaRPr lang="zh-TW" altLang="en-US"/>
        </a:p>
      </dgm:t>
    </dgm:pt>
    <dgm:pt modelId="{1A882255-9A32-4B90-92B0-C00B10C4CD4D}" type="pres">
      <dgm:prSet presAssocID="{A62C4192-8761-4034-8DF2-FDFA8C37A612}" presName="space" presStyleCnt="0"/>
      <dgm:spPr/>
    </dgm:pt>
    <dgm:pt modelId="{95915C4A-70EC-4FBE-B2CD-86B61962E913}" type="pres">
      <dgm:prSet presAssocID="{36079B1A-9ECA-4141-B929-2A48759B4557}" presName="Name5" presStyleLbl="vennNode1" presStyleIdx="1" presStyleCnt="4" custScaleX="220592" custScaleY="214050" custLinFactNeighborX="-13056" custLinFactNeighborY="7028">
        <dgm:presLayoutVars>
          <dgm:bulletEnabled val="1"/>
        </dgm:presLayoutVars>
      </dgm:prSet>
      <dgm:spPr/>
      <dgm:t>
        <a:bodyPr/>
        <a:lstStyle/>
        <a:p>
          <a:endParaRPr lang="zh-TW" altLang="en-US"/>
        </a:p>
      </dgm:t>
    </dgm:pt>
    <dgm:pt modelId="{F41309D2-7E0A-4E9E-BBFD-337B20DD16E7}" type="pres">
      <dgm:prSet presAssocID="{FEB51D9B-839E-4009-BCBD-68B939AB4839}" presName="space" presStyleCnt="0"/>
      <dgm:spPr/>
    </dgm:pt>
    <dgm:pt modelId="{5D35B74E-FA5E-4CBD-A81A-B9DA938CC41A}" type="pres">
      <dgm:prSet presAssocID="{ED52FEB6-FD99-4108-A2A6-EB904A9DA24A}" presName="Name5" presStyleLbl="vennNode1" presStyleIdx="2" presStyleCnt="4" custScaleX="198948" custScaleY="186329" custLinFactNeighborX="10191" custLinFactNeighborY="12394">
        <dgm:presLayoutVars>
          <dgm:bulletEnabled val="1"/>
        </dgm:presLayoutVars>
      </dgm:prSet>
      <dgm:spPr/>
      <dgm:t>
        <a:bodyPr/>
        <a:lstStyle/>
        <a:p>
          <a:endParaRPr lang="zh-TW" altLang="en-US"/>
        </a:p>
      </dgm:t>
    </dgm:pt>
    <dgm:pt modelId="{F7BA8767-0BDB-4F49-90D1-66361B1F6A83}" type="pres">
      <dgm:prSet presAssocID="{75F71903-6502-4466-832D-E5E0F893DC4D}" presName="space" presStyleCnt="0"/>
      <dgm:spPr/>
    </dgm:pt>
    <dgm:pt modelId="{62C80D46-0835-4038-97A2-D68798CEC271}" type="pres">
      <dgm:prSet presAssocID="{E1C2496E-0635-439D-A7DC-57D01ACDC57A}" presName="Name5" presStyleLbl="vennNode1" presStyleIdx="3" presStyleCnt="4" custScaleX="207883" custScaleY="185486" custLinFactNeighborX="73682" custLinFactNeighborY="4586">
        <dgm:presLayoutVars>
          <dgm:bulletEnabled val="1"/>
        </dgm:presLayoutVars>
      </dgm:prSet>
      <dgm:spPr/>
      <dgm:t>
        <a:bodyPr/>
        <a:lstStyle/>
        <a:p>
          <a:endParaRPr lang="zh-TW" altLang="en-US"/>
        </a:p>
      </dgm:t>
    </dgm:pt>
  </dgm:ptLst>
  <dgm:cxnLst>
    <dgm:cxn modelId="{8D1BC4F0-5E36-4C9B-827E-833C6729247E}" type="presOf" srcId="{ED52FEB6-FD99-4108-A2A6-EB904A9DA24A}" destId="{5D35B74E-FA5E-4CBD-A81A-B9DA938CC41A}" srcOrd="0" destOrd="0" presId="urn:microsoft.com/office/officeart/2005/8/layout/venn3"/>
    <dgm:cxn modelId="{8EC37B30-8C10-4C9E-B612-A669C7B558FD}" srcId="{05CE4506-3939-40AD-89A5-AF68080CFBC8}" destId="{ED52FEB6-FD99-4108-A2A6-EB904A9DA24A}" srcOrd="2" destOrd="0" parTransId="{17F1C51E-E5F8-41CF-BB7C-ED9BD2188D9D}" sibTransId="{75F71903-6502-4466-832D-E5E0F893DC4D}"/>
    <dgm:cxn modelId="{C64B8ECC-5A90-47E3-BAE9-AD11AE16B19F}" srcId="{05CE4506-3939-40AD-89A5-AF68080CFBC8}" destId="{E1C2496E-0635-439D-A7DC-57D01ACDC57A}" srcOrd="3" destOrd="0" parTransId="{8D162820-1871-4B98-B085-B89C7B152B8B}" sibTransId="{3EC173CB-31BE-4EBC-BA86-D6AD9AE8F2C0}"/>
    <dgm:cxn modelId="{91FC727E-6606-4257-9DF5-5F32164ED0BA}" srcId="{05CE4506-3939-40AD-89A5-AF68080CFBC8}" destId="{36079B1A-9ECA-4141-B929-2A48759B4557}" srcOrd="1" destOrd="0" parTransId="{A633E81B-D05C-46A8-8B95-DB4D50161D7B}" sibTransId="{FEB51D9B-839E-4009-BCBD-68B939AB4839}"/>
    <dgm:cxn modelId="{8B516D32-F694-480B-B111-94E62B8A3A3A}" srcId="{05CE4506-3939-40AD-89A5-AF68080CFBC8}" destId="{695A1B4D-CF13-4235-9DC7-C1864BA925FE}" srcOrd="0" destOrd="0" parTransId="{92036F15-D5FF-4792-9130-CBBA64A575EC}" sibTransId="{A62C4192-8761-4034-8DF2-FDFA8C37A612}"/>
    <dgm:cxn modelId="{47FA5C1F-7C93-40B7-AD6C-BD712DF40FBB}" type="presOf" srcId="{36079B1A-9ECA-4141-B929-2A48759B4557}" destId="{95915C4A-70EC-4FBE-B2CD-86B61962E913}" srcOrd="0" destOrd="0" presId="urn:microsoft.com/office/officeart/2005/8/layout/venn3"/>
    <dgm:cxn modelId="{EE9FDFA3-1058-4E2F-BFB6-CE96D7CF1521}" type="presOf" srcId="{E1C2496E-0635-439D-A7DC-57D01ACDC57A}" destId="{62C80D46-0835-4038-97A2-D68798CEC271}" srcOrd="0" destOrd="0" presId="urn:microsoft.com/office/officeart/2005/8/layout/venn3"/>
    <dgm:cxn modelId="{7C1008A3-50A7-4BA2-A2CE-FE01662B3E5C}" type="presOf" srcId="{695A1B4D-CF13-4235-9DC7-C1864BA925FE}" destId="{ED043B91-A83C-4D01-A798-B12100C215BE}" srcOrd="0" destOrd="0" presId="urn:microsoft.com/office/officeart/2005/8/layout/venn3"/>
    <dgm:cxn modelId="{BCDDFE82-9460-4AEA-9EDC-490A93E3D4C4}" type="presOf" srcId="{05CE4506-3939-40AD-89A5-AF68080CFBC8}" destId="{89CA2C92-1C19-4274-AAA7-3D91B827B6CE}" srcOrd="0" destOrd="0" presId="urn:microsoft.com/office/officeart/2005/8/layout/venn3"/>
    <dgm:cxn modelId="{B969221C-8024-4F15-8E13-3FD1BB63ADC2}" type="presParOf" srcId="{89CA2C92-1C19-4274-AAA7-3D91B827B6CE}" destId="{ED043B91-A83C-4D01-A798-B12100C215BE}" srcOrd="0" destOrd="0" presId="urn:microsoft.com/office/officeart/2005/8/layout/venn3"/>
    <dgm:cxn modelId="{D2836E98-65F4-4E54-83DE-A604569C4668}" type="presParOf" srcId="{89CA2C92-1C19-4274-AAA7-3D91B827B6CE}" destId="{1A882255-9A32-4B90-92B0-C00B10C4CD4D}" srcOrd="1" destOrd="0" presId="urn:microsoft.com/office/officeart/2005/8/layout/venn3"/>
    <dgm:cxn modelId="{AAE1A9A8-5B87-4D08-B603-1928E9096E16}" type="presParOf" srcId="{89CA2C92-1C19-4274-AAA7-3D91B827B6CE}" destId="{95915C4A-70EC-4FBE-B2CD-86B61962E913}" srcOrd="2" destOrd="0" presId="urn:microsoft.com/office/officeart/2005/8/layout/venn3"/>
    <dgm:cxn modelId="{05DFB122-0A64-4D38-ACD2-2D60953146A6}" type="presParOf" srcId="{89CA2C92-1C19-4274-AAA7-3D91B827B6CE}" destId="{F41309D2-7E0A-4E9E-BBFD-337B20DD16E7}" srcOrd="3" destOrd="0" presId="urn:microsoft.com/office/officeart/2005/8/layout/venn3"/>
    <dgm:cxn modelId="{9D0A6C8D-CBB0-44EE-9907-46DABB405401}" type="presParOf" srcId="{89CA2C92-1C19-4274-AAA7-3D91B827B6CE}" destId="{5D35B74E-FA5E-4CBD-A81A-B9DA938CC41A}" srcOrd="4" destOrd="0" presId="urn:microsoft.com/office/officeart/2005/8/layout/venn3"/>
    <dgm:cxn modelId="{80961122-1365-48CB-955F-D79CACB30305}" type="presParOf" srcId="{89CA2C92-1C19-4274-AAA7-3D91B827B6CE}" destId="{F7BA8767-0BDB-4F49-90D1-66361B1F6A83}" srcOrd="5" destOrd="0" presId="urn:microsoft.com/office/officeart/2005/8/layout/venn3"/>
    <dgm:cxn modelId="{7EFC8D41-8CDD-4F43-898B-6A76BF788E8F}" type="presParOf" srcId="{89CA2C92-1C19-4274-AAA7-3D91B827B6CE}" destId="{62C80D46-0835-4038-97A2-D68798CEC271}" srcOrd="6" destOrd="0" presId="urn:microsoft.com/office/officeart/2005/8/layout/venn3"/>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ED043B91-A83C-4D01-A798-B12100C215BE}">
      <dsp:nvSpPr>
        <dsp:cNvPr id="0" name=""/>
        <dsp:cNvSpPr/>
      </dsp:nvSpPr>
      <dsp:spPr>
        <a:xfrm>
          <a:off x="0" y="74850"/>
          <a:ext cx="2003217" cy="1779972"/>
        </a:xfrm>
        <a:prstGeom prst="ellipse">
          <a:avLst/>
        </a:prstGeom>
        <a:solidFill>
          <a:srgbClr val="00B0F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53653" tIns="30480" rIns="53653" bIns="3048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zh-TW" altLang="en-US" sz="2400" kern="1200" dirty="0" smtClean="0">
              <a:solidFill>
                <a:schemeClr val="tx1"/>
              </a:solidFill>
              <a:latin typeface="標楷體" pitchFamily="65" charset="-120"/>
              <a:ea typeface="標楷體" pitchFamily="65" charset="-120"/>
            </a:rPr>
            <a:t>脈絡化的學習情境</a:t>
          </a:r>
        </a:p>
      </dsp:txBody>
      <dsp:txXfrm>
        <a:off x="0" y="74850"/>
        <a:ext cx="2003217" cy="1779972"/>
      </dsp:txXfrm>
    </dsp:sp>
    <dsp:sp modelId="{95915C4A-70EC-4FBE-B2CD-86B61962E913}">
      <dsp:nvSpPr>
        <dsp:cNvPr id="0" name=""/>
        <dsp:cNvSpPr/>
      </dsp:nvSpPr>
      <dsp:spPr>
        <a:xfrm>
          <a:off x="1892162" y="1435"/>
          <a:ext cx="2150575" cy="2086796"/>
        </a:xfrm>
        <a:prstGeom prst="ellipse">
          <a:avLst/>
        </a:prstGeom>
        <a:solidFill>
          <a:srgbClr val="FFCCFF">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53653" tIns="30480" rIns="53653" bIns="3048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zh-TW" altLang="en-US" sz="2400" kern="1200" dirty="0" smtClean="0">
              <a:solidFill>
                <a:sysClr val="windowText" lastClr="000000"/>
              </a:solidFill>
              <a:latin typeface="標楷體" pitchFamily="65" charset="-120"/>
              <a:ea typeface="標楷體" pitchFamily="65" charset="-120"/>
            </a:rPr>
            <a:t>教師交付或學生自訂的工作任務</a:t>
          </a:r>
        </a:p>
        <a:p>
          <a:pPr lvl="0" algn="ctr">
            <a:spcBef>
              <a:spcPct val="0"/>
            </a:spcBef>
          </a:pPr>
          <a:endParaRPr lang="zh-TW" altLang="en-US" sz="2400" kern="1200" dirty="0">
            <a:solidFill>
              <a:schemeClr val="tx1"/>
            </a:solidFill>
            <a:latin typeface="標楷體" pitchFamily="65" charset="-120"/>
            <a:ea typeface="標楷體" pitchFamily="65" charset="-120"/>
          </a:endParaRPr>
        </a:p>
      </dsp:txBody>
      <dsp:txXfrm>
        <a:off x="1892162" y="1435"/>
        <a:ext cx="2150575" cy="2086796"/>
      </dsp:txXfrm>
    </dsp:sp>
    <dsp:sp modelId="{5D35B74E-FA5E-4CBD-A81A-B9DA938CC41A}">
      <dsp:nvSpPr>
        <dsp:cNvPr id="0" name=""/>
        <dsp:cNvSpPr/>
      </dsp:nvSpPr>
      <dsp:spPr>
        <a:xfrm>
          <a:off x="3893082" y="256675"/>
          <a:ext cx="1939565" cy="1816541"/>
        </a:xfrm>
        <a:prstGeom prst="ellipse">
          <a:avLst/>
        </a:prstGeom>
        <a:solidFill>
          <a:srgbClr val="DD05A4">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53653" tIns="30480" rIns="53653" bIns="30480" numCol="1" spcCol="1270" anchor="ctr" anchorCtr="0">
          <a:noAutofit/>
        </a:bodyPr>
        <a:lstStyle/>
        <a:p>
          <a:pPr lvl="0" algn="ctr" defTabSz="1066800">
            <a:lnSpc>
              <a:spcPct val="90000"/>
            </a:lnSpc>
            <a:spcBef>
              <a:spcPct val="0"/>
            </a:spcBef>
            <a:spcAft>
              <a:spcPct val="35000"/>
            </a:spcAft>
          </a:pPr>
          <a:r>
            <a:rPr lang="zh-TW" altLang="en-US" sz="2400" kern="1200" dirty="0" smtClean="0">
              <a:solidFill>
                <a:sysClr val="windowText" lastClr="000000"/>
              </a:solidFill>
              <a:latin typeface="標楷體" pitchFamily="65" charset="-120"/>
              <a:ea typeface="標楷體" pitchFamily="65" charset="-120"/>
            </a:rPr>
            <a:t>學生思考或討論</a:t>
          </a:r>
        </a:p>
      </dsp:txBody>
      <dsp:txXfrm>
        <a:off x="3893082" y="256675"/>
        <a:ext cx="1939565" cy="1816541"/>
      </dsp:txXfrm>
    </dsp:sp>
    <dsp:sp modelId="{62C80D46-0835-4038-97A2-D68798CEC271}">
      <dsp:nvSpPr>
        <dsp:cNvPr id="0" name=""/>
        <dsp:cNvSpPr/>
      </dsp:nvSpPr>
      <dsp:spPr>
        <a:xfrm>
          <a:off x="5727179" y="184663"/>
          <a:ext cx="2026673" cy="1808322"/>
        </a:xfrm>
        <a:prstGeom prst="ellipse">
          <a:avLst/>
        </a:prstGeom>
        <a:solidFill>
          <a:srgbClr val="0070C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53653" tIns="30480" rIns="53653" bIns="30480" numCol="1" spcCol="1270" anchor="ctr" anchorCtr="0">
          <a:noAutofit/>
        </a:bodyPr>
        <a:lstStyle/>
        <a:p>
          <a:pPr lvl="0" algn="ctr" defTabSz="1066800">
            <a:lnSpc>
              <a:spcPct val="90000"/>
            </a:lnSpc>
            <a:spcBef>
              <a:spcPct val="0"/>
            </a:spcBef>
            <a:spcAft>
              <a:spcPct val="35000"/>
            </a:spcAft>
          </a:pPr>
          <a:r>
            <a:rPr lang="zh-TW" altLang="en-US" sz="2400" kern="1200" dirty="0" smtClean="0">
              <a:solidFill>
                <a:schemeClr val="tx1"/>
              </a:solidFill>
              <a:latin typeface="標楷體" pitchFamily="65" charset="-120"/>
              <a:ea typeface="標楷體" pitchFamily="65" charset="-120"/>
            </a:rPr>
            <a:t>採取行動</a:t>
          </a:r>
          <a:endParaRPr lang="en-US" altLang="zh-TW" sz="2400" kern="1200" dirty="0" smtClean="0">
            <a:solidFill>
              <a:schemeClr val="tx1"/>
            </a:solidFill>
            <a:latin typeface="標楷體" pitchFamily="65" charset="-120"/>
            <a:ea typeface="標楷體" pitchFamily="65" charset="-120"/>
          </a:endParaRPr>
        </a:p>
        <a:p>
          <a:pPr lvl="0" algn="ctr" defTabSz="1066800">
            <a:lnSpc>
              <a:spcPct val="90000"/>
            </a:lnSpc>
            <a:spcBef>
              <a:spcPct val="0"/>
            </a:spcBef>
            <a:spcAft>
              <a:spcPct val="35000"/>
            </a:spcAft>
          </a:pPr>
          <a:r>
            <a:rPr lang="zh-TW" altLang="en-US" sz="2400" kern="1200" dirty="0" smtClean="0">
              <a:solidFill>
                <a:schemeClr val="tx1"/>
              </a:solidFill>
              <a:latin typeface="標楷體" pitchFamily="65" charset="-120"/>
              <a:ea typeface="標楷體" pitchFamily="65" charset="-120"/>
            </a:rPr>
            <a:t>使用策略與方法</a:t>
          </a:r>
          <a:endParaRPr lang="zh-TW" altLang="en-US" sz="2400" kern="1200" dirty="0">
            <a:solidFill>
              <a:schemeClr val="tx1"/>
            </a:solidFill>
            <a:latin typeface="標楷體" pitchFamily="65" charset="-120"/>
            <a:ea typeface="標楷體" pitchFamily="65" charset="-120"/>
          </a:endParaRPr>
        </a:p>
      </dsp:txBody>
      <dsp:txXfrm>
        <a:off x="5727179" y="184663"/>
        <a:ext cx="2026673" cy="1808322"/>
      </dsp:txXfrm>
    </dsp:sp>
  </dsp:spTree>
</dsp:drawing>
</file>

<file path=ppt/diagrams/layout1.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en-GB" altLang="en-US"/>
          </a:p>
        </p:txBody>
      </p:sp>
      <p:sp>
        <p:nvSpPr>
          <p:cNvPr id="3075"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endParaRPr lang="en-GB" altLang="en-US"/>
          </a:p>
        </p:txBody>
      </p:sp>
      <p:sp>
        <p:nvSpPr>
          <p:cNvPr id="307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 xmlns:a14="http://schemas.microsoft.com/office/drawing/2010/main">
                <a:solidFill>
                  <a:srgbClr val="FFFFFF"/>
                </a:solidFill>
              </a14:hiddenFill>
            </a:ext>
            <a:ext uri="{AF507438-7753-43E0-B8FC-AC1667EBCBE1}">
              <a14:hiddenEffects xmlns="" xmlns:a14="http://schemas.microsoft.com/office/drawing/2010/main">
                <a:effectLst>
                  <a:outerShdw dist="35921" dir="2700000" algn="ctr" rotWithShape="0">
                    <a:srgbClr val="808080"/>
                  </a:outerShdw>
                </a:effectLst>
              </a14:hiddenEffects>
            </a:ext>
            <a:ext uri="{53640926-AAD7-44D8-BBD7-CCE9431645EC}">
              <a14:shadowObscured xmlns="" xmlns:a14="http://schemas.microsoft.com/office/drawing/2010/main" val="1"/>
            </a:ext>
          </a:extLst>
        </p:spPr>
      </p:sp>
      <p:sp>
        <p:nvSpPr>
          <p:cNvPr id="3077"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noProof="0" smtClean="0"/>
              <a:t>Click to edit Master text styles</a:t>
            </a:r>
          </a:p>
          <a:p>
            <a:pPr lvl="1"/>
            <a:r>
              <a:rPr lang="en-GB" altLang="en-US" noProof="0" smtClean="0"/>
              <a:t>Second level</a:t>
            </a:r>
          </a:p>
          <a:p>
            <a:pPr lvl="2"/>
            <a:r>
              <a:rPr lang="en-GB" altLang="en-US" noProof="0" smtClean="0"/>
              <a:t>Third level</a:t>
            </a:r>
          </a:p>
          <a:p>
            <a:pPr lvl="3"/>
            <a:r>
              <a:rPr lang="en-GB" altLang="en-US" noProof="0" smtClean="0"/>
              <a:t>Fourth level</a:t>
            </a:r>
          </a:p>
          <a:p>
            <a:pPr lvl="4"/>
            <a:r>
              <a:rPr lang="en-GB" altLang="en-US" noProof="0" smtClean="0"/>
              <a:t>Fifth level</a:t>
            </a:r>
          </a:p>
        </p:txBody>
      </p:sp>
      <p:sp>
        <p:nvSpPr>
          <p:cNvPr id="3078"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en-GB" altLang="en-US"/>
          </a:p>
        </p:txBody>
      </p:sp>
      <p:sp>
        <p:nvSpPr>
          <p:cNvPr id="3079"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DFE70079-AED0-439A-9B00-F221D21A6732}" type="slidenum">
              <a:rPr lang="en-GB" altLang="en-US"/>
              <a:pPr>
                <a:defRPr/>
              </a:pPr>
              <a:t>‹#›</a:t>
            </a:fld>
            <a:endParaRPr lang="en-GB" altLang="en-US"/>
          </a:p>
        </p:txBody>
      </p:sp>
    </p:spTree>
    <p:extLst>
      <p:ext uri="{BB962C8B-B14F-4D97-AF65-F5344CB8AC3E}">
        <p14:creationId xmlns="" xmlns:p14="http://schemas.microsoft.com/office/powerpoint/2010/main" val="57075111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61A08DBC-4CD6-478B-ADBB-DDE06F97425B}" type="slidenum">
              <a:rPr lang="en-GB" altLang="zh-TW" smtClean="0"/>
              <a:pPr/>
              <a:t>1</a:t>
            </a:fld>
            <a:endParaRPr lang="en-GB" altLang="zh-TW" smtClean="0"/>
          </a:p>
        </p:txBody>
      </p:sp>
      <p:sp>
        <p:nvSpPr>
          <p:cNvPr id="7373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3732"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altLang="zh-TW"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3"/>
          <p:cNvSpPr/>
          <p:nvPr userDrawn="1"/>
        </p:nvSpPr>
        <p:spPr>
          <a:xfrm>
            <a:off x="-66675" y="3830638"/>
            <a:ext cx="2054225" cy="30400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grpSp>
        <p:nvGrpSpPr>
          <p:cNvPr id="5" name="Group 10"/>
          <p:cNvGrpSpPr>
            <a:grpSpLocks/>
          </p:cNvGrpSpPr>
          <p:nvPr userDrawn="1"/>
        </p:nvGrpSpPr>
        <p:grpSpPr bwMode="auto">
          <a:xfrm>
            <a:off x="0" y="5257800"/>
            <a:ext cx="9172575" cy="1612900"/>
            <a:chOff x="0" y="5257800"/>
            <a:chExt cx="9172158" cy="1613452"/>
          </a:xfrm>
        </p:grpSpPr>
        <p:sp>
          <p:nvSpPr>
            <p:cNvPr id="6" name="Isosceles Triangle 6"/>
            <p:cNvSpPr/>
            <p:nvPr userDrawn="1"/>
          </p:nvSpPr>
          <p:spPr>
            <a:xfrm>
              <a:off x="0" y="5407076"/>
              <a:ext cx="1066752" cy="1464176"/>
            </a:xfrm>
            <a:custGeom>
              <a:avLst/>
              <a:gdLst>
                <a:gd name="connsiteX0" fmla="*/ 0 w 2133600"/>
                <a:gd name="connsiteY0" fmla="*/ 1451113 h 1451113"/>
                <a:gd name="connsiteX1" fmla="*/ 1066800 w 2133600"/>
                <a:gd name="connsiteY1" fmla="*/ 0 h 1451113"/>
                <a:gd name="connsiteX2" fmla="*/ 2133600 w 2133600"/>
                <a:gd name="connsiteY2" fmla="*/ 1451113 h 1451113"/>
                <a:gd name="connsiteX3" fmla="*/ 0 w 2133600"/>
                <a:gd name="connsiteY3" fmla="*/ 1451113 h 1451113"/>
                <a:gd name="connsiteX0" fmla="*/ 6626 w 1066800"/>
                <a:gd name="connsiteY0" fmla="*/ 1464365 h 1464365"/>
                <a:gd name="connsiteX1" fmla="*/ 0 w 1066800"/>
                <a:gd name="connsiteY1" fmla="*/ 0 h 1464365"/>
                <a:gd name="connsiteX2" fmla="*/ 1066800 w 1066800"/>
                <a:gd name="connsiteY2" fmla="*/ 1451113 h 1464365"/>
                <a:gd name="connsiteX3" fmla="*/ 6626 w 1066800"/>
                <a:gd name="connsiteY3" fmla="*/ 1464365 h 1464365"/>
              </a:gdLst>
              <a:ahLst/>
              <a:cxnLst>
                <a:cxn ang="0">
                  <a:pos x="connsiteX0" y="connsiteY0"/>
                </a:cxn>
                <a:cxn ang="0">
                  <a:pos x="connsiteX1" y="connsiteY1"/>
                </a:cxn>
                <a:cxn ang="0">
                  <a:pos x="connsiteX2" y="connsiteY2"/>
                </a:cxn>
                <a:cxn ang="0">
                  <a:pos x="connsiteX3" y="connsiteY3"/>
                </a:cxn>
              </a:cxnLst>
              <a:rect l="l" t="t" r="r" b="b"/>
              <a:pathLst>
                <a:path w="1066800" h="1464365">
                  <a:moveTo>
                    <a:pt x="6626" y="1464365"/>
                  </a:moveTo>
                  <a:cubicBezTo>
                    <a:pt x="4417" y="976243"/>
                    <a:pt x="2209" y="488122"/>
                    <a:pt x="0" y="0"/>
                  </a:cubicBezTo>
                  <a:lnTo>
                    <a:pt x="1066800" y="1451113"/>
                  </a:lnTo>
                  <a:lnTo>
                    <a:pt x="6626" y="1464365"/>
                  </a:lnTo>
                  <a:close/>
                </a:path>
              </a:pathLst>
            </a:custGeom>
            <a:solidFill>
              <a:srgbClr val="DD05A4"/>
            </a:solidFill>
            <a:ln w="76200">
              <a:solidFill>
                <a:srgbClr val="060C0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sp>
          <p:nvSpPr>
            <p:cNvPr id="7" name="Isosceles Triangle 6"/>
            <p:cNvSpPr/>
            <p:nvPr userDrawn="1"/>
          </p:nvSpPr>
          <p:spPr>
            <a:xfrm>
              <a:off x="1298516" y="5407076"/>
              <a:ext cx="2133503" cy="1451472"/>
            </a:xfrm>
            <a:prstGeom prst="triangle">
              <a:avLst/>
            </a:prstGeom>
            <a:solidFill>
              <a:srgbClr val="FFFF00"/>
            </a:solidFill>
            <a:ln w="76200">
              <a:solidFill>
                <a:srgbClr val="060C0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sp>
          <p:nvSpPr>
            <p:cNvPr id="8" name="Isosceles Triangle 7"/>
            <p:cNvSpPr/>
            <p:nvPr userDrawn="1"/>
          </p:nvSpPr>
          <p:spPr>
            <a:xfrm>
              <a:off x="3886023" y="5392784"/>
              <a:ext cx="2133503" cy="1451472"/>
            </a:xfrm>
            <a:prstGeom prst="triangle">
              <a:avLst/>
            </a:prstGeom>
            <a:solidFill>
              <a:srgbClr val="00B0F0"/>
            </a:solidFill>
            <a:ln w="76200">
              <a:solidFill>
                <a:srgbClr val="060C0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sp>
          <p:nvSpPr>
            <p:cNvPr id="9" name="Isosceles Triangle 8"/>
            <p:cNvSpPr/>
            <p:nvPr userDrawn="1"/>
          </p:nvSpPr>
          <p:spPr>
            <a:xfrm>
              <a:off x="6370348" y="5356259"/>
              <a:ext cx="2133503" cy="1451472"/>
            </a:xfrm>
            <a:prstGeom prst="triangle">
              <a:avLst/>
            </a:prstGeom>
            <a:solidFill>
              <a:srgbClr val="FF0000"/>
            </a:solidFill>
            <a:ln w="76200">
              <a:solidFill>
                <a:srgbClr val="060C0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sp>
          <p:nvSpPr>
            <p:cNvPr id="10" name="Isosceles Triangle 9"/>
            <p:cNvSpPr/>
            <p:nvPr userDrawn="1"/>
          </p:nvSpPr>
          <p:spPr>
            <a:xfrm rot="10800000">
              <a:off x="115883" y="5257800"/>
              <a:ext cx="2133503" cy="1451472"/>
            </a:xfrm>
            <a:prstGeom prst="triangle">
              <a:avLst/>
            </a:prstGeom>
            <a:solidFill>
              <a:srgbClr val="FFC000"/>
            </a:solidFill>
            <a:ln w="76200">
              <a:solidFill>
                <a:srgbClr val="060C0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sp>
          <p:nvSpPr>
            <p:cNvPr id="11" name="Isosceles Triangle 10"/>
            <p:cNvSpPr/>
            <p:nvPr userDrawn="1"/>
          </p:nvSpPr>
          <p:spPr>
            <a:xfrm rot="10800000">
              <a:off x="2600207" y="5270504"/>
              <a:ext cx="2133503" cy="1451472"/>
            </a:xfrm>
            <a:prstGeom prst="triangle">
              <a:avLst/>
            </a:prstGeom>
            <a:solidFill>
              <a:srgbClr val="92D050"/>
            </a:solidFill>
            <a:ln w="76200">
              <a:solidFill>
                <a:srgbClr val="060C0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sp>
          <p:nvSpPr>
            <p:cNvPr id="12" name="Isosceles Triangle 11"/>
            <p:cNvSpPr/>
            <p:nvPr userDrawn="1"/>
          </p:nvSpPr>
          <p:spPr>
            <a:xfrm rot="10800000">
              <a:off x="5128980" y="5267328"/>
              <a:ext cx="2133503" cy="1451472"/>
            </a:xfrm>
            <a:prstGeom prst="triangle">
              <a:avLst/>
            </a:prstGeom>
            <a:solidFill>
              <a:srgbClr val="7030A0"/>
            </a:solidFill>
            <a:ln w="76200">
              <a:solidFill>
                <a:srgbClr val="060C0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sp>
          <p:nvSpPr>
            <p:cNvPr id="13" name="Isosceles Triangle 15"/>
            <p:cNvSpPr/>
            <p:nvPr userDrawn="1"/>
          </p:nvSpPr>
          <p:spPr>
            <a:xfrm rot="10800000">
              <a:off x="7687913" y="5260976"/>
              <a:ext cx="1484245" cy="1465764"/>
            </a:xfrm>
            <a:custGeom>
              <a:avLst/>
              <a:gdLst>
                <a:gd name="connsiteX0" fmla="*/ 0 w 2133600"/>
                <a:gd name="connsiteY0" fmla="*/ 1451113 h 1451113"/>
                <a:gd name="connsiteX1" fmla="*/ 1066800 w 2133600"/>
                <a:gd name="connsiteY1" fmla="*/ 0 h 1451113"/>
                <a:gd name="connsiteX2" fmla="*/ 2133600 w 2133600"/>
                <a:gd name="connsiteY2" fmla="*/ 1451113 h 1451113"/>
                <a:gd name="connsiteX3" fmla="*/ 0 w 2133600"/>
                <a:gd name="connsiteY3" fmla="*/ 1451113 h 1451113"/>
                <a:gd name="connsiteX0" fmla="*/ 0 w 2133600"/>
                <a:gd name="connsiteY0" fmla="*/ 1451113 h 1465057"/>
                <a:gd name="connsiteX1" fmla="*/ 1066800 w 2133600"/>
                <a:gd name="connsiteY1" fmla="*/ 0 h 1465057"/>
                <a:gd name="connsiteX2" fmla="*/ 2133600 w 2133600"/>
                <a:gd name="connsiteY2" fmla="*/ 1451113 h 1465057"/>
                <a:gd name="connsiteX3" fmla="*/ 651012 w 2133600"/>
                <a:gd name="connsiteY3" fmla="*/ 1465057 h 1465057"/>
                <a:gd name="connsiteX4" fmla="*/ 0 w 2133600"/>
                <a:gd name="connsiteY4" fmla="*/ 1451113 h 1465057"/>
                <a:gd name="connsiteX0" fmla="*/ 0 w 2133600"/>
                <a:gd name="connsiteY0" fmla="*/ 1451113 h 1465057"/>
                <a:gd name="connsiteX1" fmla="*/ 690768 w 2133600"/>
                <a:gd name="connsiteY1" fmla="*/ 510900 h 1465057"/>
                <a:gd name="connsiteX2" fmla="*/ 1066800 w 2133600"/>
                <a:gd name="connsiteY2" fmla="*/ 0 h 1465057"/>
                <a:gd name="connsiteX3" fmla="*/ 2133600 w 2133600"/>
                <a:gd name="connsiteY3" fmla="*/ 1451113 h 1465057"/>
                <a:gd name="connsiteX4" fmla="*/ 651012 w 2133600"/>
                <a:gd name="connsiteY4" fmla="*/ 1465057 h 1465057"/>
                <a:gd name="connsiteX5" fmla="*/ 0 w 2133600"/>
                <a:gd name="connsiteY5" fmla="*/ 1451113 h 1465057"/>
                <a:gd name="connsiteX0" fmla="*/ 0 w 1484243"/>
                <a:gd name="connsiteY0" fmla="*/ 987287 h 1465057"/>
                <a:gd name="connsiteX1" fmla="*/ 41411 w 1484243"/>
                <a:gd name="connsiteY1" fmla="*/ 510900 h 1465057"/>
                <a:gd name="connsiteX2" fmla="*/ 417443 w 1484243"/>
                <a:gd name="connsiteY2" fmla="*/ 0 h 1465057"/>
                <a:gd name="connsiteX3" fmla="*/ 1484243 w 1484243"/>
                <a:gd name="connsiteY3" fmla="*/ 1451113 h 1465057"/>
                <a:gd name="connsiteX4" fmla="*/ 1655 w 1484243"/>
                <a:gd name="connsiteY4" fmla="*/ 1465057 h 1465057"/>
                <a:gd name="connsiteX5" fmla="*/ 0 w 1484243"/>
                <a:gd name="connsiteY5" fmla="*/ 987287 h 1465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4243" h="1465057">
                  <a:moveTo>
                    <a:pt x="0" y="987287"/>
                  </a:moveTo>
                  <a:lnTo>
                    <a:pt x="41411" y="510900"/>
                  </a:lnTo>
                  <a:lnTo>
                    <a:pt x="417443" y="0"/>
                  </a:lnTo>
                  <a:lnTo>
                    <a:pt x="1484243" y="1451113"/>
                  </a:lnTo>
                  <a:lnTo>
                    <a:pt x="1655" y="1465057"/>
                  </a:lnTo>
                  <a:cubicBezTo>
                    <a:pt x="1103" y="1305800"/>
                    <a:pt x="552" y="1146544"/>
                    <a:pt x="0" y="987287"/>
                  </a:cubicBezTo>
                  <a:close/>
                </a:path>
              </a:pathLst>
            </a:custGeom>
            <a:solidFill>
              <a:srgbClr val="00B050"/>
            </a:solidFill>
            <a:ln w="76200">
              <a:solidFill>
                <a:srgbClr val="060C0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grpSp>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14" name="Date Placeholder 3"/>
          <p:cNvSpPr>
            <a:spLocks noGrp="1"/>
          </p:cNvSpPr>
          <p:nvPr>
            <p:ph type="dt" sz="half" idx="10"/>
          </p:nvPr>
        </p:nvSpPr>
        <p:spPr/>
        <p:txBody>
          <a:bodyPr/>
          <a:lstStyle>
            <a:lvl1pPr>
              <a:defRPr/>
            </a:lvl1pPr>
          </a:lstStyle>
          <a:p>
            <a:pPr>
              <a:defRPr/>
            </a:pPr>
            <a:endParaRPr lang="en-GB" altLang="en-US"/>
          </a:p>
        </p:txBody>
      </p:sp>
      <p:sp>
        <p:nvSpPr>
          <p:cNvPr id="15" name="Footer Placeholder 4"/>
          <p:cNvSpPr>
            <a:spLocks noGrp="1"/>
          </p:cNvSpPr>
          <p:nvPr>
            <p:ph type="ftr" sz="quarter" idx="11"/>
          </p:nvPr>
        </p:nvSpPr>
        <p:spPr/>
        <p:txBody>
          <a:bodyPr/>
          <a:lstStyle>
            <a:lvl1pPr>
              <a:defRPr/>
            </a:lvl1pPr>
          </a:lstStyle>
          <a:p>
            <a:pPr>
              <a:defRPr/>
            </a:pPr>
            <a:endParaRPr lang="en-GB" altLang="en-US"/>
          </a:p>
        </p:txBody>
      </p:sp>
      <p:sp>
        <p:nvSpPr>
          <p:cNvPr id="16" name="Slide Number Placeholder 5"/>
          <p:cNvSpPr>
            <a:spLocks noGrp="1"/>
          </p:cNvSpPr>
          <p:nvPr>
            <p:ph type="sldNum" sz="quarter" idx="12"/>
          </p:nvPr>
        </p:nvSpPr>
        <p:spPr/>
        <p:txBody>
          <a:bodyPr/>
          <a:lstStyle>
            <a:lvl1pPr>
              <a:defRPr/>
            </a:lvl1pPr>
          </a:lstStyle>
          <a:p>
            <a:pPr>
              <a:defRPr/>
            </a:pPr>
            <a:fld id="{9661E1E4-1844-4ED1-8B58-F5F59F9F917E}" type="slidenum">
              <a:rPr lang="en-GB" altLang="en-US"/>
              <a:pPr>
                <a:defRPr/>
              </a:pPr>
              <a:t>‹#›</a:t>
            </a:fld>
            <a:endParaRPr lang="en-GB" altLang="en-US"/>
          </a:p>
        </p:txBody>
      </p:sp>
    </p:spTree>
    <p:extLst>
      <p:ext uri="{BB962C8B-B14F-4D97-AF65-F5344CB8AC3E}">
        <p14:creationId xmlns="" xmlns:p14="http://schemas.microsoft.com/office/powerpoint/2010/main" val="27165688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p:cNvSpPr>
            <a:spLocks noGrp="1" noChangeArrowheads="1"/>
          </p:cNvSpPr>
          <p:nvPr>
            <p:ph type="sldNum" sz="quarter" idx="12"/>
          </p:nvPr>
        </p:nvSpPr>
        <p:spPr>
          <a:ln/>
        </p:spPr>
        <p:txBody>
          <a:bodyPr/>
          <a:lstStyle>
            <a:lvl1pPr>
              <a:defRPr/>
            </a:lvl1pPr>
          </a:lstStyle>
          <a:p>
            <a:pPr>
              <a:defRPr/>
            </a:pPr>
            <a:fld id="{60876507-131C-4150-9755-9483C2929612}" type="slidenum">
              <a:rPr lang="en-GB" altLang="en-US"/>
              <a:pPr>
                <a:defRPr/>
              </a:pPr>
              <a:t>‹#›</a:t>
            </a:fld>
            <a:endParaRPr lang="en-GB" altLang="en-US"/>
          </a:p>
        </p:txBody>
      </p:sp>
    </p:spTree>
    <p:extLst>
      <p:ext uri="{BB962C8B-B14F-4D97-AF65-F5344CB8AC3E}">
        <p14:creationId xmlns="" xmlns:p14="http://schemas.microsoft.com/office/powerpoint/2010/main" val="19991006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p:cNvSpPr>
            <a:spLocks noGrp="1" noChangeArrowheads="1"/>
          </p:cNvSpPr>
          <p:nvPr>
            <p:ph type="sldNum" sz="quarter" idx="12"/>
          </p:nvPr>
        </p:nvSpPr>
        <p:spPr>
          <a:ln/>
        </p:spPr>
        <p:txBody>
          <a:bodyPr/>
          <a:lstStyle>
            <a:lvl1pPr>
              <a:defRPr/>
            </a:lvl1pPr>
          </a:lstStyle>
          <a:p>
            <a:pPr>
              <a:defRPr/>
            </a:pPr>
            <a:fld id="{1E0FC974-6F9D-44D6-A1C0-8C21A3912471}" type="slidenum">
              <a:rPr lang="en-GB" altLang="en-US"/>
              <a:pPr>
                <a:defRPr/>
              </a:pPr>
              <a:t>‹#›</a:t>
            </a:fld>
            <a:endParaRPr lang="en-GB" altLang="en-US"/>
          </a:p>
        </p:txBody>
      </p:sp>
    </p:spTree>
    <p:extLst>
      <p:ext uri="{BB962C8B-B14F-4D97-AF65-F5344CB8AC3E}">
        <p14:creationId xmlns="" xmlns:p14="http://schemas.microsoft.com/office/powerpoint/2010/main" val="1398837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p:cNvSpPr>
            <a:spLocks noGrp="1" noChangeArrowheads="1"/>
          </p:cNvSpPr>
          <p:nvPr>
            <p:ph type="sldNum" sz="quarter" idx="12"/>
          </p:nvPr>
        </p:nvSpPr>
        <p:spPr>
          <a:ln/>
        </p:spPr>
        <p:txBody>
          <a:bodyPr/>
          <a:lstStyle>
            <a:lvl1pPr>
              <a:defRPr/>
            </a:lvl1pPr>
          </a:lstStyle>
          <a:p>
            <a:pPr>
              <a:defRPr/>
            </a:pPr>
            <a:fld id="{24D3AF7D-4B38-4861-B678-808C48DDA12F}" type="slidenum">
              <a:rPr lang="en-GB" altLang="en-US"/>
              <a:pPr>
                <a:defRPr/>
              </a:pPr>
              <a:t>‹#›</a:t>
            </a:fld>
            <a:endParaRPr lang="en-GB" altLang="en-US"/>
          </a:p>
        </p:txBody>
      </p:sp>
    </p:spTree>
    <p:extLst>
      <p:ext uri="{BB962C8B-B14F-4D97-AF65-F5344CB8AC3E}">
        <p14:creationId xmlns="" xmlns:p14="http://schemas.microsoft.com/office/powerpoint/2010/main" val="23981363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9" name="Rectangle 6"/>
          <p:cNvSpPr>
            <a:spLocks noGrp="1" noChangeArrowheads="1"/>
          </p:cNvSpPr>
          <p:nvPr>
            <p:ph type="sldNum" sz="quarter" idx="12"/>
          </p:nvPr>
        </p:nvSpPr>
        <p:spPr>
          <a:ln/>
        </p:spPr>
        <p:txBody>
          <a:bodyPr/>
          <a:lstStyle>
            <a:lvl1pPr>
              <a:defRPr/>
            </a:lvl1pPr>
          </a:lstStyle>
          <a:p>
            <a:pPr>
              <a:defRPr/>
            </a:pPr>
            <a:fld id="{13761E62-CFB6-4B22-ABB3-754A9AC2F176}" type="slidenum">
              <a:rPr lang="en-GB" altLang="en-US"/>
              <a:pPr>
                <a:defRPr/>
              </a:pPr>
              <a:t>‹#›</a:t>
            </a:fld>
            <a:endParaRPr lang="en-GB" altLang="en-US"/>
          </a:p>
        </p:txBody>
      </p:sp>
    </p:spTree>
    <p:extLst>
      <p:ext uri="{BB962C8B-B14F-4D97-AF65-F5344CB8AC3E}">
        <p14:creationId xmlns="" xmlns:p14="http://schemas.microsoft.com/office/powerpoint/2010/main" val="41580728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5" name="Rectangle 6"/>
          <p:cNvSpPr>
            <a:spLocks noGrp="1" noChangeArrowheads="1"/>
          </p:cNvSpPr>
          <p:nvPr>
            <p:ph type="sldNum" sz="quarter" idx="12"/>
          </p:nvPr>
        </p:nvSpPr>
        <p:spPr>
          <a:ln/>
        </p:spPr>
        <p:txBody>
          <a:bodyPr/>
          <a:lstStyle>
            <a:lvl1pPr>
              <a:defRPr/>
            </a:lvl1pPr>
          </a:lstStyle>
          <a:p>
            <a:pPr>
              <a:defRPr/>
            </a:pPr>
            <a:fld id="{782C2CDC-DD33-4F9A-B27C-95448D538A02}" type="slidenum">
              <a:rPr lang="en-GB" altLang="en-US"/>
              <a:pPr>
                <a:defRPr/>
              </a:pPr>
              <a:t>‹#›</a:t>
            </a:fld>
            <a:endParaRPr lang="en-GB" altLang="en-US"/>
          </a:p>
        </p:txBody>
      </p:sp>
    </p:spTree>
    <p:extLst>
      <p:ext uri="{BB962C8B-B14F-4D97-AF65-F5344CB8AC3E}">
        <p14:creationId xmlns="" xmlns:p14="http://schemas.microsoft.com/office/powerpoint/2010/main" val="27669144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4" name="Rectangle 6"/>
          <p:cNvSpPr>
            <a:spLocks noGrp="1" noChangeArrowheads="1"/>
          </p:cNvSpPr>
          <p:nvPr>
            <p:ph type="sldNum" sz="quarter" idx="12"/>
          </p:nvPr>
        </p:nvSpPr>
        <p:spPr>
          <a:ln/>
        </p:spPr>
        <p:txBody>
          <a:bodyPr/>
          <a:lstStyle>
            <a:lvl1pPr>
              <a:defRPr/>
            </a:lvl1pPr>
          </a:lstStyle>
          <a:p>
            <a:pPr>
              <a:defRPr/>
            </a:pPr>
            <a:fld id="{B4C56545-51D7-43F1-BF84-096BFB289524}" type="slidenum">
              <a:rPr lang="en-GB" altLang="en-US"/>
              <a:pPr>
                <a:defRPr/>
              </a:pPr>
              <a:t>‹#›</a:t>
            </a:fld>
            <a:endParaRPr lang="en-GB" altLang="en-US"/>
          </a:p>
        </p:txBody>
      </p:sp>
    </p:spTree>
    <p:extLst>
      <p:ext uri="{BB962C8B-B14F-4D97-AF65-F5344CB8AC3E}">
        <p14:creationId xmlns="" xmlns:p14="http://schemas.microsoft.com/office/powerpoint/2010/main" val="14346441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p:cNvSpPr>
            <a:spLocks noGrp="1" noChangeArrowheads="1"/>
          </p:cNvSpPr>
          <p:nvPr>
            <p:ph type="sldNum" sz="quarter" idx="12"/>
          </p:nvPr>
        </p:nvSpPr>
        <p:spPr>
          <a:ln/>
        </p:spPr>
        <p:txBody>
          <a:bodyPr/>
          <a:lstStyle>
            <a:lvl1pPr>
              <a:defRPr/>
            </a:lvl1pPr>
          </a:lstStyle>
          <a:p>
            <a:pPr>
              <a:defRPr/>
            </a:pPr>
            <a:fld id="{79627485-0117-4EA6-946C-179503BADA8E}" type="slidenum">
              <a:rPr lang="en-GB" altLang="en-US"/>
              <a:pPr>
                <a:defRPr/>
              </a:pPr>
              <a:t>‹#›</a:t>
            </a:fld>
            <a:endParaRPr lang="en-GB" altLang="en-US"/>
          </a:p>
        </p:txBody>
      </p:sp>
    </p:spTree>
    <p:extLst>
      <p:ext uri="{BB962C8B-B14F-4D97-AF65-F5344CB8AC3E}">
        <p14:creationId xmlns="" xmlns:p14="http://schemas.microsoft.com/office/powerpoint/2010/main" val="40339099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p:cNvSpPr>
            <a:spLocks noGrp="1" noChangeArrowheads="1"/>
          </p:cNvSpPr>
          <p:nvPr>
            <p:ph type="sldNum" sz="quarter" idx="12"/>
          </p:nvPr>
        </p:nvSpPr>
        <p:spPr>
          <a:ln/>
        </p:spPr>
        <p:txBody>
          <a:bodyPr/>
          <a:lstStyle>
            <a:lvl1pPr>
              <a:defRPr/>
            </a:lvl1pPr>
          </a:lstStyle>
          <a:p>
            <a:pPr>
              <a:defRPr/>
            </a:pPr>
            <a:fld id="{826619FE-C5D7-4609-8DA9-F13CED5BEA4C}" type="slidenum">
              <a:rPr lang="en-GB" altLang="en-US"/>
              <a:pPr>
                <a:defRPr/>
              </a:pPr>
              <a:t>‹#›</a:t>
            </a:fld>
            <a:endParaRPr lang="en-GB" altLang="en-US"/>
          </a:p>
        </p:txBody>
      </p:sp>
    </p:spTree>
    <p:extLst>
      <p:ext uri="{BB962C8B-B14F-4D97-AF65-F5344CB8AC3E}">
        <p14:creationId xmlns="" xmlns:p14="http://schemas.microsoft.com/office/powerpoint/2010/main" val="5880129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p:cNvSpPr>
            <a:spLocks noGrp="1" noChangeArrowheads="1"/>
          </p:cNvSpPr>
          <p:nvPr>
            <p:ph type="sldNum" sz="quarter" idx="12"/>
          </p:nvPr>
        </p:nvSpPr>
        <p:spPr>
          <a:ln/>
        </p:spPr>
        <p:txBody>
          <a:bodyPr/>
          <a:lstStyle>
            <a:lvl1pPr>
              <a:defRPr/>
            </a:lvl1pPr>
          </a:lstStyle>
          <a:p>
            <a:pPr>
              <a:defRPr/>
            </a:pPr>
            <a:fld id="{93993502-F2CC-4C96-9FBB-A1F2FA87C953}" type="slidenum">
              <a:rPr lang="en-GB" altLang="en-US"/>
              <a:pPr>
                <a:defRPr/>
              </a:pPr>
              <a:t>‹#›</a:t>
            </a:fld>
            <a:endParaRPr lang="en-GB" altLang="en-US"/>
          </a:p>
        </p:txBody>
      </p:sp>
    </p:spTree>
    <p:extLst>
      <p:ext uri="{BB962C8B-B14F-4D97-AF65-F5344CB8AC3E}">
        <p14:creationId xmlns="" xmlns:p14="http://schemas.microsoft.com/office/powerpoint/2010/main" val="41479436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p:cNvSpPr>
            <a:spLocks noGrp="1" noChangeArrowheads="1"/>
          </p:cNvSpPr>
          <p:nvPr>
            <p:ph type="sldNum" sz="quarter" idx="12"/>
          </p:nvPr>
        </p:nvSpPr>
        <p:spPr>
          <a:ln/>
        </p:spPr>
        <p:txBody>
          <a:bodyPr/>
          <a:lstStyle>
            <a:lvl1pPr>
              <a:defRPr/>
            </a:lvl1pPr>
          </a:lstStyle>
          <a:p>
            <a:pPr>
              <a:defRPr/>
            </a:pPr>
            <a:fld id="{6F1E733F-FE3D-48B5-9CCF-DB4457E212A7}" type="slidenum">
              <a:rPr lang="en-GB" altLang="en-US"/>
              <a:pPr>
                <a:defRPr/>
              </a:pPr>
              <a:t>‹#›</a:t>
            </a:fld>
            <a:endParaRPr lang="en-GB" altLang="en-US"/>
          </a:p>
        </p:txBody>
      </p:sp>
    </p:spTree>
    <p:extLst>
      <p:ext uri="{BB962C8B-B14F-4D97-AF65-F5344CB8AC3E}">
        <p14:creationId xmlns="" xmlns:p14="http://schemas.microsoft.com/office/powerpoint/2010/main" val="17006471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GB"/>
          </a:p>
        </p:txBody>
      </p:sp>
      <p:sp>
        <p:nvSpPr>
          <p:cNvPr id="3" name="Table Placeholder 2"/>
          <p:cNvSpPr>
            <a:spLocks noGrp="1"/>
          </p:cNvSpPr>
          <p:nvPr>
            <p:ph type="tbl" idx="1"/>
          </p:nvPr>
        </p:nvSpPr>
        <p:spPr>
          <a:xfrm>
            <a:off x="457200" y="1600200"/>
            <a:ext cx="8229600" cy="4525963"/>
          </a:xfrm>
        </p:spPr>
        <p:txBody>
          <a:bodyPr/>
          <a:lstStyle/>
          <a:p>
            <a:pPr lvl="0"/>
            <a:endParaRPr lang="en-GB" noProof="0" smtClean="0"/>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p:cNvSpPr>
            <a:spLocks noGrp="1" noChangeArrowheads="1"/>
          </p:cNvSpPr>
          <p:nvPr>
            <p:ph type="sldNum" sz="quarter" idx="12"/>
          </p:nvPr>
        </p:nvSpPr>
        <p:spPr>
          <a:ln/>
        </p:spPr>
        <p:txBody>
          <a:bodyPr/>
          <a:lstStyle>
            <a:lvl1pPr>
              <a:defRPr/>
            </a:lvl1pPr>
          </a:lstStyle>
          <a:p>
            <a:pPr>
              <a:defRPr/>
            </a:pPr>
            <a:fld id="{5910835C-F45B-42F7-A4D3-D5975E261027}" type="slidenum">
              <a:rPr lang="en-GB" altLang="en-US"/>
              <a:pPr>
                <a:defRPr/>
              </a:pPr>
              <a:t>‹#›</a:t>
            </a:fld>
            <a:endParaRPr lang="en-GB" altLang="en-US"/>
          </a:p>
        </p:txBody>
      </p:sp>
    </p:spTree>
    <p:extLst>
      <p:ext uri="{BB962C8B-B14F-4D97-AF65-F5344CB8AC3E}">
        <p14:creationId xmlns="" xmlns:p14="http://schemas.microsoft.com/office/powerpoint/2010/main" val="26255057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p:cNvSpPr>
            <a:spLocks noGrp="1" noChangeArrowheads="1"/>
          </p:cNvSpPr>
          <p:nvPr>
            <p:ph type="sldNum" sz="quarter" idx="12"/>
          </p:nvPr>
        </p:nvSpPr>
        <p:spPr>
          <a:ln/>
        </p:spPr>
        <p:txBody>
          <a:bodyPr/>
          <a:lstStyle>
            <a:lvl1pPr>
              <a:defRPr/>
            </a:lvl1pPr>
          </a:lstStyle>
          <a:p>
            <a:pPr>
              <a:defRPr/>
            </a:pPr>
            <a:fld id="{1F7CC1B0-1E43-4268-979C-85498AB658B8}" type="slidenum">
              <a:rPr lang="en-GB" altLang="en-US"/>
              <a:pPr>
                <a:defRPr/>
              </a:pPr>
              <a:t>‹#›</a:t>
            </a:fld>
            <a:endParaRPr lang="en-GB" altLang="en-US"/>
          </a:p>
        </p:txBody>
      </p:sp>
    </p:spTree>
    <p:extLst>
      <p:ext uri="{BB962C8B-B14F-4D97-AF65-F5344CB8AC3E}">
        <p14:creationId xmlns="" xmlns:p14="http://schemas.microsoft.com/office/powerpoint/2010/main" val="1879794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1"/>
          <p:cNvGrpSpPr>
            <a:grpSpLocks/>
          </p:cNvGrpSpPr>
          <p:nvPr/>
        </p:nvGrpSpPr>
        <p:grpSpPr bwMode="auto">
          <a:xfrm>
            <a:off x="26988" y="4581525"/>
            <a:ext cx="1612900" cy="2249488"/>
            <a:chOff x="0" y="4608444"/>
            <a:chExt cx="1613452" cy="2249557"/>
          </a:xfrm>
        </p:grpSpPr>
        <p:sp>
          <p:nvSpPr>
            <p:cNvPr id="8" name="Isosceles Triangle 6"/>
            <p:cNvSpPr/>
            <p:nvPr userDrawn="1"/>
          </p:nvSpPr>
          <p:spPr>
            <a:xfrm rot="16200000">
              <a:off x="347948" y="5592496"/>
              <a:ext cx="1066833" cy="1464176"/>
            </a:xfrm>
            <a:custGeom>
              <a:avLst/>
              <a:gdLst>
                <a:gd name="connsiteX0" fmla="*/ 0 w 2133600"/>
                <a:gd name="connsiteY0" fmla="*/ 1451113 h 1451113"/>
                <a:gd name="connsiteX1" fmla="*/ 1066800 w 2133600"/>
                <a:gd name="connsiteY1" fmla="*/ 0 h 1451113"/>
                <a:gd name="connsiteX2" fmla="*/ 2133600 w 2133600"/>
                <a:gd name="connsiteY2" fmla="*/ 1451113 h 1451113"/>
                <a:gd name="connsiteX3" fmla="*/ 0 w 2133600"/>
                <a:gd name="connsiteY3" fmla="*/ 1451113 h 1451113"/>
                <a:gd name="connsiteX0" fmla="*/ 6626 w 1066800"/>
                <a:gd name="connsiteY0" fmla="*/ 1464365 h 1464365"/>
                <a:gd name="connsiteX1" fmla="*/ 0 w 1066800"/>
                <a:gd name="connsiteY1" fmla="*/ 0 h 1464365"/>
                <a:gd name="connsiteX2" fmla="*/ 1066800 w 1066800"/>
                <a:gd name="connsiteY2" fmla="*/ 1451113 h 1464365"/>
                <a:gd name="connsiteX3" fmla="*/ 6626 w 1066800"/>
                <a:gd name="connsiteY3" fmla="*/ 1464365 h 1464365"/>
              </a:gdLst>
              <a:ahLst/>
              <a:cxnLst>
                <a:cxn ang="0">
                  <a:pos x="connsiteX0" y="connsiteY0"/>
                </a:cxn>
                <a:cxn ang="0">
                  <a:pos x="connsiteX1" y="connsiteY1"/>
                </a:cxn>
                <a:cxn ang="0">
                  <a:pos x="connsiteX2" y="connsiteY2"/>
                </a:cxn>
                <a:cxn ang="0">
                  <a:pos x="connsiteX3" y="connsiteY3"/>
                </a:cxn>
              </a:cxnLst>
              <a:rect l="l" t="t" r="r" b="b"/>
              <a:pathLst>
                <a:path w="1066800" h="1464365">
                  <a:moveTo>
                    <a:pt x="6626" y="1464365"/>
                  </a:moveTo>
                  <a:cubicBezTo>
                    <a:pt x="4417" y="976243"/>
                    <a:pt x="2209" y="488122"/>
                    <a:pt x="0" y="0"/>
                  </a:cubicBezTo>
                  <a:lnTo>
                    <a:pt x="1066800" y="1451113"/>
                  </a:lnTo>
                  <a:lnTo>
                    <a:pt x="6626" y="1464365"/>
                  </a:lnTo>
                  <a:close/>
                </a:path>
              </a:pathLst>
            </a:custGeom>
            <a:solidFill>
              <a:srgbClr val="00B0F0"/>
            </a:solidFill>
            <a:ln w="76200">
              <a:solidFill>
                <a:srgbClr val="060C0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sp>
          <p:nvSpPr>
            <p:cNvPr id="12" name="Isosceles Triangle 11"/>
            <p:cNvSpPr/>
            <p:nvPr userDrawn="1"/>
          </p:nvSpPr>
          <p:spPr>
            <a:xfrm rot="5400000">
              <a:off x="-341096" y="4949540"/>
              <a:ext cx="2133665" cy="1451472"/>
            </a:xfrm>
            <a:prstGeom prst="triangle">
              <a:avLst/>
            </a:prstGeom>
            <a:solidFill>
              <a:srgbClr val="DD05A4"/>
            </a:solidFill>
            <a:ln w="76200">
              <a:solidFill>
                <a:srgbClr val="060C0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grpSp>
      <p:sp>
        <p:nvSpPr>
          <p:cNvPr id="1027"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GB" altLang="en-US" smtClean="0"/>
              <a:t>Click to edit Master title style</a:t>
            </a:r>
          </a:p>
        </p:txBody>
      </p:sp>
      <p:sp>
        <p:nvSpPr>
          <p:cNvPr id="1028"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2"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vl1pPr>
          </a:lstStyle>
          <a:p>
            <a:pPr>
              <a:defRPr/>
            </a:pPr>
            <a:endParaRPr lang="en-GB" alt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vl1pPr>
          </a:lstStyle>
          <a:p>
            <a:pPr>
              <a:defRPr/>
            </a:pPr>
            <a:endParaRPr lang="en-GB" alt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lvl1pPr>
          </a:lstStyle>
          <a:p>
            <a:pPr>
              <a:defRPr/>
            </a:pPr>
            <a:fld id="{4A791ADC-E3B0-4BD4-8C5A-C3DB177BA9D8}"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03"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hyperlink" Target="../&#32032;&#39178;&#23566;&#21521;&#25945;&#32946;&#25237;&#31295;(&#25945;&#32946;&#30740;&#31350;&#38598;&#21002;)/&#32032;&#39178;&#25945;&#23416;&#27169;&#24335;&#22294;201610&#21555;&#29863;&#32020;.docx" TargetMode="Externa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ctrTitle"/>
          </p:nvPr>
        </p:nvSpPr>
        <p:spPr>
          <a:xfrm>
            <a:off x="1541630" y="1255545"/>
            <a:ext cx="7040896" cy="1655762"/>
          </a:xfrm>
        </p:spPr>
        <p:txBody>
          <a:bodyPr/>
          <a:lstStyle/>
          <a:p>
            <a:pPr eaLnBrk="1" hangingPunct="1"/>
            <a:r>
              <a:rPr lang="zh-TW" altLang="en-US" sz="4800" b="1" dirty="0" smtClean="0">
                <a:latin typeface="微軟正黑體" pitchFamily="34" charset="-120"/>
                <a:ea typeface="微軟正黑體" pitchFamily="34" charset="-120"/>
              </a:rPr>
              <a:t>十二年國民基本教育素養導向課程與教學工作坊</a:t>
            </a:r>
            <a:r>
              <a:rPr lang="en-US" altLang="zh-TW" sz="4800" b="1" dirty="0" smtClean="0">
                <a:latin typeface="微軟正黑體" pitchFamily="34" charset="-120"/>
                <a:ea typeface="微軟正黑體" pitchFamily="34" charset="-120"/>
              </a:rPr>
              <a:t>II</a:t>
            </a:r>
          </a:p>
        </p:txBody>
      </p:sp>
      <p:sp>
        <p:nvSpPr>
          <p:cNvPr id="7171" name="Rectangle 3"/>
          <p:cNvSpPr>
            <a:spLocks noGrp="1" noChangeArrowheads="1"/>
          </p:cNvSpPr>
          <p:nvPr>
            <p:ph type="subTitle" idx="1"/>
          </p:nvPr>
        </p:nvSpPr>
        <p:spPr>
          <a:xfrm>
            <a:off x="609600" y="4491788"/>
            <a:ext cx="8117305" cy="1616243"/>
          </a:xfrm>
        </p:spPr>
        <p:txBody>
          <a:bodyPr/>
          <a:lstStyle/>
          <a:p>
            <a:pPr algn="l" eaLnBrk="1" hangingPunct="1"/>
            <a:endParaRPr lang="en-US" altLang="zh-TW" dirty="0" smtClean="0">
              <a:ea typeface="新細明體" pitchFamily="18" charset="-120"/>
            </a:endParaRPr>
          </a:p>
        </p:txBody>
      </p:sp>
      <p:sp>
        <p:nvSpPr>
          <p:cNvPr id="4" name="文字方塊 3"/>
          <p:cNvSpPr txBox="1"/>
          <p:nvPr/>
        </p:nvSpPr>
        <p:spPr>
          <a:xfrm>
            <a:off x="1828799" y="3320716"/>
            <a:ext cx="5518485" cy="830997"/>
          </a:xfrm>
          <a:prstGeom prst="rect">
            <a:avLst/>
          </a:prstGeom>
          <a:noFill/>
        </p:spPr>
        <p:txBody>
          <a:bodyPr wrap="square" rtlCol="0">
            <a:spAutoFit/>
          </a:bodyPr>
          <a:lstStyle/>
          <a:p>
            <a:pPr algn="ctr"/>
            <a:r>
              <a:rPr lang="zh-TW" altLang="en-US" sz="2400" dirty="0" smtClean="0">
                <a:latin typeface="新細明體" pitchFamily="18" charset="-120"/>
                <a:ea typeface="新細明體" pitchFamily="18" charset="-120"/>
              </a:rPr>
              <a:t>吳璧純</a:t>
            </a:r>
            <a:endParaRPr lang="en-US" altLang="zh-TW" sz="2400" dirty="0" smtClean="0">
              <a:latin typeface="新細明體" pitchFamily="18" charset="-120"/>
              <a:ea typeface="新細明體" pitchFamily="18" charset="-120"/>
            </a:endParaRPr>
          </a:p>
          <a:p>
            <a:pPr algn="ctr"/>
            <a:r>
              <a:rPr lang="zh-TW" altLang="en-US" sz="2400" dirty="0" smtClean="0">
                <a:latin typeface="新細明體" pitchFamily="18" charset="-120"/>
                <a:ea typeface="新細明體" pitchFamily="18" charset="-120"/>
              </a:rPr>
              <a:t>國立台北大學師資培育中心  教授</a:t>
            </a:r>
            <a:endParaRPr lang="zh-TW" altLang="en-US" sz="2400" dirty="0">
              <a:latin typeface="新細明體" pitchFamily="18" charset="-120"/>
              <a:ea typeface="新細明體" pitchFamily="18" charset="-120"/>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189495" cy="976646"/>
          </a:xfrm>
          <a:solidFill>
            <a:srgbClr val="FFCCFF"/>
          </a:solidFill>
        </p:spPr>
        <p:txBody>
          <a:bodyPr/>
          <a:lstStyle/>
          <a:p>
            <a:r>
              <a:rPr lang="zh-TW" altLang="en-US" sz="4000" b="1" dirty="0" smtClean="0">
                <a:latin typeface="微軟正黑體" pitchFamily="34" charset="-120"/>
                <a:ea typeface="微軟正黑體" pitchFamily="34" charset="-120"/>
              </a:rPr>
              <a:t>學校本位課程發展現況與問題</a:t>
            </a:r>
            <a:endParaRPr lang="zh-TW" altLang="en-US" sz="4000" b="1" dirty="0">
              <a:latin typeface="微軟正黑體" pitchFamily="34" charset="-120"/>
              <a:ea typeface="微軟正黑體" pitchFamily="34" charset="-120"/>
            </a:endParaRPr>
          </a:p>
        </p:txBody>
      </p:sp>
      <p:sp>
        <p:nvSpPr>
          <p:cNvPr id="3" name="內容版面配置區 2"/>
          <p:cNvSpPr>
            <a:spLocks noGrp="1"/>
          </p:cNvSpPr>
          <p:nvPr>
            <p:ph idx="1"/>
          </p:nvPr>
        </p:nvSpPr>
        <p:spPr>
          <a:xfrm>
            <a:off x="441158" y="1664368"/>
            <a:ext cx="8229600" cy="4525963"/>
          </a:xfrm>
        </p:spPr>
        <p:txBody>
          <a:bodyPr/>
          <a:lstStyle/>
          <a:p>
            <a:pPr algn="ctr">
              <a:buNone/>
            </a:pPr>
            <a:endParaRPr lang="en-US" altLang="zh-TW" dirty="0" smtClean="0"/>
          </a:p>
          <a:p>
            <a:pPr algn="ctr">
              <a:buNone/>
            </a:pPr>
            <a:endParaRPr lang="en-US" altLang="zh-TW" dirty="0" smtClean="0"/>
          </a:p>
          <a:p>
            <a:pPr algn="ctr">
              <a:buNone/>
            </a:pPr>
            <a:r>
              <a:rPr lang="zh-TW" altLang="en-US" sz="3600" dirty="0" smtClean="0"/>
              <a:t>小小分享</a:t>
            </a:r>
            <a:endParaRPr lang="zh-TW" altLang="en-US" sz="36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solidFill>
            <a:srgbClr val="FFCCFF"/>
          </a:solidFill>
        </p:spPr>
        <p:txBody>
          <a:bodyPr/>
          <a:lstStyle/>
          <a:p>
            <a:r>
              <a:rPr lang="zh-TW" altLang="zh-TW" sz="4000" b="1" dirty="0" smtClean="0">
                <a:latin typeface="微軟正黑體" pitchFamily="34" charset="-120"/>
                <a:ea typeface="微軟正黑體" pitchFamily="34" charset="-120"/>
              </a:rPr>
              <a:t>國民中小學課程計畫備查作業參考原則</a:t>
            </a:r>
            <a:r>
              <a:rPr lang="en-US" altLang="zh-TW" sz="4000" b="1" dirty="0" smtClean="0">
                <a:solidFill>
                  <a:srgbClr val="FF0000"/>
                </a:solidFill>
                <a:latin typeface="微軟正黑體" pitchFamily="34" charset="-120"/>
                <a:ea typeface="微軟正黑體" pitchFamily="34" charset="-120"/>
              </a:rPr>
              <a:t>(</a:t>
            </a:r>
            <a:r>
              <a:rPr lang="zh-TW" altLang="zh-TW" sz="4000" b="1" dirty="0" smtClean="0">
                <a:solidFill>
                  <a:srgbClr val="FF0000"/>
                </a:solidFill>
                <a:latin typeface="微軟正黑體" pitchFamily="34" charset="-120"/>
                <a:ea typeface="微軟正黑體" pitchFamily="34" charset="-120"/>
              </a:rPr>
              <a:t>草案</a:t>
            </a:r>
            <a:r>
              <a:rPr lang="en-US" altLang="zh-TW" sz="4000" b="1" dirty="0" smtClean="0">
                <a:solidFill>
                  <a:srgbClr val="FF0000"/>
                </a:solidFill>
                <a:latin typeface="微軟正黑體" pitchFamily="34" charset="-120"/>
                <a:ea typeface="微軟正黑體" pitchFamily="34" charset="-120"/>
              </a:rPr>
              <a:t>)</a:t>
            </a:r>
            <a:r>
              <a:rPr lang="zh-TW" altLang="en-US" sz="4000" b="1" dirty="0" smtClean="0">
                <a:latin typeface="微軟正黑體" pitchFamily="34" charset="-120"/>
                <a:ea typeface="微軟正黑體" pitchFamily="34" charset="-120"/>
              </a:rPr>
              <a:t>節錄</a:t>
            </a:r>
            <a:r>
              <a:rPr lang="en-US" altLang="zh-TW" sz="4000" b="1" dirty="0" smtClean="0">
                <a:latin typeface="微軟正黑體" pitchFamily="34" charset="-120"/>
                <a:ea typeface="微軟正黑體" pitchFamily="34" charset="-120"/>
              </a:rPr>
              <a:t>~</a:t>
            </a:r>
            <a:endParaRPr lang="zh-TW" altLang="en-US" sz="4000" b="1" dirty="0">
              <a:latin typeface="微軟正黑體" pitchFamily="34" charset="-120"/>
              <a:ea typeface="微軟正黑體" pitchFamily="34" charset="-120"/>
            </a:endParaRPr>
          </a:p>
        </p:txBody>
      </p:sp>
      <p:sp>
        <p:nvSpPr>
          <p:cNvPr id="3" name="內容版面配置區 2"/>
          <p:cNvSpPr>
            <a:spLocks noGrp="1"/>
          </p:cNvSpPr>
          <p:nvPr>
            <p:ph idx="1"/>
          </p:nvPr>
        </p:nvSpPr>
        <p:spPr>
          <a:solidFill>
            <a:schemeClr val="bg1"/>
          </a:solidFill>
        </p:spPr>
        <p:txBody>
          <a:bodyPr/>
          <a:lstStyle/>
          <a:p>
            <a:r>
              <a:rPr lang="zh-TW" altLang="en-US" dirty="0" smtClean="0">
                <a:solidFill>
                  <a:srgbClr val="CC00FF"/>
                </a:solidFill>
              </a:rPr>
              <a:t>備查單位：</a:t>
            </a:r>
            <a:r>
              <a:rPr lang="zh-TW" altLang="en-US" dirty="0" smtClean="0"/>
              <a:t>教育局處</a:t>
            </a:r>
            <a:r>
              <a:rPr lang="en-US" altLang="zh-TW" dirty="0" smtClean="0"/>
              <a:t>+</a:t>
            </a:r>
          </a:p>
          <a:p>
            <a:pPr marL="722313" indent="0">
              <a:buFont typeface="Wingdings" pitchFamily="2" charset="2"/>
              <a:buChar char="Ø"/>
            </a:pPr>
            <a:r>
              <a:rPr lang="zh-TW" altLang="zh-TW" sz="2400" dirty="0" smtClean="0"/>
              <a:t>師資培育之大學</a:t>
            </a:r>
          </a:p>
          <a:p>
            <a:pPr marL="722313" indent="0">
              <a:buFont typeface="Wingdings" pitchFamily="2" charset="2"/>
              <a:buChar char="Ø"/>
            </a:pPr>
            <a:r>
              <a:rPr lang="zh-TW" altLang="zh-TW" sz="2400" dirty="0" smtClean="0"/>
              <a:t>所屬教師研習中心或教育研究機構</a:t>
            </a:r>
          </a:p>
          <a:p>
            <a:pPr marL="722313" lvl="0" indent="0">
              <a:buFont typeface="Wingdings" pitchFamily="2" charset="2"/>
              <a:buChar char="Ø"/>
            </a:pPr>
            <a:r>
              <a:rPr lang="zh-TW" altLang="zh-TW" sz="2400" dirty="0" smtClean="0"/>
              <a:t>所屬國民教育輔導團</a:t>
            </a:r>
          </a:p>
          <a:p>
            <a:pPr marL="722313" lvl="0" indent="0">
              <a:buFont typeface="Wingdings" pitchFamily="2" charset="2"/>
              <a:buChar char="Ø"/>
            </a:pPr>
            <a:r>
              <a:rPr lang="zh-TW" altLang="zh-TW" sz="2400" dirty="0" smtClean="0"/>
              <a:t>所屬區域或學習領域中心學校</a:t>
            </a:r>
          </a:p>
          <a:p>
            <a:pPr marL="722313" lvl="0" indent="0">
              <a:buFont typeface="Wingdings" pitchFamily="2" charset="2"/>
              <a:buChar char="Ø"/>
            </a:pPr>
            <a:r>
              <a:rPr lang="zh-TW" altLang="zh-TW" sz="2400" dirty="0" smtClean="0"/>
              <a:t>已立案之教育專業團體</a:t>
            </a:r>
            <a:endParaRPr lang="en-US" altLang="zh-TW" sz="2400" dirty="0" smtClean="0"/>
          </a:p>
          <a:p>
            <a:r>
              <a:rPr lang="zh-TW" altLang="en-US" dirty="0" smtClean="0">
                <a:solidFill>
                  <a:srgbClr val="CC00FF"/>
                </a:solidFill>
              </a:rPr>
              <a:t>辦理時程：</a:t>
            </a:r>
            <a:r>
              <a:rPr lang="zh-TW" altLang="en-US" dirty="0" smtClean="0"/>
              <a:t>每年</a:t>
            </a:r>
            <a:r>
              <a:rPr lang="en-US" altLang="zh-TW" dirty="0" smtClean="0"/>
              <a:t>6</a:t>
            </a:r>
            <a:r>
              <a:rPr lang="zh-TW" altLang="zh-TW" dirty="0" smtClean="0"/>
              <a:t>月</a:t>
            </a:r>
            <a:r>
              <a:rPr lang="en-US" altLang="zh-TW" dirty="0" smtClean="0"/>
              <a:t>1</a:t>
            </a:r>
            <a:r>
              <a:rPr lang="zh-TW" altLang="zh-TW" dirty="0" smtClean="0"/>
              <a:t>日至</a:t>
            </a:r>
            <a:r>
              <a:rPr lang="en-US" altLang="zh-TW" dirty="0" smtClean="0"/>
              <a:t>8</a:t>
            </a:r>
            <a:r>
              <a:rPr lang="zh-TW" altLang="zh-TW" dirty="0" smtClean="0"/>
              <a:t>月</a:t>
            </a:r>
            <a:r>
              <a:rPr lang="en-US" altLang="zh-TW" dirty="0" smtClean="0"/>
              <a:t>15</a:t>
            </a:r>
            <a:r>
              <a:rPr lang="zh-TW" altLang="zh-TW" dirty="0" smtClean="0"/>
              <a:t>日</a:t>
            </a:r>
            <a:r>
              <a:rPr lang="en-US" altLang="zh-TW" sz="2400" dirty="0" smtClean="0"/>
              <a:t>&amp;</a:t>
            </a:r>
            <a:r>
              <a:rPr lang="zh-TW" altLang="zh-TW" sz="2400" dirty="0" smtClean="0"/>
              <a:t>得於第二學期開學前二週報請修正調整</a:t>
            </a:r>
            <a:endParaRPr lang="zh-TW" altLang="en-US" sz="24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a:xfrm>
            <a:off x="0" y="413084"/>
            <a:ext cx="9144000" cy="6067927"/>
          </a:xfrm>
          <a:solidFill>
            <a:schemeClr val="bg1"/>
          </a:solidFill>
        </p:spPr>
        <p:txBody>
          <a:bodyPr/>
          <a:lstStyle/>
          <a:p>
            <a:r>
              <a:rPr lang="zh-TW" altLang="en-US" sz="3600" dirty="0" smtClean="0">
                <a:solidFill>
                  <a:srgbClr val="CC00FF"/>
                </a:solidFill>
              </a:rPr>
              <a:t>備查項目：</a:t>
            </a:r>
            <a:endParaRPr lang="en-US" altLang="zh-TW" sz="3600" dirty="0" smtClean="0">
              <a:solidFill>
                <a:srgbClr val="CC00FF"/>
              </a:solidFill>
            </a:endParaRPr>
          </a:p>
          <a:p>
            <a:pPr indent="9525">
              <a:buFont typeface="Wingdings" pitchFamily="2" charset="2"/>
              <a:buChar char="Ø"/>
            </a:pPr>
            <a:r>
              <a:rPr lang="zh-TW" altLang="zh-TW" dirty="0" smtClean="0">
                <a:solidFill>
                  <a:srgbClr val="FF0000"/>
                </a:solidFill>
              </a:rPr>
              <a:t>學校課程總體架構</a:t>
            </a:r>
            <a:endParaRPr lang="en-US" altLang="zh-TW" dirty="0" smtClean="0">
              <a:solidFill>
                <a:srgbClr val="FF0000"/>
              </a:solidFill>
            </a:endParaRPr>
          </a:p>
          <a:p>
            <a:pPr>
              <a:buNone/>
            </a:pPr>
            <a:r>
              <a:rPr lang="zh-TW" altLang="en-US" sz="2400" dirty="0" smtClean="0"/>
              <a:t>   </a:t>
            </a:r>
            <a:r>
              <a:rPr lang="en-US" altLang="zh-TW" sz="2400" dirty="0" smtClean="0"/>
              <a:t>1.</a:t>
            </a:r>
            <a:r>
              <a:rPr lang="zh-TW" altLang="zh-TW" sz="2400" b="1" dirty="0" smtClean="0"/>
              <a:t>必備項目</a:t>
            </a:r>
            <a:r>
              <a:rPr lang="zh-TW" altLang="zh-TW" sz="2400" dirty="0" smtClean="0"/>
              <a:t>：學校現況與背景分析、課程願景、各年級各領域</a:t>
            </a:r>
            <a:r>
              <a:rPr lang="en-US" altLang="zh-TW" sz="2400" dirty="0" smtClean="0"/>
              <a:t>/</a:t>
            </a:r>
            <a:r>
              <a:rPr lang="zh-TW" altLang="zh-TW" sz="2400" dirty="0" smtClean="0"/>
              <a:t>科目及彈性學習課程名稱與節數一覽表、法律規定教育議題實施規劃、學生畢業考或會考後至畢業前課程活動規劃、課程實施說明和課程評鑑規劃。</a:t>
            </a:r>
          </a:p>
          <a:p>
            <a:pPr>
              <a:buNone/>
            </a:pPr>
            <a:r>
              <a:rPr lang="zh-TW" altLang="en-US" sz="2400" dirty="0" smtClean="0"/>
              <a:t>    </a:t>
            </a:r>
            <a:r>
              <a:rPr lang="en-US" altLang="zh-TW" sz="2400" dirty="0" smtClean="0"/>
              <a:t>2.</a:t>
            </a:r>
            <a:r>
              <a:rPr lang="zh-TW" altLang="zh-TW" sz="2400" b="1" dirty="0" smtClean="0"/>
              <a:t>鼓勵項目</a:t>
            </a:r>
            <a:r>
              <a:rPr lang="zh-TW" altLang="zh-TW" sz="2400" dirty="0" smtClean="0"/>
              <a:t>：課程發展過程與理念、各類課程架構圖示等。</a:t>
            </a:r>
            <a:endParaRPr lang="en-US" altLang="zh-TW" sz="2400" dirty="0" smtClean="0"/>
          </a:p>
          <a:p>
            <a:pPr indent="9525">
              <a:buFont typeface="Wingdings" pitchFamily="2" charset="2"/>
              <a:buChar char="Ø"/>
            </a:pPr>
            <a:r>
              <a:rPr lang="zh-TW" altLang="zh-TW" dirty="0" smtClean="0">
                <a:solidFill>
                  <a:srgbClr val="FF0000"/>
                </a:solidFill>
              </a:rPr>
              <a:t>各年級</a:t>
            </a:r>
            <a:r>
              <a:rPr lang="zh-TW" altLang="zh-TW" u="sng" dirty="0" smtClean="0">
                <a:solidFill>
                  <a:srgbClr val="FF0000"/>
                </a:solidFill>
              </a:rPr>
              <a:t>各領域</a:t>
            </a:r>
            <a:r>
              <a:rPr lang="en-US" altLang="zh-TW" u="sng" dirty="0" smtClean="0">
                <a:solidFill>
                  <a:srgbClr val="FF0000"/>
                </a:solidFill>
              </a:rPr>
              <a:t>/</a:t>
            </a:r>
            <a:r>
              <a:rPr lang="zh-TW" altLang="zh-TW" u="sng" dirty="0" smtClean="0">
                <a:solidFill>
                  <a:srgbClr val="FF0000"/>
                </a:solidFill>
              </a:rPr>
              <a:t>科目</a:t>
            </a:r>
            <a:r>
              <a:rPr lang="zh-TW" altLang="zh-TW" dirty="0" smtClean="0">
                <a:solidFill>
                  <a:srgbClr val="FF0000"/>
                </a:solidFill>
              </a:rPr>
              <a:t>課程計畫</a:t>
            </a:r>
            <a:endParaRPr lang="en-US" altLang="zh-TW" dirty="0" smtClean="0">
              <a:solidFill>
                <a:srgbClr val="FF0000"/>
              </a:solidFill>
            </a:endParaRPr>
          </a:p>
          <a:p>
            <a:pPr indent="-166688">
              <a:buNone/>
            </a:pPr>
            <a:r>
              <a:rPr lang="en-US" altLang="zh-TW" sz="2400" dirty="0" smtClean="0"/>
              <a:t>1.</a:t>
            </a:r>
            <a:r>
              <a:rPr lang="zh-TW" altLang="zh-TW" sz="2400" b="1" dirty="0" smtClean="0"/>
              <a:t>必備項目</a:t>
            </a:r>
            <a:r>
              <a:rPr lang="zh-TW" altLang="zh-TW" sz="2400" dirty="0" smtClean="0"/>
              <a:t>：各單元</a:t>
            </a:r>
            <a:r>
              <a:rPr lang="en-US" altLang="zh-TW" sz="2400" dirty="0" smtClean="0"/>
              <a:t>/</a:t>
            </a:r>
            <a:r>
              <a:rPr lang="zh-TW" altLang="zh-TW" sz="2400" dirty="0" smtClean="0"/>
              <a:t>主題名稱與教學重點、教學進度、評量方式。</a:t>
            </a:r>
          </a:p>
          <a:p>
            <a:pPr indent="-166688">
              <a:buNone/>
            </a:pPr>
            <a:r>
              <a:rPr lang="en-US" altLang="zh-TW" sz="2400" dirty="0" smtClean="0"/>
              <a:t>2.</a:t>
            </a:r>
            <a:r>
              <a:rPr lang="zh-TW" altLang="zh-TW" sz="2400" b="1" dirty="0" smtClean="0"/>
              <a:t>鼓勵項目</a:t>
            </a:r>
            <a:r>
              <a:rPr lang="zh-TW" altLang="zh-TW" sz="2400" dirty="0" smtClean="0"/>
              <a:t>：各年級課程目標或核心素養、融入教育議題之內容重點、跨領域</a:t>
            </a:r>
            <a:r>
              <a:rPr lang="en-US" altLang="zh-TW" sz="2400" dirty="0" smtClean="0"/>
              <a:t>/</a:t>
            </a:r>
            <a:r>
              <a:rPr lang="zh-TW" altLang="zh-TW" sz="2400" dirty="0" smtClean="0"/>
              <a:t>科目統整課程計畫及協同教學規劃、選用教科書或自編教材一覽表等。</a:t>
            </a:r>
          </a:p>
          <a:p>
            <a:pPr indent="9525">
              <a:buFont typeface="Wingdings" pitchFamily="2" charset="2"/>
              <a:buChar char="Ø"/>
            </a:pPr>
            <a:endParaRPr lang="en-US" altLang="zh-TW" sz="2400" dirty="0" smtClean="0"/>
          </a:p>
          <a:p>
            <a:pPr indent="9525">
              <a:buNone/>
            </a:pPr>
            <a:endParaRPr lang="en-US" altLang="zh-TW" sz="2400" dirty="0"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a:xfrm>
            <a:off x="344905" y="236621"/>
            <a:ext cx="8317832" cy="6621379"/>
          </a:xfrm>
          <a:solidFill>
            <a:schemeClr val="bg1"/>
          </a:solidFill>
        </p:spPr>
        <p:txBody>
          <a:bodyPr/>
          <a:lstStyle/>
          <a:p>
            <a:pPr lvl="0">
              <a:buFont typeface="Wingdings" pitchFamily="2" charset="2"/>
              <a:buChar char="Ø"/>
            </a:pPr>
            <a:r>
              <a:rPr lang="zh-TW" altLang="zh-TW" dirty="0" smtClean="0">
                <a:solidFill>
                  <a:srgbClr val="FF0000"/>
                </a:solidFill>
              </a:rPr>
              <a:t>各年級</a:t>
            </a:r>
            <a:r>
              <a:rPr lang="zh-TW" altLang="zh-TW" u="sng" dirty="0" smtClean="0">
                <a:solidFill>
                  <a:srgbClr val="FF0000"/>
                </a:solidFill>
              </a:rPr>
              <a:t>各彈性學習</a:t>
            </a:r>
            <a:r>
              <a:rPr lang="zh-TW" altLang="zh-TW" dirty="0" smtClean="0">
                <a:solidFill>
                  <a:srgbClr val="FF0000"/>
                </a:solidFill>
              </a:rPr>
              <a:t>課程計畫</a:t>
            </a:r>
          </a:p>
          <a:p>
            <a:pPr>
              <a:buNone/>
            </a:pPr>
            <a:r>
              <a:rPr lang="en-US" altLang="zh-TW" sz="2400" dirty="0" smtClean="0"/>
              <a:t>1.</a:t>
            </a:r>
            <a:r>
              <a:rPr lang="zh-TW" altLang="zh-TW" sz="2400" dirty="0" smtClean="0"/>
              <a:t>必備項目：各單元</a:t>
            </a:r>
            <a:r>
              <a:rPr lang="en-US" altLang="zh-TW" sz="2400" dirty="0" smtClean="0"/>
              <a:t>/</a:t>
            </a:r>
            <a:r>
              <a:rPr lang="zh-TW" altLang="zh-TW" sz="2400" dirty="0" smtClean="0"/>
              <a:t>主題名稱與教學重點、教學進度、評量方式。</a:t>
            </a:r>
          </a:p>
          <a:p>
            <a:pPr>
              <a:buNone/>
            </a:pPr>
            <a:r>
              <a:rPr lang="en-US" altLang="zh-TW" sz="2400" dirty="0" smtClean="0"/>
              <a:t>2.</a:t>
            </a:r>
            <a:r>
              <a:rPr lang="zh-TW" altLang="zh-TW" sz="2400" dirty="0" smtClean="0"/>
              <a:t>鼓勵項目：各年級各彈性學習課程目標或核心素養、融入教育議題之內容重點、選用教科書或自編教材一覽表、各年級各彈性學習課程師資一覽表、符合課程綱要總綱四大類彈性學習課程自我檢核表等。</a:t>
            </a:r>
            <a:endParaRPr lang="en-US" altLang="zh-TW" sz="2400" dirty="0" smtClean="0"/>
          </a:p>
          <a:p>
            <a:pPr>
              <a:buFont typeface="Wingdings" pitchFamily="2" charset="2"/>
              <a:buChar char="Ø"/>
            </a:pPr>
            <a:r>
              <a:rPr lang="zh-TW" altLang="zh-TW" dirty="0" smtClean="0">
                <a:solidFill>
                  <a:srgbClr val="FF0000"/>
                </a:solidFill>
              </a:rPr>
              <a:t>附件</a:t>
            </a:r>
            <a:endParaRPr lang="en-US" altLang="zh-TW" dirty="0" smtClean="0">
              <a:solidFill>
                <a:srgbClr val="FF0000"/>
              </a:solidFill>
            </a:endParaRPr>
          </a:p>
          <a:p>
            <a:pPr>
              <a:buNone/>
            </a:pPr>
            <a:r>
              <a:rPr lang="en-US" altLang="zh-TW" sz="2400" dirty="0" smtClean="0"/>
              <a:t>1.</a:t>
            </a:r>
            <a:r>
              <a:rPr lang="zh-TW" altLang="zh-TW" sz="2400" dirty="0" smtClean="0"/>
              <a:t>必備項目：學校課程發展委員會組織要點、課程發展委員會審議課程計畫紀錄。</a:t>
            </a:r>
          </a:p>
          <a:p>
            <a:pPr>
              <a:buNone/>
            </a:pPr>
            <a:r>
              <a:rPr lang="en-US" altLang="zh-TW" sz="2400" dirty="0" smtClean="0"/>
              <a:t>2.</a:t>
            </a:r>
            <a:r>
              <a:rPr lang="zh-TW" altLang="zh-TW" sz="2400" dirty="0" smtClean="0"/>
              <a:t>鼓勵項目：學生在同一學習階段使用不同版本教科書之銜接計畫、全校教師授課節數一覽表、全校學生每日作息時間表、學校年度重大活動行事曆、課程評鑑計畫及相關表格工具、上學年課程計畫實施情形檢討、學校社區課程資源調查與運用一覽表、學校校長及教師公開課實施計畫等。</a:t>
            </a:r>
          </a:p>
          <a:p>
            <a:endParaRPr lang="zh-TW" altLang="zh-TW" sz="2400" dirty="0" smtClean="0"/>
          </a:p>
          <a:p>
            <a:pPr>
              <a:buNone/>
            </a:pPr>
            <a:endParaRPr lang="zh-TW" altLang="zh-TW" sz="2400" dirty="0" smtClean="0"/>
          </a:p>
          <a:p>
            <a:endParaRPr lang="zh-TW" alt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solidFill>
            <a:srgbClr val="FFCCFF"/>
          </a:solidFill>
        </p:spPr>
        <p:txBody>
          <a:bodyPr/>
          <a:lstStyle/>
          <a:p>
            <a:r>
              <a:rPr lang="zh-TW" altLang="en-US" sz="4000" b="1" dirty="0" smtClean="0">
                <a:latin typeface="微軟正黑體" pitchFamily="34" charset="-120"/>
                <a:ea typeface="微軟正黑體" pitchFamily="34" charset="-120"/>
              </a:rPr>
              <a:t>學校課程發展相關問題交流</a:t>
            </a:r>
            <a:endParaRPr lang="zh-TW" altLang="en-US" sz="4000" b="1" dirty="0">
              <a:latin typeface="微軟正黑體" pitchFamily="34" charset="-120"/>
              <a:ea typeface="微軟正黑體" pitchFamily="34" charset="-120"/>
            </a:endParaRPr>
          </a:p>
        </p:txBody>
      </p:sp>
      <p:sp>
        <p:nvSpPr>
          <p:cNvPr id="3" name="內容版面配置區 2"/>
          <p:cNvSpPr>
            <a:spLocks noGrp="1"/>
          </p:cNvSpPr>
          <p:nvPr>
            <p:ph idx="1"/>
          </p:nvPr>
        </p:nvSpPr>
        <p:spPr/>
        <p:txBody>
          <a:bodyPr/>
          <a:lstStyle/>
          <a:p>
            <a:r>
              <a:rPr lang="zh-TW" altLang="en-US" dirty="0" smtClean="0"/>
              <a:t>國教署國中小組  董柏伶專員</a:t>
            </a:r>
            <a:endParaRPr lang="en-US" altLang="zh-TW" dirty="0" smtClean="0"/>
          </a:p>
          <a:p>
            <a:endParaRPr lang="en-US" altLang="zh-TW" dirty="0" smtClean="0"/>
          </a:p>
          <a:p>
            <a:r>
              <a:rPr lang="zh-TW" altLang="en-US" dirty="0" smtClean="0"/>
              <a:t>協作中心代表</a:t>
            </a:r>
            <a:endParaRPr lang="zh-TW" alt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r>
              <a:rPr lang="zh-TW" altLang="en-US" dirty="0" smtClean="0"/>
              <a:t>國民中學與國民小學實施跨領域或跨科目協同教學參考原則</a:t>
            </a:r>
            <a:endParaRPr lang="en-US" altLang="zh-TW" dirty="0" smtClean="0"/>
          </a:p>
          <a:p>
            <a:endParaRPr lang="en-US" altLang="zh-TW" dirty="0" smtClean="0"/>
          </a:p>
          <a:p>
            <a:r>
              <a:rPr lang="zh-TW" altLang="en-US" dirty="0" smtClean="0"/>
              <a:t>學校規劃與試行十二年國民基本教育課程綱要自我檢核表</a:t>
            </a:r>
            <a:endParaRPr lang="zh-TW" alt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solidFill>
            <a:srgbClr val="FFCCFF"/>
          </a:solidFill>
        </p:spPr>
        <p:txBody>
          <a:bodyPr/>
          <a:lstStyle/>
          <a:p>
            <a:r>
              <a:rPr lang="zh-TW" altLang="en-US" sz="4000" b="1" dirty="0" smtClean="0">
                <a:latin typeface="微軟正黑體" pitchFamily="34" charset="-120"/>
                <a:ea typeface="微軟正黑體" pitchFamily="34" charset="-120"/>
              </a:rPr>
              <a:t>分享發展素養教案以來的心得與遭遇的問題</a:t>
            </a:r>
            <a:endParaRPr lang="zh-TW" altLang="en-US" sz="4000" b="1" dirty="0">
              <a:latin typeface="微軟正黑體" pitchFamily="34" charset="-120"/>
              <a:ea typeface="微軟正黑體" pitchFamily="34" charset="-120"/>
            </a:endParaRPr>
          </a:p>
        </p:txBody>
      </p:sp>
      <p:sp>
        <p:nvSpPr>
          <p:cNvPr id="3" name="內容版面配置區 2"/>
          <p:cNvSpPr>
            <a:spLocks noGrp="1"/>
          </p:cNvSpPr>
          <p:nvPr>
            <p:ph idx="1"/>
          </p:nvPr>
        </p:nvSpPr>
        <p:spPr/>
        <p:txBody>
          <a:bodyPr/>
          <a:lstStyle/>
          <a:p>
            <a:endParaRPr lang="zh-TW" alt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05537" cy="976646"/>
          </a:xfrm>
          <a:solidFill>
            <a:srgbClr val="FFCCFF"/>
          </a:solidFill>
        </p:spPr>
        <p:txBody>
          <a:bodyPr/>
          <a:lstStyle/>
          <a:p>
            <a:r>
              <a:rPr lang="zh-TW" altLang="en-US" sz="4000" b="1" dirty="0" smtClean="0">
                <a:latin typeface="微軟正黑體" pitchFamily="34" charset="-120"/>
                <a:ea typeface="微軟正黑體" pitchFamily="34" charset="-120"/>
              </a:rPr>
              <a:t>幾個名詞界定</a:t>
            </a:r>
            <a:r>
              <a:rPr lang="en-US" altLang="zh-TW" sz="4000" b="1" dirty="0" smtClean="0">
                <a:latin typeface="微軟正黑體" pitchFamily="34" charset="-120"/>
                <a:ea typeface="微軟正黑體" pitchFamily="34" charset="-120"/>
              </a:rPr>
              <a:t>--</a:t>
            </a:r>
            <a:endParaRPr lang="zh-TW" altLang="en-US" sz="4000" b="1" dirty="0">
              <a:latin typeface="微軟正黑體" pitchFamily="34" charset="-120"/>
              <a:ea typeface="微軟正黑體" pitchFamily="34" charset="-120"/>
            </a:endParaRPr>
          </a:p>
        </p:txBody>
      </p:sp>
      <p:sp>
        <p:nvSpPr>
          <p:cNvPr id="3" name="內容版面配置區 2"/>
          <p:cNvSpPr>
            <a:spLocks noGrp="1"/>
          </p:cNvSpPr>
          <p:nvPr>
            <p:ph idx="1"/>
          </p:nvPr>
        </p:nvSpPr>
        <p:spPr>
          <a:solidFill>
            <a:schemeClr val="bg1"/>
          </a:solidFill>
        </p:spPr>
        <p:txBody>
          <a:bodyPr/>
          <a:lstStyle/>
          <a:p>
            <a:r>
              <a:rPr lang="zh-TW" altLang="en-US" dirty="0" smtClean="0"/>
              <a:t>學習脈絡</a:t>
            </a:r>
            <a:endParaRPr lang="en-US" altLang="zh-TW" dirty="0" smtClean="0"/>
          </a:p>
          <a:p>
            <a:endParaRPr lang="en-US" altLang="zh-TW" dirty="0" smtClean="0"/>
          </a:p>
          <a:p>
            <a:r>
              <a:rPr lang="zh-TW" altLang="en-US" dirty="0" smtClean="0"/>
              <a:t>學習</a:t>
            </a:r>
            <a:r>
              <a:rPr lang="zh-TW" altLang="en-US" dirty="0" smtClean="0"/>
              <a:t>目標</a:t>
            </a:r>
            <a:endParaRPr lang="en-US" altLang="zh-TW" dirty="0" smtClean="0"/>
          </a:p>
          <a:p>
            <a:endParaRPr lang="en-US" altLang="zh-TW" dirty="0" smtClean="0"/>
          </a:p>
          <a:p>
            <a:r>
              <a:rPr lang="zh-TW" altLang="en-US" dirty="0" smtClean="0"/>
              <a:t>關鍵</a:t>
            </a:r>
            <a:r>
              <a:rPr lang="zh-TW" altLang="en-US" dirty="0" smtClean="0"/>
              <a:t>提問</a:t>
            </a:r>
            <a:endParaRPr lang="en-US" altLang="zh-TW" dirty="0" smtClean="0"/>
          </a:p>
          <a:p>
            <a:endParaRPr lang="en-US" altLang="zh-TW" dirty="0" smtClean="0"/>
          </a:p>
          <a:p>
            <a:endParaRPr lang="zh-TW" alt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solidFill>
            <a:srgbClr val="FFCCFF"/>
          </a:solidFill>
        </p:spPr>
        <p:txBody>
          <a:bodyPr/>
          <a:lstStyle/>
          <a:p>
            <a:r>
              <a:rPr lang="zh-TW" altLang="en-US" sz="4000" b="1" dirty="0" smtClean="0">
                <a:latin typeface="微軟正黑體" pitchFamily="34" charset="-120"/>
                <a:ea typeface="微軟正黑體" pitchFamily="34" charset="-120"/>
              </a:rPr>
              <a:t>你的教案發展是一節課或一個單元或一個主題？</a:t>
            </a:r>
            <a:endParaRPr lang="zh-TW" altLang="en-US" sz="4000" b="1" dirty="0">
              <a:latin typeface="微軟正黑體" pitchFamily="34" charset="-120"/>
              <a:ea typeface="微軟正黑體" pitchFamily="34" charset="-120"/>
            </a:endParaRPr>
          </a:p>
        </p:txBody>
      </p:sp>
      <p:sp>
        <p:nvSpPr>
          <p:cNvPr id="3" name="內容版面配置區 2"/>
          <p:cNvSpPr>
            <a:spLocks noGrp="1"/>
          </p:cNvSpPr>
          <p:nvPr>
            <p:ph idx="1"/>
          </p:nvPr>
        </p:nvSpPr>
        <p:spPr>
          <a:xfrm>
            <a:off x="449179" y="2630905"/>
            <a:ext cx="8237621" cy="3495258"/>
          </a:xfrm>
        </p:spPr>
        <p:txBody>
          <a:bodyPr/>
          <a:lstStyle/>
          <a:p>
            <a:r>
              <a:rPr lang="zh-TW" altLang="en-US" dirty="0" smtClean="0"/>
              <a:t>如何從知識導向拓展為素養導向的教學</a:t>
            </a:r>
            <a:r>
              <a:rPr lang="en-US" altLang="zh-TW" dirty="0" smtClean="0"/>
              <a:t>?</a:t>
            </a:r>
          </a:p>
          <a:p>
            <a:endParaRPr lang="zh-TW" alt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585537" y="290680"/>
            <a:ext cx="8093242" cy="848309"/>
          </a:xfrm>
          <a:solidFill>
            <a:srgbClr val="FFCCFF"/>
          </a:solidFill>
        </p:spPr>
        <p:txBody>
          <a:bodyPr/>
          <a:lstStyle/>
          <a:p>
            <a:r>
              <a:rPr lang="zh-TW" altLang="en-US" sz="4000" b="1" dirty="0" smtClean="0">
                <a:latin typeface="微軟正黑體" pitchFamily="34" charset="-120"/>
                <a:ea typeface="微軟正黑體" pitchFamily="34" charset="-120"/>
              </a:rPr>
              <a:t>教學設計的系統思維　Ｉ  </a:t>
            </a:r>
            <a:endParaRPr lang="zh-TW" altLang="en-US" sz="4000" b="1" dirty="0">
              <a:latin typeface="微軟正黑體" pitchFamily="34" charset="-120"/>
              <a:ea typeface="微軟正黑體" pitchFamily="34" charset="-120"/>
            </a:endParaRPr>
          </a:p>
        </p:txBody>
      </p:sp>
      <p:pic>
        <p:nvPicPr>
          <p:cNvPr id="31746" name="Picture 2"/>
          <p:cNvPicPr>
            <a:picLocks noGrp="1" noChangeAspect="1" noChangeArrowheads="1"/>
          </p:cNvPicPr>
          <p:nvPr>
            <p:ph idx="1"/>
          </p:nvPr>
        </p:nvPicPr>
        <p:blipFill>
          <a:blip r:embed="rId2" cstate="print"/>
          <a:srcRect/>
          <a:stretch>
            <a:fillRect/>
          </a:stretch>
        </p:blipFill>
        <p:spPr bwMode="auto">
          <a:xfrm>
            <a:off x="1661440" y="1283368"/>
            <a:ext cx="5463667" cy="4842795"/>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z="4000" b="1" dirty="0" smtClean="0">
                <a:latin typeface="微軟正黑體" pitchFamily="34" charset="-120"/>
                <a:ea typeface="微軟正黑體" pitchFamily="34" charset="-120"/>
              </a:rPr>
              <a:t>素養導向教案</a:t>
            </a:r>
            <a:endParaRPr lang="zh-TW" altLang="en-US" sz="4000" b="1" dirty="0">
              <a:latin typeface="微軟正黑體" pitchFamily="34" charset="-120"/>
              <a:ea typeface="微軟正黑體" pitchFamily="34" charset="-120"/>
            </a:endParaRPr>
          </a:p>
        </p:txBody>
      </p:sp>
      <p:sp>
        <p:nvSpPr>
          <p:cNvPr id="3" name="內容版面配置區 2"/>
          <p:cNvSpPr>
            <a:spLocks noGrp="1"/>
          </p:cNvSpPr>
          <p:nvPr>
            <p:ph idx="1"/>
          </p:nvPr>
        </p:nvSpPr>
        <p:spPr/>
        <p:txBody>
          <a:bodyPr/>
          <a:lstStyle/>
          <a:p>
            <a:r>
              <a:rPr lang="zh-TW" altLang="en-US" dirty="0" smtClean="0"/>
              <a:t>希望設計一個含素養學習目標與學習活動的單元或主題</a:t>
            </a:r>
            <a:endParaRPr lang="zh-TW" alt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077200" cy="800183"/>
          </a:xfrm>
        </p:spPr>
        <p:txBody>
          <a:bodyPr/>
          <a:lstStyle/>
          <a:p>
            <a:r>
              <a:rPr lang="zh-TW" altLang="en-US" sz="4000" dirty="0" smtClean="0">
                <a:solidFill>
                  <a:srgbClr val="FF0066"/>
                </a:solidFill>
              </a:rPr>
              <a:t>社會領域（</a:t>
            </a:r>
            <a:r>
              <a:rPr lang="zh-TW" altLang="en-US" sz="4000" dirty="0" smtClean="0">
                <a:solidFill>
                  <a:srgbClr val="FF0066"/>
                </a:solidFill>
              </a:rPr>
              <a:t>八年級</a:t>
            </a:r>
            <a:r>
              <a:rPr lang="en-US" altLang="zh-TW" sz="4000" dirty="0" smtClean="0">
                <a:solidFill>
                  <a:srgbClr val="FF0066"/>
                </a:solidFill>
              </a:rPr>
              <a:t>2</a:t>
            </a:r>
            <a:r>
              <a:rPr lang="zh-TW" altLang="en-US" sz="4000" dirty="0" smtClean="0">
                <a:solidFill>
                  <a:srgbClr val="FF0066"/>
                </a:solidFill>
              </a:rPr>
              <a:t>節課）</a:t>
            </a:r>
            <a:endParaRPr lang="zh-TW" altLang="en-US" sz="4000" dirty="0"/>
          </a:p>
        </p:txBody>
      </p:sp>
      <p:sp>
        <p:nvSpPr>
          <p:cNvPr id="3" name="內容版面配置區 2"/>
          <p:cNvSpPr>
            <a:spLocks noGrp="1"/>
          </p:cNvSpPr>
          <p:nvPr>
            <p:ph idx="1"/>
          </p:nvPr>
        </p:nvSpPr>
        <p:spPr>
          <a:xfrm>
            <a:off x="561474" y="1106906"/>
            <a:ext cx="8197516" cy="5021178"/>
          </a:xfrm>
          <a:solidFill>
            <a:schemeClr val="bg1"/>
          </a:solidFill>
        </p:spPr>
        <p:txBody>
          <a:bodyPr/>
          <a:lstStyle/>
          <a:p>
            <a:pPr>
              <a:buNone/>
            </a:pPr>
            <a:r>
              <a:rPr lang="zh-TW" altLang="zh-TW" dirty="0" smtClean="0"/>
              <a:t>第四章</a:t>
            </a:r>
            <a:r>
              <a:rPr lang="zh-TW" altLang="en-US" dirty="0" smtClean="0"/>
              <a:t>：</a:t>
            </a:r>
            <a:r>
              <a:rPr lang="zh-TW" altLang="zh-TW" dirty="0" smtClean="0"/>
              <a:t>胡漢融合的隋唐帝國</a:t>
            </a:r>
            <a:endParaRPr lang="en-US" altLang="zh-TW" dirty="0" smtClean="0"/>
          </a:p>
          <a:p>
            <a:pPr>
              <a:buNone/>
            </a:pPr>
            <a:r>
              <a:rPr lang="zh-TW" altLang="en-US" dirty="0" smtClean="0"/>
              <a:t>    </a:t>
            </a:r>
            <a:r>
              <a:rPr lang="zh-TW" altLang="en-US" sz="2400" dirty="0" smtClean="0"/>
              <a:t>單元三：</a:t>
            </a:r>
            <a:r>
              <a:rPr lang="zh-TW" altLang="zh-TW" sz="2400" dirty="0" smtClean="0"/>
              <a:t>輸入</a:t>
            </a:r>
            <a:r>
              <a:rPr lang="zh-TW" altLang="zh-TW" sz="2400" dirty="0" smtClean="0">
                <a:solidFill>
                  <a:srgbClr val="FF0000"/>
                </a:solidFill>
              </a:rPr>
              <a:t>外來文化</a:t>
            </a:r>
            <a:endParaRPr lang="en-US" altLang="zh-TW" sz="2400" dirty="0" smtClean="0">
              <a:solidFill>
                <a:srgbClr val="FF0000"/>
              </a:solidFill>
            </a:endParaRPr>
          </a:p>
          <a:p>
            <a:pPr>
              <a:buNone/>
            </a:pPr>
            <a:r>
              <a:rPr lang="zh-TW" altLang="en-US" sz="2400" dirty="0" smtClean="0"/>
              <a:t>              第一節：</a:t>
            </a:r>
            <a:r>
              <a:rPr lang="zh-TW" altLang="zh-TW" sz="2400" dirty="0" smtClean="0"/>
              <a:t>胡漢融合</a:t>
            </a:r>
            <a:r>
              <a:rPr lang="zh-TW" altLang="en-US" sz="2400" dirty="0" smtClean="0"/>
              <a:t>，</a:t>
            </a:r>
            <a:r>
              <a:rPr lang="zh-TW" altLang="zh-TW" sz="2400" dirty="0" smtClean="0"/>
              <a:t>兼容並蓄</a:t>
            </a:r>
            <a:endParaRPr lang="en-US" altLang="zh-TW" sz="2400" dirty="0" smtClean="0"/>
          </a:p>
          <a:p>
            <a:pPr>
              <a:buNone/>
            </a:pPr>
            <a:r>
              <a:rPr lang="zh-TW" altLang="en-US" sz="2400" dirty="0" smtClean="0"/>
              <a:t>              第二節：</a:t>
            </a:r>
            <a:r>
              <a:rPr lang="zh-TW" altLang="zh-TW" sz="2400" dirty="0" smtClean="0"/>
              <a:t>外來宗教的傳入</a:t>
            </a:r>
            <a:endParaRPr lang="en-US" altLang="zh-TW" sz="2400" dirty="0" smtClean="0"/>
          </a:p>
          <a:p>
            <a:pPr>
              <a:buNone/>
            </a:pPr>
            <a:r>
              <a:rPr lang="zh-TW" altLang="en-US" sz="2400" dirty="0" smtClean="0"/>
              <a:t>              第三節：</a:t>
            </a:r>
            <a:r>
              <a:rPr lang="zh-TW" altLang="zh-TW" sz="2400" dirty="0" smtClean="0"/>
              <a:t>佛教中國化</a:t>
            </a:r>
            <a:endParaRPr lang="en-US" altLang="zh-TW" sz="2400" dirty="0" smtClean="0"/>
          </a:p>
          <a:p>
            <a:pPr>
              <a:buNone/>
            </a:pPr>
            <a:r>
              <a:rPr lang="zh-TW" altLang="en-US" sz="2400" dirty="0" smtClean="0"/>
              <a:t>     單元四：大</a:t>
            </a:r>
            <a:r>
              <a:rPr lang="zh-TW" altLang="en-US" sz="2400" dirty="0" smtClean="0">
                <a:solidFill>
                  <a:srgbClr val="FF0000"/>
                </a:solidFill>
              </a:rPr>
              <a:t>唐文化的傳播</a:t>
            </a:r>
            <a:endParaRPr lang="en-US" altLang="zh-TW" sz="2400" dirty="0" smtClean="0">
              <a:solidFill>
                <a:srgbClr val="FF0000"/>
              </a:solidFill>
            </a:endParaRPr>
          </a:p>
          <a:p>
            <a:pPr>
              <a:buNone/>
            </a:pPr>
            <a:r>
              <a:rPr lang="zh-TW" altLang="en-US" sz="2400" dirty="0" smtClean="0"/>
              <a:t>              第一節：新羅</a:t>
            </a:r>
            <a:endParaRPr lang="en-US" altLang="zh-TW" sz="2400" dirty="0" smtClean="0"/>
          </a:p>
          <a:p>
            <a:pPr>
              <a:buNone/>
            </a:pPr>
            <a:r>
              <a:rPr lang="zh-TW" altLang="en-US" sz="2400" dirty="0" smtClean="0"/>
              <a:t>              第二節：日本 </a:t>
            </a:r>
            <a:endParaRPr lang="en-US" altLang="zh-TW" sz="2400" dirty="0" smtClean="0"/>
          </a:p>
          <a:p>
            <a:pPr>
              <a:buNone/>
            </a:pPr>
            <a:r>
              <a:rPr lang="zh-TW" altLang="en-US" sz="2400" dirty="0" smtClean="0"/>
              <a:t>              第三節：吐蕃</a:t>
            </a:r>
            <a:endParaRPr lang="en-US" altLang="zh-TW" sz="2400" dirty="0" smtClean="0"/>
          </a:p>
          <a:p>
            <a:pPr>
              <a:buNone/>
            </a:pPr>
            <a:r>
              <a:rPr lang="zh-TW" altLang="en-US" sz="2400" dirty="0" smtClean="0"/>
              <a:t>              第四節：怛羅斯之役與造紙術西傳</a:t>
            </a:r>
            <a:endParaRPr lang="en-US" altLang="zh-TW" sz="2400" dirty="0" smtClean="0"/>
          </a:p>
          <a:p>
            <a:pPr>
              <a:buNone/>
            </a:pPr>
            <a:endParaRPr lang="zh-TW" altLang="en-US" sz="24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0" y="242554"/>
            <a:ext cx="8919411" cy="1008730"/>
          </a:xfrm>
          <a:solidFill>
            <a:srgbClr val="FFCCFF"/>
          </a:solidFill>
        </p:spPr>
        <p:txBody>
          <a:bodyPr/>
          <a:lstStyle/>
          <a:p>
            <a:r>
              <a:rPr lang="zh-TW" altLang="en-US" sz="4000" b="1" dirty="0" smtClean="0">
                <a:latin typeface="微軟正黑體" pitchFamily="34" charset="-120"/>
                <a:ea typeface="微軟正黑體" pitchFamily="34" charset="-120"/>
              </a:rPr>
              <a:t>這樣的教學為什麼</a:t>
            </a:r>
            <a:r>
              <a:rPr lang="zh-TW" altLang="en-US" sz="4000" b="1" dirty="0" smtClean="0">
                <a:solidFill>
                  <a:srgbClr val="FF0000"/>
                </a:solidFill>
                <a:latin typeface="微軟正黑體" pitchFamily="34" charset="-120"/>
                <a:ea typeface="微軟正黑體" pitchFamily="34" charset="-120"/>
              </a:rPr>
              <a:t>沒有</a:t>
            </a:r>
            <a:r>
              <a:rPr lang="zh-TW" altLang="en-US" sz="4000" b="1" dirty="0" smtClean="0">
                <a:latin typeface="微軟正黑體" pitchFamily="34" charset="-120"/>
                <a:ea typeface="微軟正黑體" pitchFamily="34" charset="-120"/>
              </a:rPr>
              <a:t>素養導向？</a:t>
            </a:r>
            <a:endParaRPr lang="zh-TW" altLang="en-US" sz="4000" dirty="0"/>
          </a:p>
        </p:txBody>
      </p:sp>
      <p:sp>
        <p:nvSpPr>
          <p:cNvPr id="3" name="內容版面配置區 2"/>
          <p:cNvSpPr>
            <a:spLocks noGrp="1"/>
          </p:cNvSpPr>
          <p:nvPr>
            <p:ph idx="1"/>
          </p:nvPr>
        </p:nvSpPr>
        <p:spPr>
          <a:xfrm>
            <a:off x="288758" y="1600200"/>
            <a:ext cx="8855242" cy="4912895"/>
          </a:xfrm>
          <a:solidFill>
            <a:schemeClr val="bg1"/>
          </a:solidFill>
        </p:spPr>
        <p:txBody>
          <a:bodyPr/>
          <a:lstStyle/>
          <a:p>
            <a:r>
              <a:rPr lang="zh-TW" altLang="en-US" sz="2400" dirty="0" smtClean="0"/>
              <a:t>外來文化與與文化傳播</a:t>
            </a:r>
            <a:r>
              <a:rPr lang="zh-TW" altLang="en-US" sz="2400" dirty="0" smtClean="0">
                <a:solidFill>
                  <a:srgbClr val="FF0066"/>
                </a:solidFill>
              </a:rPr>
              <a:t>（八年級</a:t>
            </a:r>
            <a:r>
              <a:rPr lang="en-US" altLang="zh-TW" sz="2400" dirty="0" smtClean="0">
                <a:solidFill>
                  <a:srgbClr val="FF0066"/>
                </a:solidFill>
              </a:rPr>
              <a:t>2</a:t>
            </a:r>
            <a:r>
              <a:rPr lang="zh-TW" altLang="en-US" sz="2400" dirty="0" smtClean="0">
                <a:solidFill>
                  <a:srgbClr val="FF0066"/>
                </a:solidFill>
              </a:rPr>
              <a:t>節課）</a:t>
            </a:r>
            <a:endParaRPr lang="en-US" altLang="zh-TW" sz="2400" dirty="0" smtClean="0">
              <a:solidFill>
                <a:srgbClr val="FF0066"/>
              </a:solidFill>
            </a:endParaRPr>
          </a:p>
          <a:p>
            <a:pPr marL="457200" indent="-457200">
              <a:buNone/>
            </a:pPr>
            <a:endParaRPr lang="en-US" altLang="zh-TW" sz="2400" dirty="0" smtClean="0"/>
          </a:p>
          <a:p>
            <a:pPr marL="457200" indent="-457200">
              <a:buNone/>
            </a:pPr>
            <a:r>
              <a:rPr lang="en-US" altLang="zh-TW" sz="2400" dirty="0" smtClean="0"/>
              <a:t>1</a:t>
            </a:r>
            <a:r>
              <a:rPr lang="en-US" altLang="zh-TW" sz="2800" dirty="0" smtClean="0"/>
              <a:t>.</a:t>
            </a:r>
            <a:r>
              <a:rPr lang="zh-TW" altLang="en-US" sz="2800" dirty="0" smtClean="0"/>
              <a:t>教師揭示本段課程重點</a:t>
            </a:r>
            <a:endParaRPr lang="en-US" altLang="zh-TW" sz="2800" dirty="0" smtClean="0"/>
          </a:p>
          <a:p>
            <a:pPr>
              <a:buNone/>
            </a:pPr>
            <a:r>
              <a:rPr lang="en-US" altLang="zh-TW" sz="2800" dirty="0" smtClean="0"/>
              <a:t>2.</a:t>
            </a:r>
            <a:r>
              <a:rPr lang="zh-TW" altLang="en-US" sz="2800" dirty="0" smtClean="0"/>
              <a:t>說明唐朝胡漢融合、</a:t>
            </a:r>
            <a:r>
              <a:rPr lang="zh-TW" altLang="zh-TW" sz="2800" dirty="0" smtClean="0"/>
              <a:t>兼容並蓄的社會</a:t>
            </a:r>
            <a:r>
              <a:rPr lang="zh-TW" altLang="en-US" sz="2800" dirty="0" smtClean="0"/>
              <a:t>現象：食衣住行育樂、貿易、宗教等多元開放的面貌</a:t>
            </a:r>
            <a:endParaRPr lang="en-US" altLang="zh-TW" sz="2800" dirty="0" smtClean="0"/>
          </a:p>
          <a:p>
            <a:pPr>
              <a:buNone/>
            </a:pPr>
            <a:r>
              <a:rPr lang="en-US" altLang="zh-TW" sz="2800" dirty="0" smtClean="0"/>
              <a:t>3.</a:t>
            </a:r>
            <a:r>
              <a:rPr lang="zh-TW" altLang="en-US" sz="2800" dirty="0" smtClean="0"/>
              <a:t>以</a:t>
            </a:r>
            <a:r>
              <a:rPr lang="en-US" altLang="zh-TW" sz="2800" dirty="0" err="1" smtClean="0"/>
              <a:t>ppt</a:t>
            </a:r>
            <a:r>
              <a:rPr lang="zh-TW" altLang="zh-TW" sz="2800" dirty="0" smtClean="0"/>
              <a:t>播放唐詩與圖片</a:t>
            </a:r>
            <a:r>
              <a:rPr lang="zh-TW" altLang="en-US" sz="2800" dirty="0" smtClean="0"/>
              <a:t>，說明唐朝</a:t>
            </a:r>
            <a:r>
              <a:rPr lang="zh-TW" altLang="zh-TW" sz="2800" dirty="0" smtClean="0"/>
              <a:t>文化發展與遠被</a:t>
            </a:r>
            <a:r>
              <a:rPr lang="zh-TW" altLang="en-US" sz="2800" dirty="0" smtClean="0"/>
              <a:t>的例子：科舉、唐詩、唐三彩、日本、朝鮮新羅、西藏、阿拉伯（造紙術西傳）</a:t>
            </a:r>
          </a:p>
          <a:p>
            <a:pPr>
              <a:buNone/>
            </a:pPr>
            <a:endParaRPr lang="zh-TW" altLang="en-US" sz="2800" dirty="0" smtClean="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240632" y="274638"/>
            <a:ext cx="8550442" cy="848309"/>
          </a:xfrm>
          <a:solidFill>
            <a:srgbClr val="FFCCFF"/>
          </a:solidFill>
        </p:spPr>
        <p:txBody>
          <a:bodyPr/>
          <a:lstStyle/>
          <a:p>
            <a:r>
              <a:rPr lang="zh-TW" altLang="en-US" b="1" dirty="0" smtClean="0">
                <a:latin typeface="微軟正黑體" pitchFamily="34" charset="-120"/>
                <a:ea typeface="微軟正黑體" pitchFamily="34" charset="-120"/>
              </a:rPr>
              <a:t>為什麼沒有素養導向教學特性？</a:t>
            </a:r>
            <a:endParaRPr lang="zh-TW" altLang="en-US" dirty="0"/>
          </a:p>
        </p:txBody>
      </p:sp>
      <p:sp>
        <p:nvSpPr>
          <p:cNvPr id="3" name="內容版面配置區 2"/>
          <p:cNvSpPr>
            <a:spLocks noGrp="1"/>
          </p:cNvSpPr>
          <p:nvPr>
            <p:ph idx="1"/>
          </p:nvPr>
        </p:nvSpPr>
        <p:spPr>
          <a:xfrm>
            <a:off x="385010" y="1716504"/>
            <a:ext cx="8293769" cy="4411579"/>
          </a:xfrm>
          <a:solidFill>
            <a:schemeClr val="bg1"/>
          </a:solidFill>
        </p:spPr>
        <p:txBody>
          <a:bodyPr/>
          <a:lstStyle/>
          <a:p>
            <a:r>
              <a:rPr lang="zh-TW" altLang="en-US" dirty="0" smtClean="0"/>
              <a:t>知識傳輸的教學可能只有記憶與背誦，頂多淺層理解</a:t>
            </a:r>
            <a:endParaRPr lang="en-US" altLang="zh-TW" dirty="0" smtClean="0"/>
          </a:p>
          <a:p>
            <a:endParaRPr lang="en-US" altLang="zh-TW" dirty="0" smtClean="0"/>
          </a:p>
          <a:p>
            <a:pPr marL="722313" indent="-722313">
              <a:buNone/>
            </a:pPr>
            <a:r>
              <a:rPr lang="zh-TW" altLang="en-US" dirty="0" smtClean="0"/>
              <a:t>    </a:t>
            </a:r>
            <a:r>
              <a:rPr lang="zh-TW" altLang="en-US" dirty="0" smtClean="0">
                <a:solidFill>
                  <a:srgbClr val="FF0066"/>
                </a:solidFill>
              </a:rPr>
              <a:t>如何修改，容易讓教學有「素養導向」的 特性？</a:t>
            </a:r>
            <a:endParaRPr lang="zh-TW" altLang="en-US" dirty="0">
              <a:solidFill>
                <a:srgbClr val="FF0066"/>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093242" cy="896436"/>
          </a:xfrm>
          <a:solidFill>
            <a:srgbClr val="FFCCFF"/>
          </a:solidFill>
        </p:spPr>
        <p:txBody>
          <a:bodyPr/>
          <a:lstStyle/>
          <a:p>
            <a:r>
              <a:rPr lang="zh-TW" altLang="en-US" sz="4000" b="1" dirty="0" smtClean="0">
                <a:latin typeface="微軟正黑體" pitchFamily="34" charset="-120"/>
                <a:ea typeface="微軟正黑體" pitchFamily="34" charset="-120"/>
              </a:rPr>
              <a:t>教學設計的系統思維  </a:t>
            </a:r>
            <a:r>
              <a:rPr lang="en-US" altLang="zh-TW" sz="4000" b="1" dirty="0" smtClean="0">
                <a:latin typeface="微軟正黑體" pitchFamily="34" charset="-120"/>
                <a:ea typeface="微軟正黑體" pitchFamily="34" charset="-120"/>
              </a:rPr>
              <a:t>II</a:t>
            </a:r>
            <a:endParaRPr lang="zh-TW" altLang="en-US" sz="4000" dirty="0"/>
          </a:p>
        </p:txBody>
      </p:sp>
      <p:sp>
        <p:nvSpPr>
          <p:cNvPr id="3" name="內容版面配置區 2"/>
          <p:cNvSpPr>
            <a:spLocks noGrp="1"/>
          </p:cNvSpPr>
          <p:nvPr>
            <p:ph idx="1"/>
          </p:nvPr>
        </p:nvSpPr>
        <p:spPr>
          <a:xfrm>
            <a:off x="866274" y="1796716"/>
            <a:ext cx="7820526" cy="4329447"/>
          </a:xfrm>
        </p:spPr>
        <p:txBody>
          <a:bodyPr/>
          <a:lstStyle/>
          <a:p>
            <a:r>
              <a:rPr lang="zh-TW" altLang="zh-TW" sz="2800" dirty="0" smtClean="0">
                <a:ea typeface="新細明體" charset="-120"/>
              </a:rPr>
              <a:t>自主</a:t>
            </a:r>
            <a:r>
              <a:rPr lang="zh-TW" altLang="en-US" sz="2800" dirty="0" smtClean="0">
                <a:ea typeface="新細明體" charset="-120"/>
              </a:rPr>
              <a:t>學習</a:t>
            </a:r>
            <a:r>
              <a:rPr lang="en-US" altLang="zh-TW" sz="2800" dirty="0" smtClean="0">
                <a:ea typeface="新細明體" charset="-120"/>
              </a:rPr>
              <a:t>+</a:t>
            </a:r>
            <a:r>
              <a:rPr lang="zh-TW" altLang="zh-TW" sz="2800" dirty="0" smtClean="0">
                <a:ea typeface="新細明體" charset="-120"/>
              </a:rPr>
              <a:t>成效</a:t>
            </a:r>
          </a:p>
          <a:p>
            <a:r>
              <a:rPr lang="zh-TW" altLang="zh-TW" sz="2800" dirty="0" smtClean="0">
                <a:ea typeface="新細明體" charset="-120"/>
              </a:rPr>
              <a:t>統整</a:t>
            </a:r>
            <a:r>
              <a:rPr lang="en-US" altLang="zh-TW" sz="2800" dirty="0" smtClean="0">
                <a:ea typeface="新細明體" charset="-120"/>
              </a:rPr>
              <a:t>+</a:t>
            </a:r>
            <a:r>
              <a:rPr lang="zh-TW" altLang="zh-TW" sz="2800" dirty="0" smtClean="0">
                <a:ea typeface="新細明體" charset="-120"/>
              </a:rPr>
              <a:t>有機（彈性）</a:t>
            </a:r>
            <a:endParaRPr lang="en-US" altLang="zh-TW" sz="2800" dirty="0" smtClean="0">
              <a:ea typeface="新細明體" charset="-120"/>
            </a:endParaRPr>
          </a:p>
          <a:p>
            <a:endParaRPr lang="en-US" altLang="zh-TW" sz="2800" dirty="0" smtClean="0">
              <a:ea typeface="新細明體" charset="-120"/>
            </a:endParaRPr>
          </a:p>
          <a:p>
            <a:r>
              <a:rPr lang="zh-TW" altLang="en-US" b="1" dirty="0" smtClean="0">
                <a:solidFill>
                  <a:srgbClr val="CC00FF"/>
                </a:solidFill>
                <a:ea typeface="新細明體" charset="-120"/>
              </a:rPr>
              <a:t>素養的累加、成效的達成</a:t>
            </a:r>
            <a:endParaRPr lang="en-US" altLang="zh-TW" b="1" dirty="0" smtClean="0">
              <a:solidFill>
                <a:srgbClr val="CC00FF"/>
              </a:solidFill>
              <a:ea typeface="新細明體" charset="-120"/>
            </a:endParaRPr>
          </a:p>
          <a:p>
            <a:endParaRPr lang="en-US" altLang="zh-TW" sz="2800" dirty="0" smtClean="0">
              <a:ea typeface="新細明體" charset="-120"/>
            </a:endParaRPr>
          </a:p>
          <a:p>
            <a:pPr>
              <a:buNone/>
            </a:pPr>
            <a:endParaRPr lang="zh-TW" altLang="zh-TW" sz="2800" dirty="0" smtClean="0">
              <a:ea typeface="新細明體" charset="-120"/>
            </a:endParaRPr>
          </a:p>
          <a:p>
            <a:pPr>
              <a:buFontTx/>
              <a:buNone/>
            </a:pPr>
            <a:r>
              <a:rPr lang="zh-TW" altLang="zh-TW" b="1" dirty="0" smtClean="0">
                <a:ea typeface="新細明體" charset="-120"/>
              </a:rPr>
              <a:t>（素養課程的</a:t>
            </a:r>
            <a:r>
              <a:rPr lang="zh-TW" altLang="zh-TW" b="1" dirty="0" smtClean="0">
                <a:solidFill>
                  <a:srgbClr val="FF0000"/>
                </a:solidFill>
                <a:ea typeface="新細明體" charset="-120"/>
              </a:rPr>
              <a:t>兩大抗衡驅力</a:t>
            </a:r>
            <a:r>
              <a:rPr lang="zh-TW" altLang="zh-TW" b="1" dirty="0" smtClean="0">
                <a:ea typeface="新細明體" charset="-120"/>
              </a:rPr>
              <a:t>：終身學習</a:t>
            </a:r>
            <a:r>
              <a:rPr lang="en-US" altLang="zh-TW" b="1" dirty="0" smtClean="0">
                <a:ea typeface="新細明體" charset="-120"/>
              </a:rPr>
              <a:t>vs.</a:t>
            </a:r>
            <a:r>
              <a:rPr lang="zh-TW" altLang="zh-TW" b="1" dirty="0" smtClean="0">
                <a:ea typeface="新細明體" charset="-120"/>
              </a:rPr>
              <a:t>學習成效；歷程</a:t>
            </a:r>
            <a:r>
              <a:rPr lang="en-US" altLang="zh-TW" b="1" dirty="0" smtClean="0">
                <a:ea typeface="新細明體" charset="-120"/>
              </a:rPr>
              <a:t>vs.</a:t>
            </a:r>
            <a:r>
              <a:rPr lang="zh-TW" altLang="zh-TW" b="1" dirty="0" smtClean="0">
                <a:ea typeface="新細明體" charset="-120"/>
              </a:rPr>
              <a:t>結果；自主</a:t>
            </a:r>
            <a:r>
              <a:rPr lang="en-US" altLang="zh-TW" b="1" dirty="0" smtClean="0">
                <a:ea typeface="新細明體" charset="-120"/>
              </a:rPr>
              <a:t>vs.</a:t>
            </a:r>
            <a:r>
              <a:rPr lang="zh-TW" altLang="zh-TW" b="1" dirty="0" smtClean="0">
                <a:ea typeface="新細明體" charset="-120"/>
              </a:rPr>
              <a:t>品質）</a:t>
            </a:r>
            <a:endParaRPr lang="zh-TW" altLang="zh-TW" dirty="0" smtClean="0">
              <a:ea typeface="新細明體" charset="-120"/>
            </a:endParaRPr>
          </a:p>
          <a:p>
            <a:endParaRPr lang="zh-TW" alt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248652" y="290680"/>
            <a:ext cx="8686800" cy="1143000"/>
          </a:xfrm>
          <a:solidFill>
            <a:srgbClr val="FFCCFF"/>
          </a:solidFill>
        </p:spPr>
        <p:txBody>
          <a:bodyPr/>
          <a:lstStyle/>
          <a:p>
            <a:r>
              <a:rPr lang="zh-TW" altLang="en-US" sz="4000" b="1" dirty="0" smtClean="0">
                <a:latin typeface="微軟正黑體" pitchFamily="34" charset="-120"/>
                <a:ea typeface="微軟正黑體" pitchFamily="34" charset="-120"/>
              </a:rPr>
              <a:t>教學設計與教案發展是一個兩股力量相互調整的歷程</a:t>
            </a:r>
            <a:endParaRPr lang="zh-TW" altLang="en-US" sz="4000" b="1" dirty="0">
              <a:latin typeface="微軟正黑體" pitchFamily="34" charset="-120"/>
              <a:ea typeface="微軟正黑體" pitchFamily="34" charset="-120"/>
            </a:endParaRPr>
          </a:p>
        </p:txBody>
      </p:sp>
      <p:sp>
        <p:nvSpPr>
          <p:cNvPr id="3" name="內容版面配置區 2"/>
          <p:cNvSpPr>
            <a:spLocks noGrp="1"/>
          </p:cNvSpPr>
          <p:nvPr>
            <p:ph idx="1"/>
          </p:nvPr>
        </p:nvSpPr>
        <p:spPr/>
        <p:txBody>
          <a:bodyPr/>
          <a:lstStyle/>
          <a:p>
            <a:r>
              <a:rPr lang="zh-TW" altLang="en-US" dirty="0" smtClean="0"/>
              <a:t>從教學活動開始  </a:t>
            </a:r>
            <a:r>
              <a:rPr lang="en-US" altLang="zh-TW" dirty="0" smtClean="0"/>
              <a:t>(</a:t>
            </a:r>
            <a:r>
              <a:rPr lang="zh-TW" altLang="en-US" dirty="0" smtClean="0"/>
              <a:t>發散與創意</a:t>
            </a:r>
            <a:r>
              <a:rPr lang="en-US" altLang="zh-TW" dirty="0" smtClean="0"/>
              <a:t>)</a:t>
            </a:r>
            <a:r>
              <a:rPr lang="zh-TW" altLang="en-US" dirty="0" smtClean="0"/>
              <a:t> </a:t>
            </a:r>
            <a:r>
              <a:rPr lang="en-US" altLang="zh-TW" dirty="0" smtClean="0"/>
              <a:t>–</a:t>
            </a:r>
            <a:r>
              <a:rPr lang="zh-TW" altLang="en-US" dirty="0" smtClean="0"/>
              <a:t>導向學生自主學習，最適合主題統整課程</a:t>
            </a:r>
            <a:r>
              <a:rPr lang="en-US" altLang="zh-TW" dirty="0" smtClean="0"/>
              <a:t>&amp;</a:t>
            </a:r>
            <a:r>
              <a:rPr lang="zh-TW" altLang="en-US" dirty="0" smtClean="0"/>
              <a:t>教學</a:t>
            </a:r>
            <a:endParaRPr lang="en-US" altLang="zh-TW" dirty="0" smtClean="0"/>
          </a:p>
          <a:p>
            <a:pPr>
              <a:buNone/>
            </a:pPr>
            <a:r>
              <a:rPr lang="zh-TW" altLang="en-US" sz="2400" dirty="0" smtClean="0">
                <a:solidFill>
                  <a:srgbClr val="FF0000"/>
                </a:solidFill>
              </a:rPr>
              <a:t>                   </a:t>
            </a:r>
            <a:r>
              <a:rPr lang="en-US" altLang="zh-TW" sz="2400" dirty="0" smtClean="0">
                <a:solidFill>
                  <a:srgbClr val="FF0000"/>
                </a:solidFill>
              </a:rPr>
              <a:t>(</a:t>
            </a:r>
            <a:r>
              <a:rPr lang="zh-TW" altLang="en-US" sz="2400" dirty="0" smtClean="0">
                <a:solidFill>
                  <a:srgbClr val="FF0000"/>
                </a:solidFill>
              </a:rPr>
              <a:t>教學歷程五個元素</a:t>
            </a:r>
            <a:r>
              <a:rPr lang="en-US" altLang="zh-TW" sz="2400" dirty="0" smtClean="0">
                <a:solidFill>
                  <a:srgbClr val="FF0000"/>
                </a:solidFill>
              </a:rPr>
              <a:t>)</a:t>
            </a:r>
          </a:p>
          <a:p>
            <a:pPr>
              <a:buNone/>
            </a:pPr>
            <a:endParaRPr lang="en-US" altLang="zh-TW" dirty="0" smtClean="0"/>
          </a:p>
          <a:p>
            <a:r>
              <a:rPr lang="zh-TW" altLang="en-US" dirty="0" smtClean="0"/>
              <a:t>從學習目標開始 </a:t>
            </a:r>
            <a:r>
              <a:rPr lang="en-US" altLang="zh-TW" dirty="0" smtClean="0"/>
              <a:t>(</a:t>
            </a:r>
            <a:r>
              <a:rPr lang="zh-TW" altLang="en-US" dirty="0" smtClean="0"/>
              <a:t>收斂與檢視</a:t>
            </a:r>
            <a:r>
              <a:rPr lang="en-US" altLang="zh-TW" dirty="0" smtClean="0"/>
              <a:t>)—</a:t>
            </a:r>
            <a:r>
              <a:rPr lang="zh-TW" altLang="en-US" dirty="0" smtClean="0"/>
              <a:t>導向素養與成效，取用教科書教材者較容易做的方式</a:t>
            </a:r>
            <a:endParaRPr lang="en-US" altLang="zh-TW" dirty="0" smtClean="0"/>
          </a:p>
          <a:p>
            <a:pPr>
              <a:buNone/>
            </a:pPr>
            <a:r>
              <a:rPr lang="zh-TW" altLang="en-US" sz="2400" dirty="0" smtClean="0">
                <a:solidFill>
                  <a:srgbClr val="FF0000"/>
                </a:solidFill>
              </a:rPr>
              <a:t>             </a:t>
            </a:r>
            <a:r>
              <a:rPr lang="en-US" altLang="zh-TW" sz="2400" dirty="0" smtClean="0">
                <a:solidFill>
                  <a:srgbClr val="FF0000"/>
                </a:solidFill>
              </a:rPr>
              <a:t>(</a:t>
            </a:r>
            <a:r>
              <a:rPr lang="zh-TW" altLang="en-US" sz="2400" dirty="0" smtClean="0">
                <a:solidFill>
                  <a:srgbClr val="FF0000"/>
                </a:solidFill>
              </a:rPr>
              <a:t>將知識目標擴展為素養目標</a:t>
            </a:r>
            <a:r>
              <a:rPr lang="en-US" altLang="zh-TW" sz="2400" dirty="0" smtClean="0">
                <a:solidFill>
                  <a:srgbClr val="FF0000"/>
                </a:solidFill>
              </a:rPr>
              <a:t>)</a:t>
            </a:r>
          </a:p>
          <a:p>
            <a:pPr>
              <a:buNone/>
            </a:pPr>
            <a:endParaRPr lang="en-US" altLang="zh-TW" sz="2400" dirty="0" smtClean="0">
              <a:solidFill>
                <a:srgbClr val="FF0000"/>
              </a:solidFill>
            </a:endParaRPr>
          </a:p>
          <a:p>
            <a:pPr>
              <a:buNone/>
            </a:pPr>
            <a:endParaRPr lang="en-US" altLang="zh-TW" sz="2400" dirty="0" smtClean="0">
              <a:solidFill>
                <a:srgbClr val="FF0000"/>
              </a:solidFill>
            </a:endParaRPr>
          </a:p>
          <a:p>
            <a:endParaRPr lang="en-US" altLang="zh-TW" dirty="0" smtClean="0"/>
          </a:p>
          <a:p>
            <a:endParaRPr lang="zh-TW" alt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173453" cy="864351"/>
          </a:xfrm>
          <a:solidFill>
            <a:srgbClr val="FFCCFF"/>
          </a:solidFill>
        </p:spPr>
        <p:txBody>
          <a:bodyPr/>
          <a:lstStyle/>
          <a:p>
            <a:r>
              <a:rPr lang="zh-TW" altLang="en-US" sz="4000" b="1" dirty="0" smtClean="0">
                <a:latin typeface="微軟正黑體" pitchFamily="34" charset="-120"/>
                <a:ea typeface="微軟正黑體" pitchFamily="34" charset="-120"/>
              </a:rPr>
              <a:t>教學活動設計面向，例如</a:t>
            </a:r>
            <a:r>
              <a:rPr lang="en-US" altLang="zh-TW" sz="4000" b="1" dirty="0" smtClean="0">
                <a:latin typeface="微軟正黑體" pitchFamily="34" charset="-120"/>
                <a:ea typeface="微軟正黑體" pitchFamily="34" charset="-120"/>
              </a:rPr>
              <a:t>--</a:t>
            </a:r>
            <a:endParaRPr lang="zh-TW" altLang="en-US" sz="4000" b="1" dirty="0">
              <a:latin typeface="微軟正黑體" pitchFamily="34" charset="-120"/>
              <a:ea typeface="微軟正黑體" pitchFamily="34" charset="-120"/>
            </a:endParaRPr>
          </a:p>
        </p:txBody>
      </p:sp>
      <p:sp>
        <p:nvSpPr>
          <p:cNvPr id="3" name="內容版面配置區 2"/>
          <p:cNvSpPr>
            <a:spLocks noGrp="1"/>
          </p:cNvSpPr>
          <p:nvPr>
            <p:ph idx="1"/>
          </p:nvPr>
        </p:nvSpPr>
        <p:spPr>
          <a:xfrm>
            <a:off x="240632" y="1311442"/>
            <a:ext cx="8646694" cy="5329990"/>
          </a:xfrm>
          <a:solidFill>
            <a:schemeClr val="bg1"/>
          </a:solidFill>
        </p:spPr>
        <p:txBody>
          <a:bodyPr/>
          <a:lstStyle/>
          <a:p>
            <a:pPr>
              <a:buNone/>
            </a:pPr>
            <a:r>
              <a:rPr lang="zh-TW" altLang="en-US" dirty="0" smtClean="0">
                <a:solidFill>
                  <a:srgbClr val="FF0000"/>
                </a:solidFill>
              </a:rPr>
              <a:t>單元：</a:t>
            </a:r>
            <a:r>
              <a:rPr lang="zh-TW" altLang="en-US" dirty="0" smtClean="0"/>
              <a:t>外來文化與與文化外傳</a:t>
            </a:r>
            <a:r>
              <a:rPr lang="zh-TW" altLang="en-US" sz="2400" dirty="0" smtClean="0">
                <a:solidFill>
                  <a:srgbClr val="FF0066"/>
                </a:solidFill>
              </a:rPr>
              <a:t>（八年級，第</a:t>
            </a:r>
            <a:r>
              <a:rPr lang="en-US" altLang="zh-TW" sz="2400" dirty="0" smtClean="0">
                <a:solidFill>
                  <a:srgbClr val="FF0066"/>
                </a:solidFill>
              </a:rPr>
              <a:t>1</a:t>
            </a:r>
            <a:r>
              <a:rPr lang="zh-TW" altLang="en-US" sz="2400" dirty="0" smtClean="0">
                <a:solidFill>
                  <a:srgbClr val="FF0066"/>
                </a:solidFill>
              </a:rPr>
              <a:t>節課）</a:t>
            </a:r>
            <a:endParaRPr lang="en-US" altLang="zh-TW" sz="2400" dirty="0" smtClean="0">
              <a:solidFill>
                <a:srgbClr val="FF0066"/>
              </a:solidFill>
            </a:endParaRPr>
          </a:p>
          <a:p>
            <a:pPr>
              <a:buNone/>
            </a:pPr>
            <a:endParaRPr lang="en-US" altLang="zh-TW" sz="2800" dirty="0" smtClean="0"/>
          </a:p>
          <a:p>
            <a:pPr>
              <a:buNone/>
            </a:pPr>
            <a:r>
              <a:rPr lang="en-US" altLang="zh-TW" sz="2400" b="1" dirty="0" smtClean="0">
                <a:latin typeface="新細明體" pitchFamily="18" charset="-120"/>
                <a:ea typeface="新細明體" pitchFamily="18" charset="-120"/>
              </a:rPr>
              <a:t>1.</a:t>
            </a:r>
            <a:r>
              <a:rPr lang="zh-TW" altLang="en-US" sz="2400" dirty="0" smtClean="0">
                <a:latin typeface="新細明體" pitchFamily="18" charset="-120"/>
                <a:ea typeface="新細明體" pitchFamily="18" charset="-120"/>
              </a:rPr>
              <a:t>以唐朝盛世周邊圍繞國家的</a:t>
            </a:r>
            <a:r>
              <a:rPr lang="zh-TW" altLang="en-US" sz="2400" dirty="0" smtClean="0">
                <a:solidFill>
                  <a:srgbClr val="FF0066"/>
                </a:solidFill>
                <a:latin typeface="新細明體" pitchFamily="18" charset="-120"/>
                <a:ea typeface="新細明體" pitchFamily="18" charset="-120"/>
              </a:rPr>
              <a:t>地圖或動畫</a:t>
            </a:r>
            <a:r>
              <a:rPr lang="zh-TW" altLang="en-US" sz="2400" dirty="0" smtClean="0">
                <a:latin typeface="新細明體" pitchFamily="18" charset="-120"/>
                <a:ea typeface="新細明體" pitchFamily="18" charset="-120"/>
              </a:rPr>
              <a:t>，讓學生獲得胡漢文化得以交流的地理概念</a:t>
            </a:r>
            <a:endParaRPr lang="en-US" altLang="zh-TW" b="1" dirty="0" smtClean="0">
              <a:latin typeface="新細明體" pitchFamily="18" charset="-120"/>
              <a:ea typeface="新細明體" pitchFamily="18" charset="-120"/>
            </a:endParaRPr>
          </a:p>
          <a:p>
            <a:pPr>
              <a:buNone/>
            </a:pPr>
            <a:r>
              <a:rPr lang="en-US" altLang="zh-TW" sz="2400" b="1" dirty="0" smtClean="0">
                <a:latin typeface="新細明體" pitchFamily="18" charset="-120"/>
                <a:ea typeface="新細明體" pitchFamily="18" charset="-120"/>
              </a:rPr>
              <a:t>2</a:t>
            </a:r>
            <a:r>
              <a:rPr lang="en-US" altLang="zh-TW" sz="2400" dirty="0" smtClean="0">
                <a:latin typeface="新細明體" pitchFamily="18" charset="-120"/>
                <a:ea typeface="新細明體" pitchFamily="18" charset="-120"/>
              </a:rPr>
              <a:t>.</a:t>
            </a:r>
            <a:r>
              <a:rPr lang="zh-TW" altLang="en-US" sz="2400" dirty="0" smtClean="0">
                <a:solidFill>
                  <a:srgbClr val="FF0066"/>
                </a:solidFill>
                <a:latin typeface="新細明體" pitchFamily="18" charset="-120"/>
                <a:ea typeface="新細明體" pitchFamily="18" charset="-120"/>
              </a:rPr>
              <a:t>設計學習單</a:t>
            </a:r>
            <a:r>
              <a:rPr lang="zh-TW" altLang="en-US" sz="2400" dirty="0" smtClean="0">
                <a:latin typeface="新細明體" pitchFamily="18" charset="-120"/>
                <a:ea typeface="新細明體" pitchFamily="18" charset="-120"/>
              </a:rPr>
              <a:t>，學生分組從閱讀課本中找出以下問題的答案與資訊：</a:t>
            </a:r>
            <a:r>
              <a:rPr lang="en-US" altLang="zh-TW" sz="2400" dirty="0" smtClean="0">
                <a:latin typeface="新細明體" pitchFamily="18" charset="-120"/>
                <a:ea typeface="新細明體" pitchFamily="18" charset="-120"/>
              </a:rPr>
              <a:t>1.</a:t>
            </a:r>
            <a:r>
              <a:rPr lang="zh-TW" altLang="zh-TW" sz="2400" dirty="0" smtClean="0">
                <a:latin typeface="新細明體" pitchFamily="18" charset="-120"/>
                <a:ea typeface="新細明體" pitchFamily="18" charset="-120"/>
              </a:rPr>
              <a:t> </a:t>
            </a:r>
            <a:r>
              <a:rPr lang="zh-TW" altLang="en-US" sz="2400" dirty="0" smtClean="0">
                <a:latin typeface="新細明體" pitchFamily="18" charset="-120"/>
                <a:ea typeface="新細明體" pitchFamily="18" charset="-120"/>
              </a:rPr>
              <a:t>有哪些證據說明唐朝胡漢融合的文化現象？</a:t>
            </a:r>
            <a:r>
              <a:rPr lang="en-US" altLang="zh-TW" sz="2400" dirty="0" smtClean="0">
                <a:latin typeface="新細明體" pitchFamily="18" charset="-120"/>
                <a:ea typeface="新細明體" pitchFamily="18" charset="-120"/>
              </a:rPr>
              <a:t>2.</a:t>
            </a:r>
            <a:r>
              <a:rPr lang="zh-TW" altLang="en-US" sz="2400" dirty="0" smtClean="0">
                <a:latin typeface="新細明體" pitchFamily="18" charset="-120"/>
                <a:ea typeface="新細明體" pitchFamily="18" charset="-120"/>
              </a:rPr>
              <a:t>唐朝社會具有怎樣的特性， 讓胡漢文化得以融合？</a:t>
            </a:r>
            <a:r>
              <a:rPr lang="en-US" altLang="zh-TW" sz="2400" dirty="0" smtClean="0">
                <a:latin typeface="新細明體" pitchFamily="18" charset="-120"/>
                <a:ea typeface="新細明體" pitchFamily="18" charset="-120"/>
              </a:rPr>
              <a:t>3.</a:t>
            </a:r>
            <a:r>
              <a:rPr lang="zh-TW" altLang="en-US" sz="2400" dirty="0" smtClean="0">
                <a:latin typeface="新細明體" pitchFamily="18" charset="-120"/>
                <a:ea typeface="新細明體" pitchFamily="18" charset="-120"/>
              </a:rPr>
              <a:t>討論</a:t>
            </a:r>
            <a:r>
              <a:rPr lang="zh-TW" altLang="zh-TW" sz="2400" dirty="0" smtClean="0">
                <a:latin typeface="新細明體" pitchFamily="18" charset="-120"/>
                <a:ea typeface="新細明體" pitchFamily="18" charset="-120"/>
              </a:rPr>
              <a:t> </a:t>
            </a:r>
            <a:r>
              <a:rPr lang="zh-TW" altLang="en-US" sz="2400" dirty="0" smtClean="0">
                <a:latin typeface="新細明體" pitchFamily="18" charset="-120"/>
                <a:ea typeface="新細明體" pitchFamily="18" charset="-120"/>
              </a:rPr>
              <a:t>胡漢文化融合有哪些優點與缺點？</a:t>
            </a:r>
            <a:endParaRPr lang="en-US" altLang="zh-TW" sz="2400" dirty="0" smtClean="0">
              <a:latin typeface="新細明體" pitchFamily="18" charset="-120"/>
              <a:ea typeface="新細明體" pitchFamily="18" charset="-120"/>
            </a:endParaRPr>
          </a:p>
          <a:p>
            <a:pPr>
              <a:buNone/>
            </a:pPr>
            <a:r>
              <a:rPr lang="en-US" altLang="zh-TW" sz="2400" dirty="0" smtClean="0">
                <a:latin typeface="新細明體" pitchFamily="18" charset="-120"/>
                <a:ea typeface="新細明體" pitchFamily="18" charset="-120"/>
              </a:rPr>
              <a:t>3.</a:t>
            </a:r>
            <a:r>
              <a:rPr lang="zh-TW" altLang="en-US" sz="2400" dirty="0" smtClean="0">
                <a:latin typeface="新細明體" pitchFamily="18" charset="-120"/>
                <a:ea typeface="新細明體" pitchFamily="18" charset="-120"/>
              </a:rPr>
              <a:t> </a:t>
            </a:r>
            <a:r>
              <a:rPr lang="zh-TW" altLang="en-US" sz="2400" dirty="0" smtClean="0">
                <a:solidFill>
                  <a:srgbClr val="FF0066"/>
                </a:solidFill>
                <a:latin typeface="新細明體" pitchFamily="18" charset="-120"/>
                <a:ea typeface="新細明體" pitchFamily="18" charset="-120"/>
              </a:rPr>
              <a:t>學生發表並說明理由</a:t>
            </a:r>
            <a:endParaRPr lang="en-US" altLang="zh-TW" sz="2400" dirty="0" smtClean="0">
              <a:solidFill>
                <a:srgbClr val="FF0066"/>
              </a:solidFill>
              <a:latin typeface="新細明體" pitchFamily="18" charset="-120"/>
              <a:ea typeface="新細明體" pitchFamily="18" charset="-120"/>
            </a:endParaRPr>
          </a:p>
          <a:p>
            <a:pPr>
              <a:buNone/>
            </a:pPr>
            <a:r>
              <a:rPr lang="en-US" altLang="zh-TW" sz="2400" dirty="0" smtClean="0">
                <a:latin typeface="新細明體" pitchFamily="18" charset="-120"/>
                <a:ea typeface="新細明體" pitchFamily="18" charset="-120"/>
              </a:rPr>
              <a:t>4.</a:t>
            </a:r>
            <a:r>
              <a:rPr lang="zh-TW" altLang="en-US" sz="2400" dirty="0" smtClean="0">
                <a:latin typeface="新細明體" pitchFamily="18" charset="-120"/>
                <a:ea typeface="新細明體" pitchFamily="18" charset="-120"/>
              </a:rPr>
              <a:t>以</a:t>
            </a:r>
            <a:r>
              <a:rPr lang="zh-TW" altLang="en-US" sz="2400" dirty="0" smtClean="0">
                <a:solidFill>
                  <a:srgbClr val="FF0066"/>
                </a:solidFill>
                <a:latin typeface="新細明體" pitchFamily="18" charset="-120"/>
                <a:ea typeface="新細明體" pitchFamily="18" charset="-120"/>
              </a:rPr>
              <a:t>實作評量題</a:t>
            </a:r>
            <a:r>
              <a:rPr lang="zh-TW" altLang="en-US" sz="2400" dirty="0" smtClean="0">
                <a:latin typeface="新細明體" pitchFamily="18" charset="-120"/>
                <a:ea typeface="新細明體" pitchFamily="18" charset="-120"/>
              </a:rPr>
              <a:t>（歐洲難民融入西方社會的優點與缺點），</a:t>
            </a:r>
            <a:r>
              <a:rPr lang="zh-TW" altLang="en-US" sz="2400" dirty="0" smtClean="0">
                <a:solidFill>
                  <a:srgbClr val="FF0066"/>
                </a:solidFill>
                <a:latin typeface="新細明體" pitchFamily="18" charset="-120"/>
                <a:ea typeface="新細明體" pitchFamily="18" charset="-120"/>
              </a:rPr>
              <a:t>應用所學進行作答。</a:t>
            </a:r>
            <a:endParaRPr lang="zh-TW" altLang="zh-TW" sz="2400" dirty="0" smtClean="0">
              <a:solidFill>
                <a:srgbClr val="FF0066"/>
              </a:solidFill>
              <a:latin typeface="新細明體" pitchFamily="18" charset="-120"/>
              <a:ea typeface="新細明體" pitchFamily="18" charset="-120"/>
            </a:endParaRPr>
          </a:p>
          <a:p>
            <a:endParaRPr lang="zh-TW" alt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z="4000" b="1" dirty="0" smtClean="0">
                <a:latin typeface="微軟正黑體" pitchFamily="34" charset="-120"/>
                <a:ea typeface="微軟正黑體" pitchFamily="34" charset="-120"/>
              </a:rPr>
              <a:t>教學活動設計面向，例如</a:t>
            </a:r>
            <a:r>
              <a:rPr lang="en-US" altLang="zh-TW" sz="4000" b="1" dirty="0" smtClean="0">
                <a:latin typeface="微軟正黑體" pitchFamily="34" charset="-120"/>
                <a:ea typeface="微軟正黑體" pitchFamily="34" charset="-120"/>
              </a:rPr>
              <a:t>--</a:t>
            </a:r>
            <a:endParaRPr lang="zh-TW" altLang="en-US" sz="4000" b="1" dirty="0">
              <a:latin typeface="微軟正黑體" pitchFamily="34" charset="-120"/>
              <a:ea typeface="微軟正黑體" pitchFamily="34" charset="-120"/>
            </a:endParaRPr>
          </a:p>
        </p:txBody>
      </p:sp>
      <p:sp>
        <p:nvSpPr>
          <p:cNvPr id="3" name="內容版面配置區 2"/>
          <p:cNvSpPr>
            <a:spLocks noGrp="1"/>
          </p:cNvSpPr>
          <p:nvPr>
            <p:ph idx="1"/>
          </p:nvPr>
        </p:nvSpPr>
        <p:spPr>
          <a:xfrm>
            <a:off x="425116" y="1311442"/>
            <a:ext cx="8718884" cy="5329990"/>
          </a:xfrm>
          <a:solidFill>
            <a:schemeClr val="bg1"/>
          </a:solidFill>
        </p:spPr>
        <p:txBody>
          <a:bodyPr/>
          <a:lstStyle/>
          <a:p>
            <a:pPr>
              <a:buNone/>
            </a:pPr>
            <a:r>
              <a:rPr lang="zh-TW" altLang="en-US" dirty="0" smtClean="0">
                <a:solidFill>
                  <a:srgbClr val="FF0000"/>
                </a:solidFill>
              </a:rPr>
              <a:t>單元：</a:t>
            </a:r>
            <a:r>
              <a:rPr lang="zh-TW" altLang="en-US" dirty="0" smtClean="0"/>
              <a:t>外來文化與與文化外傳</a:t>
            </a:r>
            <a:r>
              <a:rPr lang="zh-TW" altLang="en-US" sz="2400" dirty="0" smtClean="0">
                <a:solidFill>
                  <a:srgbClr val="FF0066"/>
                </a:solidFill>
              </a:rPr>
              <a:t>（八年級，第</a:t>
            </a:r>
            <a:r>
              <a:rPr lang="en-US" altLang="zh-TW" sz="2400" dirty="0" smtClean="0">
                <a:solidFill>
                  <a:srgbClr val="FF0066"/>
                </a:solidFill>
              </a:rPr>
              <a:t>2</a:t>
            </a:r>
            <a:r>
              <a:rPr lang="zh-TW" altLang="en-US" sz="2400" dirty="0" smtClean="0">
                <a:solidFill>
                  <a:srgbClr val="FF0066"/>
                </a:solidFill>
              </a:rPr>
              <a:t>節課）</a:t>
            </a:r>
            <a:endParaRPr lang="en-US" altLang="zh-TW" sz="2400" dirty="0" smtClean="0">
              <a:solidFill>
                <a:srgbClr val="FF0066"/>
              </a:solidFill>
            </a:endParaRPr>
          </a:p>
          <a:p>
            <a:pPr>
              <a:buNone/>
            </a:pPr>
            <a:endParaRPr lang="en-US" altLang="zh-TW" sz="2800" dirty="0" smtClean="0"/>
          </a:p>
          <a:p>
            <a:pPr>
              <a:buNone/>
            </a:pPr>
            <a:r>
              <a:rPr lang="en-US" altLang="zh-TW" sz="2400" b="1" dirty="0" smtClean="0">
                <a:latin typeface="新細明體" pitchFamily="18" charset="-120"/>
                <a:ea typeface="新細明體" pitchFamily="18" charset="-120"/>
              </a:rPr>
              <a:t>1.</a:t>
            </a:r>
            <a:r>
              <a:rPr lang="zh-TW" altLang="en-US" sz="2400" dirty="0" smtClean="0">
                <a:latin typeface="新細明體" pitchFamily="18" charset="-120"/>
                <a:ea typeface="新細明體" pitchFamily="18" charset="-120"/>
              </a:rPr>
              <a:t>課前</a:t>
            </a:r>
            <a:r>
              <a:rPr lang="zh-TW" altLang="en-US" sz="2400" dirty="0" smtClean="0">
                <a:solidFill>
                  <a:srgbClr val="FF0066"/>
                </a:solidFill>
                <a:latin typeface="新細明體" pitchFamily="18" charset="-120"/>
                <a:ea typeface="新細明體" pitchFamily="18" charset="-120"/>
              </a:rPr>
              <a:t>自行閱讀</a:t>
            </a:r>
            <a:r>
              <a:rPr lang="zh-TW" altLang="en-US" sz="2400" dirty="0" smtClean="0">
                <a:latin typeface="新細明體" pitchFamily="18" charset="-120"/>
                <a:ea typeface="新細明體" pitchFamily="18" charset="-120"/>
              </a:rPr>
              <a:t>課文</a:t>
            </a:r>
            <a:endParaRPr lang="en-US" altLang="zh-TW" b="1" dirty="0" smtClean="0">
              <a:latin typeface="新細明體" pitchFamily="18" charset="-120"/>
              <a:ea typeface="新細明體" pitchFamily="18" charset="-120"/>
            </a:endParaRPr>
          </a:p>
          <a:p>
            <a:pPr>
              <a:buNone/>
            </a:pPr>
            <a:r>
              <a:rPr lang="en-US" altLang="zh-TW" sz="2400" b="1" dirty="0" smtClean="0">
                <a:latin typeface="新細明體" pitchFamily="18" charset="-120"/>
                <a:ea typeface="新細明體" pitchFamily="18" charset="-120"/>
              </a:rPr>
              <a:t>2</a:t>
            </a:r>
            <a:r>
              <a:rPr lang="en-US" altLang="zh-TW" sz="2400" dirty="0" smtClean="0">
                <a:latin typeface="新細明體" pitchFamily="18" charset="-120"/>
                <a:ea typeface="新細明體" pitchFamily="18" charset="-120"/>
              </a:rPr>
              <a:t>.</a:t>
            </a:r>
            <a:r>
              <a:rPr lang="zh-TW" altLang="en-US" sz="2400" dirty="0" smtClean="0">
                <a:solidFill>
                  <a:srgbClr val="FF0066"/>
                </a:solidFill>
                <a:latin typeface="新細明體" pitchFamily="18" charset="-120"/>
                <a:ea typeface="新細明體" pitchFamily="18" charset="-120"/>
              </a:rPr>
              <a:t> </a:t>
            </a:r>
            <a:r>
              <a:rPr lang="zh-TW" altLang="en-US" sz="2400" dirty="0" smtClean="0">
                <a:latin typeface="新細明體" pitchFamily="18" charset="-120"/>
                <a:ea typeface="新細明體" pitchFamily="18" charset="-120"/>
              </a:rPr>
              <a:t>學生根據課本四節中的國家</a:t>
            </a:r>
            <a:r>
              <a:rPr lang="zh-TW" altLang="en-US" sz="2400" dirty="0" smtClean="0">
                <a:solidFill>
                  <a:srgbClr val="FF0066"/>
                </a:solidFill>
                <a:latin typeface="新細明體" pitchFamily="18" charset="-120"/>
                <a:ea typeface="新細明體" pitchFamily="18" charset="-120"/>
              </a:rPr>
              <a:t>分組，蒐集這些國家唐化的資料</a:t>
            </a:r>
            <a:r>
              <a:rPr lang="zh-TW" altLang="en-US" sz="2400" dirty="0" smtClean="0">
                <a:latin typeface="新細明體" pitchFamily="18" charset="-120"/>
                <a:ea typeface="新細明體" pitchFamily="18" charset="-120"/>
              </a:rPr>
              <a:t>（包括演變）</a:t>
            </a:r>
            <a:endParaRPr lang="en-US" altLang="zh-TW" sz="2400" dirty="0" smtClean="0">
              <a:latin typeface="新細明體" pitchFamily="18" charset="-120"/>
              <a:ea typeface="新細明體" pitchFamily="18" charset="-120"/>
            </a:endParaRPr>
          </a:p>
          <a:p>
            <a:pPr>
              <a:buNone/>
            </a:pPr>
            <a:r>
              <a:rPr lang="en-US" altLang="zh-TW" sz="2400" dirty="0" smtClean="0">
                <a:latin typeface="新細明體" pitchFamily="18" charset="-120"/>
                <a:ea typeface="新細明體" pitchFamily="18" charset="-120"/>
              </a:rPr>
              <a:t>3.</a:t>
            </a:r>
            <a:r>
              <a:rPr lang="zh-TW" altLang="en-US" sz="2400" dirty="0" smtClean="0">
                <a:latin typeface="新細明體" pitchFamily="18" charset="-120"/>
                <a:ea typeface="新細明體" pitchFamily="18" charset="-120"/>
              </a:rPr>
              <a:t> 學生</a:t>
            </a:r>
            <a:r>
              <a:rPr lang="zh-TW" altLang="en-US" sz="2400" dirty="0" smtClean="0">
                <a:solidFill>
                  <a:srgbClr val="FF0066"/>
                </a:solidFill>
                <a:latin typeface="新細明體" pitchFamily="18" charset="-120"/>
                <a:ea typeface="新細明體" pitchFamily="18" charset="-120"/>
              </a:rPr>
              <a:t>分組合作，整理資料，製作</a:t>
            </a:r>
            <a:r>
              <a:rPr lang="en-US" altLang="zh-TW" sz="2400" dirty="0" err="1" smtClean="0">
                <a:solidFill>
                  <a:srgbClr val="FF0066"/>
                </a:solidFill>
                <a:latin typeface="新細明體" pitchFamily="18" charset="-120"/>
                <a:ea typeface="新細明體" pitchFamily="18" charset="-120"/>
              </a:rPr>
              <a:t>ppt</a:t>
            </a:r>
            <a:endParaRPr lang="en-US" altLang="zh-TW" sz="2400" dirty="0" smtClean="0">
              <a:solidFill>
                <a:srgbClr val="FF0066"/>
              </a:solidFill>
              <a:latin typeface="新細明體" pitchFamily="18" charset="-120"/>
              <a:ea typeface="新細明體" pitchFamily="18" charset="-120"/>
            </a:endParaRPr>
          </a:p>
          <a:p>
            <a:pPr>
              <a:buNone/>
            </a:pPr>
            <a:r>
              <a:rPr lang="en-US" altLang="zh-TW" sz="2400" dirty="0" smtClean="0">
                <a:latin typeface="新細明體" pitchFamily="18" charset="-120"/>
                <a:ea typeface="新細明體" pitchFamily="18" charset="-120"/>
              </a:rPr>
              <a:t>4.</a:t>
            </a:r>
            <a:r>
              <a:rPr lang="zh-TW" altLang="en-US" sz="2400" dirty="0" smtClean="0">
                <a:latin typeface="新細明體" pitchFamily="18" charset="-120"/>
                <a:ea typeface="新細明體" pitchFamily="18" charset="-120"/>
              </a:rPr>
              <a:t>學生</a:t>
            </a:r>
            <a:r>
              <a:rPr lang="zh-TW" altLang="en-US" sz="2400" dirty="0" smtClean="0">
                <a:solidFill>
                  <a:srgbClr val="FF0066"/>
                </a:solidFill>
                <a:latin typeface="新細明體" pitchFamily="18" charset="-120"/>
                <a:ea typeface="新細明體" pitchFamily="18" charset="-120"/>
              </a:rPr>
              <a:t>上台報告</a:t>
            </a:r>
            <a:endParaRPr lang="zh-TW" altLang="zh-TW" sz="2400" dirty="0" smtClean="0">
              <a:solidFill>
                <a:srgbClr val="FF0066"/>
              </a:solidFill>
              <a:latin typeface="新細明體" pitchFamily="18" charset="-120"/>
              <a:ea typeface="新細明體" pitchFamily="18" charset="-120"/>
            </a:endParaRPr>
          </a:p>
          <a:p>
            <a:endParaRPr lang="zh-TW" alt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0" y="242554"/>
            <a:ext cx="8919411" cy="1008730"/>
          </a:xfrm>
          <a:solidFill>
            <a:srgbClr val="FFCCFF"/>
          </a:solidFill>
        </p:spPr>
        <p:txBody>
          <a:bodyPr/>
          <a:lstStyle/>
          <a:p>
            <a:r>
              <a:rPr lang="zh-TW" altLang="en-US" sz="4000" b="1" dirty="0" smtClean="0">
                <a:latin typeface="微軟正黑體" pitchFamily="34" charset="-120"/>
                <a:ea typeface="微軟正黑體" pitchFamily="34" charset="-120"/>
              </a:rPr>
              <a:t>這樣的教學為什麼</a:t>
            </a:r>
            <a:r>
              <a:rPr lang="zh-TW" altLang="en-US" sz="4000" b="1" dirty="0" smtClean="0">
                <a:solidFill>
                  <a:srgbClr val="FF0000"/>
                </a:solidFill>
                <a:latin typeface="微軟正黑體" pitchFamily="34" charset="-120"/>
                <a:ea typeface="微軟正黑體" pitchFamily="34" charset="-120"/>
              </a:rPr>
              <a:t>沒有</a:t>
            </a:r>
            <a:r>
              <a:rPr lang="zh-TW" altLang="en-US" sz="4000" b="1" dirty="0" smtClean="0">
                <a:latin typeface="微軟正黑體" pitchFamily="34" charset="-120"/>
                <a:ea typeface="微軟正黑體" pitchFamily="34" charset="-120"/>
              </a:rPr>
              <a:t>素養導向？</a:t>
            </a:r>
            <a:endParaRPr lang="zh-TW" altLang="en-US" sz="4000" dirty="0"/>
          </a:p>
        </p:txBody>
      </p:sp>
      <p:sp>
        <p:nvSpPr>
          <p:cNvPr id="3" name="內容版面配置區 2"/>
          <p:cNvSpPr>
            <a:spLocks noGrp="1"/>
          </p:cNvSpPr>
          <p:nvPr>
            <p:ph idx="1"/>
          </p:nvPr>
        </p:nvSpPr>
        <p:spPr>
          <a:xfrm>
            <a:off x="288758" y="1600200"/>
            <a:ext cx="8855242" cy="4912895"/>
          </a:xfrm>
          <a:solidFill>
            <a:schemeClr val="bg1"/>
          </a:solidFill>
        </p:spPr>
        <p:txBody>
          <a:bodyPr/>
          <a:lstStyle/>
          <a:p>
            <a:r>
              <a:rPr lang="zh-TW" altLang="en-US" sz="2400" dirty="0" smtClean="0"/>
              <a:t>外來文化與與文化傳播</a:t>
            </a:r>
            <a:r>
              <a:rPr lang="zh-TW" altLang="en-US" sz="2400" dirty="0" smtClean="0">
                <a:solidFill>
                  <a:srgbClr val="FF0066"/>
                </a:solidFill>
              </a:rPr>
              <a:t>（八年級</a:t>
            </a:r>
            <a:r>
              <a:rPr lang="en-US" altLang="zh-TW" sz="2400" dirty="0" smtClean="0">
                <a:solidFill>
                  <a:srgbClr val="FF0066"/>
                </a:solidFill>
              </a:rPr>
              <a:t>2</a:t>
            </a:r>
            <a:r>
              <a:rPr lang="zh-TW" altLang="en-US" sz="2400" dirty="0" smtClean="0">
                <a:solidFill>
                  <a:srgbClr val="FF0066"/>
                </a:solidFill>
              </a:rPr>
              <a:t>節課）</a:t>
            </a:r>
            <a:endParaRPr lang="en-US" altLang="zh-TW" sz="2400" dirty="0" smtClean="0">
              <a:solidFill>
                <a:srgbClr val="FF0066"/>
              </a:solidFill>
            </a:endParaRPr>
          </a:p>
          <a:p>
            <a:pPr marL="457200" indent="-457200">
              <a:buNone/>
            </a:pPr>
            <a:endParaRPr lang="en-US" altLang="zh-TW" sz="2400" dirty="0" smtClean="0"/>
          </a:p>
          <a:p>
            <a:pPr marL="457200" indent="-457200">
              <a:buNone/>
            </a:pPr>
            <a:r>
              <a:rPr lang="en-US" altLang="zh-TW" sz="2400" dirty="0" smtClean="0"/>
              <a:t>1</a:t>
            </a:r>
            <a:r>
              <a:rPr lang="en-US" altLang="zh-TW" sz="2800" dirty="0" smtClean="0"/>
              <a:t>.</a:t>
            </a:r>
            <a:r>
              <a:rPr lang="zh-TW" altLang="en-US" sz="2800" dirty="0" smtClean="0"/>
              <a:t>教師揭示本段課程重點</a:t>
            </a:r>
            <a:endParaRPr lang="en-US" altLang="zh-TW" sz="2800" dirty="0" smtClean="0"/>
          </a:p>
          <a:p>
            <a:pPr>
              <a:buNone/>
            </a:pPr>
            <a:r>
              <a:rPr lang="en-US" altLang="zh-TW" sz="2800" dirty="0" smtClean="0"/>
              <a:t>2.</a:t>
            </a:r>
            <a:r>
              <a:rPr lang="zh-TW" altLang="en-US" sz="2800" dirty="0" smtClean="0"/>
              <a:t>說明唐朝胡漢融合、</a:t>
            </a:r>
            <a:r>
              <a:rPr lang="zh-TW" altLang="zh-TW" sz="2800" dirty="0" smtClean="0"/>
              <a:t>兼容並蓄的社會</a:t>
            </a:r>
            <a:r>
              <a:rPr lang="zh-TW" altLang="en-US" sz="2800" dirty="0" smtClean="0"/>
              <a:t>現象：食衣住行育樂、貿易、宗教等多元開放的面貌</a:t>
            </a:r>
            <a:endParaRPr lang="en-US" altLang="zh-TW" sz="2800" dirty="0" smtClean="0"/>
          </a:p>
          <a:p>
            <a:pPr>
              <a:buNone/>
            </a:pPr>
            <a:r>
              <a:rPr lang="en-US" altLang="zh-TW" sz="2800" dirty="0" smtClean="0"/>
              <a:t>3.</a:t>
            </a:r>
            <a:r>
              <a:rPr lang="zh-TW" altLang="en-US" sz="2800" dirty="0" smtClean="0"/>
              <a:t>以</a:t>
            </a:r>
            <a:r>
              <a:rPr lang="en-US" altLang="zh-TW" sz="2800" dirty="0" err="1" smtClean="0"/>
              <a:t>ppt</a:t>
            </a:r>
            <a:r>
              <a:rPr lang="zh-TW" altLang="zh-TW" sz="2800" dirty="0" smtClean="0"/>
              <a:t>播放唐詩與圖片</a:t>
            </a:r>
            <a:r>
              <a:rPr lang="zh-TW" altLang="en-US" sz="2800" dirty="0" smtClean="0"/>
              <a:t>，說明唐朝</a:t>
            </a:r>
            <a:r>
              <a:rPr lang="zh-TW" altLang="zh-TW" sz="2800" dirty="0" smtClean="0"/>
              <a:t>文化發展與遠被</a:t>
            </a:r>
            <a:r>
              <a:rPr lang="zh-TW" altLang="en-US" sz="2800" dirty="0" smtClean="0"/>
              <a:t>的例子：科舉、唐詩、唐三彩、日本、朝鮮新羅、西藏、阿拉伯（造紙術西傳）</a:t>
            </a:r>
          </a:p>
          <a:p>
            <a:pPr>
              <a:buNone/>
            </a:pPr>
            <a:endParaRPr lang="zh-TW" altLang="en-US" sz="2800" dirty="0" smtClean="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173453" cy="1072899"/>
          </a:xfrm>
          <a:solidFill>
            <a:srgbClr val="FFCCFF"/>
          </a:solidFill>
        </p:spPr>
        <p:txBody>
          <a:bodyPr/>
          <a:lstStyle/>
          <a:p>
            <a:r>
              <a:rPr lang="zh-TW" altLang="en-US" sz="4000" b="1" dirty="0" smtClean="0">
                <a:latin typeface="微軟正黑體" pitchFamily="34" charset="-120"/>
                <a:ea typeface="微軟正黑體" pitchFamily="34" charset="-120"/>
              </a:rPr>
              <a:t>目標的寫法也要不同</a:t>
            </a:r>
            <a:r>
              <a:rPr lang="en-US" altLang="zh-TW" b="1" dirty="0" smtClean="0">
                <a:latin typeface="微軟正黑體" pitchFamily="34" charset="-120"/>
                <a:ea typeface="微軟正黑體" pitchFamily="34" charset="-120"/>
              </a:rPr>
              <a:t>—</a:t>
            </a:r>
            <a:r>
              <a:rPr lang="zh-TW" altLang="en-US" sz="3200" b="1" dirty="0" smtClean="0">
                <a:solidFill>
                  <a:srgbClr val="FF0000"/>
                </a:solidFill>
                <a:latin typeface="微軟正黑體" pitchFamily="34" charset="-120"/>
                <a:ea typeface="微軟正黑體" pitchFamily="34" charset="-120"/>
              </a:rPr>
              <a:t>原來的</a:t>
            </a:r>
            <a:r>
              <a:rPr lang="zh-TW" altLang="en-US" sz="3200" b="1" dirty="0" smtClean="0">
                <a:latin typeface="微軟正黑體" pitchFamily="34" charset="-120"/>
                <a:ea typeface="微軟正黑體" pitchFamily="34" charset="-120"/>
              </a:rPr>
              <a:t>寫法</a:t>
            </a:r>
            <a:endParaRPr lang="zh-TW" altLang="en-US" sz="3200" dirty="0"/>
          </a:p>
        </p:txBody>
      </p:sp>
      <p:sp>
        <p:nvSpPr>
          <p:cNvPr id="3" name="內容版面配置區 2"/>
          <p:cNvSpPr>
            <a:spLocks noGrp="1"/>
          </p:cNvSpPr>
          <p:nvPr>
            <p:ph idx="1"/>
          </p:nvPr>
        </p:nvSpPr>
        <p:spPr>
          <a:xfrm>
            <a:off x="457200" y="1600200"/>
            <a:ext cx="8221579" cy="4880811"/>
          </a:xfrm>
          <a:solidFill>
            <a:schemeClr val="bg1"/>
          </a:solidFill>
        </p:spPr>
        <p:txBody>
          <a:bodyPr/>
          <a:lstStyle/>
          <a:p>
            <a:pPr marL="457200" indent="-457200">
              <a:buNone/>
            </a:pPr>
            <a:r>
              <a:rPr lang="en-US" altLang="zh-TW" sz="2400" dirty="0" smtClean="0"/>
              <a:t>1.</a:t>
            </a:r>
            <a:r>
              <a:rPr lang="zh-TW" altLang="zh-TW" sz="2400" dirty="0" smtClean="0"/>
              <a:t>講解唐朝胡漢融合的國際性格，及食衣住行娛樂深受胡人影響</a:t>
            </a:r>
          </a:p>
          <a:p>
            <a:pPr marL="457200" indent="-457200">
              <a:buNone/>
            </a:pPr>
            <a:r>
              <a:rPr lang="en-US" altLang="zh-TW" sz="2400" dirty="0" smtClean="0"/>
              <a:t>2.</a:t>
            </a:r>
            <a:r>
              <a:rPr lang="zh-TW" altLang="zh-TW" sz="2400" dirty="0" smtClean="0"/>
              <a:t>說明唐代海外貿易盛況，講解設立市舶司的意義</a:t>
            </a:r>
          </a:p>
          <a:p>
            <a:pPr marL="457200" indent="-457200">
              <a:buNone/>
            </a:pPr>
            <a:r>
              <a:rPr lang="en-US" altLang="zh-TW" sz="2400" dirty="0" smtClean="0"/>
              <a:t>3.</a:t>
            </a:r>
            <a:r>
              <a:rPr lang="zh-TW" altLang="zh-TW" sz="2400" dirty="0" smtClean="0"/>
              <a:t>了解唐朝對外開放，外來宗教自由傳播的情形</a:t>
            </a:r>
          </a:p>
          <a:p>
            <a:pPr marL="457200" indent="-457200">
              <a:buNone/>
            </a:pPr>
            <a:r>
              <a:rPr lang="en-US" altLang="zh-TW" sz="2400" dirty="0" smtClean="0"/>
              <a:t>4.</a:t>
            </a:r>
            <a:r>
              <a:rPr lang="zh-TW" altLang="zh-TW" sz="2400" dirty="0" smtClean="0"/>
              <a:t>講解唐代佛教興盛，各種宗派興起</a:t>
            </a:r>
          </a:p>
          <a:p>
            <a:pPr marL="457200" indent="-457200">
              <a:buNone/>
            </a:pPr>
            <a:r>
              <a:rPr lang="en-US" altLang="zh-TW" sz="2400" dirty="0" smtClean="0"/>
              <a:t>5.</a:t>
            </a:r>
            <a:r>
              <a:rPr lang="zh-TW" altLang="zh-TW" sz="2400" dirty="0" smtClean="0"/>
              <a:t>說明隋朝開啟科舉取士制度，有促進社會流動的意義</a:t>
            </a:r>
          </a:p>
          <a:p>
            <a:pPr marL="457200" indent="-457200">
              <a:buNone/>
            </a:pPr>
            <a:r>
              <a:rPr lang="en-US" altLang="zh-TW" sz="2400" dirty="0" smtClean="0"/>
              <a:t>6.</a:t>
            </a:r>
            <a:r>
              <a:rPr lang="zh-TW" altLang="zh-TW" sz="2400" dirty="0" smtClean="0"/>
              <a:t>介紹唐朝文學藝術之美</a:t>
            </a:r>
          </a:p>
          <a:p>
            <a:pPr marL="457200" indent="-457200">
              <a:buNone/>
            </a:pPr>
            <a:r>
              <a:rPr lang="en-US" altLang="zh-TW" sz="2400" dirty="0" smtClean="0"/>
              <a:t>7.</a:t>
            </a:r>
            <a:r>
              <a:rPr lang="zh-TW" altLang="zh-TW" sz="2400" dirty="0" smtClean="0"/>
              <a:t>講解「遣唐使」對日本的影響，以及大化革新的意義</a:t>
            </a:r>
          </a:p>
          <a:p>
            <a:pPr marL="457200" indent="-457200">
              <a:buNone/>
            </a:pPr>
            <a:r>
              <a:rPr lang="en-US" altLang="zh-TW" sz="2400" dirty="0" smtClean="0"/>
              <a:t>8.</a:t>
            </a:r>
            <a:r>
              <a:rPr lang="zh-TW" altLang="zh-TW" sz="2400" dirty="0" smtClean="0"/>
              <a:t>講述唐文化對新羅的影響</a:t>
            </a:r>
            <a:endParaRPr lang="en-US" altLang="zh-TW" sz="2400" dirty="0" smtClean="0"/>
          </a:p>
          <a:p>
            <a:pPr marL="457200" indent="-457200">
              <a:buNone/>
            </a:pPr>
            <a:r>
              <a:rPr lang="en-US" altLang="zh-TW" sz="2400" dirty="0" smtClean="0"/>
              <a:t>9.</a:t>
            </a:r>
            <a:r>
              <a:rPr lang="zh-TW" altLang="zh-TW" sz="2400" dirty="0" smtClean="0"/>
              <a:t>說明文成公主入藏的時代意義</a:t>
            </a:r>
          </a:p>
          <a:p>
            <a:pPr marL="457200" indent="-457200">
              <a:buNone/>
            </a:pPr>
            <a:r>
              <a:rPr lang="en-US" altLang="zh-TW" sz="2400" dirty="0" smtClean="0"/>
              <a:t>10.</a:t>
            </a:r>
            <a:r>
              <a:rPr lang="zh-TW" altLang="zh-TW" sz="2400" dirty="0" smtClean="0"/>
              <a:t>說明怛羅斯戰役及造紙術西傳情形</a:t>
            </a:r>
            <a:endParaRPr lang="zh-TW" altLang="en-US" sz="2400" dirty="0" smtClean="0"/>
          </a:p>
          <a:p>
            <a:endParaRPr lang="zh-TW" alt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199" y="274638"/>
            <a:ext cx="8253663" cy="1024773"/>
          </a:xfrm>
          <a:solidFill>
            <a:srgbClr val="FFCCFF"/>
          </a:solidFill>
        </p:spPr>
        <p:txBody>
          <a:bodyPr/>
          <a:lstStyle/>
          <a:p>
            <a:r>
              <a:rPr lang="zh-TW" altLang="en-US" sz="4000" b="1" dirty="0" smtClean="0">
                <a:latin typeface="微軟正黑體" pitchFamily="34" charset="-120"/>
                <a:ea typeface="微軟正黑體" pitchFamily="34" charset="-120"/>
              </a:rPr>
              <a:t>目標的寫法也要不同</a:t>
            </a:r>
            <a:r>
              <a:rPr lang="en-US" altLang="zh-TW" b="1" dirty="0" smtClean="0">
                <a:latin typeface="微軟正黑體" pitchFamily="34" charset="-120"/>
                <a:ea typeface="微軟正黑體" pitchFamily="34" charset="-120"/>
              </a:rPr>
              <a:t>—</a:t>
            </a:r>
            <a:r>
              <a:rPr lang="zh-TW" altLang="en-US" sz="3200" b="1" dirty="0" smtClean="0">
                <a:solidFill>
                  <a:srgbClr val="FF0000"/>
                </a:solidFill>
                <a:latin typeface="微軟正黑體" pitchFamily="34" charset="-120"/>
                <a:ea typeface="微軟正黑體" pitchFamily="34" charset="-120"/>
              </a:rPr>
              <a:t>原來的</a:t>
            </a:r>
            <a:r>
              <a:rPr lang="zh-TW" altLang="en-US" sz="3200" b="1" dirty="0" smtClean="0">
                <a:latin typeface="微軟正黑體" pitchFamily="34" charset="-120"/>
                <a:ea typeface="微軟正黑體" pitchFamily="34" charset="-120"/>
              </a:rPr>
              <a:t>寫法</a:t>
            </a:r>
            <a:endParaRPr lang="zh-TW" altLang="en-US" sz="3200" dirty="0"/>
          </a:p>
        </p:txBody>
      </p:sp>
      <p:sp>
        <p:nvSpPr>
          <p:cNvPr id="3" name="內容版面配置區 2"/>
          <p:cNvSpPr>
            <a:spLocks noGrp="1"/>
          </p:cNvSpPr>
          <p:nvPr>
            <p:ph idx="1"/>
          </p:nvPr>
        </p:nvSpPr>
        <p:spPr>
          <a:xfrm>
            <a:off x="625642" y="1684421"/>
            <a:ext cx="8061157" cy="4441742"/>
          </a:xfrm>
          <a:solidFill>
            <a:schemeClr val="bg1"/>
          </a:solidFill>
        </p:spPr>
        <p:txBody>
          <a:bodyPr/>
          <a:lstStyle/>
          <a:p>
            <a:pPr>
              <a:buNone/>
            </a:pPr>
            <a:r>
              <a:rPr lang="zh-TW" altLang="en-US" dirty="0" smtClean="0"/>
              <a:t>認知目標：</a:t>
            </a:r>
            <a:endParaRPr lang="en-US" altLang="zh-TW" dirty="0" smtClean="0"/>
          </a:p>
          <a:p>
            <a:pPr>
              <a:buNone/>
            </a:pPr>
            <a:r>
              <a:rPr lang="en-US" altLang="zh-TW" sz="2400" dirty="0" smtClean="0"/>
              <a:t>1.</a:t>
            </a:r>
            <a:r>
              <a:rPr lang="zh-TW" altLang="zh-TW" sz="2400" dirty="0" smtClean="0"/>
              <a:t>認識大唐兼容並蓄的社會風貌之內容及特質</a:t>
            </a:r>
          </a:p>
          <a:p>
            <a:pPr>
              <a:buNone/>
            </a:pPr>
            <a:r>
              <a:rPr lang="en-US" altLang="zh-TW" sz="2400" dirty="0" smtClean="0"/>
              <a:t>2.</a:t>
            </a:r>
            <a:r>
              <a:rPr lang="zh-TW" altLang="zh-TW" sz="2400" dirty="0" smtClean="0"/>
              <a:t>了解中外文化交流的時代意義</a:t>
            </a:r>
          </a:p>
          <a:p>
            <a:pPr>
              <a:buNone/>
            </a:pPr>
            <a:r>
              <a:rPr lang="en-US" altLang="zh-TW" sz="2400" dirty="0" smtClean="0"/>
              <a:t>3.</a:t>
            </a:r>
            <a:r>
              <a:rPr lang="zh-TW" altLang="zh-TW" sz="2400" dirty="0" smtClean="0"/>
              <a:t>了解大唐文化如何影響東亞文化發展</a:t>
            </a:r>
            <a:endParaRPr lang="en-US" altLang="zh-TW" sz="2400" dirty="0" smtClean="0"/>
          </a:p>
          <a:p>
            <a:pPr>
              <a:buNone/>
            </a:pPr>
            <a:r>
              <a:rPr lang="zh-TW" altLang="en-US" dirty="0" smtClean="0"/>
              <a:t>技能目標：</a:t>
            </a:r>
            <a:endParaRPr lang="en-US" altLang="zh-TW" dirty="0" smtClean="0"/>
          </a:p>
          <a:p>
            <a:pPr>
              <a:buNone/>
            </a:pPr>
            <a:r>
              <a:rPr lang="en-US" altLang="zh-TW" sz="2400" dirty="0" smtClean="0"/>
              <a:t>1.</a:t>
            </a:r>
            <a:r>
              <a:rPr lang="zh-TW" altLang="en-US" sz="2400" dirty="0" smtClean="0"/>
              <a:t>能判讀課程資料並整理重點</a:t>
            </a:r>
            <a:endParaRPr lang="en-US" altLang="zh-TW" sz="2400" dirty="0" smtClean="0"/>
          </a:p>
          <a:p>
            <a:pPr>
              <a:buNone/>
            </a:pPr>
            <a:r>
              <a:rPr lang="zh-TW" altLang="en-US" dirty="0" smtClean="0"/>
              <a:t>情意目標：</a:t>
            </a:r>
            <a:endParaRPr lang="en-US" altLang="zh-TW" dirty="0" smtClean="0"/>
          </a:p>
          <a:p>
            <a:pPr>
              <a:buNone/>
            </a:pPr>
            <a:r>
              <a:rPr lang="en-US" altLang="zh-TW" sz="2400" dirty="0" smtClean="0"/>
              <a:t>1.</a:t>
            </a:r>
            <a:r>
              <a:rPr lang="zh-TW" altLang="en-US" sz="2400" dirty="0" smtClean="0"/>
              <a:t>能具備尊重多元文化的情懷</a:t>
            </a:r>
            <a:endParaRPr lang="en-US" altLang="zh-TW" sz="2400" dirty="0" smtClean="0"/>
          </a:p>
          <a:p>
            <a:pPr>
              <a:buNone/>
            </a:pPr>
            <a:endParaRPr lang="zh-TW" altLang="en-US" sz="2400" dirty="0" smtClean="0"/>
          </a:p>
          <a:p>
            <a:endParaRPr lang="zh-TW" alt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solidFill>
            <a:srgbClr val="FFCCFF"/>
          </a:solidFill>
        </p:spPr>
        <p:txBody>
          <a:bodyPr/>
          <a:lstStyle/>
          <a:p>
            <a:r>
              <a:rPr lang="zh-TW" altLang="en-US" sz="4000" b="1" dirty="0" smtClean="0">
                <a:latin typeface="微軟正黑體" pitchFamily="34" charset="-120"/>
                <a:ea typeface="微軟正黑體" pitchFamily="34" charset="-120"/>
              </a:rPr>
              <a:t>目標的寫法</a:t>
            </a:r>
            <a:r>
              <a:rPr lang="zh-TW" altLang="en-US" sz="4000" b="1" dirty="0" smtClean="0">
                <a:solidFill>
                  <a:srgbClr val="FF0000"/>
                </a:solidFill>
                <a:latin typeface="微軟正黑體" pitchFamily="34" charset="-120"/>
                <a:ea typeface="微軟正黑體" pitchFamily="34" charset="-120"/>
              </a:rPr>
              <a:t>也要</a:t>
            </a:r>
            <a:r>
              <a:rPr lang="zh-TW" altLang="en-US" sz="4000" b="1" dirty="0" smtClean="0">
                <a:latin typeface="微軟正黑體" pitchFamily="34" charset="-120"/>
                <a:ea typeface="微軟正黑體" pitchFamily="34" charset="-120"/>
              </a:rPr>
              <a:t>不同</a:t>
            </a:r>
            <a:r>
              <a:rPr lang="en-US" altLang="zh-TW" b="1" dirty="0" smtClean="0">
                <a:latin typeface="微軟正黑體" pitchFamily="34" charset="-120"/>
                <a:ea typeface="微軟正黑體" pitchFamily="34" charset="-120"/>
              </a:rPr>
              <a:t>—</a:t>
            </a:r>
            <a:r>
              <a:rPr lang="zh-TW" altLang="en-US" sz="3200" b="1" dirty="0" smtClean="0">
                <a:solidFill>
                  <a:srgbClr val="FF0000"/>
                </a:solidFill>
                <a:latin typeface="微軟正黑體" pitchFamily="34" charset="-120"/>
                <a:ea typeface="微軟正黑體" pitchFamily="34" charset="-120"/>
              </a:rPr>
              <a:t>修改後</a:t>
            </a:r>
            <a:r>
              <a:rPr lang="zh-TW" altLang="en-US" sz="3200" b="1" dirty="0" smtClean="0">
                <a:latin typeface="微軟正黑體" pitchFamily="34" charset="-120"/>
                <a:ea typeface="微軟正黑體" pitchFamily="34" charset="-120"/>
              </a:rPr>
              <a:t>的</a:t>
            </a:r>
            <a:r>
              <a:rPr lang="zh-TW" altLang="en-US" sz="3200" b="1" dirty="0" smtClean="0">
                <a:latin typeface="微軟正黑體" pitchFamily="34" charset="-120"/>
                <a:ea typeface="微軟正黑體" pitchFamily="34" charset="-120"/>
              </a:rPr>
              <a:t>寫法  </a:t>
            </a:r>
            <a:endParaRPr lang="zh-TW" altLang="en-US" sz="3200" dirty="0"/>
          </a:p>
        </p:txBody>
      </p:sp>
      <p:sp>
        <p:nvSpPr>
          <p:cNvPr id="3" name="內容版面配置區 2"/>
          <p:cNvSpPr>
            <a:spLocks noGrp="1"/>
          </p:cNvSpPr>
          <p:nvPr>
            <p:ph idx="1"/>
          </p:nvPr>
        </p:nvSpPr>
        <p:spPr>
          <a:solidFill>
            <a:srgbClr val="FFCCCC"/>
          </a:solidFill>
        </p:spPr>
        <p:txBody>
          <a:bodyPr/>
          <a:lstStyle/>
          <a:p>
            <a:r>
              <a:rPr lang="zh-TW" altLang="en-US" sz="2800" dirty="0" smtClean="0"/>
              <a:t>透過唐朝社會外來與對外文化交流的探討，理解文化融合的特性與優缺點</a:t>
            </a:r>
            <a:endParaRPr lang="en-US" altLang="zh-TW" sz="2800" dirty="0" smtClean="0"/>
          </a:p>
          <a:p>
            <a:r>
              <a:rPr lang="zh-TW" altLang="en-US" sz="2800" dirty="0" smtClean="0"/>
              <a:t>透過唐朝社會文化交流的探討，養成多元文化關懷與尊重</a:t>
            </a:r>
            <a:endParaRPr lang="en-US" altLang="zh-TW" sz="2800" dirty="0" smtClean="0"/>
          </a:p>
          <a:p>
            <a:r>
              <a:rPr lang="zh-TW" altLang="en-US" sz="2800" dirty="0" smtClean="0"/>
              <a:t>能說明受唐朝文化影響的國家，其歷史遺跡與唐化的文化風貌</a:t>
            </a:r>
            <a:endParaRPr lang="en-US" altLang="zh-TW" sz="2800" dirty="0" smtClean="0"/>
          </a:p>
          <a:p>
            <a:r>
              <a:rPr lang="zh-TW" altLang="en-US" sz="2800" dirty="0" smtClean="0"/>
              <a:t>能與同學溝通合作，完成簡報與報告任務</a:t>
            </a:r>
            <a:endParaRPr lang="en-US" altLang="zh-TW" sz="2800" dirty="0" smtClean="0"/>
          </a:p>
          <a:p>
            <a:endParaRPr lang="en-US" altLang="zh-TW" dirty="0" smtClean="0"/>
          </a:p>
          <a:p>
            <a:endParaRPr lang="zh-TW" alt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9"/>
            <a:ext cx="8173453" cy="1008730"/>
          </a:xfrm>
          <a:solidFill>
            <a:srgbClr val="FFCCFF"/>
          </a:solidFill>
        </p:spPr>
        <p:txBody>
          <a:bodyPr/>
          <a:lstStyle/>
          <a:p>
            <a:r>
              <a:rPr lang="zh-TW" altLang="en-US" sz="4000" b="1" dirty="0" smtClean="0">
                <a:latin typeface="微軟正黑體" pitchFamily="34" charset="-120"/>
                <a:ea typeface="微軟正黑體" pitchFamily="34" charset="-120"/>
              </a:rPr>
              <a:t>再舉一個藝文或科技領域的例子</a:t>
            </a:r>
            <a:endParaRPr lang="zh-TW" altLang="en-US" sz="4000" b="1" dirty="0">
              <a:latin typeface="微軟正黑體" pitchFamily="34" charset="-120"/>
              <a:ea typeface="微軟正黑體" pitchFamily="34" charset="-120"/>
            </a:endParaRPr>
          </a:p>
        </p:txBody>
      </p:sp>
      <p:sp>
        <p:nvSpPr>
          <p:cNvPr id="3" name="內容版面配置區 2"/>
          <p:cNvSpPr>
            <a:spLocks noGrp="1"/>
          </p:cNvSpPr>
          <p:nvPr>
            <p:ph idx="1"/>
          </p:nvPr>
        </p:nvSpPr>
        <p:spPr>
          <a:solidFill>
            <a:schemeClr val="bg1"/>
          </a:solidFill>
        </p:spPr>
        <p:txBody>
          <a:bodyPr/>
          <a:lstStyle/>
          <a:p>
            <a:pPr>
              <a:buNone/>
            </a:pPr>
            <a:r>
              <a:rPr lang="zh-TW" altLang="en-US" dirty="0" smtClean="0"/>
              <a:t>單元：燈具製作</a:t>
            </a:r>
            <a:r>
              <a:rPr lang="zh-TW" altLang="en-US" dirty="0" smtClean="0">
                <a:solidFill>
                  <a:srgbClr val="FF0066"/>
                </a:solidFill>
              </a:rPr>
              <a:t>（較不具素養導向的教學）</a:t>
            </a:r>
            <a:endParaRPr lang="en-US" altLang="zh-TW" dirty="0" smtClean="0">
              <a:solidFill>
                <a:srgbClr val="FF0066"/>
              </a:solidFill>
            </a:endParaRPr>
          </a:p>
          <a:p>
            <a:pPr>
              <a:buNone/>
            </a:pPr>
            <a:r>
              <a:rPr lang="en-US" altLang="zh-TW" dirty="0" smtClean="0"/>
              <a:t>1.</a:t>
            </a:r>
            <a:r>
              <a:rPr lang="zh-TW" altLang="en-US" dirty="0" smtClean="0"/>
              <a:t>教師展示一個具美感又自動感應的燈具</a:t>
            </a:r>
            <a:endParaRPr lang="en-US" altLang="zh-TW" dirty="0" smtClean="0"/>
          </a:p>
          <a:p>
            <a:pPr>
              <a:buNone/>
            </a:pPr>
            <a:r>
              <a:rPr lang="en-US" altLang="zh-TW" dirty="0" smtClean="0"/>
              <a:t>2.</a:t>
            </a:r>
            <a:r>
              <a:rPr lang="zh-TW" altLang="en-US" dirty="0" smtClean="0"/>
              <a:t>教師與學生討論製作這樣的燈具需要哪些技術與零件</a:t>
            </a:r>
            <a:endParaRPr lang="en-US" altLang="zh-TW" dirty="0" smtClean="0"/>
          </a:p>
          <a:p>
            <a:pPr>
              <a:buNone/>
            </a:pPr>
            <a:r>
              <a:rPr lang="en-US" altLang="zh-TW" dirty="0" smtClean="0"/>
              <a:t>3.</a:t>
            </a:r>
            <a:r>
              <a:rPr lang="zh-TW" altLang="en-US" dirty="0" smtClean="0"/>
              <a:t>學生分組討論設計圖</a:t>
            </a:r>
            <a:endParaRPr lang="en-US" altLang="zh-TW" dirty="0" smtClean="0"/>
          </a:p>
          <a:p>
            <a:pPr>
              <a:buNone/>
            </a:pPr>
            <a:r>
              <a:rPr lang="en-US" altLang="zh-TW" dirty="0" smtClean="0"/>
              <a:t>4.</a:t>
            </a:r>
            <a:r>
              <a:rPr lang="zh-TW" altLang="en-US" dirty="0" smtClean="0"/>
              <a:t>教師提供材料，學生進行製作</a:t>
            </a:r>
            <a:endParaRPr lang="en-US" altLang="zh-TW" dirty="0" smtClean="0"/>
          </a:p>
          <a:p>
            <a:pPr>
              <a:buNone/>
            </a:pPr>
            <a:r>
              <a:rPr lang="en-US" altLang="zh-TW" dirty="0" smtClean="0"/>
              <a:t>5.</a:t>
            </a:r>
            <a:r>
              <a:rPr lang="zh-TW" altLang="en-US" dirty="0" smtClean="0"/>
              <a:t>教師從旁指導， 學生完成作品</a:t>
            </a:r>
            <a:endParaRPr lang="en-US" altLang="zh-TW" dirty="0" smtClean="0"/>
          </a:p>
          <a:p>
            <a:pPr>
              <a:buNone/>
            </a:pPr>
            <a:r>
              <a:rPr lang="en-US" altLang="zh-TW" dirty="0" smtClean="0"/>
              <a:t>6.</a:t>
            </a:r>
            <a:r>
              <a:rPr lang="zh-TW" altLang="en-US" dirty="0" smtClean="0"/>
              <a:t>進行分享</a:t>
            </a:r>
            <a:endParaRPr lang="zh-TW" altLang="en-US"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solidFill>
            <a:srgbClr val="FFCCFF"/>
          </a:solidFill>
        </p:spPr>
        <p:txBody>
          <a:bodyPr/>
          <a:lstStyle/>
          <a:p>
            <a:r>
              <a:rPr lang="zh-TW" altLang="en-US" sz="4000" b="1" dirty="0" smtClean="0">
                <a:latin typeface="微軟正黑體" pitchFamily="34" charset="-120"/>
                <a:ea typeface="微軟正黑體" pitchFamily="34" charset="-120"/>
              </a:rPr>
              <a:t>如果採用「設計思考的方式」教學，</a:t>
            </a:r>
            <a:r>
              <a:rPr lang="zh-TW" altLang="en-US" sz="4000" b="1" dirty="0" smtClean="0">
                <a:latin typeface="微軟正黑體" pitchFamily="34" charset="-120"/>
                <a:ea typeface="微軟正黑體" pitchFamily="34" charset="-120"/>
              </a:rPr>
              <a:t>也比較容易</a:t>
            </a:r>
            <a:r>
              <a:rPr lang="zh-TW" altLang="en-US" sz="4000" b="1" dirty="0" smtClean="0">
                <a:latin typeface="微軟正黑體" pitchFamily="34" charset="-120"/>
                <a:ea typeface="微軟正黑體" pitchFamily="34" charset="-120"/>
              </a:rPr>
              <a:t>符合素養導向的精神 </a:t>
            </a:r>
            <a:endParaRPr lang="zh-TW" altLang="en-US" sz="4000" b="1" dirty="0">
              <a:latin typeface="微軟正黑體" pitchFamily="34" charset="-120"/>
              <a:ea typeface="微軟正黑體" pitchFamily="34" charset="-120"/>
            </a:endParaRPr>
          </a:p>
        </p:txBody>
      </p:sp>
      <p:sp>
        <p:nvSpPr>
          <p:cNvPr id="3" name="內容版面配置區 2"/>
          <p:cNvSpPr>
            <a:spLocks noGrp="1"/>
          </p:cNvSpPr>
          <p:nvPr>
            <p:ph idx="1"/>
          </p:nvPr>
        </p:nvSpPr>
        <p:spPr>
          <a:xfrm>
            <a:off x="457199" y="1600200"/>
            <a:ext cx="8686801" cy="4993105"/>
          </a:xfrm>
          <a:solidFill>
            <a:schemeClr val="bg1"/>
          </a:solidFill>
        </p:spPr>
        <p:txBody>
          <a:bodyPr/>
          <a:lstStyle/>
          <a:p>
            <a:pPr>
              <a:buNone/>
            </a:pPr>
            <a:r>
              <a:rPr lang="zh-TW" altLang="en-US" dirty="0" smtClean="0"/>
              <a:t>美觀省電的廁所感應燈</a:t>
            </a:r>
            <a:r>
              <a:rPr lang="en-US" altLang="zh-TW" dirty="0" smtClean="0"/>
              <a:t>--</a:t>
            </a:r>
          </a:p>
          <a:p>
            <a:pPr>
              <a:buNone/>
            </a:pPr>
            <a:r>
              <a:rPr lang="en-US" altLang="zh-TW" sz="2400" dirty="0" smtClean="0"/>
              <a:t>1</a:t>
            </a:r>
            <a:r>
              <a:rPr lang="en-US" altLang="zh-TW" sz="2400" dirty="0" smtClean="0">
                <a:solidFill>
                  <a:srgbClr val="FF0000"/>
                </a:solidFill>
              </a:rPr>
              <a:t>.</a:t>
            </a:r>
            <a:r>
              <a:rPr lang="zh-TW" altLang="en-US" sz="2400" dirty="0" smtClean="0">
                <a:solidFill>
                  <a:srgbClr val="FF0000"/>
                </a:solidFill>
              </a:rPr>
              <a:t>學生覺察</a:t>
            </a:r>
            <a:r>
              <a:rPr lang="zh-TW" altLang="en-US" sz="2400" dirty="0" smtClean="0"/>
              <a:t>學校廁所常有人忘了關燈，在課堂上提出問題（或</a:t>
            </a:r>
            <a:r>
              <a:rPr lang="zh-TW" altLang="en-US" sz="2400" dirty="0" smtClean="0">
                <a:solidFill>
                  <a:srgbClr val="FF0000"/>
                </a:solidFill>
              </a:rPr>
              <a:t>教師提醒學生觀察</a:t>
            </a:r>
            <a:r>
              <a:rPr lang="zh-TW" altLang="en-US" sz="2400" dirty="0" smtClean="0"/>
              <a:t>學校生活遭遇到的問題）</a:t>
            </a:r>
            <a:endParaRPr lang="en-US" altLang="zh-TW" sz="2400" dirty="0" smtClean="0"/>
          </a:p>
          <a:p>
            <a:pPr>
              <a:buNone/>
            </a:pPr>
            <a:r>
              <a:rPr lang="en-US" altLang="zh-TW" sz="2400" dirty="0" smtClean="0"/>
              <a:t>2.</a:t>
            </a:r>
            <a:r>
              <a:rPr lang="zh-TW" altLang="en-US" sz="2400" dirty="0" smtClean="0"/>
              <a:t>學生</a:t>
            </a:r>
            <a:r>
              <a:rPr lang="zh-TW" altLang="en-US" sz="2400" dirty="0" smtClean="0">
                <a:solidFill>
                  <a:srgbClr val="FF0000"/>
                </a:solidFill>
              </a:rPr>
              <a:t>小組腦力激盪解決的方法</a:t>
            </a:r>
            <a:r>
              <a:rPr lang="en-US" altLang="zh-TW" sz="2400" dirty="0" smtClean="0"/>
              <a:t>—</a:t>
            </a:r>
            <a:r>
              <a:rPr lang="zh-TW" altLang="en-US" sz="2400" dirty="0" smtClean="0"/>
              <a:t>製作感應燈</a:t>
            </a:r>
            <a:endParaRPr lang="en-US" altLang="zh-TW" sz="2400" dirty="0" smtClean="0"/>
          </a:p>
          <a:p>
            <a:pPr>
              <a:buNone/>
            </a:pPr>
            <a:r>
              <a:rPr lang="en-US" altLang="zh-TW" sz="2400" dirty="0" smtClean="0"/>
              <a:t>3.</a:t>
            </a:r>
            <a:r>
              <a:rPr lang="zh-TW" altLang="en-US" sz="2400" dirty="0" smtClean="0"/>
              <a:t>教師以問題引導學生思考</a:t>
            </a:r>
            <a:r>
              <a:rPr lang="zh-TW" altLang="en-US" sz="2400" dirty="0" smtClean="0">
                <a:solidFill>
                  <a:srgbClr val="FF0000"/>
                </a:solidFill>
              </a:rPr>
              <a:t>如何使用回收器材製作</a:t>
            </a:r>
            <a:r>
              <a:rPr lang="zh-TW" altLang="en-US" sz="2400" dirty="0" smtClean="0"/>
              <a:t>？</a:t>
            </a:r>
            <a:endParaRPr lang="en-US" altLang="zh-TW" sz="2400" dirty="0" smtClean="0"/>
          </a:p>
          <a:p>
            <a:pPr>
              <a:buNone/>
            </a:pPr>
            <a:r>
              <a:rPr lang="en-US" altLang="zh-TW" sz="2400" dirty="0" smtClean="0"/>
              <a:t>4.</a:t>
            </a:r>
            <a:r>
              <a:rPr lang="zh-TW" altLang="en-US" sz="2400" dirty="0" smtClean="0"/>
              <a:t>教師以</a:t>
            </a:r>
            <a:r>
              <a:rPr lang="zh-TW" altLang="en-US" sz="2400" dirty="0" smtClean="0">
                <a:solidFill>
                  <a:srgbClr val="FF0000"/>
                </a:solidFill>
              </a:rPr>
              <a:t>「觀點突破」</a:t>
            </a:r>
            <a:r>
              <a:rPr lang="zh-TW" altLang="en-US" sz="2400" dirty="0" smtClean="0"/>
              <a:t>思考步驟，引導學生燈具應具備的功用與特性（場所、方便、興趣、美觀、覺察到省電好習慣</a:t>
            </a:r>
            <a:r>
              <a:rPr lang="en-US" altLang="zh-TW" sz="2400" dirty="0" smtClean="0"/>
              <a:t>…..</a:t>
            </a:r>
            <a:r>
              <a:rPr lang="zh-TW" altLang="en-US" sz="2400" dirty="0" smtClean="0"/>
              <a:t>）</a:t>
            </a:r>
            <a:endParaRPr lang="en-US" altLang="zh-TW" sz="2400" dirty="0" smtClean="0"/>
          </a:p>
          <a:p>
            <a:pPr>
              <a:buNone/>
            </a:pPr>
            <a:r>
              <a:rPr lang="en-US" altLang="zh-TW" sz="2400" dirty="0" smtClean="0"/>
              <a:t>4.</a:t>
            </a:r>
            <a:r>
              <a:rPr lang="zh-TW" altLang="en-US" sz="2400" dirty="0" smtClean="0"/>
              <a:t>教師以</a:t>
            </a:r>
            <a:r>
              <a:rPr lang="en-US" altLang="zh-TW" sz="2400" dirty="0" smtClean="0">
                <a:solidFill>
                  <a:srgbClr val="FF0000"/>
                </a:solidFill>
              </a:rPr>
              <a:t>2W1H</a:t>
            </a:r>
            <a:r>
              <a:rPr lang="zh-TW" altLang="en-US" sz="2400" dirty="0" smtClean="0">
                <a:solidFill>
                  <a:srgbClr val="FF0000"/>
                </a:solidFill>
              </a:rPr>
              <a:t>（</a:t>
            </a:r>
            <a:r>
              <a:rPr lang="en-US" altLang="zh-TW" sz="2400" dirty="0" smtClean="0">
                <a:solidFill>
                  <a:srgbClr val="FF0000"/>
                </a:solidFill>
              </a:rPr>
              <a:t>what, why, 1action, how</a:t>
            </a:r>
            <a:r>
              <a:rPr lang="zh-TW" altLang="en-US" sz="2400" dirty="0" smtClean="0">
                <a:solidFill>
                  <a:srgbClr val="FF0000"/>
                </a:solidFill>
              </a:rPr>
              <a:t>）</a:t>
            </a:r>
            <a:r>
              <a:rPr lang="zh-TW" altLang="en-US" sz="2400" dirty="0" smtClean="0"/>
              <a:t>的思考圖引導學生進行設計企劃</a:t>
            </a:r>
            <a:endParaRPr lang="en-US" altLang="zh-TW" sz="2400" dirty="0" smtClean="0"/>
          </a:p>
          <a:p>
            <a:pPr>
              <a:buNone/>
            </a:pPr>
            <a:r>
              <a:rPr lang="en-US" altLang="zh-TW" sz="2400" dirty="0" smtClean="0"/>
              <a:t>5.</a:t>
            </a:r>
            <a:r>
              <a:rPr lang="zh-TW" altLang="en-US" sz="2400" dirty="0" smtClean="0"/>
              <a:t>學生</a:t>
            </a:r>
            <a:r>
              <a:rPr lang="zh-TW" altLang="en-US" sz="2400" dirty="0" smtClean="0">
                <a:solidFill>
                  <a:srgbClr val="FF0000"/>
                </a:solidFill>
              </a:rPr>
              <a:t>彼此觀摩</a:t>
            </a:r>
            <a:r>
              <a:rPr lang="zh-TW" altLang="en-US" sz="2400" dirty="0" smtClean="0"/>
              <a:t>並</a:t>
            </a:r>
            <a:r>
              <a:rPr lang="zh-TW" altLang="en-US" sz="2400" dirty="0" smtClean="0">
                <a:solidFill>
                  <a:srgbClr val="FF0000"/>
                </a:solidFill>
              </a:rPr>
              <a:t>給予回饋</a:t>
            </a:r>
            <a:endParaRPr lang="en-US" altLang="zh-TW" sz="2400" dirty="0" smtClean="0">
              <a:solidFill>
                <a:srgbClr val="FF0000"/>
              </a:solidFill>
            </a:endParaRPr>
          </a:p>
          <a:p>
            <a:pPr>
              <a:buNone/>
            </a:pPr>
            <a:r>
              <a:rPr lang="en-US" altLang="zh-TW" sz="2400" dirty="0" smtClean="0"/>
              <a:t>6.</a:t>
            </a:r>
            <a:r>
              <a:rPr lang="zh-TW" altLang="en-US" sz="2400" dirty="0" smtClean="0"/>
              <a:t>學生以瓦楞紙製作原型，加以改良</a:t>
            </a:r>
            <a:endParaRPr lang="en-US" altLang="zh-TW" sz="2400" dirty="0" smtClean="0"/>
          </a:p>
          <a:p>
            <a:pPr>
              <a:buNone/>
            </a:pPr>
            <a:r>
              <a:rPr lang="en-US" altLang="zh-TW" sz="2400" dirty="0" smtClean="0"/>
              <a:t>7.</a:t>
            </a:r>
            <a:r>
              <a:rPr lang="zh-TW" altLang="en-US" sz="2400" dirty="0" smtClean="0"/>
              <a:t>準備材料，完成作品      </a:t>
            </a:r>
            <a:r>
              <a:rPr lang="en-US" altLang="zh-TW" sz="2400" dirty="0" smtClean="0"/>
              <a:t>8.</a:t>
            </a:r>
            <a:r>
              <a:rPr lang="zh-TW" altLang="en-US" sz="2400" dirty="0" smtClean="0"/>
              <a:t>布置環境</a:t>
            </a:r>
            <a:endParaRPr lang="en-US" altLang="zh-TW" sz="2400" dirty="0" smtClean="0"/>
          </a:p>
          <a:p>
            <a:pPr>
              <a:buNone/>
            </a:pPr>
            <a:r>
              <a:rPr lang="en-US" altLang="zh-TW" sz="2800" dirty="0" smtClean="0"/>
              <a:t>.</a:t>
            </a:r>
          </a:p>
          <a:p>
            <a:pPr>
              <a:buNone/>
            </a:pPr>
            <a:endParaRPr lang="en-US" altLang="zh-TW" sz="2800" dirty="0" smtClean="0"/>
          </a:p>
          <a:p>
            <a:pPr>
              <a:buNone/>
            </a:pPr>
            <a:endParaRPr lang="zh-TW" altLang="en-US"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標題 1"/>
          <p:cNvSpPr>
            <a:spLocks noGrp="1"/>
          </p:cNvSpPr>
          <p:nvPr>
            <p:ph type="title"/>
          </p:nvPr>
        </p:nvSpPr>
        <p:spPr>
          <a:xfrm>
            <a:off x="457200" y="274638"/>
            <a:ext cx="8141368" cy="896436"/>
          </a:xfrm>
          <a:solidFill>
            <a:srgbClr val="FFCCFF"/>
          </a:solidFill>
        </p:spPr>
        <p:txBody>
          <a:bodyPr/>
          <a:lstStyle/>
          <a:p>
            <a:r>
              <a:rPr lang="zh-TW" altLang="en-US" sz="4000" b="1" dirty="0" smtClean="0">
                <a:latin typeface="微軟正黑體" pitchFamily="34" charset="-120"/>
                <a:ea typeface="微軟正黑體" pitchFamily="34" charset="-120"/>
              </a:rPr>
              <a:t>還要思考</a:t>
            </a:r>
            <a:r>
              <a:rPr lang="en-US" altLang="zh-TW" sz="4000" b="1" dirty="0" smtClean="0">
                <a:latin typeface="微軟正黑體" pitchFamily="34" charset="-120"/>
                <a:ea typeface="微軟正黑體" pitchFamily="34" charset="-120"/>
              </a:rPr>
              <a:t>--</a:t>
            </a:r>
            <a:endParaRPr lang="zh-TW" altLang="en-US" sz="4000" b="1" dirty="0" smtClean="0">
              <a:latin typeface="微軟正黑體" pitchFamily="34" charset="-120"/>
              <a:ea typeface="微軟正黑體" pitchFamily="34" charset="-120"/>
            </a:endParaRPr>
          </a:p>
        </p:txBody>
      </p:sp>
      <p:sp>
        <p:nvSpPr>
          <p:cNvPr id="3" name="內容版面配置區 2"/>
          <p:cNvSpPr>
            <a:spLocks noGrp="1"/>
          </p:cNvSpPr>
          <p:nvPr>
            <p:ph idx="1"/>
          </p:nvPr>
        </p:nvSpPr>
        <p:spPr>
          <a:xfrm>
            <a:off x="1652588" y="1652588"/>
            <a:ext cx="7034212" cy="4473575"/>
          </a:xfrm>
        </p:spPr>
        <p:txBody>
          <a:bodyPr/>
          <a:lstStyle/>
          <a:p>
            <a:pPr>
              <a:buFont typeface="Wingdings" pitchFamily="2" charset="2"/>
              <a:buChar char="Ø"/>
            </a:pPr>
            <a:r>
              <a:rPr lang="zh-TW" altLang="en-US" dirty="0" smtClean="0">
                <a:ea typeface="新細明體" charset="-120"/>
              </a:rPr>
              <a:t>學生學習歷程和表現</a:t>
            </a:r>
            <a:endParaRPr lang="en-US" altLang="zh-TW" dirty="0" smtClean="0">
              <a:ea typeface="新細明體" charset="-120"/>
            </a:endParaRPr>
          </a:p>
          <a:p>
            <a:pPr>
              <a:buFont typeface="Wingdings" pitchFamily="2" charset="2"/>
              <a:buChar char="Ø"/>
            </a:pPr>
            <a:endParaRPr lang="en-US" altLang="zh-TW" dirty="0" smtClean="0">
              <a:ea typeface="新細明體" charset="-120"/>
            </a:endParaRPr>
          </a:p>
          <a:p>
            <a:pPr>
              <a:buFont typeface="Wingdings" pitchFamily="2" charset="2"/>
              <a:buChar char="Ø"/>
            </a:pPr>
            <a:r>
              <a:rPr lang="zh-TW" altLang="en-US" dirty="0" smtClean="0">
                <a:ea typeface="新細明體" charset="-120"/>
              </a:rPr>
              <a:t>學生如何學習？用什麼方法？策略？</a:t>
            </a:r>
            <a:endParaRPr lang="en-US" altLang="zh-TW" dirty="0" smtClean="0">
              <a:ea typeface="新細明體" charset="-120"/>
            </a:endParaRPr>
          </a:p>
          <a:p>
            <a:pPr>
              <a:buNone/>
            </a:pPr>
            <a:r>
              <a:rPr lang="zh-TW" altLang="en-US" dirty="0" smtClean="0">
                <a:ea typeface="新細明體" charset="-120"/>
              </a:rPr>
              <a:t>   </a:t>
            </a:r>
            <a:r>
              <a:rPr lang="zh-TW" altLang="en-US" dirty="0" smtClean="0">
                <a:solidFill>
                  <a:srgbClr val="FF3399"/>
                </a:solidFill>
                <a:ea typeface="新細明體" charset="-120"/>
              </a:rPr>
              <a:t>學習單討論、找資料、使用科技載具、規劃、歸納報告、解題</a:t>
            </a:r>
            <a:r>
              <a:rPr lang="en-US" altLang="zh-TW" dirty="0" smtClean="0">
                <a:solidFill>
                  <a:srgbClr val="FF3399"/>
                </a:solidFill>
                <a:ea typeface="新細明體" charset="-120"/>
              </a:rPr>
              <a:t>……</a:t>
            </a:r>
          </a:p>
          <a:p>
            <a:pPr>
              <a:buNone/>
            </a:pPr>
            <a:endParaRPr lang="en-US" altLang="zh-TW" dirty="0" smtClean="0">
              <a:ea typeface="新細明體" charset="-120"/>
            </a:endParaRPr>
          </a:p>
          <a:p>
            <a:pPr>
              <a:buFont typeface="Wingdings" pitchFamily="2" charset="2"/>
              <a:buChar char="Ø"/>
            </a:pPr>
            <a:r>
              <a:rPr lang="zh-TW" altLang="en-US" dirty="0" smtClean="0">
                <a:ea typeface="新細明體" charset="-120"/>
              </a:rPr>
              <a:t>學生為學習的主體  </a:t>
            </a:r>
            <a:endParaRPr lang="en-US" altLang="zh-TW" dirty="0" smtClean="0">
              <a:ea typeface="新細明體" charset="-120"/>
            </a:endParaRPr>
          </a:p>
          <a:p>
            <a:pPr>
              <a:buFont typeface="Wingdings" pitchFamily="2" charset="2"/>
              <a:buChar char="Ø"/>
            </a:pPr>
            <a:endParaRPr lang="en-US" altLang="zh-TW" dirty="0" smtClean="0">
              <a:ea typeface="新細明體" charset="-120"/>
            </a:endParaRPr>
          </a:p>
          <a:p>
            <a:pPr>
              <a:buFont typeface="Wingdings" pitchFamily="2" charset="2"/>
              <a:buChar char="Ø"/>
            </a:pPr>
            <a:endParaRPr lang="zh-TW" altLang="en-US" dirty="0" smtClean="0">
              <a:ea typeface="新細明體" charset="-12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20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05537" cy="928520"/>
          </a:xfrm>
          <a:solidFill>
            <a:srgbClr val="FFCCFF"/>
          </a:solidFill>
        </p:spPr>
        <p:txBody>
          <a:bodyPr/>
          <a:lstStyle/>
          <a:p>
            <a:r>
              <a:rPr lang="zh-TW" altLang="en-US" sz="4000" b="1" dirty="0" smtClean="0">
                <a:latin typeface="微軟正黑體" pitchFamily="34" charset="-120"/>
                <a:ea typeface="微軟正黑體" pitchFamily="34" charset="-120"/>
              </a:rPr>
              <a:t>學習目標怎麼寫？</a:t>
            </a:r>
            <a:endParaRPr lang="zh-TW" altLang="en-US" sz="4000" b="1" dirty="0">
              <a:latin typeface="微軟正黑體" pitchFamily="34" charset="-120"/>
              <a:ea typeface="微軟正黑體" pitchFamily="34" charset="-120"/>
            </a:endParaRPr>
          </a:p>
        </p:txBody>
      </p:sp>
      <p:sp>
        <p:nvSpPr>
          <p:cNvPr id="3" name="內容版面配置區 2"/>
          <p:cNvSpPr>
            <a:spLocks noGrp="1"/>
          </p:cNvSpPr>
          <p:nvPr>
            <p:ph idx="1"/>
          </p:nvPr>
        </p:nvSpPr>
        <p:spPr>
          <a:xfrm>
            <a:off x="473242" y="1455821"/>
            <a:ext cx="8221580" cy="5169568"/>
          </a:xfrm>
          <a:solidFill>
            <a:schemeClr val="bg1"/>
          </a:solidFill>
        </p:spPr>
        <p:txBody>
          <a:bodyPr/>
          <a:lstStyle/>
          <a:p>
            <a:r>
              <a:rPr lang="zh-TW" altLang="en-US" sz="2800" dirty="0" smtClean="0"/>
              <a:t>了解感應燈的製作原理   </a:t>
            </a:r>
            <a:r>
              <a:rPr lang="en-US" altLang="zh-TW" sz="2800" dirty="0" smtClean="0"/>
              <a:t>X</a:t>
            </a:r>
          </a:p>
          <a:p>
            <a:r>
              <a:rPr lang="zh-TW" altLang="en-US" sz="2800" dirty="0" smtClean="0"/>
              <a:t>能製作感應燈  </a:t>
            </a:r>
            <a:r>
              <a:rPr lang="en-US" altLang="zh-TW" sz="2800" dirty="0" smtClean="0"/>
              <a:t>X</a:t>
            </a:r>
          </a:p>
          <a:p>
            <a:endParaRPr lang="en-US" altLang="zh-TW" dirty="0" smtClean="0"/>
          </a:p>
          <a:p>
            <a:endParaRPr lang="en-US" altLang="zh-TW" dirty="0" smtClean="0"/>
          </a:p>
          <a:p>
            <a:r>
              <a:rPr lang="zh-TW" altLang="en-US" sz="2800" dirty="0" smtClean="0"/>
              <a:t>能理解藝術作品的創作意義，並進行燈具設計與製作</a:t>
            </a:r>
            <a:endParaRPr lang="en-US" altLang="zh-TW" sz="2800" dirty="0" smtClean="0"/>
          </a:p>
          <a:p>
            <a:r>
              <a:rPr lang="zh-TW" altLang="en-US" sz="2800" dirty="0" smtClean="0"/>
              <a:t>能從燈具創作中學習與人合作的技能</a:t>
            </a:r>
            <a:endParaRPr lang="en-US" altLang="zh-TW" sz="2800" dirty="0" smtClean="0"/>
          </a:p>
          <a:p>
            <a:r>
              <a:rPr lang="zh-TW" altLang="en-US" sz="2800" dirty="0" smtClean="0"/>
              <a:t>能關心學校環境的不足，進行問題解決</a:t>
            </a:r>
            <a:endParaRPr lang="en-US" altLang="zh-TW" sz="2800" dirty="0" smtClean="0"/>
          </a:p>
          <a:p>
            <a:r>
              <a:rPr lang="zh-TW" altLang="en-US" sz="2800" dirty="0" smtClean="0"/>
              <a:t>在創作燈具歷程中學習思考技能</a:t>
            </a:r>
            <a:endParaRPr lang="en-US" altLang="zh-TW" sz="2800" dirty="0" smtClean="0"/>
          </a:p>
          <a:p>
            <a:endParaRPr lang="en-US" altLang="zh-TW" dirty="0" smtClean="0"/>
          </a:p>
          <a:p>
            <a:endParaRPr lang="en-US" altLang="zh-TW" dirty="0" smtClean="0"/>
          </a:p>
          <a:p>
            <a:endParaRPr lang="en-US" altLang="zh-TW" dirty="0" smtClean="0"/>
          </a:p>
          <a:p>
            <a:endParaRPr lang="en-US" altLang="zh-TW" dirty="0" smtClean="0"/>
          </a:p>
          <a:p>
            <a:pPr>
              <a:buNone/>
            </a:pPr>
            <a:r>
              <a:rPr lang="en-US" altLang="zh-TW" dirty="0" smtClean="0">
                <a:sym typeface="Wingdings" pitchFamily="2" charset="2"/>
              </a:rPr>
              <a:t>                </a:t>
            </a:r>
            <a:endParaRPr lang="en-US" altLang="zh-TW" dirty="0" smtClean="0"/>
          </a:p>
          <a:p>
            <a:endParaRPr lang="zh-TW" altLang="en-US" dirty="0"/>
          </a:p>
        </p:txBody>
      </p:sp>
      <p:sp>
        <p:nvSpPr>
          <p:cNvPr id="6" name="向下箭號 5"/>
          <p:cNvSpPr/>
          <p:nvPr/>
        </p:nvSpPr>
        <p:spPr>
          <a:xfrm>
            <a:off x="4523874" y="2534652"/>
            <a:ext cx="484632" cy="978408"/>
          </a:xfrm>
          <a:prstGeom prst="down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r>
              <a:rPr lang="zh-TW" altLang="en-US" dirty="0" smtClean="0">
                <a:solidFill>
                  <a:srgbClr val="FF0000"/>
                </a:solidFill>
              </a:rPr>
              <a:t>如何增加學生的自主性， 包括：</a:t>
            </a:r>
            <a:endParaRPr lang="en-US" altLang="zh-TW" dirty="0" smtClean="0">
              <a:solidFill>
                <a:srgbClr val="FF0000"/>
              </a:solidFill>
            </a:endParaRPr>
          </a:p>
          <a:p>
            <a:pPr>
              <a:buNone/>
            </a:pPr>
            <a:r>
              <a:rPr lang="zh-TW" altLang="en-US" dirty="0" smtClean="0"/>
              <a:t>  目的性、任務感、引發學習策略的練習</a:t>
            </a:r>
            <a:endParaRPr lang="en-US" altLang="zh-TW" dirty="0" smtClean="0"/>
          </a:p>
          <a:p>
            <a:pPr>
              <a:buNone/>
            </a:pPr>
            <a:endParaRPr lang="en-US" altLang="zh-TW" dirty="0" smtClean="0"/>
          </a:p>
          <a:p>
            <a:pPr>
              <a:buNone/>
            </a:pPr>
            <a:r>
              <a:rPr lang="zh-TW" altLang="en-US" dirty="0" smtClean="0">
                <a:solidFill>
                  <a:srgbClr val="FF0000"/>
                </a:solidFill>
              </a:rPr>
              <a:t>思考</a:t>
            </a:r>
            <a:r>
              <a:rPr lang="en-US" altLang="zh-TW" dirty="0" smtClean="0">
                <a:solidFill>
                  <a:srgbClr val="FF0000"/>
                </a:solidFill>
              </a:rPr>
              <a:t>—</a:t>
            </a:r>
          </a:p>
          <a:p>
            <a:pPr>
              <a:buNone/>
            </a:pPr>
            <a:r>
              <a:rPr lang="zh-TW" altLang="en-US" dirty="0" smtClean="0"/>
              <a:t>   有情境嗎？要完成什麼任務？使用了那些學習策略？  老師該如何引導？（使用哪些教學策略？）</a:t>
            </a:r>
            <a:endParaRPr lang="en-US" altLang="zh-TW" dirty="0" smtClean="0"/>
          </a:p>
          <a:p>
            <a:endParaRPr lang="zh-TW" altLang="en-US"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標題 1"/>
          <p:cNvSpPr>
            <a:spLocks noGrp="1"/>
          </p:cNvSpPr>
          <p:nvPr>
            <p:ph type="title"/>
          </p:nvPr>
        </p:nvSpPr>
        <p:spPr>
          <a:xfrm>
            <a:off x="539750" y="0"/>
            <a:ext cx="8229600" cy="1143000"/>
          </a:xfrm>
        </p:spPr>
        <p:txBody>
          <a:bodyPr/>
          <a:lstStyle/>
          <a:p>
            <a:r>
              <a:rPr lang="zh-TW" altLang="en-US" sz="4000" b="1" smtClean="0">
                <a:latin typeface="微軟正黑體" pitchFamily="34" charset="-120"/>
                <a:ea typeface="微軟正黑體" pitchFamily="34" charset="-120"/>
              </a:rPr>
              <a:t>國小視覺藝術實例</a:t>
            </a:r>
          </a:p>
        </p:txBody>
      </p:sp>
      <p:sp>
        <p:nvSpPr>
          <p:cNvPr id="34819" name="內容版面配置區 2"/>
          <p:cNvSpPr>
            <a:spLocks noGrp="1"/>
          </p:cNvSpPr>
          <p:nvPr>
            <p:ph idx="1"/>
          </p:nvPr>
        </p:nvSpPr>
        <p:spPr>
          <a:xfrm>
            <a:off x="395288" y="2276475"/>
            <a:ext cx="8424862" cy="3960813"/>
          </a:xfrm>
          <a:solidFill>
            <a:srgbClr val="FFCCCC"/>
          </a:solidFill>
        </p:spPr>
        <p:txBody>
          <a:bodyPr/>
          <a:lstStyle/>
          <a:p>
            <a:pPr>
              <a:buFontTx/>
              <a:buNone/>
            </a:pPr>
            <a:r>
              <a:rPr lang="zh-TW" altLang="zh-TW" sz="2400" dirty="0" smtClean="0">
                <a:ea typeface="新細明體" charset="-120"/>
              </a:rPr>
              <a:t>◎暖身活動：泰迪熊玩偶故事接籠</a:t>
            </a:r>
            <a:r>
              <a:rPr lang="en-US" altLang="zh-TW" sz="2400" dirty="0" smtClean="0">
                <a:ea typeface="新細明體" charset="-120"/>
              </a:rPr>
              <a:t>      </a:t>
            </a:r>
            <a:r>
              <a:rPr lang="zh-TW" altLang="zh-TW" sz="2400" dirty="0" smtClean="0">
                <a:ea typeface="新細明體" charset="-120"/>
              </a:rPr>
              <a:t>引導藝術創作聯想</a:t>
            </a:r>
            <a:endParaRPr lang="en-US" altLang="zh-TW" sz="2400" dirty="0" smtClean="0">
              <a:ea typeface="新細明體" charset="-120"/>
            </a:endParaRPr>
          </a:p>
          <a:p>
            <a:pPr>
              <a:buFontTx/>
              <a:buNone/>
            </a:pPr>
            <a:r>
              <a:rPr lang="zh-TW" altLang="zh-TW" sz="2400" dirty="0" smtClean="0">
                <a:ea typeface="新細明體" charset="-120"/>
              </a:rPr>
              <a:t>◎鑑賞活動：林珮淳之花朵故事與創作</a:t>
            </a:r>
            <a:r>
              <a:rPr lang="en-US" altLang="zh-TW" sz="2400" dirty="0" smtClean="0">
                <a:ea typeface="新細明體" charset="-120"/>
              </a:rPr>
              <a:t>     </a:t>
            </a:r>
            <a:r>
              <a:rPr lang="zh-TW" altLang="zh-TW" sz="2400" dirty="0" smtClean="0">
                <a:ea typeface="新細明體" charset="-120"/>
              </a:rPr>
              <a:t>引導藝術創作聯想</a:t>
            </a:r>
          </a:p>
          <a:p>
            <a:pPr>
              <a:buFontTx/>
              <a:buNone/>
            </a:pPr>
            <a:r>
              <a:rPr lang="en-US" altLang="zh-TW" sz="2400" dirty="0" smtClean="0">
                <a:ea typeface="新細明體" charset="-120"/>
              </a:rPr>
              <a:t>       </a:t>
            </a:r>
            <a:r>
              <a:rPr lang="zh-TW" altLang="zh-TW" sz="2400" dirty="0" smtClean="0">
                <a:ea typeface="新細明體" charset="-120"/>
              </a:rPr>
              <a:t>（藉由藝術家的作品檔案，想想看藝術家加上了什麼，亦即他想說什麼，而有了創作的呈現？）</a:t>
            </a:r>
          </a:p>
          <a:p>
            <a:pPr>
              <a:buFontTx/>
              <a:buNone/>
            </a:pPr>
            <a:r>
              <a:rPr lang="en-US" altLang="zh-TW" sz="2400" dirty="0" smtClean="0">
                <a:ea typeface="新細明體" charset="-120"/>
              </a:rPr>
              <a:t>       </a:t>
            </a:r>
            <a:r>
              <a:rPr lang="zh-TW" altLang="zh-TW" sz="2400" dirty="0" smtClean="0">
                <a:ea typeface="新細明體" charset="-120"/>
              </a:rPr>
              <a:t>（學生討論、分享、學習反思）</a:t>
            </a:r>
          </a:p>
          <a:p>
            <a:pPr>
              <a:buFontTx/>
              <a:buNone/>
            </a:pPr>
            <a:r>
              <a:rPr lang="en-US" altLang="zh-TW" sz="2400" dirty="0" smtClean="0">
                <a:ea typeface="新細明體" charset="-120"/>
              </a:rPr>
              <a:t> </a:t>
            </a:r>
            <a:r>
              <a:rPr lang="zh-TW" altLang="zh-TW" sz="2400" dirty="0" smtClean="0">
                <a:ea typeface="新細明體" charset="-120"/>
              </a:rPr>
              <a:t>◎創作活動：各組繭單燈製作</a:t>
            </a:r>
          </a:p>
          <a:p>
            <a:pPr>
              <a:buFontTx/>
              <a:buNone/>
            </a:pPr>
            <a:r>
              <a:rPr lang="en-US" altLang="zh-TW" sz="2400" dirty="0" smtClean="0">
                <a:ea typeface="新細明體" charset="-120"/>
              </a:rPr>
              <a:t>       </a:t>
            </a:r>
            <a:r>
              <a:rPr lang="zh-TW" altLang="zh-TW" sz="2400" dirty="0" smtClean="0">
                <a:ea typeface="新細明體" charset="-120"/>
              </a:rPr>
              <a:t>（遷移花朵故事與創作技能，學生進行創作設計、實作）</a:t>
            </a:r>
            <a:endParaRPr lang="en-US" altLang="zh-TW" sz="2400" dirty="0" smtClean="0">
              <a:ea typeface="新細明體" charset="-120"/>
            </a:endParaRPr>
          </a:p>
          <a:p>
            <a:pPr>
              <a:buFontTx/>
              <a:buNone/>
            </a:pPr>
            <a:r>
              <a:rPr lang="en-US" altLang="zh-TW" sz="2400" dirty="0" smtClean="0">
                <a:ea typeface="新細明體" charset="-120"/>
              </a:rPr>
              <a:t> </a:t>
            </a:r>
            <a:r>
              <a:rPr lang="zh-TW" altLang="zh-TW" sz="2400" dirty="0" smtClean="0">
                <a:ea typeface="新細明體" charset="-120"/>
              </a:rPr>
              <a:t>◎分享活動：各組繭單燈分享</a:t>
            </a:r>
          </a:p>
          <a:p>
            <a:pPr>
              <a:buFontTx/>
              <a:buNone/>
            </a:pPr>
            <a:r>
              <a:rPr lang="en-US" altLang="zh-TW" sz="2400" dirty="0" smtClean="0">
                <a:ea typeface="新細明體" charset="-120"/>
              </a:rPr>
              <a:t>       </a:t>
            </a:r>
            <a:r>
              <a:rPr lang="zh-TW" altLang="zh-TW" sz="2400" dirty="0" smtClean="0">
                <a:ea typeface="新細明體" charset="-120"/>
              </a:rPr>
              <a:t>（分享故事與作品，合作學習互評、自評與省思）</a:t>
            </a:r>
          </a:p>
          <a:p>
            <a:r>
              <a:rPr lang="en-US" altLang="zh-TW" dirty="0" smtClean="0">
                <a:ea typeface="新細明體" charset="-120"/>
              </a:rPr>
              <a:t> </a:t>
            </a:r>
            <a:endParaRPr lang="zh-TW" altLang="zh-TW" dirty="0" smtClean="0">
              <a:ea typeface="新細明體" charset="-120"/>
            </a:endParaRPr>
          </a:p>
          <a:p>
            <a:endParaRPr lang="zh-TW" altLang="en-US" dirty="0" smtClean="0">
              <a:ea typeface="新細明體" charset="-120"/>
            </a:endParaRPr>
          </a:p>
        </p:txBody>
      </p:sp>
      <p:sp>
        <p:nvSpPr>
          <p:cNvPr id="21508" name="文字方塊 3"/>
          <p:cNvSpPr txBox="1">
            <a:spLocks noChangeArrowheads="1"/>
          </p:cNvSpPr>
          <p:nvPr/>
        </p:nvSpPr>
        <p:spPr bwMode="auto">
          <a:xfrm>
            <a:off x="323850" y="1052513"/>
            <a:ext cx="8569325" cy="954087"/>
          </a:xfrm>
          <a:prstGeom prst="rect">
            <a:avLst/>
          </a:prstGeom>
          <a:solidFill>
            <a:srgbClr val="FFCCFF"/>
          </a:solidFill>
          <a:ln w="9525">
            <a:noFill/>
            <a:miter lim="800000"/>
            <a:headEnd/>
            <a:tailEnd/>
          </a:ln>
        </p:spPr>
        <p:txBody>
          <a:bodyPr>
            <a:spAutoFit/>
          </a:bodyPr>
          <a:lstStyle/>
          <a:p>
            <a:pPr>
              <a:defRPr/>
            </a:pPr>
            <a:r>
              <a:rPr lang="zh-TW" altLang="en-US" sz="2800" dirty="0">
                <a:ea typeface="新細明體" charset="-120"/>
              </a:rPr>
              <a:t>藝術與人文</a:t>
            </a:r>
            <a:r>
              <a:rPr lang="zh-TW" altLang="zh-TW" sz="2800" dirty="0">
                <a:ea typeface="新細明體" charset="-120"/>
              </a:rPr>
              <a:t>中央團教師邱鈺鈞、廖健茗＆鄭永峻教案</a:t>
            </a:r>
            <a:r>
              <a:rPr lang="en-US" altLang="zh-TW" sz="2800" dirty="0">
                <a:ea typeface="新細明體" charset="-120"/>
              </a:rPr>
              <a:t>--</a:t>
            </a:r>
            <a:r>
              <a:rPr lang="zh-TW" altLang="zh-TW" sz="2800" dirty="0">
                <a:solidFill>
                  <a:srgbClr val="FF0000"/>
                </a:solidFill>
                <a:ea typeface="新細明體" charset="-120"/>
              </a:rPr>
              <a:t>繭單燈</a:t>
            </a:r>
            <a:r>
              <a:rPr lang="zh-TW" altLang="zh-TW" sz="2400" dirty="0">
                <a:ea typeface="新細明體" charset="-120"/>
              </a:rPr>
              <a:t>（六年級，</a:t>
            </a:r>
            <a:r>
              <a:rPr lang="en-US" altLang="zh-TW" sz="2400" dirty="0">
                <a:ea typeface="新細明體" charset="-120"/>
              </a:rPr>
              <a:t>4</a:t>
            </a:r>
            <a:r>
              <a:rPr lang="zh-TW" altLang="zh-TW" sz="2400" dirty="0">
                <a:ea typeface="新細明體" charset="-120"/>
              </a:rPr>
              <a:t>節）</a:t>
            </a:r>
            <a:endParaRPr lang="zh-TW" altLang="en-US" sz="2800" dirty="0">
              <a:ea typeface="新細明體" charset="-12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標題 1"/>
          <p:cNvSpPr>
            <a:spLocks noGrp="1"/>
          </p:cNvSpPr>
          <p:nvPr>
            <p:ph type="title"/>
          </p:nvPr>
        </p:nvSpPr>
        <p:spPr/>
        <p:txBody>
          <a:bodyPr/>
          <a:lstStyle/>
          <a:p>
            <a:endParaRPr lang="zh-TW" altLang="en-US" smtClean="0">
              <a:ea typeface="新細明體" charset="-120"/>
            </a:endParaRPr>
          </a:p>
        </p:txBody>
      </p:sp>
      <p:pic>
        <p:nvPicPr>
          <p:cNvPr id="35843" name="Picture 2"/>
          <p:cNvPicPr>
            <a:picLocks noGrp="1" noChangeAspect="1" noChangeArrowheads="1"/>
          </p:cNvPicPr>
          <p:nvPr>
            <p:ph idx="1"/>
          </p:nvPr>
        </p:nvPicPr>
        <p:blipFill>
          <a:blip r:embed="rId2" cstate="print"/>
          <a:srcRect/>
          <a:stretch>
            <a:fillRect/>
          </a:stretch>
        </p:blipFill>
        <p:spPr>
          <a:xfrm>
            <a:off x="468313" y="549275"/>
            <a:ext cx="4727575" cy="2663825"/>
          </a:xfrm>
          <a:noFill/>
        </p:spPr>
      </p:pic>
      <p:sp>
        <p:nvSpPr>
          <p:cNvPr id="35844" name="文字方塊 4"/>
          <p:cNvSpPr txBox="1">
            <a:spLocks noChangeArrowheads="1"/>
          </p:cNvSpPr>
          <p:nvPr/>
        </p:nvSpPr>
        <p:spPr bwMode="auto">
          <a:xfrm>
            <a:off x="5364163" y="1052513"/>
            <a:ext cx="3529012" cy="2308225"/>
          </a:xfrm>
          <a:prstGeom prst="rect">
            <a:avLst/>
          </a:prstGeom>
          <a:noFill/>
          <a:ln w="9525">
            <a:noFill/>
            <a:miter lim="800000"/>
            <a:headEnd/>
            <a:tailEnd/>
          </a:ln>
        </p:spPr>
        <p:txBody>
          <a:bodyPr>
            <a:spAutoFit/>
          </a:bodyPr>
          <a:lstStyle/>
          <a:p>
            <a:r>
              <a:rPr lang="zh-TW" altLang="en-US" sz="3600">
                <a:ea typeface="新細明體" charset="-120"/>
              </a:rPr>
              <a:t>泰迪熊＋（什麼）＝故事文本照片，請給他一個題目，為什麼？</a:t>
            </a:r>
          </a:p>
        </p:txBody>
      </p:sp>
      <p:pic>
        <p:nvPicPr>
          <p:cNvPr id="35845" name="Picture 3"/>
          <p:cNvPicPr>
            <a:picLocks noChangeAspect="1" noChangeArrowheads="1"/>
          </p:cNvPicPr>
          <p:nvPr/>
        </p:nvPicPr>
        <p:blipFill>
          <a:blip r:embed="rId3" cstate="print"/>
          <a:srcRect/>
          <a:stretch>
            <a:fillRect/>
          </a:stretch>
        </p:blipFill>
        <p:spPr bwMode="auto">
          <a:xfrm>
            <a:off x="395288" y="3573463"/>
            <a:ext cx="4681537" cy="25193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標題 1"/>
          <p:cNvSpPr>
            <a:spLocks noGrp="1"/>
          </p:cNvSpPr>
          <p:nvPr>
            <p:ph type="title"/>
          </p:nvPr>
        </p:nvSpPr>
        <p:spPr/>
        <p:txBody>
          <a:bodyPr/>
          <a:lstStyle/>
          <a:p>
            <a:endParaRPr lang="zh-TW" altLang="en-US" smtClean="0">
              <a:ea typeface="新細明體" charset="-120"/>
            </a:endParaRPr>
          </a:p>
        </p:txBody>
      </p:sp>
      <p:pic>
        <p:nvPicPr>
          <p:cNvPr id="36867" name="Picture 2"/>
          <p:cNvPicPr>
            <a:picLocks noGrp="1" noChangeAspect="1" noChangeArrowheads="1"/>
          </p:cNvPicPr>
          <p:nvPr>
            <p:ph idx="1"/>
          </p:nvPr>
        </p:nvPicPr>
        <p:blipFill>
          <a:blip r:embed="rId2" cstate="print"/>
          <a:srcRect/>
          <a:stretch>
            <a:fillRect/>
          </a:stretch>
        </p:blipFill>
        <p:spPr>
          <a:xfrm>
            <a:off x="971550" y="3429000"/>
            <a:ext cx="4865688" cy="3046413"/>
          </a:xfrm>
          <a:noFill/>
        </p:spPr>
      </p:pic>
      <p:pic>
        <p:nvPicPr>
          <p:cNvPr id="36868" name="Picture 3"/>
          <p:cNvPicPr>
            <a:picLocks noChangeAspect="1" noChangeArrowheads="1"/>
          </p:cNvPicPr>
          <p:nvPr/>
        </p:nvPicPr>
        <p:blipFill>
          <a:blip r:embed="rId3" cstate="print"/>
          <a:srcRect/>
          <a:stretch>
            <a:fillRect/>
          </a:stretch>
        </p:blipFill>
        <p:spPr bwMode="auto">
          <a:xfrm>
            <a:off x="1187450" y="360363"/>
            <a:ext cx="4679950" cy="2636837"/>
          </a:xfrm>
          <a:prstGeom prst="rect">
            <a:avLst/>
          </a:prstGeom>
          <a:noFill/>
          <a:ln w="9525">
            <a:noFill/>
            <a:miter lim="800000"/>
            <a:headEnd/>
            <a:tailEnd/>
          </a:ln>
        </p:spPr>
      </p:pic>
      <p:sp>
        <p:nvSpPr>
          <p:cNvPr id="36869" name="文字方塊 5"/>
          <p:cNvSpPr txBox="1">
            <a:spLocks noChangeArrowheads="1"/>
          </p:cNvSpPr>
          <p:nvPr/>
        </p:nvSpPr>
        <p:spPr bwMode="auto">
          <a:xfrm>
            <a:off x="5940425" y="3789363"/>
            <a:ext cx="2987675" cy="954087"/>
          </a:xfrm>
          <a:prstGeom prst="rect">
            <a:avLst/>
          </a:prstGeom>
          <a:noFill/>
          <a:ln w="9525">
            <a:noFill/>
            <a:miter lim="800000"/>
            <a:headEnd/>
            <a:tailEnd/>
          </a:ln>
        </p:spPr>
        <p:txBody>
          <a:bodyPr>
            <a:spAutoFit/>
          </a:bodyPr>
          <a:lstStyle/>
          <a:p>
            <a:r>
              <a:rPr lang="zh-TW" altLang="en-US" sz="2800">
                <a:ea typeface="新細明體" charset="-120"/>
              </a:rPr>
              <a:t>藝術家林珮淳花朵系列創作</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標題 1"/>
          <p:cNvSpPr>
            <a:spLocks noGrp="1"/>
          </p:cNvSpPr>
          <p:nvPr>
            <p:ph type="title"/>
          </p:nvPr>
        </p:nvSpPr>
        <p:spPr/>
        <p:txBody>
          <a:bodyPr/>
          <a:lstStyle/>
          <a:p>
            <a:endParaRPr lang="zh-TW" altLang="en-US" smtClean="0">
              <a:ea typeface="新細明體" charset="-120"/>
            </a:endParaRPr>
          </a:p>
        </p:txBody>
      </p:sp>
      <p:pic>
        <p:nvPicPr>
          <p:cNvPr id="37891" name="Picture 2"/>
          <p:cNvPicPr>
            <a:picLocks noGrp="1" noChangeAspect="1" noChangeArrowheads="1"/>
          </p:cNvPicPr>
          <p:nvPr>
            <p:ph idx="1"/>
          </p:nvPr>
        </p:nvPicPr>
        <p:blipFill>
          <a:blip r:embed="rId2" cstate="print"/>
          <a:srcRect/>
          <a:stretch>
            <a:fillRect/>
          </a:stretch>
        </p:blipFill>
        <p:spPr>
          <a:xfrm>
            <a:off x="1112838" y="1557338"/>
            <a:ext cx="6051550" cy="4033837"/>
          </a:xfrm>
          <a:noFill/>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標題 1"/>
          <p:cNvSpPr>
            <a:spLocks noGrp="1"/>
          </p:cNvSpPr>
          <p:nvPr>
            <p:ph type="title"/>
          </p:nvPr>
        </p:nvSpPr>
        <p:spPr/>
        <p:txBody>
          <a:bodyPr/>
          <a:lstStyle/>
          <a:p>
            <a:endParaRPr lang="zh-TW" altLang="en-US" smtClean="0">
              <a:ea typeface="新細明體" charset="-120"/>
            </a:endParaRPr>
          </a:p>
        </p:txBody>
      </p:sp>
      <p:pic>
        <p:nvPicPr>
          <p:cNvPr id="38915" name="Picture 2"/>
          <p:cNvPicPr>
            <a:picLocks noGrp="1" noChangeAspect="1" noChangeArrowheads="1"/>
          </p:cNvPicPr>
          <p:nvPr>
            <p:ph idx="1"/>
          </p:nvPr>
        </p:nvPicPr>
        <p:blipFill>
          <a:blip r:embed="rId2" cstate="print"/>
          <a:srcRect/>
          <a:stretch>
            <a:fillRect/>
          </a:stretch>
        </p:blipFill>
        <p:spPr>
          <a:xfrm>
            <a:off x="479425" y="1557338"/>
            <a:ext cx="5969000" cy="3362325"/>
          </a:xfrm>
          <a:noFill/>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標題 1"/>
          <p:cNvSpPr>
            <a:spLocks noGrp="1"/>
          </p:cNvSpPr>
          <p:nvPr>
            <p:ph type="title"/>
          </p:nvPr>
        </p:nvSpPr>
        <p:spPr/>
        <p:txBody>
          <a:bodyPr/>
          <a:lstStyle/>
          <a:p>
            <a:endParaRPr lang="zh-TW" altLang="en-US" smtClean="0">
              <a:ea typeface="新細明體" charset="-120"/>
            </a:endParaRPr>
          </a:p>
        </p:txBody>
      </p:sp>
      <p:sp>
        <p:nvSpPr>
          <p:cNvPr id="3" name="內容版面配置區 2"/>
          <p:cNvSpPr>
            <a:spLocks noGrp="1"/>
          </p:cNvSpPr>
          <p:nvPr>
            <p:ph idx="1"/>
          </p:nvPr>
        </p:nvSpPr>
        <p:spPr>
          <a:xfrm>
            <a:off x="250825" y="549275"/>
            <a:ext cx="8642350" cy="5975350"/>
          </a:xfrm>
          <a:solidFill>
            <a:schemeClr val="accent1">
              <a:lumMod val="90000"/>
            </a:schemeClr>
          </a:solidFill>
        </p:spPr>
        <p:txBody>
          <a:bodyPr/>
          <a:lstStyle/>
          <a:p>
            <a:pPr>
              <a:buFontTx/>
              <a:buNone/>
              <a:defRPr/>
            </a:pPr>
            <a:r>
              <a:rPr lang="zh-TW" altLang="en-US" sz="2800" smtClean="0">
                <a:ea typeface="新細明體" charset="-120"/>
              </a:rPr>
              <a:t>繭單燈創作步驟提醒：</a:t>
            </a:r>
          </a:p>
          <a:p>
            <a:pPr>
              <a:buFontTx/>
              <a:buNone/>
              <a:defRPr/>
            </a:pPr>
            <a:r>
              <a:rPr lang="en-US" altLang="zh-TW" sz="2800" smtClean="0">
                <a:ea typeface="新細明體" charset="-120"/>
              </a:rPr>
              <a:t>a.</a:t>
            </a:r>
            <a:r>
              <a:rPr lang="zh-TW" altLang="en-US" sz="2800" smtClean="0">
                <a:ea typeface="新細明體" charset="-120"/>
              </a:rPr>
              <a:t>決定容器（需要透光、有組合、裁切的可能性）</a:t>
            </a:r>
          </a:p>
          <a:p>
            <a:pPr>
              <a:buFontTx/>
              <a:buNone/>
              <a:defRPr/>
            </a:pPr>
            <a:r>
              <a:rPr lang="en-US" altLang="zh-TW" sz="2800" smtClean="0">
                <a:ea typeface="新細明體" charset="-120"/>
              </a:rPr>
              <a:t>b.</a:t>
            </a:r>
            <a:r>
              <a:rPr lang="zh-TW" altLang="en-US" sz="2800" smtClean="0">
                <a:ea typeface="新細明體" charset="-120"/>
              </a:rPr>
              <a:t>容器挖洞、固定燈條（可使用電鑽進行挖洞，燈條安裝</a:t>
            </a:r>
          </a:p>
          <a:p>
            <a:pPr>
              <a:buFontTx/>
              <a:buNone/>
              <a:defRPr/>
            </a:pPr>
            <a:r>
              <a:rPr lang="zh-TW" altLang="en-US" sz="2800" smtClean="0">
                <a:ea typeface="新細明體" charset="-120"/>
              </a:rPr>
              <a:t>可思考不同角度，會有不同的燈亮效果）</a:t>
            </a:r>
          </a:p>
          <a:p>
            <a:pPr>
              <a:buFontTx/>
              <a:buNone/>
              <a:defRPr/>
            </a:pPr>
            <a:r>
              <a:rPr lang="en-US" altLang="zh-TW" sz="2800" smtClean="0">
                <a:ea typeface="新細明體" charset="-120"/>
              </a:rPr>
              <a:t>c.</a:t>
            </a:r>
            <a:r>
              <a:rPr lang="zh-TW" altLang="en-US" sz="2800" smtClean="0">
                <a:ea typeface="新細明體" charset="-120"/>
              </a:rPr>
              <a:t>如何成繭：從自己收集的物件中，找尋組合的的可能（可以思考如何切割、排列，可以呈現秩序美感）</a:t>
            </a:r>
          </a:p>
          <a:p>
            <a:pPr>
              <a:buFontTx/>
              <a:buNone/>
              <a:defRPr/>
            </a:pPr>
            <a:r>
              <a:rPr lang="en-US" altLang="zh-TW" sz="2800" smtClean="0">
                <a:ea typeface="新細明體" charset="-120"/>
              </a:rPr>
              <a:t>d.</a:t>
            </a:r>
            <a:r>
              <a:rPr lang="zh-TW" altLang="en-US" sz="2800" smtClean="0">
                <a:ea typeface="新細明體" charset="-120"/>
              </a:rPr>
              <a:t>加上物件：在成繭的包覆中，可以加入不同物件，能呈現出不同故事意涵。</a:t>
            </a:r>
          </a:p>
          <a:p>
            <a:pPr>
              <a:buFontTx/>
              <a:buNone/>
              <a:defRPr/>
            </a:pPr>
            <a:r>
              <a:rPr lang="en-US" altLang="zh-TW" sz="2800" smtClean="0">
                <a:ea typeface="新細明體" charset="-120"/>
              </a:rPr>
              <a:t>e.</a:t>
            </a:r>
            <a:r>
              <a:rPr lang="zh-TW" altLang="en-US" sz="2800" smtClean="0">
                <a:ea typeface="新細明體" charset="-120"/>
              </a:rPr>
              <a:t>完成故事：將學習單下半部故事完成。</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標題 1"/>
          <p:cNvSpPr>
            <a:spLocks noGrp="1"/>
          </p:cNvSpPr>
          <p:nvPr>
            <p:ph type="title"/>
          </p:nvPr>
        </p:nvSpPr>
        <p:spPr/>
        <p:txBody>
          <a:bodyPr/>
          <a:lstStyle/>
          <a:p>
            <a:endParaRPr lang="zh-TW" altLang="en-US" smtClean="0">
              <a:ea typeface="新細明體" charset="-120"/>
            </a:endParaRPr>
          </a:p>
        </p:txBody>
      </p:sp>
      <p:sp>
        <p:nvSpPr>
          <p:cNvPr id="40963" name="內容版面配置區 2"/>
          <p:cNvSpPr>
            <a:spLocks noGrp="1"/>
          </p:cNvSpPr>
          <p:nvPr>
            <p:ph idx="1"/>
          </p:nvPr>
        </p:nvSpPr>
        <p:spPr/>
        <p:txBody>
          <a:bodyPr/>
          <a:lstStyle/>
          <a:p>
            <a:pPr>
              <a:buFontTx/>
              <a:buNone/>
            </a:pPr>
            <a:r>
              <a:rPr lang="zh-TW" altLang="en-US" smtClean="0">
                <a:ea typeface="新細明體" charset="-120"/>
              </a:rPr>
              <a:t>◎分組創作時間</a:t>
            </a:r>
          </a:p>
          <a:p>
            <a:pPr>
              <a:buFontTx/>
              <a:buNone/>
            </a:pPr>
            <a:r>
              <a:rPr lang="zh-TW" altLang="en-US" smtClean="0">
                <a:ea typeface="新細明體" charset="-120"/>
              </a:rPr>
              <a:t>◎分享活動：各組輪流上台，分享所創作之繭單燈，並且說明作品之故事。</a:t>
            </a:r>
          </a:p>
          <a:p>
            <a:pPr>
              <a:buFontTx/>
              <a:buNone/>
            </a:pPr>
            <a:r>
              <a:rPr lang="zh-TW" altLang="en-US" smtClean="0">
                <a:ea typeface="新細明體" charset="-120"/>
              </a:rPr>
              <a:t>◎收拾環境，小組組員互評與撰寫課後省思學習單</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標題 1"/>
          <p:cNvSpPr>
            <a:spLocks noGrp="1"/>
          </p:cNvSpPr>
          <p:nvPr>
            <p:ph type="title"/>
          </p:nvPr>
        </p:nvSpPr>
        <p:spPr/>
        <p:txBody>
          <a:bodyPr/>
          <a:lstStyle/>
          <a:p>
            <a:endParaRPr lang="zh-TW" altLang="en-US" smtClean="0">
              <a:ea typeface="新細明體" charset="-120"/>
            </a:endParaRPr>
          </a:p>
        </p:txBody>
      </p:sp>
      <p:pic>
        <p:nvPicPr>
          <p:cNvPr id="41987" name="Picture 2"/>
          <p:cNvPicPr>
            <a:picLocks noGrp="1" noChangeAspect="1" noChangeArrowheads="1"/>
          </p:cNvPicPr>
          <p:nvPr>
            <p:ph idx="1"/>
          </p:nvPr>
        </p:nvPicPr>
        <p:blipFill>
          <a:blip r:embed="rId2" cstate="print"/>
          <a:srcRect/>
          <a:stretch>
            <a:fillRect/>
          </a:stretch>
        </p:blipFill>
        <p:spPr>
          <a:xfrm>
            <a:off x="3708400" y="1341438"/>
            <a:ext cx="5067300" cy="4319587"/>
          </a:xfrm>
          <a:noFill/>
        </p:spPr>
      </p:pic>
      <p:pic>
        <p:nvPicPr>
          <p:cNvPr id="41988" name="Picture 3"/>
          <p:cNvPicPr>
            <a:picLocks noChangeAspect="1" noChangeArrowheads="1"/>
          </p:cNvPicPr>
          <p:nvPr/>
        </p:nvPicPr>
        <p:blipFill>
          <a:blip r:embed="rId3" cstate="print"/>
          <a:srcRect/>
          <a:stretch>
            <a:fillRect/>
          </a:stretch>
        </p:blipFill>
        <p:spPr bwMode="auto">
          <a:xfrm>
            <a:off x="468313" y="1412875"/>
            <a:ext cx="3024187" cy="4319588"/>
          </a:xfrm>
          <a:prstGeom prst="rect">
            <a:avLst/>
          </a:prstGeom>
          <a:noFill/>
          <a:ln w="9525">
            <a:noFill/>
            <a:miter lim="800000"/>
            <a:headEnd/>
            <a:tailEnd/>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z="4000" b="1" dirty="0" smtClean="0">
                <a:latin typeface="微軟正黑體" pitchFamily="34" charset="-120"/>
                <a:ea typeface="微軟正黑體" pitchFamily="34" charset="-120"/>
              </a:rPr>
              <a:t>英語文</a:t>
            </a:r>
            <a:endParaRPr lang="zh-TW" altLang="en-US" sz="4000" b="1" dirty="0">
              <a:latin typeface="微軟正黑體" pitchFamily="34" charset="-120"/>
              <a:ea typeface="微軟正黑體" pitchFamily="34" charset="-120"/>
            </a:endParaRPr>
          </a:p>
        </p:txBody>
      </p:sp>
      <p:sp>
        <p:nvSpPr>
          <p:cNvPr id="3" name="內容版面配置區 2"/>
          <p:cNvSpPr>
            <a:spLocks noGrp="1"/>
          </p:cNvSpPr>
          <p:nvPr>
            <p:ph idx="1"/>
          </p:nvPr>
        </p:nvSpPr>
        <p:spPr>
          <a:xfrm>
            <a:off x="457200" y="1183106"/>
            <a:ext cx="8221579" cy="5201652"/>
          </a:xfrm>
          <a:solidFill>
            <a:schemeClr val="bg1"/>
          </a:solidFill>
        </p:spPr>
        <p:txBody>
          <a:bodyPr/>
          <a:lstStyle/>
          <a:p>
            <a:pPr>
              <a:buNone/>
            </a:pPr>
            <a:r>
              <a:rPr lang="zh-TW" altLang="en-US" dirty="0" smtClean="0">
                <a:solidFill>
                  <a:srgbClr val="FF0000"/>
                </a:solidFill>
              </a:rPr>
              <a:t>活動一：</a:t>
            </a:r>
            <a:r>
              <a:rPr lang="zh-TW" altLang="en-US" dirty="0" smtClean="0"/>
              <a:t>回憶曾經學過的動物英文單字</a:t>
            </a:r>
            <a:r>
              <a:rPr lang="en-US" altLang="zh-TW" dirty="0" smtClean="0"/>
              <a:t>+</a:t>
            </a:r>
            <a:r>
              <a:rPr lang="zh-TW" altLang="en-US" dirty="0" smtClean="0"/>
              <a:t>朗讀課文有關動物園的動物與句型新的動物名稱</a:t>
            </a:r>
            <a:endParaRPr lang="en-US" altLang="zh-TW" dirty="0" smtClean="0"/>
          </a:p>
          <a:p>
            <a:pPr>
              <a:buNone/>
            </a:pPr>
            <a:r>
              <a:rPr lang="zh-TW" altLang="en-US" dirty="0" smtClean="0">
                <a:solidFill>
                  <a:srgbClr val="FF0000"/>
                </a:solidFill>
              </a:rPr>
              <a:t>活動二：</a:t>
            </a:r>
            <a:r>
              <a:rPr lang="zh-TW" altLang="en-US" dirty="0" smtClean="0"/>
              <a:t>學習句型：</a:t>
            </a:r>
            <a:r>
              <a:rPr lang="en-US" altLang="zh-TW" dirty="0" smtClean="0"/>
              <a:t>There is (are) a(n) (some) ___</a:t>
            </a:r>
            <a:r>
              <a:rPr lang="zh-TW" altLang="en-US" dirty="0" smtClean="0"/>
              <a:t>動物名稱</a:t>
            </a:r>
            <a:r>
              <a:rPr lang="en-US" altLang="zh-TW" dirty="0" smtClean="0"/>
              <a:t>________</a:t>
            </a:r>
            <a:r>
              <a:rPr lang="zh-TW" altLang="en-US" dirty="0" smtClean="0"/>
              <a:t>；聽</a:t>
            </a:r>
            <a:r>
              <a:rPr lang="en-US" altLang="zh-TW" dirty="0" smtClean="0"/>
              <a:t>CD</a:t>
            </a:r>
            <a:r>
              <a:rPr lang="zh-TW" altLang="en-US" dirty="0" smtClean="0"/>
              <a:t>，請學生說出聽到哪些動物名稱與句型</a:t>
            </a:r>
            <a:endParaRPr lang="en-US" altLang="zh-TW" dirty="0" smtClean="0"/>
          </a:p>
          <a:p>
            <a:pPr>
              <a:buNone/>
            </a:pPr>
            <a:r>
              <a:rPr lang="zh-TW" altLang="en-US" dirty="0" smtClean="0">
                <a:solidFill>
                  <a:srgbClr val="FF0000"/>
                </a:solidFill>
              </a:rPr>
              <a:t>活動三：</a:t>
            </a:r>
            <a:r>
              <a:rPr lang="zh-TW" altLang="en-US" dirty="0" smtClean="0"/>
              <a:t>學生倆倆練習</a:t>
            </a:r>
            <a:r>
              <a:rPr lang="en-US" altLang="zh-TW" dirty="0" smtClean="0"/>
              <a:t>There is (are) a(n) (some) ___</a:t>
            </a:r>
            <a:r>
              <a:rPr lang="zh-TW" altLang="en-US" dirty="0" smtClean="0"/>
              <a:t>動物名稱</a:t>
            </a:r>
            <a:r>
              <a:rPr lang="en-US" altLang="zh-TW" dirty="0" smtClean="0"/>
              <a:t>________</a:t>
            </a:r>
            <a:r>
              <a:rPr lang="zh-TW" altLang="en-US" dirty="0" smtClean="0"/>
              <a:t>的句型；完成動物句型學習單  （重新組合）</a:t>
            </a:r>
            <a:endParaRPr lang="zh-TW" altLang="en-US"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125326" cy="832267"/>
          </a:xfrm>
          <a:solidFill>
            <a:srgbClr val="FFCCFF"/>
          </a:solidFill>
        </p:spPr>
        <p:txBody>
          <a:bodyPr/>
          <a:lstStyle/>
          <a:p>
            <a:r>
              <a:rPr lang="zh-TW" altLang="en-US" sz="4000" b="1" dirty="0" smtClean="0">
                <a:latin typeface="微軟正黑體" pitchFamily="34" charset="-120"/>
                <a:ea typeface="微軟正黑體" pitchFamily="34" charset="-120"/>
              </a:rPr>
              <a:t>英語課的</a:t>
            </a:r>
            <a:r>
              <a:rPr lang="zh-TW" altLang="en-US" sz="4000" b="1" dirty="0" smtClean="0">
                <a:latin typeface="微軟正黑體" pitchFamily="34" charset="-120"/>
                <a:ea typeface="微軟正黑體" pitchFamily="34" charset="-120"/>
              </a:rPr>
              <a:t>活動可能怎麼</a:t>
            </a:r>
            <a:r>
              <a:rPr lang="zh-TW" altLang="en-US" sz="4000" b="1" dirty="0" smtClean="0">
                <a:latin typeface="微軟正黑體" pitchFamily="34" charset="-120"/>
                <a:ea typeface="微軟正黑體" pitchFamily="34" charset="-120"/>
              </a:rPr>
              <a:t>修改？</a:t>
            </a:r>
            <a:endParaRPr lang="zh-TW" altLang="en-US" sz="4000" dirty="0"/>
          </a:p>
        </p:txBody>
      </p:sp>
      <p:sp>
        <p:nvSpPr>
          <p:cNvPr id="3" name="內容版面配置區 2"/>
          <p:cNvSpPr>
            <a:spLocks noGrp="1"/>
          </p:cNvSpPr>
          <p:nvPr>
            <p:ph idx="1"/>
          </p:nvPr>
        </p:nvSpPr>
        <p:spPr>
          <a:xfrm>
            <a:off x="441157" y="1431758"/>
            <a:ext cx="8077201" cy="4969042"/>
          </a:xfrm>
          <a:solidFill>
            <a:schemeClr val="bg1"/>
          </a:solidFill>
        </p:spPr>
        <p:txBody>
          <a:bodyPr/>
          <a:lstStyle/>
          <a:p>
            <a:r>
              <a:rPr lang="zh-TW" altLang="en-US" sz="2400" dirty="0" smtClean="0"/>
              <a:t>單元名稱改成</a:t>
            </a:r>
            <a:r>
              <a:rPr lang="en-US" altLang="zh-TW" sz="2400" dirty="0" smtClean="0"/>
              <a:t>--Caring about animals</a:t>
            </a:r>
          </a:p>
          <a:p>
            <a:pPr>
              <a:buFont typeface="Wingdings" pitchFamily="2" charset="2"/>
              <a:buChar char="Ø"/>
            </a:pPr>
            <a:r>
              <a:rPr lang="zh-TW" altLang="en-US" sz="2400" dirty="0" smtClean="0">
                <a:solidFill>
                  <a:srgbClr val="FF0000"/>
                </a:solidFill>
              </a:rPr>
              <a:t>活動一：</a:t>
            </a:r>
            <a:r>
              <a:rPr lang="zh-TW" altLang="en-US" sz="2400" dirty="0" smtClean="0"/>
              <a:t>圖片出現動物的部分身體特徵， 學生猜測</a:t>
            </a:r>
            <a:r>
              <a:rPr lang="zh-TW" altLang="en-US" sz="2400" dirty="0" smtClean="0"/>
              <a:t>動物， 複習與學習動物名稱；</a:t>
            </a:r>
            <a:r>
              <a:rPr lang="zh-TW" altLang="en-US" sz="2400" dirty="0" smtClean="0"/>
              <a:t>朗讀課文，學習動物園的動物名稱與句型</a:t>
            </a:r>
            <a:endParaRPr lang="en-US" altLang="zh-TW" sz="2400" dirty="0" smtClean="0"/>
          </a:p>
          <a:p>
            <a:pPr>
              <a:buFont typeface="Wingdings" pitchFamily="2" charset="2"/>
              <a:buChar char="Ø"/>
            </a:pPr>
            <a:r>
              <a:rPr lang="zh-TW" altLang="en-US" sz="2400" dirty="0" smtClean="0">
                <a:solidFill>
                  <a:srgbClr val="FF0000"/>
                </a:solidFill>
              </a:rPr>
              <a:t>活動二：</a:t>
            </a:r>
            <a:r>
              <a:rPr lang="zh-TW" altLang="en-US" sz="2400" dirty="0" smtClean="0"/>
              <a:t>學生上網找尋動物園常見動物的資料， 包括生長環境條件、成長地與動物園的環境安排，學習更長的英文句型</a:t>
            </a:r>
            <a:r>
              <a:rPr lang="en-US" altLang="zh-TW" sz="2400" dirty="0" smtClean="0"/>
              <a:t>—There are some koalas in Australia</a:t>
            </a:r>
          </a:p>
          <a:p>
            <a:pPr>
              <a:buFont typeface="Wingdings" pitchFamily="2" charset="2"/>
              <a:buChar char="Ø"/>
            </a:pPr>
            <a:r>
              <a:rPr lang="zh-TW" altLang="en-US" sz="2400" dirty="0" smtClean="0"/>
              <a:t>或：學生參觀動物園， 並完成動物適合生長的地方及動物園環境設施觀察學習單</a:t>
            </a:r>
            <a:endParaRPr lang="en-US" altLang="zh-TW" sz="2400" dirty="0" smtClean="0"/>
          </a:p>
          <a:p>
            <a:pPr>
              <a:buFont typeface="Wingdings" pitchFamily="2" charset="2"/>
              <a:buChar char="Ø"/>
            </a:pPr>
            <a:r>
              <a:rPr lang="zh-TW" altLang="en-US" sz="2400" dirty="0" smtClean="0">
                <a:solidFill>
                  <a:srgbClr val="FF0000"/>
                </a:solidFill>
              </a:rPr>
              <a:t>活動三：</a:t>
            </a:r>
            <a:r>
              <a:rPr lang="zh-TW" altLang="en-US" sz="2400" dirty="0" smtClean="0"/>
              <a:t>教師提供動物名稱，學生倆倆練習</a:t>
            </a:r>
            <a:r>
              <a:rPr lang="en-US" altLang="zh-TW" sz="2400" dirty="0" smtClean="0"/>
              <a:t>There are </a:t>
            </a:r>
            <a:r>
              <a:rPr lang="zh-TW" altLang="en-US" sz="2400" dirty="0" smtClean="0"/>
              <a:t> </a:t>
            </a:r>
            <a:r>
              <a:rPr lang="en-US" altLang="zh-TW" sz="2400" dirty="0" smtClean="0"/>
              <a:t>xx </a:t>
            </a:r>
            <a:r>
              <a:rPr lang="zh-TW" altLang="en-US" sz="2400" dirty="0" smtClean="0"/>
              <a:t> </a:t>
            </a:r>
            <a:r>
              <a:rPr lang="en-US" altLang="zh-TW" sz="2400" dirty="0" smtClean="0"/>
              <a:t>in   xx.</a:t>
            </a:r>
            <a:r>
              <a:rPr lang="zh-TW" altLang="en-US" sz="2400" dirty="0" smtClean="0"/>
              <a:t>的句型；討論與反思為什麼要有動物園，以及如何愛護動物</a:t>
            </a:r>
            <a:r>
              <a:rPr lang="zh-TW" altLang="en-US" sz="2800" dirty="0" smtClean="0"/>
              <a:t>。</a:t>
            </a:r>
            <a:endParaRPr lang="en-US" altLang="zh-TW" sz="2400" dirty="0" smtClean="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7900737" cy="832267"/>
          </a:xfrm>
          <a:solidFill>
            <a:srgbClr val="FFCCFF"/>
          </a:solidFill>
        </p:spPr>
        <p:txBody>
          <a:bodyPr/>
          <a:lstStyle/>
          <a:p>
            <a:r>
              <a:rPr lang="zh-TW" altLang="en-US" sz="4000" b="1" dirty="0" smtClean="0">
                <a:latin typeface="微軟正黑體" pitchFamily="34" charset="-120"/>
                <a:ea typeface="微軟正黑體" pitchFamily="34" charset="-120"/>
              </a:rPr>
              <a:t>英語課的目標怎麼修改？</a:t>
            </a:r>
            <a:endParaRPr lang="zh-TW" altLang="en-US" sz="4000" b="1" dirty="0">
              <a:latin typeface="微軟正黑體" pitchFamily="34" charset="-120"/>
              <a:ea typeface="微軟正黑體" pitchFamily="34" charset="-120"/>
            </a:endParaRPr>
          </a:p>
        </p:txBody>
      </p:sp>
      <p:sp>
        <p:nvSpPr>
          <p:cNvPr id="3" name="內容版面配置區 2"/>
          <p:cNvSpPr>
            <a:spLocks noGrp="1"/>
          </p:cNvSpPr>
          <p:nvPr>
            <p:ph idx="1"/>
          </p:nvPr>
        </p:nvSpPr>
        <p:spPr/>
        <p:txBody>
          <a:bodyPr/>
          <a:lstStyle/>
          <a:p>
            <a:r>
              <a:rPr lang="zh-TW" altLang="en-US" dirty="0" smtClean="0"/>
              <a:t>原來的學習目標-</a:t>
            </a:r>
            <a:r>
              <a:rPr lang="en-US" altLang="zh-TW" dirty="0" smtClean="0"/>
              <a:t>-</a:t>
            </a:r>
          </a:p>
          <a:p>
            <a:pPr indent="9525">
              <a:buFont typeface="Wingdings" pitchFamily="2" charset="2"/>
              <a:buChar char="Ø"/>
            </a:pPr>
            <a:r>
              <a:rPr lang="zh-TW" altLang="en-US" dirty="0" smtClean="0"/>
              <a:t>認識動物的英文詞彙</a:t>
            </a:r>
            <a:endParaRPr lang="en-US" altLang="zh-TW" dirty="0" smtClean="0"/>
          </a:p>
          <a:p>
            <a:pPr indent="9525">
              <a:buFont typeface="Wingdings" pitchFamily="2" charset="2"/>
              <a:buChar char="Ø"/>
            </a:pPr>
            <a:r>
              <a:rPr lang="zh-TW" altLang="en-US" dirty="0" smtClean="0"/>
              <a:t>會使用</a:t>
            </a:r>
            <a:r>
              <a:rPr lang="en-US" altLang="zh-TW" dirty="0" smtClean="0"/>
              <a:t>There is (are)……</a:t>
            </a:r>
            <a:r>
              <a:rPr lang="zh-TW" altLang="en-US" dirty="0" smtClean="0"/>
              <a:t>的句型造句</a:t>
            </a:r>
            <a:endParaRPr lang="en-US" altLang="zh-TW" dirty="0" smtClean="0"/>
          </a:p>
          <a:p>
            <a:pPr indent="9525">
              <a:buFont typeface="Wingdings" pitchFamily="2" charset="2"/>
              <a:buChar char="Ø"/>
            </a:pPr>
            <a:endParaRPr lang="en-US" altLang="zh-TW" dirty="0" smtClean="0"/>
          </a:p>
          <a:p>
            <a:pPr indent="9525">
              <a:buFont typeface="Wingdings" pitchFamily="2" charset="2"/>
              <a:buChar char="u"/>
            </a:pPr>
            <a:r>
              <a:rPr lang="zh-TW" altLang="en-US" dirty="0" smtClean="0">
                <a:solidFill>
                  <a:srgbClr val="FF0000"/>
                </a:solidFill>
              </a:rPr>
              <a:t>如何擴大目標的意義，變成素養的培養</a:t>
            </a:r>
            <a:endParaRPr lang="en-US" altLang="zh-TW" dirty="0" smtClean="0">
              <a:solidFill>
                <a:srgbClr val="FF0000"/>
              </a:solidFill>
            </a:endParaRPr>
          </a:p>
          <a:p>
            <a:pPr indent="9525">
              <a:buNone/>
            </a:pPr>
            <a:r>
              <a:rPr lang="zh-TW" altLang="en-US" dirty="0" smtClean="0">
                <a:solidFill>
                  <a:srgbClr val="FF0000"/>
                </a:solidFill>
              </a:rPr>
              <a:t>    </a:t>
            </a:r>
            <a:r>
              <a:rPr lang="zh-TW" altLang="en-US" dirty="0" smtClean="0"/>
              <a:t>只是生詞與句型？</a:t>
            </a:r>
            <a:endParaRPr lang="en-US" altLang="zh-TW" dirty="0" smtClean="0"/>
          </a:p>
          <a:p>
            <a:pPr indent="9525">
              <a:buNone/>
            </a:pPr>
            <a:endParaRPr lang="zh-TW" altLang="en-US" dirty="0">
              <a:solidFill>
                <a:srgbClr val="FF0000"/>
              </a:solidFill>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061158" cy="912478"/>
          </a:xfrm>
          <a:solidFill>
            <a:srgbClr val="FFCCFF"/>
          </a:solidFill>
        </p:spPr>
        <p:txBody>
          <a:bodyPr/>
          <a:lstStyle/>
          <a:p>
            <a:r>
              <a:rPr lang="zh-TW" altLang="en-US" sz="4000" b="1" dirty="0" smtClean="0">
                <a:latin typeface="微軟正黑體" pitchFamily="34" charset="-120"/>
                <a:ea typeface="微軟正黑體" pitchFamily="34" charset="-120"/>
              </a:rPr>
              <a:t>學科知識</a:t>
            </a:r>
            <a:r>
              <a:rPr lang="en-US" altLang="zh-TW" sz="4000" b="1" dirty="0" smtClean="0">
                <a:latin typeface="微軟正黑體" pitchFamily="34" charset="-120"/>
                <a:ea typeface="微軟正黑體" pitchFamily="34" charset="-120"/>
              </a:rPr>
              <a:t>+</a:t>
            </a:r>
            <a:r>
              <a:rPr lang="zh-TW" altLang="en-US" sz="4000" b="1" dirty="0" smtClean="0">
                <a:latin typeface="微軟正黑體" pitchFamily="34" charset="-120"/>
                <a:ea typeface="微軟正黑體" pitchFamily="34" charset="-120"/>
              </a:rPr>
              <a:t>技能</a:t>
            </a:r>
            <a:r>
              <a:rPr lang="en-US" altLang="zh-TW" sz="4000" b="1" dirty="0" smtClean="0">
                <a:latin typeface="微軟正黑體" pitchFamily="34" charset="-120"/>
                <a:ea typeface="微軟正黑體" pitchFamily="34" charset="-120"/>
              </a:rPr>
              <a:t>+</a:t>
            </a:r>
            <a:r>
              <a:rPr lang="zh-TW" altLang="en-US" sz="4000" b="1" dirty="0" smtClean="0">
                <a:latin typeface="微軟正黑體" pitchFamily="34" charset="-120"/>
                <a:ea typeface="微軟正黑體" pitchFamily="34" charset="-120"/>
              </a:rPr>
              <a:t>態度</a:t>
            </a:r>
            <a:endParaRPr lang="zh-TW" altLang="en-US" sz="4000" b="1" dirty="0">
              <a:latin typeface="微軟正黑體" pitchFamily="34" charset="-120"/>
              <a:ea typeface="微軟正黑體" pitchFamily="34" charset="-120"/>
            </a:endParaRPr>
          </a:p>
        </p:txBody>
      </p:sp>
      <p:sp>
        <p:nvSpPr>
          <p:cNvPr id="3" name="內容版面配置區 2"/>
          <p:cNvSpPr>
            <a:spLocks noGrp="1"/>
          </p:cNvSpPr>
          <p:nvPr>
            <p:ph idx="1"/>
          </p:nvPr>
        </p:nvSpPr>
        <p:spPr>
          <a:solidFill>
            <a:schemeClr val="bg1"/>
          </a:solidFill>
        </p:spPr>
        <p:txBody>
          <a:bodyPr/>
          <a:lstStyle/>
          <a:p>
            <a:r>
              <a:rPr lang="zh-TW" altLang="en-US" dirty="0" smtClean="0"/>
              <a:t>透過動物園動物及其特徵，認識動物的英文單字與</a:t>
            </a:r>
            <a:r>
              <a:rPr lang="en-US" altLang="zh-TW" dirty="0" smtClean="0"/>
              <a:t>There is (are)xx.</a:t>
            </a:r>
            <a:r>
              <a:rPr lang="zh-TW" altLang="en-US" dirty="0" smtClean="0"/>
              <a:t>句型</a:t>
            </a:r>
            <a:endParaRPr lang="en-US" altLang="zh-TW" dirty="0" smtClean="0"/>
          </a:p>
          <a:p>
            <a:r>
              <a:rPr lang="zh-TW" altLang="en-US" dirty="0" smtClean="0"/>
              <a:t>透過動物園動物生長環境的探討，了解動物原來生活的地方，以及能運用英文句型</a:t>
            </a:r>
            <a:r>
              <a:rPr lang="en-US" altLang="zh-TW" dirty="0" smtClean="0"/>
              <a:t>There is (are)xx</a:t>
            </a:r>
            <a:r>
              <a:rPr lang="zh-TW" altLang="en-US" dirty="0" smtClean="0"/>
              <a:t> </a:t>
            </a:r>
            <a:r>
              <a:rPr lang="en-US" altLang="zh-TW" dirty="0" smtClean="0"/>
              <a:t>in  xx.</a:t>
            </a:r>
          </a:p>
          <a:p>
            <a:r>
              <a:rPr lang="zh-TW" altLang="en-US" dirty="0" smtClean="0"/>
              <a:t>理解動物園的意義以及怎樣的環境安排可以讓動物活得更自在， 進而關懷與愛護身邊的動物</a:t>
            </a:r>
            <a:endParaRPr lang="en-US" altLang="zh-TW" dirty="0" smtClean="0"/>
          </a:p>
          <a:p>
            <a:endParaRPr lang="en-US" altLang="zh-TW" dirty="0" smtClean="0"/>
          </a:p>
          <a:p>
            <a:endParaRPr lang="zh-TW" altLang="en-US"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189495" cy="944562"/>
          </a:xfrm>
          <a:solidFill>
            <a:srgbClr val="FFCCFF"/>
          </a:solidFill>
        </p:spPr>
        <p:txBody>
          <a:bodyPr/>
          <a:lstStyle/>
          <a:p>
            <a:r>
              <a:rPr lang="zh-TW" altLang="en-US" sz="4000" b="1" dirty="0" smtClean="0">
                <a:latin typeface="微軟正黑體" pitchFamily="34" charset="-120"/>
                <a:ea typeface="微軟正黑體" pitchFamily="34" charset="-120"/>
              </a:rPr>
              <a:t>可以借重工具來協助發展</a:t>
            </a:r>
            <a:r>
              <a:rPr lang="en-US" altLang="zh-TW" sz="4000" b="1" dirty="0" smtClean="0">
                <a:latin typeface="微軟正黑體" pitchFamily="34" charset="-120"/>
                <a:ea typeface="微軟正黑體" pitchFamily="34" charset="-120"/>
              </a:rPr>
              <a:t>--</a:t>
            </a:r>
            <a:endParaRPr lang="zh-TW" altLang="en-US" sz="4000" dirty="0">
              <a:latin typeface="微軟正黑體" pitchFamily="34" charset="-120"/>
              <a:ea typeface="微軟正黑體" pitchFamily="34" charset="-120"/>
            </a:endParaRPr>
          </a:p>
        </p:txBody>
      </p:sp>
      <p:sp>
        <p:nvSpPr>
          <p:cNvPr id="3" name="內容版面配置區 2"/>
          <p:cNvSpPr>
            <a:spLocks noGrp="1"/>
          </p:cNvSpPr>
          <p:nvPr>
            <p:ph idx="1"/>
          </p:nvPr>
        </p:nvSpPr>
        <p:spPr/>
        <p:txBody>
          <a:bodyPr/>
          <a:lstStyle/>
          <a:p>
            <a:endParaRPr lang="zh-TW" altLang="en-US"/>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189495" cy="992688"/>
          </a:xfrm>
          <a:solidFill>
            <a:srgbClr val="FFCCFF"/>
          </a:solidFill>
        </p:spPr>
        <p:txBody>
          <a:bodyPr/>
          <a:lstStyle/>
          <a:p>
            <a:r>
              <a:rPr lang="zh-TW" altLang="en-US" sz="4000" b="1" dirty="0" smtClean="0">
                <a:latin typeface="微軟正黑體" pitchFamily="34" charset="-120"/>
                <a:ea typeface="微軟正黑體" pitchFamily="34" charset="-120"/>
              </a:rPr>
              <a:t>試試架構圖（表）這個工具</a:t>
            </a:r>
            <a:r>
              <a:rPr lang="en-US" altLang="zh-TW" sz="4000" b="1" dirty="0" smtClean="0">
                <a:latin typeface="微軟正黑體" pitchFamily="34" charset="-120"/>
                <a:ea typeface="微軟正黑體" pitchFamily="34" charset="-120"/>
              </a:rPr>
              <a:t>--</a:t>
            </a:r>
            <a:endParaRPr lang="zh-TW" altLang="en-US" sz="4000" b="1" dirty="0">
              <a:latin typeface="微軟正黑體" pitchFamily="34" charset="-120"/>
              <a:ea typeface="微軟正黑體" pitchFamily="34" charset="-120"/>
            </a:endParaRPr>
          </a:p>
        </p:txBody>
      </p:sp>
      <p:pic>
        <p:nvPicPr>
          <p:cNvPr id="33794" name="Picture 2"/>
          <p:cNvPicPr>
            <a:picLocks noGrp="1" noChangeAspect="1" noChangeArrowheads="1"/>
          </p:cNvPicPr>
          <p:nvPr>
            <p:ph idx="1"/>
          </p:nvPr>
        </p:nvPicPr>
        <p:blipFill>
          <a:blip r:embed="rId2" cstate="print"/>
          <a:srcRect/>
          <a:stretch>
            <a:fillRect/>
          </a:stretch>
        </p:blipFill>
        <p:spPr bwMode="auto">
          <a:xfrm>
            <a:off x="1042926" y="1600200"/>
            <a:ext cx="7058147" cy="45259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077200" cy="736015"/>
          </a:xfrm>
          <a:solidFill>
            <a:srgbClr val="FFCCFF"/>
          </a:solidFill>
        </p:spPr>
        <p:txBody>
          <a:bodyPr/>
          <a:lstStyle/>
          <a:p>
            <a:r>
              <a:rPr lang="zh-TW" altLang="en-US" sz="4000" b="1" dirty="0" smtClean="0">
                <a:latin typeface="微軟正黑體" pitchFamily="34" charset="-120"/>
                <a:ea typeface="微軟正黑體" pitchFamily="34" charset="-120"/>
              </a:rPr>
              <a:t>也可運用</a:t>
            </a:r>
            <a:r>
              <a:rPr lang="en-US" altLang="zh-TW" sz="4000" b="1" dirty="0" err="1" smtClean="0">
                <a:latin typeface="微軟正黑體" pitchFamily="34" charset="-120"/>
                <a:ea typeface="微軟正黑體" pitchFamily="34" charset="-120"/>
              </a:rPr>
              <a:t>UbD</a:t>
            </a:r>
            <a:r>
              <a:rPr lang="zh-TW" altLang="en-US" sz="4000" b="1" dirty="0" smtClean="0">
                <a:latin typeface="微軟正黑體" pitchFamily="34" charset="-120"/>
                <a:ea typeface="微軟正黑體" pitchFamily="34" charset="-120"/>
              </a:rPr>
              <a:t>設計</a:t>
            </a:r>
            <a:endParaRPr lang="zh-TW" altLang="en-US" sz="4000" b="1" dirty="0">
              <a:latin typeface="微軟正黑體" pitchFamily="34" charset="-120"/>
              <a:ea typeface="微軟正黑體" pitchFamily="34" charset="-120"/>
            </a:endParaRPr>
          </a:p>
        </p:txBody>
      </p:sp>
      <p:graphicFrame>
        <p:nvGraphicFramePr>
          <p:cNvPr id="4" name="內容版面配置區 3"/>
          <p:cNvGraphicFramePr>
            <a:graphicFrameLocks noGrp="1"/>
          </p:cNvGraphicFramePr>
          <p:nvPr>
            <p:ph idx="1"/>
          </p:nvPr>
        </p:nvGraphicFramePr>
        <p:xfrm>
          <a:off x="376989" y="1375609"/>
          <a:ext cx="8253663" cy="1287380"/>
        </p:xfrm>
        <a:graphic>
          <a:graphicData uri="http://schemas.openxmlformats.org/drawingml/2006/table">
            <a:tbl>
              <a:tblPr firstRow="1" bandRow="1">
                <a:tableStyleId>{00A15C55-8517-42AA-B614-E9B94910E393}</a:tableStyleId>
              </a:tblPr>
              <a:tblGrid>
                <a:gridCol w="8253663"/>
              </a:tblGrid>
              <a:tr h="1287380">
                <a:tc>
                  <a:txBody>
                    <a:bodyPr/>
                    <a:lstStyle/>
                    <a:p>
                      <a:pPr algn="ctr"/>
                      <a:r>
                        <a:rPr lang="zh-TW" altLang="en-US" dirty="0" smtClean="0"/>
                        <a:t>單元學習目標</a:t>
                      </a:r>
                      <a:endParaRPr lang="en-US" altLang="zh-TW" dirty="0" smtClean="0"/>
                    </a:p>
                    <a:p>
                      <a:pPr algn="ctr"/>
                      <a:endParaRPr lang="en-US" altLang="zh-TW" dirty="0" smtClean="0"/>
                    </a:p>
                    <a:p>
                      <a:pPr algn="ctr"/>
                      <a:endParaRPr lang="zh-TW" altLang="en-US" dirty="0"/>
                    </a:p>
                  </a:txBody>
                  <a:tcPr>
                    <a:solidFill>
                      <a:srgbClr val="0000FF"/>
                    </a:solidFill>
                  </a:tcPr>
                </a:tc>
              </a:tr>
            </a:tbl>
          </a:graphicData>
        </a:graphic>
      </p:graphicFrame>
      <p:graphicFrame>
        <p:nvGraphicFramePr>
          <p:cNvPr id="5" name="表格 4"/>
          <p:cNvGraphicFramePr>
            <a:graphicFrameLocks noGrp="1"/>
          </p:cNvGraphicFramePr>
          <p:nvPr/>
        </p:nvGraphicFramePr>
        <p:xfrm>
          <a:off x="385011" y="2662988"/>
          <a:ext cx="8261684" cy="3749040"/>
        </p:xfrm>
        <a:graphic>
          <a:graphicData uri="http://schemas.openxmlformats.org/drawingml/2006/table">
            <a:tbl>
              <a:tblPr firstRow="1" bandRow="1">
                <a:tableStyleId>{21E4AEA4-8DFA-4A89-87EB-49C32662AFE0}</a:tableStyleId>
              </a:tblPr>
              <a:tblGrid>
                <a:gridCol w="4130842"/>
                <a:gridCol w="4130842"/>
              </a:tblGrid>
              <a:tr h="1709854">
                <a:tc>
                  <a:txBody>
                    <a:bodyPr/>
                    <a:lstStyle/>
                    <a:p>
                      <a:r>
                        <a:rPr lang="zh-TW" altLang="en-US" dirty="0" smtClean="0"/>
                        <a:t>主要概念</a:t>
                      </a:r>
                      <a:endParaRPr lang="zh-TW" altLang="en-US" dirty="0"/>
                    </a:p>
                  </a:txBody>
                  <a:tcPr>
                    <a:solidFill>
                      <a:srgbClr val="CC00FF"/>
                    </a:solidFill>
                  </a:tcPr>
                </a:tc>
                <a:tc>
                  <a:txBody>
                    <a:bodyPr/>
                    <a:lstStyle/>
                    <a:p>
                      <a:r>
                        <a:rPr lang="zh-TW" altLang="en-US" dirty="0" smtClean="0"/>
                        <a:t>關鍵問題</a:t>
                      </a:r>
                      <a:endParaRPr lang="en-US" altLang="zh-TW" dirty="0" smtClean="0"/>
                    </a:p>
                    <a:p>
                      <a:endParaRPr lang="en-US" altLang="zh-TW" dirty="0" smtClean="0"/>
                    </a:p>
                    <a:p>
                      <a:endParaRPr lang="en-US" altLang="zh-TW" dirty="0" smtClean="0"/>
                    </a:p>
                    <a:p>
                      <a:endParaRPr lang="en-US" altLang="zh-TW" dirty="0" smtClean="0"/>
                    </a:p>
                    <a:p>
                      <a:endParaRPr lang="en-US" altLang="zh-TW" dirty="0" smtClean="0"/>
                    </a:p>
                    <a:p>
                      <a:endParaRPr lang="zh-TW" altLang="en-US" dirty="0"/>
                    </a:p>
                  </a:txBody>
                  <a:tcPr>
                    <a:solidFill>
                      <a:srgbClr val="CC00FF"/>
                    </a:solidFill>
                  </a:tcPr>
                </a:tc>
              </a:tr>
              <a:tr h="1979832">
                <a:tc>
                  <a:txBody>
                    <a:bodyPr/>
                    <a:lstStyle/>
                    <a:p>
                      <a:r>
                        <a:rPr lang="zh-TW" altLang="en-US" dirty="0" smtClean="0"/>
                        <a:t>學生能知道的知識</a:t>
                      </a:r>
                      <a:endParaRPr lang="en-US" altLang="zh-TW" dirty="0" smtClean="0"/>
                    </a:p>
                    <a:p>
                      <a:endParaRPr lang="en-US" altLang="zh-TW" dirty="0" smtClean="0"/>
                    </a:p>
                    <a:p>
                      <a:endParaRPr lang="en-US" altLang="zh-TW" dirty="0" smtClean="0"/>
                    </a:p>
                    <a:p>
                      <a:endParaRPr lang="en-US" altLang="zh-TW" dirty="0" smtClean="0"/>
                    </a:p>
                    <a:p>
                      <a:endParaRPr lang="en-US" altLang="zh-TW" dirty="0" smtClean="0"/>
                    </a:p>
                    <a:p>
                      <a:endParaRPr lang="en-US" altLang="zh-TW" dirty="0" smtClean="0"/>
                    </a:p>
                    <a:p>
                      <a:endParaRPr lang="zh-TW" altLang="en-US" dirty="0"/>
                    </a:p>
                  </a:txBody>
                  <a:tcPr/>
                </a:tc>
                <a:tc>
                  <a:txBody>
                    <a:bodyPr/>
                    <a:lstStyle/>
                    <a:p>
                      <a:r>
                        <a:rPr lang="zh-TW" altLang="en-US" dirty="0" smtClean="0"/>
                        <a:t>學生能做到的技能</a:t>
                      </a:r>
                      <a:endParaRPr lang="zh-TW" altLang="en-US" dirty="0"/>
                    </a:p>
                  </a:txBody>
                  <a:tcPr/>
                </a:tc>
              </a:tr>
            </a:tbl>
          </a:graphicData>
        </a:graphic>
      </p:graphicFrame>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109284" cy="976646"/>
          </a:xfrm>
          <a:solidFill>
            <a:srgbClr val="FFCCFF"/>
          </a:solidFill>
        </p:spPr>
        <p:txBody>
          <a:bodyPr/>
          <a:lstStyle/>
          <a:p>
            <a:r>
              <a:rPr lang="zh-TW" altLang="en-US" sz="4000" b="1" dirty="0" smtClean="0">
                <a:latin typeface="微軟正黑體" pitchFamily="34" charset="-120"/>
                <a:ea typeface="微軟正黑體" pitchFamily="34" charset="-120"/>
              </a:rPr>
              <a:t>不管用什麼工具， </a:t>
            </a:r>
            <a:r>
              <a:rPr lang="zh-TW" altLang="en-US" sz="4000" b="1" dirty="0" smtClean="0">
                <a:solidFill>
                  <a:srgbClr val="FF3399"/>
                </a:solidFill>
                <a:latin typeface="微軟正黑體" pitchFamily="34" charset="-120"/>
                <a:ea typeface="微軟正黑體" pitchFamily="34" charset="-120"/>
              </a:rPr>
              <a:t>都應該採用</a:t>
            </a:r>
            <a:r>
              <a:rPr lang="en-US" altLang="zh-TW" sz="4000" b="1" dirty="0" smtClean="0">
                <a:latin typeface="微軟正黑體" pitchFamily="34" charset="-120"/>
                <a:ea typeface="微軟正黑體" pitchFamily="34" charset="-120"/>
              </a:rPr>
              <a:t>--</a:t>
            </a:r>
            <a:endParaRPr lang="zh-TW" altLang="en-US" sz="4000" b="1" dirty="0">
              <a:latin typeface="微軟正黑體" pitchFamily="34" charset="-120"/>
              <a:ea typeface="微軟正黑體" pitchFamily="34" charset="-120"/>
            </a:endParaRPr>
          </a:p>
        </p:txBody>
      </p:sp>
      <p:sp>
        <p:nvSpPr>
          <p:cNvPr id="3" name="內容版面配置區 2"/>
          <p:cNvSpPr>
            <a:spLocks noGrp="1"/>
          </p:cNvSpPr>
          <p:nvPr>
            <p:ph idx="1"/>
          </p:nvPr>
        </p:nvSpPr>
        <p:spPr/>
        <p:txBody>
          <a:bodyPr/>
          <a:lstStyle/>
          <a:p>
            <a:r>
              <a:rPr lang="zh-TW" altLang="en-US" dirty="0" smtClean="0"/>
              <a:t>活化教學策略</a:t>
            </a:r>
            <a:endParaRPr lang="en-US" altLang="zh-TW" dirty="0" smtClean="0"/>
          </a:p>
          <a:p>
            <a:pPr>
              <a:buNone/>
            </a:pPr>
            <a:r>
              <a:rPr lang="zh-TW" altLang="en-US" dirty="0" smtClean="0"/>
              <a:t>  </a:t>
            </a:r>
            <a:r>
              <a:rPr lang="en-US" altLang="zh-TW" dirty="0" smtClean="0"/>
              <a:t>(</a:t>
            </a:r>
            <a:r>
              <a:rPr lang="zh-TW" altLang="en-US" dirty="0" smtClean="0"/>
              <a:t>包括不同程度的引發動機、喚起問題意識</a:t>
            </a:r>
            <a:r>
              <a:rPr lang="en-US" altLang="zh-TW" dirty="0" smtClean="0"/>
              <a:t>)</a:t>
            </a:r>
          </a:p>
          <a:p>
            <a:endParaRPr lang="en-US" altLang="zh-TW" dirty="0" smtClean="0"/>
          </a:p>
          <a:p>
            <a:r>
              <a:rPr lang="zh-TW" altLang="en-US" dirty="0" smtClean="0"/>
              <a:t>逆向回推策略</a:t>
            </a:r>
            <a:endParaRPr lang="en-US" altLang="zh-TW" dirty="0" smtClean="0"/>
          </a:p>
          <a:p>
            <a:endParaRPr lang="en-US" altLang="zh-TW" dirty="0" smtClean="0"/>
          </a:p>
          <a:p>
            <a:r>
              <a:rPr lang="zh-TW" altLang="en-US" dirty="0" smtClean="0"/>
              <a:t>成效檢核策略</a:t>
            </a:r>
            <a:endParaRPr lang="en-US" altLang="zh-TW" dirty="0" smtClean="0"/>
          </a:p>
          <a:p>
            <a:endParaRPr lang="en-US" altLang="zh-TW" dirty="0" smtClean="0"/>
          </a:p>
          <a:p>
            <a:endParaRPr lang="zh-TW" altLang="en-US" dirty="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z="4000" b="1" dirty="0" smtClean="0">
                <a:latin typeface="微軟正黑體" pitchFamily="34" charset="-120"/>
                <a:ea typeface="微軟正黑體" pitchFamily="34" charset="-120"/>
              </a:rPr>
              <a:t>試試架構圖（表）這個工具</a:t>
            </a:r>
            <a:r>
              <a:rPr lang="en-US" altLang="zh-TW" sz="4000" b="1" dirty="0" smtClean="0">
                <a:latin typeface="微軟正黑體" pitchFamily="34" charset="-120"/>
                <a:ea typeface="微軟正黑體" pitchFamily="34" charset="-120"/>
              </a:rPr>
              <a:t>--</a:t>
            </a:r>
            <a:endParaRPr lang="zh-TW" altLang="en-US" sz="4000" b="1" dirty="0">
              <a:latin typeface="微軟正黑體" pitchFamily="34" charset="-120"/>
              <a:ea typeface="微軟正黑體" pitchFamily="34" charset="-120"/>
            </a:endParaRPr>
          </a:p>
        </p:txBody>
      </p:sp>
      <p:pic>
        <p:nvPicPr>
          <p:cNvPr id="33794" name="Picture 2"/>
          <p:cNvPicPr>
            <a:picLocks noGrp="1" noChangeAspect="1" noChangeArrowheads="1"/>
          </p:cNvPicPr>
          <p:nvPr>
            <p:ph idx="1"/>
          </p:nvPr>
        </p:nvPicPr>
        <p:blipFill>
          <a:blip r:embed="rId2" cstate="print"/>
          <a:srcRect/>
          <a:stretch>
            <a:fillRect/>
          </a:stretch>
        </p:blipFill>
        <p:spPr bwMode="auto">
          <a:xfrm>
            <a:off x="1042926" y="1600200"/>
            <a:ext cx="7058147" cy="45259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pic>
        <p:nvPicPr>
          <p:cNvPr id="34818" name="Picture 2"/>
          <p:cNvPicPr>
            <a:picLocks noGrp="1" noChangeAspect="1" noChangeArrowheads="1"/>
          </p:cNvPicPr>
          <p:nvPr>
            <p:ph idx="1"/>
          </p:nvPr>
        </p:nvPicPr>
        <p:blipFill>
          <a:blip r:embed="rId2" cstate="print"/>
          <a:srcRect/>
          <a:stretch>
            <a:fillRect/>
          </a:stretch>
        </p:blipFill>
        <p:spPr bwMode="auto">
          <a:xfrm>
            <a:off x="755270" y="381000"/>
            <a:ext cx="7344701" cy="4525963"/>
          </a:xfrm>
          <a:prstGeom prst="rect">
            <a:avLst/>
          </a:prstGeom>
          <a:noFill/>
          <a:ln w="9525">
            <a:noFill/>
            <a:miter lim="800000"/>
            <a:headEnd/>
            <a:tailEnd/>
          </a:ln>
        </p:spPr>
      </p:pic>
      <p:sp>
        <p:nvSpPr>
          <p:cNvPr id="5" name="文字方塊 4"/>
          <p:cNvSpPr txBox="1"/>
          <p:nvPr/>
        </p:nvSpPr>
        <p:spPr>
          <a:xfrm>
            <a:off x="2310063" y="5293895"/>
            <a:ext cx="4796590" cy="369332"/>
          </a:xfrm>
          <a:prstGeom prst="rect">
            <a:avLst/>
          </a:prstGeom>
          <a:noFill/>
        </p:spPr>
        <p:txBody>
          <a:bodyPr wrap="square" rtlCol="0">
            <a:spAutoFit/>
          </a:bodyPr>
          <a:lstStyle/>
          <a:p>
            <a:r>
              <a:rPr lang="zh-TW" altLang="en-US" dirty="0" smtClean="0"/>
              <a:t>可以</a:t>
            </a:r>
            <a:endParaRPr lang="zh-TW" altLang="en-US" dirty="0"/>
          </a:p>
        </p:txBody>
      </p:sp>
      <p:pic>
        <p:nvPicPr>
          <p:cNvPr id="34819" name="Picture 3"/>
          <p:cNvPicPr>
            <a:picLocks noChangeAspect="1" noChangeArrowheads="1"/>
          </p:cNvPicPr>
          <p:nvPr/>
        </p:nvPicPr>
        <p:blipFill>
          <a:blip r:embed="rId3" cstate="print"/>
          <a:srcRect/>
          <a:stretch>
            <a:fillRect/>
          </a:stretch>
        </p:blipFill>
        <p:spPr bwMode="auto">
          <a:xfrm>
            <a:off x="673769" y="4100827"/>
            <a:ext cx="7539790" cy="231375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pic>
        <p:nvPicPr>
          <p:cNvPr id="33794" name="Picture 2"/>
          <p:cNvPicPr>
            <a:picLocks noGrp="1" noChangeAspect="1" noChangeArrowheads="1"/>
          </p:cNvPicPr>
          <p:nvPr>
            <p:ph idx="1"/>
          </p:nvPr>
        </p:nvPicPr>
        <p:blipFill>
          <a:blip r:embed="rId2" cstate="print"/>
          <a:srcRect/>
          <a:stretch>
            <a:fillRect/>
          </a:stretch>
        </p:blipFill>
        <p:spPr bwMode="auto">
          <a:xfrm>
            <a:off x="457200" y="1964352"/>
            <a:ext cx="8229600" cy="379765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157411" cy="816225"/>
          </a:xfrm>
          <a:solidFill>
            <a:srgbClr val="FFCCFF"/>
          </a:solidFill>
        </p:spPr>
        <p:txBody>
          <a:bodyPr/>
          <a:lstStyle/>
          <a:p>
            <a:r>
              <a:rPr lang="zh-TW" altLang="en-US" sz="4000" b="1" dirty="0" smtClean="0">
                <a:latin typeface="微軟正黑體" pitchFamily="34" charset="-120"/>
                <a:ea typeface="微軟正黑體" pitchFamily="34" charset="-120"/>
              </a:rPr>
              <a:t>分析你的架構圖</a:t>
            </a:r>
            <a:endParaRPr lang="zh-TW" altLang="en-US" sz="4000" b="1" dirty="0">
              <a:latin typeface="微軟正黑體" pitchFamily="34" charset="-120"/>
              <a:ea typeface="微軟正黑體" pitchFamily="34" charset="-120"/>
            </a:endParaRPr>
          </a:p>
        </p:txBody>
      </p:sp>
      <p:sp>
        <p:nvSpPr>
          <p:cNvPr id="3" name="內容版面配置區 2"/>
          <p:cNvSpPr>
            <a:spLocks noGrp="1"/>
          </p:cNvSpPr>
          <p:nvPr>
            <p:ph idx="1"/>
          </p:nvPr>
        </p:nvSpPr>
        <p:spPr>
          <a:xfrm>
            <a:off x="505326" y="2033336"/>
            <a:ext cx="8229600" cy="4525963"/>
          </a:xfrm>
        </p:spPr>
        <p:txBody>
          <a:bodyPr/>
          <a:lstStyle/>
          <a:p>
            <a:r>
              <a:rPr lang="zh-TW" altLang="en-US" dirty="0" smtClean="0"/>
              <a:t>教學歷程五個元素在哪裡？</a:t>
            </a:r>
            <a:endParaRPr lang="en-US" altLang="zh-TW" dirty="0" smtClean="0"/>
          </a:p>
          <a:p>
            <a:endParaRPr lang="en-US" altLang="zh-TW" dirty="0" smtClean="0"/>
          </a:p>
          <a:p>
            <a:r>
              <a:rPr lang="zh-TW" altLang="en-US" dirty="0" smtClean="0"/>
              <a:t>需要調整嗎？</a:t>
            </a:r>
            <a:endParaRPr lang="zh-TW" altLang="en-US" dirty="0"/>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標題 1"/>
          <p:cNvSpPr>
            <a:spLocks noGrp="1"/>
          </p:cNvSpPr>
          <p:nvPr>
            <p:ph type="title"/>
          </p:nvPr>
        </p:nvSpPr>
        <p:spPr/>
        <p:txBody>
          <a:bodyPr/>
          <a:lstStyle/>
          <a:p>
            <a:r>
              <a:rPr lang="zh-TW" altLang="en-US" sz="4000" b="1" smtClean="0">
                <a:solidFill>
                  <a:schemeClr val="tx1"/>
                </a:solidFill>
                <a:latin typeface="微軟正黑體" pitchFamily="34" charset="-120"/>
                <a:ea typeface="微軟正黑體" pitchFamily="34" charset="-120"/>
                <a:hlinkClick r:id="rId2" action="ppaction://hlinkfile"/>
              </a:rPr>
              <a:t>素養導向教學模式</a:t>
            </a:r>
            <a:endParaRPr lang="zh-TW" altLang="en-US" sz="4000" b="1" smtClean="0">
              <a:solidFill>
                <a:schemeClr val="tx1"/>
              </a:solidFill>
              <a:ea typeface="新細明體" charset="-120"/>
            </a:endParaRPr>
          </a:p>
        </p:txBody>
      </p:sp>
      <p:graphicFrame>
        <p:nvGraphicFramePr>
          <p:cNvPr id="4" name="資料庫圖表 3"/>
          <p:cNvGraphicFramePr/>
          <p:nvPr/>
        </p:nvGraphicFramePr>
        <p:xfrm>
          <a:off x="251520" y="3861048"/>
          <a:ext cx="7753853" cy="20882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1204" name="Rectangle 1"/>
          <p:cNvSpPr>
            <a:spLocks noGrp="1" noChangeArrowheads="1"/>
          </p:cNvSpPr>
          <p:nvPr>
            <p:ph idx="1"/>
          </p:nvPr>
        </p:nvSpPr>
        <p:spPr>
          <a:xfrm>
            <a:off x="1258888" y="1916113"/>
            <a:ext cx="185737" cy="461962"/>
          </a:xfrm>
        </p:spPr>
        <p:txBody>
          <a:bodyPr wrap="none" anchor="ctr">
            <a:spAutoFit/>
          </a:bodyPr>
          <a:lstStyle/>
          <a:p>
            <a:pPr marL="0" indent="0">
              <a:spcBef>
                <a:spcPct val="0"/>
              </a:spcBef>
              <a:buFontTx/>
              <a:buNone/>
            </a:pPr>
            <a:endParaRPr lang="zh-TW" altLang="es-ES" sz="2400" smtClean="0">
              <a:ea typeface="新細明體" charset="-120"/>
            </a:endParaRPr>
          </a:p>
        </p:txBody>
      </p:sp>
      <p:cxnSp>
        <p:nvCxnSpPr>
          <p:cNvPr id="51205" name="直線單箭頭接點 7"/>
          <p:cNvCxnSpPr>
            <a:cxnSpLocks noChangeShapeType="1"/>
          </p:cNvCxnSpPr>
          <p:nvPr/>
        </p:nvCxnSpPr>
        <p:spPr bwMode="auto">
          <a:xfrm>
            <a:off x="3059113" y="2565400"/>
            <a:ext cx="3025775" cy="0"/>
          </a:xfrm>
          <a:prstGeom prst="straightConnector1">
            <a:avLst/>
          </a:prstGeom>
          <a:noFill/>
          <a:ln w="9525" algn="ctr">
            <a:solidFill>
              <a:schemeClr val="tx1"/>
            </a:solidFill>
            <a:round/>
            <a:headEnd type="arrow" w="med" len="med"/>
            <a:tailEnd type="arrow" w="med" len="med"/>
          </a:ln>
        </p:spPr>
      </p:cxnSp>
      <p:cxnSp>
        <p:nvCxnSpPr>
          <p:cNvPr id="51206" name="直線接點 9"/>
          <p:cNvCxnSpPr>
            <a:cxnSpLocks noChangeShapeType="1"/>
          </p:cNvCxnSpPr>
          <p:nvPr/>
        </p:nvCxnSpPr>
        <p:spPr bwMode="auto">
          <a:xfrm>
            <a:off x="4643438" y="2565400"/>
            <a:ext cx="0" cy="1800225"/>
          </a:xfrm>
          <a:prstGeom prst="line">
            <a:avLst/>
          </a:prstGeom>
          <a:noFill/>
          <a:ln w="9525" algn="ctr">
            <a:solidFill>
              <a:schemeClr val="tx1"/>
            </a:solidFill>
            <a:round/>
            <a:headEnd/>
            <a:tailEnd/>
          </a:ln>
        </p:spPr>
      </p:cxnSp>
      <p:sp>
        <p:nvSpPr>
          <p:cNvPr id="51207" name="橢圓 7"/>
          <p:cNvSpPr>
            <a:spLocks noChangeArrowheads="1"/>
          </p:cNvSpPr>
          <p:nvPr/>
        </p:nvSpPr>
        <p:spPr bwMode="auto">
          <a:xfrm>
            <a:off x="657225" y="1484313"/>
            <a:ext cx="2401888" cy="2286000"/>
          </a:xfrm>
          <a:prstGeom prst="ellipse">
            <a:avLst/>
          </a:prstGeom>
          <a:solidFill>
            <a:srgbClr val="0066FF"/>
          </a:solidFill>
          <a:ln w="9525" algn="ctr">
            <a:solidFill>
              <a:schemeClr val="tx1"/>
            </a:solidFill>
            <a:round/>
            <a:headEnd/>
            <a:tailEnd/>
          </a:ln>
        </p:spPr>
        <p:txBody>
          <a:bodyPr/>
          <a:lstStyle/>
          <a:p>
            <a:endParaRPr lang="zh-TW" altLang="en-US">
              <a:ea typeface="新細明體" charset="-120"/>
            </a:endParaRPr>
          </a:p>
        </p:txBody>
      </p:sp>
      <p:sp>
        <p:nvSpPr>
          <p:cNvPr id="51208" name="橢圓 8"/>
          <p:cNvSpPr>
            <a:spLocks noChangeArrowheads="1"/>
          </p:cNvSpPr>
          <p:nvPr/>
        </p:nvSpPr>
        <p:spPr bwMode="auto">
          <a:xfrm>
            <a:off x="6084888" y="1700213"/>
            <a:ext cx="2305050" cy="2070100"/>
          </a:xfrm>
          <a:prstGeom prst="ellipse">
            <a:avLst/>
          </a:prstGeom>
          <a:solidFill>
            <a:srgbClr val="CC66FF"/>
          </a:solidFill>
          <a:ln w="9525" algn="ctr">
            <a:solidFill>
              <a:schemeClr val="tx1"/>
            </a:solidFill>
            <a:round/>
            <a:headEnd/>
            <a:tailEnd/>
          </a:ln>
        </p:spPr>
        <p:txBody>
          <a:bodyPr/>
          <a:lstStyle/>
          <a:p>
            <a:r>
              <a:rPr lang="zh-TW" altLang="en-US" sz="2400">
                <a:solidFill>
                  <a:schemeClr val="bg1"/>
                </a:solidFill>
                <a:latin typeface="標楷體" pitchFamily="65" charset="-120"/>
                <a:ea typeface="標楷體" pitchFamily="65" charset="-120"/>
              </a:rPr>
              <a:t>教師是引導者與協助者</a:t>
            </a:r>
          </a:p>
          <a:p>
            <a:endParaRPr lang="zh-TW" altLang="en-US">
              <a:ea typeface="新細明體" charset="-120"/>
            </a:endParaRPr>
          </a:p>
        </p:txBody>
      </p:sp>
      <p:sp>
        <p:nvSpPr>
          <p:cNvPr id="51209" name="文字方塊 9"/>
          <p:cNvSpPr txBox="1">
            <a:spLocks noChangeArrowheads="1"/>
          </p:cNvSpPr>
          <p:nvPr/>
        </p:nvSpPr>
        <p:spPr bwMode="auto">
          <a:xfrm>
            <a:off x="1116013" y="1989138"/>
            <a:ext cx="1727200" cy="830262"/>
          </a:xfrm>
          <a:prstGeom prst="rect">
            <a:avLst/>
          </a:prstGeom>
          <a:noFill/>
          <a:ln w="9525">
            <a:noFill/>
            <a:miter lim="800000"/>
            <a:headEnd/>
            <a:tailEnd/>
          </a:ln>
        </p:spPr>
        <p:txBody>
          <a:bodyPr>
            <a:spAutoFit/>
          </a:bodyPr>
          <a:lstStyle/>
          <a:p>
            <a:r>
              <a:rPr lang="zh-TW" altLang="en-US" sz="2400">
                <a:solidFill>
                  <a:schemeClr val="bg1"/>
                </a:solidFill>
                <a:latin typeface="標楷體" pitchFamily="65" charset="-120"/>
                <a:ea typeface="標楷體" pitchFamily="65" charset="-120"/>
              </a:rPr>
              <a:t>學</a:t>
            </a:r>
            <a:r>
              <a:rPr lang="zh-TW" altLang="es-ES" sz="2400">
                <a:solidFill>
                  <a:schemeClr val="bg1"/>
                </a:solidFill>
                <a:latin typeface="標楷體" pitchFamily="65" charset="-120"/>
                <a:ea typeface="標楷體" pitchFamily="65" charset="-120"/>
              </a:rPr>
              <a:t>生是</a:t>
            </a:r>
            <a:r>
              <a:rPr lang="zh-TW" altLang="en-US" sz="2400">
                <a:solidFill>
                  <a:schemeClr val="bg1"/>
                </a:solidFill>
                <a:latin typeface="標楷體" pitchFamily="65" charset="-120"/>
                <a:ea typeface="標楷體" pitchFamily="65" charset="-120"/>
              </a:rPr>
              <a:t>自主的學習者</a:t>
            </a:r>
            <a:endParaRPr lang="zh-TW" altLang="en-US" sz="2400">
              <a:solidFill>
                <a:schemeClr val="bg1"/>
              </a:solidFill>
              <a:ea typeface="新細明體" charset="-120"/>
            </a:endParaRPr>
          </a:p>
        </p:txBody>
      </p:sp>
      <p:sp>
        <p:nvSpPr>
          <p:cNvPr id="10" name="橢圓 9"/>
          <p:cNvSpPr/>
          <p:nvPr/>
        </p:nvSpPr>
        <p:spPr>
          <a:xfrm>
            <a:off x="7524750" y="4149725"/>
            <a:ext cx="1619250" cy="145732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a:solidFill>
                  <a:schemeClr val="tx1"/>
                </a:solidFill>
                <a:latin typeface="標楷體" pitchFamily="65" charset="-120"/>
                <a:ea typeface="標楷體" pitchFamily="65" charset="-120"/>
              </a:rPr>
              <a:t>反思與自我調整</a:t>
            </a:r>
            <a:endParaRPr lang="zh-TW" altLang="en-US">
              <a:solidFill>
                <a:srgbClr val="FFFFFF"/>
              </a:solidFill>
              <a:ea typeface="新細明體" pitchFamily="18" charset="-120"/>
            </a:endParaRPr>
          </a:p>
        </p:txBody>
      </p:sp>
    </p:spTree>
  </p:cSld>
  <p:clrMapOvr>
    <a:masterClrMapping/>
  </p:clrMapOv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標題 1"/>
          <p:cNvSpPr>
            <a:spLocks noGrp="1"/>
          </p:cNvSpPr>
          <p:nvPr>
            <p:ph type="title"/>
          </p:nvPr>
        </p:nvSpPr>
        <p:spPr>
          <a:solidFill>
            <a:srgbClr val="FFCCFF"/>
          </a:solidFill>
        </p:spPr>
        <p:txBody>
          <a:bodyPr/>
          <a:lstStyle/>
          <a:p>
            <a:r>
              <a:rPr lang="zh-TW" altLang="en-US" sz="4000" b="1" dirty="0" smtClean="0">
                <a:latin typeface="微軟正黑體" pitchFamily="34" charset="-120"/>
                <a:ea typeface="微軟正黑體" pitchFamily="34" charset="-120"/>
              </a:rPr>
              <a:t>教學策略引發學生在學習歷程中表現</a:t>
            </a:r>
            <a:r>
              <a:rPr lang="en-US" altLang="zh-TW" sz="4000" b="1" dirty="0" smtClean="0">
                <a:latin typeface="微軟正黑體" pitchFamily="34" charset="-120"/>
                <a:ea typeface="微軟正黑體" pitchFamily="34" charset="-120"/>
              </a:rPr>
              <a:t>&amp;</a:t>
            </a:r>
            <a:r>
              <a:rPr lang="zh-TW" altLang="en-US" sz="4000" b="1" dirty="0" smtClean="0">
                <a:latin typeface="微軟正黑體" pitchFamily="34" charset="-120"/>
                <a:ea typeface="微軟正黑體" pitchFamily="34" charset="-120"/>
              </a:rPr>
              <a:t>調整</a:t>
            </a:r>
            <a:endParaRPr lang="zh-TW" altLang="en-US" sz="4000" dirty="0" smtClean="0">
              <a:ea typeface="新細明體" charset="-120"/>
            </a:endParaRPr>
          </a:p>
        </p:txBody>
      </p:sp>
      <p:sp>
        <p:nvSpPr>
          <p:cNvPr id="56323" name="內容版面配置區 2"/>
          <p:cNvSpPr>
            <a:spLocks noGrp="1"/>
          </p:cNvSpPr>
          <p:nvPr>
            <p:ph idx="1"/>
          </p:nvPr>
        </p:nvSpPr>
        <p:spPr>
          <a:xfrm>
            <a:off x="1219200" y="1668378"/>
            <a:ext cx="7523747" cy="4892843"/>
          </a:xfrm>
          <a:solidFill>
            <a:schemeClr val="bg1"/>
          </a:solidFill>
        </p:spPr>
        <p:txBody>
          <a:bodyPr/>
          <a:lstStyle/>
          <a:p>
            <a:r>
              <a:rPr lang="zh-TW" altLang="en-US" dirty="0" smtClean="0">
                <a:ea typeface="新細明體" charset="-120"/>
              </a:rPr>
              <a:t>使用各種</a:t>
            </a:r>
            <a:r>
              <a:rPr lang="zh-TW" altLang="en-US" dirty="0" smtClean="0">
                <a:solidFill>
                  <a:srgbClr val="FF3399"/>
                </a:solidFill>
                <a:ea typeface="新細明體" charset="-120"/>
              </a:rPr>
              <a:t>學教翻轉</a:t>
            </a:r>
            <a:r>
              <a:rPr lang="zh-TW" altLang="en-US" dirty="0" smtClean="0">
                <a:ea typeface="新細明體" charset="-120"/>
              </a:rPr>
              <a:t>的教學方法</a:t>
            </a:r>
            <a:endParaRPr lang="en-US" altLang="zh-TW" dirty="0" smtClean="0">
              <a:ea typeface="新細明體" charset="-120"/>
            </a:endParaRPr>
          </a:p>
          <a:p>
            <a:pPr>
              <a:buFontTx/>
              <a:buNone/>
            </a:pPr>
            <a:r>
              <a:rPr lang="zh-TW" altLang="en-US" dirty="0" smtClean="0">
                <a:ea typeface="新細明體" charset="-120"/>
              </a:rPr>
              <a:t>   </a:t>
            </a:r>
            <a:r>
              <a:rPr lang="zh-TW" altLang="en-US" sz="2800" dirty="0" smtClean="0">
                <a:ea typeface="新細明體" charset="-120"/>
              </a:rPr>
              <a:t>學習共同體、合作學習、</a:t>
            </a:r>
            <a:r>
              <a:rPr lang="en-US" altLang="zh-TW" sz="2800" dirty="0" smtClean="0">
                <a:ea typeface="新細明體" charset="-120"/>
              </a:rPr>
              <a:t>PBL</a:t>
            </a:r>
            <a:r>
              <a:rPr lang="zh-TW" altLang="en-US" sz="2800" dirty="0" smtClean="0">
                <a:ea typeface="新細明體" charset="-120"/>
              </a:rPr>
              <a:t>、案例討論、模演</a:t>
            </a:r>
            <a:r>
              <a:rPr lang="en-US" altLang="zh-TW" sz="2800" dirty="0" smtClean="0">
                <a:ea typeface="新細明體" charset="-120"/>
              </a:rPr>
              <a:t>……</a:t>
            </a:r>
          </a:p>
          <a:p>
            <a:r>
              <a:rPr lang="zh-TW" altLang="en-US" dirty="0" smtClean="0">
                <a:ea typeface="新細明體" charset="-120"/>
              </a:rPr>
              <a:t>使用各種</a:t>
            </a:r>
            <a:r>
              <a:rPr lang="zh-TW" altLang="en-US" dirty="0" smtClean="0">
                <a:solidFill>
                  <a:srgbClr val="FF0066"/>
                </a:solidFill>
                <a:ea typeface="新細明體" charset="-120"/>
              </a:rPr>
              <a:t>思考策略或方法</a:t>
            </a:r>
            <a:r>
              <a:rPr lang="zh-TW" altLang="en-US" dirty="0" smtClean="0">
                <a:ea typeface="新細明體" charset="-120"/>
              </a:rPr>
              <a:t>引導</a:t>
            </a:r>
            <a:endParaRPr lang="en-US" altLang="zh-TW" dirty="0" smtClean="0">
              <a:ea typeface="新細明體" charset="-120"/>
            </a:endParaRPr>
          </a:p>
          <a:p>
            <a:pPr>
              <a:buNone/>
            </a:pPr>
            <a:r>
              <a:rPr lang="zh-TW" altLang="en-US" sz="2400" dirty="0" smtClean="0">
                <a:ea typeface="新細明體" charset="-120"/>
              </a:rPr>
              <a:t>     </a:t>
            </a:r>
            <a:r>
              <a:rPr lang="en-US" altLang="zh-TW" sz="2000" dirty="0" smtClean="0">
                <a:ea typeface="新細明體" charset="-120"/>
              </a:rPr>
              <a:t>ORID </a:t>
            </a:r>
            <a:r>
              <a:rPr lang="zh-TW" altLang="en-US" sz="2000" dirty="0" smtClean="0">
                <a:ea typeface="新細明體" charset="-120"/>
              </a:rPr>
              <a:t>、</a:t>
            </a:r>
            <a:r>
              <a:rPr lang="en-US" altLang="zh-TW" sz="2000" dirty="0" smtClean="0">
                <a:ea typeface="新細明體" charset="-120"/>
              </a:rPr>
              <a:t>4F </a:t>
            </a:r>
            <a:r>
              <a:rPr lang="zh-TW" altLang="en-US" sz="2000" dirty="0" smtClean="0">
                <a:ea typeface="新細明體" charset="-120"/>
              </a:rPr>
              <a:t>、</a:t>
            </a:r>
            <a:r>
              <a:rPr lang="en-US" altLang="zh-TW" sz="2000" dirty="0" smtClean="0">
                <a:ea typeface="新細明體" charset="-120"/>
              </a:rPr>
              <a:t>PMI </a:t>
            </a:r>
            <a:r>
              <a:rPr lang="zh-TW" altLang="en-US" sz="2000" dirty="0" smtClean="0">
                <a:ea typeface="新細明體" charset="-120"/>
              </a:rPr>
              <a:t>、九宮格</a:t>
            </a:r>
            <a:r>
              <a:rPr lang="en-US" altLang="zh-TW" sz="2000" dirty="0" smtClean="0">
                <a:ea typeface="新細明體" charset="-120"/>
              </a:rPr>
              <a:t>......</a:t>
            </a:r>
          </a:p>
          <a:p>
            <a:pPr>
              <a:buNone/>
            </a:pPr>
            <a:r>
              <a:rPr lang="zh-TW" altLang="en-US" sz="1600" dirty="0" smtClean="0">
                <a:ea typeface="新細明體" charset="-120"/>
              </a:rPr>
              <a:t>    （</a:t>
            </a:r>
            <a:r>
              <a:rPr lang="en-US" altLang="zh-TW" sz="1600" dirty="0" smtClean="0">
                <a:ea typeface="新細明體" charset="-120"/>
              </a:rPr>
              <a:t>objective</a:t>
            </a:r>
            <a:r>
              <a:rPr lang="zh-TW" altLang="en-US" sz="1600" dirty="0" smtClean="0">
                <a:ea typeface="新細明體" charset="-120"/>
              </a:rPr>
              <a:t>、</a:t>
            </a:r>
            <a:r>
              <a:rPr lang="en-US" altLang="zh-TW" sz="1600" dirty="0" smtClean="0">
                <a:ea typeface="新細明體" charset="-120"/>
              </a:rPr>
              <a:t>reflective</a:t>
            </a:r>
            <a:r>
              <a:rPr lang="zh-TW" altLang="en-US" sz="1600" dirty="0" smtClean="0">
                <a:ea typeface="新細明體" charset="-120"/>
              </a:rPr>
              <a:t>、</a:t>
            </a:r>
            <a:r>
              <a:rPr lang="en-US" altLang="zh-TW" sz="1600" dirty="0" smtClean="0">
                <a:ea typeface="新細明體" charset="-120"/>
              </a:rPr>
              <a:t>interpretive</a:t>
            </a:r>
            <a:r>
              <a:rPr lang="zh-TW" altLang="en-US" sz="1600" dirty="0" smtClean="0">
                <a:ea typeface="新細明體" charset="-120"/>
              </a:rPr>
              <a:t>、</a:t>
            </a:r>
            <a:r>
              <a:rPr lang="en-US" altLang="zh-TW" sz="1600" dirty="0" smtClean="0">
                <a:ea typeface="新細明體" charset="-120"/>
              </a:rPr>
              <a:t>decisional</a:t>
            </a:r>
            <a:r>
              <a:rPr lang="zh-TW" altLang="en-US" sz="1600" dirty="0" smtClean="0">
                <a:ea typeface="新細明體" charset="-120"/>
              </a:rPr>
              <a:t>）、（</a:t>
            </a:r>
            <a:r>
              <a:rPr lang="en-US" altLang="zh-TW" sz="1600" dirty="0" smtClean="0"/>
              <a:t>Feel</a:t>
            </a:r>
            <a:r>
              <a:rPr lang="zh-TW" altLang="en-US" sz="1600" dirty="0" smtClean="0"/>
              <a:t>、</a:t>
            </a:r>
            <a:r>
              <a:rPr lang="en-US" altLang="zh-TW" sz="1600" dirty="0" smtClean="0"/>
              <a:t>Find</a:t>
            </a:r>
            <a:r>
              <a:rPr lang="zh-TW" altLang="en-US" sz="1600" dirty="0" smtClean="0"/>
              <a:t>、</a:t>
            </a:r>
            <a:r>
              <a:rPr lang="en-US" altLang="zh-TW" sz="1600" dirty="0" smtClean="0"/>
              <a:t>Fact</a:t>
            </a:r>
            <a:r>
              <a:rPr lang="zh-TW" altLang="en-US" sz="1600" dirty="0" smtClean="0"/>
              <a:t>、</a:t>
            </a:r>
            <a:r>
              <a:rPr lang="en-US" altLang="zh-TW" sz="1600" dirty="0" smtClean="0"/>
              <a:t>Future</a:t>
            </a:r>
            <a:r>
              <a:rPr lang="zh-TW" altLang="en-US" sz="1600" dirty="0" smtClean="0">
                <a:ea typeface="新細明體" charset="-120"/>
              </a:rPr>
              <a:t>）、</a:t>
            </a:r>
            <a:r>
              <a:rPr lang="en-US" altLang="zh-TW" sz="1600" dirty="0" smtClean="0">
                <a:ea typeface="新細明體" charset="-120"/>
              </a:rPr>
              <a:t>(plus</a:t>
            </a:r>
            <a:r>
              <a:rPr lang="zh-TW" altLang="en-US" sz="1600" dirty="0" smtClean="0">
                <a:ea typeface="新細明體" charset="-120"/>
              </a:rPr>
              <a:t>、</a:t>
            </a:r>
            <a:r>
              <a:rPr lang="en-US" altLang="zh-TW" sz="1600" dirty="0" smtClean="0">
                <a:ea typeface="新細明體" charset="-120"/>
              </a:rPr>
              <a:t>minus</a:t>
            </a:r>
            <a:r>
              <a:rPr lang="zh-TW" altLang="en-US" sz="1600" dirty="0" smtClean="0">
                <a:ea typeface="新細明體" charset="-120"/>
              </a:rPr>
              <a:t>、</a:t>
            </a:r>
            <a:r>
              <a:rPr lang="en-US" altLang="zh-TW" sz="1600" dirty="0" smtClean="0">
                <a:ea typeface="新細明體" charset="-120"/>
              </a:rPr>
              <a:t>interesting) </a:t>
            </a:r>
            <a:r>
              <a:rPr lang="zh-TW" altLang="en-US" sz="1600" dirty="0" smtClean="0">
                <a:ea typeface="新細明體" charset="-120"/>
              </a:rPr>
              <a:t>、曼陀羅</a:t>
            </a:r>
            <a:r>
              <a:rPr lang="en-US" altLang="zh-TW" sz="1600" dirty="0" smtClean="0">
                <a:ea typeface="新細明體" charset="-120"/>
              </a:rPr>
              <a:t>…….</a:t>
            </a:r>
          </a:p>
          <a:p>
            <a:r>
              <a:rPr lang="zh-TW" altLang="en-US" dirty="0" smtClean="0">
                <a:ea typeface="新細明體" charset="-120"/>
              </a:rPr>
              <a:t>學生相互討論與回饋</a:t>
            </a:r>
            <a:endParaRPr lang="en-US" altLang="zh-TW" dirty="0" smtClean="0">
              <a:ea typeface="新細明體" charset="-120"/>
            </a:endParaRPr>
          </a:p>
          <a:p>
            <a:r>
              <a:rPr lang="zh-TW" altLang="en-US" dirty="0" smtClean="0">
                <a:ea typeface="新細明體" charset="-120"/>
              </a:rPr>
              <a:t>科技媒材的應用</a:t>
            </a:r>
            <a:endParaRPr lang="en-US" altLang="zh-TW" dirty="0" smtClean="0">
              <a:ea typeface="新細明體" charset="-120"/>
            </a:endParaRPr>
          </a:p>
          <a:p>
            <a:r>
              <a:rPr lang="en-US" altLang="zh-TW" dirty="0" smtClean="0">
                <a:ea typeface="新細明體" charset="-120"/>
              </a:rPr>
              <a:t>…….</a:t>
            </a:r>
          </a:p>
          <a:p>
            <a:endParaRPr lang="zh-TW" altLang="en-US" dirty="0" smtClean="0">
              <a:ea typeface="新細明體" charset="-120"/>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標題 1"/>
          <p:cNvSpPr>
            <a:spLocks noGrp="1"/>
          </p:cNvSpPr>
          <p:nvPr>
            <p:ph type="title"/>
          </p:nvPr>
        </p:nvSpPr>
        <p:spPr>
          <a:xfrm>
            <a:off x="457200" y="274638"/>
            <a:ext cx="8141368" cy="896436"/>
          </a:xfrm>
          <a:solidFill>
            <a:srgbClr val="FFCCFF"/>
          </a:solidFill>
        </p:spPr>
        <p:txBody>
          <a:bodyPr/>
          <a:lstStyle/>
          <a:p>
            <a:r>
              <a:rPr lang="zh-TW" altLang="en-US" sz="4000" b="1" dirty="0" smtClean="0">
                <a:latin typeface="微軟正黑體" pitchFamily="34" charset="-120"/>
                <a:ea typeface="微軟正黑體" pitchFamily="34" charset="-120"/>
              </a:rPr>
              <a:t>還要思考</a:t>
            </a:r>
            <a:r>
              <a:rPr lang="en-US" altLang="zh-TW" sz="4000" b="1" dirty="0" smtClean="0">
                <a:latin typeface="微軟正黑體" pitchFamily="34" charset="-120"/>
                <a:ea typeface="微軟正黑體" pitchFamily="34" charset="-120"/>
              </a:rPr>
              <a:t>--</a:t>
            </a:r>
            <a:endParaRPr lang="zh-TW" altLang="en-US" sz="4000" b="1" dirty="0" smtClean="0">
              <a:latin typeface="微軟正黑體" pitchFamily="34" charset="-120"/>
              <a:ea typeface="微軟正黑體" pitchFamily="34" charset="-120"/>
            </a:endParaRPr>
          </a:p>
        </p:txBody>
      </p:sp>
      <p:sp>
        <p:nvSpPr>
          <p:cNvPr id="3" name="內容版面配置區 2"/>
          <p:cNvSpPr>
            <a:spLocks noGrp="1"/>
          </p:cNvSpPr>
          <p:nvPr>
            <p:ph idx="1"/>
          </p:nvPr>
        </p:nvSpPr>
        <p:spPr>
          <a:xfrm>
            <a:off x="1652587" y="1652588"/>
            <a:ext cx="7090359" cy="4844465"/>
          </a:xfrm>
        </p:spPr>
        <p:txBody>
          <a:bodyPr/>
          <a:lstStyle/>
          <a:p>
            <a:pPr>
              <a:buFont typeface="Wingdings" pitchFamily="2" charset="2"/>
              <a:buChar char="Ø"/>
            </a:pPr>
            <a:r>
              <a:rPr lang="zh-TW" altLang="en-US" dirty="0" smtClean="0">
                <a:ea typeface="新細明體" charset="-120"/>
              </a:rPr>
              <a:t>學生學習歷程和表現</a:t>
            </a:r>
            <a:endParaRPr lang="en-US" altLang="zh-TW" dirty="0" smtClean="0">
              <a:ea typeface="新細明體" charset="-120"/>
            </a:endParaRPr>
          </a:p>
          <a:p>
            <a:pPr>
              <a:buFont typeface="Wingdings" pitchFamily="2" charset="2"/>
              <a:buChar char="Ø"/>
            </a:pPr>
            <a:endParaRPr lang="en-US" altLang="zh-TW" dirty="0" smtClean="0">
              <a:ea typeface="新細明體" charset="-120"/>
            </a:endParaRPr>
          </a:p>
          <a:p>
            <a:pPr>
              <a:buFont typeface="Wingdings" pitchFamily="2" charset="2"/>
              <a:buChar char="Ø"/>
            </a:pPr>
            <a:r>
              <a:rPr lang="zh-TW" altLang="en-US" dirty="0" smtClean="0">
                <a:ea typeface="新細明體" charset="-120"/>
              </a:rPr>
              <a:t>學生如何學習？用什麼方法？策略？</a:t>
            </a:r>
            <a:endParaRPr lang="en-US" altLang="zh-TW" dirty="0" smtClean="0">
              <a:ea typeface="新細明體" charset="-120"/>
            </a:endParaRPr>
          </a:p>
          <a:p>
            <a:pPr>
              <a:buNone/>
            </a:pPr>
            <a:r>
              <a:rPr lang="zh-TW" altLang="en-US" dirty="0" smtClean="0">
                <a:ea typeface="新細明體" charset="-120"/>
              </a:rPr>
              <a:t>   </a:t>
            </a:r>
            <a:r>
              <a:rPr lang="zh-TW" altLang="en-US" dirty="0" smtClean="0">
                <a:solidFill>
                  <a:srgbClr val="FF3399"/>
                </a:solidFill>
                <a:ea typeface="新細明體" charset="-120"/>
              </a:rPr>
              <a:t>學習單討論、找資料、使用科技載具、規劃、歸納報告、解題</a:t>
            </a:r>
            <a:r>
              <a:rPr lang="en-US" altLang="zh-TW" dirty="0" smtClean="0">
                <a:solidFill>
                  <a:srgbClr val="FF3399"/>
                </a:solidFill>
                <a:ea typeface="新細明體" charset="-120"/>
              </a:rPr>
              <a:t>……</a:t>
            </a:r>
            <a:endParaRPr lang="en-US" altLang="zh-TW" dirty="0" smtClean="0">
              <a:ea typeface="新細明體" charset="-120"/>
            </a:endParaRPr>
          </a:p>
          <a:p>
            <a:pPr>
              <a:buFont typeface="Wingdings" pitchFamily="2" charset="2"/>
              <a:buChar char="Ø"/>
            </a:pPr>
            <a:r>
              <a:rPr lang="zh-TW" altLang="en-US" dirty="0" smtClean="0">
                <a:ea typeface="新細明體" charset="-120"/>
              </a:rPr>
              <a:t>學生為學習的主體</a:t>
            </a:r>
            <a:endParaRPr lang="en-US" altLang="zh-TW" dirty="0" smtClean="0">
              <a:ea typeface="新細明體" charset="-120"/>
            </a:endParaRPr>
          </a:p>
          <a:p>
            <a:pPr>
              <a:buNone/>
            </a:pPr>
            <a:r>
              <a:rPr lang="zh-TW" altLang="en-US" dirty="0" smtClean="0">
                <a:ea typeface="新細明體" charset="-120"/>
              </a:rPr>
              <a:t>   </a:t>
            </a:r>
            <a:r>
              <a:rPr lang="zh-TW" altLang="en-US" dirty="0" smtClean="0">
                <a:solidFill>
                  <a:srgbClr val="FF3399"/>
                </a:solidFill>
                <a:ea typeface="新細明體" charset="-120"/>
              </a:rPr>
              <a:t>探究如何開始、問題意識、學生有無任務的目的感、有無思考或討論策略</a:t>
            </a:r>
            <a:r>
              <a:rPr lang="en-US" altLang="zh-TW" dirty="0" smtClean="0">
                <a:solidFill>
                  <a:srgbClr val="FF3399"/>
                </a:solidFill>
                <a:ea typeface="新細明體" charset="-120"/>
              </a:rPr>
              <a:t>……</a:t>
            </a:r>
            <a:r>
              <a:rPr lang="zh-TW" altLang="en-US" dirty="0" smtClean="0">
                <a:solidFill>
                  <a:srgbClr val="FF3399"/>
                </a:solidFill>
                <a:ea typeface="新細明體" charset="-120"/>
              </a:rPr>
              <a:t>  </a:t>
            </a:r>
            <a:endParaRPr lang="en-US" altLang="zh-TW" dirty="0" smtClean="0">
              <a:solidFill>
                <a:srgbClr val="FF3399"/>
              </a:solidFill>
              <a:ea typeface="新細明體" charset="-120"/>
            </a:endParaRPr>
          </a:p>
          <a:p>
            <a:pPr>
              <a:buFont typeface="Wingdings" pitchFamily="2" charset="2"/>
              <a:buChar char="Ø"/>
            </a:pPr>
            <a:endParaRPr lang="en-US" altLang="zh-TW" dirty="0" smtClean="0">
              <a:ea typeface="新細明體" charset="-120"/>
            </a:endParaRPr>
          </a:p>
          <a:p>
            <a:pPr>
              <a:buFont typeface="Wingdings" pitchFamily="2" charset="2"/>
              <a:buChar char="Ø"/>
            </a:pPr>
            <a:endParaRPr lang="zh-TW" altLang="en-US" dirty="0" smtClean="0">
              <a:ea typeface="新細明體" charset="-12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20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20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標題 1"/>
          <p:cNvSpPr>
            <a:spLocks noGrp="1"/>
          </p:cNvSpPr>
          <p:nvPr>
            <p:ph type="title"/>
          </p:nvPr>
        </p:nvSpPr>
        <p:spPr>
          <a:xfrm>
            <a:off x="593558" y="336884"/>
            <a:ext cx="7988968" cy="641684"/>
          </a:xfrm>
          <a:solidFill>
            <a:srgbClr val="FFCCFF"/>
          </a:solidFill>
        </p:spPr>
        <p:txBody>
          <a:bodyPr/>
          <a:lstStyle/>
          <a:p>
            <a:pPr eaLnBrk="1" hangingPunct="1"/>
            <a:r>
              <a:rPr lang="zh-TW" altLang="en-US" sz="4000" b="1" dirty="0" smtClean="0">
                <a:latin typeface="微軟正黑體" pitchFamily="34" charset="-120"/>
                <a:ea typeface="微軟正黑體" pitchFamily="34" charset="-120"/>
              </a:rPr>
              <a:t>自主性如何陶冶與啟發？</a:t>
            </a:r>
            <a:endParaRPr lang="zh-TW" altLang="en-US" b="1" dirty="0" smtClean="0">
              <a:latin typeface="微軟正黑體" pitchFamily="34" charset="-120"/>
              <a:ea typeface="微軟正黑體" pitchFamily="34" charset="-120"/>
            </a:endParaRPr>
          </a:p>
        </p:txBody>
      </p:sp>
      <p:sp>
        <p:nvSpPr>
          <p:cNvPr id="60419" name="內容版面配置區 2"/>
          <p:cNvSpPr>
            <a:spLocks noGrp="1"/>
          </p:cNvSpPr>
          <p:nvPr>
            <p:ph idx="1"/>
          </p:nvPr>
        </p:nvSpPr>
        <p:spPr>
          <a:xfrm>
            <a:off x="971550" y="1268413"/>
            <a:ext cx="7272338" cy="4681537"/>
          </a:xfrm>
          <a:solidFill>
            <a:schemeClr val="bg1"/>
          </a:solidFill>
        </p:spPr>
        <p:txBody>
          <a:bodyPr/>
          <a:lstStyle/>
          <a:p>
            <a:pPr eaLnBrk="1" hangingPunct="1"/>
            <a:r>
              <a:rPr lang="zh-TW" altLang="en-US" dirty="0" smtClean="0">
                <a:solidFill>
                  <a:srgbClr val="FF0000"/>
                </a:solidFill>
                <a:ea typeface="新細明體" charset="-120"/>
              </a:rPr>
              <a:t>給予學生覺察問題的機會</a:t>
            </a:r>
            <a:endParaRPr lang="en-US" altLang="zh-TW" dirty="0" smtClean="0">
              <a:solidFill>
                <a:srgbClr val="FF0000"/>
              </a:solidFill>
              <a:ea typeface="新細明體" charset="-120"/>
            </a:endParaRPr>
          </a:p>
          <a:p>
            <a:pPr eaLnBrk="1" hangingPunct="1"/>
            <a:endParaRPr lang="en-US" altLang="zh-TW" dirty="0" smtClean="0">
              <a:solidFill>
                <a:srgbClr val="FF0000"/>
              </a:solidFill>
              <a:ea typeface="新細明體" charset="-120"/>
            </a:endParaRPr>
          </a:p>
          <a:p>
            <a:pPr eaLnBrk="1" hangingPunct="1"/>
            <a:r>
              <a:rPr lang="zh-TW" altLang="en-US" dirty="0" smtClean="0">
                <a:solidFill>
                  <a:srgbClr val="FF0000"/>
                </a:solidFill>
                <a:ea typeface="新細明體" charset="-120"/>
              </a:rPr>
              <a:t>給予學生嘗試錯誤的機會</a:t>
            </a:r>
            <a:endParaRPr lang="en-US" altLang="zh-TW" dirty="0" smtClean="0">
              <a:solidFill>
                <a:srgbClr val="FF0000"/>
              </a:solidFill>
              <a:ea typeface="新細明體" charset="-120"/>
            </a:endParaRPr>
          </a:p>
          <a:p>
            <a:pPr eaLnBrk="1" hangingPunct="1"/>
            <a:endParaRPr lang="en-US" altLang="zh-TW" dirty="0" smtClean="0">
              <a:solidFill>
                <a:srgbClr val="FF0000"/>
              </a:solidFill>
              <a:ea typeface="新細明體" charset="-120"/>
            </a:endParaRPr>
          </a:p>
          <a:p>
            <a:pPr eaLnBrk="1" hangingPunct="1"/>
            <a:r>
              <a:rPr lang="zh-TW" altLang="en-US" dirty="0" smtClean="0">
                <a:solidFill>
                  <a:srgbClr val="FF0000"/>
                </a:solidFill>
                <a:ea typeface="新細明體" charset="-120"/>
              </a:rPr>
              <a:t>給予學生回饋調適的機會</a:t>
            </a:r>
            <a:endParaRPr lang="en-US" altLang="zh-TW" dirty="0" smtClean="0">
              <a:solidFill>
                <a:srgbClr val="FF0000"/>
              </a:solidFill>
              <a:ea typeface="新細明體" charset="-120"/>
            </a:endParaRPr>
          </a:p>
          <a:p>
            <a:pPr eaLnBrk="1" hangingPunct="1"/>
            <a:endParaRPr lang="en-US" altLang="zh-TW" dirty="0" smtClean="0">
              <a:solidFill>
                <a:srgbClr val="FF0000"/>
              </a:solidFill>
              <a:ea typeface="新細明體" charset="-120"/>
            </a:endParaRPr>
          </a:p>
          <a:p>
            <a:pPr eaLnBrk="1" hangingPunct="1"/>
            <a:r>
              <a:rPr lang="zh-TW" altLang="en-US" dirty="0" smtClean="0">
                <a:solidFill>
                  <a:srgbClr val="FF0000"/>
                </a:solidFill>
                <a:ea typeface="新細明體" charset="-120"/>
              </a:rPr>
              <a:t>給予學生組織知識的機會</a:t>
            </a:r>
            <a:r>
              <a:rPr lang="en-US" altLang="zh-TW" sz="2800" dirty="0" smtClean="0">
                <a:ea typeface="新細明體" charset="-120"/>
              </a:rPr>
              <a:t>—</a:t>
            </a:r>
            <a:r>
              <a:rPr lang="zh-TW" altLang="en-US" sz="2800" dirty="0" smtClean="0">
                <a:ea typeface="新細明體" charset="-120"/>
              </a:rPr>
              <a:t>教別人比被教有效</a:t>
            </a:r>
          </a:p>
        </p:txBody>
      </p:sp>
    </p:spTree>
  </p:cSld>
  <p:clrMapOvr>
    <a:masterClrMapping/>
  </p:clrMapOv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標題 1"/>
          <p:cNvSpPr>
            <a:spLocks noGrp="1"/>
          </p:cNvSpPr>
          <p:nvPr>
            <p:ph type="title"/>
          </p:nvPr>
        </p:nvSpPr>
        <p:spPr/>
        <p:txBody>
          <a:bodyPr/>
          <a:lstStyle/>
          <a:p>
            <a:endParaRPr lang="zh-TW" altLang="en-US" smtClean="0">
              <a:ea typeface="新細明體" charset="-120"/>
            </a:endParaRPr>
          </a:p>
        </p:txBody>
      </p:sp>
      <p:sp>
        <p:nvSpPr>
          <p:cNvPr id="74755" name="內容版面配置區 2"/>
          <p:cNvSpPr>
            <a:spLocks noGrp="1"/>
          </p:cNvSpPr>
          <p:nvPr>
            <p:ph idx="1"/>
          </p:nvPr>
        </p:nvSpPr>
        <p:spPr>
          <a:xfrm>
            <a:off x="395287" y="981074"/>
            <a:ext cx="8363702" cy="5451809"/>
          </a:xfrm>
          <a:solidFill>
            <a:schemeClr val="bg1"/>
          </a:solidFill>
        </p:spPr>
        <p:txBody>
          <a:bodyPr/>
          <a:lstStyle/>
          <a:p>
            <a:pPr>
              <a:defRPr/>
            </a:pPr>
            <a:r>
              <a:rPr lang="zh-TW" altLang="en-US" dirty="0" smtClean="0">
                <a:solidFill>
                  <a:srgbClr val="FF0000"/>
                </a:solidFill>
                <a:ea typeface="新細明體" charset="-120"/>
              </a:rPr>
              <a:t>有無目的性</a:t>
            </a:r>
            <a:r>
              <a:rPr lang="en-US" altLang="zh-TW" dirty="0" smtClean="0">
                <a:solidFill>
                  <a:srgbClr val="FF0000"/>
                </a:solidFill>
                <a:ea typeface="新細明體" charset="-120"/>
              </a:rPr>
              <a:t>?</a:t>
            </a:r>
          </a:p>
          <a:p>
            <a:pPr>
              <a:buNone/>
              <a:defRPr/>
            </a:pPr>
            <a:r>
              <a:rPr lang="zh-TW" altLang="en-US" dirty="0" smtClean="0">
                <a:solidFill>
                  <a:srgbClr val="FF0000"/>
                </a:solidFill>
                <a:ea typeface="新細明體" charset="-120"/>
              </a:rPr>
              <a:t>   </a:t>
            </a:r>
            <a:r>
              <a:rPr lang="zh-TW" altLang="en-US" sz="2800" dirty="0" smtClean="0">
                <a:ea typeface="新細明體" charset="-120"/>
              </a:rPr>
              <a:t>為什麼要去服務老人？</a:t>
            </a:r>
            <a:endParaRPr lang="en-US" altLang="zh-TW" sz="2800" dirty="0" smtClean="0">
              <a:ea typeface="新細明體" charset="-120"/>
            </a:endParaRPr>
          </a:p>
          <a:p>
            <a:pPr>
              <a:buNone/>
              <a:defRPr/>
            </a:pPr>
            <a:r>
              <a:rPr lang="zh-TW" altLang="en-US" sz="2800" dirty="0" smtClean="0">
                <a:ea typeface="新細明體" charset="-120"/>
              </a:rPr>
              <a:t>   為什麼要用禪繞畫技巧畫臺灣圖像？</a:t>
            </a:r>
            <a:endParaRPr lang="en-US" altLang="zh-TW" sz="2800" dirty="0" smtClean="0">
              <a:ea typeface="新細明體" charset="-120"/>
            </a:endParaRPr>
          </a:p>
          <a:p>
            <a:pPr>
              <a:buNone/>
              <a:defRPr/>
            </a:pPr>
            <a:endParaRPr lang="en-US" altLang="zh-TW" sz="2800" dirty="0" smtClean="0">
              <a:ea typeface="新細明體" charset="-120"/>
            </a:endParaRPr>
          </a:p>
          <a:p>
            <a:pPr>
              <a:defRPr/>
            </a:pPr>
            <a:r>
              <a:rPr lang="zh-TW" altLang="en-US" dirty="0" smtClean="0">
                <a:solidFill>
                  <a:srgbClr val="FF0000"/>
                </a:solidFill>
                <a:ea typeface="新細明體" charset="-120"/>
              </a:rPr>
              <a:t>有無引發問題意識</a:t>
            </a:r>
            <a:r>
              <a:rPr lang="en-US" altLang="zh-TW" dirty="0" smtClean="0">
                <a:solidFill>
                  <a:srgbClr val="FF0000"/>
                </a:solidFill>
                <a:ea typeface="新細明體" charset="-120"/>
              </a:rPr>
              <a:t>?</a:t>
            </a:r>
            <a:r>
              <a:rPr lang="zh-TW" altLang="en-US" dirty="0" smtClean="0">
                <a:solidFill>
                  <a:srgbClr val="FF0000"/>
                </a:solidFill>
                <a:ea typeface="新細明體" charset="-120"/>
              </a:rPr>
              <a:t> </a:t>
            </a:r>
            <a:endParaRPr lang="en-US" altLang="zh-TW" dirty="0" smtClean="0">
              <a:solidFill>
                <a:srgbClr val="FF0000"/>
              </a:solidFill>
              <a:ea typeface="新細明體" charset="-120"/>
            </a:endParaRPr>
          </a:p>
          <a:p>
            <a:pPr indent="19050">
              <a:buFontTx/>
              <a:buNone/>
              <a:defRPr/>
            </a:pPr>
            <a:r>
              <a:rPr lang="zh-TW" altLang="en-US" sz="2800" dirty="0" smtClean="0">
                <a:ea typeface="新細明體" charset="-120"/>
              </a:rPr>
              <a:t>為什麼要進行糖溶於水的探究活動</a:t>
            </a:r>
            <a:r>
              <a:rPr lang="en-US" altLang="zh-TW" sz="2800" dirty="0" smtClean="0">
                <a:ea typeface="新細明體" charset="-120"/>
              </a:rPr>
              <a:t>?</a:t>
            </a:r>
          </a:p>
          <a:p>
            <a:pPr indent="19050">
              <a:buFontTx/>
              <a:buNone/>
              <a:defRPr/>
            </a:pPr>
            <a:r>
              <a:rPr lang="zh-TW" altLang="en-US" sz="2800" dirty="0" smtClean="0">
                <a:ea typeface="新細明體" charset="-120"/>
              </a:rPr>
              <a:t>為什麼要讀畢達哥拉斯的故事？</a:t>
            </a:r>
            <a:endParaRPr lang="en-US" altLang="zh-TW" sz="2800" dirty="0" smtClean="0">
              <a:ea typeface="新細明體" charset="-120"/>
            </a:endParaRPr>
          </a:p>
          <a:p>
            <a:pPr indent="19050">
              <a:buFontTx/>
              <a:buNone/>
              <a:defRPr/>
            </a:pPr>
            <a:endParaRPr lang="en-US" altLang="zh-TW" sz="2800" dirty="0" smtClean="0">
              <a:ea typeface="新細明體" charset="-120"/>
            </a:endParaRPr>
          </a:p>
          <a:p>
            <a:pPr>
              <a:defRPr/>
            </a:pPr>
            <a:r>
              <a:rPr lang="zh-TW" altLang="en-US" dirty="0" smtClean="0">
                <a:ea typeface="新細明體" charset="-120"/>
              </a:rPr>
              <a:t>一定要步驟性的教學？</a:t>
            </a:r>
            <a:r>
              <a:rPr lang="zh-TW" altLang="en-US" dirty="0" smtClean="0">
                <a:solidFill>
                  <a:srgbClr val="FF0000"/>
                </a:solidFill>
                <a:ea typeface="新細明體" charset="-120"/>
              </a:rPr>
              <a:t>建議先讓學生嘗試錯誤</a:t>
            </a:r>
            <a:r>
              <a:rPr lang="zh-TW" altLang="en-US" dirty="0" smtClean="0">
                <a:ea typeface="新細明體" charset="-120"/>
              </a:rPr>
              <a:t>，</a:t>
            </a:r>
            <a:r>
              <a:rPr lang="zh-TW" altLang="en-US" dirty="0" smtClean="0">
                <a:solidFill>
                  <a:srgbClr val="FF0000"/>
                </a:solidFill>
                <a:ea typeface="新細明體" charset="-120"/>
              </a:rPr>
              <a:t>再引發出必要步驟的思考與操作。</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a:xfrm>
            <a:off x="569494" y="2332037"/>
            <a:ext cx="8229600" cy="4525963"/>
          </a:xfrm>
        </p:spPr>
        <p:txBody>
          <a:bodyPr/>
          <a:lstStyle/>
          <a:p>
            <a:r>
              <a:rPr lang="zh-TW" altLang="en-US" dirty="0" smtClean="0"/>
              <a:t>請你與同組的協作夥伴討論，並進行修正</a:t>
            </a:r>
            <a:endParaRPr lang="en-US" altLang="zh-TW" dirty="0" smtClean="0"/>
          </a:p>
          <a:p>
            <a:endParaRPr lang="en-US" altLang="zh-TW" dirty="0" smtClean="0"/>
          </a:p>
          <a:p>
            <a:pPr>
              <a:buNone/>
            </a:pPr>
            <a:r>
              <a:rPr lang="zh-TW" altLang="en-US" dirty="0" smtClean="0"/>
              <a:t>   </a:t>
            </a:r>
            <a:r>
              <a:rPr lang="zh-TW" altLang="en-US" dirty="0" smtClean="0">
                <a:solidFill>
                  <a:srgbClr val="FF0000"/>
                </a:solidFill>
              </a:rPr>
              <a:t>可依各校進度，進行架構圖或是教案活動的調整</a:t>
            </a:r>
            <a:endParaRPr lang="en-US" altLang="zh-TW" dirty="0" smtClean="0">
              <a:solidFill>
                <a:srgbClr val="FF0000"/>
              </a:solidFill>
            </a:endParaRPr>
          </a:p>
          <a:p>
            <a:endParaRPr lang="en-US" altLang="zh-TW" dirty="0" smtClean="0"/>
          </a:p>
          <a:p>
            <a:endParaRPr lang="zh-TW" altLang="en-US" dirty="0"/>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125326" cy="880394"/>
          </a:xfrm>
          <a:solidFill>
            <a:srgbClr val="9966FF"/>
          </a:solidFill>
        </p:spPr>
        <p:txBody>
          <a:bodyPr/>
          <a:lstStyle/>
          <a:p>
            <a:r>
              <a:rPr lang="zh-TW" altLang="en-US" sz="4000" b="1" dirty="0" smtClean="0">
                <a:latin typeface="微軟正黑體" pitchFamily="34" charset="-120"/>
                <a:ea typeface="微軟正黑體" pitchFamily="34" charset="-120"/>
              </a:rPr>
              <a:t>實作 </a:t>
            </a:r>
            <a:r>
              <a:rPr lang="en-US" altLang="zh-TW" sz="4000" b="1" dirty="0" smtClean="0">
                <a:latin typeface="微軟正黑體" pitchFamily="34" charset="-120"/>
                <a:ea typeface="微軟正黑體" pitchFamily="34" charset="-120"/>
              </a:rPr>
              <a:t>I</a:t>
            </a:r>
            <a:endParaRPr lang="zh-TW" altLang="en-US" sz="4000" b="1" dirty="0">
              <a:latin typeface="微軟正黑體" pitchFamily="34" charset="-120"/>
              <a:ea typeface="微軟正黑體" pitchFamily="34" charset="-120"/>
            </a:endParaRPr>
          </a:p>
        </p:txBody>
      </p:sp>
      <p:sp>
        <p:nvSpPr>
          <p:cNvPr id="3" name="內容版面配置區 2"/>
          <p:cNvSpPr>
            <a:spLocks noGrp="1"/>
          </p:cNvSpPr>
          <p:nvPr>
            <p:ph idx="1"/>
          </p:nvPr>
        </p:nvSpPr>
        <p:spPr/>
        <p:txBody>
          <a:bodyPr/>
          <a:lstStyle/>
          <a:p>
            <a:r>
              <a:rPr lang="zh-TW" altLang="en-US" dirty="0" smtClean="0"/>
              <a:t>使用便利貼， 將</a:t>
            </a:r>
            <a:r>
              <a:rPr lang="zh-TW" altLang="en-US" dirty="0" smtClean="0">
                <a:solidFill>
                  <a:srgbClr val="FF0000"/>
                </a:solidFill>
              </a:rPr>
              <a:t>引導（教學）的策略</a:t>
            </a:r>
            <a:r>
              <a:rPr lang="zh-TW" altLang="en-US" dirty="0" smtClean="0"/>
              <a:t>以及學生</a:t>
            </a:r>
            <a:r>
              <a:rPr lang="zh-TW" altLang="en-US" dirty="0" smtClean="0">
                <a:solidFill>
                  <a:srgbClr val="FF0000"/>
                </a:solidFill>
              </a:rPr>
              <a:t>學習的策略</a:t>
            </a:r>
            <a:r>
              <a:rPr lang="zh-TW" altLang="en-US" dirty="0" smtClean="0"/>
              <a:t>寫下來， 再來修改教學活動</a:t>
            </a:r>
            <a:endParaRPr lang="en-US" altLang="zh-TW" dirty="0" smtClean="0"/>
          </a:p>
          <a:p>
            <a:endParaRPr lang="en-US" altLang="zh-TW" dirty="0" smtClean="0"/>
          </a:p>
          <a:p>
            <a:r>
              <a:rPr lang="en-US" altLang="zh-TW" dirty="0" smtClean="0"/>
              <a:t>20</a:t>
            </a:r>
            <a:r>
              <a:rPr lang="zh-TW" altLang="en-US" dirty="0" smtClean="0"/>
              <a:t>分鐘完成</a:t>
            </a:r>
            <a:endParaRPr lang="zh-TW" altLang="en-US" dirty="0"/>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125326" cy="944562"/>
          </a:xfrm>
          <a:solidFill>
            <a:srgbClr val="FFCCFF"/>
          </a:solidFill>
        </p:spPr>
        <p:txBody>
          <a:bodyPr/>
          <a:lstStyle/>
          <a:p>
            <a:r>
              <a:rPr lang="zh-TW" altLang="en-US" sz="4000" b="1" dirty="0" smtClean="0">
                <a:latin typeface="微軟正黑體" pitchFamily="34" charset="-120"/>
                <a:ea typeface="微軟正黑體" pitchFamily="34" charset="-120"/>
              </a:rPr>
              <a:t>接下來，</a:t>
            </a:r>
            <a:r>
              <a:rPr lang="en-US" altLang="zh-TW" sz="4000" b="1" dirty="0" smtClean="0">
                <a:latin typeface="微軟正黑體" pitchFamily="34" charset="-120"/>
                <a:ea typeface="微軟正黑體" pitchFamily="34" charset="-120"/>
              </a:rPr>
              <a:t>---</a:t>
            </a:r>
            <a:endParaRPr lang="zh-TW" altLang="en-US" sz="4000" b="1" dirty="0">
              <a:latin typeface="微軟正黑體" pitchFamily="34" charset="-120"/>
              <a:ea typeface="微軟正黑體" pitchFamily="34" charset="-120"/>
            </a:endParaRPr>
          </a:p>
        </p:txBody>
      </p:sp>
      <p:sp>
        <p:nvSpPr>
          <p:cNvPr id="3" name="內容版面配置區 2"/>
          <p:cNvSpPr>
            <a:spLocks noGrp="1"/>
          </p:cNvSpPr>
          <p:nvPr>
            <p:ph idx="1"/>
          </p:nvPr>
        </p:nvSpPr>
        <p:spPr/>
        <p:txBody>
          <a:bodyPr/>
          <a:lstStyle/>
          <a:p>
            <a:r>
              <a:rPr lang="zh-TW" altLang="en-US" dirty="0" smtClean="0"/>
              <a:t>學習目標如何寫？</a:t>
            </a:r>
            <a:endParaRPr lang="zh-TW" altLang="en-US" dirty="0"/>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093242" cy="880394"/>
          </a:xfrm>
          <a:solidFill>
            <a:srgbClr val="FFCCFF"/>
          </a:solidFill>
        </p:spPr>
        <p:txBody>
          <a:bodyPr/>
          <a:lstStyle/>
          <a:p>
            <a:r>
              <a:rPr lang="zh-TW" altLang="en-US" sz="4000" b="1" dirty="0" smtClean="0">
                <a:latin typeface="微軟正黑體" pitchFamily="34" charset="-120"/>
                <a:ea typeface="微軟正黑體" pitchFamily="34" charset="-120"/>
              </a:rPr>
              <a:t>檢視學習目標</a:t>
            </a:r>
            <a:endParaRPr lang="zh-TW" altLang="en-US" sz="4000" b="1" dirty="0">
              <a:latin typeface="微軟正黑體" pitchFamily="34" charset="-120"/>
              <a:ea typeface="微軟正黑體" pitchFamily="34" charset="-120"/>
            </a:endParaRPr>
          </a:p>
        </p:txBody>
      </p:sp>
      <p:sp>
        <p:nvSpPr>
          <p:cNvPr id="3" name="內容版面配置區 2"/>
          <p:cNvSpPr>
            <a:spLocks noGrp="1"/>
          </p:cNvSpPr>
          <p:nvPr>
            <p:ph idx="1"/>
          </p:nvPr>
        </p:nvSpPr>
        <p:spPr/>
        <p:txBody>
          <a:bodyPr/>
          <a:lstStyle/>
          <a:p>
            <a:r>
              <a:rPr lang="zh-TW" altLang="en-US" dirty="0" smtClean="0"/>
              <a:t>知識導向？</a:t>
            </a:r>
            <a:endParaRPr lang="en-US" altLang="zh-TW" dirty="0" smtClean="0"/>
          </a:p>
          <a:p>
            <a:endParaRPr lang="en-US" altLang="zh-TW" dirty="0" smtClean="0"/>
          </a:p>
          <a:p>
            <a:r>
              <a:rPr lang="zh-TW" altLang="en-US" dirty="0" smtClean="0"/>
              <a:t>知識</a:t>
            </a:r>
            <a:r>
              <a:rPr lang="en-US" altLang="zh-TW" dirty="0" smtClean="0"/>
              <a:t>+</a:t>
            </a:r>
            <a:r>
              <a:rPr lang="zh-TW" altLang="en-US" dirty="0" smtClean="0"/>
              <a:t>技能（含思考技能）</a:t>
            </a:r>
            <a:endParaRPr lang="en-US" altLang="zh-TW" dirty="0" smtClean="0"/>
          </a:p>
          <a:p>
            <a:endParaRPr lang="en-US" altLang="zh-TW" dirty="0" smtClean="0"/>
          </a:p>
          <a:p>
            <a:r>
              <a:rPr lang="zh-TW" altLang="en-US" dirty="0" smtClean="0"/>
              <a:t>知識</a:t>
            </a:r>
            <a:r>
              <a:rPr lang="en-US" altLang="zh-TW" dirty="0" smtClean="0"/>
              <a:t>+</a:t>
            </a:r>
            <a:r>
              <a:rPr lang="zh-TW" altLang="en-US" dirty="0" smtClean="0"/>
              <a:t>技能</a:t>
            </a:r>
            <a:r>
              <a:rPr lang="en-US" altLang="zh-TW" dirty="0" smtClean="0"/>
              <a:t>+</a:t>
            </a:r>
            <a:r>
              <a:rPr lang="zh-TW" altLang="en-US" dirty="0" smtClean="0"/>
              <a:t>情意</a:t>
            </a:r>
            <a:endParaRPr lang="zh-TW" altLang="en-US" dirty="0"/>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125326" cy="896436"/>
          </a:xfrm>
          <a:solidFill>
            <a:srgbClr val="FFCCFF"/>
          </a:solidFill>
        </p:spPr>
        <p:txBody>
          <a:bodyPr/>
          <a:lstStyle/>
          <a:p>
            <a:r>
              <a:rPr lang="zh-TW" altLang="en-US" sz="4000" b="1" dirty="0" smtClean="0">
                <a:latin typeface="微軟正黑體" pitchFamily="34" charset="-120"/>
                <a:ea typeface="微軟正黑體" pitchFamily="34" charset="-120"/>
              </a:rPr>
              <a:t>完整的</a:t>
            </a:r>
            <a:r>
              <a:rPr lang="en-US" altLang="zh-TW" sz="4000" b="1" dirty="0" err="1" smtClean="0">
                <a:latin typeface="微軟正黑體" pitchFamily="34" charset="-120"/>
                <a:ea typeface="微軟正黑體" pitchFamily="34" charset="-120"/>
              </a:rPr>
              <a:t>UbD</a:t>
            </a:r>
            <a:r>
              <a:rPr lang="zh-TW" altLang="en-US" sz="4000" b="1" dirty="0" smtClean="0">
                <a:latin typeface="微軟正黑體" pitchFamily="34" charset="-120"/>
                <a:ea typeface="微軟正黑體" pitchFamily="34" charset="-120"/>
              </a:rPr>
              <a:t>表單</a:t>
            </a:r>
            <a:endParaRPr lang="zh-TW" altLang="en-US" sz="4000" b="1" dirty="0">
              <a:latin typeface="微軟正黑體" pitchFamily="34" charset="-120"/>
              <a:ea typeface="微軟正黑體" pitchFamily="34" charset="-120"/>
            </a:endParaRPr>
          </a:p>
        </p:txBody>
      </p:sp>
      <p:pic>
        <p:nvPicPr>
          <p:cNvPr id="32770" name="Picture 2"/>
          <p:cNvPicPr>
            <a:picLocks noGrp="1" noChangeAspect="1" noChangeArrowheads="1"/>
          </p:cNvPicPr>
          <p:nvPr>
            <p:ph idx="1"/>
          </p:nvPr>
        </p:nvPicPr>
        <p:blipFill>
          <a:blip r:embed="rId2" cstate="print"/>
          <a:srcRect/>
          <a:stretch>
            <a:fillRect/>
          </a:stretch>
        </p:blipFill>
        <p:spPr bwMode="auto">
          <a:xfrm>
            <a:off x="2393552" y="1263316"/>
            <a:ext cx="4023289" cy="531431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dirty="0"/>
          </a:p>
        </p:txBody>
      </p:sp>
      <p:pic>
        <p:nvPicPr>
          <p:cNvPr id="1027" name="Picture 3"/>
          <p:cNvPicPr>
            <a:picLocks noGrp="1" noChangeAspect="1" noChangeArrowheads="1"/>
          </p:cNvPicPr>
          <p:nvPr>
            <p:ph idx="1"/>
          </p:nvPr>
        </p:nvPicPr>
        <p:blipFill>
          <a:blip r:embed="rId2" cstate="print"/>
          <a:srcRect/>
          <a:stretch>
            <a:fillRect/>
          </a:stretch>
        </p:blipFill>
        <p:spPr bwMode="auto">
          <a:xfrm>
            <a:off x="2054174" y="384175"/>
            <a:ext cx="4594327" cy="64738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05537" cy="976646"/>
          </a:xfrm>
          <a:solidFill>
            <a:srgbClr val="FFCCFF"/>
          </a:solidFill>
        </p:spPr>
        <p:txBody>
          <a:bodyPr/>
          <a:lstStyle/>
          <a:p>
            <a:r>
              <a:rPr lang="en-US" altLang="zh-TW" sz="4000" b="1" dirty="0" err="1" smtClean="0"/>
              <a:t>UbD</a:t>
            </a:r>
            <a:r>
              <a:rPr lang="zh-TW" altLang="en-US" sz="4000" b="1" dirty="0" smtClean="0"/>
              <a:t>課程設計的優缺點</a:t>
            </a:r>
            <a:endParaRPr lang="zh-TW" altLang="en-US" sz="4000" b="1" dirty="0"/>
          </a:p>
        </p:txBody>
      </p:sp>
      <p:sp>
        <p:nvSpPr>
          <p:cNvPr id="3" name="內容版面配置區 2"/>
          <p:cNvSpPr>
            <a:spLocks noGrp="1"/>
          </p:cNvSpPr>
          <p:nvPr>
            <p:ph idx="1"/>
          </p:nvPr>
        </p:nvSpPr>
        <p:spPr>
          <a:solidFill>
            <a:schemeClr val="bg1"/>
          </a:solidFill>
        </p:spPr>
        <p:txBody>
          <a:bodyPr/>
          <a:lstStyle/>
          <a:p>
            <a:r>
              <a:rPr lang="en-US" altLang="zh-TW" dirty="0" err="1" smtClean="0"/>
              <a:t>UbD</a:t>
            </a:r>
            <a:r>
              <a:rPr lang="zh-TW" altLang="en-US" dirty="0" smtClean="0"/>
              <a:t>最好用的地方在於</a:t>
            </a:r>
            <a:r>
              <a:rPr lang="en-US" altLang="zh-TW" dirty="0" smtClean="0"/>
              <a:t>—</a:t>
            </a:r>
            <a:r>
              <a:rPr lang="zh-TW" altLang="en-US" dirty="0" smtClean="0"/>
              <a:t>學習遷移效果與成效掌握</a:t>
            </a:r>
            <a:endParaRPr lang="en-US" altLang="zh-TW" dirty="0" smtClean="0"/>
          </a:p>
          <a:p>
            <a:pPr>
              <a:buFont typeface="Wingdings" pitchFamily="2" charset="2"/>
              <a:buChar char="Ø"/>
            </a:pPr>
            <a:r>
              <a:rPr lang="zh-TW" altLang="en-US" dirty="0" smtClean="0">
                <a:solidFill>
                  <a:srgbClr val="FF0066"/>
                </a:solidFill>
              </a:rPr>
              <a:t>學習遷移：</a:t>
            </a:r>
            <a:r>
              <a:rPr lang="zh-TW" altLang="en-US" dirty="0" smtClean="0"/>
              <a:t>期望的結果在不同情境的應用</a:t>
            </a:r>
            <a:endParaRPr lang="en-US" altLang="zh-TW" dirty="0" smtClean="0"/>
          </a:p>
          <a:p>
            <a:pPr>
              <a:buFont typeface="Wingdings" pitchFamily="2" charset="2"/>
              <a:buChar char="Ø"/>
            </a:pPr>
            <a:r>
              <a:rPr lang="zh-TW" altLang="en-US" dirty="0" smtClean="0">
                <a:solidFill>
                  <a:srgbClr val="FF0066"/>
                </a:solidFill>
              </a:rPr>
              <a:t>成效掌握：</a:t>
            </a:r>
            <a:r>
              <a:rPr lang="zh-TW" altLang="en-US" dirty="0" smtClean="0"/>
              <a:t>以終為始，以評量檢核目標</a:t>
            </a:r>
            <a:endParaRPr lang="en-US" altLang="zh-TW" dirty="0" smtClean="0"/>
          </a:p>
          <a:p>
            <a:pPr>
              <a:buFont typeface="Wingdings" pitchFamily="2" charset="2"/>
              <a:buChar char="Ø"/>
            </a:pPr>
            <a:endParaRPr lang="en-US" altLang="zh-TW" dirty="0" smtClean="0"/>
          </a:p>
          <a:p>
            <a:pPr>
              <a:buFont typeface="Wingdings" pitchFamily="2" charset="2"/>
              <a:buChar char="Ø"/>
            </a:pPr>
            <a:r>
              <a:rPr lang="zh-TW" altLang="en-US" dirty="0" smtClean="0"/>
              <a:t>但因為從大概念著手，通常只會照顧到</a:t>
            </a:r>
            <a:r>
              <a:rPr lang="zh-TW" altLang="en-US" dirty="0" smtClean="0">
                <a:solidFill>
                  <a:srgbClr val="FF0066"/>
                </a:solidFill>
              </a:rPr>
              <a:t>知識</a:t>
            </a:r>
            <a:r>
              <a:rPr lang="zh-TW" altLang="en-US" dirty="0" smtClean="0"/>
              <a:t>與</a:t>
            </a:r>
            <a:r>
              <a:rPr lang="zh-TW" altLang="en-US" dirty="0" smtClean="0">
                <a:solidFill>
                  <a:srgbClr val="FF0066"/>
                </a:solidFill>
              </a:rPr>
              <a:t>思考技能</a:t>
            </a:r>
            <a:endParaRPr lang="en-US" altLang="zh-TW" dirty="0" smtClean="0">
              <a:solidFill>
                <a:srgbClr val="FF0066"/>
              </a:solidFill>
            </a:endParaRPr>
          </a:p>
          <a:p>
            <a:pPr>
              <a:buNone/>
            </a:pPr>
            <a:r>
              <a:rPr lang="zh-TW" altLang="en-US" dirty="0" smtClean="0"/>
              <a:t>    </a:t>
            </a:r>
            <a:endParaRPr lang="zh-TW" altLang="en-US" dirty="0"/>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7980947" cy="848309"/>
          </a:xfrm>
          <a:solidFill>
            <a:srgbClr val="FFCCFF"/>
          </a:solidFill>
        </p:spPr>
        <p:txBody>
          <a:bodyPr/>
          <a:lstStyle/>
          <a:p>
            <a:r>
              <a:rPr lang="zh-TW" altLang="en-US" sz="4000" b="1" dirty="0" smtClean="0">
                <a:latin typeface="微軟正黑體" pitchFamily="34" charset="-120"/>
                <a:ea typeface="微軟正黑體" pitchFamily="34" charset="-120"/>
              </a:rPr>
              <a:t>建議</a:t>
            </a:r>
            <a:r>
              <a:rPr lang="en-US" altLang="zh-TW" sz="4000" b="1" dirty="0" smtClean="0">
                <a:latin typeface="微軟正黑體" pitchFamily="34" charset="-120"/>
                <a:ea typeface="微軟正黑體" pitchFamily="34" charset="-120"/>
              </a:rPr>
              <a:t>--</a:t>
            </a:r>
            <a:endParaRPr lang="zh-TW" altLang="en-US" sz="4000" b="1" dirty="0">
              <a:latin typeface="微軟正黑體" pitchFamily="34" charset="-120"/>
              <a:ea typeface="微軟正黑體" pitchFamily="34" charset="-120"/>
            </a:endParaRPr>
          </a:p>
        </p:txBody>
      </p:sp>
      <p:sp>
        <p:nvSpPr>
          <p:cNvPr id="3" name="內容版面配置區 2"/>
          <p:cNvSpPr>
            <a:spLocks noGrp="1"/>
          </p:cNvSpPr>
          <p:nvPr>
            <p:ph idx="1"/>
          </p:nvPr>
        </p:nvSpPr>
        <p:spPr>
          <a:xfrm>
            <a:off x="569495" y="1167063"/>
            <a:ext cx="8221579" cy="4752474"/>
          </a:xfrm>
          <a:solidFill>
            <a:schemeClr val="bg1"/>
          </a:solidFill>
        </p:spPr>
        <p:txBody>
          <a:bodyPr/>
          <a:lstStyle/>
          <a:p>
            <a:r>
              <a:rPr lang="zh-TW" altLang="en-US" dirty="0" smtClean="0"/>
              <a:t>直接思考素養目標，包括知識、情意、技能的整合，或是知識與技能、知識與</a:t>
            </a:r>
            <a:r>
              <a:rPr lang="zh-TW" altLang="en-US" dirty="0" smtClean="0"/>
              <a:t>情意</a:t>
            </a:r>
            <a:endParaRPr lang="en-US" altLang="zh-TW" dirty="0" smtClean="0"/>
          </a:p>
          <a:p>
            <a:pPr>
              <a:buNone/>
            </a:pPr>
            <a:r>
              <a:rPr lang="zh-TW" altLang="en-US" dirty="0" smtClean="0">
                <a:solidFill>
                  <a:srgbClr val="FF0000"/>
                </a:solidFill>
              </a:rPr>
              <a:t>（將原本較狹隘的知識或行為目標提升到較上層的意義或具備能遷移到生活運用的內涵）</a:t>
            </a:r>
            <a:endParaRPr lang="en-US" altLang="zh-TW" dirty="0" smtClean="0">
              <a:solidFill>
                <a:srgbClr val="FF0000"/>
              </a:solidFill>
            </a:endParaRPr>
          </a:p>
          <a:p>
            <a:endParaRPr lang="en-US" altLang="zh-TW" dirty="0" smtClean="0"/>
          </a:p>
          <a:p>
            <a:r>
              <a:rPr lang="zh-TW" altLang="en-US" dirty="0" smtClean="0"/>
              <a:t>再以類似</a:t>
            </a:r>
            <a:r>
              <a:rPr lang="en-US" altLang="zh-TW" dirty="0" err="1" smtClean="0"/>
              <a:t>UbD</a:t>
            </a:r>
            <a:r>
              <a:rPr lang="zh-TW" altLang="en-US" dirty="0" smtClean="0"/>
              <a:t>的表格協助掌握</a:t>
            </a:r>
            <a:r>
              <a:rPr lang="zh-TW" altLang="en-US" dirty="0" smtClean="0">
                <a:solidFill>
                  <a:srgbClr val="FF0000"/>
                </a:solidFill>
              </a:rPr>
              <a:t>期望的學習結果</a:t>
            </a:r>
            <a:r>
              <a:rPr lang="zh-TW" altLang="en-US" dirty="0" smtClean="0"/>
              <a:t>與</a:t>
            </a:r>
            <a:r>
              <a:rPr lang="zh-TW" altLang="en-US" dirty="0" smtClean="0">
                <a:solidFill>
                  <a:srgbClr val="FF0000"/>
                </a:solidFill>
              </a:rPr>
              <a:t>評量基規準</a:t>
            </a:r>
            <a:r>
              <a:rPr lang="zh-TW" altLang="en-US" dirty="0" smtClean="0"/>
              <a:t>，並以</a:t>
            </a:r>
            <a:r>
              <a:rPr lang="zh-TW" altLang="en-US" dirty="0" smtClean="0">
                <a:solidFill>
                  <a:srgbClr val="FF0000"/>
                </a:solidFill>
              </a:rPr>
              <a:t>逆向回推</a:t>
            </a:r>
            <a:r>
              <a:rPr lang="zh-TW" altLang="en-US" dirty="0" smtClean="0"/>
              <a:t>思考素養的形成路徑，調整學習活動設計</a:t>
            </a:r>
            <a:endParaRPr lang="zh-TW" altLang="en-US" dirty="0"/>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0" y="417095"/>
            <a:ext cx="9144000" cy="1143000"/>
          </a:xfrm>
        </p:spPr>
        <p:txBody>
          <a:bodyPr/>
          <a:lstStyle/>
          <a:p>
            <a:r>
              <a:rPr lang="zh-TW" altLang="en-US" sz="4000" b="1" dirty="0" smtClean="0">
                <a:solidFill>
                  <a:schemeClr val="tx1"/>
                </a:solidFill>
                <a:latin typeface="微軟正黑體" pitchFamily="34" charset="-120"/>
                <a:ea typeface="微軟正黑體" pitchFamily="34" charset="-120"/>
              </a:rPr>
              <a:t>改寫</a:t>
            </a:r>
            <a:r>
              <a:rPr lang="zh-TW" altLang="en-US" sz="4000" b="1" dirty="0" smtClean="0">
                <a:solidFill>
                  <a:schemeClr val="tx1"/>
                </a:solidFill>
                <a:latin typeface="微軟正黑體" pitchFamily="34" charset="-120"/>
                <a:ea typeface="微軟正黑體" pitchFamily="34" charset="-120"/>
              </a:rPr>
              <a:t>目標</a:t>
            </a:r>
            <a:endParaRPr lang="zh-TW" altLang="en-US" sz="4000" b="1" dirty="0">
              <a:solidFill>
                <a:schemeClr val="tx1"/>
              </a:solidFill>
            </a:endParaRPr>
          </a:p>
        </p:txBody>
      </p:sp>
      <p:sp>
        <p:nvSpPr>
          <p:cNvPr id="3" name="內容版面配置區 2"/>
          <p:cNvSpPr>
            <a:spLocks noGrp="1"/>
          </p:cNvSpPr>
          <p:nvPr>
            <p:ph idx="1"/>
          </p:nvPr>
        </p:nvSpPr>
        <p:spPr>
          <a:xfrm>
            <a:off x="457200" y="1600200"/>
            <a:ext cx="8333874" cy="5009147"/>
          </a:xfrm>
          <a:solidFill>
            <a:schemeClr val="bg1"/>
          </a:solidFill>
        </p:spPr>
        <p:txBody>
          <a:bodyPr/>
          <a:lstStyle/>
          <a:p>
            <a:r>
              <a:rPr lang="zh-TW" altLang="en-US" dirty="0" smtClean="0">
                <a:solidFill>
                  <a:srgbClr val="FF0000"/>
                </a:solidFill>
                <a:latin typeface="微軟正黑體" pitchFamily="34" charset="-120"/>
                <a:ea typeface="微軟正黑體" pitchFamily="34" charset="-120"/>
              </a:rPr>
              <a:t>將原本較狹隘的</a:t>
            </a:r>
            <a:r>
              <a:rPr lang="zh-TW" altLang="en-US" dirty="0" smtClean="0">
                <a:solidFill>
                  <a:srgbClr val="FF0000"/>
                </a:solidFill>
                <a:latin typeface="微軟正黑體" pitchFamily="34" charset="-120"/>
                <a:ea typeface="微軟正黑體" pitchFamily="34" charset="-120"/>
              </a:rPr>
              <a:t>知識目標擴充為具其他內涵</a:t>
            </a:r>
            <a:endParaRPr lang="en-US" altLang="zh-TW" dirty="0" smtClean="0">
              <a:solidFill>
                <a:srgbClr val="FF0000"/>
              </a:solidFill>
              <a:latin typeface="微軟正黑體" pitchFamily="34" charset="-120"/>
              <a:ea typeface="微軟正黑體" pitchFamily="34" charset="-120"/>
            </a:endParaRPr>
          </a:p>
          <a:p>
            <a:pPr>
              <a:buFont typeface="Wingdings" pitchFamily="2" charset="2"/>
              <a:buChar char="ü"/>
            </a:pPr>
            <a:r>
              <a:rPr lang="zh-TW" altLang="en-US" sz="2400" dirty="0" smtClean="0"/>
              <a:t>透過動物園動物生長環境的探討，了解動物原來生活的地方，以及能運用英文句型</a:t>
            </a:r>
            <a:r>
              <a:rPr lang="en-US" altLang="zh-TW" sz="2400" dirty="0" smtClean="0"/>
              <a:t>There is (are)xx</a:t>
            </a:r>
            <a:r>
              <a:rPr lang="zh-TW" altLang="en-US" sz="2400" dirty="0" smtClean="0"/>
              <a:t> </a:t>
            </a:r>
            <a:r>
              <a:rPr lang="en-US" altLang="zh-TW" sz="2400" dirty="0" smtClean="0"/>
              <a:t>in  xx.</a:t>
            </a:r>
          </a:p>
          <a:p>
            <a:r>
              <a:rPr lang="zh-TW" altLang="en-US" dirty="0" smtClean="0">
                <a:solidFill>
                  <a:srgbClr val="FF0000"/>
                </a:solidFill>
                <a:latin typeface="微軟正黑體" pitchFamily="34" charset="-120"/>
                <a:ea typeface="微軟正黑體" pitchFamily="34" charset="-120"/>
              </a:rPr>
              <a:t>將原本</a:t>
            </a:r>
            <a:r>
              <a:rPr lang="zh-TW" altLang="en-US" dirty="0" smtClean="0">
                <a:solidFill>
                  <a:srgbClr val="FF0000"/>
                </a:solidFill>
                <a:latin typeface="微軟正黑體" pitchFamily="34" charset="-120"/>
                <a:ea typeface="微軟正黑體" pitchFamily="34" charset="-120"/>
              </a:rPr>
              <a:t>精簡</a:t>
            </a:r>
            <a:r>
              <a:rPr lang="zh-TW" altLang="en-US" dirty="0" smtClean="0">
                <a:solidFill>
                  <a:srgbClr val="FF0000"/>
                </a:solidFill>
                <a:latin typeface="微軟正黑體" pitchFamily="34" charset="-120"/>
                <a:ea typeface="微軟正黑體" pitchFamily="34" charset="-120"/>
              </a:rPr>
              <a:t>的行為目標提升為具備</a:t>
            </a:r>
            <a:r>
              <a:rPr lang="zh-TW" altLang="en-US" dirty="0" smtClean="0">
                <a:solidFill>
                  <a:srgbClr val="FF0000"/>
                </a:solidFill>
                <a:latin typeface="微軟正黑體" pitchFamily="34" charset="-120"/>
                <a:ea typeface="微軟正黑體" pitchFamily="34" charset="-120"/>
              </a:rPr>
              <a:t>能遷移到生活運用的</a:t>
            </a:r>
            <a:r>
              <a:rPr lang="zh-TW" altLang="en-US" dirty="0" smtClean="0">
                <a:solidFill>
                  <a:srgbClr val="FF0000"/>
                </a:solidFill>
                <a:latin typeface="微軟正黑體" pitchFamily="34" charset="-120"/>
                <a:ea typeface="微軟正黑體" pitchFamily="34" charset="-120"/>
              </a:rPr>
              <a:t>內涵</a:t>
            </a:r>
            <a:endParaRPr lang="en-US" altLang="zh-TW" dirty="0" smtClean="0">
              <a:solidFill>
                <a:srgbClr val="FF0000"/>
              </a:solidFill>
              <a:latin typeface="微軟正黑體" pitchFamily="34" charset="-120"/>
              <a:ea typeface="微軟正黑體" pitchFamily="34" charset="-120"/>
            </a:endParaRPr>
          </a:p>
          <a:p>
            <a:pPr>
              <a:buFont typeface="Wingdings" pitchFamily="2" charset="2"/>
              <a:buChar char="ü"/>
            </a:pPr>
            <a:r>
              <a:rPr lang="zh-TW" altLang="en-US" sz="2400" dirty="0" smtClean="0"/>
              <a:t>透過</a:t>
            </a:r>
            <a:r>
              <a:rPr lang="zh-TW" altLang="en-US" sz="2400" dirty="0" smtClean="0"/>
              <a:t>唐朝社會外來與對外文化交流的探討，理解文化融合的特性與</a:t>
            </a:r>
            <a:r>
              <a:rPr lang="zh-TW" altLang="en-US" sz="2400" dirty="0" smtClean="0"/>
              <a:t>優缺點</a:t>
            </a:r>
            <a:endParaRPr lang="en-US" altLang="zh-TW" dirty="0" smtClean="0">
              <a:solidFill>
                <a:srgbClr val="FF0000"/>
              </a:solidFill>
              <a:latin typeface="微軟正黑體" pitchFamily="34" charset="-120"/>
              <a:ea typeface="微軟正黑體" pitchFamily="34" charset="-120"/>
            </a:endParaRPr>
          </a:p>
          <a:p>
            <a:r>
              <a:rPr lang="zh-TW" altLang="en-US" dirty="0" smtClean="0">
                <a:solidFill>
                  <a:srgbClr val="FF0000"/>
                </a:solidFill>
                <a:latin typeface="微軟正黑體" pitchFamily="34" charset="-120"/>
                <a:ea typeface="微軟正黑體" pitchFamily="34" charset="-120"/>
              </a:rPr>
              <a:t>將原本分列的知識</a:t>
            </a:r>
            <a:r>
              <a:rPr lang="zh-TW" altLang="en-US" dirty="0" smtClean="0">
                <a:solidFill>
                  <a:srgbClr val="FF0000"/>
                </a:solidFill>
                <a:latin typeface="微軟正黑體" pitchFamily="34" charset="-120"/>
                <a:ea typeface="微軟正黑體" pitchFamily="34" charset="-120"/>
              </a:rPr>
              <a:t>、技能與情意目標統整成較</a:t>
            </a:r>
            <a:r>
              <a:rPr lang="zh-TW" altLang="en-US" dirty="0" smtClean="0">
                <a:solidFill>
                  <a:srgbClr val="FF0000"/>
                </a:solidFill>
                <a:latin typeface="微軟正黑體" pitchFamily="34" charset="-120"/>
                <a:ea typeface="微軟正黑體" pitchFamily="34" charset="-120"/>
              </a:rPr>
              <a:t>上層的</a:t>
            </a:r>
            <a:r>
              <a:rPr lang="zh-TW" altLang="en-US" dirty="0" smtClean="0">
                <a:solidFill>
                  <a:srgbClr val="FF0000"/>
                </a:solidFill>
                <a:latin typeface="微軟正黑體" pitchFamily="34" charset="-120"/>
                <a:ea typeface="微軟正黑體" pitchFamily="34" charset="-120"/>
              </a:rPr>
              <a:t>意義</a:t>
            </a:r>
            <a:endParaRPr lang="en-US" altLang="zh-TW" dirty="0" smtClean="0">
              <a:solidFill>
                <a:srgbClr val="FF0000"/>
              </a:solidFill>
              <a:latin typeface="微軟正黑體" pitchFamily="34" charset="-120"/>
              <a:ea typeface="微軟正黑體" pitchFamily="34" charset="-120"/>
            </a:endParaRPr>
          </a:p>
          <a:p>
            <a:pPr>
              <a:buFont typeface="Wingdings" pitchFamily="2" charset="2"/>
              <a:buChar char="ü"/>
            </a:pPr>
            <a:r>
              <a:rPr lang="zh-TW" altLang="en-US" sz="2400" dirty="0" smtClean="0"/>
              <a:t>透過唐朝社會文化交流的探討，養成多元文化關懷與尊重</a:t>
            </a:r>
            <a:endParaRPr lang="en-US" altLang="zh-TW" sz="2400" dirty="0" smtClean="0"/>
          </a:p>
          <a:p>
            <a:endParaRPr lang="en-US" altLang="zh-TW" dirty="0" smtClean="0">
              <a:solidFill>
                <a:srgbClr val="FF0000"/>
              </a:solidFill>
              <a:latin typeface="微軟正黑體" pitchFamily="34" charset="-120"/>
              <a:ea typeface="微軟正黑體" pitchFamily="34" charset="-120"/>
            </a:endParaRPr>
          </a:p>
          <a:p>
            <a:endParaRPr lang="zh-TW" altLang="en-US" dirty="0"/>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solidFill>
            <a:srgbClr val="FFCCFF"/>
          </a:solidFill>
        </p:spPr>
        <p:txBody>
          <a:bodyPr/>
          <a:lstStyle/>
          <a:p>
            <a:r>
              <a:rPr lang="zh-TW" altLang="en-US" sz="4000" b="1" dirty="0" smtClean="0">
                <a:latin typeface="微軟正黑體" pitchFamily="34" charset="-120"/>
                <a:ea typeface="微軟正黑體" pitchFamily="34" charset="-120"/>
              </a:rPr>
              <a:t>目標的寫法</a:t>
            </a:r>
            <a:r>
              <a:rPr lang="zh-TW" altLang="en-US" sz="4000" b="1" dirty="0" smtClean="0">
                <a:solidFill>
                  <a:srgbClr val="FF0000"/>
                </a:solidFill>
                <a:latin typeface="微軟正黑體" pitchFamily="34" charset="-120"/>
                <a:ea typeface="微軟正黑體" pitchFamily="34" charset="-120"/>
              </a:rPr>
              <a:t>也要</a:t>
            </a:r>
            <a:r>
              <a:rPr lang="zh-TW" altLang="en-US" sz="4000" b="1" dirty="0" smtClean="0">
                <a:latin typeface="微軟正黑體" pitchFamily="34" charset="-120"/>
                <a:ea typeface="微軟正黑體" pitchFamily="34" charset="-120"/>
              </a:rPr>
              <a:t>不同</a:t>
            </a:r>
            <a:r>
              <a:rPr lang="en-US" altLang="zh-TW" b="1" dirty="0" smtClean="0">
                <a:latin typeface="微軟正黑體" pitchFamily="34" charset="-120"/>
                <a:ea typeface="微軟正黑體" pitchFamily="34" charset="-120"/>
              </a:rPr>
              <a:t>—</a:t>
            </a:r>
            <a:r>
              <a:rPr lang="zh-TW" altLang="en-US" sz="3200" b="1" dirty="0" smtClean="0">
                <a:solidFill>
                  <a:srgbClr val="FF0000"/>
                </a:solidFill>
                <a:latin typeface="微軟正黑體" pitchFamily="34" charset="-120"/>
                <a:ea typeface="微軟正黑體" pitchFamily="34" charset="-120"/>
              </a:rPr>
              <a:t>修改後</a:t>
            </a:r>
            <a:r>
              <a:rPr lang="zh-TW" altLang="en-US" sz="3200" b="1" dirty="0" smtClean="0">
                <a:latin typeface="微軟正黑體" pitchFamily="34" charset="-120"/>
                <a:ea typeface="微軟正黑體" pitchFamily="34" charset="-120"/>
              </a:rPr>
              <a:t>的</a:t>
            </a:r>
            <a:r>
              <a:rPr lang="zh-TW" altLang="en-US" sz="3200" b="1" dirty="0" smtClean="0">
                <a:latin typeface="微軟正黑體" pitchFamily="34" charset="-120"/>
                <a:ea typeface="微軟正黑體" pitchFamily="34" charset="-120"/>
              </a:rPr>
              <a:t>寫法  </a:t>
            </a:r>
            <a:endParaRPr lang="zh-TW" altLang="en-US" sz="3200" dirty="0"/>
          </a:p>
        </p:txBody>
      </p:sp>
      <p:sp>
        <p:nvSpPr>
          <p:cNvPr id="3" name="內容版面配置區 2"/>
          <p:cNvSpPr>
            <a:spLocks noGrp="1"/>
          </p:cNvSpPr>
          <p:nvPr>
            <p:ph idx="1"/>
          </p:nvPr>
        </p:nvSpPr>
        <p:spPr>
          <a:solidFill>
            <a:srgbClr val="FFCCCC"/>
          </a:solidFill>
        </p:spPr>
        <p:txBody>
          <a:bodyPr/>
          <a:lstStyle/>
          <a:p>
            <a:r>
              <a:rPr lang="zh-TW" altLang="en-US" sz="2800" dirty="0" smtClean="0"/>
              <a:t>透過唐朝社會外來與對外文化交流的探討，理解文化融合的特性與優缺點</a:t>
            </a:r>
            <a:endParaRPr lang="en-US" altLang="zh-TW" sz="2800" dirty="0" smtClean="0"/>
          </a:p>
          <a:p>
            <a:r>
              <a:rPr lang="zh-TW" altLang="en-US" sz="2800" dirty="0" smtClean="0"/>
              <a:t>透過唐朝社會文化交流的探討，養成多元文化關懷與尊重</a:t>
            </a:r>
            <a:endParaRPr lang="en-US" altLang="zh-TW" sz="2800" dirty="0" smtClean="0"/>
          </a:p>
          <a:p>
            <a:r>
              <a:rPr lang="zh-TW" altLang="en-US" sz="2800" dirty="0" smtClean="0"/>
              <a:t>能說明受唐朝文化影響的國家，其歷史遺跡與唐化的文化風貌</a:t>
            </a:r>
            <a:endParaRPr lang="en-US" altLang="zh-TW" sz="2800" dirty="0" smtClean="0"/>
          </a:p>
          <a:p>
            <a:r>
              <a:rPr lang="zh-TW" altLang="en-US" sz="2800" dirty="0" smtClean="0"/>
              <a:t>能與同學溝通合作，完成簡報與報告任務</a:t>
            </a:r>
            <a:endParaRPr lang="en-US" altLang="zh-TW" sz="2800" dirty="0" smtClean="0"/>
          </a:p>
          <a:p>
            <a:endParaRPr lang="en-US" altLang="zh-TW" dirty="0" smtClean="0"/>
          </a:p>
          <a:p>
            <a:endParaRPr lang="zh-TW" altLang="en-US" dirty="0"/>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061158" cy="912478"/>
          </a:xfrm>
          <a:solidFill>
            <a:srgbClr val="FFCCFF"/>
          </a:solidFill>
        </p:spPr>
        <p:txBody>
          <a:bodyPr/>
          <a:lstStyle/>
          <a:p>
            <a:r>
              <a:rPr lang="zh-TW" altLang="en-US" sz="4000" b="1" dirty="0" smtClean="0">
                <a:latin typeface="微軟正黑體" pitchFamily="34" charset="-120"/>
                <a:ea typeface="微軟正黑體" pitchFamily="34" charset="-120"/>
              </a:rPr>
              <a:t>學科知識</a:t>
            </a:r>
            <a:r>
              <a:rPr lang="en-US" altLang="zh-TW" sz="4000" b="1" dirty="0" smtClean="0">
                <a:latin typeface="微軟正黑體" pitchFamily="34" charset="-120"/>
                <a:ea typeface="微軟正黑體" pitchFamily="34" charset="-120"/>
              </a:rPr>
              <a:t>+</a:t>
            </a:r>
            <a:r>
              <a:rPr lang="zh-TW" altLang="en-US" sz="4000" b="1" dirty="0" smtClean="0">
                <a:latin typeface="微軟正黑體" pitchFamily="34" charset="-120"/>
                <a:ea typeface="微軟正黑體" pitchFamily="34" charset="-120"/>
              </a:rPr>
              <a:t>技能</a:t>
            </a:r>
            <a:r>
              <a:rPr lang="en-US" altLang="zh-TW" sz="4000" b="1" dirty="0" smtClean="0">
                <a:latin typeface="微軟正黑體" pitchFamily="34" charset="-120"/>
                <a:ea typeface="微軟正黑體" pitchFamily="34" charset="-120"/>
              </a:rPr>
              <a:t>+</a:t>
            </a:r>
            <a:r>
              <a:rPr lang="zh-TW" altLang="en-US" sz="4000" b="1" dirty="0" smtClean="0">
                <a:latin typeface="微軟正黑體" pitchFamily="34" charset="-120"/>
                <a:ea typeface="微軟正黑體" pitchFamily="34" charset="-120"/>
              </a:rPr>
              <a:t>態度</a:t>
            </a:r>
            <a:endParaRPr lang="zh-TW" altLang="en-US" sz="4000" b="1" dirty="0">
              <a:latin typeface="微軟正黑體" pitchFamily="34" charset="-120"/>
              <a:ea typeface="微軟正黑體" pitchFamily="34" charset="-120"/>
            </a:endParaRPr>
          </a:p>
        </p:txBody>
      </p:sp>
      <p:sp>
        <p:nvSpPr>
          <p:cNvPr id="3" name="內容版面配置區 2"/>
          <p:cNvSpPr>
            <a:spLocks noGrp="1"/>
          </p:cNvSpPr>
          <p:nvPr>
            <p:ph idx="1"/>
          </p:nvPr>
        </p:nvSpPr>
        <p:spPr>
          <a:solidFill>
            <a:srgbClr val="FFCCCC"/>
          </a:solidFill>
        </p:spPr>
        <p:txBody>
          <a:bodyPr/>
          <a:lstStyle/>
          <a:p>
            <a:r>
              <a:rPr lang="zh-TW" altLang="en-US" dirty="0" smtClean="0"/>
              <a:t>透過動物園動物及其特徵，認識動物的英文單字與</a:t>
            </a:r>
            <a:r>
              <a:rPr lang="en-US" altLang="zh-TW" dirty="0" smtClean="0"/>
              <a:t>There is (are)xx.</a:t>
            </a:r>
            <a:r>
              <a:rPr lang="zh-TW" altLang="en-US" dirty="0" smtClean="0"/>
              <a:t>句型</a:t>
            </a:r>
            <a:endParaRPr lang="en-US" altLang="zh-TW" dirty="0" smtClean="0"/>
          </a:p>
          <a:p>
            <a:r>
              <a:rPr lang="zh-TW" altLang="en-US" dirty="0" smtClean="0"/>
              <a:t>透過動物園動物生長環境的探討，了解動物原來生活的地方，以及能運用英文句型</a:t>
            </a:r>
            <a:r>
              <a:rPr lang="en-US" altLang="zh-TW" dirty="0" smtClean="0"/>
              <a:t>There is (are)xx</a:t>
            </a:r>
            <a:r>
              <a:rPr lang="zh-TW" altLang="en-US" dirty="0" smtClean="0"/>
              <a:t> </a:t>
            </a:r>
            <a:r>
              <a:rPr lang="en-US" altLang="zh-TW" dirty="0" smtClean="0"/>
              <a:t>in  xx.</a:t>
            </a:r>
          </a:p>
          <a:p>
            <a:r>
              <a:rPr lang="zh-TW" altLang="en-US" dirty="0" smtClean="0"/>
              <a:t>理解動物園的意義以及怎樣的環境安排可以讓動物活得更自在， 進而關懷與愛護身邊的動物</a:t>
            </a:r>
            <a:endParaRPr lang="en-US" altLang="zh-TW" dirty="0" smtClean="0"/>
          </a:p>
          <a:p>
            <a:endParaRPr lang="en-US" altLang="zh-TW" dirty="0" smtClean="0"/>
          </a:p>
          <a:p>
            <a:endParaRPr lang="zh-TW" altLang="en-US" dirty="0"/>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9"/>
            <a:ext cx="8093242" cy="912478"/>
          </a:xfrm>
          <a:solidFill>
            <a:srgbClr val="9966FF"/>
          </a:solidFill>
        </p:spPr>
        <p:txBody>
          <a:bodyPr/>
          <a:lstStyle/>
          <a:p>
            <a:r>
              <a:rPr lang="zh-TW" altLang="en-US" sz="4000" b="1" dirty="0" smtClean="0">
                <a:latin typeface="微軟正黑體" pitchFamily="34" charset="-120"/>
                <a:ea typeface="微軟正黑體" pitchFamily="34" charset="-120"/>
              </a:rPr>
              <a:t>實作</a:t>
            </a:r>
            <a:r>
              <a:rPr lang="en-US" altLang="zh-TW" sz="4000" b="1" dirty="0" smtClean="0">
                <a:latin typeface="微軟正黑體" pitchFamily="34" charset="-120"/>
                <a:ea typeface="微軟正黑體" pitchFamily="34" charset="-120"/>
              </a:rPr>
              <a:t>II--</a:t>
            </a:r>
            <a:r>
              <a:rPr lang="zh-TW" altLang="en-US" sz="4000" b="1" dirty="0" smtClean="0">
                <a:latin typeface="微軟正黑體" pitchFamily="34" charset="-120"/>
                <a:ea typeface="微軟正黑體" pitchFamily="34" charset="-120"/>
              </a:rPr>
              <a:t>修改學習目標</a:t>
            </a:r>
            <a:endParaRPr lang="zh-TW" altLang="en-US" sz="4000" b="1" dirty="0">
              <a:latin typeface="微軟正黑體" pitchFamily="34" charset="-120"/>
              <a:ea typeface="微軟正黑體" pitchFamily="34" charset="-120"/>
            </a:endParaRPr>
          </a:p>
        </p:txBody>
      </p:sp>
      <p:sp>
        <p:nvSpPr>
          <p:cNvPr id="3" name="內容版面配置區 2"/>
          <p:cNvSpPr>
            <a:spLocks noGrp="1"/>
          </p:cNvSpPr>
          <p:nvPr>
            <p:ph idx="1"/>
          </p:nvPr>
        </p:nvSpPr>
        <p:spPr>
          <a:xfrm>
            <a:off x="449178" y="1700464"/>
            <a:ext cx="8189495" cy="4858836"/>
          </a:xfrm>
        </p:spPr>
        <p:txBody>
          <a:bodyPr/>
          <a:lstStyle/>
          <a:p>
            <a:r>
              <a:rPr lang="zh-TW" altLang="en-US" dirty="0" smtClean="0"/>
              <a:t>請跟你的協作夥伴討論，並修改學習目標的寫法  </a:t>
            </a:r>
            <a:r>
              <a:rPr lang="en-US" altLang="zh-TW" dirty="0" smtClean="0"/>
              <a:t>(</a:t>
            </a:r>
            <a:r>
              <a:rPr lang="zh-TW" altLang="en-US" dirty="0" smtClean="0"/>
              <a:t>視領域特性撰寫主題學習目標</a:t>
            </a:r>
            <a:r>
              <a:rPr lang="en-US" altLang="zh-TW" dirty="0" smtClean="0"/>
              <a:t>/</a:t>
            </a:r>
            <a:r>
              <a:rPr lang="zh-TW" altLang="en-US" dirty="0" smtClean="0"/>
              <a:t>單元學習目標  </a:t>
            </a:r>
            <a:r>
              <a:rPr lang="en-US" altLang="zh-TW" dirty="0" smtClean="0"/>
              <a:t>/</a:t>
            </a:r>
            <a:r>
              <a:rPr lang="zh-TW" altLang="en-US" dirty="0" smtClean="0"/>
              <a:t>活動學習目標</a:t>
            </a:r>
            <a:r>
              <a:rPr lang="en-US" altLang="zh-TW" dirty="0" smtClean="0"/>
              <a:t>)</a:t>
            </a:r>
          </a:p>
          <a:p>
            <a:endParaRPr lang="en-US" altLang="zh-TW" dirty="0" smtClean="0"/>
          </a:p>
          <a:p>
            <a:r>
              <a:rPr lang="zh-TW" altLang="en-US" dirty="0" smtClean="0"/>
              <a:t>可先使用便利貼填寫討論，整理後寫入架構圖或主題</a:t>
            </a:r>
            <a:r>
              <a:rPr lang="en-US" altLang="zh-TW" dirty="0" smtClean="0"/>
              <a:t>(</a:t>
            </a:r>
            <a:r>
              <a:rPr lang="zh-TW" altLang="en-US" dirty="0" smtClean="0"/>
              <a:t>教學</a:t>
            </a:r>
            <a:r>
              <a:rPr lang="en-US" altLang="zh-TW" dirty="0" smtClean="0"/>
              <a:t>)</a:t>
            </a:r>
            <a:r>
              <a:rPr lang="zh-TW" altLang="en-US" dirty="0" smtClean="0"/>
              <a:t>摘要表中</a:t>
            </a:r>
            <a:endParaRPr lang="en-US" altLang="zh-TW" dirty="0" smtClean="0"/>
          </a:p>
          <a:p>
            <a:pPr>
              <a:buNone/>
            </a:pPr>
            <a:r>
              <a:rPr lang="zh-TW" altLang="en-US" dirty="0" smtClean="0"/>
              <a:t>       </a:t>
            </a:r>
          </a:p>
          <a:p>
            <a:endParaRPr lang="zh-TW" altLang="en-US" dirty="0"/>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199" y="274638"/>
            <a:ext cx="8253663" cy="944562"/>
          </a:xfrm>
          <a:solidFill>
            <a:srgbClr val="FFCCFF"/>
          </a:solidFill>
        </p:spPr>
        <p:txBody>
          <a:bodyPr/>
          <a:lstStyle/>
          <a:p>
            <a:r>
              <a:rPr lang="zh-TW" altLang="en-US" sz="4000" b="1" dirty="0" smtClean="0">
                <a:latin typeface="微軟正黑體" pitchFamily="34" charset="-120"/>
                <a:ea typeface="微軟正黑體" pitchFamily="34" charset="-120"/>
              </a:rPr>
              <a:t>用目標來整你的學習脈絡</a:t>
            </a:r>
            <a:endParaRPr lang="zh-TW" altLang="en-US" sz="4000" b="1" dirty="0">
              <a:latin typeface="微軟正黑體" pitchFamily="34" charset="-120"/>
              <a:ea typeface="微軟正黑體" pitchFamily="34" charset="-120"/>
            </a:endParaRPr>
          </a:p>
        </p:txBody>
      </p:sp>
      <p:sp>
        <p:nvSpPr>
          <p:cNvPr id="3" name="內容版面配置區 2"/>
          <p:cNvSpPr>
            <a:spLocks noGrp="1"/>
          </p:cNvSpPr>
          <p:nvPr>
            <p:ph idx="1"/>
          </p:nvPr>
        </p:nvSpPr>
        <p:spPr>
          <a:solidFill>
            <a:schemeClr val="bg1"/>
          </a:solidFill>
        </p:spPr>
        <p:txBody>
          <a:bodyPr/>
          <a:lstStyle/>
          <a:p>
            <a:pPr>
              <a:buNone/>
            </a:pPr>
            <a:r>
              <a:rPr lang="zh-TW" altLang="en-US" dirty="0" smtClean="0"/>
              <a:t>   </a:t>
            </a:r>
            <a:endParaRPr lang="en-US" altLang="zh-TW" dirty="0" smtClean="0"/>
          </a:p>
          <a:p>
            <a:pPr>
              <a:buNone/>
            </a:pPr>
            <a:r>
              <a:rPr lang="zh-TW" altLang="en-US" dirty="0" smtClean="0"/>
              <a:t>  </a:t>
            </a:r>
            <a:r>
              <a:rPr lang="en-US" altLang="zh-TW" dirty="0" smtClean="0"/>
              <a:t>1.</a:t>
            </a:r>
            <a:r>
              <a:rPr lang="zh-TW" altLang="en-US" dirty="0" smtClean="0"/>
              <a:t>最終的學習活動跟學習目標的關係</a:t>
            </a:r>
            <a:endParaRPr lang="en-US" altLang="zh-TW" dirty="0" smtClean="0"/>
          </a:p>
          <a:p>
            <a:pPr>
              <a:buNone/>
            </a:pPr>
            <a:endParaRPr lang="en-US" altLang="zh-TW" dirty="0" smtClean="0"/>
          </a:p>
          <a:p>
            <a:pPr>
              <a:buNone/>
            </a:pPr>
            <a:r>
              <a:rPr lang="zh-TW" altLang="en-US" dirty="0" smtClean="0"/>
              <a:t>  </a:t>
            </a:r>
            <a:r>
              <a:rPr lang="en-US" altLang="zh-TW" dirty="0" smtClean="0"/>
              <a:t>2.</a:t>
            </a:r>
            <a:r>
              <a:rPr lang="zh-TW" altLang="en-US" dirty="0" smtClean="0"/>
              <a:t>各學習活動是否展現出學生所學的能力是否相關或疊加</a:t>
            </a:r>
            <a:endParaRPr lang="en-US" altLang="zh-TW" dirty="0" smtClean="0"/>
          </a:p>
          <a:p>
            <a:pPr>
              <a:buNone/>
            </a:pPr>
            <a:r>
              <a:rPr lang="zh-TW" altLang="en-US" dirty="0" smtClean="0"/>
              <a:t>  </a:t>
            </a:r>
            <a:endParaRPr lang="en-US" altLang="zh-TW" dirty="0" smtClean="0"/>
          </a:p>
          <a:p>
            <a:pPr>
              <a:buNone/>
            </a:pPr>
            <a:r>
              <a:rPr lang="zh-TW" altLang="en-US" dirty="0" smtClean="0"/>
              <a:t>      使用逆向回推策略</a:t>
            </a:r>
            <a:endParaRPr lang="en-US" altLang="zh-TW" dirty="0" smtClean="0"/>
          </a:p>
          <a:p>
            <a:pPr>
              <a:buNone/>
            </a:pPr>
            <a:endParaRPr lang="zh-TW" altLang="en-US" dirty="0"/>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標題 1"/>
          <p:cNvSpPr>
            <a:spLocks noGrp="1"/>
          </p:cNvSpPr>
          <p:nvPr>
            <p:ph type="title"/>
          </p:nvPr>
        </p:nvSpPr>
        <p:spPr/>
        <p:txBody>
          <a:bodyPr/>
          <a:lstStyle/>
          <a:p>
            <a:r>
              <a:rPr lang="zh-TW" altLang="en-US" sz="4000" b="1" dirty="0" smtClean="0">
                <a:solidFill>
                  <a:schemeClr val="tx1"/>
                </a:solidFill>
                <a:latin typeface="微軟正黑體" pitchFamily="34" charset="-120"/>
                <a:ea typeface="微軟正黑體" pitchFamily="34" charset="-120"/>
              </a:rPr>
              <a:t>國中國文實例</a:t>
            </a:r>
          </a:p>
        </p:txBody>
      </p:sp>
      <p:sp>
        <p:nvSpPr>
          <p:cNvPr id="24579" name="內容版面配置區 2"/>
          <p:cNvSpPr>
            <a:spLocks noGrp="1"/>
          </p:cNvSpPr>
          <p:nvPr>
            <p:ph idx="1"/>
          </p:nvPr>
        </p:nvSpPr>
        <p:spPr>
          <a:xfrm>
            <a:off x="200025" y="2565400"/>
            <a:ext cx="8943975" cy="3592513"/>
          </a:xfrm>
          <a:solidFill>
            <a:srgbClr val="FFCCCC"/>
          </a:solidFill>
        </p:spPr>
        <p:txBody>
          <a:bodyPr/>
          <a:lstStyle/>
          <a:p>
            <a:pPr>
              <a:buFontTx/>
              <a:buNone/>
            </a:pPr>
            <a:r>
              <a:rPr lang="zh-TW" altLang="en-US" sz="2800" dirty="0" smtClean="0">
                <a:ea typeface="新細明體" charset="-120"/>
              </a:rPr>
              <a:t>  </a:t>
            </a:r>
            <a:r>
              <a:rPr lang="zh-TW" altLang="zh-TW" sz="2800" dirty="0" smtClean="0">
                <a:ea typeface="新細明體" charset="-120"/>
              </a:rPr>
              <a:t>◎學生分組並協調任務角色、使用教師提供改寫之</a:t>
            </a:r>
            <a:r>
              <a:rPr lang="zh-TW" altLang="en-US" sz="2800" dirty="0" smtClean="0">
                <a:ea typeface="新細明體" charset="-120"/>
              </a:rPr>
              <a:t> </a:t>
            </a:r>
            <a:r>
              <a:rPr lang="zh-TW" altLang="zh-TW" sz="2800" dirty="0" smtClean="0">
                <a:ea typeface="新細明體" charset="-120"/>
              </a:rPr>
              <a:t>白話劇本、擔任不同角色進行朗讀</a:t>
            </a:r>
          </a:p>
          <a:p>
            <a:pPr>
              <a:buFontTx/>
              <a:buNone/>
            </a:pPr>
            <a:r>
              <a:rPr lang="zh-TW" altLang="en-US" sz="2800" dirty="0" smtClean="0">
                <a:ea typeface="新細明體" charset="-120"/>
              </a:rPr>
              <a:t>  </a:t>
            </a:r>
            <a:r>
              <a:rPr lang="zh-TW" altLang="zh-TW" sz="2800" dirty="0" smtClean="0">
                <a:ea typeface="新細明體" charset="-120"/>
              </a:rPr>
              <a:t>◎使用情感表分幕填入劇中人情緒、各組上台分享</a:t>
            </a:r>
          </a:p>
          <a:p>
            <a:pPr>
              <a:buFontTx/>
              <a:buNone/>
            </a:pPr>
            <a:r>
              <a:rPr lang="zh-TW" altLang="en-US" sz="2800" dirty="0" smtClean="0">
                <a:ea typeface="新細明體" charset="-120"/>
              </a:rPr>
              <a:t>  </a:t>
            </a:r>
            <a:r>
              <a:rPr lang="zh-TW" altLang="zh-TW" sz="2800" dirty="0" smtClean="0">
                <a:ea typeface="新細明體" charset="-120"/>
              </a:rPr>
              <a:t>◎閱讀原文、小組合作翻譯原文、各組發表翻譯成果</a:t>
            </a:r>
          </a:p>
          <a:p>
            <a:pPr>
              <a:buFontTx/>
              <a:buNone/>
            </a:pPr>
            <a:r>
              <a:rPr lang="zh-TW" altLang="en-US" sz="2800" dirty="0" smtClean="0">
                <a:ea typeface="新細明體" charset="-120"/>
              </a:rPr>
              <a:t>  </a:t>
            </a:r>
            <a:r>
              <a:rPr lang="zh-TW" altLang="zh-TW" sz="2800" dirty="0" smtClean="0">
                <a:ea typeface="新細明體" charset="-120"/>
              </a:rPr>
              <a:t>◎每人寫出一句對張釋之的看法、小組將成員看法組成一首詩、代表上台分享</a:t>
            </a:r>
          </a:p>
          <a:p>
            <a:endParaRPr lang="zh-TW" altLang="en-US" dirty="0" smtClean="0">
              <a:ea typeface="新細明體" charset="-120"/>
            </a:endParaRPr>
          </a:p>
        </p:txBody>
      </p:sp>
      <p:sp>
        <p:nvSpPr>
          <p:cNvPr id="5" name="矩形 4"/>
          <p:cNvSpPr/>
          <p:nvPr/>
        </p:nvSpPr>
        <p:spPr>
          <a:xfrm>
            <a:off x="468313" y="1268413"/>
            <a:ext cx="8207375" cy="1077912"/>
          </a:xfrm>
          <a:prstGeom prst="rect">
            <a:avLst/>
          </a:prstGeom>
          <a:solidFill>
            <a:srgbClr val="14D2DC"/>
          </a:solidFill>
        </p:spPr>
        <p:txBody>
          <a:bodyPr>
            <a:spAutoFit/>
          </a:bodyPr>
          <a:lstStyle/>
          <a:p>
            <a:pPr marL="342900" indent="-342900" eaLnBrk="0" hangingPunct="0">
              <a:spcBef>
                <a:spcPct val="20000"/>
              </a:spcBef>
              <a:defRPr/>
            </a:pPr>
            <a:r>
              <a:rPr lang="zh-TW" altLang="zh-TW" sz="3600" kern="0" dirty="0">
                <a:solidFill>
                  <a:srgbClr val="000000"/>
                </a:solidFill>
                <a:latin typeface="Arial"/>
                <a:ea typeface="新細明體" charset="-120"/>
              </a:rPr>
              <a:t>國語文央團教師黃惠美</a:t>
            </a:r>
            <a:r>
              <a:rPr lang="en-US" altLang="zh-TW" sz="3600" kern="0" dirty="0">
                <a:solidFill>
                  <a:srgbClr val="FF0000"/>
                </a:solidFill>
                <a:latin typeface="Arial"/>
                <a:ea typeface="新細明體" charset="-120"/>
              </a:rPr>
              <a:t>--</a:t>
            </a:r>
            <a:r>
              <a:rPr lang="zh-TW" altLang="zh-TW" sz="3600" kern="0" dirty="0">
                <a:solidFill>
                  <a:srgbClr val="FF0000"/>
                </a:solidFill>
                <a:latin typeface="Arial"/>
                <a:ea typeface="新細明體" charset="-120"/>
              </a:rPr>
              <a:t>張釋之執法</a:t>
            </a:r>
            <a:r>
              <a:rPr lang="zh-TW" altLang="en-US" sz="2800" kern="0" dirty="0">
                <a:solidFill>
                  <a:srgbClr val="000000"/>
                </a:solidFill>
                <a:latin typeface="Arial"/>
                <a:ea typeface="新細明體" charset="-120"/>
              </a:rPr>
              <a:t>（國七，</a:t>
            </a:r>
            <a:r>
              <a:rPr lang="en-US" altLang="zh-TW" sz="2800" kern="0" dirty="0">
                <a:solidFill>
                  <a:srgbClr val="000000"/>
                </a:solidFill>
                <a:latin typeface="Arial"/>
                <a:ea typeface="新細明體" charset="-120"/>
              </a:rPr>
              <a:t>2</a:t>
            </a:r>
            <a:r>
              <a:rPr lang="zh-TW" altLang="en-US" sz="2800" kern="0" dirty="0">
                <a:solidFill>
                  <a:srgbClr val="000000"/>
                </a:solidFill>
                <a:latin typeface="Arial"/>
                <a:ea typeface="新細明體" charset="-120"/>
              </a:rPr>
              <a:t>節，</a:t>
            </a:r>
            <a:r>
              <a:rPr lang="en-US" altLang="zh-TW" sz="2800" kern="0" dirty="0">
                <a:solidFill>
                  <a:srgbClr val="000000"/>
                </a:solidFill>
                <a:latin typeface="Arial"/>
                <a:ea typeface="新細明體" charset="-120"/>
              </a:rPr>
              <a:t>90</a:t>
            </a:r>
            <a:r>
              <a:rPr lang="zh-TW" altLang="en-US" sz="2800" kern="0" dirty="0">
                <a:solidFill>
                  <a:srgbClr val="000000"/>
                </a:solidFill>
                <a:latin typeface="Arial"/>
                <a:ea typeface="新細明體" charset="-120"/>
              </a:rPr>
              <a:t>分鐘）</a:t>
            </a:r>
            <a:endParaRPr lang="zh-TW" altLang="zh-TW" sz="2800" kern="0" dirty="0">
              <a:solidFill>
                <a:srgbClr val="000000"/>
              </a:solidFill>
              <a:latin typeface="Arial"/>
              <a:ea typeface="新細明體" charset="-120"/>
            </a:endParaRPr>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標題 1"/>
          <p:cNvSpPr>
            <a:spLocks noGrp="1"/>
          </p:cNvSpPr>
          <p:nvPr>
            <p:ph type="title"/>
          </p:nvPr>
        </p:nvSpPr>
        <p:spPr>
          <a:solidFill>
            <a:srgbClr val="FFCCFF"/>
          </a:solidFill>
        </p:spPr>
        <p:txBody>
          <a:bodyPr/>
          <a:lstStyle/>
          <a:p>
            <a:r>
              <a:rPr lang="zh-TW" altLang="en-US" sz="4000" b="1" dirty="0" smtClean="0">
                <a:latin typeface="微軟正黑體" pitchFamily="34" charset="-120"/>
                <a:ea typeface="微軟正黑體" pitchFamily="34" charset="-120"/>
              </a:rPr>
              <a:t>導向對應目標的最終學習活動</a:t>
            </a:r>
            <a:r>
              <a:rPr lang="en-US" altLang="zh-TW" sz="4000" b="1" dirty="0" smtClean="0">
                <a:latin typeface="微軟正黑體" pitchFamily="34" charset="-120"/>
                <a:ea typeface="微軟正黑體" pitchFamily="34" charset="-120"/>
              </a:rPr>
              <a:t/>
            </a:r>
            <a:br>
              <a:rPr lang="en-US" altLang="zh-TW" sz="4000" b="1" dirty="0" smtClean="0">
                <a:latin typeface="微軟正黑體" pitchFamily="34" charset="-120"/>
                <a:ea typeface="微軟正黑體" pitchFamily="34" charset="-120"/>
              </a:rPr>
            </a:br>
            <a:r>
              <a:rPr lang="en-US" altLang="zh-TW" sz="3600" b="1" dirty="0" smtClean="0">
                <a:latin typeface="微軟正黑體" pitchFamily="34" charset="-120"/>
                <a:ea typeface="微軟正黑體" pitchFamily="34" charset="-120"/>
              </a:rPr>
              <a:t>--</a:t>
            </a:r>
            <a:r>
              <a:rPr lang="zh-TW" altLang="en-US" sz="3600" b="1" dirty="0" smtClean="0">
                <a:latin typeface="微軟正黑體" pitchFamily="34" charset="-120"/>
                <a:ea typeface="微軟正黑體" pitchFamily="34" charset="-120"/>
              </a:rPr>
              <a:t>以「張釋之執法」為例</a:t>
            </a:r>
          </a:p>
        </p:txBody>
      </p:sp>
      <p:sp>
        <p:nvSpPr>
          <p:cNvPr id="72707" name="內容版面配置區 2"/>
          <p:cNvSpPr>
            <a:spLocks noGrp="1"/>
          </p:cNvSpPr>
          <p:nvPr>
            <p:ph idx="1"/>
          </p:nvPr>
        </p:nvSpPr>
        <p:spPr>
          <a:xfrm>
            <a:off x="457200" y="1824790"/>
            <a:ext cx="8229600" cy="4525963"/>
          </a:xfrm>
        </p:spPr>
        <p:txBody>
          <a:bodyPr/>
          <a:lstStyle/>
          <a:p>
            <a:pPr lvl="1"/>
            <a:r>
              <a:rPr lang="zh-TW" altLang="en-US" sz="3200" dirty="0" smtClean="0">
                <a:latin typeface="新細明體" charset="-120"/>
                <a:ea typeface="新細明體" charset="-120"/>
              </a:rPr>
              <a:t>如果學習目標是</a:t>
            </a:r>
            <a:r>
              <a:rPr lang="en-US" altLang="zh-TW" sz="3200" dirty="0" smtClean="0">
                <a:latin typeface="新細明體" charset="-120"/>
                <a:ea typeface="新細明體" charset="-120"/>
              </a:rPr>
              <a:t>—</a:t>
            </a:r>
          </a:p>
          <a:p>
            <a:pPr marL="1427163" indent="-449263">
              <a:buFont typeface="Wingdings" pitchFamily="2" charset="2"/>
              <a:buChar char="ü"/>
            </a:pPr>
            <a:r>
              <a:rPr lang="zh-TW" altLang="en-US" dirty="0" smtClean="0">
                <a:latin typeface="新細明體" charset="-120"/>
                <a:ea typeface="新細明體" charset="-120"/>
              </a:rPr>
              <a:t>能透過劇本朗讀與角色人物心情揣摩，理解文言文文本並說出感想</a:t>
            </a:r>
            <a:endParaRPr lang="en-US" altLang="zh-TW" dirty="0" smtClean="0">
              <a:latin typeface="新細明體" charset="-120"/>
              <a:ea typeface="新細明體" charset="-120"/>
            </a:endParaRPr>
          </a:p>
          <a:p>
            <a:pPr marL="1427163" indent="-449263">
              <a:buFont typeface="Wingdings" pitchFamily="2" charset="2"/>
              <a:buChar char="ü"/>
            </a:pPr>
            <a:r>
              <a:rPr lang="zh-TW" altLang="en-US" dirty="0" smtClean="0">
                <a:latin typeface="新細明體" charset="-120"/>
                <a:ea typeface="新細明體" charset="-120"/>
              </a:rPr>
              <a:t>能透過任務協調與分享發表，學習與人合作素養</a:t>
            </a:r>
            <a:endParaRPr lang="zh-TW" altLang="en-US" dirty="0" smtClean="0">
              <a:ea typeface="新細明體" charset="-120"/>
            </a:endParaRP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標題 1"/>
          <p:cNvSpPr>
            <a:spLocks noGrp="1"/>
          </p:cNvSpPr>
          <p:nvPr>
            <p:ph type="title"/>
          </p:nvPr>
        </p:nvSpPr>
        <p:spPr>
          <a:solidFill>
            <a:srgbClr val="FFCCFF"/>
          </a:solidFill>
        </p:spPr>
        <p:txBody>
          <a:bodyPr/>
          <a:lstStyle/>
          <a:p>
            <a:r>
              <a:rPr lang="zh-TW" altLang="en-US" b="1" dirty="0" smtClean="0">
                <a:latin typeface="微軟正黑體" pitchFamily="34" charset="-120"/>
                <a:ea typeface="微軟正黑體" pitchFamily="34" charset="-120"/>
              </a:rPr>
              <a:t>以「張釋之執法」為例</a:t>
            </a:r>
            <a:endParaRPr lang="zh-TW" altLang="en-US" dirty="0" smtClean="0">
              <a:ea typeface="新細明體" charset="-120"/>
            </a:endParaRPr>
          </a:p>
        </p:txBody>
      </p:sp>
      <p:sp>
        <p:nvSpPr>
          <p:cNvPr id="73731" name="內容版面配置區 2"/>
          <p:cNvSpPr>
            <a:spLocks noGrp="1"/>
          </p:cNvSpPr>
          <p:nvPr>
            <p:ph idx="1"/>
          </p:nvPr>
        </p:nvSpPr>
        <p:spPr/>
        <p:txBody>
          <a:bodyPr/>
          <a:lstStyle/>
          <a:p>
            <a:pPr>
              <a:buFontTx/>
              <a:buNone/>
            </a:pPr>
            <a:r>
              <a:rPr lang="zh-TW" altLang="en-US" smtClean="0">
                <a:ea typeface="新細明體" charset="-120"/>
              </a:rPr>
              <a:t>國中階段的核心素養（國</a:t>
            </a:r>
            <a:r>
              <a:rPr lang="en-US" altLang="zh-TW" smtClean="0">
                <a:ea typeface="新細明體" charset="-120"/>
              </a:rPr>
              <a:t>-J-C2</a:t>
            </a:r>
            <a:r>
              <a:rPr lang="zh-TW" altLang="en-US" smtClean="0">
                <a:ea typeface="新細明體" charset="-120"/>
              </a:rPr>
              <a:t>）：</a:t>
            </a:r>
            <a:r>
              <a:rPr lang="zh-TW" altLang="en-US" smtClean="0">
                <a:solidFill>
                  <a:srgbClr val="FF0000"/>
                </a:solidFill>
                <a:ea typeface="新細明體" charset="-120"/>
              </a:rPr>
              <a:t>人際關係與團隊合作</a:t>
            </a:r>
            <a:endParaRPr lang="en-US" altLang="zh-TW" smtClean="0">
              <a:solidFill>
                <a:srgbClr val="FF0000"/>
              </a:solidFill>
              <a:ea typeface="新細明體" charset="-120"/>
            </a:endParaRPr>
          </a:p>
          <a:p>
            <a:r>
              <a:rPr lang="zh-TW" altLang="en-US" smtClean="0">
                <a:ea typeface="新細明體" charset="-120"/>
              </a:rPr>
              <a:t>在國語文學習情境中，與他人合作學習，增進理解、溝通與包容的能力，在生活中建立友善的人際關係	</a:t>
            </a:r>
          </a:p>
          <a:p>
            <a:endParaRPr lang="zh-TW" altLang="en-US" smtClean="0">
              <a:ea typeface="新細明體" charset="-120"/>
            </a:endParaRP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標題 1"/>
          <p:cNvSpPr>
            <a:spLocks noGrp="1"/>
          </p:cNvSpPr>
          <p:nvPr>
            <p:ph type="title"/>
          </p:nvPr>
        </p:nvSpPr>
        <p:spPr>
          <a:xfrm>
            <a:off x="457199" y="274638"/>
            <a:ext cx="8253663" cy="976646"/>
          </a:xfrm>
          <a:solidFill>
            <a:srgbClr val="FFCCFF"/>
          </a:solidFill>
        </p:spPr>
        <p:txBody>
          <a:bodyPr/>
          <a:lstStyle/>
          <a:p>
            <a:r>
              <a:rPr lang="zh-TW" altLang="en-US" sz="4000" b="1" dirty="0" smtClean="0">
                <a:latin typeface="微軟正黑體" pitchFamily="34" charset="-120"/>
                <a:ea typeface="微軟正黑體" pitchFamily="34" charset="-120"/>
              </a:rPr>
              <a:t>以「張釋之執法」為例</a:t>
            </a:r>
          </a:p>
        </p:txBody>
      </p:sp>
      <p:sp>
        <p:nvSpPr>
          <p:cNvPr id="74755" name="內容版面配置區 2"/>
          <p:cNvSpPr>
            <a:spLocks noGrp="1"/>
          </p:cNvSpPr>
          <p:nvPr>
            <p:ph idx="1"/>
          </p:nvPr>
        </p:nvSpPr>
        <p:spPr/>
        <p:txBody>
          <a:bodyPr/>
          <a:lstStyle/>
          <a:p>
            <a:pPr>
              <a:buFontTx/>
              <a:buNone/>
            </a:pPr>
            <a:r>
              <a:rPr lang="zh-TW" altLang="en-US" smtClean="0">
                <a:ea typeface="新細明體" charset="-120"/>
              </a:rPr>
              <a:t>國中階段「閱讀」學習表現：</a:t>
            </a:r>
            <a:endParaRPr lang="en-US" altLang="zh-TW" smtClean="0">
              <a:ea typeface="新細明體" charset="-120"/>
            </a:endParaRPr>
          </a:p>
          <a:p>
            <a:r>
              <a:rPr lang="en-US" altLang="zh-TW" smtClean="0">
                <a:ea typeface="新細明體" charset="-120"/>
              </a:rPr>
              <a:t>5-Ⅳ-1</a:t>
            </a:r>
            <a:r>
              <a:rPr lang="zh-TW" altLang="en-US" smtClean="0">
                <a:ea typeface="新細明體" charset="-120"/>
              </a:rPr>
              <a:t>比較不同標點符號的表達效果，流暢朗讀各類文本，並表現情感的起伏變化。</a:t>
            </a:r>
          </a:p>
          <a:p>
            <a:r>
              <a:rPr lang="en-US" altLang="zh-TW" smtClean="0">
                <a:ea typeface="新細明體" charset="-120"/>
              </a:rPr>
              <a:t>5-Ⅳ-2  </a:t>
            </a:r>
            <a:r>
              <a:rPr lang="zh-TW" altLang="en-US" smtClean="0">
                <a:ea typeface="新細明體" charset="-120"/>
              </a:rPr>
              <a:t>理解各類文本的句子、段落與主要概念，指出寫作的目的與觀點。</a:t>
            </a:r>
            <a:endParaRPr lang="en-US" altLang="zh-TW" smtClean="0">
              <a:ea typeface="新細明體" charset="-120"/>
            </a:endParaRPr>
          </a:p>
          <a:p>
            <a:pPr>
              <a:buFontTx/>
              <a:buNone/>
            </a:pPr>
            <a:r>
              <a:rPr lang="zh-TW" altLang="en-US" smtClean="0">
                <a:ea typeface="新細明體" charset="-120"/>
              </a:rPr>
              <a:t>國中階段「口語表達」學習表現：</a:t>
            </a:r>
            <a:endParaRPr lang="en-US" altLang="zh-TW" smtClean="0">
              <a:ea typeface="新細明體" charset="-120"/>
            </a:endParaRPr>
          </a:p>
          <a:p>
            <a:r>
              <a:rPr lang="en-US" altLang="zh-TW" smtClean="0">
                <a:ea typeface="新細明體" charset="-120"/>
              </a:rPr>
              <a:t>2-Ⅳ-5</a:t>
            </a:r>
            <a:r>
              <a:rPr lang="zh-TW" altLang="en-US" smtClean="0">
                <a:ea typeface="新細明體" charset="-120"/>
              </a:rPr>
              <a:t>能視不同情境，進行小組討論、口頭報告、發表評論、演說及論	</a:t>
            </a:r>
          </a:p>
          <a:p>
            <a:endParaRPr lang="en-US" altLang="zh-TW" smtClean="0">
              <a:ea typeface="新細明體" charset="-120"/>
            </a:endParaRPr>
          </a:p>
          <a:p>
            <a:endParaRPr lang="en-US" altLang="zh-TW" smtClean="0">
              <a:latin typeface="新細明體" charset="-120"/>
              <a:ea typeface="新細明體" charset="-120"/>
            </a:endParaRPr>
          </a:p>
          <a:p>
            <a:pPr lvl="1"/>
            <a:endParaRPr lang="zh-TW" altLang="en-US" smtClean="0">
              <a:latin typeface="新細明體" charset="-120"/>
              <a:ea typeface="新細明體" charset="-120"/>
            </a:endParaRPr>
          </a:p>
          <a:p>
            <a:endParaRPr lang="zh-TW" altLang="en-US" smtClean="0">
              <a:ea typeface="新細明體" charset="-120"/>
            </a:endParaRPr>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標題 1"/>
          <p:cNvSpPr>
            <a:spLocks noGrp="1"/>
          </p:cNvSpPr>
          <p:nvPr>
            <p:ph type="title"/>
          </p:nvPr>
        </p:nvSpPr>
        <p:spPr>
          <a:solidFill>
            <a:srgbClr val="FFCCFF"/>
          </a:solidFill>
        </p:spPr>
        <p:txBody>
          <a:bodyPr/>
          <a:lstStyle/>
          <a:p>
            <a:r>
              <a:rPr lang="zh-TW" altLang="en-US" sz="4000" b="1" dirty="0" smtClean="0">
                <a:latin typeface="微軟正黑體" pitchFamily="34" charset="-120"/>
                <a:ea typeface="微軟正黑體" pitchFamily="34" charset="-120"/>
              </a:rPr>
              <a:t>從終到始</a:t>
            </a:r>
          </a:p>
        </p:txBody>
      </p:sp>
      <p:sp>
        <p:nvSpPr>
          <p:cNvPr id="76803" name="內容版面配置區 2"/>
          <p:cNvSpPr>
            <a:spLocks noGrp="1"/>
          </p:cNvSpPr>
          <p:nvPr>
            <p:ph idx="1"/>
          </p:nvPr>
        </p:nvSpPr>
        <p:spPr>
          <a:xfrm>
            <a:off x="500397" y="1806575"/>
            <a:ext cx="8280400" cy="4394200"/>
          </a:xfrm>
        </p:spPr>
        <p:txBody>
          <a:bodyPr/>
          <a:lstStyle/>
          <a:p>
            <a:r>
              <a:rPr lang="zh-TW" altLang="en-US" dirty="0" smtClean="0">
                <a:ea typeface="新細明體" charset="-120"/>
              </a:rPr>
              <a:t>文言文本的理解</a:t>
            </a:r>
            <a:r>
              <a:rPr lang="en-US" altLang="zh-TW" dirty="0" smtClean="0">
                <a:ea typeface="新細明體" charset="-120"/>
                <a:sym typeface="Wingdings" pitchFamily="2" charset="2"/>
              </a:rPr>
              <a:t></a:t>
            </a:r>
            <a:r>
              <a:rPr lang="zh-TW" altLang="en-US" dirty="0" smtClean="0">
                <a:ea typeface="新細明體" charset="-120"/>
                <a:sym typeface="Wingdings" pitchFamily="2" charset="2"/>
              </a:rPr>
              <a:t>小組成員合作翻譯</a:t>
            </a:r>
            <a:r>
              <a:rPr lang="en-US" altLang="zh-TW" dirty="0" smtClean="0">
                <a:ea typeface="新細明體" charset="-120"/>
                <a:sym typeface="Wingdings" pitchFamily="2" charset="2"/>
              </a:rPr>
              <a:t></a:t>
            </a:r>
            <a:r>
              <a:rPr lang="zh-TW" altLang="en-US" dirty="0" smtClean="0">
                <a:ea typeface="新細明體" charset="-120"/>
                <a:sym typeface="Wingdings" pitchFamily="2" charset="2"/>
              </a:rPr>
              <a:t>使用情緒卡為角色描繪心情</a:t>
            </a:r>
            <a:r>
              <a:rPr lang="en-US" altLang="zh-TW" dirty="0" smtClean="0">
                <a:ea typeface="新細明體" charset="-120"/>
                <a:sym typeface="Wingdings" pitchFamily="2" charset="2"/>
              </a:rPr>
              <a:t></a:t>
            </a:r>
            <a:r>
              <a:rPr lang="zh-TW" altLang="en-US" dirty="0" smtClean="0">
                <a:ea typeface="新細明體" charset="-120"/>
                <a:sym typeface="Wingdings" pitchFamily="2" charset="2"/>
              </a:rPr>
              <a:t>擔任不同角色朗讀教師提供的白話劇本</a:t>
            </a:r>
            <a:endParaRPr lang="en-US" altLang="zh-TW" dirty="0" smtClean="0">
              <a:ea typeface="新細明體" charset="-120"/>
            </a:endParaRPr>
          </a:p>
          <a:p>
            <a:endParaRPr lang="en-US" altLang="zh-TW" dirty="0" smtClean="0">
              <a:ea typeface="新細明體" charset="-120"/>
            </a:endParaRPr>
          </a:p>
          <a:p>
            <a:r>
              <a:rPr lang="zh-TW" altLang="en-US" dirty="0" smtClean="0">
                <a:ea typeface="新細明體" charset="-120"/>
              </a:rPr>
              <a:t>合作完成任務並組織發表</a:t>
            </a:r>
            <a:r>
              <a:rPr lang="en-US" altLang="zh-TW" dirty="0" smtClean="0">
                <a:ea typeface="新細明體" charset="-120"/>
                <a:sym typeface="Wingdings" pitchFamily="2" charset="2"/>
              </a:rPr>
              <a:t></a:t>
            </a:r>
            <a:r>
              <a:rPr lang="zh-TW" altLang="en-US" dirty="0" smtClean="0">
                <a:ea typeface="新細明體" charset="-120"/>
                <a:sym typeface="Wingdings" pitchFamily="2" charset="2"/>
              </a:rPr>
              <a:t>詩作共創</a:t>
            </a:r>
            <a:r>
              <a:rPr lang="en-US" altLang="zh-TW" dirty="0" smtClean="0">
                <a:ea typeface="新細明體" charset="-120"/>
                <a:sym typeface="Wingdings" pitchFamily="2" charset="2"/>
              </a:rPr>
              <a:t></a:t>
            </a:r>
            <a:r>
              <a:rPr lang="zh-TW" altLang="en-US" dirty="0" smtClean="0">
                <a:ea typeface="新細明體" charset="-120"/>
                <a:sym typeface="Wingdings" pitchFamily="2" charset="2"/>
              </a:rPr>
              <a:t>合作翻譯</a:t>
            </a:r>
            <a:endParaRPr lang="zh-TW" altLang="en-US" dirty="0" smtClean="0">
              <a:ea typeface="新細明體" charset="-120"/>
            </a:endParaRPr>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173453" cy="992688"/>
          </a:xfrm>
          <a:solidFill>
            <a:srgbClr val="9966FF"/>
          </a:solidFill>
        </p:spPr>
        <p:txBody>
          <a:bodyPr/>
          <a:lstStyle/>
          <a:p>
            <a:r>
              <a:rPr lang="zh-TW" altLang="en-US" sz="4000" b="1" dirty="0" smtClean="0">
                <a:latin typeface="微軟正黑體" pitchFamily="34" charset="-120"/>
                <a:ea typeface="微軟正黑體" pitchFamily="34" charset="-120"/>
              </a:rPr>
              <a:t>實作</a:t>
            </a:r>
            <a:r>
              <a:rPr lang="en-US" altLang="zh-TW" sz="4000" b="1" dirty="0" smtClean="0">
                <a:latin typeface="微軟正黑體" pitchFamily="34" charset="-120"/>
                <a:ea typeface="微軟正黑體" pitchFamily="34" charset="-120"/>
              </a:rPr>
              <a:t>III—</a:t>
            </a:r>
            <a:r>
              <a:rPr lang="zh-TW" altLang="en-US" sz="4000" b="1" dirty="0" smtClean="0">
                <a:latin typeface="微軟正黑體" pitchFamily="34" charset="-120"/>
                <a:ea typeface="微軟正黑體" pitchFamily="34" charset="-120"/>
              </a:rPr>
              <a:t>以</a:t>
            </a:r>
            <a:r>
              <a:rPr lang="zh-TW" altLang="en-US" sz="4000" b="1" dirty="0" smtClean="0">
                <a:solidFill>
                  <a:schemeClr val="bg1"/>
                </a:solidFill>
                <a:latin typeface="微軟正黑體" pitchFamily="34" charset="-120"/>
                <a:ea typeface="微軟正黑體" pitchFamily="34" charset="-120"/>
              </a:rPr>
              <a:t>逆向回推</a:t>
            </a:r>
            <a:r>
              <a:rPr lang="zh-TW" altLang="en-US" sz="4000" b="1" dirty="0" smtClean="0">
                <a:latin typeface="微軟正黑體" pitchFamily="34" charset="-120"/>
                <a:ea typeface="微軟正黑體" pitchFamily="34" charset="-120"/>
              </a:rPr>
              <a:t>調整活動</a:t>
            </a:r>
            <a:endParaRPr lang="zh-TW" altLang="en-US" sz="4000" b="1" dirty="0">
              <a:latin typeface="微軟正黑體" pitchFamily="34" charset="-120"/>
              <a:ea typeface="微軟正黑體" pitchFamily="34" charset="-120"/>
            </a:endParaRPr>
          </a:p>
        </p:txBody>
      </p:sp>
      <p:sp>
        <p:nvSpPr>
          <p:cNvPr id="3" name="內容版面配置區 2"/>
          <p:cNvSpPr>
            <a:spLocks noGrp="1"/>
          </p:cNvSpPr>
          <p:nvPr>
            <p:ph idx="1"/>
          </p:nvPr>
        </p:nvSpPr>
        <p:spPr>
          <a:xfrm>
            <a:off x="545432" y="1844842"/>
            <a:ext cx="8141368" cy="4281321"/>
          </a:xfrm>
        </p:spPr>
        <p:txBody>
          <a:bodyPr/>
          <a:lstStyle/>
          <a:p>
            <a:r>
              <a:rPr lang="zh-TW" altLang="en-US" dirty="0" smtClean="0"/>
              <a:t>請跟你的協作夥伴討論，並修改學習脈絡</a:t>
            </a:r>
            <a:endParaRPr lang="en-US" altLang="zh-TW" dirty="0" smtClean="0"/>
          </a:p>
          <a:p>
            <a:endParaRPr lang="en-US" altLang="zh-TW" dirty="0" smtClean="0"/>
          </a:p>
          <a:p>
            <a:r>
              <a:rPr lang="zh-TW" altLang="en-US" dirty="0" smtClean="0"/>
              <a:t>可先使用便利貼填寫討論，整理後寫入架構圖或教案中</a:t>
            </a:r>
          </a:p>
          <a:p>
            <a:endParaRPr lang="zh-TW" altLang="en-US" dirty="0" smtClean="0"/>
          </a:p>
          <a:p>
            <a:endParaRPr lang="zh-TW" altLang="en-US" dirty="0"/>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solidFill>
            <a:srgbClr val="FFCCFF"/>
          </a:solidFill>
        </p:spPr>
        <p:txBody>
          <a:bodyPr/>
          <a:lstStyle/>
          <a:p>
            <a:r>
              <a:rPr lang="zh-TW" altLang="en-US" sz="4000" b="1" dirty="0" smtClean="0">
                <a:latin typeface="微軟正黑體" pitchFamily="34" charset="-120"/>
                <a:ea typeface="微軟正黑體" pitchFamily="34" charset="-120"/>
              </a:rPr>
              <a:t>關鍵提問讓學習活動聚焦目標</a:t>
            </a:r>
            <a:endParaRPr lang="zh-TW" altLang="en-US" sz="4000" b="1" dirty="0">
              <a:latin typeface="微軟正黑體" pitchFamily="34" charset="-120"/>
              <a:ea typeface="微軟正黑體" pitchFamily="34" charset="-120"/>
            </a:endParaRPr>
          </a:p>
        </p:txBody>
      </p:sp>
      <p:sp>
        <p:nvSpPr>
          <p:cNvPr id="3" name="內容版面配置區 2"/>
          <p:cNvSpPr>
            <a:spLocks noGrp="1"/>
          </p:cNvSpPr>
          <p:nvPr>
            <p:ph idx="1"/>
          </p:nvPr>
        </p:nvSpPr>
        <p:spPr>
          <a:xfrm>
            <a:off x="641683" y="2181726"/>
            <a:ext cx="8061159" cy="4233195"/>
          </a:xfrm>
        </p:spPr>
        <p:txBody>
          <a:bodyPr/>
          <a:lstStyle/>
          <a:p>
            <a:r>
              <a:rPr lang="zh-TW" altLang="en-US" dirty="0" smtClean="0"/>
              <a:t>關鍵提問要對上學習目標</a:t>
            </a:r>
            <a:endParaRPr lang="en-US" altLang="zh-TW" dirty="0" smtClean="0"/>
          </a:p>
          <a:p>
            <a:endParaRPr lang="en-US" altLang="zh-TW" dirty="0" smtClean="0"/>
          </a:p>
          <a:p>
            <a:r>
              <a:rPr lang="zh-TW" altLang="en-US" dirty="0" smtClean="0"/>
              <a:t>關鍵提問以開放性的問題呈現</a:t>
            </a:r>
            <a:endParaRPr lang="en-US" altLang="zh-TW" dirty="0" smtClean="0"/>
          </a:p>
          <a:p>
            <a:endParaRPr lang="en-US" altLang="zh-TW" dirty="0" smtClean="0"/>
          </a:p>
          <a:p>
            <a:r>
              <a:rPr lang="zh-TW" altLang="en-US" dirty="0" smtClean="0"/>
              <a:t>關鍵提問的數目應等於或多於對應的目標</a:t>
            </a:r>
            <a:endParaRPr lang="en-US" altLang="zh-TW" dirty="0" smtClean="0"/>
          </a:p>
          <a:p>
            <a:endParaRPr lang="en-US" altLang="zh-TW" dirty="0" smtClean="0"/>
          </a:p>
          <a:p>
            <a:endParaRPr lang="en-US" altLang="zh-TW" dirty="0" smtClean="0"/>
          </a:p>
          <a:p>
            <a:pPr>
              <a:buNone/>
            </a:pPr>
            <a:r>
              <a:rPr lang="zh-TW" altLang="en-US" dirty="0" smtClean="0"/>
              <a:t>   </a:t>
            </a:r>
            <a:endParaRPr lang="en-US" altLang="zh-TW" dirty="0" smtClean="0"/>
          </a:p>
          <a:p>
            <a:endParaRPr lang="en-US" altLang="zh-TW" dirty="0" smtClean="0"/>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z="4000" b="1" dirty="0" smtClean="0">
                <a:latin typeface="微軟正黑體" pitchFamily="34" charset="-120"/>
                <a:ea typeface="微軟正黑體" pitchFamily="34" charset="-120"/>
              </a:rPr>
              <a:t>主題或單元架構表</a:t>
            </a:r>
            <a:endParaRPr lang="zh-TW" altLang="en-US" sz="4000" b="1" dirty="0">
              <a:latin typeface="微軟正黑體" pitchFamily="34" charset="-120"/>
              <a:ea typeface="微軟正黑體" pitchFamily="34" charset="-120"/>
            </a:endParaRPr>
          </a:p>
        </p:txBody>
      </p:sp>
      <p:pic>
        <p:nvPicPr>
          <p:cNvPr id="16386" name="Picture 2"/>
          <p:cNvPicPr>
            <a:picLocks noGrp="1" noChangeAspect="1" noChangeArrowheads="1"/>
          </p:cNvPicPr>
          <p:nvPr>
            <p:ph idx="1"/>
          </p:nvPr>
        </p:nvPicPr>
        <p:blipFill>
          <a:blip r:embed="rId2" cstate="print"/>
          <a:srcRect/>
          <a:stretch>
            <a:fillRect/>
          </a:stretch>
        </p:blipFill>
        <p:spPr bwMode="auto">
          <a:xfrm>
            <a:off x="881185" y="1600200"/>
            <a:ext cx="7803386" cy="478455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7"/>
            <a:ext cx="8478253" cy="1121025"/>
          </a:xfrm>
          <a:solidFill>
            <a:srgbClr val="9966FF"/>
          </a:solidFill>
        </p:spPr>
        <p:txBody>
          <a:bodyPr/>
          <a:lstStyle/>
          <a:p>
            <a:r>
              <a:rPr lang="zh-TW" altLang="en-US" sz="4000" b="1" dirty="0" smtClean="0">
                <a:latin typeface="微軟正黑體" pitchFamily="34" charset="-120"/>
                <a:ea typeface="微軟正黑體" pitchFamily="34" charset="-120"/>
              </a:rPr>
              <a:t>實作</a:t>
            </a:r>
            <a:r>
              <a:rPr lang="en-US" altLang="zh-TW" sz="4000" b="1" dirty="0" smtClean="0">
                <a:latin typeface="微軟正黑體" pitchFamily="34" charset="-120"/>
                <a:ea typeface="微軟正黑體" pitchFamily="34" charset="-120"/>
              </a:rPr>
              <a:t>IV—</a:t>
            </a:r>
            <a:r>
              <a:rPr lang="zh-TW" altLang="en-US" sz="4000" b="1" dirty="0" smtClean="0">
                <a:latin typeface="微軟正黑體" pitchFamily="34" charset="-120"/>
                <a:ea typeface="微軟正黑體" pitchFamily="34" charset="-120"/>
              </a:rPr>
              <a:t>使用關鍵提問讓教學不迷路</a:t>
            </a:r>
            <a:endParaRPr lang="zh-TW" altLang="en-US" sz="4000" b="1" dirty="0">
              <a:latin typeface="微軟正黑體" pitchFamily="34" charset="-120"/>
              <a:ea typeface="微軟正黑體" pitchFamily="34" charset="-120"/>
            </a:endParaRPr>
          </a:p>
        </p:txBody>
      </p:sp>
      <p:sp>
        <p:nvSpPr>
          <p:cNvPr id="3" name="內容版面配置區 2"/>
          <p:cNvSpPr>
            <a:spLocks noGrp="1"/>
          </p:cNvSpPr>
          <p:nvPr>
            <p:ph idx="1"/>
          </p:nvPr>
        </p:nvSpPr>
        <p:spPr>
          <a:xfrm>
            <a:off x="529390" y="2374232"/>
            <a:ext cx="8141368" cy="4281321"/>
          </a:xfrm>
        </p:spPr>
        <p:txBody>
          <a:bodyPr/>
          <a:lstStyle/>
          <a:p>
            <a:r>
              <a:rPr lang="zh-TW" altLang="en-US" dirty="0" smtClean="0"/>
              <a:t>請跟你的協作夥伴討論，針對活動目標寫關鍵提問</a:t>
            </a:r>
            <a:endParaRPr lang="en-US" altLang="zh-TW" dirty="0" smtClean="0"/>
          </a:p>
          <a:p>
            <a:endParaRPr lang="en-US" altLang="zh-TW" dirty="0" smtClean="0"/>
          </a:p>
          <a:p>
            <a:r>
              <a:rPr lang="zh-TW" altLang="en-US" dirty="0" smtClean="0"/>
              <a:t>可先使用便利貼填寫討論，整理後寫入架構圖或教案中檔案中</a:t>
            </a:r>
          </a:p>
          <a:p>
            <a:endParaRPr lang="zh-TW" altLang="en-US" dirty="0"/>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solidFill>
            <a:srgbClr val="FFCCFF"/>
          </a:solidFill>
        </p:spPr>
        <p:txBody>
          <a:bodyPr/>
          <a:lstStyle/>
          <a:p>
            <a:r>
              <a:rPr lang="zh-TW" altLang="en-US" sz="4000" b="1" dirty="0" smtClean="0">
                <a:latin typeface="微軟正黑體" pitchFamily="34" charset="-120"/>
                <a:ea typeface="微軟正黑體" pitchFamily="34" charset="-120"/>
              </a:rPr>
              <a:t>你的學習目標能對上領域的學習表現與內容嗎？</a:t>
            </a:r>
            <a:endParaRPr lang="zh-TW" altLang="en-US" sz="4000" b="1" dirty="0">
              <a:latin typeface="微軟正黑體" pitchFamily="34" charset="-120"/>
              <a:ea typeface="微軟正黑體" pitchFamily="34" charset="-120"/>
            </a:endParaRPr>
          </a:p>
        </p:txBody>
      </p:sp>
      <p:sp>
        <p:nvSpPr>
          <p:cNvPr id="3" name="內容版面配置區 2"/>
          <p:cNvSpPr>
            <a:spLocks noGrp="1"/>
          </p:cNvSpPr>
          <p:nvPr>
            <p:ph idx="1"/>
          </p:nvPr>
        </p:nvSpPr>
        <p:spPr>
          <a:xfrm>
            <a:off x="457200" y="2332037"/>
            <a:ext cx="8229600" cy="4525963"/>
          </a:xfrm>
        </p:spPr>
        <p:txBody>
          <a:bodyPr/>
          <a:lstStyle/>
          <a:p>
            <a:r>
              <a:rPr lang="zh-TW" altLang="en-US" dirty="0" smtClean="0"/>
              <a:t>檢索課綱草案上的學習表現與學習內容來核對</a:t>
            </a:r>
            <a:endParaRPr lang="en-US" altLang="zh-TW" dirty="0" smtClean="0"/>
          </a:p>
          <a:p>
            <a:r>
              <a:rPr lang="zh-TW" altLang="en-US" dirty="0" smtClean="0"/>
              <a:t> 在表格中再加入三個欄位：</a:t>
            </a:r>
            <a:endParaRPr lang="en-US" altLang="zh-TW" dirty="0" smtClean="0"/>
          </a:p>
          <a:p>
            <a:pPr>
              <a:buNone/>
            </a:pPr>
            <a:r>
              <a:rPr lang="zh-TW" altLang="en-US" dirty="0" smtClean="0"/>
              <a:t>    學習表現、學習內容與對應的核心素養</a:t>
            </a:r>
            <a:endParaRPr lang="en-US" altLang="zh-TW" dirty="0" smtClean="0"/>
          </a:p>
          <a:p>
            <a:endParaRPr lang="en-US" altLang="zh-TW" dirty="0" smtClean="0"/>
          </a:p>
          <a:p>
            <a:endParaRPr lang="zh-TW" altLang="en-US" dirty="0"/>
          </a:p>
        </p:txBody>
      </p:sp>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solidFill>
            <a:srgbClr val="FFCCFF"/>
          </a:solidFill>
        </p:spPr>
        <p:txBody>
          <a:bodyPr/>
          <a:lstStyle/>
          <a:p>
            <a:r>
              <a:rPr lang="zh-TW" altLang="en-US" sz="4000" b="1" dirty="0" smtClean="0">
                <a:latin typeface="微軟正黑體" pitchFamily="34" charset="-120"/>
                <a:ea typeface="微軟正黑體" pitchFamily="34" charset="-120"/>
              </a:rPr>
              <a:t>此部分可以回家做，直接填入教案摘要表中</a:t>
            </a:r>
            <a:endParaRPr lang="zh-TW" altLang="en-US" sz="4000" b="1" dirty="0">
              <a:latin typeface="微軟正黑體" pitchFamily="34" charset="-120"/>
              <a:ea typeface="微軟正黑體" pitchFamily="34" charset="-120"/>
            </a:endParaRPr>
          </a:p>
        </p:txBody>
      </p:sp>
      <p:graphicFrame>
        <p:nvGraphicFramePr>
          <p:cNvPr id="4" name="內容版面配置區 3"/>
          <p:cNvGraphicFramePr>
            <a:graphicFrameLocks noGrp="1"/>
          </p:cNvGraphicFramePr>
          <p:nvPr>
            <p:ph idx="1"/>
          </p:nvPr>
        </p:nvGraphicFramePr>
        <p:xfrm>
          <a:off x="288759" y="1957136"/>
          <a:ext cx="8638672" cy="4570932"/>
        </p:xfrm>
        <a:graphic>
          <a:graphicData uri="http://schemas.openxmlformats.org/drawingml/2006/table">
            <a:tbl>
              <a:tblPr firstRow="1" bandRow="1">
                <a:tableStyleId>{00A15C55-8517-42AA-B614-E9B94910E393}</a:tableStyleId>
              </a:tblPr>
              <a:tblGrid>
                <a:gridCol w="1234096"/>
                <a:gridCol w="1234096"/>
                <a:gridCol w="1234096"/>
                <a:gridCol w="1234096"/>
                <a:gridCol w="1234096"/>
                <a:gridCol w="1234096"/>
                <a:gridCol w="1234096"/>
              </a:tblGrid>
              <a:tr h="479793">
                <a:tc>
                  <a:txBody>
                    <a:bodyPr/>
                    <a:lstStyle/>
                    <a:p>
                      <a:r>
                        <a:rPr lang="zh-TW" altLang="en-US" dirty="0" smtClean="0"/>
                        <a:t>活動名稱</a:t>
                      </a:r>
                      <a:endParaRPr lang="zh-TW" altLang="en-US" dirty="0"/>
                    </a:p>
                  </a:txBody>
                  <a:tcPr/>
                </a:tc>
                <a:tc>
                  <a:txBody>
                    <a:bodyPr/>
                    <a:lstStyle/>
                    <a:p>
                      <a:r>
                        <a:rPr lang="zh-TW" altLang="en-US" dirty="0" smtClean="0"/>
                        <a:t>核心素養</a:t>
                      </a:r>
                      <a:endParaRPr lang="zh-TW" altLang="en-US" dirty="0"/>
                    </a:p>
                  </a:txBody>
                  <a:tcPr/>
                </a:tc>
                <a:tc>
                  <a:txBody>
                    <a:bodyPr/>
                    <a:lstStyle/>
                    <a:p>
                      <a:r>
                        <a:rPr lang="zh-TW" altLang="en-US" dirty="0" smtClean="0"/>
                        <a:t>學習表現</a:t>
                      </a:r>
                      <a:endParaRPr lang="zh-TW" altLang="en-US" dirty="0"/>
                    </a:p>
                  </a:txBody>
                  <a:tcPr/>
                </a:tc>
                <a:tc>
                  <a:txBody>
                    <a:bodyPr/>
                    <a:lstStyle/>
                    <a:p>
                      <a:r>
                        <a:rPr lang="zh-TW" altLang="en-US" dirty="0" smtClean="0"/>
                        <a:t>學習內容</a:t>
                      </a:r>
                      <a:endParaRPr lang="zh-TW" altLang="en-US" dirty="0"/>
                    </a:p>
                  </a:txBody>
                  <a:tcPr/>
                </a:tc>
                <a:tc>
                  <a:txBody>
                    <a:bodyPr/>
                    <a:lstStyle/>
                    <a:p>
                      <a:r>
                        <a:rPr lang="zh-TW" altLang="en-US" dirty="0" smtClean="0"/>
                        <a:t>學習目標</a:t>
                      </a:r>
                      <a:endParaRPr lang="zh-TW" alt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dirty="0" smtClean="0"/>
                        <a:t>學習活動</a:t>
                      </a:r>
                    </a:p>
                    <a:p>
                      <a:endParaRPr lang="zh-TW" altLang="en-US" dirty="0"/>
                    </a:p>
                  </a:txBody>
                  <a:tcPr/>
                </a:tc>
                <a:tc>
                  <a:txBody>
                    <a:bodyPr/>
                    <a:lstStyle/>
                    <a:p>
                      <a:r>
                        <a:rPr lang="zh-TW" altLang="en-US" dirty="0" smtClean="0"/>
                        <a:t>學習評量</a:t>
                      </a:r>
                      <a:endParaRPr lang="en-US" altLang="zh-TW" dirty="0" smtClean="0"/>
                    </a:p>
                    <a:p>
                      <a:r>
                        <a:rPr lang="zh-TW" altLang="en-US" dirty="0" smtClean="0"/>
                        <a:t>（評量類型</a:t>
                      </a:r>
                      <a:r>
                        <a:rPr lang="en-US" altLang="zh-TW" dirty="0" smtClean="0"/>
                        <a:t>/</a:t>
                      </a:r>
                      <a:r>
                        <a:rPr lang="zh-TW" altLang="en-US" dirty="0" smtClean="0"/>
                        <a:t>學生表現</a:t>
                      </a:r>
                      <a:r>
                        <a:rPr lang="en-US" altLang="zh-TW" dirty="0" smtClean="0"/>
                        <a:t>/</a:t>
                      </a:r>
                      <a:r>
                        <a:rPr lang="zh-TW" altLang="en-US" dirty="0" smtClean="0"/>
                        <a:t>評量工具）</a:t>
                      </a:r>
                      <a:endParaRPr lang="zh-TW" altLang="en-US" dirty="0"/>
                    </a:p>
                  </a:txBody>
                  <a:tcPr/>
                </a:tc>
              </a:tr>
              <a:tr h="479793">
                <a:tc>
                  <a:txBody>
                    <a:bodyPr/>
                    <a:lstStyle/>
                    <a:p>
                      <a:endParaRPr lang="zh-TW" altLang="en-US" dirty="0"/>
                    </a:p>
                  </a:txBody>
                  <a:tcPr/>
                </a:tc>
                <a:tc>
                  <a:txBody>
                    <a:bodyPr/>
                    <a:lstStyle/>
                    <a:p>
                      <a:endParaRPr lang="zh-TW" altLang="en-US" dirty="0"/>
                    </a:p>
                  </a:txBody>
                  <a:tcPr/>
                </a:tc>
                <a:tc>
                  <a:txBody>
                    <a:bodyPr/>
                    <a:lstStyle/>
                    <a:p>
                      <a:endParaRPr lang="zh-TW" altLang="en-US"/>
                    </a:p>
                  </a:txBody>
                  <a:tcPr/>
                </a:tc>
                <a:tc>
                  <a:txBody>
                    <a:bodyPr/>
                    <a:lstStyle/>
                    <a:p>
                      <a:endParaRPr lang="zh-TW" altLang="en-US" dirty="0"/>
                    </a:p>
                  </a:txBody>
                  <a:tcPr/>
                </a:tc>
                <a:tc>
                  <a:txBody>
                    <a:bodyPr/>
                    <a:lstStyle/>
                    <a:p>
                      <a:endParaRPr lang="zh-TW" altLang="en-US" dirty="0"/>
                    </a:p>
                  </a:txBody>
                  <a:tcPr/>
                </a:tc>
                <a:tc>
                  <a:txBody>
                    <a:bodyPr/>
                    <a:lstStyle/>
                    <a:p>
                      <a:endParaRPr lang="zh-TW" altLang="en-US" dirty="0"/>
                    </a:p>
                  </a:txBody>
                  <a:tcPr/>
                </a:tc>
                <a:tc>
                  <a:txBody>
                    <a:bodyPr/>
                    <a:lstStyle/>
                    <a:p>
                      <a:r>
                        <a:rPr lang="zh-TW" altLang="en-US" dirty="0" smtClean="0"/>
                        <a:t>形成性</a:t>
                      </a:r>
                      <a:r>
                        <a:rPr lang="en-US" altLang="zh-TW" dirty="0" smtClean="0"/>
                        <a:t>-</a:t>
                      </a:r>
                      <a:r>
                        <a:rPr lang="zh-TW" altLang="en-US" dirty="0" smtClean="0"/>
                        <a:t>口語</a:t>
                      </a:r>
                      <a:r>
                        <a:rPr lang="en-US" altLang="zh-TW" dirty="0" smtClean="0"/>
                        <a:t>/</a:t>
                      </a:r>
                      <a:r>
                        <a:rPr lang="zh-TW" altLang="en-US" dirty="0" smtClean="0"/>
                        <a:t>蒐集資料的成果</a:t>
                      </a:r>
                      <a:r>
                        <a:rPr lang="en-US" altLang="zh-TW" dirty="0" smtClean="0"/>
                        <a:t>/</a:t>
                      </a:r>
                      <a:r>
                        <a:rPr lang="zh-TW" altLang="en-US" dirty="0" smtClean="0"/>
                        <a:t>學習單</a:t>
                      </a:r>
                      <a:endParaRPr lang="zh-TW" altLang="en-US" dirty="0"/>
                    </a:p>
                  </a:txBody>
                  <a:tcPr/>
                </a:tc>
              </a:tr>
              <a:tr h="479793">
                <a:tc>
                  <a:txBody>
                    <a:bodyPr/>
                    <a:lstStyle/>
                    <a:p>
                      <a:endParaRPr lang="zh-TW" altLang="en-US"/>
                    </a:p>
                  </a:txBody>
                  <a:tcPr/>
                </a:tc>
                <a:tc>
                  <a:txBody>
                    <a:bodyPr/>
                    <a:lstStyle/>
                    <a:p>
                      <a:endParaRPr lang="zh-TW" altLang="en-US" dirty="0"/>
                    </a:p>
                  </a:txBody>
                  <a:tcPr/>
                </a:tc>
                <a:tc>
                  <a:txBody>
                    <a:bodyPr/>
                    <a:lstStyle/>
                    <a:p>
                      <a:endParaRPr lang="zh-TW" altLang="en-US"/>
                    </a:p>
                  </a:txBody>
                  <a:tcPr/>
                </a:tc>
                <a:tc>
                  <a:txBody>
                    <a:bodyPr/>
                    <a:lstStyle/>
                    <a:p>
                      <a:endParaRPr lang="zh-TW" altLang="en-US" dirty="0"/>
                    </a:p>
                  </a:txBody>
                  <a:tcPr/>
                </a:tc>
                <a:tc>
                  <a:txBody>
                    <a:bodyPr/>
                    <a:lstStyle/>
                    <a:p>
                      <a:endParaRPr lang="zh-TW" altLang="en-US"/>
                    </a:p>
                  </a:txBody>
                  <a:tcPr/>
                </a:tc>
                <a:tc>
                  <a:txBody>
                    <a:bodyPr/>
                    <a:lstStyle/>
                    <a:p>
                      <a:endParaRPr lang="zh-TW" altLang="en-US" dirty="0"/>
                    </a:p>
                  </a:txBody>
                  <a:tcPr/>
                </a:tc>
                <a:tc>
                  <a:txBody>
                    <a:bodyPr/>
                    <a:lstStyle/>
                    <a:p>
                      <a:endParaRPr lang="zh-TW" altLang="en-US" dirty="0"/>
                    </a:p>
                  </a:txBody>
                  <a:tcPr/>
                </a:tc>
              </a:tr>
              <a:tr h="479793">
                <a:tc>
                  <a:txBody>
                    <a:bodyPr/>
                    <a:lstStyle/>
                    <a:p>
                      <a:endParaRPr lang="zh-TW" altLang="en-US"/>
                    </a:p>
                  </a:txBody>
                  <a:tcPr/>
                </a:tc>
                <a:tc>
                  <a:txBody>
                    <a:bodyPr/>
                    <a:lstStyle/>
                    <a:p>
                      <a:endParaRPr lang="zh-TW" altLang="en-US"/>
                    </a:p>
                  </a:txBody>
                  <a:tcPr/>
                </a:tc>
                <a:tc>
                  <a:txBody>
                    <a:bodyPr/>
                    <a:lstStyle/>
                    <a:p>
                      <a:endParaRPr lang="zh-TW" altLang="en-US"/>
                    </a:p>
                  </a:txBody>
                  <a:tcPr/>
                </a:tc>
                <a:tc>
                  <a:txBody>
                    <a:bodyPr/>
                    <a:lstStyle/>
                    <a:p>
                      <a:endParaRPr lang="zh-TW" altLang="en-US"/>
                    </a:p>
                  </a:txBody>
                  <a:tcPr/>
                </a:tc>
                <a:tc>
                  <a:txBody>
                    <a:bodyPr/>
                    <a:lstStyle/>
                    <a:p>
                      <a:endParaRPr lang="zh-TW" altLang="en-US"/>
                    </a:p>
                  </a:txBody>
                  <a:tcPr/>
                </a:tc>
                <a:tc>
                  <a:txBody>
                    <a:bodyPr/>
                    <a:lstStyle/>
                    <a:p>
                      <a:endParaRPr lang="zh-TW" altLang="en-US"/>
                    </a:p>
                  </a:txBody>
                  <a:tcPr/>
                </a:tc>
                <a:tc>
                  <a:txBody>
                    <a:bodyPr/>
                    <a:lstStyle/>
                    <a:p>
                      <a:endParaRPr lang="zh-TW" altLang="en-US" dirty="0"/>
                    </a:p>
                  </a:txBody>
                  <a:tcPr/>
                </a:tc>
              </a:tr>
              <a:tr h="479793">
                <a:tc>
                  <a:txBody>
                    <a:bodyPr/>
                    <a:lstStyle/>
                    <a:p>
                      <a:endParaRPr lang="zh-TW" altLang="en-US"/>
                    </a:p>
                  </a:txBody>
                  <a:tcPr/>
                </a:tc>
                <a:tc>
                  <a:txBody>
                    <a:bodyPr/>
                    <a:lstStyle/>
                    <a:p>
                      <a:endParaRPr lang="zh-TW" altLang="en-US"/>
                    </a:p>
                  </a:txBody>
                  <a:tcPr/>
                </a:tc>
                <a:tc>
                  <a:txBody>
                    <a:bodyPr/>
                    <a:lstStyle/>
                    <a:p>
                      <a:endParaRPr lang="zh-TW" altLang="en-US"/>
                    </a:p>
                  </a:txBody>
                  <a:tcPr/>
                </a:tc>
                <a:tc>
                  <a:txBody>
                    <a:bodyPr/>
                    <a:lstStyle/>
                    <a:p>
                      <a:endParaRPr lang="zh-TW" altLang="en-US"/>
                    </a:p>
                  </a:txBody>
                  <a:tcPr/>
                </a:tc>
                <a:tc>
                  <a:txBody>
                    <a:bodyPr/>
                    <a:lstStyle/>
                    <a:p>
                      <a:endParaRPr lang="zh-TW" altLang="en-US"/>
                    </a:p>
                  </a:txBody>
                  <a:tcPr/>
                </a:tc>
                <a:tc>
                  <a:txBody>
                    <a:bodyPr/>
                    <a:lstStyle/>
                    <a:p>
                      <a:endParaRPr lang="zh-TW" altLang="en-US"/>
                    </a:p>
                  </a:txBody>
                  <a:tcPr/>
                </a:tc>
                <a:tc>
                  <a:txBody>
                    <a:bodyPr/>
                    <a:lstStyle/>
                    <a:p>
                      <a:endParaRPr lang="zh-TW" altLang="en-US" dirty="0"/>
                    </a:p>
                  </a:txBody>
                  <a:tcPr/>
                </a:tc>
              </a:tr>
              <a:tr h="479793">
                <a:tc>
                  <a:txBody>
                    <a:bodyPr/>
                    <a:lstStyle/>
                    <a:p>
                      <a:endParaRPr lang="zh-TW" altLang="en-US"/>
                    </a:p>
                  </a:txBody>
                  <a:tcPr/>
                </a:tc>
                <a:tc>
                  <a:txBody>
                    <a:bodyPr/>
                    <a:lstStyle/>
                    <a:p>
                      <a:endParaRPr lang="zh-TW" altLang="en-US"/>
                    </a:p>
                  </a:txBody>
                  <a:tcPr/>
                </a:tc>
                <a:tc>
                  <a:txBody>
                    <a:bodyPr/>
                    <a:lstStyle/>
                    <a:p>
                      <a:endParaRPr lang="zh-TW" altLang="en-US"/>
                    </a:p>
                  </a:txBody>
                  <a:tcPr/>
                </a:tc>
                <a:tc>
                  <a:txBody>
                    <a:bodyPr/>
                    <a:lstStyle/>
                    <a:p>
                      <a:endParaRPr lang="zh-TW" altLang="en-US" dirty="0"/>
                    </a:p>
                  </a:txBody>
                  <a:tcPr/>
                </a:tc>
                <a:tc>
                  <a:txBody>
                    <a:bodyPr/>
                    <a:lstStyle/>
                    <a:p>
                      <a:endParaRPr lang="zh-TW" altLang="en-US"/>
                    </a:p>
                  </a:txBody>
                  <a:tcPr/>
                </a:tc>
                <a:tc>
                  <a:txBody>
                    <a:bodyPr/>
                    <a:lstStyle/>
                    <a:p>
                      <a:endParaRPr lang="zh-TW" altLang="en-US"/>
                    </a:p>
                  </a:txBody>
                  <a:tcPr/>
                </a:tc>
                <a:tc>
                  <a:txBody>
                    <a:bodyPr/>
                    <a:lstStyle/>
                    <a:p>
                      <a:endParaRPr lang="zh-TW" altLang="en-US" dirty="0"/>
                    </a:p>
                  </a:txBody>
                  <a:tcPr/>
                </a:tc>
              </a:tr>
            </a:tbl>
          </a:graphicData>
        </a:graphic>
      </p:graphicFrame>
      <p:sp>
        <p:nvSpPr>
          <p:cNvPr id="5" name="文字方塊 4"/>
          <p:cNvSpPr txBox="1"/>
          <p:nvPr/>
        </p:nvSpPr>
        <p:spPr>
          <a:xfrm>
            <a:off x="721895" y="1315453"/>
            <a:ext cx="2406316" cy="523220"/>
          </a:xfrm>
          <a:prstGeom prst="rect">
            <a:avLst/>
          </a:prstGeom>
          <a:noFill/>
        </p:spPr>
        <p:txBody>
          <a:bodyPr wrap="square" rtlCol="0">
            <a:spAutoFit/>
          </a:bodyPr>
          <a:lstStyle/>
          <a:p>
            <a:r>
              <a:rPr lang="zh-TW" altLang="en-US" sz="2800" dirty="0" smtClean="0"/>
              <a:t>單元名稱：</a:t>
            </a:r>
            <a:endParaRPr lang="zh-TW" altLang="en-US" sz="2800" dirty="0"/>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solidFill>
            <a:srgbClr val="FFCCFF"/>
          </a:solidFill>
        </p:spPr>
        <p:txBody>
          <a:bodyPr/>
          <a:lstStyle/>
          <a:p>
            <a:r>
              <a:rPr lang="zh-TW" altLang="zh-TW" sz="4000" b="1" dirty="0" smtClean="0">
                <a:solidFill>
                  <a:schemeClr val="tx1"/>
                </a:solidFill>
                <a:latin typeface="微軟正黑體" pitchFamily="34" charset="-120"/>
                <a:ea typeface="微軟正黑體" pitchFamily="34" charset="-120"/>
              </a:rPr>
              <a:t>課程發展與設計的幾個原則</a:t>
            </a:r>
            <a:endParaRPr lang="zh-TW" altLang="en-US" sz="4000" dirty="0">
              <a:latin typeface="微軟正黑體" pitchFamily="34" charset="-120"/>
              <a:ea typeface="微軟正黑體" pitchFamily="34" charset="-120"/>
            </a:endParaRPr>
          </a:p>
        </p:txBody>
      </p:sp>
      <p:sp>
        <p:nvSpPr>
          <p:cNvPr id="3" name="內容版面配置區 2"/>
          <p:cNvSpPr>
            <a:spLocks noGrp="1"/>
          </p:cNvSpPr>
          <p:nvPr>
            <p:ph idx="1"/>
          </p:nvPr>
        </p:nvSpPr>
        <p:spPr>
          <a:xfrm>
            <a:off x="521369" y="1423736"/>
            <a:ext cx="8189494" cy="5434264"/>
          </a:xfrm>
          <a:solidFill>
            <a:srgbClr val="FFCCCC"/>
          </a:solidFill>
        </p:spPr>
        <p:txBody>
          <a:bodyPr/>
          <a:lstStyle/>
          <a:p>
            <a:pPr marL="801688" indent="-801688">
              <a:buNone/>
            </a:pPr>
            <a:r>
              <a:rPr lang="zh-TW" altLang="zh-TW" sz="2800" dirty="0" smtClean="0"/>
              <a:t>一、在教學歷程中，不斷地交錯與接續</a:t>
            </a:r>
            <a:r>
              <a:rPr lang="zh-TW" altLang="zh-TW" sz="2800" dirty="0" smtClean="0">
                <a:solidFill>
                  <a:srgbClr val="FF3399"/>
                </a:solidFill>
              </a:rPr>
              <a:t>「情境、任務、思考、學習方法或策略使用、行動或反思」</a:t>
            </a:r>
            <a:r>
              <a:rPr lang="zh-TW" altLang="zh-TW" sz="2800" dirty="0" smtClean="0"/>
              <a:t>等元素</a:t>
            </a:r>
          </a:p>
          <a:p>
            <a:pPr marL="898525" indent="-898525">
              <a:buNone/>
            </a:pPr>
            <a:r>
              <a:rPr lang="en-US" altLang="zh-TW" sz="2800" dirty="0" smtClean="0"/>
              <a:t>  </a:t>
            </a:r>
            <a:r>
              <a:rPr lang="zh-TW" altLang="zh-TW" sz="2800" dirty="0" smtClean="0"/>
              <a:t>二、在學習歷程中，善用教學策略</a:t>
            </a:r>
            <a:r>
              <a:rPr lang="zh-TW" altLang="zh-TW" sz="2800" dirty="0" smtClean="0">
                <a:solidFill>
                  <a:srgbClr val="FF3399"/>
                </a:solidFill>
              </a:rPr>
              <a:t>促進學生素養發展以及自主學習</a:t>
            </a:r>
          </a:p>
          <a:p>
            <a:pPr marL="801688" indent="-801688">
              <a:buNone/>
            </a:pPr>
            <a:r>
              <a:rPr lang="en-US" altLang="zh-TW" sz="2800" dirty="0" smtClean="0"/>
              <a:t>  </a:t>
            </a:r>
            <a:r>
              <a:rPr lang="zh-TW" altLang="zh-TW" sz="2800" dirty="0" smtClean="0"/>
              <a:t>三、在教學歷程中，</a:t>
            </a:r>
            <a:r>
              <a:rPr lang="zh-TW" altLang="zh-TW" sz="2800" dirty="0" smtClean="0">
                <a:solidFill>
                  <a:srgbClr val="FF3399"/>
                </a:solidFill>
              </a:rPr>
              <a:t>透過形成性評量關注學生學習，給予鼓勵與回饋，促進素養形成</a:t>
            </a:r>
          </a:p>
          <a:p>
            <a:pPr marL="977900" indent="-977900">
              <a:buNone/>
            </a:pPr>
            <a:r>
              <a:rPr lang="en-US" altLang="zh-TW" sz="2800" dirty="0" smtClean="0"/>
              <a:t>  </a:t>
            </a:r>
            <a:r>
              <a:rPr lang="zh-TW" altLang="zh-TW" sz="2800" dirty="0" smtClean="0"/>
              <a:t>四、在教學設計與實踐中，</a:t>
            </a:r>
            <a:r>
              <a:rPr lang="zh-TW" altLang="zh-TW" sz="2800" dirty="0" smtClean="0">
                <a:solidFill>
                  <a:srgbClr val="FF3399"/>
                </a:solidFill>
              </a:rPr>
              <a:t>時常反思學生表現目標</a:t>
            </a:r>
            <a:r>
              <a:rPr lang="zh-TW" altLang="zh-TW" sz="2800" dirty="0" smtClean="0"/>
              <a:t>達成的情形</a:t>
            </a:r>
            <a:r>
              <a:rPr lang="en-US" altLang="zh-TW" sz="2800" dirty="0" smtClean="0"/>
              <a:t>   </a:t>
            </a:r>
            <a:r>
              <a:rPr lang="en-US" altLang="zh-TW" sz="2800" b="1" dirty="0" smtClean="0"/>
              <a:t> </a:t>
            </a:r>
            <a:endParaRPr lang="zh-TW" altLang="zh-TW" sz="2800" dirty="0" smtClean="0"/>
          </a:p>
          <a:p>
            <a:pPr marL="977900" indent="-977900">
              <a:buNone/>
            </a:pPr>
            <a:r>
              <a:rPr lang="en-US" altLang="zh-TW" sz="2800" dirty="0" smtClean="0"/>
              <a:t>  </a:t>
            </a:r>
            <a:r>
              <a:rPr lang="zh-TW" altLang="zh-TW" sz="2800" dirty="0" smtClean="0"/>
              <a:t>五、素養或核心素養的養成可能無法在一個教學單元內就看到，</a:t>
            </a:r>
            <a:r>
              <a:rPr lang="zh-TW" altLang="zh-TW" sz="2800" dirty="0" smtClean="0">
                <a:solidFill>
                  <a:srgbClr val="FF3399"/>
                </a:solidFill>
              </a:rPr>
              <a:t>要有系統與脈絡觀</a:t>
            </a:r>
            <a:endParaRPr lang="zh-TW" altLang="en-US" sz="2800" dirty="0">
              <a:solidFill>
                <a:srgbClr val="FF3399"/>
              </a:solidFill>
            </a:endParaRPr>
          </a:p>
        </p:txBody>
      </p:sp>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05537" cy="992688"/>
          </a:xfrm>
          <a:solidFill>
            <a:srgbClr val="FFCCFF"/>
          </a:solidFill>
        </p:spPr>
        <p:txBody>
          <a:bodyPr/>
          <a:lstStyle/>
          <a:p>
            <a:r>
              <a:rPr lang="zh-TW" altLang="en-US" sz="4000" b="1" dirty="0" smtClean="0">
                <a:latin typeface="微軟正黑體" pitchFamily="34" charset="-120"/>
                <a:ea typeface="微軟正黑體" pitchFamily="34" charset="-120"/>
              </a:rPr>
              <a:t>教案設計分享，每組</a:t>
            </a:r>
            <a:r>
              <a:rPr lang="en-US" altLang="zh-TW" sz="4000" b="1" dirty="0" smtClean="0">
                <a:latin typeface="微軟正黑體" pitchFamily="34" charset="-120"/>
                <a:ea typeface="微軟正黑體" pitchFamily="34" charset="-120"/>
              </a:rPr>
              <a:t>5-8</a:t>
            </a:r>
            <a:r>
              <a:rPr lang="zh-TW" altLang="en-US" sz="4000" b="1" dirty="0" smtClean="0">
                <a:latin typeface="微軟正黑體" pitchFamily="34" charset="-120"/>
                <a:ea typeface="微軟正黑體" pitchFamily="34" charset="-120"/>
              </a:rPr>
              <a:t>分鐘</a:t>
            </a:r>
            <a:endParaRPr lang="zh-TW" altLang="en-US" sz="4000" b="1" dirty="0">
              <a:latin typeface="微軟正黑體" pitchFamily="34" charset="-120"/>
              <a:ea typeface="微軟正黑體" pitchFamily="34" charset="-120"/>
            </a:endParaRPr>
          </a:p>
        </p:txBody>
      </p:sp>
      <p:sp>
        <p:nvSpPr>
          <p:cNvPr id="3" name="內容版面配置區 2"/>
          <p:cNvSpPr>
            <a:spLocks noGrp="1"/>
          </p:cNvSpPr>
          <p:nvPr>
            <p:ph idx="1"/>
          </p:nvPr>
        </p:nvSpPr>
        <p:spPr>
          <a:solidFill>
            <a:schemeClr val="bg1"/>
          </a:solidFill>
        </p:spPr>
        <p:txBody>
          <a:bodyPr/>
          <a:lstStyle/>
          <a:p>
            <a:pPr>
              <a:buNone/>
            </a:pPr>
            <a:r>
              <a:rPr lang="zh-TW" altLang="en-US" dirty="0" smtClean="0"/>
              <a:t>以架構圖或表格呈現與說明你的教學為何符合</a:t>
            </a:r>
            <a:r>
              <a:rPr lang="zh-TW" altLang="en-US" smtClean="0"/>
              <a:t>素養導向？</a:t>
            </a:r>
            <a:r>
              <a:rPr lang="zh-TW" altLang="en-US" dirty="0" smtClean="0"/>
              <a:t>反思或提出疑惑</a:t>
            </a:r>
            <a:r>
              <a:rPr lang="en-US" altLang="zh-TW" dirty="0" smtClean="0"/>
              <a:t>--</a:t>
            </a:r>
          </a:p>
          <a:p>
            <a:r>
              <a:rPr lang="zh-TW" altLang="en-US" dirty="0" smtClean="0"/>
              <a:t>學習目標是否適切</a:t>
            </a:r>
            <a:r>
              <a:rPr lang="en-US" altLang="zh-TW" dirty="0" smtClean="0"/>
              <a:t>?</a:t>
            </a:r>
            <a:r>
              <a:rPr lang="zh-TW" altLang="en-US" dirty="0" smtClean="0"/>
              <a:t>是素養目標嗎？</a:t>
            </a:r>
            <a:endParaRPr lang="en-US" altLang="zh-TW" dirty="0" smtClean="0"/>
          </a:p>
          <a:p>
            <a:r>
              <a:rPr lang="zh-TW" altLang="en-US" dirty="0" smtClean="0"/>
              <a:t>學習活動是否有學習歷程元素？</a:t>
            </a:r>
            <a:endParaRPr lang="en-US" altLang="zh-TW" dirty="0" smtClean="0"/>
          </a:p>
          <a:p>
            <a:r>
              <a:rPr lang="zh-TW" altLang="en-US" dirty="0" smtClean="0"/>
              <a:t>學習活動與學習目標之間是否對應？</a:t>
            </a:r>
            <a:endParaRPr lang="en-US" altLang="zh-TW" dirty="0" smtClean="0"/>
          </a:p>
          <a:p>
            <a:r>
              <a:rPr lang="zh-TW" altLang="en-US" dirty="0" smtClean="0"/>
              <a:t>學習活動之間是否有脈絡性？</a:t>
            </a:r>
            <a:endParaRPr lang="en-US" altLang="zh-TW" dirty="0" smtClean="0"/>
          </a:p>
          <a:p>
            <a:r>
              <a:rPr lang="zh-TW" altLang="en-US" dirty="0" smtClean="0"/>
              <a:t>學習活動設計是否讓學生有目的感？</a:t>
            </a:r>
            <a:endParaRPr lang="en-US" altLang="zh-TW" dirty="0" smtClean="0"/>
          </a:p>
          <a:p>
            <a:r>
              <a:rPr lang="zh-TW" altLang="en-US" dirty="0" smtClean="0"/>
              <a:t>每個學習活動的關鍵提問是否適切</a:t>
            </a:r>
            <a:r>
              <a:rPr lang="en-US" altLang="zh-TW" dirty="0" smtClean="0"/>
              <a:t>?</a:t>
            </a:r>
          </a:p>
          <a:p>
            <a:endParaRPr lang="en-US" altLang="zh-TW" dirty="0" smtClean="0"/>
          </a:p>
          <a:p>
            <a:endParaRPr lang="zh-TW" altLang="en-US" dirty="0"/>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173453" cy="944562"/>
          </a:xfrm>
          <a:solidFill>
            <a:srgbClr val="FFCCFF"/>
          </a:solidFill>
        </p:spPr>
        <p:txBody>
          <a:bodyPr/>
          <a:lstStyle/>
          <a:p>
            <a:r>
              <a:rPr lang="zh-TW" altLang="en-US" sz="4000" b="1" dirty="0" smtClean="0">
                <a:latin typeface="微軟正黑體" pitchFamily="34" charset="-120"/>
                <a:ea typeface="微軟正黑體" pitchFamily="34" charset="-120"/>
              </a:rPr>
              <a:t>下次工作坊內容預告</a:t>
            </a:r>
            <a:endParaRPr lang="zh-TW" altLang="en-US" sz="4000" b="1" dirty="0">
              <a:latin typeface="微軟正黑體" pitchFamily="34" charset="-120"/>
              <a:ea typeface="微軟正黑體" pitchFamily="34" charset="-120"/>
            </a:endParaRPr>
          </a:p>
        </p:txBody>
      </p:sp>
      <p:sp>
        <p:nvSpPr>
          <p:cNvPr id="3" name="內容版面配置區 2"/>
          <p:cNvSpPr>
            <a:spLocks noGrp="1"/>
          </p:cNvSpPr>
          <p:nvPr>
            <p:ph idx="1"/>
          </p:nvPr>
        </p:nvSpPr>
        <p:spPr>
          <a:solidFill>
            <a:schemeClr val="bg1"/>
          </a:solidFill>
        </p:spPr>
        <p:txBody>
          <a:bodyPr/>
          <a:lstStyle/>
          <a:p>
            <a:r>
              <a:rPr lang="zh-TW" altLang="en-US" dirty="0" smtClean="0">
                <a:ea typeface="新細明體" charset="-120"/>
              </a:rPr>
              <a:t>多元評量與素養導向教學的學習評量</a:t>
            </a:r>
            <a:endParaRPr lang="en-US" altLang="zh-TW" dirty="0" smtClean="0">
              <a:ea typeface="新細明體" charset="-120"/>
            </a:endParaRPr>
          </a:p>
          <a:p>
            <a:pPr>
              <a:buNone/>
            </a:pPr>
            <a:r>
              <a:rPr lang="zh-TW" altLang="en-US" dirty="0" smtClean="0">
                <a:ea typeface="新細明體" charset="-120"/>
              </a:rPr>
              <a:t>  </a:t>
            </a:r>
            <a:endParaRPr lang="en-US" altLang="zh-TW" dirty="0" smtClean="0">
              <a:ea typeface="新細明體" charset="-120"/>
            </a:endParaRPr>
          </a:p>
          <a:p>
            <a:pPr>
              <a:buNone/>
            </a:pPr>
            <a:r>
              <a:rPr lang="zh-TW" altLang="en-US" dirty="0" smtClean="0">
                <a:ea typeface="新細明體" charset="-120"/>
              </a:rPr>
              <a:t>   </a:t>
            </a:r>
            <a:r>
              <a:rPr lang="en-US" altLang="zh-TW" dirty="0" smtClean="0">
                <a:ea typeface="新細明體" charset="-120"/>
              </a:rPr>
              <a:t>1.</a:t>
            </a:r>
            <a:r>
              <a:rPr lang="zh-TW" altLang="en-US" dirty="0" smtClean="0">
                <a:ea typeface="新細明體" charset="-120"/>
              </a:rPr>
              <a:t>系統化的整理學生的學習評量</a:t>
            </a:r>
            <a:endParaRPr lang="en-US" altLang="zh-TW" dirty="0" smtClean="0">
              <a:ea typeface="新細明體" charset="-120"/>
            </a:endParaRPr>
          </a:p>
          <a:p>
            <a:pPr marL="898525" indent="0">
              <a:buFont typeface="Wingdings" pitchFamily="2" charset="2"/>
              <a:buChar char="Ø"/>
            </a:pPr>
            <a:r>
              <a:rPr lang="zh-TW" altLang="en-US" dirty="0" smtClean="0">
                <a:ea typeface="新細明體" charset="-120"/>
              </a:rPr>
              <a:t> </a:t>
            </a:r>
            <a:r>
              <a:rPr lang="zh-TW" altLang="en-US" sz="2400" dirty="0" smtClean="0">
                <a:ea typeface="新細明體" charset="-120"/>
              </a:rPr>
              <a:t>在各種學習活動中評量學生的表現</a:t>
            </a:r>
            <a:endParaRPr lang="en-US" altLang="zh-TW" sz="2400" dirty="0" smtClean="0">
              <a:ea typeface="新細明體" charset="-120"/>
            </a:endParaRPr>
          </a:p>
          <a:p>
            <a:pPr marL="898525" indent="0">
              <a:buFont typeface="Wingdings" pitchFamily="2" charset="2"/>
              <a:buChar char="Ø"/>
            </a:pPr>
            <a:r>
              <a:rPr lang="zh-TW" altLang="en-US" sz="2400" dirty="0" smtClean="0">
                <a:ea typeface="新細明體" charset="-120"/>
              </a:rPr>
              <a:t>  配合不同的學習活動採取不同的評量方式</a:t>
            </a:r>
            <a:endParaRPr lang="en-US" altLang="zh-TW" sz="2400" dirty="0" smtClean="0">
              <a:ea typeface="新細明體" charset="-120"/>
            </a:endParaRPr>
          </a:p>
          <a:p>
            <a:pPr>
              <a:buNone/>
            </a:pPr>
            <a:r>
              <a:rPr lang="zh-TW" altLang="en-US" dirty="0" smtClean="0">
                <a:ea typeface="新細明體" charset="-120"/>
              </a:rPr>
              <a:t>  </a:t>
            </a:r>
            <a:endParaRPr lang="en-US" altLang="zh-TW" dirty="0" smtClean="0">
              <a:ea typeface="新細明體" charset="-120"/>
            </a:endParaRPr>
          </a:p>
          <a:p>
            <a:pPr>
              <a:buNone/>
            </a:pPr>
            <a:r>
              <a:rPr lang="zh-TW" altLang="en-US" dirty="0" smtClean="0">
                <a:ea typeface="新細明體" charset="-120"/>
              </a:rPr>
              <a:t>    </a:t>
            </a:r>
            <a:r>
              <a:rPr lang="en-US" altLang="zh-TW" dirty="0" smtClean="0">
                <a:ea typeface="新細明體" charset="-120"/>
              </a:rPr>
              <a:t>2.</a:t>
            </a:r>
            <a:r>
              <a:rPr lang="zh-TW" altLang="en-US" dirty="0" smtClean="0">
                <a:ea typeface="新細明體" charset="-120"/>
              </a:rPr>
              <a:t>評量基規準怎麼訂</a:t>
            </a: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125326" cy="960604"/>
          </a:xfrm>
          <a:solidFill>
            <a:srgbClr val="FFCCFF"/>
          </a:solidFill>
        </p:spPr>
        <p:txBody>
          <a:bodyPr/>
          <a:lstStyle/>
          <a:p>
            <a:r>
              <a:rPr lang="zh-TW" altLang="en-US" sz="4000" b="1" dirty="0" smtClean="0">
                <a:latin typeface="微軟正黑體" pitchFamily="34" charset="-120"/>
                <a:ea typeface="微軟正黑體" pitchFamily="34" charset="-120"/>
              </a:rPr>
              <a:t>下次工作坊</a:t>
            </a:r>
            <a:r>
              <a:rPr lang="zh-TW" altLang="en-US" sz="4000" b="1" dirty="0" smtClean="0">
                <a:latin typeface="微軟正黑體" pitchFamily="34" charset="-120"/>
                <a:ea typeface="微軟正黑體" pitchFamily="34" charset="-120"/>
              </a:rPr>
              <a:t>前請完成（草案）</a:t>
            </a:r>
            <a:r>
              <a:rPr lang="en-US" altLang="zh-TW" sz="4000" b="1" dirty="0" smtClean="0">
                <a:latin typeface="微軟正黑體" pitchFamily="34" charset="-120"/>
                <a:ea typeface="微軟正黑體" pitchFamily="34" charset="-120"/>
              </a:rPr>
              <a:t>--</a:t>
            </a:r>
            <a:endParaRPr lang="zh-TW" altLang="en-US" sz="4000" b="1" dirty="0">
              <a:latin typeface="微軟正黑體" pitchFamily="34" charset="-120"/>
              <a:ea typeface="微軟正黑體" pitchFamily="34" charset="-120"/>
            </a:endParaRPr>
          </a:p>
        </p:txBody>
      </p:sp>
      <p:sp>
        <p:nvSpPr>
          <p:cNvPr id="3" name="內容版面配置區 2"/>
          <p:cNvSpPr>
            <a:spLocks noGrp="1"/>
          </p:cNvSpPr>
          <p:nvPr>
            <p:ph idx="1"/>
          </p:nvPr>
        </p:nvSpPr>
        <p:spPr/>
        <p:txBody>
          <a:bodyPr/>
          <a:lstStyle/>
          <a:p>
            <a:r>
              <a:rPr lang="zh-TW" altLang="en-US" dirty="0" smtClean="0"/>
              <a:t>單元（主題）教學架構圖</a:t>
            </a:r>
            <a:endParaRPr lang="en-US" altLang="zh-TW" dirty="0" smtClean="0"/>
          </a:p>
          <a:p>
            <a:endParaRPr lang="en-US" altLang="zh-TW" dirty="0" smtClean="0"/>
          </a:p>
          <a:p>
            <a:r>
              <a:rPr lang="zh-TW" altLang="en-US" dirty="0" smtClean="0"/>
              <a:t>教學摘要表</a:t>
            </a:r>
            <a:endParaRPr lang="en-US" altLang="zh-TW" dirty="0" smtClean="0"/>
          </a:p>
          <a:p>
            <a:endParaRPr lang="en-US" altLang="zh-TW" dirty="0" smtClean="0"/>
          </a:p>
          <a:p>
            <a:r>
              <a:rPr lang="zh-TW" altLang="en-US" smtClean="0"/>
              <a:t>簡單教學流程圖，但需包含學習評量</a:t>
            </a:r>
            <a:endParaRPr lang="zh-TW" altLang="en-US"/>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a:xfrm>
            <a:off x="312821" y="2332037"/>
            <a:ext cx="8229600" cy="4525963"/>
          </a:xfrm>
        </p:spPr>
        <p:txBody>
          <a:bodyPr/>
          <a:lstStyle/>
          <a:p>
            <a:pPr algn="ctr">
              <a:buNone/>
            </a:pPr>
            <a:r>
              <a:rPr lang="zh-TW" altLang="en-US" sz="4000" b="1" dirty="0" smtClean="0">
                <a:latin typeface="微軟正黑體" pitchFamily="34" charset="-120"/>
                <a:ea typeface="微軟正黑體" pitchFamily="34" charset="-120"/>
              </a:rPr>
              <a:t>謝謝參與共學！</a:t>
            </a:r>
            <a:endParaRPr lang="zh-TW" altLang="en-US" sz="4000" b="1" dirty="0">
              <a:latin typeface="微軟正黑體" pitchFamily="34" charset="-120"/>
              <a:ea typeface="微軟正黑體" pitchFamily="34" charset="-120"/>
            </a:endParaRPr>
          </a:p>
        </p:txBody>
      </p:sp>
    </p:spTree>
  </p:cSld>
  <p:clrMapOvr>
    <a:masterClrMapping/>
  </p:clrMapOvr>
</p:sld>
</file>

<file path=ppt/theme/theme1.xml><?xml version="1.0" encoding="utf-8"?>
<a:theme xmlns:a="http://schemas.openxmlformats.org/drawingml/2006/main" name="Default Design">
  <a:themeElements>
    <a:clrScheme name="Yellow">
      <a:dk1>
        <a:sysClr val="windowText" lastClr="000000"/>
      </a:dk1>
      <a:lt1>
        <a:sysClr val="window" lastClr="FFFFFF"/>
      </a:lt1>
      <a:dk2>
        <a:srgbClr val="39302A"/>
      </a:dk2>
      <a:lt2>
        <a:srgbClr val="E5DEDB"/>
      </a:lt2>
      <a:accent1>
        <a:srgbClr val="FFCA08"/>
      </a:accent1>
      <a:accent2>
        <a:srgbClr val="F8931D"/>
      </a:accent2>
      <a:accent3>
        <a:srgbClr val="CE8D3E"/>
      </a:accent3>
      <a:accent4>
        <a:srgbClr val="EC7016"/>
      </a:accent4>
      <a:accent5>
        <a:srgbClr val="E64823"/>
      </a:accent5>
      <a:accent6>
        <a:srgbClr val="9C6A6A"/>
      </a:accent6>
      <a:hlink>
        <a:srgbClr val="2998E3"/>
      </a:hlink>
      <a:folHlink>
        <a:srgbClr val="7F723D"/>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0E2FAD"/>
        </a:dk1>
        <a:lt1>
          <a:srgbClr val="FFFFFF"/>
        </a:lt1>
        <a:dk2>
          <a:srgbClr val="0E2FAD"/>
        </a:dk2>
        <a:lt2>
          <a:srgbClr val="B3CCE6"/>
        </a:lt2>
        <a:accent1>
          <a:srgbClr val="7FD7FC"/>
        </a:accent1>
        <a:accent2>
          <a:srgbClr val="6BA7F8"/>
        </a:accent2>
        <a:accent3>
          <a:srgbClr val="FFFFFF"/>
        </a:accent3>
        <a:accent4>
          <a:srgbClr val="0A2793"/>
        </a:accent4>
        <a:accent5>
          <a:srgbClr val="C0E8FD"/>
        </a:accent5>
        <a:accent6>
          <a:srgbClr val="6097E1"/>
        </a:accent6>
        <a:hlink>
          <a:srgbClr val="FFAB57"/>
        </a:hlink>
        <a:folHlink>
          <a:srgbClr val="007B7E"/>
        </a:folHlink>
      </a:clrScheme>
      <a:clrMap bg1="lt1" tx1="dk1" bg2="lt2" tx2="dk2" accent1="accent1" accent2="accent2" accent3="accent3" accent4="accent4" accent5="accent5" accent6="accent6" hlink="hlink" folHlink="folHlink"/>
    </a:extraClrScheme>
    <a:extraClrScheme>
      <a:clrScheme name="Default Design 14">
        <a:dk1>
          <a:srgbClr val="0E2FAD"/>
        </a:dk1>
        <a:lt1>
          <a:srgbClr val="FFFFFF"/>
        </a:lt1>
        <a:dk2>
          <a:srgbClr val="0E2FAD"/>
        </a:dk2>
        <a:lt2>
          <a:srgbClr val="B3CCE6"/>
        </a:lt2>
        <a:accent1>
          <a:srgbClr val="7FD7FC"/>
        </a:accent1>
        <a:accent2>
          <a:srgbClr val="6BA7F8"/>
        </a:accent2>
        <a:accent3>
          <a:srgbClr val="FFFFFF"/>
        </a:accent3>
        <a:accent4>
          <a:srgbClr val="0A2793"/>
        </a:accent4>
        <a:accent5>
          <a:srgbClr val="C0E8FD"/>
        </a:accent5>
        <a:accent6>
          <a:srgbClr val="6097E1"/>
        </a:accent6>
        <a:hlink>
          <a:srgbClr val="FF9D3B"/>
        </a:hlink>
        <a:folHlink>
          <a:srgbClr val="007B7E"/>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1938</TotalTime>
  <Words>4427</Words>
  <Application>Microsoft Office PowerPoint</Application>
  <PresentationFormat>如螢幕大小 (4:3)</PresentationFormat>
  <Paragraphs>433</Paragraphs>
  <Slides>82</Slides>
  <Notes>1</Notes>
  <HiddenSlides>0</HiddenSlides>
  <MMClips>0</MMClips>
  <ScaleCrop>false</ScaleCrop>
  <HeadingPairs>
    <vt:vector size="4" baseType="variant">
      <vt:variant>
        <vt:lpstr>佈景主題</vt:lpstr>
      </vt:variant>
      <vt:variant>
        <vt:i4>1</vt:i4>
      </vt:variant>
      <vt:variant>
        <vt:lpstr>投影片標題</vt:lpstr>
      </vt:variant>
      <vt:variant>
        <vt:i4>82</vt:i4>
      </vt:variant>
    </vt:vector>
  </HeadingPairs>
  <TitlesOfParts>
    <vt:vector size="83" baseType="lpstr">
      <vt:lpstr>Default Design</vt:lpstr>
      <vt:lpstr>十二年國民基本教育素養導向課程與教學工作坊II</vt:lpstr>
      <vt:lpstr>學校本位課程發展現況與問題</vt:lpstr>
      <vt:lpstr>國民中小學課程計畫備查作業參考原則(草案)節錄~</vt:lpstr>
      <vt:lpstr>投影片 4</vt:lpstr>
      <vt:lpstr>投影片 5</vt:lpstr>
      <vt:lpstr>學校課程發展相關問題交流</vt:lpstr>
      <vt:lpstr>投影片 7</vt:lpstr>
      <vt:lpstr>分享發展素養教案以來的心得與遭遇的問題</vt:lpstr>
      <vt:lpstr>幾個名詞界定--</vt:lpstr>
      <vt:lpstr>你的教案發展是一節課或一個單元或一個主題？</vt:lpstr>
      <vt:lpstr>教學設計的系統思維　Ｉ  </vt:lpstr>
      <vt:lpstr>素養導向教案</vt:lpstr>
      <vt:lpstr>社會領域（八年級2節課）</vt:lpstr>
      <vt:lpstr>這樣的教學為什麼沒有素養導向？</vt:lpstr>
      <vt:lpstr>為什麼沒有素養導向教學特性？</vt:lpstr>
      <vt:lpstr>教學設計的系統思維  II</vt:lpstr>
      <vt:lpstr>教學設計與教案發展是一個兩股力量相互調整的歷程</vt:lpstr>
      <vt:lpstr>教學活動設計面向，例如--</vt:lpstr>
      <vt:lpstr>教學活動設計面向，例如--</vt:lpstr>
      <vt:lpstr>這樣的教學為什麼沒有素養導向？</vt:lpstr>
      <vt:lpstr>目標的寫法也要不同—原來的寫法</vt:lpstr>
      <vt:lpstr>目標的寫法也要不同—原來的寫法</vt:lpstr>
      <vt:lpstr>目標的寫法也要不同—修改後的寫法  </vt:lpstr>
      <vt:lpstr>再舉一個藝文或科技領域的例子</vt:lpstr>
      <vt:lpstr>如果採用「設計思考的方式」教學，也比較容易符合素養導向的精神 </vt:lpstr>
      <vt:lpstr>還要思考--</vt:lpstr>
      <vt:lpstr>學習目標怎麼寫？</vt:lpstr>
      <vt:lpstr>投影片 28</vt:lpstr>
      <vt:lpstr>國小視覺藝術實例</vt:lpstr>
      <vt:lpstr>投影片 30</vt:lpstr>
      <vt:lpstr>投影片 31</vt:lpstr>
      <vt:lpstr>投影片 32</vt:lpstr>
      <vt:lpstr>投影片 33</vt:lpstr>
      <vt:lpstr>投影片 34</vt:lpstr>
      <vt:lpstr>投影片 35</vt:lpstr>
      <vt:lpstr>投影片 36</vt:lpstr>
      <vt:lpstr>英語文</vt:lpstr>
      <vt:lpstr>英語課的活動可能怎麼修改？</vt:lpstr>
      <vt:lpstr>英語課的目標怎麼修改？</vt:lpstr>
      <vt:lpstr>學科知識+技能+態度</vt:lpstr>
      <vt:lpstr>可以借重工具來協助發展--</vt:lpstr>
      <vt:lpstr>試試架構圖（表）這個工具--</vt:lpstr>
      <vt:lpstr>也可運用UbD設計</vt:lpstr>
      <vt:lpstr>不管用什麼工具， 都應該採用--</vt:lpstr>
      <vt:lpstr>試試架構圖（表）這個工具--</vt:lpstr>
      <vt:lpstr>投影片 46</vt:lpstr>
      <vt:lpstr>投影片 47</vt:lpstr>
      <vt:lpstr>分析你的架構圖</vt:lpstr>
      <vt:lpstr>素養導向教學模式</vt:lpstr>
      <vt:lpstr>教學策略引發學生在學習歷程中表現&amp;調整</vt:lpstr>
      <vt:lpstr>還要思考--</vt:lpstr>
      <vt:lpstr>自主性如何陶冶與啟發？</vt:lpstr>
      <vt:lpstr>投影片 53</vt:lpstr>
      <vt:lpstr>投影片 54</vt:lpstr>
      <vt:lpstr>實作 I</vt:lpstr>
      <vt:lpstr>接下來，---</vt:lpstr>
      <vt:lpstr>檢視學習目標</vt:lpstr>
      <vt:lpstr>完整的UbD表單</vt:lpstr>
      <vt:lpstr>投影片 59</vt:lpstr>
      <vt:lpstr>UbD課程設計的優缺點</vt:lpstr>
      <vt:lpstr>建議--</vt:lpstr>
      <vt:lpstr>改寫目標</vt:lpstr>
      <vt:lpstr>目標的寫法也要不同—修改後的寫法  </vt:lpstr>
      <vt:lpstr>學科知識+技能+態度</vt:lpstr>
      <vt:lpstr>實作II--修改學習目標</vt:lpstr>
      <vt:lpstr>用目標來整你的學習脈絡</vt:lpstr>
      <vt:lpstr>國中國文實例</vt:lpstr>
      <vt:lpstr>導向對應目標的最終學習活動 --以「張釋之執法」為例</vt:lpstr>
      <vt:lpstr>以「張釋之執法」為例</vt:lpstr>
      <vt:lpstr>以「張釋之執法」為例</vt:lpstr>
      <vt:lpstr>從終到始</vt:lpstr>
      <vt:lpstr>實作III—以逆向回推調整活動</vt:lpstr>
      <vt:lpstr>關鍵提問讓學習活動聚焦目標</vt:lpstr>
      <vt:lpstr>主題或單元架構表</vt:lpstr>
      <vt:lpstr>實作IV—使用關鍵提問讓教學不迷路</vt:lpstr>
      <vt:lpstr>你的學習目標能對上領域的學習表現與內容嗎？</vt:lpstr>
      <vt:lpstr>此部分可以回家做，直接填入教案摘要表中</vt:lpstr>
      <vt:lpstr>課程發展與設計的幾個原則</vt:lpstr>
      <vt:lpstr>教案設計分享，每組5-8分鐘</vt:lpstr>
      <vt:lpstr>下次工作坊內容預告</vt:lpstr>
      <vt:lpstr>下次工作坊前請完成（草案）--</vt:lpstr>
      <vt:lpstr>投影片 82</vt:lpstr>
    </vt:vector>
  </TitlesOfParts>
  <Company>Clearly Presented Ltd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Standard PowerPoint Template</dc:title>
  <dc:creator>Presentation Magazine</dc:creator>
  <cp:lastModifiedBy>User</cp:lastModifiedBy>
  <cp:revision>229</cp:revision>
  <dcterms:created xsi:type="dcterms:W3CDTF">2009-11-03T13:35:13Z</dcterms:created>
  <dcterms:modified xsi:type="dcterms:W3CDTF">2017-12-17T13:30:17Z</dcterms:modified>
</cp:coreProperties>
</file>