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90" r:id="rId2"/>
    <p:sldId id="281" r:id="rId3"/>
    <p:sldId id="291" r:id="rId4"/>
    <p:sldId id="305" r:id="rId5"/>
    <p:sldId id="333" r:id="rId6"/>
    <p:sldId id="322" r:id="rId7"/>
    <p:sldId id="306" r:id="rId8"/>
    <p:sldId id="334" r:id="rId9"/>
    <p:sldId id="323" r:id="rId10"/>
    <p:sldId id="309" r:id="rId11"/>
    <p:sldId id="335" r:id="rId12"/>
    <p:sldId id="316" r:id="rId13"/>
    <p:sldId id="318" r:id="rId14"/>
    <p:sldId id="336" r:id="rId15"/>
    <p:sldId id="320" r:id="rId16"/>
    <p:sldId id="287" r:id="rId17"/>
    <p:sldId id="337" r:id="rId18"/>
    <p:sldId id="329" r:id="rId19"/>
    <p:sldId id="292" r:id="rId20"/>
    <p:sldId id="274" r:id="rId21"/>
  </p:sldIdLst>
  <p:sldSz cx="9144000" cy="6858000" type="screen4x3"/>
  <p:notesSz cx="6797675" cy="9926638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99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856" userDrawn="1">
          <p15:clr>
            <a:srgbClr val="A4A3A4"/>
          </p15:clr>
        </p15:guide>
        <p15:guide id="4" pos="4224" userDrawn="1">
          <p15:clr>
            <a:srgbClr val="A4A3A4"/>
          </p15:clr>
        </p15:guide>
        <p15:guide id="5" pos="5279" userDrawn="1">
          <p15:clr>
            <a:srgbClr val="A4A3A4"/>
          </p15:clr>
        </p15:guide>
        <p15:guide id="7" orient="horz" pos="1366" userDrawn="1">
          <p15:clr>
            <a:srgbClr val="A4A3A4"/>
          </p15:clr>
        </p15:guide>
        <p15:guide id="8" orient="horz" pos="2682" userDrawn="1">
          <p15:clr>
            <a:srgbClr val="A4A3A4"/>
          </p15:clr>
        </p15:guide>
        <p15:guide id="10" pos="2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4E7"/>
    <a:srgbClr val="FFC001"/>
    <a:srgbClr val="3A3A3A"/>
    <a:srgbClr val="FAFAFA"/>
    <a:srgbClr val="F0B700"/>
    <a:srgbClr val="E2AC00"/>
    <a:srgbClr val="B08600"/>
    <a:srgbClr val="F6BB00"/>
    <a:srgbClr val="E1E1E1"/>
    <a:srgbClr val="E8E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21" autoAdjust="0"/>
    <p:restoredTop sz="95197" autoAdjust="0"/>
  </p:normalViewPr>
  <p:slideViewPr>
    <p:cSldViewPr snapToGrid="0" showGuides="1">
      <p:cViewPr varScale="1">
        <p:scale>
          <a:sx n="111" d="100"/>
          <a:sy n="111" d="100"/>
        </p:scale>
        <p:origin x="1782" y="96"/>
      </p:cViewPr>
      <p:guideLst>
        <p:guide orient="horz" pos="2999"/>
        <p:guide pos="2880"/>
        <p:guide pos="856"/>
        <p:guide pos="4224"/>
        <p:guide pos="5279"/>
        <p:guide orient="horz" pos="1366"/>
        <p:guide orient="horz" pos="2682"/>
        <p:guide pos="2165"/>
      </p:guideLst>
    </p:cSldViewPr>
  </p:slideViewPr>
  <p:outlineViewPr>
    <p:cViewPr>
      <p:scale>
        <a:sx n="33" d="100"/>
        <a:sy n="33" d="100"/>
      </p:scale>
      <p:origin x="0" y="-153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6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l">
              <a:defRPr sz="1300"/>
            </a:lvl1pPr>
          </a:lstStyle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r">
              <a:defRPr sz="1300"/>
            </a:lvl1pPr>
          </a:lstStyle>
          <a:p>
            <a:fld id="{D8EB405A-3D3A-4048-9C74-C501E0A0ACC4}" type="datetimeFigureOut">
              <a:rPr lang="zh-TW" altLang="en-US" smtClean="0"/>
              <a:pPr/>
              <a:t>2020/3/16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r">
              <a:defRPr sz="1300"/>
            </a:lvl1pPr>
          </a:lstStyle>
          <a:p>
            <a:fld id="{AB76EA0D-3DCD-44F8-8C51-0634C0225E5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4117424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l">
              <a:defRPr sz="1300"/>
            </a:lvl1pPr>
          </a:lstStyle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r">
              <a:defRPr sz="1300"/>
            </a:lvl1pPr>
          </a:lstStyle>
          <a:p>
            <a:fld id="{87D470F4-B71D-48E3-8849-D94058D0B438}" type="datetimeFigureOut">
              <a:rPr lang="zh-CN" altLang="en-US" smtClean="0"/>
              <a:pPr/>
              <a:t>2020/3/16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62" tIns="47781" rIns="95562" bIns="47781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5562" tIns="47781" rIns="95562" bIns="47781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r">
              <a:defRPr sz="1300"/>
            </a:lvl1pPr>
          </a:lstStyle>
          <a:p>
            <a:fld id="{054BDDFF-9C74-45EE-AD90-2B14BDC1031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52666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1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4427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2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32489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3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92949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4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5054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5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50543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6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92949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7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1164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8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11641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9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92949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10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57136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11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57136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12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147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13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67519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14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67519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15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8958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16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1364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17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1364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18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89585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19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935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4BDDFF-9C74-45EE-AD90-2B14BDC1031C}" type="slidenum">
              <a:rPr lang="zh-CN" altLang="en-US" smtClean="0"/>
              <a:pPr/>
              <a:t>20</a:t>
            </a:fld>
            <a:endParaRPr lang="zh-CN" altLang="en-US"/>
          </a:p>
        </p:txBody>
      </p:sp>
      <p:sp>
        <p:nvSpPr>
          <p:cNvPr id="8" name="頁首版面配置區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altLang="zh-TW" smtClean="0"/>
              <a:t>.   </a:t>
            </a:r>
            <a:r>
              <a:rPr lang="zh-TW" altLang="en-US" smtClean="0"/>
              <a:t>第</a:t>
            </a:r>
            <a:r>
              <a:rPr lang="en-US" altLang="zh-TW" smtClean="0"/>
              <a:t>12</a:t>
            </a:r>
            <a:r>
              <a:rPr lang="zh-TW" altLang="en-US" smtClean="0"/>
              <a:t>章 定期理財規畫</a:t>
            </a:r>
            <a:r>
              <a:rPr lang="en-US" altLang="zh-TW" smtClean="0"/>
              <a:t>-</a:t>
            </a:r>
            <a:r>
              <a:rPr lang="zh-TW" altLang="en-US" smtClean="0"/>
              <a:t>定期定額投資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973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6423-C432-45E6-89A1-31D5D84238BE}" type="datetimeFigureOut">
              <a:rPr lang="zh-CN" altLang="en-US" smtClean="0"/>
              <a:pPr/>
              <a:t>2020/3/16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1E86F-CBF7-4DF7-824A-AB405C555A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002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6423-C432-45E6-89A1-31D5D84238BE}" type="datetimeFigureOut">
              <a:rPr lang="zh-CN" altLang="en-US" smtClean="0"/>
              <a:pPr/>
              <a:t>2020/3/16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1E86F-CBF7-4DF7-824A-AB405C555A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6224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6423-C432-45E6-89A1-31D5D84238BE}" type="datetimeFigureOut">
              <a:rPr lang="zh-CN" altLang="en-US" smtClean="0"/>
              <a:pPr/>
              <a:t>2020/3/16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1E86F-CBF7-4DF7-824A-AB405C555A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334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6423-C432-45E6-89A1-31D5D84238BE}" type="datetimeFigureOut">
              <a:rPr lang="zh-CN" altLang="en-US" smtClean="0"/>
              <a:pPr/>
              <a:t>2020/3/16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1E86F-CBF7-4DF7-824A-AB405C555A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56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6423-C432-45E6-89A1-31D5D84238BE}" type="datetimeFigureOut">
              <a:rPr lang="zh-CN" altLang="en-US" smtClean="0"/>
              <a:pPr/>
              <a:t>2020/3/16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1E86F-CBF7-4DF7-824A-AB405C555A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083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6423-C432-45E6-89A1-31D5D84238BE}" type="datetimeFigureOut">
              <a:rPr lang="zh-CN" altLang="en-US" smtClean="0"/>
              <a:pPr/>
              <a:t>2020/3/16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1E86F-CBF7-4DF7-824A-AB405C555A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2865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6423-C432-45E6-89A1-31D5D84238BE}" type="datetimeFigureOut">
              <a:rPr lang="zh-CN" altLang="en-US" smtClean="0"/>
              <a:pPr/>
              <a:t>2020/3/16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1E86F-CBF7-4DF7-824A-AB405C555A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2604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6423-C432-45E6-89A1-31D5D84238BE}" type="datetimeFigureOut">
              <a:rPr lang="zh-CN" altLang="en-US" smtClean="0"/>
              <a:pPr/>
              <a:t>2020/3/16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1E86F-CBF7-4DF7-824A-AB405C555A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543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6423-C432-45E6-89A1-31D5D84238BE}" type="datetimeFigureOut">
              <a:rPr lang="zh-CN" altLang="en-US" smtClean="0"/>
              <a:pPr/>
              <a:t>2020/3/16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1E86F-CBF7-4DF7-824A-AB405C555A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761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6423-C432-45E6-89A1-31D5D84238BE}" type="datetimeFigureOut">
              <a:rPr lang="zh-CN" altLang="en-US" smtClean="0"/>
              <a:pPr/>
              <a:t>2020/3/16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1E86F-CBF7-4DF7-824A-AB405C555A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1425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56423-C432-45E6-89A1-31D5D84238BE}" type="datetimeFigureOut">
              <a:rPr lang="zh-CN" altLang="en-US" smtClean="0"/>
              <a:pPr/>
              <a:t>2020/3/16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1E86F-CBF7-4DF7-824A-AB405C555A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566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56423-C432-45E6-89A1-31D5D84238BE}" type="datetimeFigureOut">
              <a:rPr lang="zh-CN" altLang="en-US" smtClean="0"/>
              <a:pPr/>
              <a:t>2020/3/16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1E86F-CBF7-4DF7-824A-AB405C555A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1071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9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microsoft.com/office/2007/relationships/hdphoto" Target="../media/hdphoto5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111659" y="2744214"/>
            <a:ext cx="641714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400" b="1" dirty="0">
                <a:solidFill>
                  <a:srgbClr val="5B9BD5">
                    <a:lumMod val="50000"/>
                  </a:srgbClr>
                </a:solidFill>
                <a:latin typeface="華康古印體(P)" pitchFamily="66" charset="-120"/>
                <a:ea typeface="華康古印體(P)" pitchFamily="66" charset="-120"/>
              </a:rPr>
              <a:t>經國國中</a:t>
            </a:r>
            <a:r>
              <a:rPr lang="zh-TW" altLang="en-US" sz="5400" b="1" dirty="0" smtClean="0">
                <a:solidFill>
                  <a:srgbClr val="5B9BD5">
                    <a:lumMod val="50000"/>
                  </a:srgbClr>
                </a:solidFill>
                <a:latin typeface="華康古印體(P)" pitchFamily="66" charset="-120"/>
                <a:ea typeface="華康古印體(P)" pitchFamily="66" charset="-120"/>
              </a:rPr>
              <a:t>本土語教育</a:t>
            </a:r>
            <a:endParaRPr lang="en-US" altLang="zh-TW" sz="5400" b="1" dirty="0" smtClean="0">
              <a:solidFill>
                <a:srgbClr val="5B9BD5">
                  <a:lumMod val="50000"/>
                </a:srgbClr>
              </a:solidFill>
              <a:latin typeface="華康古印體(P)" pitchFamily="66" charset="-120"/>
              <a:ea typeface="華康古印體(P)" pitchFamily="66" charset="-120"/>
            </a:endParaRPr>
          </a:p>
          <a:p>
            <a:pPr algn="ctr"/>
            <a:r>
              <a:rPr lang="zh-TW" altLang="en-US" sz="5400" b="1" dirty="0" smtClean="0">
                <a:solidFill>
                  <a:srgbClr val="5B9BD5">
                    <a:lumMod val="50000"/>
                  </a:srgbClr>
                </a:solidFill>
                <a:latin typeface="華康古印體(P)" pitchFamily="66" charset="-120"/>
                <a:ea typeface="華康古印體(P)" pitchFamily="66" charset="-120"/>
              </a:rPr>
              <a:t>實施</a:t>
            </a:r>
            <a:r>
              <a:rPr lang="zh-TW" altLang="en-US" sz="5400" b="1" dirty="0">
                <a:solidFill>
                  <a:srgbClr val="5B9BD5">
                    <a:lumMod val="50000"/>
                  </a:srgbClr>
                </a:solidFill>
                <a:latin typeface="華康古印體(P)" pitchFamily="66" charset="-120"/>
                <a:ea typeface="華康古印體(P)" pitchFamily="66" charset="-120"/>
              </a:rPr>
              <a:t>概況</a:t>
            </a:r>
            <a:endParaRPr lang="en-US" altLang="zh-CN" sz="5400" b="1" dirty="0" smtClean="0">
              <a:solidFill>
                <a:srgbClr val="5B9BD5">
                  <a:lumMod val="50000"/>
                </a:srgbClr>
              </a:solidFill>
              <a:latin typeface="華康古印體(P)" pitchFamily="66" charset="-120"/>
              <a:ea typeface="華康古印體(P)" pitchFamily="66" charset="-12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-61791" y="5872441"/>
            <a:ext cx="551560" cy="1287497"/>
            <a:chOff x="-61791" y="5872441"/>
            <a:chExt cx="551560" cy="1287497"/>
          </a:xfrm>
        </p:grpSpPr>
        <p:sp>
          <p:nvSpPr>
            <p:cNvPr id="51" name="任意多边形 50"/>
            <p:cNvSpPr/>
            <p:nvPr/>
          </p:nvSpPr>
          <p:spPr>
            <a:xfrm rot="2700000">
              <a:off x="-309525" y="6360645"/>
              <a:ext cx="1287497" cy="311090"/>
            </a:xfrm>
            <a:custGeom>
              <a:avLst/>
              <a:gdLst>
                <a:gd name="connsiteX0" fmla="*/ 0 w 1716663"/>
                <a:gd name="connsiteY0" fmla="*/ 0 h 414787"/>
                <a:gd name="connsiteX1" fmla="*/ 1716663 w 1716663"/>
                <a:gd name="connsiteY1" fmla="*/ 0 h 414787"/>
                <a:gd name="connsiteX2" fmla="*/ 1301876 w 1716663"/>
                <a:gd name="connsiteY2" fmla="*/ 414787 h 414787"/>
                <a:gd name="connsiteX3" fmla="*/ 414787 w 1716663"/>
                <a:gd name="connsiteY3" fmla="*/ 414787 h 414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6663" h="414787">
                  <a:moveTo>
                    <a:pt x="0" y="0"/>
                  </a:moveTo>
                  <a:lnTo>
                    <a:pt x="1716663" y="0"/>
                  </a:lnTo>
                  <a:lnTo>
                    <a:pt x="1301876" y="414787"/>
                  </a:lnTo>
                  <a:lnTo>
                    <a:pt x="414787" y="414787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350"/>
            </a:p>
          </p:txBody>
        </p:sp>
        <p:sp>
          <p:nvSpPr>
            <p:cNvPr id="49" name="任意多边形 48"/>
            <p:cNvSpPr/>
            <p:nvPr/>
          </p:nvSpPr>
          <p:spPr>
            <a:xfrm rot="2700000">
              <a:off x="-235242" y="6565201"/>
              <a:ext cx="693803" cy="346901"/>
            </a:xfrm>
            <a:custGeom>
              <a:avLst/>
              <a:gdLst>
                <a:gd name="connsiteX0" fmla="*/ 0 w 925070"/>
                <a:gd name="connsiteY0" fmla="*/ 0 h 462535"/>
                <a:gd name="connsiteX1" fmla="*/ 925070 w 925070"/>
                <a:gd name="connsiteY1" fmla="*/ 0 h 462535"/>
                <a:gd name="connsiteX2" fmla="*/ 462535 w 925070"/>
                <a:gd name="connsiteY2" fmla="*/ 462535 h 4625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5070" h="462535">
                  <a:moveTo>
                    <a:pt x="0" y="0"/>
                  </a:moveTo>
                  <a:lnTo>
                    <a:pt x="925070" y="0"/>
                  </a:lnTo>
                  <a:lnTo>
                    <a:pt x="462535" y="462535"/>
                  </a:lnTo>
                  <a:close/>
                </a:path>
              </a:pathLst>
            </a:custGeom>
            <a:solidFill>
              <a:srgbClr val="FF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350"/>
            </a:p>
          </p:txBody>
        </p:sp>
      </p:grpSp>
      <p:sp>
        <p:nvSpPr>
          <p:cNvPr id="16" name="文本框 22"/>
          <p:cNvSpPr txBox="1"/>
          <p:nvPr/>
        </p:nvSpPr>
        <p:spPr>
          <a:xfrm>
            <a:off x="1641971" y="5658616"/>
            <a:ext cx="5736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rgbClr val="3A3A3A"/>
                </a:solidFill>
                <a:latin typeface="標楷體" pitchFamily="65" charset="-120"/>
                <a:ea typeface="標楷體" pitchFamily="65" charset="-120"/>
              </a:rPr>
              <a:t>簡報製作</a:t>
            </a:r>
            <a:r>
              <a:rPr lang="en-US" altLang="zh-TW" sz="3200" b="1" dirty="0" smtClean="0">
                <a:solidFill>
                  <a:srgbClr val="3A3A3A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3200" b="1" dirty="0" smtClean="0">
                <a:solidFill>
                  <a:srgbClr val="3A3A3A"/>
                </a:solidFill>
                <a:latin typeface="標楷體" pitchFamily="65" charset="-120"/>
                <a:ea typeface="標楷體" pitchFamily="65" charset="-120"/>
              </a:rPr>
              <a:t>教學組長 蔡明展</a:t>
            </a:r>
            <a:endParaRPr lang="en-US" altLang="zh-TW" sz="3200" b="1" dirty="0" smtClean="0">
              <a:solidFill>
                <a:srgbClr val="3A3A3A"/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3934298" y="-1200270"/>
            <a:ext cx="5904835" cy="6764935"/>
            <a:chOff x="3934298" y="-1191478"/>
            <a:chExt cx="5904835" cy="6764935"/>
          </a:xfrm>
        </p:grpSpPr>
        <p:sp>
          <p:nvSpPr>
            <p:cNvPr id="6" name="矩形 5"/>
            <p:cNvSpPr/>
            <p:nvPr/>
          </p:nvSpPr>
          <p:spPr>
            <a:xfrm rot="2700000">
              <a:off x="5685669" y="578623"/>
              <a:ext cx="2382953" cy="2382953"/>
            </a:xfrm>
            <a:prstGeom prst="rect">
              <a:avLst/>
            </a:prstGeom>
            <a:blipFill dpi="0" rotWithShape="0">
              <a:blip r:embed="rId3" cstate="print">
                <a:grayscl/>
              </a:blip>
              <a:srcRect/>
              <a:stretch>
                <a:fillRect l="-23000" t="1000" r="-63000" b="-8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350"/>
            </a:p>
          </p:txBody>
        </p:sp>
        <p:sp>
          <p:nvSpPr>
            <p:cNvPr id="24" name="任意多边形 23"/>
            <p:cNvSpPr/>
            <p:nvPr/>
          </p:nvSpPr>
          <p:spPr>
            <a:xfrm rot="2700000">
              <a:off x="7149567" y="-485929"/>
              <a:ext cx="2382953" cy="1578295"/>
            </a:xfrm>
            <a:custGeom>
              <a:avLst/>
              <a:gdLst>
                <a:gd name="connsiteX0" fmla="*/ 1 w 3177271"/>
                <a:gd name="connsiteY0" fmla="*/ 2050510 h 2104393"/>
                <a:gd name="connsiteX1" fmla="*/ 2050512 w 3177271"/>
                <a:gd name="connsiteY1" fmla="*/ 0 h 2104393"/>
                <a:gd name="connsiteX2" fmla="*/ 3177271 w 3177271"/>
                <a:gd name="connsiteY2" fmla="*/ 1126759 h 2104393"/>
                <a:gd name="connsiteX3" fmla="*/ 3177271 w 3177271"/>
                <a:gd name="connsiteY3" fmla="*/ 2104393 h 2104393"/>
                <a:gd name="connsiteX4" fmla="*/ 0 w 3177271"/>
                <a:gd name="connsiteY4" fmla="*/ 2104393 h 2104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77271" h="2104393">
                  <a:moveTo>
                    <a:pt x="1" y="2050510"/>
                  </a:moveTo>
                  <a:lnTo>
                    <a:pt x="2050512" y="0"/>
                  </a:lnTo>
                  <a:lnTo>
                    <a:pt x="3177271" y="1126759"/>
                  </a:lnTo>
                  <a:lnTo>
                    <a:pt x="3177271" y="2104393"/>
                  </a:lnTo>
                  <a:lnTo>
                    <a:pt x="0" y="2104393"/>
                  </a:lnTo>
                  <a:close/>
                </a:path>
              </a:pathLst>
            </a:custGeom>
            <a:blipFill dpi="0" rotWithShape="0">
              <a:blip r:embed="rId4" cstate="print">
                <a:grayscl/>
              </a:blip>
              <a:srcRect/>
              <a:stretch>
                <a:fillRect l="-23000" t="1000" r="-63000" b="-8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350"/>
            </a:p>
          </p:txBody>
        </p:sp>
        <p:sp>
          <p:nvSpPr>
            <p:cNvPr id="28" name="任意多边形 27"/>
            <p:cNvSpPr/>
            <p:nvPr/>
          </p:nvSpPr>
          <p:spPr>
            <a:xfrm rot="2700000">
              <a:off x="7456180" y="2326305"/>
              <a:ext cx="2382953" cy="2382953"/>
            </a:xfrm>
            <a:custGeom>
              <a:avLst/>
              <a:gdLst>
                <a:gd name="connsiteX0" fmla="*/ 0 w 3177271"/>
                <a:gd name="connsiteY0" fmla="*/ 0 h 3177271"/>
                <a:gd name="connsiteX1" fmla="*/ 935918 w 3177271"/>
                <a:gd name="connsiteY1" fmla="*/ 0 h 3177271"/>
                <a:gd name="connsiteX2" fmla="*/ 3177271 w 3177271"/>
                <a:gd name="connsiteY2" fmla="*/ 2241353 h 3177271"/>
                <a:gd name="connsiteX3" fmla="*/ 3177271 w 3177271"/>
                <a:gd name="connsiteY3" fmla="*/ 3177271 h 3177271"/>
                <a:gd name="connsiteX4" fmla="*/ 0 w 3177271"/>
                <a:gd name="connsiteY4" fmla="*/ 3177271 h 3177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77271" h="3177271">
                  <a:moveTo>
                    <a:pt x="0" y="0"/>
                  </a:moveTo>
                  <a:lnTo>
                    <a:pt x="935918" y="0"/>
                  </a:lnTo>
                  <a:lnTo>
                    <a:pt x="3177271" y="2241353"/>
                  </a:lnTo>
                  <a:lnTo>
                    <a:pt x="3177271" y="3177271"/>
                  </a:lnTo>
                  <a:lnTo>
                    <a:pt x="0" y="3177271"/>
                  </a:lnTo>
                  <a:close/>
                </a:path>
              </a:pathLst>
            </a:custGeom>
            <a:blipFill dpi="0" rotWithShape="0">
              <a:blip r:embed="rId5" cstate="print">
                <a:grayscl/>
              </a:blip>
              <a:srcRect/>
              <a:stretch>
                <a:fillRect l="-23000" t="1000" r="-63000" b="-8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350"/>
            </a:p>
          </p:txBody>
        </p:sp>
        <p:sp>
          <p:nvSpPr>
            <p:cNvPr id="36" name="任意多边形 35"/>
            <p:cNvSpPr/>
            <p:nvPr/>
          </p:nvSpPr>
          <p:spPr>
            <a:xfrm rot="2700000">
              <a:off x="3934298" y="-1191478"/>
              <a:ext cx="2382953" cy="2382953"/>
            </a:xfrm>
            <a:custGeom>
              <a:avLst/>
              <a:gdLst>
                <a:gd name="connsiteX0" fmla="*/ 0 w 3177271"/>
                <a:gd name="connsiteY0" fmla="*/ 3166723 h 3177271"/>
                <a:gd name="connsiteX1" fmla="*/ 3166723 w 3177271"/>
                <a:gd name="connsiteY1" fmla="*/ 0 h 3177271"/>
                <a:gd name="connsiteX2" fmla="*/ 3177271 w 3177271"/>
                <a:gd name="connsiteY2" fmla="*/ 0 h 3177271"/>
                <a:gd name="connsiteX3" fmla="*/ 3177271 w 3177271"/>
                <a:gd name="connsiteY3" fmla="*/ 3177271 h 3177271"/>
                <a:gd name="connsiteX4" fmla="*/ 0 w 3177271"/>
                <a:gd name="connsiteY4" fmla="*/ 3177271 h 3177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77271" h="3177271">
                  <a:moveTo>
                    <a:pt x="0" y="3166723"/>
                  </a:moveTo>
                  <a:lnTo>
                    <a:pt x="3166723" y="0"/>
                  </a:lnTo>
                  <a:lnTo>
                    <a:pt x="3177271" y="0"/>
                  </a:lnTo>
                  <a:lnTo>
                    <a:pt x="3177271" y="3177271"/>
                  </a:lnTo>
                  <a:lnTo>
                    <a:pt x="0" y="3177271"/>
                  </a:lnTo>
                  <a:close/>
                </a:path>
              </a:pathLst>
            </a:custGeom>
            <a:solidFill>
              <a:srgbClr val="FF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350"/>
            </a:p>
          </p:txBody>
        </p:sp>
        <p:sp>
          <p:nvSpPr>
            <p:cNvPr id="25" name="任意多边形 24"/>
            <p:cNvSpPr/>
            <p:nvPr/>
          </p:nvSpPr>
          <p:spPr>
            <a:xfrm rot="2700000">
              <a:off x="8837852" y="1460259"/>
              <a:ext cx="612299" cy="612299"/>
            </a:xfrm>
            <a:custGeom>
              <a:avLst/>
              <a:gdLst>
                <a:gd name="connsiteX0" fmla="*/ 0 w 816398"/>
                <a:gd name="connsiteY0" fmla="*/ 0 h 816398"/>
                <a:gd name="connsiteX1" fmla="*/ 816398 w 816398"/>
                <a:gd name="connsiteY1" fmla="*/ 816398 h 816398"/>
                <a:gd name="connsiteX2" fmla="*/ 0 w 816398"/>
                <a:gd name="connsiteY2" fmla="*/ 816398 h 816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16398" h="816398">
                  <a:moveTo>
                    <a:pt x="0" y="0"/>
                  </a:moveTo>
                  <a:lnTo>
                    <a:pt x="816398" y="816398"/>
                  </a:lnTo>
                  <a:lnTo>
                    <a:pt x="0" y="816398"/>
                  </a:lnTo>
                  <a:close/>
                </a:path>
              </a:pathLst>
            </a:custGeom>
            <a:solidFill>
              <a:srgbClr val="FF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350"/>
            </a:p>
          </p:txBody>
        </p:sp>
        <p:cxnSp>
          <p:nvCxnSpPr>
            <p:cNvPr id="26" name="直接连接符 25"/>
            <p:cNvCxnSpPr/>
            <p:nvPr/>
          </p:nvCxnSpPr>
          <p:spPr>
            <a:xfrm>
              <a:off x="4181169" y="1051825"/>
              <a:ext cx="944605" cy="944605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4976628" y="1724251"/>
              <a:ext cx="944605" cy="944605"/>
            </a:xfrm>
            <a:prstGeom prst="line">
              <a:avLst/>
            </a:prstGeom>
            <a:ln>
              <a:solidFill>
                <a:srgbClr val="3A3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6367891" y="3111846"/>
              <a:ext cx="2260627" cy="2219985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任意多边形 24"/>
            <p:cNvSpPr/>
            <p:nvPr/>
          </p:nvSpPr>
          <p:spPr>
            <a:xfrm rot="2700000">
              <a:off x="8844749" y="4961158"/>
              <a:ext cx="612299" cy="612299"/>
            </a:xfrm>
            <a:custGeom>
              <a:avLst/>
              <a:gdLst>
                <a:gd name="connsiteX0" fmla="*/ 0 w 816398"/>
                <a:gd name="connsiteY0" fmla="*/ 0 h 816398"/>
                <a:gd name="connsiteX1" fmla="*/ 816398 w 816398"/>
                <a:gd name="connsiteY1" fmla="*/ 816398 h 816398"/>
                <a:gd name="connsiteX2" fmla="*/ 0 w 816398"/>
                <a:gd name="connsiteY2" fmla="*/ 816398 h 816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16398" h="816398">
                  <a:moveTo>
                    <a:pt x="0" y="0"/>
                  </a:moveTo>
                  <a:lnTo>
                    <a:pt x="816398" y="816398"/>
                  </a:lnTo>
                  <a:lnTo>
                    <a:pt x="0" y="816398"/>
                  </a:lnTo>
                  <a:close/>
                </a:path>
              </a:pathLst>
            </a:custGeom>
            <a:solidFill>
              <a:srgbClr val="FF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350"/>
            </a:p>
          </p:txBody>
        </p:sp>
      </p:grpSp>
      <p:pic>
        <p:nvPicPr>
          <p:cNvPr id="2" name="圖片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142" y="38277"/>
            <a:ext cx="3370006" cy="3354363"/>
          </a:xfrm>
          <a:prstGeom prst="diamond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60061" b="9014"/>
          <a:stretch/>
        </p:blipFill>
        <p:spPr>
          <a:xfrm>
            <a:off x="6951178" y="1855258"/>
            <a:ext cx="3470219" cy="3532238"/>
          </a:xfrm>
          <a:prstGeom prst="diamond">
            <a:avLst/>
          </a:prstGeom>
        </p:spPr>
      </p:pic>
    </p:spTree>
    <p:extLst>
      <p:ext uri="{BB962C8B-B14F-4D97-AF65-F5344CB8AC3E}">
        <p14:creationId xmlns:p14="http://schemas.microsoft.com/office/powerpoint/2010/main" val="288597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9"/>
          <p:cNvSpPr txBox="1"/>
          <p:nvPr/>
        </p:nvSpPr>
        <p:spPr>
          <a:xfrm>
            <a:off x="422031" y="1364103"/>
            <a:ext cx="7216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01</a:t>
            </a:r>
            <a:endParaRPr lang="zh-CN" altLang="en-US" sz="4800" dirty="0"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419790" y="1487213"/>
            <a:ext cx="38779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本土語實施概況簡述</a:t>
            </a:r>
            <a:endParaRPr lang="zh-CN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4" name="直接连接符 13"/>
          <p:cNvCxnSpPr/>
          <p:nvPr/>
        </p:nvCxnSpPr>
        <p:spPr>
          <a:xfrm>
            <a:off x="1237591" y="1409677"/>
            <a:ext cx="0" cy="646331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16"/>
          <p:cNvSpPr txBox="1"/>
          <p:nvPr/>
        </p:nvSpPr>
        <p:spPr>
          <a:xfrm>
            <a:off x="3099912" y="2160018"/>
            <a:ext cx="8194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02</a:t>
            </a:r>
            <a:endParaRPr lang="zh-CN" altLang="en-US" sz="4800" dirty="0"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133673" y="2301335"/>
            <a:ext cx="40023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原住民族語課程</a:t>
            </a:r>
            <a:endParaRPr lang="zh-CN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46" name="直接连接符 19"/>
          <p:cNvCxnSpPr/>
          <p:nvPr/>
        </p:nvCxnSpPr>
        <p:spPr>
          <a:xfrm>
            <a:off x="3946963" y="2228553"/>
            <a:ext cx="0" cy="646330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本框 26"/>
          <p:cNvSpPr txBox="1"/>
          <p:nvPr/>
        </p:nvSpPr>
        <p:spPr>
          <a:xfrm>
            <a:off x="4612422" y="3407485"/>
            <a:ext cx="8194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03</a:t>
            </a:r>
            <a:endParaRPr lang="zh-CN" altLang="en-US" sz="4800" dirty="0"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566788" y="3530595"/>
            <a:ext cx="22365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TW" altLang="en-US" sz="3200" dirty="0" smtClean="0">
                <a:latin typeface="Calibri Light" panose="020F0302020204030204" pitchFamily="34" charset="0"/>
              </a:rPr>
              <a:t>世界母語日</a:t>
            </a:r>
            <a:endParaRPr lang="zh-CN" altLang="en-US" sz="3200" dirty="0">
              <a:latin typeface="Calibri Light" panose="020F0302020204030204" pitchFamily="34" charset="0"/>
            </a:endParaRPr>
          </a:p>
        </p:txBody>
      </p:sp>
      <p:cxnSp>
        <p:nvCxnSpPr>
          <p:cNvPr id="50" name="直接连接符 29"/>
          <p:cNvCxnSpPr/>
          <p:nvPr/>
        </p:nvCxnSpPr>
        <p:spPr>
          <a:xfrm>
            <a:off x="5431877" y="3514481"/>
            <a:ext cx="0" cy="646331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30"/>
          <p:cNvSpPr txBox="1"/>
          <p:nvPr/>
        </p:nvSpPr>
        <p:spPr>
          <a:xfrm>
            <a:off x="899410" y="4160812"/>
            <a:ext cx="8290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04</a:t>
            </a:r>
            <a:endParaRPr lang="zh-CN" altLang="en-US" sz="4800" dirty="0"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927626" y="4294298"/>
            <a:ext cx="18261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融入課程</a:t>
            </a:r>
            <a:endParaRPr lang="zh-CN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54" name="直接连接符 33"/>
          <p:cNvCxnSpPr/>
          <p:nvPr/>
        </p:nvCxnSpPr>
        <p:spPr>
          <a:xfrm>
            <a:off x="1827430" y="4174045"/>
            <a:ext cx="0" cy="646331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文本框 30"/>
          <p:cNvSpPr txBox="1"/>
          <p:nvPr/>
        </p:nvSpPr>
        <p:spPr>
          <a:xfrm>
            <a:off x="3269705" y="5037989"/>
            <a:ext cx="8194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05</a:t>
            </a:r>
            <a:endParaRPr lang="zh-CN" altLang="en-US" sz="4800" dirty="0"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4470871" y="5190365"/>
            <a:ext cx="18261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相關競賽</a:t>
            </a:r>
            <a:endParaRPr lang="zh-CN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59" name="直接连接符 33"/>
          <p:cNvCxnSpPr/>
          <p:nvPr/>
        </p:nvCxnSpPr>
        <p:spPr>
          <a:xfrm>
            <a:off x="4218167" y="5092037"/>
            <a:ext cx="0" cy="646331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群組 59"/>
          <p:cNvGrpSpPr/>
          <p:nvPr/>
        </p:nvGrpSpPr>
        <p:grpSpPr>
          <a:xfrm>
            <a:off x="-61791" y="5872441"/>
            <a:ext cx="551560" cy="1287497"/>
            <a:chOff x="-61791" y="5872441"/>
            <a:chExt cx="551560" cy="1287497"/>
          </a:xfrm>
        </p:grpSpPr>
        <p:sp>
          <p:nvSpPr>
            <p:cNvPr id="61" name="任意多边形 50"/>
            <p:cNvSpPr/>
            <p:nvPr/>
          </p:nvSpPr>
          <p:spPr>
            <a:xfrm rot="2700000">
              <a:off x="-309525" y="6360645"/>
              <a:ext cx="1287497" cy="311090"/>
            </a:xfrm>
            <a:custGeom>
              <a:avLst/>
              <a:gdLst>
                <a:gd name="connsiteX0" fmla="*/ 0 w 1716663"/>
                <a:gd name="connsiteY0" fmla="*/ 0 h 414787"/>
                <a:gd name="connsiteX1" fmla="*/ 1716663 w 1716663"/>
                <a:gd name="connsiteY1" fmla="*/ 0 h 414787"/>
                <a:gd name="connsiteX2" fmla="*/ 1301876 w 1716663"/>
                <a:gd name="connsiteY2" fmla="*/ 414787 h 414787"/>
                <a:gd name="connsiteX3" fmla="*/ 414787 w 1716663"/>
                <a:gd name="connsiteY3" fmla="*/ 414787 h 414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6663" h="414787">
                  <a:moveTo>
                    <a:pt x="0" y="0"/>
                  </a:moveTo>
                  <a:lnTo>
                    <a:pt x="1716663" y="0"/>
                  </a:lnTo>
                  <a:lnTo>
                    <a:pt x="1301876" y="414787"/>
                  </a:lnTo>
                  <a:lnTo>
                    <a:pt x="414787" y="414787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350"/>
            </a:p>
          </p:txBody>
        </p:sp>
        <p:sp>
          <p:nvSpPr>
            <p:cNvPr id="62" name="任意多边形 48"/>
            <p:cNvSpPr/>
            <p:nvPr/>
          </p:nvSpPr>
          <p:spPr>
            <a:xfrm rot="2700000">
              <a:off x="-235242" y="6565201"/>
              <a:ext cx="693803" cy="346901"/>
            </a:xfrm>
            <a:custGeom>
              <a:avLst/>
              <a:gdLst>
                <a:gd name="connsiteX0" fmla="*/ 0 w 925070"/>
                <a:gd name="connsiteY0" fmla="*/ 0 h 462535"/>
                <a:gd name="connsiteX1" fmla="*/ 925070 w 925070"/>
                <a:gd name="connsiteY1" fmla="*/ 0 h 462535"/>
                <a:gd name="connsiteX2" fmla="*/ 462535 w 925070"/>
                <a:gd name="connsiteY2" fmla="*/ 462535 h 4625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5070" h="462535">
                  <a:moveTo>
                    <a:pt x="0" y="0"/>
                  </a:moveTo>
                  <a:lnTo>
                    <a:pt x="925070" y="0"/>
                  </a:lnTo>
                  <a:lnTo>
                    <a:pt x="462535" y="462535"/>
                  </a:lnTo>
                  <a:close/>
                </a:path>
              </a:pathLst>
            </a:custGeom>
            <a:solidFill>
              <a:srgbClr val="FF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350"/>
            </a:p>
          </p:txBody>
        </p:sp>
      </p:grpSp>
      <p:sp>
        <p:nvSpPr>
          <p:cNvPr id="65" name="任意多边形 48"/>
          <p:cNvSpPr/>
          <p:nvPr/>
        </p:nvSpPr>
        <p:spPr>
          <a:xfrm rot="13500000">
            <a:off x="8684932" y="-53368"/>
            <a:ext cx="693803" cy="346901"/>
          </a:xfrm>
          <a:custGeom>
            <a:avLst/>
            <a:gdLst>
              <a:gd name="connsiteX0" fmla="*/ 0 w 925070"/>
              <a:gd name="connsiteY0" fmla="*/ 0 h 462535"/>
              <a:gd name="connsiteX1" fmla="*/ 925070 w 925070"/>
              <a:gd name="connsiteY1" fmla="*/ 0 h 462535"/>
              <a:gd name="connsiteX2" fmla="*/ 462535 w 925070"/>
              <a:gd name="connsiteY2" fmla="*/ 462535 h 462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25070" h="462535">
                <a:moveTo>
                  <a:pt x="0" y="0"/>
                </a:moveTo>
                <a:lnTo>
                  <a:pt x="925070" y="0"/>
                </a:lnTo>
                <a:lnTo>
                  <a:pt x="462535" y="462535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32" name="矩形 31"/>
          <p:cNvSpPr/>
          <p:nvPr/>
        </p:nvSpPr>
        <p:spPr>
          <a:xfrm>
            <a:off x="1632565" y="229139"/>
            <a:ext cx="5582274" cy="60016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重點摘要</a:t>
            </a:r>
            <a:endParaRPr lang="zh-CN" altLang="en-US" sz="36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5106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27"/>
          <p:cNvSpPr txBox="1"/>
          <p:nvPr/>
        </p:nvSpPr>
        <p:spPr>
          <a:xfrm>
            <a:off x="2577745" y="1498563"/>
            <a:ext cx="4660491" cy="3770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899" dirty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01</a:t>
            </a:r>
            <a:endParaRPr lang="zh-CN" altLang="en-US" sz="23899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任意多边形 28"/>
          <p:cNvSpPr/>
          <p:nvPr/>
        </p:nvSpPr>
        <p:spPr>
          <a:xfrm rot="16200000" flipV="1">
            <a:off x="-2489564" y="2408598"/>
            <a:ext cx="6260239" cy="144304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26"/>
          <p:cNvSpPr/>
          <p:nvPr/>
        </p:nvSpPr>
        <p:spPr>
          <a:xfrm rot="16200000" flipV="1">
            <a:off x="-2557704" y="2938221"/>
            <a:ext cx="6396518" cy="144304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8"/>
          <p:cNvCxnSpPr/>
          <p:nvPr/>
        </p:nvCxnSpPr>
        <p:spPr>
          <a:xfrm rot="16200000" flipV="1">
            <a:off x="-529500" y="638885"/>
            <a:ext cx="2419074" cy="1103204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0"/>
          <p:cNvSpPr txBox="1"/>
          <p:nvPr/>
        </p:nvSpPr>
        <p:spPr>
          <a:xfrm>
            <a:off x="1873312" y="2868537"/>
            <a:ext cx="8547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tx1">
                    <a:lumMod val="65000"/>
                    <a:lumOff val="3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01</a:t>
            </a:r>
            <a:endParaRPr lang="zh-CN" altLang="en-US" sz="6000" dirty="0">
              <a:solidFill>
                <a:schemeClr val="tx1">
                  <a:lumMod val="65000"/>
                  <a:lumOff val="35000"/>
                </a:schemeClr>
              </a:solidFill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cxnSp>
        <p:nvCxnSpPr>
          <p:cNvPr id="23" name="直接连接符 15"/>
          <p:cNvCxnSpPr/>
          <p:nvPr/>
        </p:nvCxnSpPr>
        <p:spPr>
          <a:xfrm>
            <a:off x="2902869" y="2656757"/>
            <a:ext cx="0" cy="1425775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圆角矩形 16"/>
          <p:cNvSpPr/>
          <p:nvPr/>
        </p:nvSpPr>
        <p:spPr>
          <a:xfrm>
            <a:off x="4907990" y="3761594"/>
            <a:ext cx="1730273" cy="271612"/>
          </a:xfrm>
          <a:prstGeom prst="roundRect">
            <a:avLst>
              <a:gd name="adj" fmla="val 50000"/>
            </a:avLst>
          </a:pr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5" name="任意多边形 32"/>
          <p:cNvSpPr/>
          <p:nvPr/>
        </p:nvSpPr>
        <p:spPr>
          <a:xfrm rot="2700000">
            <a:off x="8668685" y="3065420"/>
            <a:ext cx="950633" cy="950633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2054372" y="2968131"/>
            <a:ext cx="78841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TW" altLang="en-US" sz="4800" dirty="0">
                <a:latin typeface="華康行楷體W5" pitchFamily="65" charset="-120"/>
                <a:ea typeface="華康行楷體W5" pitchFamily="65" charset="-120"/>
              </a:rPr>
              <a:t>本土語實施概況簡述</a:t>
            </a:r>
            <a:endParaRPr lang="zh-CN" altLang="en-US" sz="4800" dirty="0">
              <a:latin typeface="華康行楷體W5" pitchFamily="65" charset="-120"/>
              <a:ea typeface="華康行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4767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38663" y="804793"/>
            <a:ext cx="8493369" cy="4530450"/>
          </a:xfrm>
          <a:prstGeom prst="rect">
            <a:avLst/>
          </a:prstGeom>
          <a:noFill/>
          <a:ln w="76200"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5" name="图片 8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6" t="38537" r="29358" b="45925"/>
          <a:stretch/>
        </p:blipFill>
        <p:spPr>
          <a:xfrm>
            <a:off x="-17584" y="-4751"/>
            <a:ext cx="3362632" cy="474028"/>
          </a:xfrm>
          <a:custGeom>
            <a:avLst/>
            <a:gdLst>
              <a:gd name="connsiteX0" fmla="*/ 0 w 3362632"/>
              <a:gd name="connsiteY0" fmla="*/ 0 h 1209368"/>
              <a:gd name="connsiteX1" fmla="*/ 3362632 w 3362632"/>
              <a:gd name="connsiteY1" fmla="*/ 0 h 1209368"/>
              <a:gd name="connsiteX2" fmla="*/ 3362632 w 3362632"/>
              <a:gd name="connsiteY2" fmla="*/ 1209368 h 1209368"/>
              <a:gd name="connsiteX3" fmla="*/ 0 w 3362632"/>
              <a:gd name="connsiteY3" fmla="*/ 1209368 h 1209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62632" h="1209368">
                <a:moveTo>
                  <a:pt x="0" y="0"/>
                </a:moveTo>
                <a:lnTo>
                  <a:pt x="3362632" y="0"/>
                </a:lnTo>
                <a:lnTo>
                  <a:pt x="3362632" y="1209368"/>
                </a:lnTo>
                <a:lnTo>
                  <a:pt x="0" y="1209368"/>
                </a:lnTo>
                <a:close/>
              </a:path>
            </a:pathLst>
          </a:custGeom>
        </p:spPr>
      </p:pic>
      <p:pic>
        <p:nvPicPr>
          <p:cNvPr id="6" name="图片 11"/>
          <p:cNvPicPr>
            <a:picLocks noChangeAspect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5" t="29561" r="18205" b="29561"/>
          <a:stretch>
            <a:fillRect/>
          </a:stretch>
        </p:blipFill>
        <p:spPr>
          <a:xfrm>
            <a:off x="0" y="5648632"/>
            <a:ext cx="3362632" cy="1209368"/>
          </a:xfrm>
          <a:custGeom>
            <a:avLst/>
            <a:gdLst>
              <a:gd name="connsiteX0" fmla="*/ 0 w 3362632"/>
              <a:gd name="connsiteY0" fmla="*/ 0 h 1209368"/>
              <a:gd name="connsiteX1" fmla="*/ 3362632 w 3362632"/>
              <a:gd name="connsiteY1" fmla="*/ 0 h 1209368"/>
              <a:gd name="connsiteX2" fmla="*/ 3362632 w 3362632"/>
              <a:gd name="connsiteY2" fmla="*/ 1209368 h 1209368"/>
              <a:gd name="connsiteX3" fmla="*/ 0 w 3362632"/>
              <a:gd name="connsiteY3" fmla="*/ 1209368 h 1209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62632" h="1209368">
                <a:moveTo>
                  <a:pt x="0" y="0"/>
                </a:moveTo>
                <a:lnTo>
                  <a:pt x="3362632" y="0"/>
                </a:lnTo>
                <a:lnTo>
                  <a:pt x="3362632" y="1209368"/>
                </a:lnTo>
                <a:lnTo>
                  <a:pt x="0" y="1209368"/>
                </a:lnTo>
                <a:close/>
              </a:path>
            </a:pathLst>
          </a:custGeom>
        </p:spPr>
      </p:pic>
      <p:sp>
        <p:nvSpPr>
          <p:cNvPr id="8" name="文本框 13"/>
          <p:cNvSpPr txBox="1"/>
          <p:nvPr/>
        </p:nvSpPr>
        <p:spPr>
          <a:xfrm>
            <a:off x="1141086" y="469277"/>
            <a:ext cx="688852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本土語實施概況簡述</a:t>
            </a:r>
            <a:endParaRPr lang="zh-CN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61726" y="5648632"/>
            <a:ext cx="5582274" cy="60016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660307" y="6201053"/>
            <a:ext cx="3483693" cy="383259"/>
          </a:xfrm>
          <a:prstGeom prst="rect">
            <a:avLst/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16" name="直接连接符 24"/>
          <p:cNvCxnSpPr/>
          <p:nvPr/>
        </p:nvCxnSpPr>
        <p:spPr>
          <a:xfrm>
            <a:off x="7627202" y="6658498"/>
            <a:ext cx="1415845" cy="0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字方塊 17"/>
          <p:cNvSpPr txBox="1"/>
          <p:nvPr/>
        </p:nvSpPr>
        <p:spPr>
          <a:xfrm>
            <a:off x="648303" y="1503207"/>
            <a:ext cx="76142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本校本土語教育的實施可由行政、教學、競賽 三方面視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之。</a:t>
            </a:r>
            <a:endParaRPr lang="en-US" altLang="zh-TW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39449" y="3105835"/>
            <a:ext cx="742312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舉辦世界母語日相關活動、校 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園學習環境布置、開辦原住民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</a:t>
            </a:r>
            <a:r>
              <a:rPr lang="zh-TW" altLang="en-US" sz="3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族</a:t>
            </a:r>
            <a:r>
              <a:rPr lang="zh-TW" altLang="en-US" sz="3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語認證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精進班</a:t>
            </a:r>
            <a:endParaRPr lang="en-US" altLang="zh-TW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1763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38663" y="804793"/>
            <a:ext cx="8493369" cy="4530450"/>
          </a:xfrm>
          <a:prstGeom prst="rect">
            <a:avLst/>
          </a:prstGeom>
          <a:noFill/>
          <a:ln w="76200"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5" name="图片 8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6" t="38537" r="29358" b="45925"/>
          <a:stretch/>
        </p:blipFill>
        <p:spPr>
          <a:xfrm>
            <a:off x="-17584" y="-4751"/>
            <a:ext cx="3362632" cy="474028"/>
          </a:xfrm>
          <a:custGeom>
            <a:avLst/>
            <a:gdLst>
              <a:gd name="connsiteX0" fmla="*/ 0 w 3362632"/>
              <a:gd name="connsiteY0" fmla="*/ 0 h 1209368"/>
              <a:gd name="connsiteX1" fmla="*/ 3362632 w 3362632"/>
              <a:gd name="connsiteY1" fmla="*/ 0 h 1209368"/>
              <a:gd name="connsiteX2" fmla="*/ 3362632 w 3362632"/>
              <a:gd name="connsiteY2" fmla="*/ 1209368 h 1209368"/>
              <a:gd name="connsiteX3" fmla="*/ 0 w 3362632"/>
              <a:gd name="connsiteY3" fmla="*/ 1209368 h 1209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62632" h="1209368">
                <a:moveTo>
                  <a:pt x="0" y="0"/>
                </a:moveTo>
                <a:lnTo>
                  <a:pt x="3362632" y="0"/>
                </a:lnTo>
                <a:lnTo>
                  <a:pt x="3362632" y="1209368"/>
                </a:lnTo>
                <a:lnTo>
                  <a:pt x="0" y="1209368"/>
                </a:lnTo>
                <a:close/>
              </a:path>
            </a:pathLst>
          </a:custGeom>
        </p:spPr>
      </p:pic>
      <p:pic>
        <p:nvPicPr>
          <p:cNvPr id="6" name="图片 11"/>
          <p:cNvPicPr>
            <a:picLocks noChangeAspect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5" t="29561" r="18205" b="29561"/>
          <a:stretch>
            <a:fillRect/>
          </a:stretch>
        </p:blipFill>
        <p:spPr>
          <a:xfrm>
            <a:off x="0" y="5648632"/>
            <a:ext cx="3362632" cy="1209368"/>
          </a:xfrm>
          <a:custGeom>
            <a:avLst/>
            <a:gdLst>
              <a:gd name="connsiteX0" fmla="*/ 0 w 3362632"/>
              <a:gd name="connsiteY0" fmla="*/ 0 h 1209368"/>
              <a:gd name="connsiteX1" fmla="*/ 3362632 w 3362632"/>
              <a:gd name="connsiteY1" fmla="*/ 0 h 1209368"/>
              <a:gd name="connsiteX2" fmla="*/ 3362632 w 3362632"/>
              <a:gd name="connsiteY2" fmla="*/ 1209368 h 1209368"/>
              <a:gd name="connsiteX3" fmla="*/ 0 w 3362632"/>
              <a:gd name="connsiteY3" fmla="*/ 1209368 h 1209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62632" h="1209368">
                <a:moveTo>
                  <a:pt x="0" y="0"/>
                </a:moveTo>
                <a:lnTo>
                  <a:pt x="3362632" y="0"/>
                </a:lnTo>
                <a:lnTo>
                  <a:pt x="3362632" y="1209368"/>
                </a:lnTo>
                <a:lnTo>
                  <a:pt x="0" y="1209368"/>
                </a:lnTo>
                <a:close/>
              </a:path>
            </a:pathLst>
          </a:custGeom>
        </p:spPr>
      </p:pic>
      <p:sp>
        <p:nvSpPr>
          <p:cNvPr id="8" name="文本框 13"/>
          <p:cNvSpPr txBox="1"/>
          <p:nvPr/>
        </p:nvSpPr>
        <p:spPr>
          <a:xfrm>
            <a:off x="1141086" y="469277"/>
            <a:ext cx="688852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本土語實施概況簡述</a:t>
            </a:r>
            <a:endParaRPr lang="zh-CN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61726" y="5648632"/>
            <a:ext cx="5582274" cy="60016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660307" y="6201053"/>
            <a:ext cx="3483693" cy="383259"/>
          </a:xfrm>
          <a:prstGeom prst="rect">
            <a:avLst/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16" name="直接连接符 24"/>
          <p:cNvCxnSpPr/>
          <p:nvPr/>
        </p:nvCxnSpPr>
        <p:spPr>
          <a:xfrm>
            <a:off x="7627202" y="6658498"/>
            <a:ext cx="1415845" cy="0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839449" y="1307515"/>
            <a:ext cx="742312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</a:t>
            </a:r>
            <a:r>
              <a:rPr lang="en-US" altLang="zh-TW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本土語融入課程、開設原住 </a:t>
            </a:r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民族語社團</a:t>
            </a:r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競賽</a:t>
            </a:r>
            <a:r>
              <a:rPr lang="en-US" altLang="zh-TW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舉辦語文競賽、培訓學生參    </a:t>
            </a:r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加各式校外競賽</a:t>
            </a:r>
            <a:endParaRPr lang="en-US" altLang="zh-TW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67264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27"/>
          <p:cNvSpPr txBox="1"/>
          <p:nvPr/>
        </p:nvSpPr>
        <p:spPr>
          <a:xfrm>
            <a:off x="2577745" y="1498563"/>
            <a:ext cx="4660491" cy="3770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899" dirty="0" smtClean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02</a:t>
            </a:r>
            <a:endParaRPr lang="zh-CN" altLang="en-US" sz="23899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任意多边形 28"/>
          <p:cNvSpPr/>
          <p:nvPr/>
        </p:nvSpPr>
        <p:spPr>
          <a:xfrm rot="16200000" flipV="1">
            <a:off x="-2489564" y="2408598"/>
            <a:ext cx="6260239" cy="144304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26"/>
          <p:cNvSpPr/>
          <p:nvPr/>
        </p:nvSpPr>
        <p:spPr>
          <a:xfrm rot="16200000" flipV="1">
            <a:off x="-2557704" y="2938221"/>
            <a:ext cx="6396518" cy="144304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8"/>
          <p:cNvCxnSpPr/>
          <p:nvPr/>
        </p:nvCxnSpPr>
        <p:spPr>
          <a:xfrm rot="16200000" flipV="1">
            <a:off x="-529500" y="638885"/>
            <a:ext cx="2419074" cy="1103204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0"/>
          <p:cNvSpPr txBox="1"/>
          <p:nvPr/>
        </p:nvSpPr>
        <p:spPr>
          <a:xfrm>
            <a:off x="1148484" y="2801630"/>
            <a:ext cx="104387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02</a:t>
            </a:r>
            <a:endParaRPr lang="zh-CN" altLang="en-US" sz="6000" dirty="0">
              <a:solidFill>
                <a:schemeClr val="tx1">
                  <a:lumMod val="65000"/>
                  <a:lumOff val="35000"/>
                </a:schemeClr>
              </a:solidFill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cxnSp>
        <p:nvCxnSpPr>
          <p:cNvPr id="23" name="直接连接符 15"/>
          <p:cNvCxnSpPr/>
          <p:nvPr/>
        </p:nvCxnSpPr>
        <p:spPr>
          <a:xfrm>
            <a:off x="2166889" y="2556396"/>
            <a:ext cx="0" cy="1425775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圆角矩形 16"/>
          <p:cNvSpPr/>
          <p:nvPr/>
        </p:nvSpPr>
        <p:spPr>
          <a:xfrm>
            <a:off x="2241395" y="3769112"/>
            <a:ext cx="5943599" cy="144966"/>
          </a:xfrm>
          <a:prstGeom prst="roundRect">
            <a:avLst>
              <a:gd name="adj" fmla="val 50000"/>
            </a:avLst>
          </a:pr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5" name="任意多边形 32"/>
          <p:cNvSpPr/>
          <p:nvPr/>
        </p:nvSpPr>
        <p:spPr>
          <a:xfrm rot="2700000">
            <a:off x="8668684" y="3016285"/>
            <a:ext cx="950633" cy="950633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259894" y="2821430"/>
            <a:ext cx="78841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TW" altLang="en-US" sz="6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原住民族語課程</a:t>
            </a:r>
            <a:endParaRPr lang="zh-CN" altLang="en-US" sz="6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4767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28"/>
          <p:cNvSpPr/>
          <p:nvPr/>
        </p:nvSpPr>
        <p:spPr>
          <a:xfrm rot="16200000" flipV="1">
            <a:off x="-1867173" y="2663698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任意多边形 26"/>
          <p:cNvSpPr/>
          <p:nvPr/>
        </p:nvSpPr>
        <p:spPr>
          <a:xfrm rot="16200000" flipV="1">
            <a:off x="-1918278" y="30609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6" name="直接连接符 8"/>
          <p:cNvCxnSpPr/>
          <p:nvPr/>
        </p:nvCxnSpPr>
        <p:spPr>
          <a:xfrm rot="16200000" flipV="1">
            <a:off x="-397125" y="13364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任意多边形 32"/>
          <p:cNvSpPr/>
          <p:nvPr/>
        </p:nvSpPr>
        <p:spPr>
          <a:xfrm rot="2700000">
            <a:off x="8787513" y="31194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8" name="KSO_Shape"/>
          <p:cNvSpPr/>
          <p:nvPr/>
        </p:nvSpPr>
        <p:spPr>
          <a:xfrm>
            <a:off x="378509" y="433500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" name="文本框 139"/>
          <p:cNvSpPr txBox="1"/>
          <p:nvPr/>
        </p:nvSpPr>
        <p:spPr>
          <a:xfrm>
            <a:off x="700454" y="286233"/>
            <a:ext cx="71071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2.1 </a:t>
            </a:r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開設原住民族語社團</a:t>
            </a:r>
            <a:endParaRPr lang="en-US" altLang="zh-TW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1080781" y="896515"/>
            <a:ext cx="739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17" y="3498273"/>
            <a:ext cx="4031622" cy="2857349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24" r="10515" b="6609"/>
          <a:stretch/>
        </p:blipFill>
        <p:spPr>
          <a:xfrm>
            <a:off x="4777869" y="3498272"/>
            <a:ext cx="4036347" cy="2857349"/>
          </a:xfrm>
          <a:prstGeom prst="rect">
            <a:avLst/>
          </a:prstGeom>
        </p:spPr>
      </p:pic>
      <p:sp>
        <p:nvSpPr>
          <p:cNvPr id="14" name="文字方塊 13"/>
          <p:cNvSpPr txBox="1"/>
          <p:nvPr/>
        </p:nvSpPr>
        <p:spPr>
          <a:xfrm>
            <a:off x="1020075" y="1403424"/>
            <a:ext cx="72844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400" dirty="0" smtClean="0">
                <a:latin typeface="微軟正黑體" pitchFamily="34" charset="-120"/>
                <a:ea typeface="微軟正黑體" pitchFamily="34" charset="-120"/>
              </a:rPr>
              <a:t>108</a:t>
            </a:r>
            <a:r>
              <a:rPr lang="zh-TW" altLang="en-US" sz="4400" dirty="0" smtClean="0">
                <a:latin typeface="微軟正黑體" pitchFamily="34" charset="-120"/>
                <a:ea typeface="微軟正黑體" pitchFamily="34" charset="-120"/>
              </a:rPr>
              <a:t>學年度開設</a:t>
            </a:r>
            <a:r>
              <a:rPr lang="en-US" altLang="zh-TW" sz="4400" dirty="0" smtClean="0">
                <a:latin typeface="微軟正黑體" pitchFamily="34" charset="-120"/>
                <a:ea typeface="微軟正黑體" pitchFamily="34" charset="-120"/>
              </a:rPr>
              <a:t>:</a:t>
            </a:r>
          </a:p>
          <a:p>
            <a:pPr algn="ctr"/>
            <a:r>
              <a:rPr lang="zh-TW" altLang="en-US" sz="4400" dirty="0" smtClean="0">
                <a:latin typeface="微軟正黑體" pitchFamily="34" charset="-120"/>
                <a:ea typeface="微軟正黑體" pitchFamily="34" charset="-120"/>
              </a:rPr>
              <a:t>阿美族、泰雅族、太魯閣</a:t>
            </a:r>
            <a:endParaRPr lang="en-US" altLang="zh-TW" sz="4400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族</a:t>
            </a:r>
            <a:r>
              <a:rPr lang="zh-TW" altLang="en-US" sz="4400" dirty="0" smtClean="0">
                <a:latin typeface="微軟正黑體" pitchFamily="34" charset="-120"/>
                <a:ea typeface="微軟正黑體" pitchFamily="34" charset="-120"/>
              </a:rPr>
              <a:t>語社團</a:t>
            </a:r>
            <a:endParaRPr lang="zh-TW" altLang="en-US" sz="44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9942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28"/>
          <p:cNvSpPr/>
          <p:nvPr/>
        </p:nvSpPr>
        <p:spPr>
          <a:xfrm rot="16200000" flipV="1">
            <a:off x="-1867173" y="2663698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任意多边形 26"/>
          <p:cNvSpPr/>
          <p:nvPr/>
        </p:nvSpPr>
        <p:spPr>
          <a:xfrm rot="16200000" flipV="1">
            <a:off x="-1918278" y="30609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6" name="直接连接符 8"/>
          <p:cNvCxnSpPr/>
          <p:nvPr/>
        </p:nvCxnSpPr>
        <p:spPr>
          <a:xfrm rot="16200000" flipV="1">
            <a:off x="-397125" y="13364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任意多边形 32"/>
          <p:cNvSpPr/>
          <p:nvPr/>
        </p:nvSpPr>
        <p:spPr>
          <a:xfrm rot="2700000">
            <a:off x="8787513" y="31194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8" name="KSO_Shape"/>
          <p:cNvSpPr/>
          <p:nvPr/>
        </p:nvSpPr>
        <p:spPr>
          <a:xfrm>
            <a:off x="378509" y="433500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" name="文本框 139"/>
          <p:cNvSpPr txBox="1"/>
          <p:nvPr/>
        </p:nvSpPr>
        <p:spPr>
          <a:xfrm>
            <a:off x="700454" y="286233"/>
            <a:ext cx="81137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2.2 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辦原住民族語認證精進班</a:t>
            </a:r>
            <a:endParaRPr lang="en-US" altLang="zh-TW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1080781" y="896515"/>
            <a:ext cx="739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020075" y="1403424"/>
            <a:ext cx="72844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學生</a:t>
            </a:r>
            <a:r>
              <a:rPr lang="zh-TW" altLang="en-US" sz="4400" dirty="0" smtClean="0">
                <a:latin typeface="微軟正黑體" pitchFamily="34" charset="-120"/>
                <a:ea typeface="微軟正黑體" pitchFamily="34" charset="-120"/>
              </a:rPr>
              <a:t>上線直接</a:t>
            </a:r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模擬測驗</a:t>
            </a:r>
            <a:r>
              <a:rPr lang="zh-TW" altLang="en-US" sz="4400" dirty="0" smtClean="0">
                <a:latin typeface="微軟正黑體" pitchFamily="34" charset="-120"/>
                <a:ea typeface="微軟正黑體" pitchFamily="34" charset="-120"/>
              </a:rPr>
              <a:t>、</a:t>
            </a:r>
            <a:endParaRPr lang="en-US" altLang="zh-TW" sz="44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4400" dirty="0" smtClean="0">
                <a:latin typeface="微軟正黑體" pitchFamily="34" charset="-120"/>
                <a:ea typeface="微軟正黑體" pitchFamily="34" charset="-120"/>
              </a:rPr>
              <a:t>教師</a:t>
            </a:r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一對一當面指導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500" t="6068"/>
          <a:stretch/>
        </p:blipFill>
        <p:spPr>
          <a:xfrm rot="5400000">
            <a:off x="675483" y="3220045"/>
            <a:ext cx="3661698" cy="3165207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335" y="2971800"/>
            <a:ext cx="4047344" cy="3661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238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27"/>
          <p:cNvSpPr txBox="1"/>
          <p:nvPr/>
        </p:nvSpPr>
        <p:spPr>
          <a:xfrm>
            <a:off x="2577745" y="1498563"/>
            <a:ext cx="4660491" cy="3770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899" dirty="0" smtClean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03</a:t>
            </a:r>
            <a:endParaRPr lang="zh-CN" altLang="en-US" sz="23899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任意多边形 28"/>
          <p:cNvSpPr/>
          <p:nvPr/>
        </p:nvSpPr>
        <p:spPr>
          <a:xfrm rot="16200000" flipV="1">
            <a:off x="-2489564" y="2408598"/>
            <a:ext cx="6260239" cy="144304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26"/>
          <p:cNvSpPr/>
          <p:nvPr/>
        </p:nvSpPr>
        <p:spPr>
          <a:xfrm rot="16200000" flipV="1">
            <a:off x="-2557704" y="2938221"/>
            <a:ext cx="6396518" cy="144304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8"/>
          <p:cNvCxnSpPr/>
          <p:nvPr/>
        </p:nvCxnSpPr>
        <p:spPr>
          <a:xfrm rot="16200000" flipV="1">
            <a:off x="-529500" y="638885"/>
            <a:ext cx="2419074" cy="1103204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0"/>
          <p:cNvSpPr txBox="1"/>
          <p:nvPr/>
        </p:nvSpPr>
        <p:spPr>
          <a:xfrm>
            <a:off x="1148484" y="2801630"/>
            <a:ext cx="104387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03</a:t>
            </a:r>
            <a:endParaRPr lang="zh-CN" altLang="en-US" sz="6000" dirty="0">
              <a:solidFill>
                <a:schemeClr val="tx1">
                  <a:lumMod val="65000"/>
                  <a:lumOff val="35000"/>
                </a:schemeClr>
              </a:solidFill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cxnSp>
        <p:nvCxnSpPr>
          <p:cNvPr id="23" name="直接连接符 15"/>
          <p:cNvCxnSpPr/>
          <p:nvPr/>
        </p:nvCxnSpPr>
        <p:spPr>
          <a:xfrm>
            <a:off x="2166889" y="2556396"/>
            <a:ext cx="0" cy="1425775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圆角矩形 16"/>
          <p:cNvSpPr/>
          <p:nvPr/>
        </p:nvSpPr>
        <p:spPr>
          <a:xfrm>
            <a:off x="2241395" y="3769112"/>
            <a:ext cx="5943599" cy="144966"/>
          </a:xfrm>
          <a:prstGeom prst="roundRect">
            <a:avLst>
              <a:gd name="adj" fmla="val 50000"/>
            </a:avLst>
          </a:pr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5" name="任意多边形 32"/>
          <p:cNvSpPr/>
          <p:nvPr/>
        </p:nvSpPr>
        <p:spPr>
          <a:xfrm rot="2700000">
            <a:off x="8668684" y="3016285"/>
            <a:ext cx="950633" cy="950633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259894" y="2821430"/>
            <a:ext cx="78841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TW" altLang="en-US" sz="6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世界母語日</a:t>
            </a:r>
            <a:endParaRPr lang="zh-CN" altLang="en-US" sz="6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4767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/>
          <p:nvPr/>
        </p:nvSpPr>
        <p:spPr>
          <a:xfrm>
            <a:off x="378509" y="433500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5" name="文本框 139"/>
          <p:cNvSpPr txBox="1"/>
          <p:nvPr/>
        </p:nvSpPr>
        <p:spPr>
          <a:xfrm>
            <a:off x="700454" y="286233"/>
            <a:ext cx="7107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世界母語日實施方式</a:t>
            </a:r>
            <a:endParaRPr lang="en-US" altLang="zh-TW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任意多边形 28"/>
          <p:cNvSpPr/>
          <p:nvPr/>
        </p:nvSpPr>
        <p:spPr>
          <a:xfrm rot="16200000" flipV="1">
            <a:off x="-1867173" y="2663698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任意多边形 26"/>
          <p:cNvSpPr/>
          <p:nvPr/>
        </p:nvSpPr>
        <p:spPr>
          <a:xfrm rot="16200000" flipV="1">
            <a:off x="-1918278" y="30609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8" name="直接连接符 8"/>
          <p:cNvCxnSpPr/>
          <p:nvPr/>
        </p:nvCxnSpPr>
        <p:spPr>
          <a:xfrm rot="16200000" flipV="1">
            <a:off x="-397125" y="13364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32"/>
          <p:cNvSpPr/>
          <p:nvPr/>
        </p:nvSpPr>
        <p:spPr>
          <a:xfrm rot="2700000">
            <a:off x="8787513" y="31194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2" name="矩形 1"/>
          <p:cNvSpPr/>
          <p:nvPr/>
        </p:nvSpPr>
        <p:spPr>
          <a:xfrm>
            <a:off x="510027" y="1220707"/>
            <a:ext cx="852904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TW" sz="4000" dirty="0" smtClean="0">
                <a:latin typeface="華康古印體" pitchFamily="65" charset="-120"/>
                <a:ea typeface="華康古印體" pitchFamily="65" charset="-120"/>
              </a:rPr>
              <a:t>1.</a:t>
            </a:r>
            <a:r>
              <a:rPr lang="zh-TW" altLang="en-US" sz="4000" dirty="0" smtClean="0">
                <a:latin typeface="華康古印體" pitchFamily="65" charset="-120"/>
                <a:ea typeface="華康古印體" pitchFamily="65" charset="-120"/>
              </a:rPr>
              <a:t>校園情境布置</a:t>
            </a:r>
            <a:endParaRPr lang="en-US" altLang="zh-TW" sz="4000" dirty="0" smtClean="0">
              <a:latin typeface="華康古印體" pitchFamily="65" charset="-120"/>
              <a:ea typeface="華康古印體" pitchFamily="65" charset="-120"/>
            </a:endParaRPr>
          </a:p>
          <a:p>
            <a:pPr lvl="0"/>
            <a:r>
              <a:rPr lang="en-US" altLang="zh-TW" sz="4000" dirty="0" smtClean="0">
                <a:latin typeface="華康古印體" pitchFamily="65" charset="-120"/>
                <a:ea typeface="華康古印體" pitchFamily="65" charset="-120"/>
              </a:rPr>
              <a:t>2.</a:t>
            </a:r>
            <a:r>
              <a:rPr lang="zh-TW" altLang="en-US" sz="4000" dirty="0">
                <a:latin typeface="華康古印體" pitchFamily="65" charset="-120"/>
                <a:ea typeface="華康古印體" pitchFamily="65" charset="-120"/>
              </a:rPr>
              <a:t>利用朝會進行本土語</a:t>
            </a:r>
            <a:r>
              <a:rPr lang="zh-TW" altLang="en-US" sz="4000" dirty="0" smtClean="0">
                <a:latin typeface="華康古印體" pitchFamily="65" charset="-120"/>
                <a:ea typeface="華康古印體" pitchFamily="65" charset="-120"/>
              </a:rPr>
              <a:t>諺語有獎徵答、    </a:t>
            </a:r>
            <a:endParaRPr lang="en-US" altLang="zh-TW" sz="4000" dirty="0" smtClean="0">
              <a:latin typeface="華康古印體" pitchFamily="65" charset="-120"/>
              <a:ea typeface="華康古印體" pitchFamily="65" charset="-120"/>
            </a:endParaRPr>
          </a:p>
          <a:p>
            <a:pPr lvl="0"/>
            <a:r>
              <a:rPr lang="zh-TW" altLang="en-US" sz="4000" dirty="0">
                <a:latin typeface="華康古印體" pitchFamily="65" charset="-120"/>
                <a:ea typeface="華康古印體" pitchFamily="65" charset="-120"/>
              </a:rPr>
              <a:t> </a:t>
            </a:r>
            <a:r>
              <a:rPr lang="zh-TW" altLang="en-US" sz="4000" dirty="0" smtClean="0">
                <a:latin typeface="華康古印體" pitchFamily="65" charset="-120"/>
                <a:ea typeface="華康古印體" pitchFamily="65" charset="-120"/>
              </a:rPr>
              <a:t> 以阿美族語朗誦優美文章</a:t>
            </a:r>
            <a:endParaRPr lang="en-US" altLang="zh-TW" sz="4000" dirty="0" smtClean="0">
              <a:latin typeface="華康古印體" pitchFamily="65" charset="-120"/>
              <a:ea typeface="華康古印體" pitchFamily="65" charset="-120"/>
            </a:endParaRPr>
          </a:p>
          <a:p>
            <a:pPr lvl="0"/>
            <a:endParaRPr lang="zh-TW" altLang="zh-TW" sz="2400" dirty="0"/>
          </a:p>
        </p:txBody>
      </p:sp>
      <p:sp>
        <p:nvSpPr>
          <p:cNvPr id="13" name="矩形 12"/>
          <p:cNvSpPr/>
          <p:nvPr/>
        </p:nvSpPr>
        <p:spPr>
          <a:xfrm>
            <a:off x="1389846" y="2883512"/>
            <a:ext cx="64315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TW" sz="2400" kern="1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zh-TW" altLang="zh-TW" sz="2400" kern="1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4547" y="3299010"/>
            <a:ext cx="4040400" cy="3454224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08" y="3299010"/>
            <a:ext cx="4438624" cy="3454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67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/>
          <p:nvPr/>
        </p:nvSpPr>
        <p:spPr>
          <a:xfrm>
            <a:off x="378509" y="433500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5" name="文本框 139"/>
          <p:cNvSpPr txBox="1"/>
          <p:nvPr/>
        </p:nvSpPr>
        <p:spPr>
          <a:xfrm>
            <a:off x="700454" y="286233"/>
            <a:ext cx="7107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世界母語日當天活動</a:t>
            </a:r>
            <a:endParaRPr lang="en-US" altLang="zh-TW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任意多边形 28"/>
          <p:cNvSpPr/>
          <p:nvPr/>
        </p:nvSpPr>
        <p:spPr>
          <a:xfrm rot="16200000" flipV="1">
            <a:off x="-1867173" y="2663698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任意多边形 26"/>
          <p:cNvSpPr/>
          <p:nvPr/>
        </p:nvSpPr>
        <p:spPr>
          <a:xfrm rot="16200000" flipV="1">
            <a:off x="-1918278" y="30609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8" name="直接连接符 8"/>
          <p:cNvCxnSpPr/>
          <p:nvPr/>
        </p:nvCxnSpPr>
        <p:spPr>
          <a:xfrm rot="16200000" flipV="1">
            <a:off x="-397125" y="13364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32"/>
          <p:cNvSpPr/>
          <p:nvPr/>
        </p:nvSpPr>
        <p:spPr>
          <a:xfrm rot="2700000">
            <a:off x="8787513" y="31194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2" name="矩形 1"/>
          <p:cNvSpPr/>
          <p:nvPr/>
        </p:nvSpPr>
        <p:spPr>
          <a:xfrm>
            <a:off x="510027" y="1220707"/>
            <a:ext cx="852904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TW" sz="4000" dirty="0" smtClean="0">
                <a:latin typeface="華康古印體" pitchFamily="65" charset="-120"/>
                <a:ea typeface="華康古印體" pitchFamily="65" charset="-120"/>
              </a:rPr>
              <a:t>1.</a:t>
            </a:r>
            <a:r>
              <a:rPr lang="zh-TW" altLang="en-US" sz="4000" dirty="0" smtClean="0">
                <a:latin typeface="華康古印體" pitchFamily="65" charset="-120"/>
                <a:ea typeface="華康古印體" pitchFamily="65" charset="-120"/>
              </a:rPr>
              <a:t>於早自習</a:t>
            </a:r>
            <a:r>
              <a:rPr lang="zh-TW" altLang="en-US" sz="4000" dirty="0">
                <a:latin typeface="華康古印體" pitchFamily="65" charset="-120"/>
                <a:ea typeface="華康古印體" pitchFamily="65" charset="-120"/>
              </a:rPr>
              <a:t>及</a:t>
            </a:r>
            <a:r>
              <a:rPr lang="zh-TW" altLang="en-US" sz="4000" dirty="0" smtClean="0">
                <a:latin typeface="華康古印體" pitchFamily="65" charset="-120"/>
                <a:ea typeface="華康古印體" pitchFamily="65" charset="-120"/>
              </a:rPr>
              <a:t>課間</a:t>
            </a:r>
            <a:r>
              <a:rPr lang="zh-TW" altLang="en-US" sz="4000" dirty="0">
                <a:latin typeface="華康古印體" pitchFamily="65" charset="-120"/>
                <a:ea typeface="華康古印體" pitchFamily="65" charset="-120"/>
              </a:rPr>
              <a:t>休息</a:t>
            </a:r>
            <a:r>
              <a:rPr lang="zh-TW" altLang="en-US" sz="4000" dirty="0" smtClean="0">
                <a:latin typeface="華康古印體" pitchFamily="65" charset="-120"/>
                <a:ea typeface="華康古印體" pitchFamily="65" charset="-120"/>
              </a:rPr>
              <a:t>時間播放客家  </a:t>
            </a:r>
            <a:endParaRPr lang="en-US" altLang="zh-TW" sz="4000" dirty="0" smtClean="0">
              <a:latin typeface="華康古印體" pitchFamily="65" charset="-120"/>
              <a:ea typeface="華康古印體" pitchFamily="65" charset="-120"/>
            </a:endParaRPr>
          </a:p>
          <a:p>
            <a:pPr lvl="0"/>
            <a:r>
              <a:rPr lang="en-US" altLang="zh-TW" sz="4000" dirty="0">
                <a:latin typeface="華康古印體" pitchFamily="65" charset="-120"/>
                <a:ea typeface="華康古印體" pitchFamily="65" charset="-120"/>
              </a:rPr>
              <a:t> </a:t>
            </a:r>
            <a:r>
              <a:rPr lang="en-US" altLang="zh-TW" sz="4000" dirty="0" smtClean="0">
                <a:latin typeface="華康古印體" pitchFamily="65" charset="-120"/>
                <a:ea typeface="華康古印體" pitchFamily="65" charset="-120"/>
              </a:rPr>
              <a:t> </a:t>
            </a:r>
            <a:r>
              <a:rPr lang="zh-TW" altLang="en-US" sz="4000" dirty="0" smtClean="0">
                <a:latin typeface="華康古印體" pitchFamily="65" charset="-120"/>
                <a:ea typeface="華康古印體" pitchFamily="65" charset="-120"/>
              </a:rPr>
              <a:t>文化歌謠</a:t>
            </a:r>
            <a:endParaRPr lang="en-US" altLang="zh-TW" sz="4000" dirty="0" smtClean="0">
              <a:latin typeface="華康古印體" pitchFamily="65" charset="-120"/>
              <a:ea typeface="華康古印體" pitchFamily="65" charset="-120"/>
            </a:endParaRPr>
          </a:p>
          <a:p>
            <a:pPr lvl="0"/>
            <a:r>
              <a:rPr lang="zh-TW" altLang="en-US" sz="4000" dirty="0">
                <a:latin typeface="華康古印體" pitchFamily="65" charset="-120"/>
                <a:ea typeface="華康古印體" pitchFamily="65" charset="-120"/>
              </a:rPr>
              <a:t> </a:t>
            </a:r>
            <a:r>
              <a:rPr lang="zh-TW" altLang="en-US" sz="4000" dirty="0" smtClean="0">
                <a:latin typeface="華康古印體" pitchFamily="65" charset="-120"/>
                <a:ea typeface="華康古印體" pitchFamily="65" charset="-120"/>
              </a:rPr>
              <a:t> </a:t>
            </a:r>
            <a:r>
              <a:rPr lang="en-US" altLang="zh-TW" sz="4000" dirty="0" smtClean="0">
                <a:latin typeface="華康古印體" pitchFamily="65" charset="-120"/>
                <a:ea typeface="華康古印體" pitchFamily="65" charset="-120"/>
              </a:rPr>
              <a:t>2.</a:t>
            </a:r>
            <a:r>
              <a:rPr lang="zh-TW" altLang="en-US" sz="4000" dirty="0" smtClean="0">
                <a:latin typeface="華康古印體" pitchFamily="65" charset="-120"/>
                <a:ea typeface="華康古印體" pitchFamily="65" charset="-120"/>
              </a:rPr>
              <a:t>以閩南語及客家語朗誦諺語</a:t>
            </a:r>
            <a:endParaRPr lang="en-US" altLang="zh-TW" sz="4000" dirty="0" smtClean="0">
              <a:latin typeface="華康古印體" pitchFamily="65" charset="-120"/>
              <a:ea typeface="華康古印體" pitchFamily="65" charset="-120"/>
            </a:endParaRPr>
          </a:p>
          <a:p>
            <a:pPr lvl="0"/>
            <a:endParaRPr lang="zh-TW" altLang="zh-TW" sz="2400" dirty="0"/>
          </a:p>
        </p:txBody>
      </p:sp>
      <p:sp>
        <p:nvSpPr>
          <p:cNvPr id="13" name="矩形 12"/>
          <p:cNvSpPr/>
          <p:nvPr/>
        </p:nvSpPr>
        <p:spPr>
          <a:xfrm>
            <a:off x="1389846" y="2883512"/>
            <a:ext cx="64315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TW" sz="2400" kern="1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zh-TW" altLang="zh-TW" sz="2400" kern="1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81" y="3529031"/>
            <a:ext cx="3912598" cy="323479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271" y="3475948"/>
            <a:ext cx="4127500" cy="3279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64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27"/>
          <p:cNvSpPr txBox="1"/>
          <p:nvPr/>
        </p:nvSpPr>
        <p:spPr>
          <a:xfrm>
            <a:off x="2577745" y="1498563"/>
            <a:ext cx="4660491" cy="3770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899" dirty="0" smtClean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04</a:t>
            </a:r>
            <a:endParaRPr lang="zh-CN" altLang="en-US" sz="23899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任意多边形 28"/>
          <p:cNvSpPr/>
          <p:nvPr/>
        </p:nvSpPr>
        <p:spPr>
          <a:xfrm rot="16200000" flipV="1">
            <a:off x="-2489564" y="2408598"/>
            <a:ext cx="6260239" cy="144304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26"/>
          <p:cNvSpPr/>
          <p:nvPr/>
        </p:nvSpPr>
        <p:spPr>
          <a:xfrm rot="16200000" flipV="1">
            <a:off x="-2557704" y="2938221"/>
            <a:ext cx="6396518" cy="144304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8"/>
          <p:cNvCxnSpPr/>
          <p:nvPr/>
        </p:nvCxnSpPr>
        <p:spPr>
          <a:xfrm rot="16200000" flipV="1">
            <a:off x="-529500" y="638885"/>
            <a:ext cx="2419074" cy="1103204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0"/>
          <p:cNvSpPr txBox="1"/>
          <p:nvPr/>
        </p:nvSpPr>
        <p:spPr>
          <a:xfrm>
            <a:off x="1586984" y="2903827"/>
            <a:ext cx="9893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04</a:t>
            </a:r>
            <a:endParaRPr lang="zh-CN" altLang="en-US" sz="6000" dirty="0">
              <a:solidFill>
                <a:schemeClr val="tx1">
                  <a:lumMod val="65000"/>
                  <a:lumOff val="35000"/>
                </a:schemeClr>
              </a:solidFill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308568" y="2992416"/>
            <a:ext cx="449353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本土語融入課程</a:t>
            </a:r>
            <a:endParaRPr lang="zh-CN" altLang="en-US" sz="4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3" name="直接连接符 15"/>
          <p:cNvCxnSpPr/>
          <p:nvPr/>
        </p:nvCxnSpPr>
        <p:spPr>
          <a:xfrm>
            <a:off x="2607995" y="2692047"/>
            <a:ext cx="0" cy="1425775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圆角矩形 16"/>
          <p:cNvSpPr/>
          <p:nvPr/>
        </p:nvSpPr>
        <p:spPr>
          <a:xfrm>
            <a:off x="2926080" y="3920490"/>
            <a:ext cx="5417820" cy="171450"/>
          </a:xfrm>
          <a:prstGeom prst="roundRect">
            <a:avLst>
              <a:gd name="adj" fmla="val 50000"/>
            </a:avLst>
          </a:pr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5" name="任意多边形 32"/>
          <p:cNvSpPr/>
          <p:nvPr/>
        </p:nvSpPr>
        <p:spPr>
          <a:xfrm rot="2700000">
            <a:off x="8668684" y="3016285"/>
            <a:ext cx="950633" cy="950633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006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28"/>
          <p:cNvSpPr/>
          <p:nvPr/>
        </p:nvSpPr>
        <p:spPr>
          <a:xfrm rot="16200000" flipV="1">
            <a:off x="-1867173" y="2663698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任意多边形 26"/>
          <p:cNvSpPr/>
          <p:nvPr/>
        </p:nvSpPr>
        <p:spPr>
          <a:xfrm rot="16200000" flipV="1">
            <a:off x="-1918278" y="30609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6" name="直接连接符 8"/>
          <p:cNvCxnSpPr/>
          <p:nvPr/>
        </p:nvCxnSpPr>
        <p:spPr>
          <a:xfrm rot="16200000" flipV="1">
            <a:off x="-397125" y="13364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任意多边形 32"/>
          <p:cNvSpPr/>
          <p:nvPr/>
        </p:nvSpPr>
        <p:spPr>
          <a:xfrm rot="2700000">
            <a:off x="8787513" y="31194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8" name="KSO_Shape"/>
          <p:cNvSpPr/>
          <p:nvPr/>
        </p:nvSpPr>
        <p:spPr>
          <a:xfrm>
            <a:off x="378509" y="433500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" name="文本框 139"/>
          <p:cNvSpPr txBox="1"/>
          <p:nvPr/>
        </p:nvSpPr>
        <p:spPr>
          <a:xfrm>
            <a:off x="700454" y="283406"/>
            <a:ext cx="84435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4.1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本土語融入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</a:p>
          <a:p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   南崁溪人文地理考察</a:t>
            </a:r>
            <a:endParaRPr lang="en-US" altLang="zh-TW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725" y="3475948"/>
            <a:ext cx="4467833" cy="2978054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882" y="3475948"/>
            <a:ext cx="4392117" cy="3001051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1021558" y="1771471"/>
            <a:ext cx="86635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/>
              <a:t>濱水高處的陡直崖面，閩南語稱之為「崁</a:t>
            </a:r>
            <a:r>
              <a:rPr lang="zh-TW" altLang="en-US" sz="3600" dirty="0" smtClean="0"/>
              <a:t>」，地理老師帶領學生就近觀察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83921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28"/>
          <p:cNvSpPr/>
          <p:nvPr/>
        </p:nvSpPr>
        <p:spPr>
          <a:xfrm rot="16200000" flipV="1">
            <a:off x="-1867173" y="2663698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任意多边形 26"/>
          <p:cNvSpPr/>
          <p:nvPr/>
        </p:nvSpPr>
        <p:spPr>
          <a:xfrm rot="16200000" flipV="1">
            <a:off x="-1918278" y="30609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6" name="直接连接符 8"/>
          <p:cNvCxnSpPr/>
          <p:nvPr/>
        </p:nvCxnSpPr>
        <p:spPr>
          <a:xfrm rot="16200000" flipV="1">
            <a:off x="-397125" y="13364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任意多边形 32"/>
          <p:cNvSpPr/>
          <p:nvPr/>
        </p:nvSpPr>
        <p:spPr>
          <a:xfrm rot="2700000">
            <a:off x="8787513" y="31194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8" name="KSO_Shape"/>
          <p:cNvSpPr/>
          <p:nvPr/>
        </p:nvSpPr>
        <p:spPr>
          <a:xfrm>
            <a:off x="378509" y="433500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" name="文本框 139"/>
          <p:cNvSpPr txBox="1"/>
          <p:nvPr/>
        </p:nvSpPr>
        <p:spPr>
          <a:xfrm>
            <a:off x="700454" y="283406"/>
            <a:ext cx="844354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4.2</a:t>
            </a:r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土語融入</a:t>
            </a:r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r>
              <a:rPr lang="en-US" altLang="zh-TW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</a:p>
          <a:p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生物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課融入本土語教學</a:t>
            </a:r>
            <a:endParaRPr lang="en-US" altLang="zh-TW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84567" y="1887828"/>
            <a:ext cx="86635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 smtClean="0"/>
              <a:t>學科名詞介紹</a:t>
            </a:r>
            <a:r>
              <a:rPr lang="zh-TW" altLang="en-US" sz="4400" dirty="0"/>
              <a:t>融入</a:t>
            </a:r>
            <a:r>
              <a:rPr lang="zh-TW" altLang="en-US" sz="4400" dirty="0" smtClean="0"/>
              <a:t>本土</a:t>
            </a:r>
            <a:r>
              <a:rPr lang="zh-TW" altLang="en-US" sz="4400" dirty="0"/>
              <a:t>語言</a:t>
            </a: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59"/>
          <a:stretch/>
        </p:blipFill>
        <p:spPr>
          <a:xfrm>
            <a:off x="1229194" y="2739310"/>
            <a:ext cx="7007228" cy="3691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32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27"/>
          <p:cNvSpPr txBox="1"/>
          <p:nvPr/>
        </p:nvSpPr>
        <p:spPr>
          <a:xfrm>
            <a:off x="2577745" y="1498563"/>
            <a:ext cx="4660491" cy="3770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899" dirty="0" smtClean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05</a:t>
            </a:r>
            <a:endParaRPr lang="zh-CN" altLang="en-US" sz="23899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任意多边形 28"/>
          <p:cNvSpPr/>
          <p:nvPr/>
        </p:nvSpPr>
        <p:spPr>
          <a:xfrm rot="16200000" flipV="1">
            <a:off x="-2489564" y="2408598"/>
            <a:ext cx="6260239" cy="144304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26"/>
          <p:cNvSpPr/>
          <p:nvPr/>
        </p:nvSpPr>
        <p:spPr>
          <a:xfrm rot="16200000" flipV="1">
            <a:off x="-2557704" y="2938221"/>
            <a:ext cx="6396518" cy="144304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8"/>
          <p:cNvCxnSpPr/>
          <p:nvPr/>
        </p:nvCxnSpPr>
        <p:spPr>
          <a:xfrm rot="16200000" flipV="1">
            <a:off x="-529500" y="638885"/>
            <a:ext cx="2419074" cy="1103204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0"/>
          <p:cNvSpPr txBox="1"/>
          <p:nvPr/>
        </p:nvSpPr>
        <p:spPr>
          <a:xfrm>
            <a:off x="1252448" y="2937281"/>
            <a:ext cx="9765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05</a:t>
            </a:r>
            <a:endParaRPr lang="zh-CN" altLang="en-US" sz="6000" dirty="0">
              <a:solidFill>
                <a:schemeClr val="tx1">
                  <a:lumMod val="65000"/>
                  <a:lumOff val="35000"/>
                </a:schemeClr>
              </a:solidFill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237398" y="3070195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各式相關競賽</a:t>
            </a:r>
            <a:endParaRPr lang="zh-CN" altLang="en-US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3" name="直接连接符 15"/>
          <p:cNvCxnSpPr/>
          <p:nvPr/>
        </p:nvCxnSpPr>
        <p:spPr>
          <a:xfrm>
            <a:off x="2231459" y="2669744"/>
            <a:ext cx="0" cy="1425775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圆角矩形 16"/>
          <p:cNvSpPr/>
          <p:nvPr/>
        </p:nvSpPr>
        <p:spPr>
          <a:xfrm flipV="1">
            <a:off x="2497873" y="3836020"/>
            <a:ext cx="5898995" cy="89209"/>
          </a:xfrm>
          <a:prstGeom prst="roundRect">
            <a:avLst>
              <a:gd name="adj" fmla="val 50000"/>
            </a:avLst>
          </a:pr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5" name="任意多边形 32"/>
          <p:cNvSpPr/>
          <p:nvPr/>
        </p:nvSpPr>
        <p:spPr>
          <a:xfrm rot="2700000">
            <a:off x="8668684" y="3016285"/>
            <a:ext cx="950633" cy="950633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523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8"/>
          <p:cNvSpPr/>
          <p:nvPr/>
        </p:nvSpPr>
        <p:spPr>
          <a:xfrm rot="16200000" flipV="1">
            <a:off x="-2408598" y="2642775"/>
            <a:ext cx="6260239" cy="144304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KSO_Shape"/>
          <p:cNvSpPr/>
          <p:nvPr/>
        </p:nvSpPr>
        <p:spPr>
          <a:xfrm>
            <a:off x="378509" y="433500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4" name="文本框 139"/>
          <p:cNvSpPr txBox="1"/>
          <p:nvPr/>
        </p:nvSpPr>
        <p:spPr>
          <a:xfrm>
            <a:off x="700454" y="286233"/>
            <a:ext cx="84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5.1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校內語文競賽</a:t>
            </a:r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1857554" y="3361999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5" name="文字方塊 24"/>
          <p:cNvSpPr txBox="1"/>
          <p:nvPr/>
        </p:nvSpPr>
        <p:spPr>
          <a:xfrm>
            <a:off x="323385" y="1097171"/>
            <a:ext cx="8430323" cy="165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3600" dirty="0" smtClean="0">
                <a:latin typeface="華康古印體(P)" pitchFamily="66" charset="-120"/>
                <a:ea typeface="華康古印體(P)" pitchFamily="66" charset="-120"/>
              </a:rPr>
              <a:t>每學年舉辦校內語文競賽，包含閩南語、客家語、原住民族語之演說、朗讀項目</a:t>
            </a:r>
            <a:endParaRPr lang="en-US" altLang="zh-TW" sz="3600" dirty="0" smtClean="0">
              <a:latin typeface="華康古印體(P)" pitchFamily="66" charset="-120"/>
              <a:ea typeface="華康古印體(P)" pitchFamily="66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6" b="12381"/>
          <a:stretch/>
        </p:blipFill>
        <p:spPr>
          <a:xfrm>
            <a:off x="378509" y="3105697"/>
            <a:ext cx="4160037" cy="3055259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2"/>
          <a:stretch/>
        </p:blipFill>
        <p:spPr>
          <a:xfrm>
            <a:off x="4773699" y="3105697"/>
            <a:ext cx="4175429" cy="305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82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8"/>
          <p:cNvSpPr/>
          <p:nvPr/>
        </p:nvSpPr>
        <p:spPr>
          <a:xfrm rot="16200000" flipV="1">
            <a:off x="-2408598" y="2642775"/>
            <a:ext cx="6260239" cy="144304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KSO_Shape"/>
          <p:cNvSpPr/>
          <p:nvPr/>
        </p:nvSpPr>
        <p:spPr>
          <a:xfrm>
            <a:off x="378509" y="433500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4" name="文本框 139"/>
          <p:cNvSpPr txBox="1"/>
          <p:nvPr/>
        </p:nvSpPr>
        <p:spPr>
          <a:xfrm>
            <a:off x="700454" y="286233"/>
            <a:ext cx="84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5.2</a:t>
            </a:r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校外各式競賽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1857554" y="3361999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5" name="文字方塊 24"/>
          <p:cNvSpPr txBox="1"/>
          <p:nvPr/>
        </p:nvSpPr>
        <p:spPr>
          <a:xfrm>
            <a:off x="323385" y="1097171"/>
            <a:ext cx="843032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TW" sz="3600" dirty="0" smtClean="0">
                <a:latin typeface="華康古印體(P)" pitchFamily="66" charset="-120"/>
                <a:ea typeface="華康古印體(P)" pitchFamily="66" charset="-120"/>
              </a:rPr>
              <a:t>1.</a:t>
            </a:r>
            <a:r>
              <a:rPr lang="zh-TW" altLang="en-US" sz="3600" dirty="0" smtClean="0">
                <a:latin typeface="華康古印體(P)" pitchFamily="66" charset="-120"/>
                <a:ea typeface="華康古印體(P)" pitchFamily="66" charset="-120"/>
              </a:rPr>
              <a:t>培訓選手每年參加桃園市參加原住民族語朗讀等競賽</a:t>
            </a:r>
            <a:endParaRPr lang="en-US" altLang="zh-TW" sz="3600" dirty="0">
              <a:latin typeface="華康古印體(P)" pitchFamily="66" charset="-120"/>
              <a:ea typeface="華康古印體(P)" pitchFamily="66" charset="-120"/>
            </a:endParaRPr>
          </a:p>
          <a:p>
            <a:pPr algn="ctr">
              <a:lnSpc>
                <a:spcPct val="150000"/>
              </a:lnSpc>
            </a:pPr>
            <a:r>
              <a:rPr lang="en-US" altLang="zh-TW" sz="3600" dirty="0" smtClean="0">
                <a:latin typeface="華康古印體(P)" pitchFamily="66" charset="-120"/>
                <a:ea typeface="華康古印體(P)" pitchFamily="66" charset="-120"/>
              </a:rPr>
              <a:t>2.</a:t>
            </a:r>
            <a:r>
              <a:rPr lang="zh-TW" altLang="en-US" sz="3600" dirty="0" smtClean="0">
                <a:latin typeface="華康古印體(P)" pitchFamily="66" charset="-120"/>
                <a:ea typeface="華康古印體(P)" pitchFamily="66" charset="-120"/>
              </a:rPr>
              <a:t>帶領學生參加原住民族說唱藝術比賽</a:t>
            </a:r>
            <a:endParaRPr lang="en-US" altLang="zh-TW" sz="3600" dirty="0" smtClean="0">
              <a:latin typeface="華康古印體(P)" pitchFamily="66" charset="-120"/>
              <a:ea typeface="華康古印體(P)" pitchFamily="66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8532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27"/>
          <p:cNvSpPr txBox="1"/>
          <p:nvPr/>
        </p:nvSpPr>
        <p:spPr>
          <a:xfrm>
            <a:off x="2577745" y="1498563"/>
            <a:ext cx="4660491" cy="3770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899" dirty="0" smtClean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05</a:t>
            </a:r>
            <a:endParaRPr lang="zh-CN" altLang="en-US" sz="23899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任意多边形 28"/>
          <p:cNvSpPr/>
          <p:nvPr/>
        </p:nvSpPr>
        <p:spPr>
          <a:xfrm rot="16200000" flipV="1">
            <a:off x="-2489564" y="2408598"/>
            <a:ext cx="6260239" cy="144304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26"/>
          <p:cNvSpPr/>
          <p:nvPr/>
        </p:nvSpPr>
        <p:spPr>
          <a:xfrm rot="16200000" flipV="1">
            <a:off x="-2557704" y="2938221"/>
            <a:ext cx="6396518" cy="144304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8"/>
          <p:cNvCxnSpPr/>
          <p:nvPr/>
        </p:nvCxnSpPr>
        <p:spPr>
          <a:xfrm rot="16200000" flipV="1">
            <a:off x="-529500" y="638885"/>
            <a:ext cx="2419074" cy="1103204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0"/>
          <p:cNvSpPr txBox="1"/>
          <p:nvPr/>
        </p:nvSpPr>
        <p:spPr>
          <a:xfrm>
            <a:off x="1252448" y="2937281"/>
            <a:ext cx="104387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06</a:t>
            </a:r>
            <a:endParaRPr lang="zh-CN" altLang="en-US" sz="6000" dirty="0">
              <a:solidFill>
                <a:schemeClr val="tx1">
                  <a:lumMod val="65000"/>
                  <a:lumOff val="35000"/>
                </a:schemeClr>
              </a:solidFill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237398" y="3070195"/>
            <a:ext cx="48013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實施困境及未來展望</a:t>
            </a:r>
            <a:endParaRPr lang="zh-CN" altLang="en-US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3" name="直接连接符 15"/>
          <p:cNvCxnSpPr/>
          <p:nvPr/>
        </p:nvCxnSpPr>
        <p:spPr>
          <a:xfrm>
            <a:off x="2231459" y="2669744"/>
            <a:ext cx="0" cy="1425775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圆角矩形 16"/>
          <p:cNvSpPr/>
          <p:nvPr/>
        </p:nvSpPr>
        <p:spPr>
          <a:xfrm flipV="1">
            <a:off x="2497873" y="3836020"/>
            <a:ext cx="5898995" cy="89209"/>
          </a:xfrm>
          <a:prstGeom prst="roundRect">
            <a:avLst>
              <a:gd name="adj" fmla="val 50000"/>
            </a:avLst>
          </a:pr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5" name="任意多边形 32"/>
          <p:cNvSpPr/>
          <p:nvPr/>
        </p:nvSpPr>
        <p:spPr>
          <a:xfrm rot="2700000">
            <a:off x="8668684" y="3016285"/>
            <a:ext cx="950633" cy="950633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523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6200000" flipV="1">
            <a:off x="-1867173" y="2663698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1918278" y="30609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397125" y="13364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101938" y="2433091"/>
            <a:ext cx="686406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500" dirty="0">
                <a:solidFill>
                  <a:schemeClr val="tx1">
                    <a:lumMod val="65000"/>
                    <a:lumOff val="3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01</a:t>
            </a:r>
            <a:endParaRPr lang="zh-CN" altLang="en-US" sz="4500" dirty="0">
              <a:solidFill>
                <a:schemeClr val="tx1">
                  <a:lumMod val="65000"/>
                  <a:lumOff val="35000"/>
                </a:schemeClr>
              </a:solidFill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48797" y="832922"/>
            <a:ext cx="31227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實施困境：</a:t>
            </a:r>
            <a:endParaRPr lang="zh-CN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2081091" y="2317142"/>
            <a:ext cx="0" cy="1069331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圆角矩形 16"/>
          <p:cNvSpPr/>
          <p:nvPr/>
        </p:nvSpPr>
        <p:spPr>
          <a:xfrm>
            <a:off x="2082362" y="3491746"/>
            <a:ext cx="6411250" cy="110310"/>
          </a:xfrm>
          <a:prstGeom prst="roundRect">
            <a:avLst>
              <a:gd name="adj" fmla="val 50000"/>
            </a:avLst>
          </a:pr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2" name="任意多边形 11"/>
          <p:cNvSpPr/>
          <p:nvPr/>
        </p:nvSpPr>
        <p:spPr>
          <a:xfrm rot="2700000">
            <a:off x="8787513" y="31194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5" name="文本框 10"/>
          <p:cNvSpPr txBox="1"/>
          <p:nvPr/>
        </p:nvSpPr>
        <p:spPr>
          <a:xfrm>
            <a:off x="1101938" y="4625348"/>
            <a:ext cx="77777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500" dirty="0">
                <a:solidFill>
                  <a:schemeClr val="tx1">
                    <a:lumMod val="65000"/>
                    <a:lumOff val="3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02</a:t>
            </a:r>
            <a:endParaRPr lang="zh-CN" altLang="en-US" sz="4500" dirty="0">
              <a:solidFill>
                <a:schemeClr val="tx1">
                  <a:lumMod val="65000"/>
                  <a:lumOff val="35000"/>
                </a:schemeClr>
              </a:solidFill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cxnSp>
        <p:nvCxnSpPr>
          <p:cNvPr id="19" name="直接连接符 15"/>
          <p:cNvCxnSpPr/>
          <p:nvPr/>
        </p:nvCxnSpPr>
        <p:spPr>
          <a:xfrm>
            <a:off x="2082362" y="4483098"/>
            <a:ext cx="0" cy="1069331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字方塊 1"/>
          <p:cNvSpPr txBox="1"/>
          <p:nvPr/>
        </p:nvSpPr>
        <p:spPr>
          <a:xfrm>
            <a:off x="2082362" y="1738026"/>
            <a:ext cx="68104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開設原住民族語社團，原住民籍學生參與意願不高，非原住民籍學生有意願者寥寥無幾。</a:t>
            </a:r>
            <a:endParaRPr lang="zh-TW" altLang="en-US" sz="32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2228601" y="3982769"/>
            <a:ext cx="594629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國中階段能夠融入本土語的課程設計不夠廣泛，缺乏統整平台。</a:t>
            </a:r>
            <a:endParaRPr lang="zh-TW" altLang="en-US" sz="32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5" name="圆角矩形 16"/>
          <p:cNvSpPr/>
          <p:nvPr/>
        </p:nvSpPr>
        <p:spPr>
          <a:xfrm>
            <a:off x="2082362" y="5573171"/>
            <a:ext cx="6411250" cy="110310"/>
          </a:xfrm>
          <a:prstGeom prst="roundRect">
            <a:avLst>
              <a:gd name="adj" fmla="val 50000"/>
            </a:avLst>
          </a:pr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673361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9"/>
          <p:cNvSpPr/>
          <p:nvPr/>
        </p:nvSpPr>
        <p:spPr>
          <a:xfrm>
            <a:off x="0" y="4440280"/>
            <a:ext cx="9144000" cy="1997096"/>
          </a:xfrm>
          <a:custGeom>
            <a:avLst/>
            <a:gdLst>
              <a:gd name="connsiteX0" fmla="*/ 0 w 12192000"/>
              <a:gd name="connsiteY0" fmla="*/ 0 h 2662795"/>
              <a:gd name="connsiteX1" fmla="*/ 500336 w 12192000"/>
              <a:gd name="connsiteY1" fmla="*/ 219312 h 2662795"/>
              <a:gd name="connsiteX2" fmla="*/ 1899137 w 12192000"/>
              <a:gd name="connsiteY2" fmla="*/ 689315 h 2662795"/>
              <a:gd name="connsiteX3" fmla="*/ 3362177 w 12192000"/>
              <a:gd name="connsiteY3" fmla="*/ 576774 h 2662795"/>
              <a:gd name="connsiteX4" fmla="*/ 4501660 w 12192000"/>
              <a:gd name="connsiteY4" fmla="*/ 450165 h 2662795"/>
              <a:gd name="connsiteX5" fmla="*/ 6091309 w 12192000"/>
              <a:gd name="connsiteY5" fmla="*/ 520503 h 2662795"/>
              <a:gd name="connsiteX6" fmla="*/ 7849771 w 12192000"/>
              <a:gd name="connsiteY6" fmla="*/ 787789 h 2662795"/>
              <a:gd name="connsiteX7" fmla="*/ 9411285 w 12192000"/>
              <a:gd name="connsiteY7" fmla="*/ 801857 h 2662795"/>
              <a:gd name="connsiteX8" fmla="*/ 10944663 w 12192000"/>
              <a:gd name="connsiteY8" fmla="*/ 844060 h 2662795"/>
              <a:gd name="connsiteX9" fmla="*/ 12175491 w 12192000"/>
              <a:gd name="connsiteY9" fmla="*/ 424008 h 2662795"/>
              <a:gd name="connsiteX10" fmla="*/ 12183035 w 12192000"/>
              <a:gd name="connsiteY10" fmla="*/ 420587 h 2662795"/>
              <a:gd name="connsiteX11" fmla="*/ 12192000 w 12192000"/>
              <a:gd name="connsiteY11" fmla="*/ 420896 h 2662795"/>
              <a:gd name="connsiteX12" fmla="*/ 12192000 w 12192000"/>
              <a:gd name="connsiteY12" fmla="*/ 2662795 h 2662795"/>
              <a:gd name="connsiteX13" fmla="*/ 0 w 12192000"/>
              <a:gd name="connsiteY13" fmla="*/ 2662795 h 2662795"/>
              <a:gd name="connsiteX14" fmla="*/ 0 w 12192000"/>
              <a:gd name="connsiteY14" fmla="*/ 0 h 2662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192000" h="2662795">
                <a:moveTo>
                  <a:pt x="0" y="0"/>
                </a:moveTo>
                <a:lnTo>
                  <a:pt x="500336" y="219312"/>
                </a:lnTo>
                <a:cubicBezTo>
                  <a:pt x="997266" y="432360"/>
                  <a:pt x="1478865" y="617218"/>
                  <a:pt x="1899137" y="689315"/>
                </a:cubicBezTo>
                <a:cubicBezTo>
                  <a:pt x="2459500" y="785444"/>
                  <a:pt x="2928423" y="616632"/>
                  <a:pt x="3362177" y="576774"/>
                </a:cubicBezTo>
                <a:cubicBezTo>
                  <a:pt x="3795931" y="536916"/>
                  <a:pt x="4046805" y="459544"/>
                  <a:pt x="4501660" y="450165"/>
                </a:cubicBezTo>
                <a:cubicBezTo>
                  <a:pt x="4956515" y="440787"/>
                  <a:pt x="5533291" y="464232"/>
                  <a:pt x="6091309" y="520503"/>
                </a:cubicBezTo>
                <a:cubicBezTo>
                  <a:pt x="6649327" y="576774"/>
                  <a:pt x="7296442" y="740897"/>
                  <a:pt x="7849771" y="787789"/>
                </a:cubicBezTo>
                <a:cubicBezTo>
                  <a:pt x="8403100" y="834681"/>
                  <a:pt x="9411285" y="801857"/>
                  <a:pt x="9411285" y="801857"/>
                </a:cubicBezTo>
                <a:cubicBezTo>
                  <a:pt x="9927100" y="811235"/>
                  <a:pt x="10478085" y="909709"/>
                  <a:pt x="10944663" y="844060"/>
                </a:cubicBezTo>
                <a:cubicBezTo>
                  <a:pt x="11352919" y="786617"/>
                  <a:pt x="12016079" y="495812"/>
                  <a:pt x="12175491" y="424008"/>
                </a:cubicBezTo>
                <a:lnTo>
                  <a:pt x="12183035" y="420587"/>
                </a:lnTo>
                <a:lnTo>
                  <a:pt x="12192000" y="420896"/>
                </a:lnTo>
                <a:lnTo>
                  <a:pt x="12192000" y="2662795"/>
                </a:lnTo>
                <a:lnTo>
                  <a:pt x="0" y="2662795"/>
                </a:lnTo>
                <a:lnTo>
                  <a:pt x="0" y="0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文本框 4"/>
          <p:cNvSpPr txBox="1"/>
          <p:nvPr/>
        </p:nvSpPr>
        <p:spPr>
          <a:xfrm>
            <a:off x="52465" y="2502163"/>
            <a:ext cx="90390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3A3A3A"/>
                </a:solidFill>
                <a:latin typeface="標楷體" pitchFamily="65" charset="-120"/>
                <a:ea typeface="標楷體" pitchFamily="65" charset="-120"/>
              </a:rPr>
              <a:t>簡報結束，感謝聆聽</a:t>
            </a:r>
            <a:r>
              <a:rPr lang="zh-TW" altLang="en-US" sz="5400" b="1" dirty="0" smtClean="0">
                <a:solidFill>
                  <a:srgbClr val="3A3A3A"/>
                </a:solidFill>
                <a:latin typeface="標楷體" pitchFamily="65" charset="-120"/>
                <a:ea typeface="標楷體" pitchFamily="65" charset="-120"/>
              </a:rPr>
              <a:t>與指導</a:t>
            </a:r>
            <a:r>
              <a:rPr lang="en-US" altLang="zh-CN" sz="5400" b="1" dirty="0" smtClean="0">
                <a:solidFill>
                  <a:srgbClr val="3A3A3A"/>
                </a:solidFill>
                <a:latin typeface="標楷體" pitchFamily="65" charset="-120"/>
                <a:ea typeface="標楷體" pitchFamily="65" charset="-120"/>
              </a:rPr>
              <a:t>!</a:t>
            </a:r>
            <a:endParaRPr lang="zh-CN" altLang="en-US" sz="5400" b="1" dirty="0">
              <a:solidFill>
                <a:srgbClr val="3A3A3A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0" y="4860904"/>
            <a:ext cx="9144000" cy="1997096"/>
          </a:xfrm>
          <a:custGeom>
            <a:avLst/>
            <a:gdLst>
              <a:gd name="connsiteX0" fmla="*/ 0 w 12192000"/>
              <a:gd name="connsiteY0" fmla="*/ 0 h 2662795"/>
              <a:gd name="connsiteX1" fmla="*/ 500336 w 12192000"/>
              <a:gd name="connsiteY1" fmla="*/ 219312 h 2662795"/>
              <a:gd name="connsiteX2" fmla="*/ 1899137 w 12192000"/>
              <a:gd name="connsiteY2" fmla="*/ 689315 h 2662795"/>
              <a:gd name="connsiteX3" fmla="*/ 3362177 w 12192000"/>
              <a:gd name="connsiteY3" fmla="*/ 576774 h 2662795"/>
              <a:gd name="connsiteX4" fmla="*/ 4501660 w 12192000"/>
              <a:gd name="connsiteY4" fmla="*/ 450165 h 2662795"/>
              <a:gd name="connsiteX5" fmla="*/ 6091309 w 12192000"/>
              <a:gd name="connsiteY5" fmla="*/ 520503 h 2662795"/>
              <a:gd name="connsiteX6" fmla="*/ 7849771 w 12192000"/>
              <a:gd name="connsiteY6" fmla="*/ 787789 h 2662795"/>
              <a:gd name="connsiteX7" fmla="*/ 9411285 w 12192000"/>
              <a:gd name="connsiteY7" fmla="*/ 801857 h 2662795"/>
              <a:gd name="connsiteX8" fmla="*/ 10944663 w 12192000"/>
              <a:gd name="connsiteY8" fmla="*/ 844060 h 2662795"/>
              <a:gd name="connsiteX9" fmla="*/ 12175491 w 12192000"/>
              <a:gd name="connsiteY9" fmla="*/ 424008 h 2662795"/>
              <a:gd name="connsiteX10" fmla="*/ 12183035 w 12192000"/>
              <a:gd name="connsiteY10" fmla="*/ 420587 h 2662795"/>
              <a:gd name="connsiteX11" fmla="*/ 12192000 w 12192000"/>
              <a:gd name="connsiteY11" fmla="*/ 420896 h 2662795"/>
              <a:gd name="connsiteX12" fmla="*/ 12192000 w 12192000"/>
              <a:gd name="connsiteY12" fmla="*/ 2662795 h 2662795"/>
              <a:gd name="connsiteX13" fmla="*/ 0 w 12192000"/>
              <a:gd name="connsiteY13" fmla="*/ 2662795 h 2662795"/>
              <a:gd name="connsiteX14" fmla="*/ 0 w 12192000"/>
              <a:gd name="connsiteY14" fmla="*/ 0 h 2662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192000" h="2662795">
                <a:moveTo>
                  <a:pt x="0" y="0"/>
                </a:moveTo>
                <a:lnTo>
                  <a:pt x="500336" y="219312"/>
                </a:lnTo>
                <a:cubicBezTo>
                  <a:pt x="997266" y="432360"/>
                  <a:pt x="1478865" y="617218"/>
                  <a:pt x="1899137" y="689315"/>
                </a:cubicBezTo>
                <a:cubicBezTo>
                  <a:pt x="2459500" y="785444"/>
                  <a:pt x="2928423" y="616632"/>
                  <a:pt x="3362177" y="576774"/>
                </a:cubicBezTo>
                <a:cubicBezTo>
                  <a:pt x="3795931" y="536916"/>
                  <a:pt x="4046805" y="459544"/>
                  <a:pt x="4501660" y="450165"/>
                </a:cubicBezTo>
                <a:cubicBezTo>
                  <a:pt x="4956515" y="440787"/>
                  <a:pt x="5533291" y="464232"/>
                  <a:pt x="6091309" y="520503"/>
                </a:cubicBezTo>
                <a:cubicBezTo>
                  <a:pt x="6649327" y="576774"/>
                  <a:pt x="7296442" y="740897"/>
                  <a:pt x="7849771" y="787789"/>
                </a:cubicBezTo>
                <a:cubicBezTo>
                  <a:pt x="8403100" y="834681"/>
                  <a:pt x="9411285" y="801857"/>
                  <a:pt x="9411285" y="801857"/>
                </a:cubicBezTo>
                <a:cubicBezTo>
                  <a:pt x="9927100" y="811235"/>
                  <a:pt x="10478085" y="909709"/>
                  <a:pt x="10944663" y="844060"/>
                </a:cubicBezTo>
                <a:cubicBezTo>
                  <a:pt x="11352919" y="786617"/>
                  <a:pt x="12016079" y="495812"/>
                  <a:pt x="12175491" y="424008"/>
                </a:cubicBezTo>
                <a:lnTo>
                  <a:pt x="12183035" y="420587"/>
                </a:lnTo>
                <a:lnTo>
                  <a:pt x="12192000" y="420896"/>
                </a:lnTo>
                <a:lnTo>
                  <a:pt x="12192000" y="2662795"/>
                </a:lnTo>
                <a:lnTo>
                  <a:pt x="0" y="2662795"/>
                </a:lnTo>
                <a:lnTo>
                  <a:pt x="0" y="0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396439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15060</TotalTime>
  <Words>681</Words>
  <Application>Microsoft Office PowerPoint</Application>
  <PresentationFormat>如螢幕大小 (4:3)</PresentationFormat>
  <Paragraphs>115</Paragraphs>
  <Slides>20</Slides>
  <Notes>20</Notes>
  <HiddenSlides>0</HiddenSlides>
  <MMClips>0</MMClips>
  <ScaleCrop>false</ScaleCrop>
  <HeadingPairs>
    <vt:vector size="6" baseType="variant">
      <vt:variant>
        <vt:lpstr>使用字型</vt:lpstr>
      </vt:variant>
      <vt:variant>
        <vt:i4>14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35" baseType="lpstr">
      <vt:lpstr>宋体</vt:lpstr>
      <vt:lpstr>Yu Gothic UI Light</vt:lpstr>
      <vt:lpstr>等线</vt:lpstr>
      <vt:lpstr>華康古印體</vt:lpstr>
      <vt:lpstr>華康古印體(P)</vt:lpstr>
      <vt:lpstr>華康行楷體W5</vt:lpstr>
      <vt:lpstr>微軟正黑體</vt:lpstr>
      <vt:lpstr>新細明體</vt:lpstr>
      <vt:lpstr>標楷體</vt:lpstr>
      <vt:lpstr>Arial</vt:lpstr>
      <vt:lpstr>Arial Black</vt:lpstr>
      <vt:lpstr>Calibri</vt:lpstr>
      <vt:lpstr>Calibri Light</vt:lpstr>
      <vt:lpstr>Times New Roman</vt:lpstr>
      <vt:lpstr>Office 主题​​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zhongyao.kang</dc:creator>
  <cp:lastModifiedBy>Windows 使用者</cp:lastModifiedBy>
  <cp:revision>473</cp:revision>
  <cp:lastPrinted>2016-09-30T03:56:47Z</cp:lastPrinted>
  <dcterms:created xsi:type="dcterms:W3CDTF">2016-06-07T15:36:47Z</dcterms:created>
  <dcterms:modified xsi:type="dcterms:W3CDTF">2020-03-16T00:40:46Z</dcterms:modified>
</cp:coreProperties>
</file>