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342" r:id="rId3"/>
    <p:sldId id="353" r:id="rId4"/>
    <p:sldId id="336" r:id="rId5"/>
    <p:sldId id="354" r:id="rId6"/>
    <p:sldId id="340" r:id="rId7"/>
    <p:sldId id="347" r:id="rId8"/>
    <p:sldId id="311" r:id="rId9"/>
    <p:sldId id="346" r:id="rId10"/>
    <p:sldId id="368" r:id="rId11"/>
    <p:sldId id="315" r:id="rId12"/>
    <p:sldId id="316" r:id="rId13"/>
    <p:sldId id="319" r:id="rId14"/>
    <p:sldId id="326" r:id="rId15"/>
    <p:sldId id="328" r:id="rId16"/>
    <p:sldId id="330" r:id="rId17"/>
    <p:sldId id="321" r:id="rId18"/>
    <p:sldId id="334" r:id="rId19"/>
    <p:sldId id="356" r:id="rId20"/>
    <p:sldId id="355" r:id="rId21"/>
    <p:sldId id="357" r:id="rId22"/>
    <p:sldId id="358" r:id="rId23"/>
    <p:sldId id="364" r:id="rId24"/>
    <p:sldId id="331" r:id="rId25"/>
    <p:sldId id="332" r:id="rId26"/>
    <p:sldId id="294" r:id="rId27"/>
    <p:sldId id="323" r:id="rId28"/>
    <p:sldId id="322" r:id="rId29"/>
    <p:sldId id="337" r:id="rId30"/>
    <p:sldId id="338" r:id="rId31"/>
    <p:sldId id="343" r:id="rId3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4848"/>
    <a:srgbClr val="F6B79C"/>
    <a:srgbClr val="FF0066"/>
    <a:srgbClr val="BDEE7C"/>
    <a:srgbClr val="AC047C"/>
    <a:srgbClr val="384862"/>
    <a:srgbClr val="9F7D66"/>
    <a:srgbClr val="FF99FF"/>
    <a:srgbClr val="F6B99F"/>
    <a:srgbClr val="F7BC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353" autoAdjust="0"/>
  </p:normalViewPr>
  <p:slideViewPr>
    <p:cSldViewPr snapToGrid="0">
      <p:cViewPr varScale="1">
        <p:scale>
          <a:sx n="69" d="100"/>
          <a:sy n="69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263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58761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7797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1707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3796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2516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5518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9772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6156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6401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4420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F9B24-C5F8-47D4-B762-EECB901C90DC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1739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://ceag.tyc.edu.tw/ceag/h_digital.php?sub_id=34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slide" Target="slide11.xml"/><Relationship Id="rId7" Type="http://schemas.openxmlformats.org/officeDocument/2006/relationships/slide" Target="slide22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5" Type="http://schemas.openxmlformats.org/officeDocument/2006/relationships/slide" Target="slide16.xml"/><Relationship Id="rId4" Type="http://schemas.openxmlformats.org/officeDocument/2006/relationships/slide" Target="slide12.xml"/><Relationship Id="rId9" Type="http://schemas.openxmlformats.org/officeDocument/2006/relationships/slide" Target="slide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slide" Target="sl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&#24859;&#24773;&#21345;/&#29694;&#23526;&#26781;&#20214;" TargetMode="External"/><Relationship Id="rId3" Type="http://schemas.openxmlformats.org/officeDocument/2006/relationships/image" Target="../media/image15.jpeg"/><Relationship Id="rId7" Type="http://schemas.openxmlformats.org/officeDocument/2006/relationships/image" Target="../media/image17.jpeg"/><Relationship Id="rId2" Type="http://schemas.openxmlformats.org/officeDocument/2006/relationships/hyperlink" Target="&#24859;&#24773;&#21345;/&#29305;&#36074;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&#24859;&#24773;&#21345;/&#24907;&#24230;" TargetMode="External"/><Relationship Id="rId5" Type="http://schemas.openxmlformats.org/officeDocument/2006/relationships/image" Target="../media/image16.jpeg"/><Relationship Id="rId10" Type="http://schemas.openxmlformats.org/officeDocument/2006/relationships/slide" Target="slide10.xml"/><Relationship Id="rId4" Type="http://schemas.openxmlformats.org/officeDocument/2006/relationships/hyperlink" Target="&#24859;&#24773;&#21345;/&#33021;&#21147;" TargetMode="External"/><Relationship Id="rId9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hyperlink" Target="https://www.youtube.com/watch?v=LjhCEhWiKX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1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915808" y="2443991"/>
            <a:ext cx="572398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Let's talk about</a:t>
            </a:r>
          </a:p>
          <a:p>
            <a:pPr algn="ctr"/>
            <a:r>
              <a:rPr lang="en-US" altLang="zh-TW" sz="16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altLang="zh-TW" sz="12000" dirty="0">
                <a:solidFill>
                  <a:srgbClr val="AC047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Love</a:t>
            </a:r>
            <a:endParaRPr lang="zh-TW" altLang="en-US" sz="12000" dirty="0">
              <a:solidFill>
                <a:srgbClr val="AC047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ea typeface="微軟正黑體" panose="020B0604030504040204" pitchFamily="34" charset="-120"/>
            </a:endParaRPr>
          </a:p>
          <a:p>
            <a:pPr algn="ctr"/>
            <a:endParaRPr lang="zh-TW" altLang="en-US" sz="2000" b="1" dirty="0">
              <a:solidFill>
                <a:srgbClr val="FE484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68397" y="1928491"/>
            <a:ext cx="51090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桃園市性別平等教育輔導團</a:t>
            </a:r>
            <a:endParaRPr lang="zh-TW" altLang="en-US" sz="32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9429499" y="5158607"/>
            <a:ext cx="2416046" cy="15696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TW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分享團員</a:t>
            </a:r>
            <a:r>
              <a:rPr lang="en-US" altLang="zh-TW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</a:p>
          <a:p>
            <a:r>
              <a:rPr lang="zh-TW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龍岡國中 彭映捷</a:t>
            </a:r>
            <a:endParaRPr lang="en-US" altLang="zh-TW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光明國中游麗容</a:t>
            </a:r>
            <a:endParaRPr lang="en-US" altLang="zh-TW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平鎮國</a:t>
            </a:r>
            <a:r>
              <a: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中</a:t>
            </a:r>
            <a:r>
              <a:rPr lang="zh-TW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謝佳耘</a:t>
            </a:r>
            <a:endParaRPr lang="en-US" altLang="zh-TW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209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616670"/>
            <a:ext cx="12328478" cy="3139823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30424" y="3998071"/>
            <a:ext cx="4067629" cy="759414"/>
          </a:xfrm>
        </p:spPr>
        <p:txBody>
          <a:bodyPr/>
          <a:lstStyle/>
          <a:p>
            <a:r>
              <a:rPr lang="zh-TW" altLang="en-US" b="1" dirty="0" smtClean="0">
                <a:solidFill>
                  <a:srgbClr val="FF0066"/>
                </a:solidFill>
                <a:latin typeface="微軟正黑體 Light" panose="020B0304030504040204" pitchFamily="34" charset="-120"/>
                <a:ea typeface="文鼎粗" panose="02010609010101010101" pitchFamily="49" charset="-120"/>
              </a:rPr>
              <a:t>歡迎您來挖寶</a:t>
            </a:r>
            <a:r>
              <a:rPr lang="en-US" altLang="zh-TW" b="1" dirty="0" smtClean="0">
                <a:solidFill>
                  <a:srgbClr val="FF0066"/>
                </a:solidFill>
                <a:latin typeface="微軟正黑體 Light" panose="020B0304030504040204" pitchFamily="34" charset="-120"/>
                <a:ea typeface="文鼎粗" panose="02010609010101010101" pitchFamily="49" charset="-120"/>
              </a:rPr>
              <a:t>!</a:t>
            </a:r>
            <a:endParaRPr lang="zh-TW" altLang="en-US" b="1" dirty="0">
              <a:solidFill>
                <a:srgbClr val="FF0066"/>
              </a:solidFill>
              <a:latin typeface="微軟正黑體 Light" panose="020B0304030504040204" pitchFamily="34" charset="-120"/>
              <a:ea typeface="文鼎粗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84789" y="4999062"/>
            <a:ext cx="6605245" cy="1280432"/>
          </a:xfrm>
        </p:spPr>
        <p:txBody>
          <a:bodyPr/>
          <a:lstStyle/>
          <a:p>
            <a:pPr marL="0" indent="0" algn="ctr">
              <a:buNone/>
            </a:pP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 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性別平等教育議題 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數位教材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資料庫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None/>
            </a:pPr>
            <a:r>
              <a:rPr lang="en-US" altLang="zh-TW" sz="1800" b="1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2"/>
              </a:rPr>
              <a:t>http://</a:t>
            </a:r>
            <a:r>
              <a:rPr lang="en-US" altLang="zh-TW" sz="18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2"/>
              </a:rPr>
              <a:t>ceag.tyc.edu.tw/ceag/h_digital.php?sub_id=34</a:t>
            </a:r>
            <a:endParaRPr lang="en-US" altLang="zh-TW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4" t="6250" r="5347" b="62511"/>
          <a:stretch/>
        </p:blipFill>
        <p:spPr>
          <a:xfrm>
            <a:off x="2684789" y="616671"/>
            <a:ext cx="6394517" cy="313982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9439431" y="1863415"/>
            <a:ext cx="22621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桃園市</a:t>
            </a:r>
            <a:endParaRPr lang="en-US" altLang="zh-TW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性別平等教育輔導團</a:t>
            </a:r>
            <a:endParaRPr lang="zh-TW" alt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365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430435" y="2263218"/>
            <a:ext cx="71578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一、落</a:t>
            </a:r>
            <a:r>
              <a:rPr lang="zh-TW" altLang="en-US" sz="3200" b="1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實</a:t>
            </a:r>
            <a:r>
              <a:rPr lang="zh-TW" altLang="en-US" sz="3200" b="1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200" b="1" dirty="0" smtClean="0">
                <a:ln w="1905"/>
                <a:solidFill>
                  <a:srgbClr val="F6B79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</a:t>
            </a:r>
            <a:r>
              <a:rPr lang="zh-TW" altLang="en-US" sz="3200" b="1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的重要性</a:t>
            </a:r>
            <a:r>
              <a:rPr lang="en-US" altLang="zh-TW" sz="3200" b="1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….</a:t>
            </a:r>
          </a:p>
        </p:txBody>
      </p:sp>
      <p:sp>
        <p:nvSpPr>
          <p:cNvPr id="7" name="矩形 6"/>
          <p:cNvSpPr/>
          <p:nvPr/>
        </p:nvSpPr>
        <p:spPr>
          <a:xfrm>
            <a:off x="4430435" y="4732417"/>
            <a:ext cx="89084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三、</a:t>
            </a:r>
            <a:r>
              <a:rPr lang="zh-TW" altLang="en-US" sz="3200" b="1" dirty="0" smtClean="0">
                <a:ln w="1905"/>
                <a:solidFill>
                  <a:srgbClr val="F6B79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</a:t>
            </a:r>
            <a:r>
              <a:rPr lang="zh-TW" altLang="en-US" sz="3200" b="1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如何教</a:t>
            </a:r>
            <a:r>
              <a:rPr lang="en-US" altLang="zh-TW" sz="3200" b="1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3200" b="1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3200" b="1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20151" y="119575"/>
            <a:ext cx="34836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桃園市性別平等教育輔導團</a:t>
            </a:r>
            <a:endParaRPr lang="zh-TW" altLang="en-US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3" name="群組 12"/>
          <p:cNvGrpSpPr/>
          <p:nvPr/>
        </p:nvGrpSpPr>
        <p:grpSpPr>
          <a:xfrm>
            <a:off x="4430435" y="3351624"/>
            <a:ext cx="7761565" cy="1046440"/>
            <a:chOff x="4805510" y="3266560"/>
            <a:chExt cx="7761565" cy="1046440"/>
          </a:xfrm>
        </p:grpSpPr>
        <p:sp>
          <p:nvSpPr>
            <p:cNvPr id="5" name="矩形 4"/>
            <p:cNvSpPr/>
            <p:nvPr/>
          </p:nvSpPr>
          <p:spPr>
            <a:xfrm>
              <a:off x="4805510" y="3266560"/>
              <a:ext cx="637410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32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二、</a:t>
              </a:r>
              <a:r>
                <a:rPr lang="zh-TW" altLang="en-US" sz="3200" b="1" dirty="0" smtClean="0">
                  <a:ln w="1905"/>
                  <a:solidFill>
                    <a:srgbClr val="F6B79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情感教育  </a:t>
              </a:r>
              <a:r>
                <a:rPr lang="zh-TW" altLang="en-US" sz="3200" b="1" dirty="0" smtClean="0">
                  <a:ln w="1905"/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教</a:t>
              </a:r>
              <a:r>
                <a:rPr lang="en-US" altLang="zh-TW" sz="3200" b="1" dirty="0">
                  <a:ln w="1905"/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/</a:t>
              </a:r>
              <a:r>
                <a:rPr lang="zh-TW" altLang="en-US" sz="3200" b="1" dirty="0">
                  <a:ln w="1905"/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學</a:t>
              </a:r>
              <a:r>
                <a:rPr lang="zh-TW" altLang="en-US" sz="3200" b="1" dirty="0" smtClean="0">
                  <a:ln w="1905"/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什麼</a:t>
              </a:r>
              <a:r>
                <a:rPr lang="en-US" altLang="zh-TW" sz="3200" b="1" dirty="0" smtClean="0">
                  <a:ln w="1905"/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?</a:t>
              </a:r>
              <a:endParaRPr lang="zh-TW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5648193" y="3851335"/>
              <a:ext cx="691888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400" b="1" dirty="0">
                  <a:ln w="1905"/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性別平等</a:t>
              </a:r>
              <a:r>
                <a:rPr lang="zh-TW" altLang="en-US" sz="2400" b="1" dirty="0" smtClean="0">
                  <a:ln w="1905"/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教育</a:t>
              </a:r>
              <a:r>
                <a:rPr lang="en-US" altLang="zh-TW" sz="2400" b="1" dirty="0" smtClean="0">
                  <a:ln w="1905"/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/</a:t>
              </a:r>
              <a:r>
                <a:rPr lang="zh-TW" altLang="en-US" sz="2400" b="1" dirty="0" smtClean="0">
                  <a:ln w="1905"/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情感教育在</a:t>
              </a:r>
              <a:r>
                <a:rPr lang="en-US" altLang="zh-TW" sz="2400" b="1" dirty="0" smtClean="0">
                  <a:ln w="1905"/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12</a:t>
              </a:r>
              <a:r>
                <a:rPr lang="zh-TW" altLang="en-US" sz="2400" b="1" dirty="0" smtClean="0">
                  <a:ln w="1905"/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年國教課綱中的位置 </a:t>
              </a:r>
              <a:endParaRPr lang="zh-TW" altLang="en-US" sz="2400" dirty="0"/>
            </a:p>
          </p:txBody>
        </p:sp>
      </p:grpSp>
      <p:pic>
        <p:nvPicPr>
          <p:cNvPr id="14" name="內容版面配置區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972" y="519685"/>
            <a:ext cx="2548513" cy="1523678"/>
          </a:xfrm>
        </p:spPr>
      </p:pic>
    </p:spTree>
    <p:extLst>
      <p:ext uri="{BB962C8B-B14F-4D97-AF65-F5344CB8AC3E}">
        <p14:creationId xmlns:p14="http://schemas.microsoft.com/office/powerpoint/2010/main" val="418902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438035" y="594937"/>
            <a:ext cx="920545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>
                <a:solidFill>
                  <a:srgbClr val="FF99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劉北</a:t>
            </a:r>
            <a:r>
              <a:rPr lang="zh-TW" altLang="en-US" sz="3600" b="1" dirty="0" smtClean="0">
                <a:solidFill>
                  <a:srgbClr val="FF99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元</a:t>
            </a:r>
            <a:r>
              <a:rPr lang="en-US" altLang="zh-TW" sz="3600" b="1" dirty="0" smtClean="0">
                <a:solidFill>
                  <a:srgbClr val="FF99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3600" b="1" dirty="0" smtClean="0">
                <a:solidFill>
                  <a:srgbClr val="FF99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3600" b="1" dirty="0" smtClean="0">
                <a:solidFill>
                  <a:srgbClr val="FFC5F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我從來不知道，愛情也需要學習</a:t>
            </a:r>
            <a:r>
              <a:rPr lang="en-US" altLang="zh-TW" sz="3600" b="1" dirty="0" smtClean="0">
                <a:solidFill>
                  <a:srgbClr val="FFC5F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r>
              <a:rPr lang="zh-TW" altLang="en-US" sz="3600" b="1" dirty="0" smtClean="0">
                <a:solidFill>
                  <a:srgbClr val="FFC5F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zh-TW" altLang="en-US" sz="3600" b="1" dirty="0">
              <a:solidFill>
                <a:srgbClr val="FFC5F7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02011" y="1789745"/>
            <a:ext cx="59817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劉北元，曾是國內最年輕的保險法律師。大學就立志賺大錢，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多歲就五子登科，開了自己的律師事務所，還在辦公室貼上電影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《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魔鬼代言人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》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海報</a:t>
            </a:r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8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base"/>
            <a:endParaRPr lang="en-US" altLang="zh-TW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base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但是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，名利雙收的他卻過不了情關，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2007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年持刀砍死欲分手的女友，判刑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年，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2014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年才假釋</a:t>
            </a:r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出獄</a:t>
            </a:r>
            <a:r>
              <a:rPr lang="en-US" altLang="zh-TW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endParaRPr lang="zh-TW" altLang="en-US" sz="2800" b="1" i="0" dirty="0">
              <a:solidFill>
                <a:schemeClr val="bg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873293" y="4808318"/>
            <a:ext cx="33457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(</a:t>
            </a:r>
            <a:r>
              <a:rPr lang="zh-TW" altLang="en-US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天下</a:t>
            </a:r>
            <a:r>
              <a:rPr lang="zh-TW" altLang="en-US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雜誌</a:t>
            </a:r>
            <a:r>
              <a:rPr lang="en-US" altLang="zh-TW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:</a:t>
            </a:r>
            <a:r>
              <a:rPr lang="zh-TW" altLang="en-US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鍾</a:t>
            </a:r>
            <a:r>
              <a:rPr lang="zh-TW" altLang="en-US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張涵  </a:t>
            </a:r>
            <a:r>
              <a:rPr lang="en-US" altLang="zh-TW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2018-07-30)</a:t>
            </a:r>
            <a:endParaRPr lang="zh-TW" altLang="en-US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endParaRPr lang="zh-TW" altLang="en-US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4047" y="1789745"/>
            <a:ext cx="4276053" cy="2843914"/>
          </a:xfrm>
          <a:prstGeom prst="rect">
            <a:avLst/>
          </a:prstGeom>
        </p:spPr>
      </p:pic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3487" y="91408"/>
            <a:ext cx="2548513" cy="1523678"/>
          </a:xfrm>
        </p:spPr>
      </p:pic>
      <p:sp>
        <p:nvSpPr>
          <p:cNvPr id="9" name="矩形 8"/>
          <p:cNvSpPr/>
          <p:nvPr/>
        </p:nvSpPr>
        <p:spPr>
          <a:xfrm>
            <a:off x="402011" y="364104"/>
            <a:ext cx="48494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落實性別與情感教育  的</a:t>
            </a:r>
            <a:r>
              <a:rPr lang="zh-TW" altLang="en-US" sz="2400" b="1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重要性</a:t>
            </a:r>
            <a:r>
              <a:rPr lang="en-US" altLang="zh-TW" sz="24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….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448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orage.googleapis.com/cw-com-tw/ckeditor/201807/ckeditor-5b6001eebad4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50"/>
          <a:stretch/>
        </p:blipFill>
        <p:spPr bwMode="auto">
          <a:xfrm>
            <a:off x="4285129" y="-27782"/>
            <a:ext cx="7404846" cy="692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內容版面配置區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6" y="195979"/>
            <a:ext cx="2223247" cy="1329211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767" y="1444987"/>
            <a:ext cx="2816346" cy="1780504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1375173" y="6426216"/>
            <a:ext cx="27719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天下雜誌</a:t>
            </a:r>
            <a:r>
              <a:rPr lang="en-US" altLang="zh-TW" dirty="0"/>
              <a:t>653</a:t>
            </a:r>
            <a:r>
              <a:rPr lang="zh-TW" altLang="en-US" dirty="0"/>
              <a:t>期  文 程晏鈴</a:t>
            </a:r>
          </a:p>
        </p:txBody>
      </p:sp>
      <p:sp>
        <p:nvSpPr>
          <p:cNvPr id="11" name="矩形 10"/>
          <p:cNvSpPr/>
          <p:nvPr/>
        </p:nvSpPr>
        <p:spPr>
          <a:xfrm>
            <a:off x="237904" y="3295406"/>
            <a:ext cx="302458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落實性別與</a:t>
            </a:r>
            <a:endParaRPr lang="en-US" altLang="zh-TW" sz="3600" b="1" dirty="0" smtClean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情感教育 </a:t>
            </a:r>
            <a:endParaRPr lang="en-US" altLang="zh-TW" sz="3600" b="1" dirty="0" smtClean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的</a:t>
            </a:r>
            <a:r>
              <a:rPr lang="zh-TW" altLang="en-US" sz="36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重要性</a:t>
            </a:r>
            <a:r>
              <a:rPr lang="en-US" altLang="zh-TW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….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970496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2"/>
          <a:srcRect l="12344" r="12342"/>
          <a:stretch/>
        </p:blipFill>
        <p:spPr>
          <a:xfrm>
            <a:off x="1474515" y="1297558"/>
            <a:ext cx="3614057" cy="47986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矩形 4"/>
          <p:cNvSpPr/>
          <p:nvPr/>
        </p:nvSpPr>
        <p:spPr>
          <a:xfrm>
            <a:off x="2521500" y="284624"/>
            <a:ext cx="69317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落實性別與情感教育  的</a:t>
            </a:r>
            <a:r>
              <a:rPr lang="zh-TW" altLang="en-US" sz="36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重要性</a:t>
            </a:r>
            <a:r>
              <a:rPr lang="en-US" altLang="zh-TW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….</a:t>
            </a:r>
            <a:endParaRPr lang="zh-TW" altLang="en-US" sz="3600" dirty="0"/>
          </a:p>
        </p:txBody>
      </p:sp>
      <p:pic>
        <p:nvPicPr>
          <p:cNvPr id="11" name="內容版面配置區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057" y="5334322"/>
            <a:ext cx="2548513" cy="1523678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01801">
            <a:off x="5596365" y="1296861"/>
            <a:ext cx="3464898" cy="47999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7853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65857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altLang="zh-TW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年國教性別平等教育議題</a:t>
            </a:r>
            <a:r>
              <a:rPr lang="en-US" altLang="zh-TW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5400" b="1" dirty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情感教育</a:t>
            </a:r>
            <a:r>
              <a:rPr lang="zh-TW" altLang="en-US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內涵</a:t>
            </a:r>
            <a:r>
              <a:rPr lang="en-US" altLang="zh-TW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088527"/>
              </p:ext>
            </p:extLst>
          </p:nvPr>
        </p:nvGraphicFramePr>
        <p:xfrm>
          <a:off x="838200" y="1469985"/>
          <a:ext cx="10250347" cy="4962359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2852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4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14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21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139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243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核心素養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學習</a:t>
                      </a:r>
                      <a:endParaRPr lang="en-US" altLang="zh-TW" sz="2000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主題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實質內涵</a:t>
                      </a:r>
                      <a:endParaRPr lang="zh-TW" sz="2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781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cap="none" spc="0" dirty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微軟正黑體" pitchFamily="34" charset="-120"/>
                          <a:ea typeface="微軟正黑體" pitchFamily="34" charset="-120"/>
                        </a:rPr>
                        <a:t>國民小學</a:t>
                      </a:r>
                      <a:endParaRPr lang="zh-TW" sz="2400" b="1" kern="100" cap="none" spc="0" dirty="0">
                        <a:ln w="1905"/>
                        <a:solidFill>
                          <a:srgbClr val="00206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cap="none" spc="0" dirty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微軟正黑體" pitchFamily="34" charset="-120"/>
                          <a:ea typeface="微軟正黑體" pitchFamily="34" charset="-120"/>
                        </a:rPr>
                        <a:t>國民中學</a:t>
                      </a:r>
                      <a:endParaRPr lang="zh-TW" sz="2400" b="1" kern="100" cap="none" spc="0" dirty="0">
                        <a:ln w="1905"/>
                        <a:solidFill>
                          <a:srgbClr val="00206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高級</a:t>
                      </a:r>
                      <a:r>
                        <a:rPr lang="zh-TW" sz="1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中等</a:t>
                      </a:r>
                      <a:endParaRPr lang="en-US" altLang="zh-TW" sz="1800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學校</a:t>
                      </a:r>
                      <a:endParaRPr lang="zh-TW" sz="1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52108">
                <a:tc>
                  <a:txBody>
                    <a:bodyPr/>
                    <a:lstStyle/>
                    <a:p>
                      <a:pPr marL="228600" indent="-228600" algn="just">
                        <a:spcAft>
                          <a:spcPts val="0"/>
                        </a:spcAft>
                      </a:pPr>
                      <a:r>
                        <a:rPr lang="en-US" sz="20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C2</a:t>
                      </a:r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人際關係與團隊</a:t>
                      </a:r>
                      <a:r>
                        <a:rPr lang="zh-TW" sz="20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合作</a:t>
                      </a:r>
                      <a:endParaRPr lang="en-US" altLang="zh-TW" sz="2000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228600" indent="-228600" algn="just">
                        <a:spcAft>
                          <a:spcPts val="0"/>
                        </a:spcAft>
                      </a:pPr>
                      <a:endParaRPr lang="en-US" altLang="zh-TW" sz="2000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228600" indent="-228600" algn="just">
                        <a:spcAft>
                          <a:spcPts val="0"/>
                        </a:spcAft>
                      </a:pP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228600" indent="-228600" algn="just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性</a:t>
                      </a:r>
                      <a:r>
                        <a:rPr lang="en-US" sz="2000" kern="10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C2</a:t>
                      </a:r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覺察人際互動與情感關係中的性別權力，提升情感表達、平等溝通與處理情感挫折的能力。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-228600" algn="just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性別權力關係與互動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algn="just">
                        <a:spcAft>
                          <a:spcPts val="0"/>
                        </a:spcAft>
                      </a:pPr>
                      <a:r>
                        <a:rPr lang="zh-TW" sz="2400" b="1" kern="100" cap="none" spc="0" dirty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微軟正黑體" pitchFamily="34" charset="-120"/>
                          <a:ea typeface="微軟正黑體" pitchFamily="34" charset="-120"/>
                        </a:rPr>
                        <a:t>性</a:t>
                      </a:r>
                      <a:r>
                        <a:rPr lang="en-US" sz="2400" b="1" kern="100" cap="none" spc="0" dirty="0" err="1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微軟正黑體" pitchFamily="34" charset="-120"/>
                          <a:ea typeface="微軟正黑體" pitchFamily="34" charset="-120"/>
                        </a:rPr>
                        <a:t>E10</a:t>
                      </a:r>
                      <a:r>
                        <a:rPr lang="zh-TW" sz="2400" b="1" kern="100" cap="none" spc="0" dirty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微軟正黑體" pitchFamily="34" charset="-120"/>
                          <a:ea typeface="微軟正黑體" pitchFamily="34" charset="-120"/>
                        </a:rPr>
                        <a:t>辨識性別刻板的情感表達與人際互動</a:t>
                      </a:r>
                    </a:p>
                    <a:p>
                      <a:pPr marL="228600" indent="-228600" algn="just">
                        <a:spcAft>
                          <a:spcPts val="0"/>
                        </a:spcAft>
                      </a:pPr>
                      <a:r>
                        <a:rPr lang="en-US" sz="2400" b="1" kern="100" cap="none" spc="0" dirty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微軟正黑體" pitchFamily="34" charset="-120"/>
                          <a:ea typeface="微軟正黑體" pitchFamily="34" charset="-120"/>
                        </a:rPr>
                        <a:t> </a:t>
                      </a:r>
                      <a:endParaRPr lang="zh-TW" sz="2400" b="1" kern="100" cap="none" spc="0" dirty="0">
                        <a:ln w="1905"/>
                        <a:solidFill>
                          <a:srgbClr val="00206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228600" indent="-228600" algn="just">
                        <a:spcAft>
                          <a:spcPts val="0"/>
                        </a:spcAft>
                      </a:pPr>
                      <a:r>
                        <a:rPr lang="zh-TW" sz="2400" b="1" kern="100" cap="none" spc="0" dirty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微軟正黑體" pitchFamily="34" charset="-120"/>
                          <a:ea typeface="微軟正黑體" pitchFamily="34" charset="-120"/>
                        </a:rPr>
                        <a:t>性</a:t>
                      </a:r>
                      <a:r>
                        <a:rPr lang="en-US" sz="2400" b="1" kern="100" cap="none" spc="0" dirty="0" err="1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微軟正黑體" pitchFamily="34" charset="-120"/>
                          <a:ea typeface="微軟正黑體" pitchFamily="34" charset="-120"/>
                        </a:rPr>
                        <a:t>E11</a:t>
                      </a:r>
                      <a:r>
                        <a:rPr lang="en-US" sz="2400" b="1" kern="100" cap="none" spc="0" dirty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微軟正黑體" pitchFamily="34" charset="-120"/>
                          <a:ea typeface="微軟正黑體" pitchFamily="34" charset="-120"/>
                        </a:rPr>
                        <a:t> </a:t>
                      </a:r>
                      <a:r>
                        <a:rPr lang="zh-TW" sz="2400" b="1" kern="100" cap="none" spc="0" dirty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微軟正黑體" pitchFamily="34" charset="-120"/>
                          <a:ea typeface="微軟正黑體" pitchFamily="34" charset="-120"/>
                        </a:rPr>
                        <a:t>培養性別間合宜表達情感的能力</a:t>
                      </a:r>
                      <a:endParaRPr lang="zh-TW" sz="2400" b="1" kern="100" cap="none" spc="0" dirty="0">
                        <a:ln w="1905"/>
                        <a:solidFill>
                          <a:srgbClr val="00206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algn="just">
                        <a:spcAft>
                          <a:spcPts val="0"/>
                        </a:spcAft>
                      </a:pPr>
                      <a:r>
                        <a:rPr lang="zh-TW" sz="2400" b="1" kern="100" cap="none" spc="0" dirty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微軟正黑體" pitchFamily="34" charset="-120"/>
                          <a:ea typeface="微軟正黑體" pitchFamily="34" charset="-120"/>
                        </a:rPr>
                        <a:t>性</a:t>
                      </a:r>
                      <a:r>
                        <a:rPr lang="en-US" sz="2400" b="1" kern="100" cap="none" spc="0" dirty="0" err="1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微軟正黑體" pitchFamily="34" charset="-120"/>
                          <a:ea typeface="微軟正黑體" pitchFamily="34" charset="-120"/>
                        </a:rPr>
                        <a:t>J11</a:t>
                      </a:r>
                      <a:r>
                        <a:rPr lang="zh-TW" sz="2400" b="1" kern="100" cap="none" spc="0" dirty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微軟正黑體" pitchFamily="34" charset="-120"/>
                          <a:ea typeface="微軟正黑體" pitchFamily="34" charset="-120"/>
                        </a:rPr>
                        <a:t>去除性別刻板與性別偏見的情感表達與溝通，具備與他人平等互動的能力</a:t>
                      </a:r>
                    </a:p>
                    <a:p>
                      <a:pPr marL="152400" indent="-152400" algn="just">
                        <a:spcAft>
                          <a:spcPts val="0"/>
                        </a:spcAft>
                      </a:pPr>
                      <a:r>
                        <a:rPr lang="en-US" sz="2400" b="1" kern="100" cap="none" spc="0" dirty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微軟正黑體" pitchFamily="34" charset="-120"/>
                          <a:ea typeface="微軟正黑體" pitchFamily="34" charset="-120"/>
                        </a:rPr>
                        <a:t> </a:t>
                      </a:r>
                      <a:endParaRPr lang="zh-TW" sz="2400" b="1" kern="100" cap="none" spc="0" dirty="0">
                        <a:ln w="1905"/>
                        <a:solidFill>
                          <a:srgbClr val="00206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152400" indent="-152400" algn="just">
                        <a:spcAft>
                          <a:spcPts val="0"/>
                        </a:spcAft>
                      </a:pPr>
                      <a:r>
                        <a:rPr lang="zh-TW" sz="2400" b="1" kern="100" cap="none" spc="0" dirty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微軟正黑體" pitchFamily="34" charset="-120"/>
                          <a:ea typeface="微軟正黑體" pitchFamily="34" charset="-120"/>
                        </a:rPr>
                        <a:t>性</a:t>
                      </a:r>
                      <a:r>
                        <a:rPr lang="en-US" sz="2400" b="1" kern="100" cap="none" spc="0" dirty="0" err="1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微軟正黑體" pitchFamily="34" charset="-120"/>
                          <a:ea typeface="微軟正黑體" pitchFamily="34" charset="-120"/>
                        </a:rPr>
                        <a:t>J12</a:t>
                      </a:r>
                      <a:r>
                        <a:rPr lang="zh-TW" sz="2400" b="1" kern="100" cap="none" spc="0" dirty="0">
                          <a:ln w="1905"/>
                          <a:solidFill>
                            <a:srgbClr val="00206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微軟正黑體" pitchFamily="34" charset="-120"/>
                          <a:ea typeface="微軟正黑體" pitchFamily="34" charset="-120"/>
                        </a:rPr>
                        <a:t>省思與他人的性別權力關係，促進平等與良好的互動</a:t>
                      </a:r>
                      <a:endParaRPr lang="zh-TW" sz="2400" b="1" kern="100" cap="none" spc="0" dirty="0">
                        <a:ln w="1905"/>
                        <a:solidFill>
                          <a:srgbClr val="00206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algn="just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性</a:t>
                      </a: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sz="2000" kern="10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U11</a:t>
                      </a: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分析情感關係中的性別權力議題，養成溝通協商與提升處理情感挫折的能力</a:t>
                      </a:r>
                    </a:p>
                    <a:p>
                      <a:pPr marL="228600" indent="-228600"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228600" indent="-228600" algn="just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性</a:t>
                      </a: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sz="2000" kern="10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U12</a:t>
                      </a: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反思各種互動中的性別權力關係</a:t>
                      </a:r>
                      <a:endParaRPr lang="zh-TW" sz="2000" b="1" kern="100" dirty="0">
                        <a:solidFill>
                          <a:srgbClr val="00206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4105835" y="1979270"/>
            <a:ext cx="6982711" cy="4560425"/>
          </a:xfrm>
          <a:prstGeom prst="rect">
            <a:avLst/>
          </a:prstGeom>
          <a:noFill/>
          <a:ln w="57150">
            <a:solidFill>
              <a:srgbClr val="FE48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1115198" y="2583580"/>
            <a:ext cx="1569660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總綱核心素養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115198" y="3692184"/>
            <a:ext cx="1569660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性平核心素養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35251" y="135354"/>
            <a:ext cx="33377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情感教育  </a:t>
            </a:r>
            <a:r>
              <a:rPr lang="zh-TW" altLang="en-US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教</a:t>
            </a:r>
            <a:r>
              <a:rPr lang="en-US" altLang="zh-TW" sz="28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8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zh-TW" altLang="en-US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什麼</a:t>
            </a:r>
            <a:r>
              <a:rPr lang="en-US" altLang="zh-TW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701182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4124196" y="1930959"/>
            <a:ext cx="47629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情感教育內涵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</a:p>
        </p:txBody>
      </p:sp>
      <p:sp>
        <p:nvSpPr>
          <p:cNvPr id="7" name="矩形 6"/>
          <p:cNvSpPr/>
          <p:nvPr/>
        </p:nvSpPr>
        <p:spPr>
          <a:xfrm>
            <a:off x="3848217" y="3526612"/>
            <a:ext cx="7614933" cy="873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6070">
              <a:lnSpc>
                <a:spcPct val="141000"/>
              </a:lnSpc>
              <a:spcAft>
                <a:spcPts val="10"/>
              </a:spcAft>
            </a:pPr>
            <a:r>
              <a:rPr lang="zh-TW" altLang="en-US" sz="3600" b="1" kern="100" dirty="0" smtClean="0">
                <a:solidFill>
                  <a:srgbClr val="F6B99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標楷體" panose="03000509000000000000" pitchFamily="65" charset="-120"/>
              </a:rPr>
              <a:t>學習如何「</a:t>
            </a:r>
            <a:r>
              <a:rPr lang="zh-TW" altLang="zh-TW" sz="3600" b="1" kern="100" dirty="0" smtClean="0">
                <a:solidFill>
                  <a:srgbClr val="BDEE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標楷體" panose="03000509000000000000" pitchFamily="65" charset="-120"/>
              </a:rPr>
              <a:t>愛</a:t>
            </a:r>
            <a:r>
              <a:rPr lang="zh-TW" altLang="en-US" sz="3600" b="1" kern="100" dirty="0" smtClean="0">
                <a:solidFill>
                  <a:srgbClr val="BDEE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標楷體" panose="03000509000000000000" pitchFamily="65" charset="-120"/>
              </a:rPr>
              <a:t>自己」</a:t>
            </a:r>
            <a:r>
              <a:rPr lang="zh-TW" altLang="en-US" sz="3600" b="1" kern="100" dirty="0" smtClean="0">
                <a:solidFill>
                  <a:srgbClr val="F6B99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標楷體" panose="03000509000000000000" pitchFamily="65" charset="-120"/>
              </a:rPr>
              <a:t>與「</a:t>
            </a:r>
            <a:r>
              <a:rPr lang="zh-TW" altLang="en-US" sz="3600" b="1" kern="100" dirty="0" smtClean="0">
                <a:solidFill>
                  <a:srgbClr val="BDEE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標楷體" panose="03000509000000000000" pitchFamily="65" charset="-120"/>
              </a:rPr>
              <a:t>愛他人」</a:t>
            </a:r>
            <a:endParaRPr lang="en-US" altLang="zh-TW" sz="3600" b="1" kern="100" dirty="0" smtClean="0">
              <a:solidFill>
                <a:srgbClr val="F6B99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124196" y="2603282"/>
            <a:ext cx="572464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學習</a:t>
            </a:r>
            <a:r>
              <a:rPr lang="zh-TW" altLang="en-US" sz="5400" b="1" dirty="0">
                <a:solidFill>
                  <a:srgbClr val="F6B79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「愛」</a:t>
            </a:r>
            <a:r>
              <a:rPr lang="zh-TW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能力</a:t>
            </a:r>
            <a:endParaRPr lang="en-US" altLang="zh-TW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圓角矩形圖說文字 7"/>
          <p:cNvSpPr/>
          <p:nvPr/>
        </p:nvSpPr>
        <p:spPr>
          <a:xfrm>
            <a:off x="4529824" y="4714160"/>
            <a:ext cx="3196572" cy="936978"/>
          </a:xfrm>
          <a:prstGeom prst="wedgeRoundRectCallout">
            <a:avLst>
              <a:gd name="adj1" fmla="val 33816"/>
              <a:gd name="adj2" fmla="val -8448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我對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自己的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看法</a:t>
            </a: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圓角矩形圖說文字 8"/>
          <p:cNvSpPr/>
          <p:nvPr/>
        </p:nvSpPr>
        <p:spPr>
          <a:xfrm>
            <a:off x="8132024" y="4714160"/>
            <a:ext cx="3196572" cy="936978"/>
          </a:xfrm>
          <a:prstGeom prst="wedgeRoundRectCallout">
            <a:avLst>
              <a:gd name="adj1" fmla="val 9815"/>
              <a:gd name="adj2" fmla="val -8689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他人的人際關係</a:t>
            </a:r>
            <a:endParaRPr lang="zh-TW" altLang="en-US" sz="2800" dirty="0"/>
          </a:p>
        </p:txBody>
      </p:sp>
      <p:sp>
        <p:nvSpPr>
          <p:cNvPr id="11" name="矩形 10"/>
          <p:cNvSpPr/>
          <p:nvPr/>
        </p:nvSpPr>
        <p:spPr>
          <a:xfrm>
            <a:off x="197224" y="6488668"/>
            <a:ext cx="29942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桃園市性別平等教育輔導團</a:t>
            </a:r>
            <a:endParaRPr lang="zh-TW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內容版面配置區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022" y="5471551"/>
            <a:ext cx="2457579" cy="1469312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4124196" y="1411943"/>
            <a:ext cx="40078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905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性別</a:t>
            </a:r>
            <a:r>
              <a:rPr lang="zh-TW" altLang="en-US" sz="2400" b="1" dirty="0">
                <a:ln w="1905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與</a:t>
            </a:r>
            <a:r>
              <a:rPr lang="zh-TW" altLang="en-US" sz="2400" b="1" dirty="0" smtClean="0">
                <a:ln w="1905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</a:t>
            </a:r>
            <a:r>
              <a:rPr lang="zh-TW" altLang="en-US" sz="2400" b="1" dirty="0">
                <a:ln w="1905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教育  教</a:t>
            </a:r>
            <a:r>
              <a:rPr lang="en-US" altLang="zh-TW" sz="2400" b="1" dirty="0">
                <a:ln w="1905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400" b="1" dirty="0">
                <a:ln w="1905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學什麼</a:t>
            </a:r>
            <a:r>
              <a:rPr lang="en-US" altLang="zh-TW" sz="2400" b="1" dirty="0">
                <a:ln w="1905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48136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2" grpId="0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10530" y="6346538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桃園市性別平等教育輔導團</a:t>
            </a:r>
            <a:endParaRPr lang="zh-TW" altLang="en-US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3727230" y="2105190"/>
            <a:ext cx="6246274" cy="937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6070">
              <a:lnSpc>
                <a:spcPct val="141000"/>
              </a:lnSpc>
              <a:spcAft>
                <a:spcPts val="10"/>
              </a:spcAft>
            </a:pPr>
            <a:r>
              <a:rPr lang="zh-TW" altLang="en-US" sz="4400" b="1" kern="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標楷體" panose="03000509000000000000" pitchFamily="65" charset="-120"/>
              </a:rPr>
              <a:t>親情、友情、愛情</a:t>
            </a:r>
            <a:endParaRPr lang="en-US" altLang="zh-TW" sz="4400" b="1" kern="1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099293" y="1645965"/>
            <a:ext cx="27510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b="1" dirty="0" smtClean="0">
                <a:solidFill>
                  <a:srgbClr val="F6B79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情感關係分為</a:t>
            </a:r>
            <a:r>
              <a:rPr lang="en-US" altLang="zh-TW" sz="3200" b="1" dirty="0" smtClean="0">
                <a:solidFill>
                  <a:srgbClr val="F6B79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endParaRPr lang="en-US" altLang="zh-TW" sz="3200" b="1" dirty="0">
              <a:solidFill>
                <a:srgbClr val="F6B79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標題 4"/>
          <p:cNvSpPr>
            <a:spLocks noGrp="1"/>
          </p:cNvSpPr>
          <p:nvPr>
            <p:ph type="title"/>
          </p:nvPr>
        </p:nvSpPr>
        <p:spPr>
          <a:xfrm>
            <a:off x="4099293" y="3055127"/>
            <a:ext cx="6782830" cy="724932"/>
          </a:xfrm>
        </p:spPr>
        <p:txBody>
          <a:bodyPr>
            <a:noAutofit/>
          </a:bodyPr>
          <a:lstStyle/>
          <a:p>
            <a:r>
              <a:rPr lang="zh-TW" altLang="en-US" sz="3200" b="1" dirty="0" smtClean="0">
                <a:solidFill>
                  <a:srgbClr val="F6B79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國中生學習經營情感關係的首要任務</a:t>
            </a:r>
            <a:r>
              <a:rPr lang="en-US" altLang="zh-TW" sz="3200" b="1" dirty="0" smtClean="0">
                <a:solidFill>
                  <a:srgbClr val="F6B79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endParaRPr lang="zh-TW" altLang="en-US" sz="3200" b="1" dirty="0">
              <a:solidFill>
                <a:srgbClr val="F6B79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651333" y="3780059"/>
            <a:ext cx="711117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認識自我</a:t>
            </a:r>
            <a:r>
              <a:rPr lang="zh-TW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→珍視</a:t>
            </a:r>
            <a:r>
              <a:rPr lang="zh-TW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自己</a:t>
            </a:r>
            <a:endParaRPr lang="en-US" altLang="zh-TW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理解個別差異</a:t>
            </a:r>
            <a:r>
              <a:rPr lang="zh-TW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學習合宜的</a:t>
            </a:r>
            <a:r>
              <a:rPr lang="zh-TW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情感互動</a:t>
            </a:r>
            <a:endParaRPr lang="en-US" altLang="zh-TW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3200" b="1" dirty="0">
              <a:solidFill>
                <a:srgbClr val="F6B79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9" name="內容版面配置區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044" y="5261756"/>
            <a:ext cx="2457579" cy="1469312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4498933" y="995379"/>
            <a:ext cx="33714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ln w="1905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性別</a:t>
            </a:r>
            <a:r>
              <a:rPr lang="zh-TW" altLang="en-US" sz="2000" b="1" dirty="0">
                <a:ln w="1905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與</a:t>
            </a:r>
            <a:r>
              <a:rPr lang="zh-TW" altLang="en-US" sz="2000" b="1" dirty="0" smtClean="0">
                <a:ln w="1905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</a:t>
            </a:r>
            <a:r>
              <a:rPr lang="zh-TW" altLang="en-US" sz="2000" b="1" dirty="0">
                <a:ln w="1905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教育  教</a:t>
            </a:r>
            <a:r>
              <a:rPr lang="en-US" altLang="zh-TW" sz="2000" b="1" dirty="0">
                <a:ln w="1905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000" b="1" dirty="0">
                <a:ln w="1905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學什麼</a:t>
            </a:r>
            <a:r>
              <a:rPr lang="en-US" altLang="zh-TW" sz="2000" b="1" dirty="0">
                <a:ln w="1905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60441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9">
            <a:hlinkClick r:id="rId3" action="ppaction://hlinksldjump"/>
          </p:cNvPr>
          <p:cNvSpPr/>
          <p:nvPr/>
        </p:nvSpPr>
        <p:spPr>
          <a:xfrm rot="20860756">
            <a:off x="1284411" y="2531337"/>
            <a:ext cx="1228501" cy="1030725"/>
          </a:xfrm>
          <a:prstGeom prst="roundRect">
            <a:avLst>
              <a:gd name="adj" fmla="val 7576"/>
            </a:avLst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愛情問卷</a:t>
            </a:r>
            <a:endParaRPr lang="zh-CN" alt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圆角矩形 9">
            <a:hlinkClick r:id="rId4" action="ppaction://hlinksldjump"/>
          </p:cNvPr>
          <p:cNvSpPr/>
          <p:nvPr/>
        </p:nvSpPr>
        <p:spPr>
          <a:xfrm>
            <a:off x="3192165" y="2420624"/>
            <a:ext cx="1189964" cy="1344548"/>
          </a:xfrm>
          <a:prstGeom prst="roundRect">
            <a:avLst>
              <a:gd name="adj" fmla="val 7576"/>
            </a:avLst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愛的顏色</a:t>
            </a:r>
            <a:endParaRPr lang="zh-CN" alt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圆角矩形 9">
            <a:hlinkClick r:id="rId5" action="ppaction://hlinksldjump"/>
          </p:cNvPr>
          <p:cNvSpPr/>
          <p:nvPr/>
        </p:nvSpPr>
        <p:spPr>
          <a:xfrm rot="657169">
            <a:off x="6195589" y="3112969"/>
            <a:ext cx="1507200" cy="1702575"/>
          </a:xfrm>
          <a:prstGeom prst="roundRect">
            <a:avLst>
              <a:gd name="adj" fmla="val 7576"/>
            </a:avLst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方塊</a:t>
            </a:r>
            <a:endParaRPr lang="en-US" altLang="zh-TW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與圓球的</a:t>
            </a:r>
            <a:endParaRPr lang="en-US" altLang="zh-TW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愛情故事</a:t>
            </a:r>
            <a:endParaRPr lang="zh-CN" alt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圆角矩形 9">
            <a:hlinkClick r:id="rId6" action="ppaction://hlinksldjump"/>
          </p:cNvPr>
          <p:cNvSpPr/>
          <p:nvPr/>
        </p:nvSpPr>
        <p:spPr>
          <a:xfrm>
            <a:off x="4294889" y="3964256"/>
            <a:ext cx="1298772" cy="1321799"/>
          </a:xfrm>
          <a:prstGeom prst="roundRect">
            <a:avLst>
              <a:gd name="adj" fmla="val 7576"/>
            </a:avLst>
          </a:prstGeom>
          <a:solidFill>
            <a:schemeClr val="accent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理想</a:t>
            </a:r>
            <a:endParaRPr lang="en-US" altLang="zh-TW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情人</a:t>
            </a:r>
            <a:endParaRPr lang="zh-CN" alt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圆角矩形 9">
            <a:hlinkClick r:id="rId7" action="ppaction://hlinksldjump"/>
          </p:cNvPr>
          <p:cNvSpPr/>
          <p:nvPr/>
        </p:nvSpPr>
        <p:spPr>
          <a:xfrm rot="21145014">
            <a:off x="8006787" y="1701204"/>
            <a:ext cx="1393486" cy="1896053"/>
          </a:xfrm>
          <a:prstGeom prst="roundRect">
            <a:avLst>
              <a:gd name="adj" fmla="val 7576"/>
            </a:avLst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Just</a:t>
            </a:r>
          </a:p>
          <a:p>
            <a:pPr algn="ctr"/>
            <a:r>
              <a:rPr lang="en-US" altLang="zh-TW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the way</a:t>
            </a:r>
            <a:r>
              <a:rPr lang="zh-TW" alt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you</a:t>
            </a:r>
          </a:p>
          <a:p>
            <a:pPr algn="ctr"/>
            <a:r>
              <a:rPr lang="en-US" altLang="zh-TW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are</a:t>
            </a:r>
            <a:endParaRPr lang="en-US" altLang="zh-TW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532431" y="5854471"/>
            <a:ext cx="5262979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zh-TW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體察</a:t>
            </a:r>
            <a:r>
              <a:rPr lang="zh-TW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情感價值觀之多元性，培養包容差異之情懷。</a:t>
            </a:r>
            <a:endParaRPr lang="en-US" altLang="zh-TW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23778" y="5854471"/>
            <a:ext cx="5493812" cy="369332"/>
          </a:xfrm>
          <a:prstGeom prst="rect">
            <a:avLst/>
          </a:prstGeom>
          <a:solidFill>
            <a:srgbClr val="FFC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探索自我的概念，進而思考「珍惜自己」的積極意涵</a:t>
            </a:r>
            <a:endParaRPr lang="zh-TW" altLang="en-US" b="1" dirty="0">
              <a:solidFill>
                <a:schemeClr val="tx1"/>
              </a:solidFill>
            </a:endParaRPr>
          </a:p>
        </p:txBody>
      </p:sp>
      <p:sp>
        <p:nvSpPr>
          <p:cNvPr id="39" name="圆角矩形 9">
            <a:hlinkClick r:id="rId8" action="ppaction://hlinksldjump"/>
          </p:cNvPr>
          <p:cNvSpPr/>
          <p:nvPr/>
        </p:nvSpPr>
        <p:spPr>
          <a:xfrm>
            <a:off x="9062339" y="4272632"/>
            <a:ext cx="1267302" cy="1399750"/>
          </a:xfrm>
          <a:prstGeom prst="roundRect">
            <a:avLst>
              <a:gd name="adj" fmla="val 7576"/>
            </a:avLst>
          </a:prstGeom>
          <a:solidFill>
            <a:schemeClr val="accent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遇見</a:t>
            </a:r>
            <a:endParaRPr lang="en-US" altLang="zh-TW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大圓滿</a:t>
            </a:r>
            <a:endParaRPr lang="en-US" altLang="zh-TW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" name="文字方塊 46"/>
          <p:cNvSpPr txBox="1"/>
          <p:nvPr/>
        </p:nvSpPr>
        <p:spPr>
          <a:xfrm>
            <a:off x="1047646" y="1325724"/>
            <a:ext cx="1415772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參考活動</a:t>
            </a:r>
            <a:endParaRPr lang="zh-TW" altLang="en-US" sz="2400" b="1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sp>
        <p:nvSpPr>
          <p:cNvPr id="48" name="矩形 47">
            <a:hlinkClick r:id="rId9" action="ppaction://hlinksldjump"/>
          </p:cNvPr>
          <p:cNvSpPr/>
          <p:nvPr/>
        </p:nvSpPr>
        <p:spPr>
          <a:xfrm>
            <a:off x="1898662" y="552420"/>
            <a:ext cx="42539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如何教</a:t>
            </a:r>
            <a:r>
              <a:rPr lang="en-US" altLang="zh-TW" sz="3200" b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6047571" y="644752"/>
            <a:ext cx="15240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價值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教學法</a:t>
            </a:r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71830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8" grpId="0" animBg="1"/>
      <p:bldP spid="39" grpId="0" animBg="1"/>
      <p:bldP spid="47" grpId="0" animBg="1"/>
      <p:bldP spid="48" grpId="0"/>
      <p:bldP spid="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00944" y="246969"/>
            <a:ext cx="6615741" cy="1325563"/>
          </a:xfrm>
        </p:spPr>
        <p:txBody>
          <a:bodyPr/>
          <a:lstStyle/>
          <a:p>
            <a:r>
              <a:rPr lang="zh-TW" altLang="en-US" sz="32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參考活動</a:t>
            </a:r>
            <a:r>
              <a:rPr lang="en-US" altLang="zh-TW" sz="32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en-US" altLang="zh-TW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愛情問卷</a:t>
            </a:r>
            <a:endParaRPr lang="zh-TW" altLang="en-US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700945" y="1694891"/>
            <a:ext cx="8998944" cy="452431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28600" algn="l"/>
              </a:tabLst>
            </a:pPr>
            <a:r>
              <a:rPr lang="zh-TW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這是我</a:t>
            </a: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_______</a:t>
            </a:r>
            <a:r>
              <a:rPr lang="zh-TW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的愛情故事。</a:t>
            </a: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爸爸、媽媽、舅舅、姑姑</a:t>
            </a:r>
            <a:r>
              <a:rPr lang="zh-TW" altLang="en-US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、姊姊</a:t>
            </a: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……)</a:t>
            </a:r>
            <a:endParaRPr lang="en-US" altLang="zh-TW" sz="2400" kern="1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spcAft>
                <a:spcPts val="0"/>
              </a:spcAft>
              <a:tabLst>
                <a:tab pos="228600" algn="l"/>
              </a:tabLst>
            </a:pPr>
            <a:endParaRPr lang="en-US" altLang="zh-TW" sz="2400" kern="1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Aft>
                <a:spcPts val="0"/>
              </a:spcAft>
            </a:pPr>
            <a:r>
              <a:rPr lang="zh-TW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問卷內容</a:t>
            </a: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endParaRPr lang="zh-TW" altLang="zh-TW" sz="2400" kern="1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spcAft>
                <a:spcPts val="0"/>
              </a:spcAft>
              <a:tabLst>
                <a:tab pos="228600" algn="l"/>
              </a:tabLst>
            </a:pPr>
            <a:r>
              <a:rPr lang="en-US" altLang="zh-TW" sz="2400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你和你的伴侶如何相遇</a:t>
            </a: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?(</a:t>
            </a:r>
            <a:r>
              <a:rPr lang="zh-TW" altLang="en-US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相親、聯誼、同班同學、路上偶遇</a:t>
            </a: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…)</a:t>
            </a:r>
            <a:endParaRPr lang="zh-TW" altLang="zh-TW" sz="2400" kern="1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Aft>
                <a:spcPts val="0"/>
              </a:spcAft>
            </a:pP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 </a:t>
            </a:r>
            <a:endParaRPr lang="zh-TW" altLang="zh-TW" sz="2400" kern="1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spcAft>
                <a:spcPts val="0"/>
              </a:spcAft>
              <a:tabLst>
                <a:tab pos="228600" algn="l"/>
              </a:tabLst>
            </a:pP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你何時發現自己愛上他</a:t>
            </a: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她</a:t>
            </a: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?(</a:t>
            </a:r>
            <a:r>
              <a:rPr lang="zh-TW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藉由什麼事件、感受</a:t>
            </a: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zh-TW" sz="2400" kern="1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spcAft>
                <a:spcPts val="0"/>
              </a:spcAft>
              <a:tabLst>
                <a:tab pos="228600" algn="l"/>
              </a:tabLst>
            </a:pPr>
            <a:endParaRPr lang="en-US" altLang="zh-TW" sz="2400" kern="1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spcAft>
                <a:spcPts val="0"/>
              </a:spcAft>
              <a:tabLst>
                <a:tab pos="228600" algn="l"/>
              </a:tabLst>
            </a:pP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你們交往多久後結婚</a:t>
            </a: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zh-TW" sz="2400" kern="1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spcAft>
                <a:spcPts val="0"/>
              </a:spcAft>
              <a:tabLst>
                <a:tab pos="228600" algn="l"/>
              </a:tabLst>
            </a:pPr>
            <a:endParaRPr lang="en-US" altLang="zh-TW" sz="2400" kern="1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spcAft>
                <a:spcPts val="0"/>
              </a:spcAft>
              <a:tabLst>
                <a:tab pos="228600" algn="l"/>
              </a:tabLst>
            </a:pP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你為什麼會決定與對方結婚</a:t>
            </a: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?(</a:t>
            </a:r>
            <a:r>
              <a:rPr lang="zh-TW" altLang="en-US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對方的人格特質</a:t>
            </a: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事件</a:t>
            </a: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?)</a:t>
            </a:r>
          </a:p>
          <a:p>
            <a:pPr lvl="0">
              <a:spcAft>
                <a:spcPts val="0"/>
              </a:spcAft>
              <a:tabLst>
                <a:tab pos="228600" algn="l"/>
              </a:tabLst>
            </a:pPr>
            <a:endParaRPr lang="en-US" altLang="zh-TW" sz="2400" kern="1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spcAft>
                <a:spcPts val="0"/>
              </a:spcAft>
              <a:tabLst>
                <a:tab pos="228600" algn="l"/>
              </a:tabLst>
            </a:pPr>
            <a:endParaRPr lang="zh-TW" altLang="zh-TW" sz="2400" kern="1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chenying0907 179"/>
          <p:cNvSpPr/>
          <p:nvPr/>
        </p:nvSpPr>
        <p:spPr>
          <a:xfrm>
            <a:off x="10405075" y="834519"/>
            <a:ext cx="1496683" cy="1225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366" h="18746" extrusionOk="0">
                <a:moveTo>
                  <a:pt x="16789" y="2619"/>
                </a:moveTo>
                <a:cubicBezTo>
                  <a:pt x="19982" y="8007"/>
                  <a:pt x="9019" y="16387"/>
                  <a:pt x="5475" y="18746"/>
                </a:cubicBezTo>
                <a:cubicBezTo>
                  <a:pt x="3269" y="15480"/>
                  <a:pt x="-1618" y="5143"/>
                  <a:pt x="535" y="1577"/>
                </a:cubicBezTo>
                <a:cubicBezTo>
                  <a:pt x="3210" y="-2854"/>
                  <a:pt x="7075" y="3151"/>
                  <a:pt x="7664" y="6130"/>
                </a:cubicBezTo>
                <a:cubicBezTo>
                  <a:pt x="9500" y="3945"/>
                  <a:pt x="14312" y="-1562"/>
                  <a:pt x="16789" y="2619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FE4848"/>
            </a:solidFill>
            <a:miter lim="400000"/>
          </a:ln>
        </p:spPr>
        <p:txBody>
          <a:bodyPr lIns="38100" tIns="38100" rIns="38100" bIns="38100" anchor="ctr"/>
          <a:lstStyle/>
          <a:p>
            <a:pPr defTabSz="457200">
              <a:defRPr sz="3000">
                <a:solidFill>
                  <a:srgbClr val="FFFFFF"/>
                </a:solidFill>
                <a:effectLst>
                  <a:outerShdw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6" name="chenying0907 179"/>
          <p:cNvSpPr/>
          <p:nvPr/>
        </p:nvSpPr>
        <p:spPr>
          <a:xfrm>
            <a:off x="10110261" y="5198722"/>
            <a:ext cx="1496683" cy="1225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366" h="18746" extrusionOk="0">
                <a:moveTo>
                  <a:pt x="16789" y="2619"/>
                </a:moveTo>
                <a:cubicBezTo>
                  <a:pt x="19982" y="8007"/>
                  <a:pt x="9019" y="16387"/>
                  <a:pt x="5475" y="18746"/>
                </a:cubicBezTo>
                <a:cubicBezTo>
                  <a:pt x="3269" y="15480"/>
                  <a:pt x="-1618" y="5143"/>
                  <a:pt x="535" y="1577"/>
                </a:cubicBezTo>
                <a:cubicBezTo>
                  <a:pt x="3210" y="-2854"/>
                  <a:pt x="7075" y="3151"/>
                  <a:pt x="7664" y="6130"/>
                </a:cubicBezTo>
                <a:cubicBezTo>
                  <a:pt x="9500" y="3945"/>
                  <a:pt x="14312" y="-1562"/>
                  <a:pt x="16789" y="2619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FE4848"/>
            </a:solidFill>
            <a:miter lim="400000"/>
          </a:ln>
        </p:spPr>
        <p:txBody>
          <a:bodyPr lIns="38100" tIns="38100" rIns="38100" bIns="38100" anchor="ctr"/>
          <a:lstStyle/>
          <a:p>
            <a:pPr defTabSz="457200">
              <a:defRPr sz="3000">
                <a:solidFill>
                  <a:srgbClr val="FFFFFF"/>
                </a:solidFill>
                <a:effectLst>
                  <a:outerShdw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7" name="chenying0907 179"/>
          <p:cNvSpPr/>
          <p:nvPr/>
        </p:nvSpPr>
        <p:spPr>
          <a:xfrm>
            <a:off x="647803" y="1300420"/>
            <a:ext cx="963284" cy="7889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366" h="18746" extrusionOk="0">
                <a:moveTo>
                  <a:pt x="16789" y="2619"/>
                </a:moveTo>
                <a:cubicBezTo>
                  <a:pt x="19982" y="8007"/>
                  <a:pt x="9019" y="16387"/>
                  <a:pt x="5475" y="18746"/>
                </a:cubicBezTo>
                <a:cubicBezTo>
                  <a:pt x="3269" y="15480"/>
                  <a:pt x="-1618" y="5143"/>
                  <a:pt x="535" y="1577"/>
                </a:cubicBezTo>
                <a:cubicBezTo>
                  <a:pt x="3210" y="-2854"/>
                  <a:pt x="7075" y="3151"/>
                  <a:pt x="7664" y="6130"/>
                </a:cubicBezTo>
                <a:cubicBezTo>
                  <a:pt x="9500" y="3945"/>
                  <a:pt x="14312" y="-1562"/>
                  <a:pt x="16789" y="2619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FE4848"/>
            </a:solidFill>
            <a:miter lim="400000"/>
          </a:ln>
        </p:spPr>
        <p:txBody>
          <a:bodyPr lIns="38100" tIns="38100" rIns="38100" bIns="38100" anchor="ctr"/>
          <a:lstStyle/>
          <a:p>
            <a:pPr defTabSz="457200">
              <a:defRPr sz="3000">
                <a:solidFill>
                  <a:srgbClr val="FFFFFF"/>
                </a:solidFill>
                <a:effectLst>
                  <a:outerShdw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8" name="chenying0907 179"/>
          <p:cNvSpPr/>
          <p:nvPr/>
        </p:nvSpPr>
        <p:spPr>
          <a:xfrm>
            <a:off x="473929" y="5819010"/>
            <a:ext cx="929667" cy="7614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366" h="18746" extrusionOk="0">
                <a:moveTo>
                  <a:pt x="16789" y="2619"/>
                </a:moveTo>
                <a:cubicBezTo>
                  <a:pt x="19982" y="8007"/>
                  <a:pt x="9019" y="16387"/>
                  <a:pt x="5475" y="18746"/>
                </a:cubicBezTo>
                <a:cubicBezTo>
                  <a:pt x="3269" y="15480"/>
                  <a:pt x="-1618" y="5143"/>
                  <a:pt x="535" y="1577"/>
                </a:cubicBezTo>
                <a:cubicBezTo>
                  <a:pt x="3210" y="-2854"/>
                  <a:pt x="7075" y="3151"/>
                  <a:pt x="7664" y="6130"/>
                </a:cubicBezTo>
                <a:cubicBezTo>
                  <a:pt x="9500" y="3945"/>
                  <a:pt x="14312" y="-1562"/>
                  <a:pt x="16789" y="2619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FE4848"/>
            </a:solidFill>
            <a:miter lim="400000"/>
          </a:ln>
        </p:spPr>
        <p:txBody>
          <a:bodyPr lIns="38100" tIns="38100" rIns="38100" bIns="38100" anchor="ctr"/>
          <a:lstStyle/>
          <a:p>
            <a:pPr defTabSz="457200">
              <a:defRPr sz="3000">
                <a:solidFill>
                  <a:srgbClr val="FFFFFF"/>
                </a:solidFill>
                <a:effectLst>
                  <a:outerShdw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9" name="矩形 8"/>
          <p:cNvSpPr/>
          <p:nvPr/>
        </p:nvSpPr>
        <p:spPr>
          <a:xfrm>
            <a:off x="1712599" y="1216589"/>
            <a:ext cx="73228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訪問一位已婚的長輩，並記錄關於他</a:t>
            </a:r>
            <a:r>
              <a:rPr lang="en-US" altLang="zh-TW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她的愛情故事</a:t>
            </a:r>
            <a:r>
              <a:rPr lang="en-US" altLang="zh-TW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  <a:endParaRPr lang="zh-TW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>
            <a:hlinkClick r:id="rId2" action="ppaction://hlinksldjump"/>
          </p:cNvPr>
          <p:cNvSpPr/>
          <p:nvPr/>
        </p:nvSpPr>
        <p:spPr>
          <a:xfrm>
            <a:off x="7983290" y="6288032"/>
            <a:ext cx="42539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如何教</a:t>
            </a:r>
            <a:r>
              <a:rPr lang="en-US" altLang="zh-TW" sz="3200" b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70482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B9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84386" y="308344"/>
            <a:ext cx="8055429" cy="820737"/>
          </a:xfrm>
        </p:spPr>
        <p:txBody>
          <a:bodyPr>
            <a:normAutofit/>
          </a:bodyPr>
          <a:lstStyle/>
          <a:p>
            <a:r>
              <a:rPr lang="zh-TW" altLang="en-US" sz="32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參考活動</a:t>
            </a:r>
            <a:r>
              <a:rPr lang="en-US" altLang="zh-TW" sz="32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愛的顏色</a:t>
            </a:r>
            <a:endParaRPr lang="zh-TW" altLang="en-US" sz="180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8851" y="1129081"/>
            <a:ext cx="97971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延伸問卷經驗線索，引導學生說出自己對愛情樣貌的想望。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26" y="1987960"/>
            <a:ext cx="5459104" cy="3169631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/>
          <a:srcRect l="26010" t="19739" r="4104" b="12064"/>
          <a:stretch/>
        </p:blipFill>
        <p:spPr>
          <a:xfrm>
            <a:off x="5977359" y="1987960"/>
            <a:ext cx="5701498" cy="3169631"/>
          </a:xfrm>
          <a:prstGeom prst="rect">
            <a:avLst/>
          </a:prstGeom>
        </p:spPr>
      </p:pic>
      <p:sp>
        <p:nvSpPr>
          <p:cNvPr id="8" name="矩形 7">
            <a:hlinkClick r:id="rId4" action="ppaction://hlinksldjump"/>
          </p:cNvPr>
          <p:cNvSpPr/>
          <p:nvPr/>
        </p:nvSpPr>
        <p:spPr>
          <a:xfrm>
            <a:off x="7588843" y="6090808"/>
            <a:ext cx="42539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如何教</a:t>
            </a:r>
            <a:r>
              <a:rPr lang="en-US" altLang="zh-TW" sz="3200" b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5312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20913" y="740229"/>
            <a:ext cx="6963560" cy="896712"/>
          </a:xfrm>
        </p:spPr>
        <p:txBody>
          <a:bodyPr>
            <a:normAutofit/>
          </a:bodyPr>
          <a:lstStyle/>
          <a:p>
            <a:r>
              <a:rPr lang="zh-TW" altLang="en-US" sz="32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參考活動</a:t>
            </a:r>
            <a:r>
              <a:rPr lang="en-US" altLang="zh-TW" sz="32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理想情人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價值觀澄清</a:t>
            </a:r>
            <a:endParaRPr lang="zh-TW" altLang="en-US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20913" y="1766838"/>
            <a:ext cx="80796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選出你的理想情人條件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觀察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與分享自己所選的條件，如果只能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選擇</a:t>
            </a:r>
            <a:endPara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一個，說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說看為什麼留下這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個條件</a:t>
            </a:r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價值澄清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教師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說明四個圖案的意義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態度、個性、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能</a:t>
            </a:r>
            <a:endPara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力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、現實條件，請學生檢視自己認為最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重</a:t>
            </a:r>
            <a:endPara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要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的是哪一項</a:t>
            </a:r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  <a:p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檢視自己對於愛情的價值觀為何</a:t>
            </a:r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842392">
            <a:off x="8519735" y="2827827"/>
            <a:ext cx="4371199" cy="2902476"/>
          </a:xfrm>
          <a:prstGeom prst="rect">
            <a:avLst/>
          </a:prstGeom>
        </p:spPr>
      </p:pic>
      <p:sp>
        <p:nvSpPr>
          <p:cNvPr id="7" name="矩形 6">
            <a:hlinkClick r:id="rId3" action="ppaction://hlinksldjump"/>
          </p:cNvPr>
          <p:cNvSpPr/>
          <p:nvPr/>
        </p:nvSpPr>
        <p:spPr>
          <a:xfrm>
            <a:off x="7983290" y="6288032"/>
            <a:ext cx="42539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如何教</a:t>
            </a:r>
            <a:r>
              <a:rPr lang="en-US" altLang="zh-TW" sz="3200" b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02662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BC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hlinkClick r:id="rId2" action="ppaction://hlinkfile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57" t="50264"/>
          <a:stretch/>
        </p:blipFill>
        <p:spPr>
          <a:xfrm>
            <a:off x="1097825" y="3449575"/>
            <a:ext cx="2309220" cy="1548581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467648" y="2365556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特質</a:t>
            </a:r>
            <a:endParaRPr lang="zh-TW" altLang="en-US" sz="3600" b="1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4305288" y="2365556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能力</a:t>
            </a:r>
            <a:endParaRPr lang="zh-TW" altLang="en-US" sz="3600" b="1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6711768" y="2345596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態度</a:t>
            </a:r>
            <a:endParaRPr lang="zh-TW" altLang="en-US" sz="3600" b="1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9309977" y="2303953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現實條件</a:t>
            </a:r>
            <a:endParaRPr lang="zh-TW" altLang="en-US" sz="3600" b="1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pic>
        <p:nvPicPr>
          <p:cNvPr id="9" name="圖片 8">
            <a:hlinkClick r:id="rId4" action="ppaction://hlinkfile"/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31" t="50331"/>
          <a:stretch/>
        </p:blipFill>
        <p:spPr bwMode="auto">
          <a:xfrm>
            <a:off x="4148282" y="3388564"/>
            <a:ext cx="1639898" cy="154858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圖片 9">
            <a:hlinkClick r:id="rId6" action="ppaction://hlinkfile"/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3" t="65143" r="42591"/>
          <a:stretch/>
        </p:blipFill>
        <p:spPr bwMode="auto">
          <a:xfrm>
            <a:off x="6711768" y="3388564"/>
            <a:ext cx="1715729" cy="127630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圖片 10">
            <a:hlinkClick r:id="rId8" action="ppaction://hlinkfile"/>
          </p:cNvPr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47386" r="46992" b="5279"/>
          <a:stretch/>
        </p:blipFill>
        <p:spPr bwMode="auto">
          <a:xfrm>
            <a:off x="9433134" y="3319314"/>
            <a:ext cx="1908168" cy="16870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矩形 12">
            <a:hlinkClick r:id="rId10" action="ppaction://hlinksldjump"/>
          </p:cNvPr>
          <p:cNvSpPr/>
          <p:nvPr/>
        </p:nvSpPr>
        <p:spPr>
          <a:xfrm>
            <a:off x="7983290" y="6288032"/>
            <a:ext cx="42539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如何教</a:t>
            </a:r>
            <a:r>
              <a:rPr lang="en-US" altLang="zh-TW" sz="3200" b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8995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13168" y="238568"/>
            <a:ext cx="8331053" cy="68160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延伸活動</a:t>
            </a:r>
            <a:r>
              <a:rPr lang="en-US" altLang="zh-TW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r>
              <a:rPr lang="zh-TW" altLang="en-U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讓自己成為值得被愛的人</a:t>
            </a:r>
            <a:endParaRPr lang="en-US" altLang="zh-TW" sz="4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zh-TW" altLang="en-US" sz="44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4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09247" y="1435977"/>
            <a:ext cx="19021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男</a:t>
            </a:r>
            <a:r>
              <a:rPr lang="zh-TW" altLang="en-US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女分開</a:t>
            </a:r>
            <a:r>
              <a:rPr lang="zh-TW" altLang="zh-TW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，各自分成</a:t>
            </a:r>
            <a:r>
              <a:rPr lang="en-US" altLang="zh-TW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N</a:t>
            </a:r>
            <a:r>
              <a:rPr lang="zh-TW" altLang="zh-TW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組，每組</a:t>
            </a:r>
            <a:r>
              <a:rPr lang="en-US" altLang="zh-TW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4~5</a:t>
            </a:r>
            <a:r>
              <a:rPr lang="zh-TW" altLang="zh-TW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人</a:t>
            </a:r>
            <a:endParaRPr lang="zh-TW" altLang="en-US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299043" y="1435977"/>
            <a:ext cx="7783773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804863" lvl="1" indent="-347663">
              <a:tabLst>
                <a:tab pos="292100" algn="l"/>
              </a:tabLst>
            </a:pPr>
            <a:r>
              <a:rPr lang="en-US" altLang="zh-TW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zh-TW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</a:t>
            </a:r>
            <a:r>
              <a:rPr lang="zh-TW" altLang="zh-TW" sz="3200" b="1" kern="100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同學在每張桌子上尋找</a:t>
            </a:r>
            <a:r>
              <a:rPr lang="en-US" altLang="zh-TW" sz="3200" b="1" kern="100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1-3</a:t>
            </a:r>
            <a:r>
              <a:rPr lang="zh-TW" altLang="zh-TW" sz="3200" b="1" kern="100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個</a:t>
            </a:r>
            <a:r>
              <a:rPr lang="zh-TW" altLang="zh-TW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自</a:t>
            </a:r>
            <a:endParaRPr lang="en-US" altLang="zh-TW" sz="3200" b="1" kern="100" dirty="0" smtClean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804863" lvl="1" indent="-347663">
              <a:tabLst>
                <a:tab pos="292100" algn="l"/>
              </a:tabLst>
            </a:pPr>
            <a:r>
              <a:rPr lang="zh-TW" altLang="en-US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</a:t>
            </a:r>
            <a:r>
              <a:rPr lang="zh-TW" altLang="zh-TW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己已</a:t>
            </a:r>
            <a:r>
              <a:rPr lang="zh-TW" altLang="en-US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擁有</a:t>
            </a:r>
            <a:r>
              <a:rPr lang="zh-TW" altLang="zh-TW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的</a:t>
            </a:r>
            <a:r>
              <a:rPr lang="zh-TW" altLang="en-US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愛情優勢。</a:t>
            </a:r>
            <a:endParaRPr lang="en-US" altLang="zh-TW" sz="3200" b="1" kern="100" dirty="0" smtClean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804863" lvl="1" indent="-347663">
              <a:tabLst>
                <a:tab pos="292100" algn="l"/>
              </a:tabLst>
            </a:pPr>
            <a:endParaRPr lang="en-US" altLang="zh-TW" sz="3200" b="1" kern="100" dirty="0" smtClean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804863" lvl="1" indent="-347663">
              <a:tabLst>
                <a:tab pos="292100" algn="l"/>
              </a:tabLst>
            </a:pPr>
            <a:r>
              <a:rPr lang="en-US" altLang="zh-TW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zh-TW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選擇</a:t>
            </a:r>
            <a:r>
              <a:rPr lang="en-US" altLang="zh-TW" sz="3200" b="1" kern="100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1-3</a:t>
            </a:r>
            <a:r>
              <a:rPr lang="zh-TW" altLang="zh-TW" sz="3200" b="1" kern="100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個</a:t>
            </a:r>
            <a:r>
              <a:rPr lang="zh-TW" altLang="zh-TW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你</a:t>
            </a:r>
            <a:r>
              <a:rPr lang="zh-TW" altLang="en-US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沒有，但</a:t>
            </a:r>
            <a:r>
              <a:rPr lang="zh-TW" altLang="zh-TW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想要擁有的</a:t>
            </a:r>
            <a:r>
              <a:rPr lang="zh-TW" altLang="en-US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優勢</a:t>
            </a:r>
            <a:r>
              <a:rPr lang="zh-TW" altLang="zh-TW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r>
              <a:rPr lang="en-US" altLang="zh-TW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每桌停留</a:t>
            </a:r>
            <a:r>
              <a:rPr lang="en-US" altLang="zh-TW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</a:t>
            </a:r>
            <a:r>
              <a:rPr lang="zh-TW" altLang="en-US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分鐘</a:t>
            </a:r>
            <a:r>
              <a:rPr lang="en-US" altLang="zh-TW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  <a:p>
            <a:pPr marL="804863" lvl="1" indent="-347663">
              <a:tabLst>
                <a:tab pos="292100" algn="l"/>
              </a:tabLst>
            </a:pPr>
            <a:endParaRPr lang="en-US" altLang="zh-TW" sz="3200" b="1" kern="100" dirty="0" smtClean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804863" lvl="1" indent="-347663">
              <a:tabLst>
                <a:tab pos="292100" algn="l"/>
              </a:tabLst>
            </a:pPr>
            <a:r>
              <a:rPr lang="en-US" altLang="zh-TW" sz="3200" b="1" kern="100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3.</a:t>
            </a:r>
            <a:r>
              <a:rPr lang="zh-TW" altLang="en-US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同組</a:t>
            </a:r>
            <a:r>
              <a:rPr lang="zh-TW" altLang="en-US" sz="3200" b="1" kern="100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內同學</a:t>
            </a:r>
            <a:r>
              <a:rPr lang="zh-TW" altLang="en-US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分享各自的愛情優勢，</a:t>
            </a:r>
            <a:r>
              <a:rPr lang="zh-TW" altLang="en-US" sz="3200" b="1" kern="100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並請教擁有不一樣優勢的同學，如果你想擁有這個優勢，可以做那些努力</a:t>
            </a:r>
            <a:r>
              <a:rPr lang="en-US" altLang="zh-TW" sz="3200" b="1" kern="100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?</a:t>
            </a:r>
            <a:endParaRPr lang="zh-TW" altLang="zh-TW" sz="3200" b="1" kern="100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" name="矩形 5">
            <a:hlinkClick r:id="rId3" action="ppaction://hlinksldjump"/>
          </p:cNvPr>
          <p:cNvSpPr/>
          <p:nvPr/>
        </p:nvSpPr>
        <p:spPr>
          <a:xfrm>
            <a:off x="7983290" y="6288032"/>
            <a:ext cx="42539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如何教</a:t>
            </a:r>
            <a:r>
              <a:rPr lang="en-US" altLang="zh-TW" sz="3200" b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92607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內容版面配置區 2"/>
          <p:cNvSpPr>
            <a:spLocks noGrp="1"/>
          </p:cNvSpPr>
          <p:nvPr>
            <p:ph idx="1"/>
          </p:nvPr>
        </p:nvSpPr>
        <p:spPr>
          <a:xfrm>
            <a:off x="4882659" y="1229831"/>
            <a:ext cx="7167025" cy="338373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方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塊在追求圓球的過程中做了什麼</a:t>
            </a: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en-US" altLang="zh-TW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(What?)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方塊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一直依照圓球的喜好改變自己，但為什麼圓球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還是</a:t>
            </a: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一直喜歡上別人</a:t>
            </a: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en-US" altLang="zh-TW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 So What?)</a:t>
            </a:r>
            <a:endParaRPr lang="en-US" altLang="zh-TW" sz="24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如果你是圓球，你會對方塊說什麼</a:t>
            </a: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 </a:t>
            </a: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en-US" altLang="zh-TW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24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So </a:t>
            </a:r>
            <a:r>
              <a:rPr lang="en-US" altLang="zh-TW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What</a:t>
            </a:r>
            <a:r>
              <a:rPr lang="en-US" altLang="zh-TW" sz="24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?)</a:t>
            </a:r>
            <a:endParaRPr lang="en-US" altLang="zh-TW" sz="2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zh-TW" sz="24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zh-TW" sz="2200" b="1" dirty="0" smtClean="0">
              <a:solidFill>
                <a:srgbClr val="002060"/>
              </a:solidFill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882659" y="3958479"/>
            <a:ext cx="67855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如果你喜歡上一個不一定會喜歡你的對象，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你會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為了對方的喜好改變自己嗎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？為什麼？</a:t>
            </a:r>
            <a:endParaRPr lang="en-US" altLang="zh-TW" sz="24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400" dirty="0" smtClean="0">
                <a:solidFill>
                  <a:srgbClr val="F6B79C"/>
                </a:solidFill>
              </a:rPr>
              <a:t>(Now What)</a:t>
            </a:r>
            <a:endParaRPr lang="zh-TW" altLang="en-US" sz="2400" dirty="0">
              <a:solidFill>
                <a:srgbClr val="F6B79C"/>
              </a:solidFill>
            </a:endParaRPr>
          </a:p>
          <a:p>
            <a:pPr>
              <a:lnSpc>
                <a:spcPct val="150000"/>
              </a:lnSpc>
            </a:pPr>
            <a:endParaRPr lang="zh-TW" altLang="en-US" sz="2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82659" y="5013822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zh-TW" altLang="en-US" sz="2400" dirty="0">
              <a:solidFill>
                <a:srgbClr val="002060"/>
              </a:solidFill>
            </a:endParaRPr>
          </a:p>
        </p:txBody>
      </p:sp>
      <p:sp>
        <p:nvSpPr>
          <p:cNvPr id="9" name="標題 4"/>
          <p:cNvSpPr>
            <a:spLocks noGrp="1"/>
          </p:cNvSpPr>
          <p:nvPr>
            <p:ph type="title"/>
          </p:nvPr>
        </p:nvSpPr>
        <p:spPr>
          <a:xfrm>
            <a:off x="394815" y="454935"/>
            <a:ext cx="4093029" cy="896712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參考活動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方塊與</a:t>
            </a:r>
            <a:r>
              <a:rPr lang="zh-TW" altLang="en-US" sz="3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圓球</a:t>
            </a:r>
            <a:r>
              <a:rPr lang="zh-TW" altLang="en-US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的愛情</a:t>
            </a:r>
            <a:r>
              <a:rPr lang="zh-TW" altLang="en-US" sz="3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故事</a:t>
            </a:r>
            <a:endParaRPr lang="zh-CN" altLang="en-US" sz="3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>
            <a:hlinkClick r:id="rId2" action="ppaction://hlinksldjump"/>
          </p:cNvPr>
          <p:cNvSpPr/>
          <p:nvPr/>
        </p:nvSpPr>
        <p:spPr>
          <a:xfrm>
            <a:off x="7983290" y="6288032"/>
            <a:ext cx="42539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如何教</a:t>
            </a:r>
            <a:r>
              <a:rPr lang="en-US" altLang="zh-TW" sz="3200" b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 rotWithShape="1">
          <a:blip r:embed="rId3"/>
          <a:srcRect l="41580" t="33398" r="6809" b="16797"/>
          <a:stretch/>
        </p:blipFill>
        <p:spPr>
          <a:xfrm>
            <a:off x="121341" y="1351647"/>
            <a:ext cx="4639975" cy="273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607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build="p"/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內容版面配置區 2"/>
          <p:cNvSpPr txBox="1">
            <a:spLocks/>
          </p:cNvSpPr>
          <p:nvPr/>
        </p:nvSpPr>
        <p:spPr>
          <a:xfrm>
            <a:off x="156322" y="856248"/>
            <a:ext cx="11910987" cy="4493978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altLang="zh-TW" sz="32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1</a:t>
            </a:r>
            <a:r>
              <a:rPr lang="en-US" altLang="zh-TW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.</a:t>
            </a:r>
            <a:r>
              <a:rPr lang="zh-TW" altLang="zh-TW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方</a:t>
            </a:r>
            <a:r>
              <a:rPr lang="zh-TW" altLang="en-US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塊在追求圓球的過程中做了什麼</a:t>
            </a:r>
            <a:r>
              <a:rPr lang="en-US" altLang="zh-TW" sz="32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  <a:r>
              <a:rPr lang="en-US" altLang="zh-TW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 </a:t>
            </a:r>
            <a:r>
              <a:rPr lang="en-US" altLang="zh-TW" sz="2400" b="1" dirty="0">
                <a:solidFill>
                  <a:schemeClr val="accent2">
                    <a:lumMod val="75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(Fact </a:t>
            </a:r>
            <a:r>
              <a:rPr lang="zh-TW" altLang="en-US" sz="2400" b="1" dirty="0">
                <a:solidFill>
                  <a:schemeClr val="accent2">
                    <a:lumMod val="75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事實</a:t>
            </a:r>
            <a:r>
              <a:rPr lang="en-US" altLang="zh-TW" sz="2400" b="1" dirty="0">
                <a:solidFill>
                  <a:schemeClr val="accent2">
                    <a:lumMod val="75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)</a:t>
            </a:r>
            <a:endParaRPr lang="en-US" altLang="zh-TW" sz="2400" b="1" dirty="0" smtClean="0">
              <a:solidFill>
                <a:schemeClr val="accent2">
                  <a:lumMod val="75000"/>
                </a:schemeClr>
              </a:solidFill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32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3. </a:t>
            </a:r>
            <a:r>
              <a:rPr lang="zh-TW" altLang="en-US" sz="32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你覺得方塊在改</a:t>
            </a:r>
            <a:r>
              <a:rPr lang="zh-TW" altLang="en-US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變</a:t>
            </a:r>
            <a:r>
              <a:rPr lang="zh-TW" altLang="en-US" sz="32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自我的過程中會有什麼感覺？</a:t>
            </a:r>
            <a:r>
              <a:rPr lang="en-US" altLang="zh-TW" sz="2400" b="1" dirty="0">
                <a:solidFill>
                  <a:schemeClr val="accent2">
                    <a:lumMod val="75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(Feeling</a:t>
            </a:r>
            <a:r>
              <a:rPr lang="zh-TW" altLang="en-US" sz="2400" b="1" dirty="0">
                <a:solidFill>
                  <a:schemeClr val="accent2">
                    <a:lumMod val="75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感受</a:t>
            </a:r>
            <a:r>
              <a:rPr lang="en-US" altLang="zh-TW" sz="2400" b="1" dirty="0" smtClean="0">
                <a:solidFill>
                  <a:schemeClr val="accent2">
                    <a:lumMod val="75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)</a:t>
            </a:r>
            <a:endParaRPr lang="zh-TW" altLang="en-US" sz="2400" b="1" dirty="0" smtClean="0">
              <a:solidFill>
                <a:schemeClr val="accent2">
                  <a:lumMod val="75000"/>
                </a:schemeClr>
              </a:solidFill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32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3.</a:t>
            </a:r>
            <a:r>
              <a:rPr lang="zh-TW" altLang="en-US" sz="32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如果妳是圓球，看著方塊為你改變，你有什麼感受？</a:t>
            </a:r>
            <a:r>
              <a:rPr lang="en-US" altLang="zh-TW" sz="2400" b="1" dirty="0">
                <a:solidFill>
                  <a:schemeClr val="accent2">
                    <a:lumMod val="75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(</a:t>
            </a:r>
            <a:r>
              <a:rPr lang="en-US" altLang="zh-TW" sz="2400" b="1" dirty="0" smtClean="0">
                <a:solidFill>
                  <a:schemeClr val="accent2">
                    <a:lumMod val="75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Feeling</a:t>
            </a:r>
            <a:r>
              <a:rPr lang="zh-TW" altLang="en-US" sz="2400" b="1" dirty="0" smtClean="0">
                <a:solidFill>
                  <a:schemeClr val="accent2">
                    <a:lumMod val="75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感受</a:t>
            </a:r>
            <a:r>
              <a:rPr lang="en-US" altLang="zh-TW" sz="2400" b="1" dirty="0" smtClean="0">
                <a:solidFill>
                  <a:schemeClr val="accent2">
                    <a:lumMod val="75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)</a:t>
            </a:r>
            <a:endParaRPr lang="en-US" altLang="zh-TW" sz="3200" b="1" dirty="0" smtClean="0">
              <a:solidFill>
                <a:schemeClr val="accent2">
                  <a:lumMod val="75000"/>
                </a:schemeClr>
              </a:solidFill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32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4.</a:t>
            </a:r>
            <a:r>
              <a:rPr lang="zh-TW" altLang="en-US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方塊一直依照圓球的喜好改變自己，但為什麼圓球還是</a:t>
            </a:r>
            <a:r>
              <a:rPr lang="en-US" altLang="zh-TW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 </a:t>
            </a:r>
            <a:r>
              <a:rPr lang="zh-TW" altLang="en-US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一直喜歡上別人</a:t>
            </a:r>
            <a:r>
              <a:rPr lang="en-US" altLang="zh-TW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 </a:t>
            </a:r>
            <a:r>
              <a:rPr lang="en-US" altLang="zh-TW" sz="2400" b="1" dirty="0">
                <a:solidFill>
                  <a:schemeClr val="accent2">
                    <a:lumMod val="75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(</a:t>
            </a:r>
            <a:r>
              <a:rPr lang="en-US" altLang="zh-TW" sz="2400" b="1" dirty="0" smtClean="0">
                <a:solidFill>
                  <a:schemeClr val="accent2">
                    <a:lumMod val="75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Finding</a:t>
            </a:r>
            <a:r>
              <a:rPr lang="zh-TW" altLang="en-US" sz="2400" b="1" dirty="0" smtClean="0">
                <a:solidFill>
                  <a:schemeClr val="accent2">
                    <a:lumMod val="75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發現</a:t>
            </a:r>
            <a:r>
              <a:rPr lang="en-US" altLang="zh-TW" sz="2400" b="1" dirty="0" smtClean="0">
                <a:solidFill>
                  <a:schemeClr val="accent2">
                    <a:lumMod val="75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)</a:t>
            </a:r>
            <a:endParaRPr lang="en-US" altLang="zh-TW" sz="2400" b="1" dirty="0">
              <a:solidFill>
                <a:schemeClr val="accent2">
                  <a:lumMod val="75000"/>
                </a:schemeClr>
              </a:solidFill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32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5.</a:t>
            </a:r>
            <a:r>
              <a:rPr lang="zh-TW" altLang="en-US" sz="32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 在往後追求愛情的方式</a:t>
            </a:r>
            <a:r>
              <a:rPr lang="zh-TW" altLang="en-US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或</a:t>
            </a:r>
            <a:r>
              <a:rPr lang="zh-TW" altLang="en-US" sz="32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態度上，你會給</a:t>
            </a:r>
            <a:r>
              <a:rPr lang="zh-TW" altLang="en-US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自己</a:t>
            </a:r>
            <a:r>
              <a:rPr lang="zh-TW" altLang="en-US" sz="32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什麼樣的建議？</a:t>
            </a:r>
            <a:r>
              <a:rPr lang="en-US" altLang="zh-TW" sz="2400" b="1" dirty="0">
                <a:solidFill>
                  <a:schemeClr val="accent2">
                    <a:lumMod val="75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(</a:t>
            </a:r>
            <a:r>
              <a:rPr lang="en-US" altLang="zh-TW" sz="2400" b="1" dirty="0" smtClean="0">
                <a:solidFill>
                  <a:schemeClr val="accent2">
                    <a:lumMod val="75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Future</a:t>
            </a:r>
            <a:r>
              <a:rPr lang="zh-TW" altLang="en-US" sz="2400" b="1" dirty="0" smtClean="0">
                <a:solidFill>
                  <a:schemeClr val="accent2">
                    <a:lumMod val="75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未來</a:t>
            </a:r>
            <a:r>
              <a:rPr lang="en-US" altLang="zh-TW" sz="2400" b="1" dirty="0" smtClean="0">
                <a:solidFill>
                  <a:schemeClr val="accent2">
                    <a:lumMod val="75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)</a:t>
            </a:r>
            <a:endParaRPr lang="en-US" altLang="zh-TW" sz="2400" b="1" dirty="0">
              <a:solidFill>
                <a:schemeClr val="accent2">
                  <a:lumMod val="75000"/>
                </a:schemeClr>
              </a:solidFill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endParaRPr lang="zh-TW" altLang="en-US" sz="3200" b="1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zh-TW" sz="3200" b="1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zh-TW" altLang="en-US" sz="3200" b="1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zh-TW" altLang="en-US" sz="3200" b="1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zh-TW" sz="3200" b="1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zh-TW" sz="3200" b="1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sp>
        <p:nvSpPr>
          <p:cNvPr id="5" name="圆角矩形 31"/>
          <p:cNvSpPr/>
          <p:nvPr/>
        </p:nvSpPr>
        <p:spPr>
          <a:xfrm>
            <a:off x="156322" y="212740"/>
            <a:ext cx="4183450" cy="643508"/>
          </a:xfrm>
          <a:prstGeom prst="roundRect">
            <a:avLst>
              <a:gd name="adj" fmla="val 7576"/>
            </a:avLst>
          </a:prstGeom>
          <a:solidFill>
            <a:srgbClr val="F6B7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方塊與圓球的愛情故事</a:t>
            </a:r>
            <a:endParaRPr lang="zh-CN" altLang="en-US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chenying0907 179"/>
          <p:cNvSpPr/>
          <p:nvPr/>
        </p:nvSpPr>
        <p:spPr>
          <a:xfrm>
            <a:off x="10183091" y="212740"/>
            <a:ext cx="1773464" cy="16389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366" h="18746" extrusionOk="0">
                <a:moveTo>
                  <a:pt x="16789" y="2619"/>
                </a:moveTo>
                <a:cubicBezTo>
                  <a:pt x="19982" y="8007"/>
                  <a:pt x="9019" y="16387"/>
                  <a:pt x="5475" y="18746"/>
                </a:cubicBezTo>
                <a:cubicBezTo>
                  <a:pt x="3269" y="15480"/>
                  <a:pt x="-1618" y="5143"/>
                  <a:pt x="535" y="1577"/>
                </a:cubicBezTo>
                <a:cubicBezTo>
                  <a:pt x="3210" y="-2854"/>
                  <a:pt x="7075" y="3151"/>
                  <a:pt x="7664" y="6130"/>
                </a:cubicBezTo>
                <a:cubicBezTo>
                  <a:pt x="9500" y="3945"/>
                  <a:pt x="14312" y="-1562"/>
                  <a:pt x="16789" y="2619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FE4848"/>
            </a:solidFill>
            <a:miter lim="400000"/>
          </a:ln>
        </p:spPr>
        <p:txBody>
          <a:bodyPr lIns="38100" tIns="38100" rIns="38100" bIns="38100" anchor="ctr"/>
          <a:lstStyle/>
          <a:p>
            <a:pPr algn="ctr" defTabSz="457200">
              <a:defRPr sz="3000">
                <a:solidFill>
                  <a:srgbClr val="FFFFFF"/>
                </a:solidFill>
                <a:effectLst>
                  <a:outerShdw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珍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惜自我</a:t>
            </a:r>
            <a:endParaRPr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矩形 5">
            <a:hlinkClick r:id="rId2" action="ppaction://hlinksldjump"/>
          </p:cNvPr>
          <p:cNvSpPr/>
          <p:nvPr/>
        </p:nvSpPr>
        <p:spPr>
          <a:xfrm>
            <a:off x="7983290" y="6288032"/>
            <a:ext cx="42539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如何教</a:t>
            </a:r>
            <a:r>
              <a:rPr lang="en-US" altLang="zh-TW" sz="3200" b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76164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2" t="1837" r="-1" b="11945"/>
          <a:stretch/>
        </p:blipFill>
        <p:spPr>
          <a:xfrm>
            <a:off x="0" y="-1163782"/>
            <a:ext cx="12940146" cy="8021782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629890" y="861950"/>
            <a:ext cx="767541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TW" altLang="zh-TW" sz="2800" b="1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一個不愛你的人，不管你如何為</a:t>
            </a:r>
            <a:r>
              <a:rPr lang="zh-TW" altLang="en-US" sz="2800" b="1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他</a:t>
            </a:r>
            <a:r>
              <a:rPr lang="zh-TW" altLang="zh-TW" sz="2800" b="1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改變</a:t>
            </a:r>
            <a:r>
              <a:rPr lang="zh-TW" altLang="zh-TW" sz="2800" b="1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，終究改變</a:t>
            </a:r>
            <a:r>
              <a:rPr lang="zh-TW" altLang="zh-TW" sz="2800" b="1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不了不</a:t>
            </a:r>
            <a:r>
              <a:rPr lang="zh-TW" altLang="zh-TW" sz="2800" b="1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愛你的</a:t>
            </a:r>
            <a:r>
              <a:rPr lang="zh-TW" altLang="zh-TW" sz="2800" b="1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事實</a:t>
            </a:r>
            <a:r>
              <a:rPr lang="en-US" altLang="zh-TW" sz="2800" b="1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….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en-US" altLang="zh-TW" sz="2800" b="1" kern="1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TW" altLang="zh-TW" sz="2800" b="1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當</a:t>
            </a:r>
            <a:r>
              <a:rPr lang="zh-TW" altLang="zh-TW" sz="2800" b="1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你努力</a:t>
            </a:r>
            <a:r>
              <a:rPr lang="zh-TW" altLang="zh-TW" sz="2800" b="1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變成</a:t>
            </a:r>
            <a:r>
              <a:rPr lang="zh-TW" altLang="en-US" sz="2800" b="1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他</a:t>
            </a:r>
            <a:r>
              <a:rPr lang="zh-TW" altLang="zh-TW" sz="2800" b="1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喜歡</a:t>
            </a:r>
            <a:r>
              <a:rPr lang="zh-TW" altLang="zh-TW" sz="2800" b="1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的樣子</a:t>
            </a:r>
            <a:r>
              <a:rPr lang="zh-TW" altLang="zh-TW" sz="2800" b="1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800" b="1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他</a:t>
            </a:r>
            <a:r>
              <a:rPr lang="zh-TW" altLang="zh-TW" sz="2800" b="1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卻</a:t>
            </a:r>
            <a:r>
              <a:rPr lang="zh-TW" altLang="zh-TW" sz="2800" b="1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努力的離開，因此我們應該活出屬於自己的形狀，因為有一天你會找到愛你這形狀的人</a:t>
            </a:r>
            <a:r>
              <a:rPr lang="zh-TW" altLang="en-US" sz="2800" b="1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zh-TW" sz="2800" b="1" kern="1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圆角矩形 9"/>
          <p:cNvSpPr/>
          <p:nvPr/>
        </p:nvSpPr>
        <p:spPr>
          <a:xfrm>
            <a:off x="8423564" y="4832268"/>
            <a:ext cx="2881745" cy="614013"/>
          </a:xfrm>
          <a:prstGeom prst="roundRect">
            <a:avLst>
              <a:gd name="adj" fmla="val 7576"/>
            </a:avLst>
          </a:prstGeom>
          <a:solidFill>
            <a:srgbClr val="F29A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Love yourself</a:t>
            </a:r>
            <a:endParaRPr lang="en-US" altLang="zh-TW" sz="24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矩形 5">
            <a:hlinkClick r:id="rId3" action="ppaction://hlinksldjump"/>
          </p:cNvPr>
          <p:cNvSpPr/>
          <p:nvPr/>
        </p:nvSpPr>
        <p:spPr>
          <a:xfrm>
            <a:off x="7938059" y="5628920"/>
            <a:ext cx="42539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如何教</a:t>
            </a:r>
            <a:r>
              <a:rPr lang="en-US" altLang="zh-TW" sz="2800" b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2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55216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27906"/>
            <a:ext cx="5801784" cy="4351338"/>
          </a:xfr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031" y="975053"/>
            <a:ext cx="5844024" cy="4378099"/>
          </a:xfrm>
          <a:prstGeom prst="rect">
            <a:avLst/>
          </a:prstGeom>
        </p:spPr>
      </p:pic>
      <p:sp>
        <p:nvSpPr>
          <p:cNvPr id="5" name="矩形 4">
            <a:hlinkClick r:id="rId4" action="ppaction://hlinksldjump"/>
          </p:cNvPr>
          <p:cNvSpPr/>
          <p:nvPr/>
        </p:nvSpPr>
        <p:spPr>
          <a:xfrm>
            <a:off x="7938059" y="5936186"/>
            <a:ext cx="42539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如何教</a:t>
            </a:r>
            <a:r>
              <a:rPr lang="en-US" altLang="zh-TW" sz="3200" b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6567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9195"/>
            <a:ext cx="5801784" cy="4558553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424" y="879195"/>
            <a:ext cx="6078070" cy="4558553"/>
          </a:xfrm>
          <a:prstGeom prst="rect">
            <a:avLst/>
          </a:prstGeom>
        </p:spPr>
      </p:pic>
      <p:sp>
        <p:nvSpPr>
          <p:cNvPr id="6" name="矩形 5">
            <a:hlinkClick r:id="rId4" action="ppaction://hlinksldjump"/>
          </p:cNvPr>
          <p:cNvSpPr/>
          <p:nvPr/>
        </p:nvSpPr>
        <p:spPr>
          <a:xfrm>
            <a:off x="7983290" y="6288032"/>
            <a:ext cx="42539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如何教</a:t>
            </a:r>
            <a:r>
              <a:rPr lang="en-US" altLang="zh-TW" sz="3200" b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2841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373" y="-2223247"/>
            <a:ext cx="13330536" cy="9986681"/>
          </a:xfrm>
          <a:prstGeom prst="rect">
            <a:avLst/>
          </a:prstGeom>
        </p:spPr>
      </p:pic>
      <p:sp>
        <p:nvSpPr>
          <p:cNvPr id="4" name="矩形 3">
            <a:hlinkClick r:id="rId3" action="ppaction://hlinksldjump"/>
          </p:cNvPr>
          <p:cNvSpPr/>
          <p:nvPr/>
        </p:nvSpPr>
        <p:spPr>
          <a:xfrm>
            <a:off x="7938059" y="6947646"/>
            <a:ext cx="42539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如何教</a:t>
            </a:r>
            <a:r>
              <a:rPr lang="en-US" altLang="zh-TW" sz="3200" b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6347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/>
          <a:srcRect l="18030" t="11949" r="254" b="8885"/>
          <a:stretch/>
        </p:blipFill>
        <p:spPr>
          <a:xfrm>
            <a:off x="-197224" y="394914"/>
            <a:ext cx="12179234" cy="6633883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3902228" y="85727"/>
            <a:ext cx="3980330" cy="523220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舉例</a:t>
            </a:r>
            <a:r>
              <a:rPr lang="en-US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英語領域融入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>
            <a:hlinkClick r:id="rId3" action="ppaction://hlinksldjump"/>
          </p:cNvPr>
          <p:cNvSpPr/>
          <p:nvPr/>
        </p:nvSpPr>
        <p:spPr>
          <a:xfrm>
            <a:off x="-197224" y="6167998"/>
            <a:ext cx="42539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如何教</a:t>
            </a:r>
            <a:r>
              <a:rPr lang="en-US" altLang="zh-TW" sz="3200" b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32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3120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/>
          <a:srcRect l="22757" t="20564" r="38980" b="7523"/>
          <a:stretch/>
        </p:blipFill>
        <p:spPr>
          <a:xfrm>
            <a:off x="2314221" y="-135468"/>
            <a:ext cx="6886222" cy="7276598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5960533" y="2912533"/>
            <a:ext cx="2957689" cy="149013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內容版面配置區 5">
            <a:hlinkClick r:id="rId3" action="ppaction://hlinksldjump"/>
          </p:cNvPr>
          <p:cNvSpPr txBox="1">
            <a:spLocks/>
          </p:cNvSpPr>
          <p:nvPr/>
        </p:nvSpPr>
        <p:spPr>
          <a:xfrm>
            <a:off x="9940507" y="1758116"/>
            <a:ext cx="735957" cy="4486356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TW" b="1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情感教育  教</a:t>
            </a:r>
            <a:r>
              <a:rPr lang="en-US" altLang="zh-TW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學什麼</a:t>
            </a:r>
            <a:r>
              <a:rPr lang="en-US" altLang="zh-TW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77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48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群組 5"/>
          <p:cNvGrpSpPr/>
          <p:nvPr/>
        </p:nvGrpSpPr>
        <p:grpSpPr>
          <a:xfrm>
            <a:off x="6582457" y="5629444"/>
            <a:ext cx="5115721" cy="481955"/>
            <a:chOff x="5681309" y="262293"/>
            <a:chExt cx="5115721" cy="481955"/>
          </a:xfrm>
        </p:grpSpPr>
        <p:sp>
          <p:nvSpPr>
            <p:cNvPr id="4" name="圆角矩形 17"/>
            <p:cNvSpPr/>
            <p:nvPr/>
          </p:nvSpPr>
          <p:spPr>
            <a:xfrm>
              <a:off x="5681309" y="262293"/>
              <a:ext cx="5115721" cy="481955"/>
            </a:xfrm>
            <a:prstGeom prst="roundRect">
              <a:avLst>
                <a:gd name="adj" fmla="val 7576"/>
              </a:avLst>
            </a:prstGeom>
            <a:solidFill>
              <a:srgbClr val="A5C0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19"/>
            <p:cNvSpPr txBox="1"/>
            <p:nvPr/>
          </p:nvSpPr>
          <p:spPr>
            <a:xfrm>
              <a:off x="5794188" y="262293"/>
              <a:ext cx="48899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400" b="1" dirty="0"/>
                <a:t>2.I love </a:t>
              </a:r>
              <a:r>
                <a:rPr lang="en-US" altLang="zh-TW" sz="2400" b="1" dirty="0" err="1" smtClean="0"/>
                <a:t>you~Just</a:t>
              </a:r>
              <a:r>
                <a:rPr lang="en-US" altLang="zh-TW" sz="2400" b="1" dirty="0" smtClean="0"/>
                <a:t> </a:t>
              </a:r>
              <a:r>
                <a:rPr lang="en-US" altLang="zh-TW" sz="2400" b="1" dirty="0"/>
                <a:t>the</a:t>
              </a:r>
              <a:r>
                <a:rPr lang="zh-TW" altLang="en-US" sz="2400" b="1" dirty="0"/>
                <a:t> </a:t>
              </a:r>
              <a:r>
                <a:rPr lang="en-US" altLang="zh-TW" sz="2400" b="1" dirty="0"/>
                <a:t>Way you are</a:t>
              </a:r>
              <a:endPara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1" name="標題 1"/>
          <p:cNvSpPr txBox="1">
            <a:spLocks/>
          </p:cNvSpPr>
          <p:nvPr/>
        </p:nvSpPr>
        <p:spPr>
          <a:xfrm>
            <a:off x="5781696" y="916548"/>
            <a:ext cx="5962630" cy="6535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你覺得哪一段歌詞最能代表創作</a:t>
            </a:r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者的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愛情態度呢</a:t>
            </a:r>
            <a:r>
              <a:rPr lang="en-US" altLang="zh-TW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5781696" y="2482882"/>
            <a:ext cx="5047022" cy="95979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世界上真的有毫無缺點的人嗎</a:t>
            </a:r>
            <a:r>
              <a:rPr lang="en-US" altLang="zh-TW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為什麼創作者會 對他的情人說她是「完美」的呢</a:t>
            </a:r>
            <a:r>
              <a:rPr lang="en-US" altLang="zh-TW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04758" y="5193262"/>
            <a:ext cx="54267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>
                <a:solidFill>
                  <a:srgbClr val="66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Bruno Mars - Just The Way </a:t>
            </a:r>
            <a:r>
              <a:rPr lang="en-US" altLang="zh-TW" sz="2400" b="1" dirty="0" smtClean="0">
                <a:solidFill>
                  <a:srgbClr val="66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You</a:t>
            </a:r>
            <a:endParaRPr lang="en-US" altLang="zh-TW" sz="2400" b="1" i="0" dirty="0">
              <a:solidFill>
                <a:srgbClr val="660099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hlinkClick r:id="rId2"/>
            </a:endParaRP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5781696" y="3892313"/>
            <a:ext cx="6589209" cy="95979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如果這首歌改為女生對男生唱合適嗎</a:t>
            </a:r>
            <a:r>
              <a:rPr lang="en-US" altLang="zh-TW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男生也需要被肯定與讚美嗎</a:t>
            </a:r>
            <a:r>
              <a:rPr lang="en-US" altLang="zh-TW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標題 4"/>
          <p:cNvSpPr>
            <a:spLocks noGrp="1"/>
          </p:cNvSpPr>
          <p:nvPr>
            <p:ph type="title"/>
          </p:nvPr>
        </p:nvSpPr>
        <p:spPr>
          <a:xfrm>
            <a:off x="219525" y="157551"/>
            <a:ext cx="6647806" cy="574747"/>
          </a:xfrm>
        </p:spPr>
        <p:txBody>
          <a:bodyPr>
            <a:normAutofit/>
          </a:bodyPr>
          <a:lstStyle/>
          <a:p>
            <a:r>
              <a:rPr lang="zh-TW" altLang="en-US" sz="3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參考活動</a:t>
            </a:r>
            <a:r>
              <a:rPr lang="en-US" altLang="zh-TW" sz="3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5.Just The Way You Are</a:t>
            </a:r>
            <a:endParaRPr lang="zh-TW" altLang="en-US" sz="2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矩形 10">
            <a:hlinkClick r:id="rId3" action="ppaction://hlinksldjump"/>
          </p:cNvPr>
          <p:cNvSpPr/>
          <p:nvPr/>
        </p:nvSpPr>
        <p:spPr>
          <a:xfrm>
            <a:off x="219525" y="6135933"/>
            <a:ext cx="42539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如何教</a:t>
            </a:r>
            <a:r>
              <a:rPr lang="en-US" altLang="zh-TW" sz="2400" b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4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24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25" y="916548"/>
            <a:ext cx="5228930" cy="3873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303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2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69736" y="2381111"/>
            <a:ext cx="1076017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TW" altLang="en-US" sz="2800" b="1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如何維繫情感</a:t>
            </a:r>
            <a:r>
              <a:rPr lang="en-US" altLang="zh-TW" sz="2800" b="1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  <a:p>
            <a:r>
              <a:rPr lang="zh-TW" altLang="en-US" sz="28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</a:t>
            </a:r>
            <a:r>
              <a:rPr lang="zh-TW" altLang="zh-TW" sz="28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感情</a:t>
            </a:r>
            <a:r>
              <a:rPr lang="zh-TW" altLang="zh-TW" sz="2800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是需要經營的</a:t>
            </a:r>
            <a:r>
              <a:rPr lang="zh-TW" altLang="zh-TW" sz="28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8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用</a:t>
            </a:r>
            <a:r>
              <a:rPr lang="zh-TW" altLang="en-US" sz="2800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溫暖</a:t>
            </a:r>
            <a:r>
              <a:rPr lang="zh-TW" altLang="en-US" sz="28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的方式傳遞</a:t>
            </a:r>
            <a:r>
              <a:rPr lang="zh-TW" altLang="en-US" sz="2800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訊息</a:t>
            </a:r>
            <a:r>
              <a:rPr lang="zh-TW" altLang="en-US" sz="28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，才會讓情感的雙</a:t>
            </a:r>
            <a:endParaRPr lang="en-US" altLang="zh-TW" sz="2800" kern="1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方感到自信與被愛。</a:t>
            </a:r>
            <a:endParaRPr lang="en-US" altLang="zh-TW" sz="2800" kern="1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69736" y="685275"/>
            <a:ext cx="1076017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en-US" sz="2800" b="1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沒有人是完美的</a:t>
            </a:r>
            <a:r>
              <a:rPr lang="en-US" altLang="zh-TW" sz="28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</a:p>
          <a:p>
            <a:pPr>
              <a:spcAft>
                <a:spcPts val="0"/>
              </a:spcAft>
            </a:pPr>
            <a:r>
              <a:rPr lang="zh-TW" altLang="en-US" sz="28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但</a:t>
            </a:r>
            <a:r>
              <a:rPr lang="en-US" altLang="zh-TW" sz="28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r>
              <a:rPr lang="zh-TW" altLang="en-US" sz="28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在一段健康的情感關係中，要多看</a:t>
            </a:r>
            <a:r>
              <a:rPr lang="zh-TW" altLang="en-US" sz="2800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見</a:t>
            </a:r>
            <a:r>
              <a:rPr lang="zh-TW" altLang="en-US" sz="28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彼此的優點，互相肯定。</a:t>
            </a:r>
            <a:endParaRPr lang="en-US" altLang="zh-TW" sz="2800" kern="1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Aft>
                <a:spcPts val="0"/>
              </a:spcAft>
            </a:pPr>
            <a:r>
              <a:rPr lang="zh-TW" altLang="en-US" sz="2800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以鼓勵</a:t>
            </a:r>
            <a:r>
              <a:rPr lang="zh-TW" altLang="en-US" sz="2800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取代</a:t>
            </a:r>
            <a:r>
              <a:rPr lang="zh-TW" altLang="en-US" sz="28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批評，相互提攜進步。</a:t>
            </a:r>
            <a:endParaRPr lang="en-US" altLang="zh-TW" sz="2800" kern="1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chenying0907 179"/>
          <p:cNvSpPr/>
          <p:nvPr/>
        </p:nvSpPr>
        <p:spPr>
          <a:xfrm>
            <a:off x="10217426" y="4922979"/>
            <a:ext cx="1496683" cy="1225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366" h="18746" extrusionOk="0">
                <a:moveTo>
                  <a:pt x="16789" y="2619"/>
                </a:moveTo>
                <a:cubicBezTo>
                  <a:pt x="19982" y="8007"/>
                  <a:pt x="9019" y="16387"/>
                  <a:pt x="5475" y="18746"/>
                </a:cubicBezTo>
                <a:cubicBezTo>
                  <a:pt x="3269" y="15480"/>
                  <a:pt x="-1618" y="5143"/>
                  <a:pt x="535" y="1577"/>
                </a:cubicBezTo>
                <a:cubicBezTo>
                  <a:pt x="3210" y="-2854"/>
                  <a:pt x="7075" y="3151"/>
                  <a:pt x="7664" y="6130"/>
                </a:cubicBezTo>
                <a:cubicBezTo>
                  <a:pt x="9500" y="3945"/>
                  <a:pt x="14312" y="-1562"/>
                  <a:pt x="16789" y="2619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FE4848"/>
            </a:solidFill>
            <a:miter lim="400000"/>
          </a:ln>
        </p:spPr>
        <p:txBody>
          <a:bodyPr lIns="38100" tIns="38100" rIns="38100" bIns="38100" anchor="ctr"/>
          <a:lstStyle/>
          <a:p>
            <a:pPr defTabSz="457200">
              <a:defRPr sz="3000">
                <a:solidFill>
                  <a:srgbClr val="FFFFFF"/>
                </a:solidFill>
                <a:effectLst>
                  <a:outerShdw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7" name="矩形 6"/>
          <p:cNvSpPr/>
          <p:nvPr/>
        </p:nvSpPr>
        <p:spPr>
          <a:xfrm>
            <a:off x="369736" y="4150886"/>
            <a:ext cx="949273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TW" altLang="en-US" sz="2800" b="1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感情的停損點</a:t>
            </a:r>
            <a:r>
              <a:rPr lang="en-US" altLang="zh-TW" sz="2800" b="1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  <a:p>
            <a:pPr marL="536575"/>
            <a:r>
              <a:rPr lang="zh-TW" altLang="en-US" sz="28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若在情感上總是只有單方面的付出，或在言語、行為中總感到不被尊重，就要思考這段感情是否真誠。</a:t>
            </a:r>
            <a:endParaRPr lang="en-US" altLang="zh-TW" sz="2800" kern="1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文本框 19"/>
          <p:cNvSpPr txBox="1"/>
          <p:nvPr/>
        </p:nvSpPr>
        <p:spPr>
          <a:xfrm>
            <a:off x="7302036" y="6220856"/>
            <a:ext cx="4889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400" b="1" dirty="0" smtClean="0"/>
              <a:t>I </a:t>
            </a:r>
            <a:r>
              <a:rPr lang="en-US" altLang="zh-TW" sz="2400" b="1" dirty="0"/>
              <a:t>love </a:t>
            </a:r>
            <a:r>
              <a:rPr lang="en-US" altLang="zh-TW" sz="2400" b="1" dirty="0" err="1" smtClean="0"/>
              <a:t>you~Just</a:t>
            </a:r>
            <a:r>
              <a:rPr lang="en-US" altLang="zh-TW" sz="2400" b="1" dirty="0" smtClean="0"/>
              <a:t> </a:t>
            </a:r>
            <a:r>
              <a:rPr lang="en-US" altLang="zh-TW" sz="2400" b="1" dirty="0"/>
              <a:t>the</a:t>
            </a:r>
            <a:r>
              <a:rPr lang="zh-TW" altLang="en-US" sz="2400" b="1" dirty="0"/>
              <a:t> </a:t>
            </a:r>
            <a:r>
              <a:rPr lang="en-US" altLang="zh-TW" sz="2400" b="1" dirty="0"/>
              <a:t>Way you are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>
            <a:hlinkClick r:id="rId2" action="ppaction://hlinksldjump"/>
          </p:cNvPr>
          <p:cNvSpPr/>
          <p:nvPr/>
        </p:nvSpPr>
        <p:spPr>
          <a:xfrm>
            <a:off x="862160" y="6148783"/>
            <a:ext cx="42539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如何教</a:t>
            </a:r>
            <a:r>
              <a:rPr lang="en-US" altLang="zh-TW" sz="2800" b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2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80884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群組 5"/>
          <p:cNvGrpSpPr/>
          <p:nvPr/>
        </p:nvGrpSpPr>
        <p:grpSpPr>
          <a:xfrm>
            <a:off x="156323" y="118995"/>
            <a:ext cx="4826224" cy="751681"/>
            <a:chOff x="124328" y="5733040"/>
            <a:chExt cx="4826224" cy="751681"/>
          </a:xfrm>
        </p:grpSpPr>
        <p:sp>
          <p:nvSpPr>
            <p:cNvPr id="3" name="圆角矩形 31"/>
            <p:cNvSpPr/>
            <p:nvPr/>
          </p:nvSpPr>
          <p:spPr>
            <a:xfrm>
              <a:off x="124328" y="5826785"/>
              <a:ext cx="4826224" cy="643508"/>
            </a:xfrm>
            <a:prstGeom prst="roundRect">
              <a:avLst>
                <a:gd name="adj" fmla="val 7576"/>
              </a:avLst>
            </a:prstGeom>
            <a:solidFill>
              <a:srgbClr val="9AA4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" name="文本框 33"/>
            <p:cNvSpPr txBox="1"/>
            <p:nvPr/>
          </p:nvSpPr>
          <p:spPr>
            <a:xfrm>
              <a:off x="439750" y="5733040"/>
              <a:ext cx="4195379" cy="7516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TW" altLang="en-US" sz="3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 Light" panose="020B0304030504040204" pitchFamily="34" charset="-120"/>
                  <a:ea typeface="微軟正黑體 Light" panose="020B0304030504040204" pitchFamily="34" charset="-120"/>
                </a:rPr>
                <a:t>參考活</a:t>
              </a:r>
              <a:r>
                <a:rPr lang="zh-TW" altLang="en-US" sz="3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 Light" panose="020B0304030504040204" pitchFamily="34" charset="-120"/>
                  <a:ea typeface="微軟正黑體 Light" panose="020B0304030504040204" pitchFamily="34" charset="-120"/>
                </a:rPr>
                <a:t>動</a:t>
              </a:r>
              <a:r>
                <a:rPr lang="en-US" altLang="zh-TW" sz="3200" b="1" dirty="0" smtClean="0"/>
                <a:t>6.</a:t>
              </a:r>
              <a:r>
                <a:rPr lang="zh-TW" altLang="en-US" sz="3200" b="1" dirty="0">
                  <a:latin typeface="微軟正黑體 Light" panose="020B0304030504040204" pitchFamily="34" charset="-120"/>
                  <a:ea typeface="微軟正黑體 Light" panose="020B0304030504040204" pitchFamily="34" charset="-120"/>
                </a:rPr>
                <a:t>遇</a:t>
              </a:r>
              <a:r>
                <a:rPr lang="zh-TW" altLang="en-US" sz="3200" b="1" dirty="0" smtClean="0">
                  <a:latin typeface="微軟正黑體 Light" panose="020B0304030504040204" pitchFamily="34" charset="-120"/>
                  <a:ea typeface="微軟正黑體 Light" panose="020B0304030504040204" pitchFamily="34" charset="-120"/>
                </a:rPr>
                <a:t>見大圓滿</a:t>
              </a:r>
              <a:endParaRPr lang="en-US" altLang="zh-TW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179324" y="1014885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失落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的一角在尋找伴侶的過程中遇見了各式各樣缺角的圓， 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這些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圓可以象徵感情世界中哪些情人類型呢？</a:t>
            </a:r>
          </a:p>
        </p:txBody>
      </p:sp>
      <p:sp>
        <p:nvSpPr>
          <p:cNvPr id="7" name="矩形 6"/>
          <p:cNvSpPr/>
          <p:nvPr/>
        </p:nvSpPr>
        <p:spPr>
          <a:xfrm>
            <a:off x="179324" y="2819384"/>
            <a:ext cx="664092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3413" indent="-633413"/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失落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的一角終於找到了合適的伴侶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，相</a:t>
            </a:r>
            <a:endPara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33413" indent="-633413"/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處一陣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快樂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的時光</a:t>
            </a:r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沒想到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!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失落的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一角</a:t>
            </a:r>
            <a:endPara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33413" indent="-633413"/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卻開始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長大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而他的伴侶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也因此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離去</a:t>
            </a:r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….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這</a:t>
            </a:r>
            <a:endPara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33413" indent="-633413"/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裡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「長大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」，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在現實生活中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可能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代表什</a:t>
            </a:r>
            <a:endPara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33413" indent="-633413"/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麼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情況呢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573550" y="616561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失落的一角遇見大圓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滿</a:t>
            </a:r>
            <a:endParaRPr lang="zh-TW" altLang="en-US" sz="2800" b="1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79324" y="5110036"/>
            <a:ext cx="89033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3.</a:t>
            </a:r>
            <a:r>
              <a:rPr lang="zh-TW" altLang="en-US" sz="28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你覺得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失落的一角遇上大圓滿後，為什麼想嘗試移動</a:t>
            </a:r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>
            <a:hlinkClick r:id="rId2" action="ppaction://hlinksldjump"/>
          </p:cNvPr>
          <p:cNvSpPr/>
          <p:nvPr/>
        </p:nvSpPr>
        <p:spPr>
          <a:xfrm>
            <a:off x="7938059" y="6028797"/>
            <a:ext cx="42539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如何教</a:t>
            </a:r>
            <a:r>
              <a:rPr lang="en-US" altLang="zh-TW" sz="2800" b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2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2262" y="1139781"/>
            <a:ext cx="4797968" cy="3493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47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圖片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139" y="715963"/>
            <a:ext cx="9144000" cy="599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42888" y="365125"/>
            <a:ext cx="11110912" cy="1325563"/>
          </a:xfrm>
        </p:spPr>
        <p:txBody>
          <a:bodyPr>
            <a:normAutofit fontScale="90000"/>
          </a:bodyPr>
          <a:lstStyle/>
          <a:p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「失落的一角」和「方體與圓球的愛情故事」中的方體，他們都為了與圓在一起而改變了自己的形體，但卻有不同的結果，你覺得它們的差異點為何呢</a:t>
            </a:r>
            <a:r>
              <a:rPr lang="en-US" altLang="zh-TW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/>
          <a:srcRect l="41580" t="33398" r="6809" b="16797"/>
          <a:stretch/>
        </p:blipFill>
        <p:spPr>
          <a:xfrm>
            <a:off x="414337" y="2041526"/>
            <a:ext cx="6400802" cy="3771902"/>
          </a:xfrm>
          <a:prstGeom prst="rect">
            <a:avLst/>
          </a:prstGeom>
        </p:spPr>
      </p:pic>
      <p:sp>
        <p:nvSpPr>
          <p:cNvPr id="6" name="矩形 5">
            <a:hlinkClick r:id="rId4" action="ppaction://hlinksldjump"/>
          </p:cNvPr>
          <p:cNvSpPr/>
          <p:nvPr/>
        </p:nvSpPr>
        <p:spPr>
          <a:xfrm>
            <a:off x="7588842" y="6183968"/>
            <a:ext cx="42539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如何教</a:t>
            </a:r>
            <a:r>
              <a:rPr lang="en-US" altLang="zh-TW" sz="2800" b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2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2577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圖片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" y="0"/>
            <a:ext cx="109550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680323" y="2283631"/>
            <a:ext cx="628890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 smtClean="0">
                <a:latin typeface="微軟正黑體 Light" panose="020B0304030504040204" pitchFamily="34" charset="-120"/>
                <a:ea typeface="文鼎勘" panose="02010609010101010101" pitchFamily="49" charset="-120"/>
              </a:rPr>
              <a:t>一個完滿快樂的人，才有能力付出愛，</a:t>
            </a:r>
            <a:endParaRPr lang="en-US" altLang="zh-TW" sz="2800" b="1" dirty="0" smtClean="0">
              <a:latin typeface="微軟正黑體 Light" panose="020B0304030504040204" pitchFamily="34" charset="-120"/>
              <a:ea typeface="文鼎勘" panose="02010609010101010101" pitchFamily="49" charset="-120"/>
            </a:endParaRPr>
          </a:p>
          <a:p>
            <a:r>
              <a:rPr lang="zh-TW" altLang="en-US" sz="2800" b="1" dirty="0" smtClean="0">
                <a:latin typeface="微軟正黑體 Light" panose="020B0304030504040204" pitchFamily="34" charset="-120"/>
                <a:ea typeface="文鼎勘" panose="02010609010101010101" pitchFamily="49" charset="-120"/>
              </a:rPr>
              <a:t>才有心力去欣賞接納別人的愛</a:t>
            </a:r>
            <a:endParaRPr lang="zh-TW" altLang="en-US" sz="2800" b="1" dirty="0">
              <a:latin typeface="微軟正黑體" panose="020B0604030504040204" pitchFamily="34" charset="-120"/>
              <a:ea typeface="文鼎勘" panose="02010609010101010101" pitchFamily="49" charset="-120"/>
            </a:endParaRPr>
          </a:p>
        </p:txBody>
      </p:sp>
      <p:sp>
        <p:nvSpPr>
          <p:cNvPr id="6" name="矩形 5">
            <a:hlinkClick r:id="rId3" action="ppaction://hlinksldjump"/>
          </p:cNvPr>
          <p:cNvSpPr/>
          <p:nvPr/>
        </p:nvSpPr>
        <p:spPr>
          <a:xfrm>
            <a:off x="8072936" y="6275575"/>
            <a:ext cx="42539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如何教</a:t>
            </a:r>
            <a:r>
              <a:rPr lang="en-US" altLang="zh-TW" sz="2800" b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2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5251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08583" y="647368"/>
            <a:ext cx="1025718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人生路上，我們可能會遇見許多不錯的對象，可以相互欣賞，共同前進，但要記得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</a:p>
          <a:p>
            <a:endParaRPr lang="en-US" altLang="zh-TW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在愛情與友情關係中，雙方</a:t>
            </a:r>
            <a:r>
              <a:rPr lang="zh-TW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都有選擇停下與轉身的</a:t>
            </a:r>
            <a:r>
              <a:rPr lang="zh-TW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權利</a:t>
            </a:r>
            <a:r>
              <a:rPr lang="zh-TW" altLang="en-US" sz="4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40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4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4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尊重對方，同時也一定要珍惜自己，才不會做出讓自己後悔的決定。</a:t>
            </a:r>
            <a:endParaRPr lang="en-US" altLang="zh-TW" sz="4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chenying0907 179"/>
          <p:cNvSpPr/>
          <p:nvPr/>
        </p:nvSpPr>
        <p:spPr>
          <a:xfrm>
            <a:off x="10217425" y="5329520"/>
            <a:ext cx="1496683" cy="1225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366" h="18746" extrusionOk="0">
                <a:moveTo>
                  <a:pt x="16789" y="2619"/>
                </a:moveTo>
                <a:cubicBezTo>
                  <a:pt x="19982" y="8007"/>
                  <a:pt x="9019" y="16387"/>
                  <a:pt x="5475" y="18746"/>
                </a:cubicBezTo>
                <a:cubicBezTo>
                  <a:pt x="3269" y="15480"/>
                  <a:pt x="-1618" y="5143"/>
                  <a:pt x="535" y="1577"/>
                </a:cubicBezTo>
                <a:cubicBezTo>
                  <a:pt x="3210" y="-2854"/>
                  <a:pt x="7075" y="3151"/>
                  <a:pt x="7664" y="6130"/>
                </a:cubicBezTo>
                <a:cubicBezTo>
                  <a:pt x="9500" y="3945"/>
                  <a:pt x="14312" y="-1562"/>
                  <a:pt x="16789" y="2619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FE4848"/>
            </a:solidFill>
            <a:miter lim="400000"/>
          </a:ln>
        </p:spPr>
        <p:txBody>
          <a:bodyPr lIns="38100" tIns="38100" rIns="38100" bIns="38100" anchor="ctr"/>
          <a:lstStyle/>
          <a:p>
            <a:pPr defTabSz="457200">
              <a:defRPr sz="3000">
                <a:solidFill>
                  <a:srgbClr val="FFFFFF"/>
                </a:solidFill>
                <a:effectLst>
                  <a:outerShdw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6" name="矩形 5">
            <a:hlinkClick r:id="rId2" action="ppaction://hlinksldjump"/>
          </p:cNvPr>
          <p:cNvSpPr/>
          <p:nvPr/>
        </p:nvSpPr>
        <p:spPr>
          <a:xfrm>
            <a:off x="708583" y="6032104"/>
            <a:ext cx="42539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情感教育  如何教</a:t>
            </a:r>
            <a:r>
              <a:rPr lang="en-US" altLang="zh-TW" sz="2800" b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en-US" altLang="zh-TW" sz="2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23872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eoplayback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43088" y="1690688"/>
            <a:ext cx="7735888" cy="4351338"/>
          </a:xfrm>
        </p:spPr>
      </p:pic>
    </p:spTree>
    <p:extLst>
      <p:ext uri="{BB962C8B-B14F-4D97-AF65-F5344CB8AC3E}">
        <p14:creationId xmlns:p14="http://schemas.microsoft.com/office/powerpoint/2010/main" val="2770676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8128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293751">
            <a:off x="5054382" y="2384749"/>
            <a:ext cx="5895014" cy="1325563"/>
          </a:xfrm>
        </p:spPr>
        <p:txBody>
          <a:bodyPr>
            <a:noAutofit/>
          </a:bodyPr>
          <a:lstStyle/>
          <a:p>
            <a:r>
              <a:rPr lang="zh-TW" altLang="en-US" sz="3600" b="1" dirty="0" smtClean="0">
                <a:solidFill>
                  <a:srgbClr val="99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感謝您的聆聽與認真參與</a:t>
            </a:r>
            <a:r>
              <a:rPr lang="en-US" altLang="zh-TW" sz="3600" b="1" dirty="0" smtClean="0">
                <a:solidFill>
                  <a:srgbClr val="99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  <a:endParaRPr lang="zh-TW" altLang="en-US" sz="3600" b="1" dirty="0">
              <a:solidFill>
                <a:srgbClr val="99009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/>
          <a:srcRect l="52782" t="44727" r="20535" b="26757"/>
          <a:stretch/>
        </p:blipFill>
        <p:spPr>
          <a:xfrm>
            <a:off x="10736826" y="94967"/>
            <a:ext cx="1685925" cy="101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07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3384</TotalTime>
  <Words>1668</Words>
  <Application>Microsoft Office PowerPoint</Application>
  <PresentationFormat>寬螢幕</PresentationFormat>
  <Paragraphs>196</Paragraphs>
  <Slides>31</Slides>
  <Notes>0</Notes>
  <HiddenSlides>0</HiddenSlides>
  <MMClips>1</MMClips>
  <ScaleCrop>false</ScaleCrop>
  <HeadingPairs>
    <vt:vector size="6" baseType="variant">
      <vt:variant>
        <vt:lpstr>使用字型</vt:lpstr>
      </vt:variant>
      <vt:variant>
        <vt:i4>12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31</vt:i4>
      </vt:variant>
    </vt:vector>
  </HeadingPairs>
  <TitlesOfParts>
    <vt:vector size="44" baseType="lpstr">
      <vt:lpstr>等线</vt:lpstr>
      <vt:lpstr>文鼎勘</vt:lpstr>
      <vt:lpstr>文鼎粗</vt:lpstr>
      <vt:lpstr>微軟正黑體</vt:lpstr>
      <vt:lpstr>微軟正黑體 Light</vt:lpstr>
      <vt:lpstr>新細明體</vt:lpstr>
      <vt:lpstr>標楷體</vt:lpstr>
      <vt:lpstr>Arial</vt:lpstr>
      <vt:lpstr>Arial Black</vt:lpstr>
      <vt:lpstr>Calibri</vt:lpstr>
      <vt:lpstr>Calibri Light</vt:lpstr>
      <vt:lpstr>Times New Roman</vt:lpstr>
      <vt:lpstr>Office 佈景主題</vt:lpstr>
      <vt:lpstr>PowerPoint 簡報</vt:lpstr>
      <vt:lpstr>歡迎您來挖寶!</vt:lpstr>
      <vt:lpstr>PowerPoint 簡報</vt:lpstr>
      <vt:lpstr>PowerPoint 簡報</vt:lpstr>
      <vt:lpstr>PowerPoint 簡報</vt:lpstr>
      <vt:lpstr>PowerPoint 簡報</vt:lpstr>
      <vt:lpstr>12年國教性別平等教育議題-情感教育內涵 </vt:lpstr>
      <vt:lpstr>PowerPoint 簡報</vt:lpstr>
      <vt:lpstr>國中生學習經營情感關係的首要任務:</vt:lpstr>
      <vt:lpstr>PowerPoint 簡報</vt:lpstr>
      <vt:lpstr>參考活動1.愛情問卷</vt:lpstr>
      <vt:lpstr>參考活動2.愛的顏色</vt:lpstr>
      <vt:lpstr>參考活動3.理想情人-價值觀澄清</vt:lpstr>
      <vt:lpstr>PowerPoint 簡報</vt:lpstr>
      <vt:lpstr>PowerPoint 簡報</vt:lpstr>
      <vt:lpstr>參考活動4. 方塊與圓球的愛情故事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參考活動5.Just The Way You Are</vt:lpstr>
      <vt:lpstr>PowerPoint 簡報</vt:lpstr>
      <vt:lpstr>PowerPoint 簡報</vt:lpstr>
      <vt:lpstr>「失落的一角」和「方體與圓球的愛情故事」中的方體，他們都為了與圓在一起而改變了自己的形體，但卻有不同的結果，你覺得它們的差異點為何呢?</vt:lpstr>
      <vt:lpstr>PowerPoint 簡報</vt:lpstr>
      <vt:lpstr>PowerPoint 簡報</vt:lpstr>
      <vt:lpstr>PowerPoint 簡報</vt:lpstr>
      <vt:lpstr>感謝您的聆聽與認真參與~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ove you… just the way you are</dc:title>
  <dc:creator>佳耘 謝</dc:creator>
  <cp:lastModifiedBy>佳耘 謝</cp:lastModifiedBy>
  <cp:revision>398</cp:revision>
  <dcterms:created xsi:type="dcterms:W3CDTF">2018-11-22T00:44:14Z</dcterms:created>
  <dcterms:modified xsi:type="dcterms:W3CDTF">2019-03-25T07:22:58Z</dcterms:modified>
</cp:coreProperties>
</file>