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8" r:id="rId2"/>
  </p:sldMasterIdLst>
  <p:notesMasterIdLst>
    <p:notesMasterId r:id="rId35"/>
  </p:notesMasterIdLst>
  <p:sldIdLst>
    <p:sldId id="256" r:id="rId3"/>
    <p:sldId id="429" r:id="rId4"/>
    <p:sldId id="886" r:id="rId5"/>
    <p:sldId id="887" r:id="rId6"/>
    <p:sldId id="888" r:id="rId7"/>
    <p:sldId id="928" r:id="rId8"/>
    <p:sldId id="891" r:id="rId9"/>
    <p:sldId id="890" r:id="rId10"/>
    <p:sldId id="892" r:id="rId11"/>
    <p:sldId id="873" r:id="rId12"/>
    <p:sldId id="875" r:id="rId13"/>
    <p:sldId id="894" r:id="rId14"/>
    <p:sldId id="880" r:id="rId15"/>
    <p:sldId id="925" r:id="rId16"/>
    <p:sldId id="895" r:id="rId17"/>
    <p:sldId id="922" r:id="rId18"/>
    <p:sldId id="923" r:id="rId19"/>
    <p:sldId id="901" r:id="rId20"/>
    <p:sldId id="902" r:id="rId21"/>
    <p:sldId id="896" r:id="rId22"/>
    <p:sldId id="926" r:id="rId23"/>
    <p:sldId id="900" r:id="rId24"/>
    <p:sldId id="905" r:id="rId25"/>
    <p:sldId id="924" r:id="rId26"/>
    <p:sldId id="907" r:id="rId27"/>
    <p:sldId id="908" r:id="rId28"/>
    <p:sldId id="909" r:id="rId29"/>
    <p:sldId id="910" r:id="rId30"/>
    <p:sldId id="927" r:id="rId31"/>
    <p:sldId id="912" r:id="rId32"/>
    <p:sldId id="913" r:id="rId33"/>
    <p:sldId id="914" r:id="rId34"/>
  </p:sldIdLst>
  <p:sldSz cx="9144000" cy="5143500" type="screen16x9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DAEF"/>
    <a:srgbClr val="F27D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79" autoAdjust="0"/>
    <p:restoredTop sz="94095" autoAdjust="0"/>
  </p:normalViewPr>
  <p:slideViewPr>
    <p:cSldViewPr>
      <p:cViewPr>
        <p:scale>
          <a:sx n="50" d="100"/>
          <a:sy n="50" d="100"/>
        </p:scale>
        <p:origin x="1592" y="58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53882A-B6FB-43C2-8D9E-C9C29D325028}" type="datetimeFigureOut">
              <a:rPr lang="zh-TW" altLang="en-US" smtClean="0"/>
              <a:t>2024/5/20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30F08B-5B32-4E4F-A3F6-CB12100214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1048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30F08B-5B32-4E4F-A3F6-CB12100214BE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368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8" name="群組 7"/>
          <p:cNvGrpSpPr/>
          <p:nvPr userDrawn="1"/>
        </p:nvGrpSpPr>
        <p:grpSpPr>
          <a:xfrm>
            <a:off x="1650883" y="1131590"/>
            <a:ext cx="5842234" cy="2808312"/>
            <a:chOff x="1650883" y="1131590"/>
            <a:chExt cx="5842234" cy="2808312"/>
          </a:xfrm>
        </p:grpSpPr>
        <p:sp>
          <p:nvSpPr>
            <p:cNvPr id="9" name="文字方塊 8"/>
            <p:cNvSpPr txBox="1"/>
            <p:nvPr/>
          </p:nvSpPr>
          <p:spPr>
            <a:xfrm>
              <a:off x="3864113" y="3355127"/>
              <a:ext cx="141577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TW" altLang="en-US" sz="32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王溢嘉</a:t>
              </a:r>
            </a:p>
          </p:txBody>
        </p:sp>
        <p:grpSp>
          <p:nvGrpSpPr>
            <p:cNvPr id="10" name="群組 9"/>
            <p:cNvGrpSpPr/>
            <p:nvPr/>
          </p:nvGrpSpPr>
          <p:grpSpPr>
            <a:xfrm>
              <a:off x="1650883" y="1131590"/>
              <a:ext cx="5842234" cy="1787426"/>
              <a:chOff x="-890446" y="1781527"/>
              <a:chExt cx="5842234" cy="1787426"/>
            </a:xfrm>
          </p:grpSpPr>
          <p:sp>
            <p:nvSpPr>
              <p:cNvPr id="11" name="文字方塊 10"/>
              <p:cNvSpPr txBox="1"/>
              <p:nvPr/>
            </p:nvSpPr>
            <p:spPr>
              <a:xfrm>
                <a:off x="-890446" y="2645623"/>
                <a:ext cx="584223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5400" b="1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音樂家與職籃巨星</a:t>
                </a:r>
              </a:p>
            </p:txBody>
          </p:sp>
          <p:sp>
            <p:nvSpPr>
              <p:cNvPr id="12" name="文字方塊 11"/>
              <p:cNvSpPr txBox="1"/>
              <p:nvPr/>
            </p:nvSpPr>
            <p:spPr>
              <a:xfrm>
                <a:off x="1322782" y="1781527"/>
                <a:ext cx="141577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TW" altLang="en-US" sz="32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第九課</a:t>
                </a:r>
              </a:p>
            </p:txBody>
          </p:sp>
        </p:grpSp>
      </p:grpSp>
      <p:grpSp>
        <p:nvGrpSpPr>
          <p:cNvPr id="23" name="群組 22"/>
          <p:cNvGrpSpPr/>
          <p:nvPr userDrawn="1"/>
        </p:nvGrpSpPr>
        <p:grpSpPr>
          <a:xfrm>
            <a:off x="190248" y="952487"/>
            <a:ext cx="8953752" cy="3933058"/>
            <a:chOff x="-123151" y="750502"/>
            <a:chExt cx="12640791" cy="5689175"/>
          </a:xfrm>
        </p:grpSpPr>
        <p:sp>
          <p:nvSpPr>
            <p:cNvPr id="24" name="椭圆 7"/>
            <p:cNvSpPr/>
            <p:nvPr userDrawn="1"/>
          </p:nvSpPr>
          <p:spPr>
            <a:xfrm>
              <a:off x="4312802" y="5732141"/>
              <a:ext cx="517840" cy="517840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8"/>
            <p:cNvSpPr/>
            <p:nvPr userDrawn="1"/>
          </p:nvSpPr>
          <p:spPr>
            <a:xfrm>
              <a:off x="-123151" y="750502"/>
              <a:ext cx="703892" cy="703892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9"/>
            <p:cNvSpPr/>
            <p:nvPr userDrawn="1"/>
          </p:nvSpPr>
          <p:spPr>
            <a:xfrm>
              <a:off x="605332" y="3077053"/>
              <a:ext cx="1153813" cy="115381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10"/>
            <p:cNvSpPr/>
            <p:nvPr userDrawn="1"/>
          </p:nvSpPr>
          <p:spPr>
            <a:xfrm>
              <a:off x="1145108" y="4898255"/>
              <a:ext cx="833886" cy="833886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11"/>
            <p:cNvSpPr/>
            <p:nvPr userDrawn="1"/>
          </p:nvSpPr>
          <p:spPr>
            <a:xfrm>
              <a:off x="10293376" y="5076096"/>
              <a:ext cx="1363581" cy="1363581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12"/>
            <p:cNvSpPr/>
            <p:nvPr userDrawn="1"/>
          </p:nvSpPr>
          <p:spPr>
            <a:xfrm>
              <a:off x="11394605" y="3415098"/>
              <a:ext cx="1123035" cy="1123035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13"/>
            <p:cNvSpPr/>
            <p:nvPr userDrawn="1"/>
          </p:nvSpPr>
          <p:spPr>
            <a:xfrm>
              <a:off x="8658747" y="1454394"/>
              <a:ext cx="615376" cy="615376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14"/>
            <p:cNvSpPr/>
            <p:nvPr userDrawn="1"/>
          </p:nvSpPr>
          <p:spPr>
            <a:xfrm>
              <a:off x="11574358" y="2000825"/>
              <a:ext cx="763528" cy="763528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15"/>
            <p:cNvSpPr/>
            <p:nvPr userDrawn="1"/>
          </p:nvSpPr>
          <p:spPr>
            <a:xfrm>
              <a:off x="10032409" y="750502"/>
              <a:ext cx="1250323" cy="12503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16"/>
            <p:cNvSpPr/>
            <p:nvPr userDrawn="1"/>
          </p:nvSpPr>
          <p:spPr>
            <a:xfrm>
              <a:off x="8658747" y="5650494"/>
              <a:ext cx="736379" cy="736379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78275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思維建構－閱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flipH="1">
            <a:off x="0" y="-92546"/>
            <a:ext cx="9144000" cy="1066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96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思維建構－表達+閱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flipH="1">
            <a:off x="0" y="-92546"/>
            <a:ext cx="9144000" cy="1066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607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延伸思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flipH="1">
            <a:off x="0" y="-92546"/>
            <a:ext cx="9144000" cy="1066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27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延伸價值思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flipH="1">
            <a:off x="0" y="-92546"/>
            <a:ext cx="9144000" cy="1066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846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全文統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flipH="1">
            <a:off x="0" y="-92546"/>
            <a:ext cx="9144000" cy="1066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8451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全文統整-表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flipH="1">
            <a:off x="0" y="-92546"/>
            <a:ext cx="9144000" cy="1066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274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全文統整-閱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8131" y="-15248"/>
            <a:ext cx="9179997" cy="5173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429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90626" y="1010210"/>
            <a:ext cx="7667244" cy="60512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90626" y="3224773"/>
            <a:ext cx="7667244" cy="60512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90626" y="1113584"/>
            <a:ext cx="7667244" cy="20574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7236911" y="3051692"/>
            <a:ext cx="810678" cy="810677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074167"/>
            <a:ext cx="7475220" cy="2276856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72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3291840"/>
            <a:ext cx="5918454" cy="802386"/>
          </a:xfrm>
        </p:spPr>
        <p:txBody>
          <a:bodyPr>
            <a:normAutofit/>
          </a:bodyPr>
          <a:lstStyle>
            <a:lvl1pPr marL="0" indent="0" algn="l">
              <a:buNone/>
              <a:defRPr sz="1650">
                <a:solidFill>
                  <a:schemeClr val="tx1"/>
                </a:solidFill>
              </a:defRPr>
            </a:lvl1pPr>
            <a:lvl2pPr marL="342900" indent="0" algn="ctr">
              <a:buNone/>
              <a:defRPr sz="1650"/>
            </a:lvl2pPr>
            <a:lvl3pPr marL="685800" indent="0" algn="ctr">
              <a:buNone/>
              <a:defRPr sz="165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>
                <a:solidFill>
                  <a:srgbClr val="696464"/>
                </a:solidFill>
              </a:rPr>
              <a:pPr/>
              <a:t>5/20/2024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194550" y="3217001"/>
            <a:ext cx="895401" cy="480060"/>
          </a:xfrm>
        </p:spPr>
        <p:txBody>
          <a:bodyPr/>
          <a:lstStyle>
            <a:lvl1pPr>
              <a:defRPr sz="21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0973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>
                <a:solidFill>
                  <a:srgbClr val="696464"/>
                </a:solidFill>
              </a:rPr>
              <a:pPr/>
              <a:t>5/20/2024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899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688492"/>
            <a:ext cx="9144000" cy="1455008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918972"/>
            <a:ext cx="6960870" cy="264033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0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1" y="3765042"/>
            <a:ext cx="6789420" cy="800100"/>
          </a:xfrm>
        </p:spPr>
        <p:txBody>
          <a:bodyPr anchor="t">
            <a:normAutofit/>
          </a:bodyPr>
          <a:lstStyle>
            <a:lvl1pPr marL="0" indent="0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4704588"/>
            <a:ext cx="1983232" cy="273844"/>
          </a:xfrm>
        </p:spPr>
        <p:txBody>
          <a:bodyPr/>
          <a:lstStyle/>
          <a:p>
            <a:fld id="{C6F822A4-8DA6-4447-9B1F-C5DB58435268}" type="datetimeFigureOut">
              <a:rPr lang="en-US" dirty="0">
                <a:solidFill>
                  <a:srgbClr val="696464"/>
                </a:solidFill>
              </a:rPr>
              <a:pPr/>
              <a:t>5/20/2024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7031" y="4704588"/>
            <a:ext cx="4745736" cy="273844"/>
          </a:xfrm>
        </p:spPr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73049" y="1744386"/>
            <a:ext cx="810678" cy="810677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32776" y="1879600"/>
            <a:ext cx="891224" cy="540249"/>
          </a:xfrm>
        </p:spPr>
        <p:txBody>
          <a:bodyPr/>
          <a:lstStyle>
            <a:lvl1pPr>
              <a:defRPr sz="21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70470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2386" y="1645920"/>
            <a:ext cx="3566160" cy="298323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3168" y="1645920"/>
            <a:ext cx="3566160" cy="298323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>
                <a:solidFill>
                  <a:srgbClr val="696464"/>
                </a:solidFill>
              </a:rPr>
              <a:pPr/>
              <a:t>5/20/2024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8746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0" y="1536192"/>
            <a:ext cx="3566160" cy="480060"/>
          </a:xfrm>
        </p:spPr>
        <p:txBody>
          <a:bodyPr anchor="ctr">
            <a:normAutofit/>
          </a:bodyPr>
          <a:lstStyle>
            <a:lvl1pPr marL="0" indent="0">
              <a:buNone/>
              <a:defRPr sz="1500" b="1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386" y="2057400"/>
            <a:ext cx="3566160" cy="246888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73168" y="1536192"/>
            <a:ext cx="3566160" cy="480060"/>
          </a:xfrm>
        </p:spPr>
        <p:txBody>
          <a:bodyPr anchor="ctr">
            <a:normAutofit/>
          </a:bodyPr>
          <a:lstStyle>
            <a:lvl1pPr marL="0" indent="0">
              <a:buNone/>
              <a:defRPr sz="1500" b="1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73168" y="2057400"/>
            <a:ext cx="3566160" cy="2468880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>
                <a:solidFill>
                  <a:srgbClr val="696464"/>
                </a:solidFill>
              </a:rPr>
              <a:pPr/>
              <a:t>5/20/2024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615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>
                <a:solidFill>
                  <a:srgbClr val="696464"/>
                </a:solidFill>
              </a:rPr>
              <a:pPr/>
              <a:t>5/20/2024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39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>
                <a:solidFill>
                  <a:srgbClr val="696464"/>
                </a:solidFill>
              </a:rPr>
              <a:pPr/>
              <a:t>5/20/2024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928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51434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514350"/>
            <a:ext cx="2400300" cy="1303020"/>
          </a:xfrm>
        </p:spPr>
        <p:txBody>
          <a:bodyPr anchor="b">
            <a:normAutofit/>
          </a:bodyPr>
          <a:lstStyle>
            <a:lvl1pPr>
              <a:defRPr sz="2400" b="1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514350"/>
            <a:ext cx="5033772" cy="3765042"/>
          </a:xfrm>
        </p:spPr>
        <p:txBody>
          <a:bodyPr/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1817370"/>
            <a:ext cx="2400300" cy="24688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05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>
                <a:solidFill>
                  <a:srgbClr val="696464"/>
                </a:solidFill>
              </a:rPr>
              <a:pPr/>
              <a:t>5/20/2024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8551294" y="4672261"/>
            <a:ext cx="342900" cy="3429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0866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51434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514350"/>
            <a:ext cx="2400300" cy="1303020"/>
          </a:xfrm>
        </p:spPr>
        <p:txBody>
          <a:bodyPr anchor="b">
            <a:normAutofit/>
          </a:bodyPr>
          <a:lstStyle>
            <a:lvl1pPr>
              <a:defRPr sz="2400" b="1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51435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1817370"/>
            <a:ext cx="2400300" cy="24688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05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>
                <a:solidFill>
                  <a:srgbClr val="696464"/>
                </a:solidFill>
              </a:rPr>
              <a:pPr/>
              <a:t>5/20/2024</a:t>
            </a:fld>
            <a:endParaRPr lang="en-US" dirty="0">
              <a:solidFill>
                <a:srgbClr val="696464"/>
              </a:solidFill>
            </a:endParaRPr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8551294" y="4672261"/>
            <a:ext cx="342900" cy="3429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96007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>
                <a:solidFill>
                  <a:srgbClr val="696464"/>
                </a:solidFill>
              </a:rPr>
              <a:pPr/>
              <a:t>5/20/2024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2787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00050"/>
            <a:ext cx="1914525" cy="42291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400050"/>
            <a:ext cx="5629275" cy="42291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>
                <a:solidFill>
                  <a:srgbClr val="696464"/>
                </a:solidFill>
              </a:rPr>
              <a:pPr/>
              <a:t>5/20/2024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24154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延伸價值思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flipH="1">
            <a:off x="0" y="-92546"/>
            <a:ext cx="9144000" cy="1066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3882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即時演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flipH="1">
            <a:off x="0" y="-92546"/>
            <a:ext cx="9144000" cy="1066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6531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10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78C2A-9ABA-4ECE-855F-FA661C815454}" type="datetimeFigureOut">
              <a:rPr lang="zh-TW" altLang="en-US" smtClean="0"/>
              <a:t>2024/5/20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B122B9-5272-4381-A16D-2887EDDF268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7491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5" r:id="rId3"/>
    <p:sldLayoutId id="2147483664" r:id="rId4"/>
    <p:sldLayoutId id="2147483677" r:id="rId5"/>
    <p:sldLayoutId id="2147483669" r:id="rId6"/>
    <p:sldLayoutId id="2147483670" r:id="rId7"/>
    <p:sldLayoutId id="2147483671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2386" y="363474"/>
            <a:ext cx="7543800" cy="12070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386" y="1591056"/>
            <a:ext cx="7543800" cy="303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73318" y="4704588"/>
            <a:ext cx="245516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2"/>
                </a:solidFill>
              </a:defRPr>
            </a:lvl1pPr>
          </a:lstStyle>
          <a:p>
            <a:pPr defTabSz="342900"/>
            <a:fld id="{8664C608-40B1-4030-A28D-5B74BC98ADCE}" type="datetimeFigureOut">
              <a:rPr lang="en-US" smtClean="0">
                <a:solidFill>
                  <a:srgbClr val="696464"/>
                </a:solidFill>
              </a:rPr>
              <a:pPr defTabSz="342900"/>
              <a:t>5/20/2024</a:t>
            </a:fld>
            <a:endParaRPr lang="en-US" dirty="0">
              <a:solidFill>
                <a:srgbClr val="696464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16102" y="4704588"/>
            <a:ext cx="4745736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2"/>
                </a:solidFill>
              </a:defRPr>
            </a:lvl1pPr>
          </a:lstStyle>
          <a:p>
            <a:pPr defTabSz="342900"/>
            <a:endParaRPr lang="en-US" dirty="0">
              <a:solidFill>
                <a:srgbClr val="696464"/>
              </a:solidFill>
            </a:endParaRPr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8551294" y="4672261"/>
            <a:ext cx="342900" cy="3429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6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4704588"/>
            <a:ext cx="48006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 b="1">
                <a:solidFill>
                  <a:srgbClr val="FFFFFF"/>
                </a:solidFill>
                <a:latin typeface="+mj-lt"/>
              </a:defRPr>
            </a:lvl1pPr>
          </a:lstStyle>
          <a:p>
            <a:pPr defTabSz="342900"/>
            <a:fld id="{4FAB73BC-B049-4115-A692-8D63A059BFB8}" type="slidenum">
              <a:rPr lang="en-US" smtClean="0"/>
              <a:pPr defTabSz="34290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216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50" kern="1200" cap="all" baseline="0">
          <a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90000"/>
        </a:lnSpc>
        <a:spcBef>
          <a:spcPts val="300"/>
        </a:spcBef>
        <a:spcAft>
          <a:spcPts val="15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themeOverride" Target="../theme/themeOverrid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0529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71600" y="915566"/>
            <a:ext cx="8172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根據題目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〈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音樂家與職籃巨星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〉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，試著思考：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-36512" y="843558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Q1.</a:t>
            </a:r>
            <a:endParaRPr lang="zh-TW" altLang="en-US" sz="4800" dirty="0">
              <a:solidFill>
                <a:srgbClr val="F27D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7916CCC8-1076-4A2E-8CA1-12EECA5A27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088082"/>
            <a:ext cx="8260796" cy="2761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283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71600" y="915566"/>
            <a:ext cx="8172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初步閱讀過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〈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音樂家與職籃巨星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〉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，這篇文本在形式上共分為＿＿段（自然段）。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試著判斷哪些段落屬於「音樂家」？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哪些段落屬於「職籃巨星」？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而本文的「敘述重點」偏重何者？：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-36512" y="843558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 err="1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Q2</a:t>
            </a:r>
            <a:r>
              <a:rPr lang="en-US" altLang="zh-TW" sz="4800" dirty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TW" altLang="en-US" sz="4800" dirty="0">
              <a:solidFill>
                <a:srgbClr val="F27D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18D91573-F3AF-4BDF-BD29-71DDCEF598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87965"/>
            <a:ext cx="8748464" cy="1679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081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71600" y="915566"/>
            <a:ext cx="8172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試著利用以下表格，統整文本中魯賓斯坦的資訊：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-36512" y="843558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 err="1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Q3</a:t>
            </a:r>
            <a:r>
              <a:rPr lang="en-US" altLang="zh-TW" sz="4800" dirty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TW" altLang="en-US" sz="4800" dirty="0">
              <a:solidFill>
                <a:srgbClr val="F27D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42989C24-6F24-4D36-AD05-906D41470C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837" y="1992784"/>
            <a:ext cx="8736325" cy="3054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07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71600" y="915566"/>
            <a:ext cx="8172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作者透過魯賓斯坦的故事，告訴我們什麼道理？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-36512" y="843558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 err="1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Q4</a:t>
            </a:r>
            <a:r>
              <a:rPr lang="en-US" altLang="zh-TW" sz="4800" dirty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TW" altLang="en-US" sz="4800" dirty="0">
              <a:solidFill>
                <a:srgbClr val="F27D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41DD4E52-1E5C-496D-A965-20FF3DAC76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283718"/>
            <a:ext cx="8254699" cy="250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343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043608" y="886414"/>
            <a:ext cx="8172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在達成目標的過程中，努力和天分各占的比例為多少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利用</a:t>
            </a:r>
            <a:r>
              <a:rPr lang="en-US" altLang="zh-TW" sz="32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Padlet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表達想法。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-36512" y="843558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 err="1" smtClean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Q5</a:t>
            </a:r>
            <a:r>
              <a:rPr lang="en-US" altLang="zh-TW" sz="4800" dirty="0" smtClean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TW" altLang="en-US" sz="4800" dirty="0">
              <a:solidFill>
                <a:srgbClr val="F27D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直線接點 4"/>
          <p:cNvCxnSpPr/>
          <p:nvPr/>
        </p:nvCxnSpPr>
        <p:spPr>
          <a:xfrm>
            <a:off x="503548" y="3363838"/>
            <a:ext cx="813690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2339751" y="3565919"/>
            <a:ext cx="453650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1.</a:t>
            </a:r>
            <a:r>
              <a:rPr lang="zh-TW" altLang="en-US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最左邊：天分</a:t>
            </a:r>
            <a:r>
              <a:rPr lang="en-US" altLang="zh-TW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10</a:t>
            </a:r>
            <a:r>
              <a:rPr lang="zh-TW" altLang="en-US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努力</a:t>
            </a:r>
            <a:r>
              <a:rPr lang="en-US" altLang="zh-TW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0</a:t>
            </a:r>
            <a:r>
              <a:rPr lang="zh-TW" altLang="en-US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。</a:t>
            </a:r>
            <a:endParaRPr lang="en-US" altLang="zh-TW" sz="2000" dirty="0" smtClean="0">
              <a:latin typeface="華康粗圓體" panose="020F0709000000000000" pitchFamily="49" charset="-120"/>
              <a:ea typeface="華康粗圓體" panose="020F0709000000000000" pitchFamily="49" charset="-120"/>
            </a:endParaRPr>
          </a:p>
          <a:p>
            <a:r>
              <a:rPr lang="en-US" altLang="zh-TW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2.</a:t>
            </a:r>
            <a:r>
              <a:rPr lang="zh-TW" altLang="en-US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最右邊：天分</a:t>
            </a:r>
            <a:r>
              <a:rPr lang="en-US" altLang="zh-TW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0</a:t>
            </a:r>
            <a:r>
              <a:rPr lang="zh-TW" altLang="en-US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努力</a:t>
            </a:r>
            <a:r>
              <a:rPr lang="en-US" altLang="zh-TW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10</a:t>
            </a:r>
            <a:r>
              <a:rPr lang="zh-TW" altLang="en-US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。</a:t>
            </a:r>
            <a:endParaRPr lang="en-US" altLang="zh-TW" sz="2000" dirty="0" smtClean="0">
              <a:latin typeface="華康粗圓體" panose="020F0709000000000000" pitchFamily="49" charset="-120"/>
              <a:ea typeface="華康粗圓體" panose="020F0709000000000000" pitchFamily="49" charset="-120"/>
            </a:endParaRPr>
          </a:p>
          <a:p>
            <a:r>
              <a:rPr lang="en-US" altLang="zh-TW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3. </a:t>
            </a:r>
            <a:r>
              <a:rPr lang="zh-TW" altLang="en-US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請在可以符合立場的帖子上編輯，</a:t>
            </a:r>
            <a:r>
              <a:rPr lang="en-US" altLang="zh-TW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/>
            </a:r>
            <a:br>
              <a:rPr lang="en-US" altLang="zh-TW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</a:br>
            <a:r>
              <a:rPr lang="zh-TW" altLang="en-US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輸入組別和想法。</a:t>
            </a:r>
            <a:endParaRPr lang="en-US" altLang="zh-TW" sz="2000" dirty="0" smtClean="0">
              <a:latin typeface="華康粗圓體" panose="020F0709000000000000" pitchFamily="49" charset="-120"/>
              <a:ea typeface="華康粗圓體" panose="020F0709000000000000" pitchFamily="49" charset="-120"/>
            </a:endParaRPr>
          </a:p>
          <a:p>
            <a:r>
              <a:rPr lang="en-US" altLang="zh-TW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4. </a:t>
            </a:r>
            <a:r>
              <a:rPr lang="zh-TW" altLang="en-US" sz="2000" dirty="0" smtClean="0">
                <a:latin typeface="華康粗圓體" panose="020F0709000000000000" pitchFamily="49" charset="-120"/>
                <a:ea typeface="華康粗圓體" panose="020F0709000000000000" pitchFamily="49" charset="-120"/>
              </a:rPr>
              <a:t>亦可直接按＋號新增貼子。</a:t>
            </a:r>
            <a:endParaRPr lang="zh-TW" altLang="en-US" sz="2000" dirty="0">
              <a:latin typeface="華康粗圓體" panose="020F0709000000000000" pitchFamily="49" charset="-120"/>
              <a:ea typeface="華康粗圓體" panose="020F0709000000000000" pitchFamily="49" charset="-120"/>
            </a:endParaRPr>
          </a:p>
        </p:txBody>
      </p:sp>
      <p:sp>
        <p:nvSpPr>
          <p:cNvPr id="8" name="流程圖: 換頁接點 7"/>
          <p:cNvSpPr/>
          <p:nvPr/>
        </p:nvSpPr>
        <p:spPr>
          <a:xfrm rot="10800000">
            <a:off x="1907701" y="3363832"/>
            <a:ext cx="4896545" cy="1779667"/>
          </a:xfrm>
          <a:prstGeom prst="flowChartOffpage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矩形圖說文字 8"/>
          <p:cNvSpPr/>
          <p:nvPr/>
        </p:nvSpPr>
        <p:spPr>
          <a:xfrm>
            <a:off x="467586" y="2107648"/>
            <a:ext cx="1008070" cy="1080120"/>
          </a:xfrm>
          <a:prstGeom prst="wedgeRect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天分</a:t>
            </a:r>
            <a:r>
              <a:rPr lang="en-US" altLang="zh-TW" sz="2400" b="1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10</a:t>
            </a:r>
            <a:br>
              <a:rPr lang="en-US" altLang="zh-TW" sz="2400" b="1" dirty="0">
                <a:latin typeface="華康粗圓體" panose="020F0709000000000000" pitchFamily="49" charset="-120"/>
                <a:ea typeface="華康粗圓體" panose="020F0709000000000000" pitchFamily="49" charset="-120"/>
              </a:rPr>
            </a:br>
            <a:r>
              <a:rPr lang="zh-TW" altLang="en-US" sz="2400" b="1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努力</a:t>
            </a:r>
            <a:r>
              <a:rPr lang="en-US" altLang="zh-TW" sz="2400" b="1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0</a:t>
            </a:r>
            <a:endParaRPr lang="zh-TW" altLang="en-US" sz="2400" b="1" dirty="0">
              <a:latin typeface="華康粗圓體" panose="020F0709000000000000" pitchFamily="49" charset="-120"/>
              <a:ea typeface="華康粗圓體" panose="020F0709000000000000" pitchFamily="49" charset="-120"/>
            </a:endParaRPr>
          </a:p>
        </p:txBody>
      </p:sp>
      <p:sp>
        <p:nvSpPr>
          <p:cNvPr id="10" name="矩形圖說文字 9"/>
          <p:cNvSpPr/>
          <p:nvPr/>
        </p:nvSpPr>
        <p:spPr>
          <a:xfrm>
            <a:off x="7884368" y="2139702"/>
            <a:ext cx="1080120" cy="1080120"/>
          </a:xfrm>
          <a:prstGeom prst="wedgeRect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天分</a:t>
            </a:r>
            <a:r>
              <a:rPr lang="en-US" altLang="zh-TW" sz="2400" b="1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0</a:t>
            </a:r>
            <a:br>
              <a:rPr lang="en-US" altLang="zh-TW" sz="2400" b="1" dirty="0">
                <a:latin typeface="華康粗圓體" panose="020F0709000000000000" pitchFamily="49" charset="-120"/>
                <a:ea typeface="華康粗圓體" panose="020F0709000000000000" pitchFamily="49" charset="-120"/>
              </a:rPr>
            </a:br>
            <a:r>
              <a:rPr lang="zh-TW" altLang="en-US" sz="2400" b="1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努力</a:t>
            </a:r>
            <a:r>
              <a:rPr lang="en-US" altLang="zh-TW" sz="2400" b="1" dirty="0">
                <a:latin typeface="華康粗圓體" panose="020F0709000000000000" pitchFamily="49" charset="-120"/>
                <a:ea typeface="華康粗圓體" panose="020F0709000000000000" pitchFamily="49" charset="-120"/>
              </a:rPr>
              <a:t>10</a:t>
            </a:r>
            <a:endParaRPr lang="zh-TW" altLang="en-US" sz="2400" b="1" dirty="0">
              <a:latin typeface="華康粗圓體" panose="020F0709000000000000" pitchFamily="49" charset="-120"/>
              <a:ea typeface="華康粗圓體" panose="020F0709000000000000" pitchFamily="49" charset="-120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3723878"/>
            <a:ext cx="1243177" cy="1243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26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03548" y="1275606"/>
            <a:ext cx="813690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◎</a:t>
            </a:r>
            <a:r>
              <a:rPr lang="en-US" altLang="zh-TW" sz="400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〈</a:t>
            </a:r>
            <a:r>
              <a:rPr lang="zh-TW" altLang="en-US" sz="400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音樂家與職籃巨星</a:t>
            </a:r>
            <a:r>
              <a:rPr lang="en-US" altLang="zh-TW" sz="400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〉</a:t>
            </a:r>
            <a:r>
              <a:rPr lang="zh-TW" altLang="en-US" sz="400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的第四段屬於「  駁論  」。</a:t>
            </a:r>
          </a:p>
          <a:p>
            <a:r>
              <a:rPr lang="zh-TW" altLang="en-US" sz="400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作者先點出一般人的疑惑，再進一步提出辯駁，藉以引出麥可．喬丹的故事。</a:t>
            </a:r>
          </a:p>
        </p:txBody>
      </p:sp>
    </p:spTree>
    <p:extLst>
      <p:ext uri="{BB962C8B-B14F-4D97-AF65-F5344CB8AC3E}">
        <p14:creationId xmlns:p14="http://schemas.microsoft.com/office/powerpoint/2010/main" val="312283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71600" y="915566"/>
            <a:ext cx="8172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第四段，作者點出一般人對於「苦練」的心態。試著透過下面圖表，分析作者認為一般人對於「苦練」的看法：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-36512" y="843558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 err="1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Q5</a:t>
            </a:r>
            <a:r>
              <a:rPr lang="en-US" altLang="zh-TW" sz="4800" dirty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TW" altLang="en-US" sz="4800" dirty="0">
              <a:solidFill>
                <a:srgbClr val="F27D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4998030B-73DC-41EE-98A0-33781F94EB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549523"/>
            <a:ext cx="8522947" cy="248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11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71600" y="915566"/>
            <a:ext cx="81724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「投資報酬率」是「經濟學」名詞，指「投資後的收益與成本之間的百分比率」。根據文本第四段，試著透過表格，以「投資報酬率」的概念，分析作者在本段提出的論點：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-36512" y="843558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 err="1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Q5</a:t>
            </a:r>
            <a:r>
              <a:rPr lang="en-US" altLang="zh-TW" sz="4800" dirty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TW" altLang="en-US" sz="4800" dirty="0">
              <a:solidFill>
                <a:srgbClr val="F27D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="" xmlns:a16="http://schemas.microsoft.com/office/drawing/2014/main" id="{27844C56-710B-4A3C-8A5B-09E72B20D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16" y="2887784"/>
            <a:ext cx="8992379" cy="2255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7474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-36512" y="444609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 err="1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Q6</a:t>
            </a:r>
            <a:r>
              <a:rPr lang="en-US" altLang="zh-TW" sz="4800" dirty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TW" altLang="en-US" sz="4800" dirty="0">
              <a:solidFill>
                <a:srgbClr val="F27D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43608" y="753547"/>
            <a:ext cx="813690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利用下表，整理麥可．喬丹的基本資料。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="" xmlns:a16="http://schemas.microsoft.com/office/drawing/2014/main" id="{A7A668AF-5A79-4957-9E6B-D5106F44F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12" y="1297552"/>
            <a:ext cx="9144000" cy="3845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135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15616" y="843558"/>
            <a:ext cx="8028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作者透過麥可喬丹的故事，告訴我們什麼道理？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-36512" y="843558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 err="1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Q7</a:t>
            </a:r>
            <a:r>
              <a:rPr lang="en-US" altLang="zh-TW" sz="4800" dirty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TW" altLang="en-US" sz="4800" dirty="0">
              <a:solidFill>
                <a:srgbClr val="F27D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7DA3B170-3145-4047-93A7-DCAF009C3E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89" y="2571750"/>
            <a:ext cx="8919221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9148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15616" y="843558"/>
            <a:ext cx="28083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統整並比較魯賓斯坦與麥可．喬丹的相關資料及兩位人物成功的共同因素。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-36512" y="843558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 err="1" smtClean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Q8</a:t>
            </a:r>
            <a:r>
              <a:rPr lang="en-US" altLang="zh-TW" sz="4800" dirty="0" smtClean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TW" altLang="en-US" sz="4800" dirty="0">
              <a:solidFill>
                <a:srgbClr val="F27D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B8D35623-674E-4BD8-9439-712F688C6E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888" y="843558"/>
            <a:ext cx="5486876" cy="404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25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15616" y="843558"/>
            <a:ext cx="8028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全文統整，根據魯賓斯坦和麥可喬丹的故事，可以推論出什麼樣的訊息？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-36512" y="843558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 err="1" smtClean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Q9</a:t>
            </a:r>
            <a:r>
              <a:rPr lang="en-US" altLang="zh-TW" sz="4800" dirty="0" smtClean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TW" altLang="en-US" sz="4800" dirty="0">
              <a:solidFill>
                <a:srgbClr val="F27D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表格 7">
            <a:extLst>
              <a:ext uri="{FF2B5EF4-FFF2-40B4-BE49-F238E27FC236}">
                <a16:creationId xmlns="" xmlns:a16="http://schemas.microsoft.com/office/drawing/2014/main" id="{0171B029-CCAB-69DA-76C3-6324BC9329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2653940"/>
              </p:ext>
            </p:extLst>
          </p:nvPr>
        </p:nvGraphicFramePr>
        <p:xfrm>
          <a:off x="125758" y="2283718"/>
          <a:ext cx="8892483" cy="20700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3387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558607">
                  <a:extLst>
                    <a:ext uri="{9D8B030D-6E8A-4147-A177-3AD203B41FA5}">
                      <a16:colId xmlns="" xmlns:a16="http://schemas.microsoft.com/office/drawing/2014/main" val="2133750581"/>
                    </a:ext>
                  </a:extLst>
                </a:gridCol>
              </a:tblGrid>
              <a:tr h="69002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2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400" kern="1200" dirty="0">
                          <a:solidFill>
                            <a:schemeClr val="tx1"/>
                          </a:solidFill>
                          <a:latin typeface="華康POP1體W5" panose="040B0509000000000000" pitchFamily="81" charset="-120"/>
                          <a:ea typeface="華康POP1體W5" panose="040B0509000000000000" pitchFamily="81" charset="-120"/>
                          <a:cs typeface="+mn-cs"/>
                        </a:rPr>
                        <a:t>不管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altLang="zh-TW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563073039"/>
                  </a:ext>
                </a:extLst>
              </a:tr>
              <a:tr h="69002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2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400" kern="1200" dirty="0">
                          <a:solidFill>
                            <a:schemeClr val="tx1"/>
                          </a:solidFill>
                          <a:latin typeface="華康POP1體W5" panose="040B0509000000000000" pitchFamily="81" charset="-120"/>
                          <a:ea typeface="華康POP1體W5" panose="040B0509000000000000" pitchFamily="81" charset="-120"/>
                          <a:cs typeface="+mn-cs"/>
                        </a:rPr>
                        <a:t>只要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altLang="zh-TW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719590836"/>
                  </a:ext>
                </a:extLst>
              </a:tr>
              <a:tr h="69002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29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400" kern="1200" dirty="0">
                          <a:solidFill>
                            <a:schemeClr val="tx1"/>
                          </a:solidFill>
                          <a:latin typeface="華康POP1體W5" panose="040B0509000000000000" pitchFamily="81" charset="-120"/>
                          <a:ea typeface="華康POP1體W5" panose="040B0509000000000000" pitchFamily="81" charset="-120"/>
                          <a:cs typeface="+mn-cs"/>
                        </a:rPr>
                        <a:t>就會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altLang="zh-TW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146989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0935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43508" y="987574"/>
            <a:ext cx="885698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「如果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你因為自覺在某方面不如人，而且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相信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『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勤能補拙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』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願意比別人花更多的心血去練習，使它成為一種良好的習慣，那麼有一天物換星移，情況變得對自己有利時，這種良好的習慣就更能使你脫穎而出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。」這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段文字的主要含義為何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>
                <a:latin typeface="標楷體" panose="03000509000000000000" pitchFamily="65" charset="-120"/>
              </a:rPr>
              <a:t>Ⓐ機會只敲門一次，要善加把握</a:t>
            </a:r>
          </a:p>
          <a:p>
            <a:r>
              <a:rPr lang="zh-TW" altLang="en-US" sz="2800" dirty="0">
                <a:latin typeface="標楷體" panose="03000509000000000000" pitchFamily="65" charset="-120"/>
              </a:rPr>
              <a:t>Ⓑ機會總是留給有準備的人</a:t>
            </a:r>
          </a:p>
          <a:p>
            <a:r>
              <a:rPr lang="zh-TW" altLang="en-US" sz="2800" dirty="0">
                <a:latin typeface="標楷體" panose="03000509000000000000" pitchFamily="65" charset="-120"/>
              </a:rPr>
              <a:t>Ⓒ弱者等待機會，強者製造機會</a:t>
            </a:r>
          </a:p>
          <a:p>
            <a:r>
              <a:rPr lang="zh-TW" altLang="en-US" sz="2800" dirty="0">
                <a:latin typeface="標楷體" panose="03000509000000000000" pitchFamily="65" charset="-120"/>
              </a:rPr>
              <a:t>Ⓓ機會不會自動上門，要靠自己努力尋找</a:t>
            </a:r>
            <a:r>
              <a:rPr lang="zh-TW" altLang="en-US" sz="2800" dirty="0" smtClean="0">
                <a:latin typeface="標楷體" panose="03000509000000000000" pitchFamily="65" charset="-120"/>
              </a:rPr>
              <a:t>。</a:t>
            </a:r>
            <a:endParaRPr lang="zh-TW" altLang="en-US" sz="2800" dirty="0">
              <a:latin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2398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15616" y="843558"/>
            <a:ext cx="8028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先辨別各段內容的表達方式？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-36512" y="843558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 err="1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Q10</a:t>
            </a:r>
            <a:r>
              <a:rPr lang="en-US" altLang="zh-TW" sz="4800" dirty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TW" altLang="en-US" sz="4800" dirty="0">
              <a:solidFill>
                <a:srgbClr val="F27D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="" xmlns:a16="http://schemas.microsoft.com/office/drawing/2014/main" id="{D03B5150-335C-4A08-80F0-7F4BCDFC6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489889"/>
            <a:ext cx="8382727" cy="34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737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87624" y="474226"/>
            <a:ext cx="8028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「客觀事實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論據」？作者提出的「主觀觀點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論點」」？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-36512" y="843558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 err="1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Q10</a:t>
            </a:r>
            <a:r>
              <a:rPr lang="en-US" altLang="zh-TW" sz="4800" dirty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TW" altLang="en-US" sz="4800" dirty="0">
              <a:solidFill>
                <a:srgbClr val="F27D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2059855F-E819-4EE5-A539-6EFA6EE727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599634"/>
            <a:ext cx="8382727" cy="3517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28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15616" y="843558"/>
            <a:ext cx="8028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分析本文使用何種敘議結構？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-36512" y="843558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 err="1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Q10</a:t>
            </a:r>
            <a:r>
              <a:rPr lang="en-US" altLang="zh-TW" sz="4800" dirty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TW" altLang="en-US" sz="4800" dirty="0">
              <a:solidFill>
                <a:srgbClr val="F27D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="" xmlns:a16="http://schemas.microsoft.com/office/drawing/2014/main" id="{D91A9E0B-F2A7-4014-8FF7-C6C6FA00DB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577031"/>
            <a:ext cx="7736495" cy="3566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397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395536" y="1059582"/>
            <a:ext cx="7543800" cy="1206500"/>
          </a:xfrm>
        </p:spPr>
        <p:txBody>
          <a:bodyPr/>
          <a:lstStyle/>
          <a:p>
            <a:pPr algn="l"/>
            <a:r>
              <a:rPr lang="zh-TW" altLang="en-US" dirty="0">
                <a:latin typeface="+mn-ea"/>
                <a:ea typeface="+mn-ea"/>
              </a:rPr>
              <a:t>什麼是議論文？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539552" y="2427734"/>
            <a:ext cx="7543800" cy="2214562"/>
          </a:xfrm>
        </p:spPr>
        <p:txBody>
          <a:bodyPr>
            <a:noAutofit/>
          </a:bodyPr>
          <a:lstStyle/>
          <a:p>
            <a:r>
              <a:rPr lang="zh-TW" altLang="zh-TW" sz="3300" b="1" dirty="0"/>
              <a:t>是以「議論」作為主要的表達方式，作者對某一命題或事物明白地表達態度，提出「論點」，從而闡明為何提出這種見解，並以「論據」加以佐證。</a:t>
            </a:r>
            <a:endParaRPr lang="zh-TW" altLang="en-US" sz="3300" dirty="0"/>
          </a:p>
        </p:txBody>
      </p:sp>
    </p:spTree>
    <p:extLst>
      <p:ext uri="{BB962C8B-B14F-4D97-AF65-F5344CB8AC3E}">
        <p14:creationId xmlns:p14="http://schemas.microsoft.com/office/powerpoint/2010/main" val="3912056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107504" y="483518"/>
            <a:ext cx="7543800" cy="1206500"/>
          </a:xfrm>
        </p:spPr>
        <p:txBody>
          <a:bodyPr/>
          <a:lstStyle/>
          <a:p>
            <a:r>
              <a:rPr lang="zh-TW" altLang="en-US" dirty="0">
                <a:latin typeface="+mn-ea"/>
                <a:ea typeface="+mn-ea"/>
              </a:rPr>
              <a:t>什麼是議論文三要素？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941CE850-DA44-448A-9082-AD90008CB5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057" y="1473390"/>
            <a:ext cx="8455885" cy="367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52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15616" y="843558"/>
            <a:ext cx="802838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請依「議論文三要素」，分析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〈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音樂家與職籃巨星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〉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全文的「論點」、「論據」與「論證方式」。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-36512" y="843558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dirty="0" err="1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Q11</a:t>
            </a:r>
            <a:r>
              <a:rPr lang="en-US" altLang="zh-TW" sz="4800" dirty="0">
                <a:solidFill>
                  <a:srgbClr val="F27D2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TW" altLang="en-US" sz="4800" dirty="0">
              <a:solidFill>
                <a:srgbClr val="F27D2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="" xmlns:a16="http://schemas.microsoft.com/office/drawing/2014/main" id="{F35DC496-3560-480D-BAEC-665C952D22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564" y="2715766"/>
            <a:ext cx="8254699" cy="230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37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915566"/>
            <a:ext cx="88569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</a:rPr>
              <a:t>關於</a:t>
            </a:r>
            <a:r>
              <a:rPr lang="zh-TW" altLang="en-US" sz="2800" dirty="0">
                <a:latin typeface="標楷體" panose="03000509000000000000" pitchFamily="65" charset="-120"/>
              </a:rPr>
              <a:t>本文的寫作手法，下列敘述何者正確？</a:t>
            </a:r>
          </a:p>
          <a:p>
            <a:r>
              <a:rPr lang="zh-TW" altLang="en-US" sz="2800" dirty="0">
                <a:latin typeface="標楷體" panose="03000509000000000000" pitchFamily="65" charset="-120"/>
              </a:rPr>
              <a:t>Ⓐ融合記敘與抒情</a:t>
            </a:r>
            <a:r>
              <a:rPr lang="zh-TW" altLang="en-US" sz="2800" dirty="0" smtClean="0">
                <a:latin typeface="標楷體" panose="03000509000000000000" pitchFamily="65" charset="-120"/>
              </a:rPr>
              <a:t>，</a:t>
            </a:r>
            <a:r>
              <a:rPr lang="zh-TW" altLang="en-US" sz="2800" dirty="0">
                <a:latin typeface="標楷體" panose="03000509000000000000" pitchFamily="65" charset="-120"/>
              </a:rPr>
              <a:t>抒發</a:t>
            </a:r>
            <a:r>
              <a:rPr lang="zh-TW" altLang="en-US" sz="2800" dirty="0" smtClean="0">
                <a:latin typeface="標楷體" panose="03000509000000000000" pitchFamily="65" charset="-120"/>
              </a:rPr>
              <a:t>人生</a:t>
            </a:r>
            <a:r>
              <a:rPr lang="zh-TW" altLang="en-US" sz="2800" dirty="0">
                <a:latin typeface="標楷體" panose="03000509000000000000" pitchFamily="65" charset="-120"/>
              </a:rPr>
              <a:t>體悟</a:t>
            </a:r>
            <a:endParaRPr lang="en-US" altLang="zh-TW" sz="2800" dirty="0" smtClean="0">
              <a:latin typeface="標楷體" panose="03000509000000000000" pitchFamily="65" charset="-120"/>
            </a:endParaRPr>
          </a:p>
          <a:p>
            <a:r>
              <a:rPr lang="zh-TW" altLang="en-US" sz="2800" dirty="0" smtClean="0">
                <a:latin typeface="標楷體" panose="03000509000000000000" pitchFamily="65" charset="-120"/>
              </a:rPr>
              <a:t>Ⓑ</a:t>
            </a:r>
            <a:r>
              <a:rPr lang="zh-TW" altLang="en-US" sz="2800" dirty="0">
                <a:latin typeface="標楷體" panose="03000509000000000000" pitchFamily="65" charset="-120"/>
              </a:rPr>
              <a:t>透過正反論述，批判妄想不勞而獲的錯誤心態</a:t>
            </a:r>
          </a:p>
          <a:p>
            <a:r>
              <a:rPr lang="zh-TW" altLang="en-US" sz="2800" dirty="0">
                <a:latin typeface="標楷體" panose="03000509000000000000" pitchFamily="65" charset="-120"/>
              </a:rPr>
              <a:t>Ⓒ採用夾敘夾議的說理方式，於文末歸結主旨</a:t>
            </a:r>
          </a:p>
          <a:p>
            <a:r>
              <a:rPr lang="zh-TW" altLang="en-US" sz="2800" dirty="0">
                <a:latin typeface="標楷體" panose="03000509000000000000" pitchFamily="65" charset="-120"/>
              </a:rPr>
              <a:t>Ⓓ所舉用的人物範例先詳而後略，以凸顯全文意旨。</a:t>
            </a:r>
          </a:p>
        </p:txBody>
      </p:sp>
    </p:spTree>
    <p:extLst>
      <p:ext uri="{BB962C8B-B14F-4D97-AF65-F5344CB8AC3E}">
        <p14:creationId xmlns:p14="http://schemas.microsoft.com/office/powerpoint/2010/main" val="362616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051720" y="3147814"/>
            <a:ext cx="5184576" cy="830997"/>
          </a:xfrm>
          <a:prstGeom prst="rect">
            <a:avLst/>
          </a:prstGeom>
          <a:solidFill>
            <a:srgbClr val="B4DAEF"/>
          </a:solidFill>
        </p:spPr>
        <p:txBody>
          <a:bodyPr wrap="square">
            <a:spAutoFit/>
          </a:bodyPr>
          <a:lstStyle/>
          <a:p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議起上奏寫作演練</a:t>
            </a:r>
          </a:p>
        </p:txBody>
      </p:sp>
    </p:spTree>
    <p:extLst>
      <p:ext uri="{BB962C8B-B14F-4D97-AF65-F5344CB8AC3E}">
        <p14:creationId xmlns:p14="http://schemas.microsoft.com/office/powerpoint/2010/main" val="15680014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3529" y="843558"/>
            <a:ext cx="94179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sz="3600" dirty="0">
                <a:solidFill>
                  <a:prstClr val="black"/>
                </a:solidFill>
                <a:latin typeface="標楷體" panose="03000509000000000000" pitchFamily="65" charset="-120"/>
              </a:rPr>
              <a:t>從各段內容的表達方式可知議論文的要素有？</a:t>
            </a: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7E8B1CCE-6890-4F5B-82BA-AAA4652C39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752" y="1489889"/>
            <a:ext cx="7736495" cy="3566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020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395536" y="787661"/>
            <a:ext cx="2592288" cy="886122"/>
          </a:xfrm>
        </p:spPr>
        <p:txBody>
          <a:bodyPr/>
          <a:lstStyle/>
          <a:p>
            <a:r>
              <a:rPr lang="zh-TW" altLang="en-US" dirty="0"/>
              <a:t>卡牌介紹</a:t>
            </a:r>
          </a:p>
        </p:txBody>
      </p:sp>
      <p:pic>
        <p:nvPicPr>
          <p:cNvPr id="5" name="內容版面配置區 4"/>
          <p:cNvPicPr>
            <a:picLocks noGrp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73783"/>
            <a:ext cx="2811463" cy="217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內容版面配置區 5"/>
          <p:cNvPicPr>
            <a:picLocks noGrp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27518"/>
            <a:ext cx="2744787" cy="21494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文字方塊 2"/>
          <p:cNvSpPr txBox="1"/>
          <p:nvPr/>
        </p:nvSpPr>
        <p:spPr>
          <a:xfrm>
            <a:off x="1567116" y="3876993"/>
            <a:ext cx="2035969" cy="646331"/>
          </a:xfrm>
          <a:prstGeom prst="rect">
            <a:avLst/>
          </a:prstGeom>
          <a:solidFill>
            <a:srgbClr val="74A2E6"/>
          </a:solidFill>
        </p:spPr>
        <p:txBody>
          <a:bodyPr wrap="square" rtlCol="0">
            <a:spAutoFit/>
          </a:bodyPr>
          <a:lstStyle/>
          <a:p>
            <a:pPr algn="ctr" defTabSz="342900"/>
            <a:r>
              <a:rPr lang="zh-TW" altLang="en-US" sz="3600" dirty="0">
                <a:solidFill>
                  <a:prstClr val="black"/>
                </a:solidFill>
              </a:rPr>
              <a:t>事例卡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5800725" y="3864769"/>
            <a:ext cx="2035969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 defTabSz="342900"/>
            <a:r>
              <a:rPr lang="zh-TW" altLang="en-US" sz="3600" dirty="0">
                <a:solidFill>
                  <a:prstClr val="black"/>
                </a:solidFill>
              </a:rPr>
              <a:t>說理卡</a:t>
            </a:r>
          </a:p>
        </p:txBody>
      </p:sp>
    </p:spTree>
    <p:extLst>
      <p:ext uri="{BB962C8B-B14F-4D97-AF65-F5344CB8AC3E}">
        <p14:creationId xmlns:p14="http://schemas.microsoft.com/office/powerpoint/2010/main" val="152039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179512" y="843558"/>
            <a:ext cx="7543800" cy="1206500"/>
          </a:xfrm>
        </p:spPr>
        <p:txBody>
          <a:bodyPr/>
          <a:lstStyle/>
          <a:p>
            <a:r>
              <a:rPr lang="zh-TW" altLang="en-US" dirty="0"/>
              <a:t>卡牌介紹──四大主題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251520" y="1851670"/>
            <a:ext cx="7543800" cy="3038475"/>
          </a:xfrm>
        </p:spPr>
        <p:txBody>
          <a:bodyPr/>
          <a:lstStyle/>
          <a:p>
            <a:r>
              <a:rPr lang="zh-TW" altLang="zh-TW" sz="4500" b="1" dirty="0"/>
              <a:t>【興趣】找到自己方向</a:t>
            </a:r>
            <a:endParaRPr lang="en-US" altLang="zh-TW" sz="4500" b="1" dirty="0"/>
          </a:p>
          <a:p>
            <a:r>
              <a:rPr lang="zh-TW" altLang="zh-TW" sz="4500" b="1" dirty="0"/>
              <a:t>【勤勉】努力才會成功</a:t>
            </a:r>
            <a:endParaRPr lang="en-US" altLang="zh-TW" sz="4500" b="1" dirty="0"/>
          </a:p>
          <a:p>
            <a:r>
              <a:rPr lang="zh-TW" altLang="zh-TW" sz="4500" b="1" dirty="0"/>
              <a:t>【客觀】保持公平理性</a:t>
            </a:r>
            <a:endParaRPr lang="en-US" altLang="zh-TW" sz="4500" b="1" dirty="0"/>
          </a:p>
          <a:p>
            <a:r>
              <a:rPr lang="zh-TW" altLang="zh-TW" sz="4500" b="1" dirty="0"/>
              <a:t>【慢活】平衡生活步調</a:t>
            </a:r>
            <a:endParaRPr lang="zh-TW" altLang="zh-TW" sz="4500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607330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45" y="-159544"/>
            <a:ext cx="9232245" cy="5619195"/>
          </a:xfrm>
        </p:spPr>
      </p:pic>
      <p:sp>
        <p:nvSpPr>
          <p:cNvPr id="5" name="文字方塊 4"/>
          <p:cNvSpPr txBox="1"/>
          <p:nvPr/>
        </p:nvSpPr>
        <p:spPr>
          <a:xfrm>
            <a:off x="2050257" y="1464647"/>
            <a:ext cx="5262979" cy="85408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defTabSz="342900"/>
            <a:r>
              <a:rPr lang="zh-TW" altLang="en-US" sz="4950" dirty="0">
                <a:solidFill>
                  <a:prstClr val="black"/>
                </a:solidFill>
              </a:rPr>
              <a:t>將卡牌依主題分類</a:t>
            </a:r>
          </a:p>
        </p:txBody>
      </p:sp>
    </p:spTree>
    <p:extLst>
      <p:ext uri="{BB962C8B-B14F-4D97-AF65-F5344CB8AC3E}">
        <p14:creationId xmlns:p14="http://schemas.microsoft.com/office/powerpoint/2010/main" val="18590439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488189" y="699542"/>
            <a:ext cx="585929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US" altLang="zh-TW" sz="4500" dirty="0">
                <a:solidFill>
                  <a:prstClr val="black"/>
                </a:solidFill>
              </a:rPr>
              <a:t>1.</a:t>
            </a:r>
            <a:r>
              <a:rPr lang="zh-TW" altLang="en-US" sz="4500" dirty="0">
                <a:solidFill>
                  <a:prstClr val="black"/>
                </a:solidFill>
              </a:rPr>
              <a:t>挑選主題、訂定</a:t>
            </a:r>
            <a:r>
              <a:rPr lang="zh-TW" altLang="en-US" sz="4500" dirty="0" smtClean="0">
                <a:solidFill>
                  <a:prstClr val="black"/>
                </a:solidFill>
              </a:rPr>
              <a:t>題目</a:t>
            </a:r>
            <a:endParaRPr lang="en-US" altLang="zh-TW" sz="4500" dirty="0" smtClean="0">
              <a:solidFill>
                <a:prstClr val="black"/>
              </a:solidFill>
            </a:endParaRPr>
          </a:p>
          <a:p>
            <a:pPr algn="ctr" defTabSz="342900"/>
            <a:r>
              <a:rPr lang="zh-TW" altLang="en-US" sz="4500" dirty="0">
                <a:solidFill>
                  <a:prstClr val="black"/>
                </a:solidFill>
              </a:rPr>
              <a:t>並決定論點</a:t>
            </a:r>
            <a:endParaRPr lang="en-US" altLang="zh-TW" sz="4500" dirty="0">
              <a:solidFill>
                <a:prstClr val="black"/>
              </a:solidFill>
            </a:endParaRPr>
          </a:p>
        </p:txBody>
      </p:sp>
      <p:pic>
        <p:nvPicPr>
          <p:cNvPr id="4" name="內容版面配置區 5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83718"/>
            <a:ext cx="2744787" cy="21494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文字方塊 5"/>
          <p:cNvSpPr txBox="1"/>
          <p:nvPr/>
        </p:nvSpPr>
        <p:spPr>
          <a:xfrm>
            <a:off x="1259632" y="4371950"/>
            <a:ext cx="2035969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 defTabSz="342900"/>
            <a:r>
              <a:rPr lang="zh-TW" altLang="en-US" sz="3600" dirty="0">
                <a:solidFill>
                  <a:prstClr val="black"/>
                </a:solidFill>
              </a:rPr>
              <a:t>說理卡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="" xmlns:a16="http://schemas.microsoft.com/office/drawing/2014/main" id="{F35DC496-3560-480D-BAEC-665C952D22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4989" y="2353753"/>
            <a:ext cx="5416351" cy="266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453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383286" y="1169273"/>
            <a:ext cx="412805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US" altLang="zh-TW" sz="4500" dirty="0">
                <a:solidFill>
                  <a:prstClr val="black"/>
                </a:solidFill>
              </a:rPr>
              <a:t>2</a:t>
            </a:r>
            <a:r>
              <a:rPr lang="en-US" altLang="zh-TW" sz="4500" dirty="0" smtClean="0">
                <a:solidFill>
                  <a:prstClr val="black"/>
                </a:solidFill>
              </a:rPr>
              <a:t>.</a:t>
            </a:r>
            <a:r>
              <a:rPr lang="zh-TW" altLang="en-US" sz="4500" dirty="0">
                <a:solidFill>
                  <a:prstClr val="black"/>
                </a:solidFill>
              </a:rPr>
              <a:t>安排寫作架構</a:t>
            </a:r>
            <a:endParaRPr lang="en-US" altLang="zh-TW" sz="4500" dirty="0">
              <a:solidFill>
                <a:prstClr val="black"/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6" t="3390" r="49505" b="5722"/>
          <a:stretch/>
        </p:blipFill>
        <p:spPr>
          <a:xfrm>
            <a:off x="4756355" y="67214"/>
            <a:ext cx="3582014" cy="500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51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488189" y="843558"/>
            <a:ext cx="8167621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US" altLang="zh-TW" sz="4500" dirty="0">
                <a:solidFill>
                  <a:prstClr val="black"/>
                </a:solidFill>
              </a:rPr>
              <a:t>3</a:t>
            </a:r>
            <a:r>
              <a:rPr lang="en-US" altLang="zh-TW" sz="4500" dirty="0" smtClean="0">
                <a:solidFill>
                  <a:prstClr val="black"/>
                </a:solidFill>
              </a:rPr>
              <a:t>.</a:t>
            </a:r>
            <a:r>
              <a:rPr lang="zh-TW" altLang="en-US" sz="4500" dirty="0">
                <a:solidFill>
                  <a:prstClr val="black"/>
                </a:solidFill>
              </a:rPr>
              <a:t>挑選出符合自己論點的事理卡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976" y="1628388"/>
            <a:ext cx="4410000" cy="3289000"/>
          </a:xfrm>
          <a:prstGeom prst="rect">
            <a:avLst/>
          </a:prstGeom>
        </p:spPr>
      </p:pic>
      <p:pic>
        <p:nvPicPr>
          <p:cNvPr id="4" name="內容版面配置區 4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51670"/>
            <a:ext cx="2811463" cy="21748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文字方塊 5"/>
          <p:cNvSpPr txBox="1"/>
          <p:nvPr/>
        </p:nvSpPr>
        <p:spPr>
          <a:xfrm>
            <a:off x="1475656" y="4155926"/>
            <a:ext cx="2035969" cy="646331"/>
          </a:xfrm>
          <a:prstGeom prst="rect">
            <a:avLst/>
          </a:prstGeom>
          <a:solidFill>
            <a:srgbClr val="74A2E6"/>
          </a:solidFill>
        </p:spPr>
        <p:txBody>
          <a:bodyPr wrap="square" rtlCol="0">
            <a:spAutoFit/>
          </a:bodyPr>
          <a:lstStyle/>
          <a:p>
            <a:pPr algn="ctr" defTabSz="342900"/>
            <a:r>
              <a:rPr lang="zh-TW" altLang="en-US" sz="3600" dirty="0">
                <a:solidFill>
                  <a:prstClr val="black"/>
                </a:solidFill>
              </a:rPr>
              <a:t>事例卡</a:t>
            </a:r>
          </a:p>
        </p:txBody>
      </p:sp>
    </p:spTree>
    <p:extLst>
      <p:ext uri="{BB962C8B-B14F-4D97-AF65-F5344CB8AC3E}">
        <p14:creationId xmlns:p14="http://schemas.microsoft.com/office/powerpoint/2010/main" val="3136508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383286" y="1169273"/>
            <a:ext cx="249299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US" altLang="zh-TW" sz="4500" dirty="0">
                <a:solidFill>
                  <a:prstClr val="black"/>
                </a:solidFill>
              </a:rPr>
              <a:t>4.</a:t>
            </a:r>
            <a:r>
              <a:rPr lang="zh-TW" altLang="en-US" sz="4500" dirty="0">
                <a:solidFill>
                  <a:prstClr val="black"/>
                </a:solidFill>
              </a:rPr>
              <a:t>完成</a:t>
            </a:r>
            <a:endParaRPr lang="en-US" altLang="zh-TW" sz="4500" dirty="0">
              <a:solidFill>
                <a:prstClr val="black"/>
              </a:solidFill>
            </a:endParaRPr>
          </a:p>
          <a:p>
            <a:pPr defTabSz="342900"/>
            <a:r>
              <a:rPr lang="zh-TW" altLang="en-US" sz="4500" dirty="0">
                <a:solidFill>
                  <a:prstClr val="black"/>
                </a:solidFill>
              </a:rPr>
              <a:t>文章架構</a:t>
            </a: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7A731075-637F-466F-9D95-0862BA4C72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848" y="221538"/>
            <a:ext cx="5712447" cy="470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4970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E45E9A78-83AC-45D0-9194-374EC1CBE6C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827584" y="987574"/>
            <a:ext cx="6961187" cy="2640012"/>
          </a:xfrm>
        </p:spPr>
        <p:txBody>
          <a:bodyPr/>
          <a:lstStyle/>
          <a:p>
            <a:r>
              <a:rPr lang="zh-TW" altLang="en-US" dirty="0"/>
              <a:t>組內分享</a:t>
            </a:r>
          </a:p>
        </p:txBody>
      </p:sp>
    </p:spTree>
    <p:extLst>
      <p:ext uri="{BB962C8B-B14F-4D97-AF65-F5344CB8AC3E}">
        <p14:creationId xmlns:p14="http://schemas.microsoft.com/office/powerpoint/2010/main" val="374018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527FA38D-DA9D-4B4B-A915-C1DCF8B98C8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71600" y="1059582"/>
            <a:ext cx="6961187" cy="2640012"/>
          </a:xfrm>
        </p:spPr>
        <p:txBody>
          <a:bodyPr/>
          <a:lstStyle/>
          <a:p>
            <a:r>
              <a:rPr lang="zh-TW" altLang="en-US" dirty="0"/>
              <a:t>推派代表上台分享</a:t>
            </a:r>
          </a:p>
        </p:txBody>
      </p:sp>
    </p:spTree>
    <p:extLst>
      <p:ext uri="{BB962C8B-B14F-4D97-AF65-F5344CB8AC3E}">
        <p14:creationId xmlns:p14="http://schemas.microsoft.com/office/powerpoint/2010/main" val="2722175472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木刻字型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Wood Type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6251</TotalTime>
  <Words>786</Words>
  <Application>Microsoft Office PowerPoint</Application>
  <PresentationFormat>如螢幕大小 (16:9)</PresentationFormat>
  <Paragraphs>79</Paragraphs>
  <Slides>32</Slides>
  <Notes>1</Notes>
  <HiddenSlides>2</HiddenSlides>
  <MMClips>0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32</vt:i4>
      </vt:variant>
    </vt:vector>
  </HeadingPairs>
  <TitlesOfParts>
    <vt:vector size="46" baseType="lpstr">
      <vt:lpstr>宋体</vt:lpstr>
      <vt:lpstr>華康POP1體W5</vt:lpstr>
      <vt:lpstr>華康粗圓體</vt:lpstr>
      <vt:lpstr>微軟正黑體</vt:lpstr>
      <vt:lpstr>新細明體</vt:lpstr>
      <vt:lpstr>標楷體</vt:lpstr>
      <vt:lpstr>Arial</vt:lpstr>
      <vt:lpstr>Calibri</vt:lpstr>
      <vt:lpstr>Rockwell</vt:lpstr>
      <vt:lpstr>Rockwell Condensed</vt:lpstr>
      <vt:lpstr>Times New Roman</vt:lpstr>
      <vt:lpstr>Wingdings</vt:lpstr>
      <vt:lpstr>Office 佈景主題</vt:lpstr>
      <vt:lpstr>木刻字型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什麼是議論文？</vt:lpstr>
      <vt:lpstr>什麼是議論文三要素？</vt:lpstr>
      <vt:lpstr>PowerPoint 簡報</vt:lpstr>
      <vt:lpstr>PowerPoint 簡報</vt:lpstr>
      <vt:lpstr>PowerPoint 簡報</vt:lpstr>
      <vt:lpstr>PowerPoint 簡報</vt:lpstr>
      <vt:lpstr>卡牌介紹</vt:lpstr>
      <vt:lpstr>卡牌介紹──四大主題</vt:lpstr>
      <vt:lpstr>PowerPoint 簡報</vt:lpstr>
      <vt:lpstr>PowerPoint 簡報</vt:lpstr>
      <vt:lpstr>PowerPoint 簡報</vt:lpstr>
      <vt:lpstr>PowerPoint 簡報</vt:lpstr>
      <vt:lpstr>PowerPoint 簡報</vt:lpstr>
      <vt:lpstr>組內分享</vt:lpstr>
      <vt:lpstr>推派代表上台分享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王信元</dc:creator>
  <cp:lastModifiedBy>Wan-Jhen</cp:lastModifiedBy>
  <cp:revision>167</cp:revision>
  <dcterms:created xsi:type="dcterms:W3CDTF">2023-05-09T07:01:56Z</dcterms:created>
  <dcterms:modified xsi:type="dcterms:W3CDTF">2024-05-20T07:46:20Z</dcterms:modified>
</cp:coreProperties>
</file>