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7"/>
  </p:handoutMasterIdLst>
  <p:sldIdLst>
    <p:sldId id="256" r:id="rId2"/>
    <p:sldId id="257" r:id="rId3"/>
    <p:sldId id="267" r:id="rId4"/>
    <p:sldId id="266" r:id="rId5"/>
    <p:sldId id="259" r:id="rId6"/>
    <p:sldId id="270" r:id="rId7"/>
    <p:sldId id="261" r:id="rId8"/>
    <p:sldId id="262" r:id="rId9"/>
    <p:sldId id="263" r:id="rId10"/>
    <p:sldId id="275" r:id="rId11"/>
    <p:sldId id="276" r:id="rId12"/>
    <p:sldId id="264" r:id="rId13"/>
    <p:sldId id="288" r:id="rId14"/>
    <p:sldId id="289" r:id="rId15"/>
    <p:sldId id="290" r:id="rId16"/>
    <p:sldId id="291" r:id="rId17"/>
    <p:sldId id="278" r:id="rId18"/>
    <p:sldId id="301" r:id="rId19"/>
    <p:sldId id="283" r:id="rId20"/>
    <p:sldId id="293" r:id="rId21"/>
    <p:sldId id="294" r:id="rId22"/>
    <p:sldId id="295" r:id="rId23"/>
    <p:sldId id="297" r:id="rId24"/>
    <p:sldId id="298" r:id="rId25"/>
    <p:sldId id="299" r:id="rId26"/>
    <p:sldId id="300" r:id="rId27"/>
    <p:sldId id="302" r:id="rId28"/>
    <p:sldId id="280" r:id="rId29"/>
    <p:sldId id="281" r:id="rId30"/>
    <p:sldId id="282" r:id="rId31"/>
    <p:sldId id="303" r:id="rId32"/>
    <p:sldId id="265" r:id="rId33"/>
    <p:sldId id="279" r:id="rId34"/>
    <p:sldId id="304" r:id="rId35"/>
    <p:sldId id="286" r:id="rId36"/>
  </p:sldIdLst>
  <p:sldSz cx="12192000" cy="6858000"/>
  <p:notesSz cx="7104063" cy="10234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EAEFF7"/>
    <a:srgbClr val="0057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85" autoAdjust="0"/>
    <p:restoredTop sz="94660"/>
  </p:normalViewPr>
  <p:slideViewPr>
    <p:cSldViewPr snapToGrid="0">
      <p:cViewPr varScale="1">
        <p:scale>
          <a:sx n="70" d="100"/>
          <a:sy n="70" d="100"/>
        </p:scale>
        <p:origin x="63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9F506EAD-1956-4FA2-8C9C-B1A6865DB53E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F321D08A-992E-4CB4-9913-5BCD63AF95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24122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6320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3949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0714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6867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1638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3095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5333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4445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2322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8351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9715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8692E-08D4-49A8-B120-42A750C81356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7047F-66D4-428F-BA1D-6E76314DEA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979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567" y="1103108"/>
            <a:ext cx="9267597" cy="2880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829567" y="3876230"/>
            <a:ext cx="9144000" cy="1588282"/>
          </a:xfrm>
        </p:spPr>
        <p:txBody>
          <a:bodyPr>
            <a:normAutofit/>
          </a:bodyPr>
          <a:lstStyle/>
          <a:p>
            <a:r>
              <a:rPr lang="zh-TW" altLang="en-US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議論文學習模組</a:t>
            </a:r>
            <a:endParaRPr lang="zh-TW" altLang="en-US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4444562" y="5244165"/>
            <a:ext cx="6326358" cy="11328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6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分享人：中壢國中　劉享旗</a:t>
            </a:r>
            <a:endParaRPr lang="zh-TW" altLang="en-US" sz="36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480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/>
          </p:nvPr>
        </p:nvSpPr>
        <p:spPr>
          <a:xfrm>
            <a:off x="1331976" y="1316736"/>
            <a:ext cx="1392936" cy="4306824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>
            <a:normAutofit/>
          </a:bodyPr>
          <a:lstStyle/>
          <a:p>
            <a:pPr algn="ctr"/>
            <a:r>
              <a:rPr lang="zh-TW" altLang="en-US" sz="7200" b="1" dirty="0" smtClean="0">
                <a:solidFill>
                  <a:srgbClr val="C00000"/>
                </a:solidFill>
              </a:rPr>
              <a:t>大綱</a:t>
            </a:r>
            <a:endParaRPr lang="zh-TW" altLang="en-US" sz="7200" b="1" dirty="0">
              <a:solidFill>
                <a:srgbClr val="C00000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027209" y="2596895"/>
            <a:ext cx="24958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C00000"/>
                </a:solidFill>
              </a:rPr>
              <a:t>議論文</a:t>
            </a:r>
            <a:endParaRPr lang="zh-TW" altLang="en-US" sz="6000" b="1" dirty="0">
              <a:solidFill>
                <a:srgbClr val="C00000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063956" y="2596895"/>
            <a:ext cx="22311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C00000"/>
                </a:solidFill>
              </a:rPr>
              <a:t>學習</a:t>
            </a:r>
            <a:endParaRPr lang="zh-TW" altLang="en-US" sz="6000" b="1" dirty="0">
              <a:solidFill>
                <a:srgbClr val="C0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950391" y="2596895"/>
            <a:ext cx="22245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>
                <a:solidFill>
                  <a:srgbClr val="C00000"/>
                </a:solidFill>
              </a:rPr>
              <a:t>模組</a:t>
            </a:r>
          </a:p>
        </p:txBody>
      </p:sp>
      <p:sp>
        <p:nvSpPr>
          <p:cNvPr id="8" name="等腰三角形 7"/>
          <p:cNvSpPr/>
          <p:nvPr/>
        </p:nvSpPr>
        <p:spPr>
          <a:xfrm rot="5400000">
            <a:off x="5641104" y="3053059"/>
            <a:ext cx="288000" cy="288000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等腰三角形 8"/>
          <p:cNvSpPr/>
          <p:nvPr/>
        </p:nvSpPr>
        <p:spPr>
          <a:xfrm rot="5400000">
            <a:off x="8506007" y="3053059"/>
            <a:ext cx="288000" cy="288000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接點 9"/>
          <p:cNvCxnSpPr/>
          <p:nvPr/>
        </p:nvCxnSpPr>
        <p:spPr>
          <a:xfrm flipV="1">
            <a:off x="3337520" y="3650381"/>
            <a:ext cx="1987296" cy="2464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 flipV="1">
            <a:off x="6205445" y="3647917"/>
            <a:ext cx="1987296" cy="2464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 flipV="1">
            <a:off x="9079512" y="3647917"/>
            <a:ext cx="1987296" cy="2464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字方塊 12"/>
          <p:cNvSpPr txBox="1"/>
          <p:nvPr/>
        </p:nvSpPr>
        <p:spPr>
          <a:xfrm>
            <a:off x="3253720" y="3647917"/>
            <a:ext cx="21687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議論文本</a:t>
            </a:r>
            <a:endParaRPr lang="en-US" altLang="zh-TW" b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議論文要素</a:t>
            </a:r>
            <a:endParaRPr lang="en-US" altLang="zh-TW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118819" y="3647917"/>
            <a:ext cx="2185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教學重點</a:t>
            </a:r>
            <a:endParaRPr lang="en-US" altLang="zh-TW" b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學習難點</a:t>
            </a:r>
            <a:endParaRPr lang="en-US" altLang="zh-TW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9000660" y="3647917"/>
            <a:ext cx="21742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bg1">
                    <a:lumMod val="50000"/>
                  </a:schemeClr>
                </a:solidFill>
              </a:rPr>
              <a:t>結構：事理區分</a:t>
            </a:r>
            <a:endParaRPr lang="en-US" altLang="zh-TW" b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TW" altLang="en-US" b="1" dirty="0">
                <a:solidFill>
                  <a:schemeClr val="bg1">
                    <a:lumMod val="50000"/>
                  </a:schemeClr>
                </a:solidFill>
              </a:rPr>
              <a:t>脈絡：事理邏輯</a:t>
            </a:r>
            <a:endParaRPr lang="en-US" altLang="zh-TW" b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TW" altLang="en-US" b="1" dirty="0">
                <a:solidFill>
                  <a:schemeClr val="bg1">
                    <a:lumMod val="50000"/>
                  </a:schemeClr>
                </a:solidFill>
              </a:rPr>
              <a:t>觀點：作者</a:t>
            </a:r>
            <a:r>
              <a:rPr lang="en-US" altLang="zh-TW" b="1" dirty="0">
                <a:solidFill>
                  <a:schemeClr val="bg1">
                    <a:lumMod val="50000"/>
                  </a:schemeClr>
                </a:solidFill>
              </a:rPr>
              <a:t>&amp;</a:t>
            </a:r>
            <a:r>
              <a:rPr lang="zh-TW" altLang="en-US" b="1" dirty="0">
                <a:solidFill>
                  <a:schemeClr val="bg1">
                    <a:lumMod val="50000"/>
                  </a:schemeClr>
                </a:solidFill>
              </a:rPr>
              <a:t>讀者</a:t>
            </a:r>
            <a:endParaRPr lang="en-US" altLang="zh-TW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203448" y="2042898"/>
            <a:ext cx="21660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b="1" dirty="0" smtClean="0">
                <a:solidFill>
                  <a:srgbClr val="C00000"/>
                </a:solidFill>
              </a:rPr>
              <a:t>Part 1</a:t>
            </a:r>
            <a:endParaRPr lang="zh-TW" altLang="en-US" sz="3600" b="1" dirty="0">
              <a:solidFill>
                <a:srgbClr val="C0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6120864" y="2042898"/>
            <a:ext cx="2183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b="1" dirty="0" smtClean="0">
                <a:solidFill>
                  <a:srgbClr val="C00000"/>
                </a:solidFill>
              </a:rPr>
              <a:t>Part 2</a:t>
            </a:r>
            <a:endParaRPr lang="zh-TW" altLang="en-US" sz="3600" b="1" dirty="0">
              <a:solidFill>
                <a:srgbClr val="C00000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8950390" y="2042897"/>
            <a:ext cx="22245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b="1" dirty="0" smtClean="0">
                <a:solidFill>
                  <a:srgbClr val="C00000"/>
                </a:solidFill>
              </a:rPr>
              <a:t>Part 3</a:t>
            </a:r>
            <a:endParaRPr lang="zh-TW" alt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10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23" b="93750" l="9961" r="89844">
                        <a14:foregroundMark x1="38477" y1="67969" x2="38477" y2="67969"/>
                        <a14:backgroundMark x1="63379" y1="81543" x2="63379" y2="81543"/>
                        <a14:backgroundMark x1="64844" y1="90625" x2="64844" y2="90625"/>
                        <a14:backgroundMark x1="55273" y1="89941" x2="55273" y2="89941"/>
                        <a14:backgroundMark x1="60742" y1="85059" x2="60742" y2="85059"/>
                        <a14:backgroundMark x1="62012" y1="85352" x2="62012" y2="85352"/>
                        <a14:backgroundMark x1="54297" y1="88574" x2="54297" y2="88574"/>
                        <a14:backgroundMark x1="64355" y1="89941" x2="64355" y2="89941"/>
                        <a14:backgroundMark x1="63379" y1="88965" x2="63379" y2="889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8916"/>
            <a:ext cx="3721608" cy="372160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472000" y="1069848"/>
            <a:ext cx="9460920" cy="3190676"/>
          </a:xfrm>
        </p:spPr>
        <p:txBody>
          <a:bodyPr>
            <a:noAutofit/>
          </a:bodyPr>
          <a:lstStyle/>
          <a:p>
            <a:pPr algn="ctr"/>
            <a:r>
              <a:rPr lang="zh-TW" altLang="en-US" sz="24000" b="1" dirty="0" smtClean="0">
                <a:ln w="10160">
                  <a:solidFill>
                    <a:schemeClr val="accent5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議論文</a:t>
            </a:r>
            <a:endParaRPr lang="zh-TW" altLang="en-US" sz="24000" b="1" dirty="0">
              <a:ln w="10160">
                <a:solidFill>
                  <a:schemeClr val="accent5"/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6" name="圓角矩形 5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1" name="圓角矩形 10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1014984" y="4283624"/>
            <a:ext cx="10716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請大家思考議論文教學的重點？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84256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62000" y="562471"/>
            <a:ext cx="10795000" cy="928001"/>
          </a:xfrm>
        </p:spPr>
        <p:txBody>
          <a:bodyPr>
            <a:no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文本表述</a:t>
            </a:r>
            <a:r>
              <a:rPr lang="en-US" altLang="zh-TW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《</a:t>
            </a:r>
            <a:r>
              <a:rPr lang="zh-TW" altLang="en-US" sz="2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十二年國民基本教育課程</a:t>
            </a:r>
            <a:r>
              <a:rPr lang="zh-TW" altLang="en-US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綱要</a:t>
            </a:r>
            <a:r>
              <a:rPr lang="en-US" altLang="zh-TW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‧</a:t>
            </a:r>
            <a:r>
              <a:rPr lang="zh-TW" altLang="en-US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國語文領域草案</a:t>
            </a:r>
            <a:r>
              <a:rPr lang="en-US" altLang="zh-TW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》</a:t>
            </a:r>
            <a:endParaRPr lang="zh-TW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26" name="圓角矩形 25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28" name="圓角矩形 27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29" name="圓角矩形 28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30" name="圓角矩形 29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31" name="圓角矩形 30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32" name="圓角矩形 31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043" y="1669147"/>
            <a:ext cx="4029805" cy="2066723"/>
          </a:xfrm>
          <a:prstGeom prst="rect">
            <a:avLst/>
          </a:prstGeom>
        </p:spPr>
      </p:pic>
      <p:grpSp>
        <p:nvGrpSpPr>
          <p:cNvPr id="9" name="群組 8"/>
          <p:cNvGrpSpPr/>
          <p:nvPr/>
        </p:nvGrpSpPr>
        <p:grpSpPr>
          <a:xfrm>
            <a:off x="6250560" y="3798649"/>
            <a:ext cx="3600000" cy="1758547"/>
            <a:chOff x="6137160" y="3742748"/>
            <a:chExt cx="3600000" cy="1758547"/>
          </a:xfrm>
        </p:grpSpPr>
        <p:sp>
          <p:nvSpPr>
            <p:cNvPr id="24" name="內容版面配置區 2"/>
            <p:cNvSpPr txBox="1">
              <a:spLocks/>
            </p:cNvSpPr>
            <p:nvPr/>
          </p:nvSpPr>
          <p:spPr>
            <a:xfrm>
              <a:off x="6161434" y="4706326"/>
              <a:ext cx="3547533" cy="68911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zh-TW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因應日常生活、人際往來與學習的</a:t>
              </a:r>
              <a:r>
                <a:rPr lang="zh-TW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需要靈</a:t>
              </a:r>
              <a:r>
                <a:rPr lang="zh-TW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活</a:t>
              </a:r>
              <a:r>
                <a:rPr lang="zh-TW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運用</a:t>
              </a:r>
              <a:endParaRPr lang="zh-TW" altLang="en-US" sz="24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1" name="圓角矩形 40"/>
            <p:cNvSpPr/>
            <p:nvPr/>
          </p:nvSpPr>
          <p:spPr>
            <a:xfrm>
              <a:off x="6137160" y="4421295"/>
              <a:ext cx="3600000" cy="1080000"/>
            </a:xfrm>
            <a:prstGeom prst="roundRect">
              <a:avLst/>
            </a:prstGeom>
            <a:noFill/>
            <a:ln w="57150">
              <a:solidFill>
                <a:srgbClr val="00B0F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6315455" y="3742748"/>
              <a:ext cx="3243411" cy="101566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6000" b="1" dirty="0" smtClean="0"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應用文</a:t>
              </a:r>
              <a:r>
                <a:rPr lang="zh-TW" altLang="en-US" sz="6000" b="1" dirty="0"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本</a:t>
              </a:r>
            </a:p>
          </p:txBody>
        </p:sp>
      </p:grpSp>
      <p:grpSp>
        <p:nvGrpSpPr>
          <p:cNvPr id="8" name="群組 7"/>
          <p:cNvGrpSpPr/>
          <p:nvPr/>
        </p:nvGrpSpPr>
        <p:grpSpPr>
          <a:xfrm>
            <a:off x="2463800" y="3790354"/>
            <a:ext cx="3600000" cy="1756231"/>
            <a:chOff x="2420946" y="3751657"/>
            <a:chExt cx="3600000" cy="1756231"/>
          </a:xfrm>
        </p:grpSpPr>
        <p:sp>
          <p:nvSpPr>
            <p:cNvPr id="22" name="內容版面配置區 2"/>
            <p:cNvSpPr txBox="1">
              <a:spLocks/>
            </p:cNvSpPr>
            <p:nvPr/>
          </p:nvSpPr>
          <p:spPr>
            <a:xfrm>
              <a:off x="2438307" y="4715470"/>
              <a:ext cx="3547533" cy="68911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zh-TW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以論點、論據、論證方式，表達對人、事、</a:t>
              </a:r>
              <a:r>
                <a:rPr lang="zh-TW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物的看法</a:t>
              </a:r>
              <a:endParaRPr lang="zh-TW" altLang="en-US" sz="24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圓角矩形 26"/>
            <p:cNvSpPr/>
            <p:nvPr/>
          </p:nvSpPr>
          <p:spPr>
            <a:xfrm>
              <a:off x="2420946" y="4427888"/>
              <a:ext cx="3600000" cy="1080000"/>
            </a:xfrm>
            <a:prstGeom prst="roundRect">
              <a:avLst/>
            </a:prstGeom>
            <a:noFill/>
            <a:ln w="57150">
              <a:solidFill>
                <a:srgbClr val="7030A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573008" y="3751657"/>
              <a:ext cx="3243411" cy="101566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6000" b="1" dirty="0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議論文</a:t>
              </a:r>
              <a:r>
                <a:rPr lang="zh-TW" altLang="en-US" sz="6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本</a:t>
              </a: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4359500" y="1866644"/>
            <a:ext cx="3600000" cy="1752827"/>
            <a:chOff x="172963" y="2005579"/>
            <a:chExt cx="3600000" cy="1752827"/>
          </a:xfrm>
        </p:grpSpPr>
        <p:sp>
          <p:nvSpPr>
            <p:cNvPr id="20" name="內容版面配置區 2"/>
            <p:cNvSpPr txBox="1">
              <a:spLocks/>
            </p:cNvSpPr>
            <p:nvPr/>
          </p:nvSpPr>
          <p:spPr>
            <a:xfrm>
              <a:off x="351258" y="2946982"/>
              <a:ext cx="3243411" cy="68911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None/>
              </a:pPr>
              <a:r>
                <a:rPr lang="zh-TW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由主體出發，抒發</a:t>
              </a:r>
              <a:r>
                <a:rPr lang="zh-TW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對</a:t>
              </a:r>
              <a:endParaRPr lang="en-US" altLang="zh-TW" sz="2400" dirty="0" smtClean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  <a:p>
              <a:pPr marL="0" indent="0">
                <a:spcBef>
                  <a:spcPts val="0"/>
                </a:spcBef>
                <a:buNone/>
              </a:pPr>
              <a:r>
                <a:rPr lang="zh-TW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人</a:t>
              </a:r>
              <a:r>
                <a:rPr lang="zh-TW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、事、物、景之</a:t>
              </a:r>
              <a:r>
                <a:rPr lang="zh-TW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情感</a:t>
              </a:r>
              <a:endParaRPr lang="en-US" altLang="zh-TW" sz="24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圓角矩形 38"/>
            <p:cNvSpPr/>
            <p:nvPr/>
          </p:nvSpPr>
          <p:spPr>
            <a:xfrm>
              <a:off x="172963" y="2678406"/>
              <a:ext cx="3600000" cy="10800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351258" y="2005579"/>
              <a:ext cx="3243411" cy="101566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60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抒情文本</a:t>
              </a:r>
              <a:endPara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8142000" y="1863597"/>
            <a:ext cx="3600000" cy="1755874"/>
            <a:chOff x="4474942" y="2005579"/>
            <a:chExt cx="3600000" cy="1755874"/>
          </a:xfrm>
        </p:grpSpPr>
        <p:sp>
          <p:nvSpPr>
            <p:cNvPr id="21" name="內容版面配置區 2"/>
            <p:cNvSpPr txBox="1">
              <a:spLocks/>
            </p:cNvSpPr>
            <p:nvPr/>
          </p:nvSpPr>
          <p:spPr>
            <a:xfrm>
              <a:off x="4653237" y="2950695"/>
              <a:ext cx="3243411" cy="68911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zh-TW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以邏輯、客觀、理性的方式，說明事理或</a:t>
              </a:r>
              <a:r>
                <a:rPr lang="zh-TW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事物</a:t>
              </a:r>
              <a:endParaRPr lang="en-US" altLang="zh-TW" sz="24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0" name="圓角矩形 39"/>
            <p:cNvSpPr/>
            <p:nvPr/>
          </p:nvSpPr>
          <p:spPr>
            <a:xfrm>
              <a:off x="4474942" y="2681453"/>
              <a:ext cx="3600000" cy="1080000"/>
            </a:xfrm>
            <a:prstGeom prst="roundRect">
              <a:avLst/>
            </a:prstGeom>
            <a:noFill/>
            <a:ln w="571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4653238" y="2005579"/>
              <a:ext cx="3243411" cy="101566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6000" b="1" dirty="0" smtClean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說明文本</a:t>
              </a:r>
              <a:endParaRPr lang="zh-TW" altLang="en-US" sz="6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742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11200" y="558799"/>
            <a:ext cx="10769600" cy="1083734"/>
          </a:xfrm>
        </p:spPr>
        <p:txBody>
          <a:bodyPr>
            <a:normAutofit/>
          </a:bodyPr>
          <a:lstStyle/>
          <a:p>
            <a:r>
              <a:rPr lang="zh-TW" alt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議論文</a:t>
            </a:r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本學習階段與內容</a:t>
            </a:r>
            <a:endParaRPr lang="zh-TW" alt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9732947"/>
              </p:ext>
            </p:extLst>
          </p:nvPr>
        </p:nvGraphicFramePr>
        <p:xfrm>
          <a:off x="711200" y="1701799"/>
          <a:ext cx="11082867" cy="2926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65867"/>
                <a:gridCol w="9017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/>
                        <a:t>學習階段</a:t>
                      </a:r>
                      <a:endParaRPr lang="zh-TW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/>
                        <a:t>學習內容</a:t>
                      </a:r>
                      <a:endParaRPr lang="zh-TW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400" dirty="0" smtClean="0"/>
                        <a:t>第三學習階段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2400" dirty="0" smtClean="0"/>
                        <a:t>Bd-Ⅲ-1 </a:t>
                      </a:r>
                      <a:r>
                        <a:rPr lang="zh-TW" altLang="en-US" sz="2400" dirty="0" smtClean="0"/>
                        <a:t>以事實、理論為論據，達到說服、建構、批判等目的。</a:t>
                      </a:r>
                      <a:r>
                        <a:rPr lang="zh-TW" altLang="en-US" sz="2400" dirty="0" smtClean="0">
                          <a:solidFill>
                            <a:srgbClr val="FF0000"/>
                          </a:solidFill>
                        </a:rPr>
                        <a:t>◎</a:t>
                      </a:r>
                      <a:r>
                        <a:rPr lang="en-US" altLang="zh-TW" sz="2400" dirty="0" smtClean="0">
                          <a:solidFill>
                            <a:srgbClr val="FF0000"/>
                          </a:solidFill>
                        </a:rPr>
                        <a:t/>
                      </a:r>
                      <a:br>
                        <a:rPr lang="en-US" altLang="zh-TW" sz="2400" dirty="0" smtClean="0">
                          <a:solidFill>
                            <a:srgbClr val="FF0000"/>
                          </a:solidFill>
                        </a:rPr>
                      </a:br>
                      <a:r>
                        <a:rPr lang="en-US" altLang="zh-TW" sz="2400" dirty="0" smtClean="0"/>
                        <a:t>Bd-Ⅲ-2 </a:t>
                      </a:r>
                      <a:r>
                        <a:rPr lang="zh-TW" altLang="en-US" sz="2400" dirty="0" smtClean="0"/>
                        <a:t>論證方式如舉例、正證、反證等。 </a:t>
                      </a:r>
                      <a:endParaRPr lang="zh-TW" altLang="en-US" sz="24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400" dirty="0" smtClean="0"/>
                        <a:t>第四學習階段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2400" dirty="0" smtClean="0"/>
                        <a:t>Bd-Ⅳ-1 </a:t>
                      </a:r>
                      <a:r>
                        <a:rPr lang="zh-TW" altLang="en-US" sz="2400" dirty="0" smtClean="0"/>
                        <a:t>以事實、理論為論據，達到說服、建構、批判等目的。 </a:t>
                      </a:r>
                      <a:endParaRPr lang="en-US" altLang="zh-TW" sz="2400" dirty="0" smtClean="0"/>
                    </a:p>
                    <a:p>
                      <a:r>
                        <a:rPr lang="en-US" altLang="zh-TW" sz="2400" dirty="0" smtClean="0"/>
                        <a:t>Bd-Ⅳ-2 </a:t>
                      </a:r>
                      <a:r>
                        <a:rPr lang="zh-TW" altLang="en-US" sz="2400" dirty="0" smtClean="0"/>
                        <a:t>論證方式如比較、比喻等。</a:t>
                      </a:r>
                      <a:endParaRPr lang="zh-TW" altLang="en-US" sz="24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400" dirty="0" smtClean="0"/>
                        <a:t>第五學習階段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2400" dirty="0" smtClean="0"/>
                        <a:t>Bd-Ⅴ-1 </a:t>
                      </a:r>
                      <a:r>
                        <a:rPr lang="zh-TW" altLang="en-US" sz="2400" dirty="0" smtClean="0"/>
                        <a:t>以事實、理論為論據，達到說服、建構、批判等目的。 </a:t>
                      </a:r>
                      <a:endParaRPr lang="en-US" altLang="zh-TW" sz="2400" dirty="0" smtClean="0"/>
                    </a:p>
                    <a:p>
                      <a:r>
                        <a:rPr lang="en-US" altLang="zh-TW" sz="2400" dirty="0" smtClean="0"/>
                        <a:t>Bd-Ⅴ-2 </a:t>
                      </a:r>
                      <a:r>
                        <a:rPr lang="zh-TW" altLang="en-US" sz="2400" dirty="0" smtClean="0"/>
                        <a:t>論證方式如歸納、演繹、因果論證等。 </a:t>
                      </a:r>
                      <a:endParaRPr lang="zh-TW" altLang="en-US" sz="2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711200" y="4622337"/>
            <a:ext cx="9076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</a:rPr>
              <a:t>*標圈號（</a:t>
            </a:r>
            <a:r>
              <a:rPr lang="zh-TW" altLang="en-US" dirty="0" smtClean="0">
                <a:solidFill>
                  <a:srgbClr val="FF0000"/>
                </a:solidFill>
              </a:rPr>
              <a:t>◎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</a:rPr>
              <a:t>）之流水號：表示跨學習階段的學習表現或學習內容，標記於低的學習階段。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11" name="圓角矩形 10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2" name="圓角矩形 11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13" name="矩形 12"/>
          <p:cNvSpPr/>
          <p:nvPr/>
        </p:nvSpPr>
        <p:spPr>
          <a:xfrm>
            <a:off x="711200" y="2167128"/>
            <a:ext cx="11098998" cy="165330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074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8133" y="558799"/>
            <a:ext cx="10803467" cy="1159933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議論文要素</a:t>
            </a:r>
            <a:endParaRPr lang="zh-TW" alt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19" name="文字方塊 18"/>
          <p:cNvSpPr txBox="1"/>
          <p:nvPr/>
        </p:nvSpPr>
        <p:spPr>
          <a:xfrm>
            <a:off x="11791507" y="49973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3" name="十二角星形 2"/>
          <p:cNvSpPr/>
          <p:nvPr/>
        </p:nvSpPr>
        <p:spPr>
          <a:xfrm>
            <a:off x="1288107" y="2047848"/>
            <a:ext cx="2880000" cy="2880000"/>
          </a:xfrm>
          <a:prstGeom prst="star12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議論文</a:t>
            </a:r>
            <a:endParaRPr lang="zh-TW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等於 11"/>
          <p:cNvSpPr/>
          <p:nvPr/>
        </p:nvSpPr>
        <p:spPr>
          <a:xfrm>
            <a:off x="4175348" y="3178461"/>
            <a:ext cx="720000" cy="540000"/>
          </a:xfrm>
          <a:prstGeom prst="mathEqual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938473" y="2669196"/>
            <a:ext cx="2150898" cy="17777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>
                <a:gd name="adj" fmla="val 4"/>
              </a:avLst>
            </a:prstTxWarp>
            <a:spAutoFit/>
          </a:bodyPr>
          <a:lstStyle/>
          <a:p>
            <a:pPr lvl="0"/>
            <a:r>
              <a:rPr lang="zh-TW" altLang="en-US" sz="3200" dirty="0" smtClean="0"/>
              <a:t>作者提出的見解和主張</a:t>
            </a:r>
            <a:endParaRPr lang="zh-TW" altLang="en-US" sz="3200" dirty="0"/>
          </a:p>
        </p:txBody>
      </p:sp>
      <p:pic>
        <p:nvPicPr>
          <p:cNvPr id="21" name="圖片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102" y="2581043"/>
            <a:ext cx="1620000" cy="1620000"/>
          </a:xfrm>
          <a:prstGeom prst="rect">
            <a:avLst/>
          </a:prstGeom>
        </p:spPr>
      </p:pic>
      <p:sp>
        <p:nvSpPr>
          <p:cNvPr id="25" name="文字方塊 24"/>
          <p:cNvSpPr txBox="1"/>
          <p:nvPr/>
        </p:nvSpPr>
        <p:spPr>
          <a:xfrm>
            <a:off x="5562477" y="3104621"/>
            <a:ext cx="877824" cy="528794"/>
          </a:xfrm>
          <a:prstGeom prst="rect">
            <a:avLst/>
          </a:prstGeom>
          <a:noFill/>
        </p:spPr>
        <p:txBody>
          <a:bodyPr wrap="square" lIns="18000" tIns="18000" rIns="18000" bIns="18000" rtlCol="0" anchor="ctr">
            <a:spAutoFit/>
          </a:bodyPr>
          <a:lstStyle/>
          <a:p>
            <a:r>
              <a:rPr lang="zh-TW" altLang="en-US" sz="3200" dirty="0" smtClean="0"/>
              <a:t>論點</a:t>
            </a:r>
            <a:endParaRPr lang="zh-TW" altLang="en-US" sz="3200" dirty="0"/>
          </a:p>
        </p:txBody>
      </p:sp>
      <p:sp>
        <p:nvSpPr>
          <p:cNvPr id="28" name="矩形 27"/>
          <p:cNvSpPr/>
          <p:nvPr/>
        </p:nvSpPr>
        <p:spPr>
          <a:xfrm>
            <a:off x="8421102" y="2669196"/>
            <a:ext cx="2150898" cy="17777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>
                <a:gd name="adj" fmla="val 4"/>
              </a:avLst>
            </a:prstTxWarp>
            <a:spAutoFit/>
          </a:bodyPr>
          <a:lstStyle/>
          <a:p>
            <a:pPr lvl="0"/>
            <a:r>
              <a:rPr lang="zh-TW" altLang="en-US" sz="3200" dirty="0"/>
              <a:t>用來支持論點的證據</a:t>
            </a:r>
          </a:p>
        </p:txBody>
      </p:sp>
      <p:pic>
        <p:nvPicPr>
          <p:cNvPr id="29" name="圖片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696" y="2581043"/>
            <a:ext cx="1620000" cy="1620000"/>
          </a:xfrm>
          <a:prstGeom prst="rect">
            <a:avLst/>
          </a:prstGeom>
        </p:spPr>
      </p:pic>
      <p:sp>
        <p:nvSpPr>
          <p:cNvPr id="30" name="文字方塊 29"/>
          <p:cNvSpPr txBox="1"/>
          <p:nvPr/>
        </p:nvSpPr>
        <p:spPr>
          <a:xfrm>
            <a:off x="9045106" y="3104621"/>
            <a:ext cx="877824" cy="528794"/>
          </a:xfrm>
          <a:prstGeom prst="rect">
            <a:avLst/>
          </a:prstGeom>
          <a:noFill/>
        </p:spPr>
        <p:txBody>
          <a:bodyPr wrap="square" lIns="18000" tIns="18000" rIns="18000" bIns="18000" rtlCol="0" anchor="ctr">
            <a:spAutoFit/>
          </a:bodyPr>
          <a:lstStyle/>
          <a:p>
            <a:r>
              <a:rPr lang="zh-TW" altLang="en-US" sz="3200" dirty="0" smtClean="0"/>
              <a:t>論據</a:t>
            </a:r>
            <a:endParaRPr lang="zh-TW" altLang="en-US" sz="3200" dirty="0"/>
          </a:p>
        </p:txBody>
      </p:sp>
      <p:sp>
        <p:nvSpPr>
          <p:cNvPr id="31" name="矩形 30"/>
          <p:cNvSpPr/>
          <p:nvPr/>
        </p:nvSpPr>
        <p:spPr>
          <a:xfrm>
            <a:off x="6801102" y="4023405"/>
            <a:ext cx="2150898" cy="17777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>
                <a:gd name="adj" fmla="val 4"/>
              </a:avLst>
            </a:prstTxWarp>
            <a:spAutoFit/>
          </a:bodyPr>
          <a:lstStyle/>
          <a:p>
            <a:pPr lvl="0"/>
            <a:r>
              <a:rPr lang="zh-TW" altLang="en-US" sz="3200" dirty="0"/>
              <a:t>用論據證明論點的過程</a:t>
            </a:r>
          </a:p>
        </p:txBody>
      </p:sp>
      <p:pic>
        <p:nvPicPr>
          <p:cNvPr id="32" name="圖片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696" y="3935252"/>
            <a:ext cx="1620000" cy="1620000"/>
          </a:xfrm>
          <a:prstGeom prst="rect">
            <a:avLst/>
          </a:prstGeom>
        </p:spPr>
      </p:pic>
      <p:sp>
        <p:nvSpPr>
          <p:cNvPr id="33" name="文字方塊 32"/>
          <p:cNvSpPr txBox="1"/>
          <p:nvPr/>
        </p:nvSpPr>
        <p:spPr>
          <a:xfrm>
            <a:off x="7425106" y="4458830"/>
            <a:ext cx="877824" cy="528794"/>
          </a:xfrm>
          <a:prstGeom prst="rect">
            <a:avLst/>
          </a:prstGeom>
          <a:noFill/>
        </p:spPr>
        <p:txBody>
          <a:bodyPr wrap="square" lIns="18000" tIns="18000" rIns="18000" bIns="18000" rtlCol="0" anchor="ctr">
            <a:spAutoFit/>
          </a:bodyPr>
          <a:lstStyle/>
          <a:p>
            <a:r>
              <a:rPr lang="zh-TW" altLang="en-US" sz="3200" dirty="0" smtClean="0"/>
              <a:t>論證</a:t>
            </a:r>
            <a:endParaRPr lang="zh-TW" altLang="en-US" sz="3200" dirty="0"/>
          </a:p>
        </p:txBody>
      </p:sp>
      <p:sp>
        <p:nvSpPr>
          <p:cNvPr id="36" name="十字形 35"/>
          <p:cNvSpPr/>
          <p:nvPr/>
        </p:nvSpPr>
        <p:spPr>
          <a:xfrm>
            <a:off x="7488215" y="3217848"/>
            <a:ext cx="540000" cy="540000"/>
          </a:xfrm>
          <a:prstGeom prst="plus">
            <a:avLst>
              <a:gd name="adj" fmla="val 3516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777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28" grpId="0"/>
      <p:bldP spid="30" grpId="0"/>
      <p:bldP spid="31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圓角矩形 14"/>
          <p:cNvSpPr/>
          <p:nvPr/>
        </p:nvSpPr>
        <p:spPr>
          <a:xfrm>
            <a:off x="6516696" y="3045382"/>
            <a:ext cx="3240000" cy="2160000"/>
          </a:xfrm>
          <a:prstGeom prst="round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/>
              <a:t>它的版型很合身</a:t>
            </a:r>
            <a:endParaRPr lang="en-US" altLang="zh-TW" sz="3200" dirty="0" smtClean="0"/>
          </a:p>
          <a:p>
            <a:pPr algn="ctr"/>
            <a:r>
              <a:rPr lang="zh-TW" altLang="en-US" sz="3200" dirty="0" smtClean="0"/>
              <a:t>它的顏色很搶眼</a:t>
            </a:r>
            <a:endParaRPr lang="en-US" altLang="zh-TW" sz="3200" dirty="0" smtClean="0"/>
          </a:p>
          <a:p>
            <a:pPr algn="ctr"/>
            <a:r>
              <a:rPr lang="zh-TW" altLang="en-US" sz="3200" dirty="0" smtClean="0"/>
              <a:t>它的材質很透氣</a:t>
            </a:r>
            <a:endParaRPr lang="zh-TW" altLang="en-US" sz="3200" dirty="0"/>
          </a:p>
        </p:txBody>
      </p:sp>
      <p:sp>
        <p:nvSpPr>
          <p:cNvPr id="3" name="圓角矩形 2"/>
          <p:cNvSpPr/>
          <p:nvPr/>
        </p:nvSpPr>
        <p:spPr>
          <a:xfrm>
            <a:off x="2034288" y="3045382"/>
            <a:ext cx="3240000" cy="2160000"/>
          </a:xfrm>
          <a:prstGeom prst="round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/>
              <a:t>我喜歡這件衣服</a:t>
            </a:r>
            <a:endParaRPr lang="zh-TW" altLang="en-US" sz="3200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557784"/>
            <a:ext cx="10515600" cy="1132904"/>
          </a:xfrm>
        </p:spPr>
        <p:txBody>
          <a:bodyPr>
            <a:normAutofit/>
          </a:bodyPr>
          <a:lstStyle/>
          <a:p>
            <a:pPr lvl="0"/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論點</a:t>
            </a:r>
            <a:r>
              <a:rPr lang="zh-TW" altLang="en-US" sz="24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</a:rPr>
              <a:t>作者提出的見解和</a:t>
            </a:r>
            <a:r>
              <a:rPr lang="zh-TW" altLang="en-US" sz="24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</a:rPr>
              <a:t>主張</a:t>
            </a:r>
            <a:endParaRPr lang="zh-TW" altLang="en-US" sz="2400" b="1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11" name="圓角矩形 10"/>
          <p:cNvSpPr/>
          <p:nvPr/>
        </p:nvSpPr>
        <p:spPr>
          <a:xfrm>
            <a:off x="2304288" y="2006127"/>
            <a:ext cx="2700000" cy="10800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中心論點</a:t>
            </a:r>
            <a:endParaRPr lang="zh-TW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6792000" y="2001960"/>
            <a:ext cx="2700000" cy="10800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分</a:t>
            </a: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論點</a:t>
            </a:r>
            <a:endParaRPr lang="zh-TW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4194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557784"/>
            <a:ext cx="10515600" cy="1132904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論據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用來支持論點的</a:t>
            </a:r>
            <a:r>
              <a:rPr lang="zh-TW" altLang="en-US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證據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11" name="圓角矩形 10"/>
          <p:cNvSpPr/>
          <p:nvPr/>
        </p:nvSpPr>
        <p:spPr>
          <a:xfrm>
            <a:off x="2304288" y="2006127"/>
            <a:ext cx="2700000" cy="10800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事實論據</a:t>
            </a:r>
            <a:endParaRPr lang="zh-TW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6792000" y="2001960"/>
            <a:ext cx="2700000" cy="10800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事理論據</a:t>
            </a:r>
            <a:endParaRPr lang="zh-TW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212848" y="3103363"/>
            <a:ext cx="2889504" cy="405683"/>
          </a:xfrm>
          <a:prstGeom prst="rect">
            <a:avLst/>
          </a:prstGeom>
          <a:noFill/>
        </p:spPr>
        <p:txBody>
          <a:bodyPr wrap="square" lIns="18000" tIns="18000" rIns="18000" bIns="18000" rtlCol="0">
            <a:spAutoFit/>
          </a:bodyPr>
          <a:lstStyle/>
          <a:p>
            <a:pPr algn="ctr"/>
            <a:r>
              <a:rPr lang="zh-TW" altLang="en-US" sz="2400" dirty="0">
                <a:solidFill>
                  <a:schemeClr val="bg2">
                    <a:lumMod val="25000"/>
                  </a:schemeClr>
                </a:solidFill>
              </a:rPr>
              <a:t>發生過的事情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6697248" y="3103362"/>
            <a:ext cx="2889504" cy="405683"/>
          </a:xfrm>
          <a:prstGeom prst="rect">
            <a:avLst/>
          </a:prstGeom>
          <a:noFill/>
        </p:spPr>
        <p:txBody>
          <a:bodyPr wrap="square" lIns="18000" tIns="18000" rIns="18000" bIns="18000" rtlCol="0">
            <a:spAutoFit/>
          </a:bodyPr>
          <a:lstStyle/>
          <a:p>
            <a:pPr algn="ctr"/>
            <a:r>
              <a:rPr lang="zh-TW" altLang="en-US" sz="2400" dirty="0">
                <a:solidFill>
                  <a:schemeClr val="bg2">
                    <a:lumMod val="25000"/>
                  </a:schemeClr>
                </a:solidFill>
              </a:rPr>
              <a:t>公認的道理</a:t>
            </a:r>
          </a:p>
        </p:txBody>
      </p:sp>
      <p:grpSp>
        <p:nvGrpSpPr>
          <p:cNvPr id="22" name="群組 21"/>
          <p:cNvGrpSpPr/>
          <p:nvPr/>
        </p:nvGrpSpPr>
        <p:grpSpPr>
          <a:xfrm>
            <a:off x="2032848" y="3436282"/>
            <a:ext cx="3249504" cy="180000"/>
            <a:chOff x="2032848" y="3436282"/>
            <a:chExt cx="3249504" cy="180000"/>
          </a:xfrm>
        </p:grpSpPr>
        <p:cxnSp>
          <p:nvCxnSpPr>
            <p:cNvPr id="18" name="直線接點 17"/>
            <p:cNvCxnSpPr/>
            <p:nvPr/>
          </p:nvCxnSpPr>
          <p:spPr>
            <a:xfrm flipV="1">
              <a:off x="2212848" y="3526282"/>
              <a:ext cx="2882900" cy="4233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橢圓 19"/>
            <p:cNvSpPr/>
            <p:nvPr/>
          </p:nvSpPr>
          <p:spPr>
            <a:xfrm>
              <a:off x="2032848" y="3436282"/>
              <a:ext cx="180000" cy="1800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橢圓 20"/>
            <p:cNvSpPr/>
            <p:nvPr/>
          </p:nvSpPr>
          <p:spPr>
            <a:xfrm>
              <a:off x="5102352" y="3436282"/>
              <a:ext cx="180000" cy="1800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3" name="群組 22"/>
          <p:cNvGrpSpPr/>
          <p:nvPr/>
        </p:nvGrpSpPr>
        <p:grpSpPr>
          <a:xfrm>
            <a:off x="6522000" y="3419045"/>
            <a:ext cx="3249504" cy="180000"/>
            <a:chOff x="2032848" y="3436282"/>
            <a:chExt cx="3249504" cy="180000"/>
          </a:xfrm>
        </p:grpSpPr>
        <p:cxnSp>
          <p:nvCxnSpPr>
            <p:cNvPr id="24" name="直線接點 23"/>
            <p:cNvCxnSpPr/>
            <p:nvPr/>
          </p:nvCxnSpPr>
          <p:spPr>
            <a:xfrm flipV="1">
              <a:off x="2212848" y="3526282"/>
              <a:ext cx="2882900" cy="4233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橢圓 24"/>
            <p:cNvSpPr/>
            <p:nvPr/>
          </p:nvSpPr>
          <p:spPr>
            <a:xfrm>
              <a:off x="2032848" y="3436282"/>
              <a:ext cx="180000" cy="1800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6" name="橢圓 25"/>
            <p:cNvSpPr/>
            <p:nvPr/>
          </p:nvSpPr>
          <p:spPr>
            <a:xfrm>
              <a:off x="5102352" y="3436282"/>
              <a:ext cx="180000" cy="1800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7" name="文字方塊 26"/>
          <p:cNvSpPr txBox="1"/>
          <p:nvPr/>
        </p:nvSpPr>
        <p:spPr>
          <a:xfrm>
            <a:off x="2588462" y="3616282"/>
            <a:ext cx="2131652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3600" dirty="0"/>
              <a:t>歷史</a:t>
            </a:r>
            <a:r>
              <a:rPr lang="zh-TW" altLang="en-US" sz="3600" dirty="0" smtClean="0"/>
              <a:t>事實</a:t>
            </a:r>
            <a:endParaRPr lang="en-US" altLang="zh-TW" sz="3600" dirty="0" smtClean="0"/>
          </a:p>
          <a:p>
            <a:pPr algn="ctr"/>
            <a:r>
              <a:rPr lang="zh-TW" altLang="en-US" sz="3600" dirty="0" smtClean="0"/>
              <a:t>新聞大事</a:t>
            </a:r>
            <a:endParaRPr lang="en-US" altLang="zh-TW" sz="3600" dirty="0" smtClean="0"/>
          </a:p>
          <a:p>
            <a:pPr algn="ctr"/>
            <a:r>
              <a:rPr lang="zh-TW" altLang="en-US" sz="3600" dirty="0" smtClean="0"/>
              <a:t>研究結果</a:t>
            </a:r>
            <a:endParaRPr lang="en-US" altLang="zh-TW" sz="3600" dirty="0" smtClean="0"/>
          </a:p>
          <a:p>
            <a:pPr algn="ctr"/>
            <a:r>
              <a:rPr lang="zh-TW" altLang="en-US" sz="3600" dirty="0" smtClean="0"/>
              <a:t>統計</a:t>
            </a:r>
            <a:r>
              <a:rPr lang="zh-TW" altLang="en-US" sz="3600" dirty="0"/>
              <a:t>數據</a:t>
            </a:r>
          </a:p>
        </p:txBody>
      </p:sp>
      <p:sp>
        <p:nvSpPr>
          <p:cNvPr id="28" name="文字方塊 27"/>
          <p:cNvSpPr txBox="1"/>
          <p:nvPr/>
        </p:nvSpPr>
        <p:spPr>
          <a:xfrm>
            <a:off x="7076174" y="3599045"/>
            <a:ext cx="2131652" cy="175432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3600" dirty="0" smtClean="0"/>
              <a:t>名人言論</a:t>
            </a:r>
            <a:endParaRPr lang="en-US" altLang="zh-TW" sz="3600" dirty="0" smtClean="0"/>
          </a:p>
          <a:p>
            <a:pPr algn="ctr"/>
            <a:r>
              <a:rPr lang="zh-TW" altLang="en-US" sz="3600" dirty="0" smtClean="0"/>
              <a:t>寓言故事</a:t>
            </a:r>
            <a:endParaRPr lang="en-US" altLang="zh-TW" sz="3600" dirty="0" smtClean="0"/>
          </a:p>
          <a:p>
            <a:pPr algn="ctr"/>
            <a:r>
              <a:rPr lang="zh-TW" altLang="en-US" sz="3600" dirty="0" smtClean="0"/>
              <a:t>科學</a:t>
            </a:r>
            <a:r>
              <a:rPr lang="zh-TW" altLang="en-US" sz="3600" dirty="0"/>
              <a:t>定理</a:t>
            </a:r>
          </a:p>
        </p:txBody>
      </p:sp>
    </p:spTree>
    <p:extLst>
      <p:ext uri="{BB962C8B-B14F-4D97-AF65-F5344CB8AC3E}">
        <p14:creationId xmlns:p14="http://schemas.microsoft.com/office/powerpoint/2010/main" val="108478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548640"/>
            <a:ext cx="10515600" cy="1142048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論證</a:t>
            </a:r>
            <a:r>
              <a:rPr lang="zh-TW" altLang="en-US" sz="2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用論據證明論點的過程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6" name="圓角矩形 5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1" name="圓角矩形 10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17" name="橢圓 16"/>
          <p:cNvSpPr/>
          <p:nvPr/>
        </p:nvSpPr>
        <p:spPr>
          <a:xfrm>
            <a:off x="1081508" y="2014889"/>
            <a:ext cx="2880000" cy="900000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正面論證</a:t>
            </a:r>
            <a:endParaRPr lang="zh-TW" altLang="en-US" sz="3600" dirty="0"/>
          </a:p>
        </p:txBody>
      </p:sp>
      <p:sp>
        <p:nvSpPr>
          <p:cNvPr id="21" name="橢圓 20"/>
          <p:cNvSpPr/>
          <p:nvPr/>
        </p:nvSpPr>
        <p:spPr>
          <a:xfrm>
            <a:off x="4656000" y="2014889"/>
            <a:ext cx="2880000" cy="900000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反面論證</a:t>
            </a:r>
            <a:endParaRPr lang="zh-TW" altLang="en-US" sz="3600" dirty="0"/>
          </a:p>
        </p:txBody>
      </p:sp>
      <p:sp>
        <p:nvSpPr>
          <p:cNvPr id="22" name="橢圓 21"/>
          <p:cNvSpPr/>
          <p:nvPr/>
        </p:nvSpPr>
        <p:spPr>
          <a:xfrm>
            <a:off x="8230492" y="2014889"/>
            <a:ext cx="2880000" cy="900000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/>
              <a:t>舉例論證</a:t>
            </a:r>
          </a:p>
        </p:txBody>
      </p:sp>
      <p:sp>
        <p:nvSpPr>
          <p:cNvPr id="23" name="矩形 22"/>
          <p:cNvSpPr/>
          <p:nvPr/>
        </p:nvSpPr>
        <p:spPr>
          <a:xfrm>
            <a:off x="1122000" y="3022243"/>
            <a:ext cx="2700000" cy="216000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直截了當的提出自己鮮明的觀點</a:t>
            </a:r>
            <a:endParaRPr lang="zh-TW" altLang="en-US" sz="2800" dirty="0"/>
          </a:p>
        </p:txBody>
      </p:sp>
      <p:sp>
        <p:nvSpPr>
          <p:cNvPr id="24" name="矩形 23"/>
          <p:cNvSpPr/>
          <p:nvPr/>
        </p:nvSpPr>
        <p:spPr>
          <a:xfrm>
            <a:off x="4746000" y="3022243"/>
            <a:ext cx="2700000" cy="216000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以對方的錯誤來證明自己的正確</a:t>
            </a:r>
            <a:endParaRPr lang="en-US" altLang="zh-TW" sz="2800" dirty="0" smtClean="0"/>
          </a:p>
        </p:txBody>
      </p:sp>
      <p:sp>
        <p:nvSpPr>
          <p:cNvPr id="25" name="矩形 24"/>
          <p:cNvSpPr/>
          <p:nvPr/>
        </p:nvSpPr>
        <p:spPr>
          <a:xfrm>
            <a:off x="8320492" y="3022243"/>
            <a:ext cx="2700000" cy="216000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運用令人信服的事例來證明論點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5462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548640"/>
            <a:ext cx="10515600" cy="1142048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論證</a:t>
            </a:r>
            <a:r>
              <a:rPr lang="zh-TW" altLang="en-US" sz="2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用論據證明論點的過程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6" name="圓角矩形 5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1" name="圓角矩形 10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17" name="橢圓 16"/>
          <p:cNvSpPr/>
          <p:nvPr/>
        </p:nvSpPr>
        <p:spPr>
          <a:xfrm>
            <a:off x="2463800" y="2014889"/>
            <a:ext cx="2880000" cy="900000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比較論證</a:t>
            </a:r>
            <a:endParaRPr lang="zh-TW" altLang="en-US" sz="3600" dirty="0"/>
          </a:p>
        </p:txBody>
      </p:sp>
      <p:sp>
        <p:nvSpPr>
          <p:cNvPr id="22" name="橢圓 21"/>
          <p:cNvSpPr/>
          <p:nvPr/>
        </p:nvSpPr>
        <p:spPr>
          <a:xfrm>
            <a:off x="6816362" y="2014889"/>
            <a:ext cx="2880000" cy="900000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比喻論證</a:t>
            </a:r>
            <a:endParaRPr lang="zh-TW" altLang="en-US" sz="3600" dirty="0"/>
          </a:p>
        </p:txBody>
      </p:sp>
      <p:sp>
        <p:nvSpPr>
          <p:cNvPr id="23" name="矩形 22"/>
          <p:cNvSpPr/>
          <p:nvPr/>
        </p:nvSpPr>
        <p:spPr>
          <a:xfrm>
            <a:off x="2504292" y="3022243"/>
            <a:ext cx="2700000" cy="216000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透過相互對立的事物來證明觀點</a:t>
            </a:r>
            <a:endParaRPr lang="zh-TW" altLang="en-US" sz="2800" dirty="0"/>
          </a:p>
        </p:txBody>
      </p:sp>
      <p:sp>
        <p:nvSpPr>
          <p:cNvPr id="25" name="矩形 24"/>
          <p:cNvSpPr/>
          <p:nvPr/>
        </p:nvSpPr>
        <p:spPr>
          <a:xfrm>
            <a:off x="6906362" y="3022243"/>
            <a:ext cx="2700000" cy="216000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運用熟悉易懂的比喻來證明論點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43958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548640"/>
            <a:ext cx="10515600" cy="1142048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論證</a:t>
            </a:r>
            <a:r>
              <a:rPr lang="zh-TW" altLang="en-US" sz="2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用論據證明論點的過程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6" name="圓角矩形 5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1" name="圓角矩形 10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17" name="橢圓 16"/>
          <p:cNvSpPr/>
          <p:nvPr/>
        </p:nvSpPr>
        <p:spPr>
          <a:xfrm>
            <a:off x="1081508" y="2014889"/>
            <a:ext cx="2880000" cy="900000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歸納論證</a:t>
            </a:r>
            <a:endParaRPr lang="zh-TW" altLang="en-US" sz="3600" dirty="0"/>
          </a:p>
        </p:txBody>
      </p:sp>
      <p:sp>
        <p:nvSpPr>
          <p:cNvPr id="21" name="橢圓 20"/>
          <p:cNvSpPr/>
          <p:nvPr/>
        </p:nvSpPr>
        <p:spPr>
          <a:xfrm>
            <a:off x="4656000" y="2014889"/>
            <a:ext cx="2880000" cy="900000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演繹論證</a:t>
            </a:r>
            <a:endParaRPr lang="zh-TW" altLang="en-US" sz="3600" dirty="0"/>
          </a:p>
        </p:txBody>
      </p:sp>
      <p:sp>
        <p:nvSpPr>
          <p:cNvPr id="22" name="橢圓 21"/>
          <p:cNvSpPr/>
          <p:nvPr/>
        </p:nvSpPr>
        <p:spPr>
          <a:xfrm>
            <a:off x="8230492" y="2014889"/>
            <a:ext cx="2880000" cy="900000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因果論證</a:t>
            </a:r>
            <a:endParaRPr lang="zh-TW" altLang="en-US" sz="3600" dirty="0"/>
          </a:p>
        </p:txBody>
      </p:sp>
      <p:sp>
        <p:nvSpPr>
          <p:cNvPr id="23" name="矩形 22"/>
          <p:cNvSpPr/>
          <p:nvPr/>
        </p:nvSpPr>
        <p:spPr>
          <a:xfrm>
            <a:off x="1122000" y="3022243"/>
            <a:ext cx="2700000" cy="216000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概括數種事物的共同特質來歸納普遍規律</a:t>
            </a:r>
            <a:endParaRPr lang="zh-TW" altLang="en-US" sz="2800" dirty="0"/>
          </a:p>
        </p:txBody>
      </p:sp>
      <p:sp>
        <p:nvSpPr>
          <p:cNvPr id="24" name="矩形 23"/>
          <p:cNvSpPr/>
          <p:nvPr/>
        </p:nvSpPr>
        <p:spPr>
          <a:xfrm>
            <a:off x="4746000" y="3022243"/>
            <a:ext cx="2700000" cy="216000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根據大家已知的一般原理來推知個別事例</a:t>
            </a:r>
            <a:endParaRPr lang="zh-TW" altLang="en-US" sz="2800" dirty="0"/>
          </a:p>
        </p:txBody>
      </p:sp>
      <p:sp>
        <p:nvSpPr>
          <p:cNvPr id="25" name="矩形 24"/>
          <p:cNvSpPr/>
          <p:nvPr/>
        </p:nvSpPr>
        <p:spPr>
          <a:xfrm>
            <a:off x="8320492" y="3022243"/>
            <a:ext cx="2700000" cy="216000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依據兩</a:t>
            </a:r>
            <a:r>
              <a:rPr lang="zh-TW" altLang="en-US" sz="2800" dirty="0"/>
              <a:t>事物</a:t>
            </a:r>
            <a:r>
              <a:rPr lang="zh-TW" altLang="en-US" sz="2800" dirty="0" smtClean="0"/>
              <a:t>間的因果關係來支撐</a:t>
            </a:r>
            <a:endParaRPr lang="en-US" altLang="zh-TW" sz="2800" dirty="0" smtClean="0"/>
          </a:p>
          <a:p>
            <a:pPr algn="ctr"/>
            <a:r>
              <a:rPr lang="zh-TW" altLang="en-US" sz="2800" dirty="0" smtClean="0"/>
              <a:t>所提論點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7965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5922" y="566530"/>
            <a:ext cx="10903226" cy="1123122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教學重點</a:t>
            </a:r>
            <a:endParaRPr lang="zh-TW" alt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grpSp>
        <p:nvGrpSpPr>
          <p:cNvPr id="24" name="群組 23"/>
          <p:cNvGrpSpPr/>
          <p:nvPr/>
        </p:nvGrpSpPr>
        <p:grpSpPr>
          <a:xfrm>
            <a:off x="2173834" y="1689652"/>
            <a:ext cx="8139970" cy="4127057"/>
            <a:chOff x="2123034" y="1525988"/>
            <a:chExt cx="8139970" cy="4127057"/>
          </a:xfrm>
        </p:grpSpPr>
        <p:sp>
          <p:nvSpPr>
            <p:cNvPr id="15" name="矩形 14"/>
            <p:cNvSpPr/>
            <p:nvPr/>
          </p:nvSpPr>
          <p:spPr>
            <a:xfrm>
              <a:off x="2123034" y="1818641"/>
              <a:ext cx="3271388" cy="28955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20246173"/>
                </a:avLst>
              </a:prstTxWarp>
              <a:spAutoFit/>
            </a:bodyPr>
            <a:lstStyle/>
            <a:p>
              <a:pPr lvl="0"/>
              <a:r>
                <a:rPr lang="zh-TW" altLang="en-US" sz="3200" dirty="0" smtClean="0"/>
                <a:t>作者提出的見解和主張</a:t>
              </a:r>
              <a:endParaRPr lang="zh-TW" altLang="en-US" sz="3200" dirty="0"/>
            </a:p>
          </p:txBody>
        </p:sp>
        <p:pic>
          <p:nvPicPr>
            <p:cNvPr id="16" name="圖片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1840" y="1777964"/>
              <a:ext cx="2638587" cy="2638587"/>
            </a:xfrm>
            <a:prstGeom prst="rect">
              <a:avLst/>
            </a:prstGeom>
          </p:spPr>
        </p:pic>
        <p:sp>
          <p:nvSpPr>
            <p:cNvPr id="17" name="文字方塊 16"/>
            <p:cNvSpPr txBox="1"/>
            <p:nvPr/>
          </p:nvSpPr>
          <p:spPr>
            <a:xfrm>
              <a:off x="3236314" y="2744786"/>
              <a:ext cx="1044828" cy="590349"/>
            </a:xfrm>
            <a:prstGeom prst="rect">
              <a:avLst/>
            </a:prstGeom>
            <a:noFill/>
          </p:spPr>
          <p:txBody>
            <a:bodyPr wrap="square" lIns="18000" tIns="18000" rIns="18000" bIns="18000" rtlCol="0" anchor="ctr">
              <a:spAutoFit/>
            </a:bodyPr>
            <a:lstStyle/>
            <a:p>
              <a:pPr algn="ctr"/>
              <a:r>
                <a:rPr lang="zh-TW" altLang="en-US" sz="3600" dirty="0" smtClean="0"/>
                <a:t>論點</a:t>
              </a:r>
              <a:endParaRPr lang="zh-TW" altLang="en-US" sz="3600" dirty="0"/>
            </a:p>
          </p:txBody>
        </p:sp>
        <p:sp>
          <p:nvSpPr>
            <p:cNvPr id="18" name="矩形 17"/>
            <p:cNvSpPr/>
            <p:nvPr/>
          </p:nvSpPr>
          <p:spPr>
            <a:xfrm>
              <a:off x="4651861" y="2757458"/>
              <a:ext cx="3271388" cy="28955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4"/>
                </a:avLst>
              </a:prstTxWarp>
              <a:spAutoFit/>
            </a:bodyPr>
            <a:lstStyle/>
            <a:p>
              <a:pPr lvl="0"/>
              <a:r>
                <a:rPr lang="zh-TW" altLang="en-US" sz="3200" dirty="0" smtClean="0"/>
                <a:t>     用來</a:t>
              </a:r>
              <a:r>
                <a:rPr lang="zh-TW" altLang="en-US" sz="3200" dirty="0"/>
                <a:t>支持論點的證據</a:t>
              </a:r>
            </a:p>
          </p:txBody>
        </p:sp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0467" y="2722292"/>
              <a:ext cx="2638587" cy="2638587"/>
            </a:xfrm>
            <a:prstGeom prst="rect">
              <a:avLst/>
            </a:prstGeom>
          </p:spPr>
        </p:pic>
        <p:sp>
          <p:nvSpPr>
            <p:cNvPr id="20" name="文字方塊 19"/>
            <p:cNvSpPr txBox="1"/>
            <p:nvPr/>
          </p:nvSpPr>
          <p:spPr>
            <a:xfrm>
              <a:off x="5729875" y="3777188"/>
              <a:ext cx="926287" cy="528794"/>
            </a:xfrm>
            <a:prstGeom prst="rect">
              <a:avLst/>
            </a:prstGeom>
            <a:noFill/>
          </p:spPr>
          <p:txBody>
            <a:bodyPr wrap="square" lIns="18000" tIns="18000" rIns="18000" bIns="18000" rtlCol="0" anchor="ctr">
              <a:spAutoFit/>
            </a:bodyPr>
            <a:lstStyle/>
            <a:p>
              <a:pPr algn="ctr"/>
              <a:r>
                <a:rPr lang="zh-TW" altLang="en-US" sz="3200" dirty="0" smtClean="0"/>
                <a:t>論據</a:t>
              </a:r>
              <a:endParaRPr lang="zh-TW" altLang="en-US" sz="3200" dirty="0"/>
            </a:p>
          </p:txBody>
        </p:sp>
        <p:sp>
          <p:nvSpPr>
            <p:cNvPr id="21" name="矩形 20"/>
            <p:cNvSpPr/>
            <p:nvPr/>
          </p:nvSpPr>
          <p:spPr>
            <a:xfrm>
              <a:off x="6991616" y="1550659"/>
              <a:ext cx="3271388" cy="28955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19680605"/>
                </a:avLst>
              </a:prstTxWarp>
              <a:spAutoFit/>
            </a:bodyPr>
            <a:lstStyle/>
            <a:p>
              <a:pPr lvl="0"/>
              <a:r>
                <a:rPr lang="zh-TW" altLang="en-US" sz="3200" dirty="0" smtClean="0"/>
                <a:t>                    用</a:t>
              </a:r>
              <a:r>
                <a:rPr lang="zh-TW" altLang="en-US" sz="3200" dirty="0"/>
                <a:t>論據證明論點的過程</a:t>
              </a:r>
            </a:p>
          </p:txBody>
        </p:sp>
        <p:pic>
          <p:nvPicPr>
            <p:cNvPr id="22" name="圖片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3951" y="1525988"/>
              <a:ext cx="2638587" cy="2638587"/>
            </a:xfrm>
            <a:prstGeom prst="rect">
              <a:avLst/>
            </a:prstGeom>
          </p:spPr>
        </p:pic>
        <p:sp>
          <p:nvSpPr>
            <p:cNvPr id="23" name="文字方塊 22"/>
            <p:cNvSpPr txBox="1"/>
            <p:nvPr/>
          </p:nvSpPr>
          <p:spPr>
            <a:xfrm>
              <a:off x="8112484" y="2580884"/>
              <a:ext cx="941519" cy="528794"/>
            </a:xfrm>
            <a:prstGeom prst="rect">
              <a:avLst/>
            </a:prstGeom>
            <a:noFill/>
          </p:spPr>
          <p:txBody>
            <a:bodyPr wrap="square" lIns="18000" tIns="18000" rIns="18000" bIns="18000" rtlCol="0" anchor="ctr">
              <a:spAutoFit/>
            </a:bodyPr>
            <a:lstStyle/>
            <a:p>
              <a:pPr algn="ctr"/>
              <a:r>
                <a:rPr lang="zh-TW" altLang="en-US" sz="3200" dirty="0" smtClean="0"/>
                <a:t>論證</a:t>
              </a:r>
              <a:endParaRPr lang="zh-TW" altLang="en-US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25791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11200" y="144128"/>
            <a:ext cx="10769600" cy="1083734"/>
          </a:xfrm>
        </p:spPr>
        <p:txBody>
          <a:bodyPr>
            <a:normAutofit/>
          </a:bodyPr>
          <a:lstStyle/>
          <a:p>
            <a:r>
              <a:rPr lang="zh-TW" alt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教學重點</a:t>
            </a:r>
            <a:r>
              <a:rPr lang="zh-TW" altLang="en-US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康軒</a:t>
            </a:r>
            <a:r>
              <a:rPr lang="en-US" altLang="zh-TW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-106</a:t>
            </a:r>
            <a:r>
              <a:rPr lang="zh-TW" altLang="en-US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學年</a:t>
            </a:r>
            <a:endParaRPr lang="zh-TW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11" name="圓角矩形 10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2" name="圓角矩形 11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graphicFrame>
        <p:nvGraphicFramePr>
          <p:cNvPr id="18" name="內容版面配置區 1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609765"/>
              </p:ext>
            </p:extLst>
          </p:nvPr>
        </p:nvGraphicFramePr>
        <p:xfrm>
          <a:off x="843800" y="1041462"/>
          <a:ext cx="10515600" cy="5219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3505200"/>
                <a:gridCol w="3505200"/>
              </a:tblGrid>
              <a:tr h="262636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第一冊</a:t>
                      </a: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第三冊</a:t>
                      </a: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第五冊</a:t>
                      </a: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夏夜／楊喚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墾丁十九首選／余光中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一棵開花的樹／席慕蓉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絕句選（登鸛雀樓、黃鶴樓）</a:t>
                      </a:r>
                      <a:r>
                        <a:rPr lang="en-US" altLang="zh-TW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(2</a:t>
                      </a:r>
                      <a:r>
                        <a:rPr lang="zh-TW" altLang="en-US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首</a:t>
                      </a:r>
                      <a:r>
                        <a:rPr lang="en-US" altLang="zh-TW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美猴王／吳承恩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宋詞選（武陵春、醜奴兒）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雅量／宋晶宜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聲音鐘／陳黎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人間好時節／張曼娟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拄柺杖的小男孩／簡媜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古體詩選（庭中有奇樹、慈烏夜啼）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與宋元思書／吳均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論語選</a:t>
                      </a:r>
                      <a:r>
                        <a:rPr lang="en-US" altLang="zh-TW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(3</a:t>
                      </a:r>
                      <a:r>
                        <a:rPr lang="zh-TW" altLang="en-US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則</a:t>
                      </a:r>
                      <a:r>
                        <a:rPr lang="en-US" altLang="zh-TW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／孔子弟子及再傳弟子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田園之秋選／陳冠學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大明湖／劉鶚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那默默的一群／張騰蛟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良馬對／岳飛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青青子衿／詩經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紙船印象／洪醒夫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運動家的風度／羅家倫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湖心亭看雪／張岱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差不多先生傳／胡適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張釋之執法／司馬遷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麥帥為子祈禱文／麥克阿瑟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生之歌選（一顆珍珠／手的故事）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愛蓮說／周敦頤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孟子選－生於憂患死於安樂／孟子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音樂家與職籃巨星／王溢嘉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臺灣四季風土滋味／韓良露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再見，西莎／陳幸蕙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兒時記趣／沈復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為學一首示子姪／彭端淑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座右銘／崔瑗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曹操掉下去了／王文華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項鍊／莫泊桑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別讓地球成為垃圾墳場／李偉文</a:t>
                      </a:r>
                    </a:p>
                  </a:txBody>
                  <a:tcPr marL="6350" marR="6350" marT="6350" marB="0" anchor="ctr"/>
                </a:tc>
              </a:tr>
              <a:tr h="262636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第二冊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第四冊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第六冊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負荷／吳晟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新詩選（傘、風箏）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情懷／張曉風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律詩選（山居秋暝、聞官軍收河南河北）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我所知道的康橋／徐志摩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元曲選（天淨沙、沉醉東風）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下雨天，真好／琦君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樂府詩選──木蘭詩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缺憾／李黎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分享／洪蘭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另一個春天／褚士瑩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習慣說／劉蓉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背影／朱自清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世說新語選（華王優劣、王藍田）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輸血／李魁賢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賣油翁／歐陽脩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今夜看螢去／南方朔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禮記選（不食嗟來食、苛政猛於虎）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你自己決定吧／劉墉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幽夢影選／張潮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獵人／瓦歷斯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‧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諾幹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王冕的少年時代 ／吳敬梓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鳥／梁實秋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漆商／劉基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五柳先生傳／陶淵明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空城計／羅貫中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二十年後／歐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‧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亨利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謝天／陳之藩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陋室銘／劉禹錫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青春留影─雲門˙傳奇序／林懷民</a:t>
                      </a:r>
                    </a:p>
                  </a:txBody>
                  <a:tcPr marL="6350" marR="6350" marT="6350" marB="0" anchor="ctr"/>
                </a:tc>
              </a:tr>
              <a:tr h="161006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記承天夜遊／蘇軾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畫的悲哀／國木田獨步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</a:pP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  <a:tr h="262636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吃冰的滋味／古蒙仁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鯨生鯨世選／廖鴻基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</a:pP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9" name="矩形 18"/>
          <p:cNvSpPr/>
          <p:nvPr/>
        </p:nvSpPr>
        <p:spPr>
          <a:xfrm>
            <a:off x="843800" y="1706524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843800" y="2266042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843800" y="2834704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843800" y="3023848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843800" y="4399797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/>
          <p:cNvSpPr/>
          <p:nvPr/>
        </p:nvSpPr>
        <p:spPr>
          <a:xfrm>
            <a:off x="843800" y="4985650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843800" y="5553941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矩形 25"/>
          <p:cNvSpPr/>
          <p:nvPr/>
        </p:nvSpPr>
        <p:spPr>
          <a:xfrm>
            <a:off x="4331136" y="2266042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4331136" y="2455186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4331136" y="2827958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/>
          <p:cNvSpPr/>
          <p:nvPr/>
        </p:nvSpPr>
        <p:spPr>
          <a:xfrm>
            <a:off x="4331136" y="3207105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/>
          <p:cNvSpPr/>
          <p:nvPr/>
        </p:nvSpPr>
        <p:spPr>
          <a:xfrm>
            <a:off x="4331136" y="5553941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矩形 30"/>
          <p:cNvSpPr/>
          <p:nvPr/>
        </p:nvSpPr>
        <p:spPr>
          <a:xfrm>
            <a:off x="7823104" y="2843848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7823104" y="3410934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7823104" y="4234628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矩形 33"/>
          <p:cNvSpPr/>
          <p:nvPr/>
        </p:nvSpPr>
        <p:spPr>
          <a:xfrm>
            <a:off x="7823104" y="4428594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5" name="圖片 3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57" y="1594518"/>
            <a:ext cx="297328" cy="360000"/>
          </a:xfrm>
          <a:prstGeom prst="rect">
            <a:avLst/>
          </a:prstGeom>
        </p:spPr>
      </p:pic>
      <p:pic>
        <p:nvPicPr>
          <p:cNvPr id="36" name="圖片 3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57" y="2913760"/>
            <a:ext cx="297328" cy="360000"/>
          </a:xfrm>
          <a:prstGeom prst="rect">
            <a:avLst/>
          </a:prstGeom>
        </p:spPr>
      </p:pic>
      <p:pic>
        <p:nvPicPr>
          <p:cNvPr id="37" name="圖片 3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57" y="5439531"/>
            <a:ext cx="297328" cy="360000"/>
          </a:xfrm>
          <a:prstGeom prst="rect">
            <a:avLst/>
          </a:prstGeom>
        </p:spPr>
      </p:pic>
      <p:pic>
        <p:nvPicPr>
          <p:cNvPr id="38" name="圖片 3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568" y="2149040"/>
            <a:ext cx="297328" cy="360000"/>
          </a:xfrm>
          <a:prstGeom prst="rect">
            <a:avLst/>
          </a:prstGeom>
        </p:spPr>
      </p:pic>
      <p:pic>
        <p:nvPicPr>
          <p:cNvPr id="39" name="圖片 3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952" y="2708042"/>
            <a:ext cx="297328" cy="360000"/>
          </a:xfrm>
          <a:prstGeom prst="rect">
            <a:avLst/>
          </a:prstGeom>
        </p:spPr>
      </p:pic>
      <p:pic>
        <p:nvPicPr>
          <p:cNvPr id="40" name="圖片 3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120" y="3086330"/>
            <a:ext cx="297328" cy="360000"/>
          </a:xfrm>
          <a:prstGeom prst="rect">
            <a:avLst/>
          </a:prstGeom>
        </p:spPr>
      </p:pic>
      <p:pic>
        <p:nvPicPr>
          <p:cNvPr id="41" name="圖片 4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120" y="5427087"/>
            <a:ext cx="297328" cy="360000"/>
          </a:xfrm>
          <a:prstGeom prst="rect">
            <a:avLst/>
          </a:prstGeom>
        </p:spPr>
      </p:pic>
      <p:pic>
        <p:nvPicPr>
          <p:cNvPr id="42" name="圖片 4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367" y="2731313"/>
            <a:ext cx="29732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570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11200" y="144128"/>
            <a:ext cx="10769600" cy="1083734"/>
          </a:xfrm>
        </p:spPr>
        <p:txBody>
          <a:bodyPr>
            <a:normAutofit/>
          </a:bodyPr>
          <a:lstStyle/>
          <a:p>
            <a:r>
              <a:rPr lang="zh-TW" alt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教學重點</a:t>
            </a:r>
            <a:r>
              <a:rPr lang="zh-TW" altLang="en-US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翰林</a:t>
            </a:r>
            <a:r>
              <a:rPr lang="en-US" altLang="zh-TW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-106</a:t>
            </a:r>
            <a:r>
              <a:rPr lang="zh-TW" altLang="en-US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學年</a:t>
            </a:r>
            <a:endParaRPr lang="zh-TW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11" name="圓角矩形 10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2" name="圓角矩形 11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graphicFrame>
        <p:nvGraphicFramePr>
          <p:cNvPr id="18" name="內容版面配置區 1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7341158"/>
              </p:ext>
            </p:extLst>
          </p:nvPr>
        </p:nvGraphicFramePr>
        <p:xfrm>
          <a:off x="843800" y="1041462"/>
          <a:ext cx="10515600" cy="5219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3505200"/>
                <a:gridCol w="3505200"/>
              </a:tblGrid>
              <a:tr h="262636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第一冊</a:t>
                      </a: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第三冊</a:t>
                      </a: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第五冊</a:t>
                      </a: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夏夜／楊喚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田園之秋選／陳冠學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故鄉的桂花雨／琦君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絕句選（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登鸛雀樓、黃鶴樓、楓橋夜泊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）</a:t>
                      </a:r>
                      <a:r>
                        <a:rPr lang="en-US" altLang="zh-TW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(3</a:t>
                      </a:r>
                      <a:r>
                        <a:rPr lang="zh-TW" altLang="en-US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首</a:t>
                      </a:r>
                      <a:r>
                        <a:rPr lang="en-US" altLang="zh-TW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古詩選（迢迢牽牛星、慈烏夜啼）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生於憂患死於安樂／孟子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雅量／宋晶宜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飛魚／廖鴻基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詞選（虞美人、南鄉子）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做自己的貴人／郭騰尹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賣油翁／歐陽脩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土／吳晟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心囚／杏林子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愛蓮說／周敦頤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良馬對／岳飛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論語選</a:t>
                      </a:r>
                      <a:r>
                        <a:rPr lang="en-US" altLang="zh-TW" sz="1400" b="0" i="0" u="none" strike="noStrike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(4</a:t>
                      </a:r>
                      <a:r>
                        <a:rPr lang="zh-TW" altLang="en-US" sz="1400" b="0" i="0" u="none" strike="noStrike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則</a:t>
                      </a:r>
                      <a:r>
                        <a:rPr lang="en-US" altLang="zh-TW" sz="1400" b="0" i="0" u="none" strike="noStrike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／論語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聲音鐘／陳黎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大明湖／劉鶚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紙船印象／洪醒夫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世說新語選（鍾家兄弟巧應答、王藍田）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習慣說／劉蓉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音樂家與職籃巨星／王溢嘉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麥帥為子祈禱文／麥克阿瑟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青鳥就在身邊／陳火泉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兒時記趣／沈復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張釋之執法／司馬遷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與宋元思書／吳均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孩子的鐘塔／李黎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鳥／梁實秋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豬血糕／焦桐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背影／朱自清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夸父／余光中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寄弟墨書／鄭燮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畫貓的男孩／小泉八雲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柳毅傳書結奇緣／李朝威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射鵰英雄傳──智鬥書生／金庸</a:t>
                      </a:r>
                    </a:p>
                  </a:txBody>
                  <a:tcPr marL="6350" marR="6350" marT="6350" marB="0" anchor="ctr"/>
                </a:tc>
              </a:tr>
              <a:tr h="262636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第二冊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第四冊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第六冊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小詩選（跳水、風箏）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一棵開花的樹／席慕蓉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鄒忌諷齊王納諫／戰國策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律詩選（過故人莊、聞官軍收河南河北）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陋室銘／劉禹錫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管好舌頭／黃永武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母親的教誨／胡適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我所知道的康橋／徐志摩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元曲選（天淨沙、沉醉東風）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謝天／陳之藩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幽夢影選／張潮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石滬／渡也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五柳先生傳／陶淵明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木蘭詩／佚名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座右銘／崔瑗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蠍子文化／侯文詠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森林最優美的一天／徐仁修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求知若渴，永保傻勁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-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賈伯斯的人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王冕的少年時代／吳敬梓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定伯賣鬼／曹丕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大鼠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螞蟻雄兵／曾志朗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人生需求愈少，負擔愈輕／張曼娟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與荒野相遇／凌拂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記承天夜遊／蘇軾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為學一首示子姪／彭端淑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棒球靈魂學／顏擇雅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在大地上寫詩／陳幸蕙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來到部落的文明／瓦歷斯．諾幹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羅密歐與茱麗葉樓臺會／莎士比亞</a:t>
                      </a:r>
                    </a:p>
                  </a:txBody>
                  <a:tcPr marL="6350" marR="6350" marT="635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晏子使楚／晏子春秋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空城計／羅貫中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</a:pP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  <a:tr h="262636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藍色串珠項鍊／歐斯勒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科幻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極短篇選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深藍的憂鬱、替代死刑</a:t>
                      </a:r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／黃海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</a:pP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矩形 12"/>
          <p:cNvSpPr/>
          <p:nvPr/>
        </p:nvSpPr>
        <p:spPr>
          <a:xfrm>
            <a:off x="843800" y="1715668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843800" y="1895668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843800" y="2075668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843800" y="2636164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843800" y="3020212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843800" y="4417588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843800" y="4795052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852944" y="5548054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4336952" y="2089792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/>
          <p:cNvSpPr/>
          <p:nvPr/>
        </p:nvSpPr>
        <p:spPr>
          <a:xfrm>
            <a:off x="4336952" y="4040719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4336952" y="5177152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矩形 25"/>
          <p:cNvSpPr/>
          <p:nvPr/>
        </p:nvSpPr>
        <p:spPr>
          <a:xfrm>
            <a:off x="4336952" y="5369479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7838552" y="1517380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7838552" y="2091872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/>
          <p:cNvSpPr/>
          <p:nvPr/>
        </p:nvSpPr>
        <p:spPr>
          <a:xfrm>
            <a:off x="7838552" y="2465308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/>
          <p:cNvSpPr/>
          <p:nvPr/>
        </p:nvSpPr>
        <p:spPr>
          <a:xfrm>
            <a:off x="7838552" y="2645308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矩形 30"/>
          <p:cNvSpPr/>
          <p:nvPr/>
        </p:nvSpPr>
        <p:spPr>
          <a:xfrm>
            <a:off x="7838552" y="3212830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7838552" y="3860719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7838552" y="4040719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矩形 33"/>
          <p:cNvSpPr/>
          <p:nvPr/>
        </p:nvSpPr>
        <p:spPr>
          <a:xfrm>
            <a:off x="7838552" y="5370750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7" name="圖片 3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57" y="1612806"/>
            <a:ext cx="297328" cy="360000"/>
          </a:xfrm>
          <a:prstGeom prst="rect">
            <a:avLst/>
          </a:prstGeom>
        </p:spPr>
      </p:pic>
      <p:pic>
        <p:nvPicPr>
          <p:cNvPr id="38" name="圖片 3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00" y="2521859"/>
            <a:ext cx="297328" cy="360000"/>
          </a:xfrm>
          <a:prstGeom prst="rect">
            <a:avLst/>
          </a:prstGeom>
        </p:spPr>
      </p:pic>
      <p:pic>
        <p:nvPicPr>
          <p:cNvPr id="39" name="圖片 3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57" y="4306777"/>
            <a:ext cx="297328" cy="360000"/>
          </a:xfrm>
          <a:prstGeom prst="rect">
            <a:avLst/>
          </a:prstGeom>
        </p:spPr>
      </p:pic>
      <p:pic>
        <p:nvPicPr>
          <p:cNvPr id="40" name="圖片 3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120" y="1984058"/>
            <a:ext cx="297328" cy="360000"/>
          </a:xfrm>
          <a:prstGeom prst="rect">
            <a:avLst/>
          </a:prstGeom>
        </p:spPr>
      </p:pic>
      <p:pic>
        <p:nvPicPr>
          <p:cNvPr id="41" name="圖片 4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536" y="3924832"/>
            <a:ext cx="297328" cy="360000"/>
          </a:xfrm>
          <a:prstGeom prst="rect">
            <a:avLst/>
          </a:prstGeom>
        </p:spPr>
      </p:pic>
      <p:pic>
        <p:nvPicPr>
          <p:cNvPr id="42" name="圖片 4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120" y="5247224"/>
            <a:ext cx="297328" cy="360000"/>
          </a:xfrm>
          <a:prstGeom prst="rect">
            <a:avLst/>
          </a:prstGeom>
        </p:spPr>
      </p:pic>
      <p:pic>
        <p:nvPicPr>
          <p:cNvPr id="43" name="圖片 4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367" y="1405136"/>
            <a:ext cx="297328" cy="360000"/>
          </a:xfrm>
          <a:prstGeom prst="rect">
            <a:avLst/>
          </a:prstGeom>
        </p:spPr>
      </p:pic>
      <p:pic>
        <p:nvPicPr>
          <p:cNvPr id="44" name="圖片 4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367" y="1980313"/>
            <a:ext cx="29732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567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11200" y="144128"/>
            <a:ext cx="10769600" cy="1083734"/>
          </a:xfrm>
        </p:spPr>
        <p:txBody>
          <a:bodyPr>
            <a:normAutofit/>
          </a:bodyPr>
          <a:lstStyle/>
          <a:p>
            <a:r>
              <a:rPr lang="zh-TW" alt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教學重點</a:t>
            </a:r>
            <a:r>
              <a:rPr lang="zh-TW" altLang="en-US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南一</a:t>
            </a:r>
            <a:r>
              <a:rPr lang="en-US" altLang="zh-TW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-106</a:t>
            </a:r>
            <a:r>
              <a:rPr lang="zh-TW" altLang="en-US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學年</a:t>
            </a:r>
            <a:endParaRPr lang="zh-TW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11" name="圓角矩形 10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2" name="圓角矩形 11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graphicFrame>
        <p:nvGraphicFramePr>
          <p:cNvPr id="18" name="內容版面配置區 1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5335306"/>
              </p:ext>
            </p:extLst>
          </p:nvPr>
        </p:nvGraphicFramePr>
        <p:xfrm>
          <a:off x="843800" y="1041462"/>
          <a:ext cx="10515600" cy="5127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3505200"/>
                <a:gridCol w="3505200"/>
              </a:tblGrid>
              <a:tr h="262636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第一冊</a:t>
                      </a: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第三冊</a:t>
                      </a: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第五冊</a:t>
                      </a:r>
                      <a:endParaRPr lang="zh-TW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雅量／宋晶宜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碧沉西瓜／陳幸蕙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翠玉白菜／余光中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月光餅／琦君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愛蓮說／周敦頤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詞選（如夢令、西江月 夜行黃沙道中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絕句選（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登鸛雀樓、黃鶴樓、楓橋夜泊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）</a:t>
                      </a:r>
                      <a:r>
                        <a:rPr lang="en-US" altLang="zh-TW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(3</a:t>
                      </a:r>
                      <a:r>
                        <a:rPr lang="zh-TW" altLang="en-US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首</a:t>
                      </a:r>
                      <a:r>
                        <a:rPr lang="en-US" altLang="zh-TW" sz="1400" b="0" i="0" u="none" strike="noStrike" dirty="0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古詩選（迢迢牽牛星、登幽州臺歌）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尋找薄荷的小孩／簡媜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夏夜／楊喚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歲月跟著／向陽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與宋元思書／吳均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不要怕失敗／林良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西北雨／陳冠學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楚人養狙／劉基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差不多先生傳／胡適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大明湖／劉鶚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奶油鼻子／廖鴻基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賣油翁／歐陽脩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為學一首示子姪／彭端淑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生於憂患死於安樂／孟子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音樂家與職籃巨星／王溢嘉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食蔥有時／韓良憶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傘季／周芬伶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生命的價值／杏林子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記承天夜遊／蘇軾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寄弟墨書／鄭燮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論語選</a:t>
                      </a:r>
                      <a:r>
                        <a:rPr lang="en-US" altLang="zh-TW" sz="1400" b="0" i="0" u="none" strike="noStrike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(3</a:t>
                      </a:r>
                      <a:r>
                        <a:rPr lang="zh-TW" altLang="en-US" sz="1400" b="0" i="0" u="none" strike="noStrike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則</a:t>
                      </a:r>
                      <a:r>
                        <a:rPr lang="en-US" altLang="zh-TW" sz="1400" b="0" i="0" u="none" strike="noStrike">
                          <a:solidFill>
                            <a:srgbClr val="007F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／孔子弟子及再傳弟子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酸橘子／琹涵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水神的指引／亞榮隆．撒可努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謝天／陳之藩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張釋之執法／司馬遷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湖心亭看雪／張岱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紙船印象／洪醒夫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聲音鐘／陳黎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麥琪的禮物／歐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‧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亨利</a:t>
                      </a:r>
                    </a:p>
                  </a:txBody>
                  <a:tcPr marL="6350" marR="6350" marT="6350" marB="0" anchor="ctr"/>
                </a:tc>
              </a:tr>
              <a:tr h="262636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第二冊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第四冊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第六冊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大樹之歌／劉克襄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碧翠絲的羊／洪蘭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開放的人生選（三種成長、苦）／王鼎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背影／朱自清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偷靴／袁枚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座右銘／崔瑗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律詩選（過故人莊、聞官軍收河南河北）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我所知道的康橋／徐志摩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渡口／席慕蓉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負荷／吳晟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良馬對／岳飛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曲選（沉醉東風、天淨沙）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五柳先生傳／陶淵明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鳥／梁實秋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人間情分／張曼娟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我在臺東，心情，晴／溫士凱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木蘭詩／佚名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呂氏春秋選（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齊王好射、亡鈇意鄰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）／呂不韋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王冕的少年時代／吳敬梓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油桐花編織的祕徑／徐仁修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鳳凰木／蔣勳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視力與偏見／李家同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幽夢影選／張潮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越縵堂日記選／李慈銘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王藍田食雞子／劉義慶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陋室銘／劉禹錫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溫馨旅程／游乾桂</a:t>
                      </a:r>
                    </a:p>
                  </a:txBody>
                  <a:tcPr marL="6350" marR="6350" marT="6350" marB="0" anchor="ctr"/>
                </a:tc>
              </a:tr>
              <a:tr h="188305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那默默的一群／張騰蛟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新詩選 （傘、風箏）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得到太早／侯文詠</a:t>
                      </a:r>
                    </a:p>
                  </a:txBody>
                  <a:tcPr marL="6350" marR="6350" marT="6350" marB="0" anchor="ctr"/>
                </a:tc>
              </a:tr>
              <a:tr h="161006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兒時記趣／沈復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空城計／羅貫中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開放的人生選（三種成長、苦）／王鼎</a:t>
                      </a:r>
                    </a:p>
                  </a:txBody>
                  <a:tcPr marL="6350" marR="6350" marT="6350" marB="0" anchor="ctr"/>
                </a:tc>
              </a:tr>
              <a:tr h="262636"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吃冰的滋味／古蒙仁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麥帥為子祈禱文／麥克阿瑟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400"/>
                        </a:lnSpc>
                      </a:pP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2.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座右銘／崔瑗</a:t>
                      </a:r>
                    </a:p>
                  </a:txBody>
                  <a:tcPr marL="6350" marR="6350" marT="6350" marB="0" anchor="ctr"/>
                </a:tc>
              </a:tr>
            </a:tbl>
          </a:graphicData>
        </a:graphic>
      </p:graphicFrame>
      <p:sp>
        <p:nvSpPr>
          <p:cNvPr id="13" name="矩形 12"/>
          <p:cNvSpPr/>
          <p:nvPr/>
        </p:nvSpPr>
        <p:spPr>
          <a:xfrm>
            <a:off x="843800" y="1322476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843800" y="2087524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843800" y="2639735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843800" y="2829209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843800" y="3210894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843800" y="5258494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843800" y="5643361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4331136" y="1515689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4331136" y="2456207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4331136" y="3021960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/>
          <p:cNvSpPr/>
          <p:nvPr/>
        </p:nvSpPr>
        <p:spPr>
          <a:xfrm>
            <a:off x="4331136" y="3867653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4331136" y="4421856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矩形 25"/>
          <p:cNvSpPr/>
          <p:nvPr/>
        </p:nvSpPr>
        <p:spPr>
          <a:xfrm>
            <a:off x="4331136" y="5370375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7848528" y="2080647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7848528" y="2460065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/>
          <p:cNvSpPr/>
          <p:nvPr/>
        </p:nvSpPr>
        <p:spPr>
          <a:xfrm>
            <a:off x="7848528" y="2833665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/>
          <p:cNvSpPr/>
          <p:nvPr/>
        </p:nvSpPr>
        <p:spPr>
          <a:xfrm>
            <a:off x="7848528" y="3863754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矩形 30"/>
          <p:cNvSpPr/>
          <p:nvPr/>
        </p:nvSpPr>
        <p:spPr>
          <a:xfrm>
            <a:off x="7848528" y="4789926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7848528" y="5733293"/>
            <a:ext cx="3420000" cy="180000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3" name="圖片 3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36" y="1227773"/>
            <a:ext cx="297328" cy="360000"/>
          </a:xfrm>
          <a:prstGeom prst="rect">
            <a:avLst/>
          </a:prstGeom>
        </p:spPr>
      </p:pic>
      <p:pic>
        <p:nvPicPr>
          <p:cNvPr id="34" name="圖片 3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392" y="2531777"/>
            <a:ext cx="297328" cy="360000"/>
          </a:xfrm>
          <a:prstGeom prst="rect">
            <a:avLst/>
          </a:prstGeom>
        </p:spPr>
      </p:pic>
      <p:pic>
        <p:nvPicPr>
          <p:cNvPr id="35" name="圖片 3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36" y="3098128"/>
            <a:ext cx="297328" cy="360000"/>
          </a:xfrm>
          <a:prstGeom prst="rect">
            <a:avLst/>
          </a:prstGeom>
        </p:spPr>
      </p:pic>
      <p:pic>
        <p:nvPicPr>
          <p:cNvPr id="36" name="圖片 3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504" y="1416586"/>
            <a:ext cx="297328" cy="360000"/>
          </a:xfrm>
          <a:prstGeom prst="rect">
            <a:avLst/>
          </a:prstGeom>
        </p:spPr>
      </p:pic>
      <p:pic>
        <p:nvPicPr>
          <p:cNvPr id="37" name="圖片 3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504" y="2359402"/>
            <a:ext cx="297328" cy="360000"/>
          </a:xfrm>
          <a:prstGeom prst="rect">
            <a:avLst/>
          </a:prstGeom>
        </p:spPr>
      </p:pic>
      <p:pic>
        <p:nvPicPr>
          <p:cNvPr id="38" name="圖片 3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648" y="4316837"/>
            <a:ext cx="297328" cy="360000"/>
          </a:xfrm>
          <a:prstGeom prst="rect">
            <a:avLst/>
          </a:prstGeom>
        </p:spPr>
      </p:pic>
      <p:pic>
        <p:nvPicPr>
          <p:cNvPr id="39" name="圖片 3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648" y="5270394"/>
            <a:ext cx="297328" cy="360000"/>
          </a:xfrm>
          <a:prstGeom prst="rect">
            <a:avLst/>
          </a:prstGeom>
        </p:spPr>
      </p:pic>
      <p:pic>
        <p:nvPicPr>
          <p:cNvPr id="40" name="圖片 3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8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200" y="2395936"/>
            <a:ext cx="29732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08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799" y="556591"/>
            <a:ext cx="10873409" cy="1134097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學生起點</a:t>
            </a:r>
            <a:endParaRPr lang="zh-TW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320253"/>
              </p:ext>
            </p:extLst>
          </p:nvPr>
        </p:nvGraphicFramePr>
        <p:xfrm>
          <a:off x="685799" y="1690688"/>
          <a:ext cx="10789921" cy="42071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8409"/>
                <a:gridCol w="4905756"/>
                <a:gridCol w="4905756"/>
              </a:tblGrid>
              <a:tr h="20766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200" b="1" kern="100" dirty="0">
                          <a:effectLst/>
                        </a:rPr>
                        <a:t>康軒</a:t>
                      </a:r>
                      <a:endParaRPr lang="zh-TW" sz="3200" b="1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zh-TW" sz="2800" b="1" kern="100" dirty="0">
                          <a:solidFill>
                            <a:schemeClr val="tx1"/>
                          </a:solidFill>
                          <a:effectLst/>
                        </a:rPr>
                        <a:t>五</a:t>
                      </a:r>
                      <a:r>
                        <a:rPr 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上</a:t>
                      </a:r>
                      <a:r>
                        <a:rPr lang="en-US" alt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5-</a:t>
                      </a:r>
                      <a:r>
                        <a:rPr 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分享</a:t>
                      </a:r>
                      <a:r>
                        <a:rPr lang="zh-TW" sz="2800" b="1" kern="100" dirty="0">
                          <a:solidFill>
                            <a:schemeClr val="tx1"/>
                          </a:solidFill>
                          <a:effectLst/>
                        </a:rPr>
                        <a:t>的力量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zh-TW" sz="2800" b="1" kern="100" dirty="0">
                          <a:solidFill>
                            <a:schemeClr val="tx1"/>
                          </a:solidFill>
                          <a:effectLst/>
                        </a:rPr>
                        <a:t>五</a:t>
                      </a:r>
                      <a:r>
                        <a:rPr 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上</a:t>
                      </a:r>
                      <a:r>
                        <a:rPr lang="en-US" alt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7-</a:t>
                      </a:r>
                      <a:r>
                        <a:rPr 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失敗</a:t>
                      </a:r>
                      <a:r>
                        <a:rPr lang="zh-TW" sz="2800" b="1" kern="100" dirty="0">
                          <a:solidFill>
                            <a:schemeClr val="tx1"/>
                          </a:solidFill>
                          <a:effectLst/>
                        </a:rPr>
                        <a:t>者的覺醒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zh-HK" sz="2800" b="1" kern="100" dirty="0">
                          <a:solidFill>
                            <a:schemeClr val="tx1"/>
                          </a:solidFill>
                          <a:effectLst/>
                        </a:rPr>
                        <a:t>五</a:t>
                      </a:r>
                      <a:r>
                        <a:rPr lang="zh-HK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上</a:t>
                      </a:r>
                      <a:r>
                        <a:rPr lang="en-US" alt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12-</a:t>
                      </a:r>
                      <a:r>
                        <a:rPr lang="zh-HK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衝破</a:t>
                      </a:r>
                      <a:r>
                        <a:rPr lang="zh-HK" sz="2800" b="1" kern="100" dirty="0">
                          <a:solidFill>
                            <a:schemeClr val="tx1"/>
                          </a:solidFill>
                          <a:effectLst/>
                        </a:rPr>
                        <a:t>逆境</a:t>
                      </a:r>
                      <a:endParaRPr lang="zh-TW" sz="2800" b="1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zh-TW" sz="2800" b="1" kern="100" dirty="0">
                          <a:solidFill>
                            <a:schemeClr val="tx1"/>
                          </a:solidFill>
                          <a:effectLst/>
                        </a:rPr>
                        <a:t>五</a:t>
                      </a:r>
                      <a:r>
                        <a:rPr 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下</a:t>
                      </a:r>
                      <a:r>
                        <a:rPr lang="en-US" alt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10-</a:t>
                      </a:r>
                      <a:r>
                        <a:rPr 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果真</a:t>
                      </a:r>
                      <a:r>
                        <a:rPr lang="zh-TW" sz="2800" b="1" kern="100" dirty="0">
                          <a:solidFill>
                            <a:schemeClr val="tx1"/>
                          </a:solidFill>
                          <a:effectLst/>
                        </a:rPr>
                        <a:t>如此嗎？</a:t>
                      </a:r>
                      <a:endParaRPr lang="zh-TW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zh-TW" sz="2800" b="1" kern="100" dirty="0">
                          <a:solidFill>
                            <a:schemeClr val="tx1"/>
                          </a:solidFill>
                          <a:effectLst/>
                        </a:rPr>
                        <a:t>六</a:t>
                      </a:r>
                      <a:r>
                        <a:rPr 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上</a:t>
                      </a:r>
                      <a:r>
                        <a:rPr lang="en-US" alt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-3</a:t>
                      </a:r>
                      <a:r>
                        <a:rPr lang="zh-TW" sz="2800" b="1" kern="100" dirty="0" smtClean="0">
                          <a:solidFill>
                            <a:schemeClr val="tx1"/>
                          </a:solidFill>
                          <a:effectLst/>
                        </a:rPr>
                        <a:t>說話</a:t>
                      </a:r>
                      <a:r>
                        <a:rPr lang="zh-TW" sz="2800" b="1" kern="100" dirty="0">
                          <a:solidFill>
                            <a:schemeClr val="tx1"/>
                          </a:solidFill>
                          <a:effectLst/>
                        </a:rPr>
                        <a:t>之前最好停看聽</a:t>
                      </a:r>
                      <a:endParaRPr lang="zh-TW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solidFill>
                      <a:srgbClr val="EAEFF7"/>
                    </a:solidFill>
                  </a:tcPr>
                </a:tc>
              </a:tr>
              <a:tr h="10607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200" b="1" kern="100">
                          <a:effectLst/>
                        </a:rPr>
                        <a:t>南一</a:t>
                      </a:r>
                      <a:endParaRPr lang="zh-TW" sz="3200" b="1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zh-TW" sz="2800" b="1" kern="100" dirty="0">
                          <a:effectLst/>
                        </a:rPr>
                        <a:t>五</a:t>
                      </a:r>
                      <a:r>
                        <a:rPr lang="zh-TW" sz="2800" b="1" kern="100" dirty="0" smtClean="0">
                          <a:effectLst/>
                        </a:rPr>
                        <a:t>上</a:t>
                      </a:r>
                      <a:r>
                        <a:rPr lang="en-US" altLang="zh-TW" sz="2800" b="1" kern="100" dirty="0" smtClean="0">
                          <a:effectLst/>
                        </a:rPr>
                        <a:t>11-</a:t>
                      </a:r>
                      <a:r>
                        <a:rPr lang="zh-TW" sz="2800" b="1" kern="100" dirty="0" smtClean="0">
                          <a:effectLst/>
                        </a:rPr>
                        <a:t>美</a:t>
                      </a:r>
                      <a:r>
                        <a:rPr lang="zh-TW" sz="2800" b="1" kern="100" dirty="0">
                          <a:effectLst/>
                        </a:rPr>
                        <a:t>，是一種感動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zh-TW" sz="2800" b="1" kern="100" dirty="0">
                          <a:effectLst/>
                        </a:rPr>
                        <a:t>五</a:t>
                      </a:r>
                      <a:r>
                        <a:rPr lang="zh-TW" sz="2800" b="1" kern="100" dirty="0" smtClean="0">
                          <a:effectLst/>
                        </a:rPr>
                        <a:t>下</a:t>
                      </a:r>
                      <a:r>
                        <a:rPr lang="en-US" altLang="zh-TW" sz="2800" b="1" kern="100" dirty="0" smtClean="0">
                          <a:effectLst/>
                        </a:rPr>
                        <a:t>11-</a:t>
                      </a:r>
                      <a:r>
                        <a:rPr lang="zh-TW" sz="2800" b="1" kern="100" dirty="0" smtClean="0">
                          <a:effectLst/>
                        </a:rPr>
                        <a:t>天涯若比鄰</a:t>
                      </a:r>
                      <a:endParaRPr lang="zh-TW" sz="2800" b="1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zh-TW" sz="2800" b="1" kern="100" dirty="0">
                          <a:effectLst/>
                        </a:rPr>
                        <a:t>六</a:t>
                      </a:r>
                      <a:r>
                        <a:rPr lang="zh-TW" sz="2800" b="1" kern="100" dirty="0" smtClean="0">
                          <a:effectLst/>
                        </a:rPr>
                        <a:t>上</a:t>
                      </a:r>
                      <a:r>
                        <a:rPr lang="en-US" altLang="zh-TW" sz="2800" b="1" kern="100" dirty="0" smtClean="0">
                          <a:effectLst/>
                        </a:rPr>
                        <a:t>11-</a:t>
                      </a:r>
                      <a:r>
                        <a:rPr lang="zh-TW" sz="2800" b="1" kern="100" dirty="0" smtClean="0">
                          <a:effectLst/>
                        </a:rPr>
                        <a:t>明智</a:t>
                      </a:r>
                      <a:r>
                        <a:rPr lang="zh-TW" sz="2800" b="1" kern="100" dirty="0">
                          <a:effectLst/>
                        </a:rPr>
                        <a:t>的抉擇</a:t>
                      </a:r>
                      <a:endParaRPr lang="zh-TW" sz="2800" b="1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1069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200" b="1" kern="100">
                          <a:effectLst/>
                        </a:rPr>
                        <a:t>翰林</a:t>
                      </a:r>
                      <a:endParaRPr lang="zh-TW" sz="3200" b="1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zh-TW" sz="2800" b="1" kern="100" dirty="0">
                          <a:effectLst/>
                        </a:rPr>
                        <a:t>五</a:t>
                      </a:r>
                      <a:r>
                        <a:rPr lang="zh-TW" sz="2800" b="1" kern="100" dirty="0" smtClean="0">
                          <a:effectLst/>
                        </a:rPr>
                        <a:t>上</a:t>
                      </a:r>
                      <a:r>
                        <a:rPr lang="en-US" altLang="zh-TW" sz="2800" b="1" kern="100" dirty="0" smtClean="0">
                          <a:effectLst/>
                        </a:rPr>
                        <a:t>11-</a:t>
                      </a:r>
                      <a:r>
                        <a:rPr lang="zh-TW" sz="2800" b="1" kern="100" dirty="0" smtClean="0">
                          <a:effectLst/>
                        </a:rPr>
                        <a:t>敏銳</a:t>
                      </a:r>
                      <a:r>
                        <a:rPr lang="zh-TW" sz="2800" b="1" kern="100" dirty="0">
                          <a:effectLst/>
                        </a:rPr>
                        <a:t>觀察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zh-TW" sz="2800" b="1" kern="100" dirty="0">
                          <a:effectLst/>
                        </a:rPr>
                        <a:t>五</a:t>
                      </a:r>
                      <a:r>
                        <a:rPr lang="zh-TW" sz="2800" b="1" kern="100" dirty="0" smtClean="0">
                          <a:effectLst/>
                        </a:rPr>
                        <a:t>下</a:t>
                      </a:r>
                      <a:r>
                        <a:rPr lang="en-US" altLang="zh-TW" sz="2800" b="1" kern="100" dirty="0" smtClean="0">
                          <a:effectLst/>
                        </a:rPr>
                        <a:t>14-</a:t>
                      </a:r>
                      <a:r>
                        <a:rPr lang="zh-TW" sz="2800" b="1" kern="100" dirty="0" smtClean="0">
                          <a:effectLst/>
                        </a:rPr>
                        <a:t>永遠</a:t>
                      </a:r>
                      <a:r>
                        <a:rPr lang="zh-TW" sz="2800" b="1" kern="100" dirty="0">
                          <a:effectLst/>
                        </a:rPr>
                        <a:t>不會太晚</a:t>
                      </a:r>
                      <a:endParaRPr lang="zh-TW" sz="2800" b="1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zh-TW" sz="2800" b="1" kern="100" dirty="0">
                          <a:effectLst/>
                        </a:rPr>
                        <a:t>六</a:t>
                      </a:r>
                      <a:r>
                        <a:rPr lang="zh-TW" sz="2800" b="1" kern="100" dirty="0" smtClean="0">
                          <a:effectLst/>
                        </a:rPr>
                        <a:t>上</a:t>
                      </a:r>
                      <a:r>
                        <a:rPr lang="en-US" altLang="zh-TW" sz="2800" b="1" kern="100" dirty="0" smtClean="0">
                          <a:effectLst/>
                        </a:rPr>
                        <a:t>7-</a:t>
                      </a:r>
                      <a:r>
                        <a:rPr lang="zh-TW" sz="2800" b="1" kern="100" dirty="0" smtClean="0">
                          <a:effectLst/>
                        </a:rPr>
                        <a:t>助人</a:t>
                      </a:r>
                      <a:r>
                        <a:rPr lang="zh-TW" sz="2800" b="1" kern="100" dirty="0">
                          <a:effectLst/>
                        </a:rPr>
                        <a:t>就是在助己</a:t>
                      </a:r>
                      <a:endParaRPr lang="zh-TW" sz="2800" b="1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263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799" y="556591"/>
            <a:ext cx="10873409" cy="1134097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學習難點</a:t>
            </a:r>
            <a:endParaRPr lang="zh-TW" alt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grpSp>
        <p:nvGrpSpPr>
          <p:cNvPr id="11" name="群組 10"/>
          <p:cNvGrpSpPr/>
          <p:nvPr/>
        </p:nvGrpSpPr>
        <p:grpSpPr>
          <a:xfrm>
            <a:off x="2173834" y="1689652"/>
            <a:ext cx="8139970" cy="4127057"/>
            <a:chOff x="2123034" y="1525988"/>
            <a:chExt cx="8139970" cy="4127057"/>
          </a:xfrm>
        </p:grpSpPr>
        <p:sp>
          <p:nvSpPr>
            <p:cNvPr id="12" name="矩形 11"/>
            <p:cNvSpPr/>
            <p:nvPr/>
          </p:nvSpPr>
          <p:spPr>
            <a:xfrm>
              <a:off x="2123034" y="1818641"/>
              <a:ext cx="3271388" cy="28955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20246173"/>
                </a:avLst>
              </a:prstTxWarp>
              <a:spAutoFit/>
            </a:bodyPr>
            <a:lstStyle/>
            <a:p>
              <a:pPr lvl="0"/>
              <a:r>
                <a:rPr lang="zh-TW" altLang="en-US" sz="3200" dirty="0" smtClean="0"/>
                <a:t>作者提出的見解和主張</a:t>
              </a:r>
              <a:endParaRPr lang="zh-TW" altLang="en-US" sz="3200" dirty="0"/>
            </a:p>
          </p:txBody>
        </p:sp>
        <p:pic>
          <p:nvPicPr>
            <p:cNvPr id="13" name="圖片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1840" y="1777964"/>
              <a:ext cx="2638587" cy="2638587"/>
            </a:xfrm>
            <a:prstGeom prst="rect">
              <a:avLst/>
            </a:prstGeom>
          </p:spPr>
        </p:pic>
        <p:sp>
          <p:nvSpPr>
            <p:cNvPr id="14" name="文字方塊 13"/>
            <p:cNvSpPr txBox="1"/>
            <p:nvPr/>
          </p:nvSpPr>
          <p:spPr>
            <a:xfrm>
              <a:off x="3236314" y="2744786"/>
              <a:ext cx="1044828" cy="590349"/>
            </a:xfrm>
            <a:prstGeom prst="rect">
              <a:avLst/>
            </a:prstGeom>
            <a:noFill/>
          </p:spPr>
          <p:txBody>
            <a:bodyPr wrap="square" lIns="18000" tIns="18000" rIns="18000" bIns="18000" rtlCol="0" anchor="ctr">
              <a:spAutoFit/>
            </a:bodyPr>
            <a:lstStyle/>
            <a:p>
              <a:pPr algn="ctr"/>
              <a:r>
                <a:rPr lang="zh-TW" altLang="en-US" sz="3600" dirty="0" smtClean="0"/>
                <a:t>論點</a:t>
              </a:r>
              <a:endParaRPr lang="zh-TW" altLang="en-US" sz="3600" dirty="0"/>
            </a:p>
          </p:txBody>
        </p:sp>
        <p:sp>
          <p:nvSpPr>
            <p:cNvPr id="15" name="矩形 14"/>
            <p:cNvSpPr/>
            <p:nvPr/>
          </p:nvSpPr>
          <p:spPr>
            <a:xfrm>
              <a:off x="4651861" y="2757458"/>
              <a:ext cx="3271388" cy="28955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4"/>
                </a:avLst>
              </a:prstTxWarp>
              <a:spAutoFit/>
            </a:bodyPr>
            <a:lstStyle/>
            <a:p>
              <a:pPr lvl="0"/>
              <a:r>
                <a:rPr lang="zh-TW" altLang="en-US" sz="3200" dirty="0" smtClean="0"/>
                <a:t>     用來</a:t>
              </a:r>
              <a:r>
                <a:rPr lang="zh-TW" altLang="en-US" sz="3200" dirty="0"/>
                <a:t>支持論點的證據</a:t>
              </a:r>
            </a:p>
          </p:txBody>
        </p:sp>
        <p:pic>
          <p:nvPicPr>
            <p:cNvPr id="16" name="圖片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0467" y="2722292"/>
              <a:ext cx="2638587" cy="2638587"/>
            </a:xfrm>
            <a:prstGeom prst="rect">
              <a:avLst/>
            </a:prstGeom>
          </p:spPr>
        </p:pic>
        <p:sp>
          <p:nvSpPr>
            <p:cNvPr id="17" name="文字方塊 16"/>
            <p:cNvSpPr txBox="1"/>
            <p:nvPr/>
          </p:nvSpPr>
          <p:spPr>
            <a:xfrm>
              <a:off x="5729875" y="3777188"/>
              <a:ext cx="926287" cy="528794"/>
            </a:xfrm>
            <a:prstGeom prst="rect">
              <a:avLst/>
            </a:prstGeom>
            <a:noFill/>
          </p:spPr>
          <p:txBody>
            <a:bodyPr wrap="square" lIns="18000" tIns="18000" rIns="18000" bIns="18000" rtlCol="0" anchor="ctr">
              <a:spAutoFit/>
            </a:bodyPr>
            <a:lstStyle/>
            <a:p>
              <a:pPr algn="ctr"/>
              <a:r>
                <a:rPr lang="zh-TW" altLang="en-US" sz="3200" dirty="0" smtClean="0"/>
                <a:t>論據</a:t>
              </a:r>
              <a:endParaRPr lang="zh-TW" altLang="en-US" sz="3200" dirty="0"/>
            </a:p>
          </p:txBody>
        </p:sp>
        <p:sp>
          <p:nvSpPr>
            <p:cNvPr id="18" name="矩形 17"/>
            <p:cNvSpPr/>
            <p:nvPr/>
          </p:nvSpPr>
          <p:spPr>
            <a:xfrm>
              <a:off x="6991616" y="1550659"/>
              <a:ext cx="3271388" cy="28955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19680605"/>
                </a:avLst>
              </a:prstTxWarp>
              <a:spAutoFit/>
            </a:bodyPr>
            <a:lstStyle/>
            <a:p>
              <a:pPr lvl="0"/>
              <a:r>
                <a:rPr lang="zh-TW" altLang="en-US" sz="3200" dirty="0" smtClean="0"/>
                <a:t>                    用</a:t>
              </a:r>
              <a:r>
                <a:rPr lang="zh-TW" altLang="en-US" sz="3200" dirty="0"/>
                <a:t>論據證明論點的過程</a:t>
              </a:r>
            </a:p>
          </p:txBody>
        </p:sp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3951" y="1525988"/>
              <a:ext cx="2638587" cy="2638587"/>
            </a:xfrm>
            <a:prstGeom prst="rect">
              <a:avLst/>
            </a:prstGeom>
          </p:spPr>
        </p:pic>
        <p:sp>
          <p:nvSpPr>
            <p:cNvPr id="20" name="文字方塊 19"/>
            <p:cNvSpPr txBox="1"/>
            <p:nvPr/>
          </p:nvSpPr>
          <p:spPr>
            <a:xfrm>
              <a:off x="8091200" y="2580884"/>
              <a:ext cx="941519" cy="528794"/>
            </a:xfrm>
            <a:prstGeom prst="rect">
              <a:avLst/>
            </a:prstGeom>
            <a:noFill/>
          </p:spPr>
          <p:txBody>
            <a:bodyPr wrap="square" lIns="18000" tIns="18000" rIns="18000" bIns="18000" rtlCol="0" anchor="ctr">
              <a:spAutoFit/>
            </a:bodyPr>
            <a:lstStyle/>
            <a:p>
              <a:pPr algn="ctr"/>
              <a:r>
                <a:rPr lang="zh-TW" altLang="en-US" sz="3200" dirty="0" smtClean="0"/>
                <a:t>論證</a:t>
              </a:r>
              <a:endParaRPr lang="zh-TW" altLang="en-US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2289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endParaRPr lang="zh-TW" alt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12" name="矩形 11"/>
          <p:cNvSpPr/>
          <p:nvPr/>
        </p:nvSpPr>
        <p:spPr>
          <a:xfrm>
            <a:off x="6182650" y="2901008"/>
            <a:ext cx="25527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144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理</a:t>
            </a:r>
            <a:endParaRPr lang="zh-TW" altLang="en-US" sz="144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0800" y="2901008"/>
            <a:ext cx="25527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14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事</a:t>
            </a:r>
            <a:endParaRPr lang="zh-TW" altLang="en-US" sz="14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4" name="等於 13"/>
          <p:cNvSpPr/>
          <p:nvPr/>
        </p:nvSpPr>
        <p:spPr>
          <a:xfrm>
            <a:off x="3163500" y="4358208"/>
            <a:ext cx="720000" cy="540000"/>
          </a:xfrm>
          <a:prstGeom prst="mathEqual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5" name="等於 14"/>
          <p:cNvSpPr/>
          <p:nvPr/>
        </p:nvSpPr>
        <p:spPr>
          <a:xfrm>
            <a:off x="8472100" y="4358208"/>
            <a:ext cx="720000" cy="540000"/>
          </a:xfrm>
          <a:prstGeom prst="mathEqual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523500" y="2901008"/>
            <a:ext cx="25527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14400" b="1" cap="none" spc="0" dirty="0" smtClean="0">
                <a:ln/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敘</a:t>
            </a:r>
            <a:endParaRPr lang="zh-TW" altLang="en-US" sz="14400" b="1" cap="none" spc="0" dirty="0">
              <a:ln/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841800" y="2901008"/>
            <a:ext cx="25527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14400" b="1" cap="none" spc="0" dirty="0" smtClean="0">
                <a:ln/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議</a:t>
            </a:r>
            <a:endParaRPr lang="zh-TW" altLang="en-US" sz="14400" b="1" cap="none" spc="0" dirty="0">
              <a:ln/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970800" y="5037342"/>
            <a:ext cx="10528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請將「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說理</a:t>
            </a:r>
            <a:r>
              <a:rPr lang="zh-TW" altLang="en-US" sz="3600" dirty="0" smtClean="0"/>
              <a:t>」的段落用紅筆                框起來</a:t>
            </a:r>
            <a:endParaRPr lang="zh-TW" altLang="en-US" sz="3600" dirty="0"/>
          </a:p>
        </p:txBody>
      </p:sp>
      <p:sp>
        <p:nvSpPr>
          <p:cNvPr id="19" name="矩形 18"/>
          <p:cNvSpPr/>
          <p:nvPr/>
        </p:nvSpPr>
        <p:spPr>
          <a:xfrm>
            <a:off x="1167150" y="1936153"/>
            <a:ext cx="2160000" cy="1080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b="1" dirty="0" smtClean="0"/>
              <a:t>論據</a:t>
            </a:r>
            <a:endParaRPr lang="zh-TW" altLang="en-US" sz="7200" b="1" dirty="0"/>
          </a:p>
        </p:txBody>
      </p:sp>
      <p:sp>
        <p:nvSpPr>
          <p:cNvPr id="20" name="矩形 19"/>
          <p:cNvSpPr/>
          <p:nvPr/>
        </p:nvSpPr>
        <p:spPr>
          <a:xfrm>
            <a:off x="6379000" y="1936153"/>
            <a:ext cx="2160000" cy="1080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b="1" dirty="0" smtClean="0"/>
              <a:t>論點</a:t>
            </a:r>
            <a:endParaRPr lang="zh-TW" altLang="en-US" sz="7200" b="1" dirty="0"/>
          </a:p>
        </p:txBody>
      </p:sp>
      <p:sp>
        <p:nvSpPr>
          <p:cNvPr id="21" name="矩形 20"/>
          <p:cNvSpPr/>
          <p:nvPr/>
        </p:nvSpPr>
        <p:spPr>
          <a:xfrm>
            <a:off x="6999541" y="5116861"/>
            <a:ext cx="1440000" cy="540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786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</a:t>
            </a:r>
            <a:r>
              <a:rPr lang="zh-TW" alt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區分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林慶昭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說話之前最好停看聽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7031" y="1604060"/>
            <a:ext cx="11531065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①說話不是比誰的聲音大，也不是比誰說得多，而是該說才說，不該說則別說，才不會成為爭執的導火線。所以，在任何地方場合，說話之前最好先停看聽，對於說話的內容、措詞、姿勢和表情，都應該符合當時的情境，切莫胡言亂語，否則說得愈多，小心錯得愈多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②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話是一門大學問，如何說得好、說得巧，而且不會得罪人，可不是輕而易舉的事。俗話說：「病從口入，禍從口出。」話人人會說，但是如果說得不得體，經常會造成雙方的誤解，許多爭執正是如此發生的。作家奧爾科特說：「很多人都會爭辯，但不一定很多人都會說話。」話多不代表說得就對，話少不一定是缺少見識，想說得恰到好處，唯有注意自己的言行舉止，以及拿捏說話的分寸。當然，根據前人的經驗，話說得愈少，出錯的機會就愈少。通常懂得應對進退的人，會視當時的情況說話，絕不會信口開河，只有愛面子和自以為是的人才會口無遮攔，滔滔不絕的大吹大擂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75906" y="1600237"/>
            <a:ext cx="11520000" cy="15818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917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林慶昭</a:t>
            </a:r>
            <a:r>
              <a:rPr lang="en-US" altLang="zh-TW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說話之前最好停看聽</a:t>
            </a:r>
            <a:r>
              <a:rPr lang="en-US" altLang="zh-TW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7031" y="1604060"/>
            <a:ext cx="1153106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③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從前有位官員，個性相當固執，也很愛面子。有一次，他參加一場重要的筵席，看見桌上擺了一盤菱角。從來沒有看過菱角的他，不知道菱角的食用方法，又不願意開口向別人請教，於是在眾目睽睽之下，伸手拿了一個菱角，就連殼放入口中咀嚼起來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④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在座的賓客大感愕然，紛紛在背後竊笑。這時，有位客人好心告訴他：「吃菱角是要去殼的。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⑤「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我知道。」這位官員雖然知道自己已經出醜，卻仍不服輸的說：「我這幾天因為火氣太大，菱角連殼吃是清熱退火的好祕方。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⑥眾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客知情，於是故意問他：「貴鄉也出產菱角嗎？」</a:t>
            </a:r>
          </a:p>
          <a:p>
            <a:pPr>
              <a:spcBef>
                <a:spcPts val="12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⑦「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多得很，滿山遍野的樹叢都結實纍纍。」官員的話還沒說完，眾人一陣大笑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0966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林慶昭</a:t>
            </a:r>
            <a:r>
              <a:rPr lang="en-US" altLang="zh-TW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說話之前最好停看聽</a:t>
            </a:r>
            <a:r>
              <a:rPr lang="en-US" altLang="zh-TW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7031" y="1604060"/>
            <a:ext cx="1153106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⑧「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你們笑什麼？菱角若不是樹上結的，願賭輸我的馬。」</a:t>
            </a:r>
          </a:p>
          <a:p>
            <a:pPr>
              <a:spcBef>
                <a:spcPts val="12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⑨筵席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結束，賓客帶官員到一處池塘邊，用手拔起一株菱角，送到他面前說：「現在，你該相信菱角是長在水中了吧！」</a:t>
            </a:r>
          </a:p>
          <a:p>
            <a:pPr>
              <a:spcBef>
                <a:spcPts val="12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⑩這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位官員仍不服氣的說：「馬可以給你，但我們家鄉的菱角還是長在樹上的。」</a:t>
            </a:r>
          </a:p>
          <a:p>
            <a:pPr>
              <a:spcBef>
                <a:spcPts val="12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看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這個故事，相信很多人都深有同感，因為生活中到處都可見到這種人的蹤跡，有時連自己也是其中之一，只不過故意視而不見。有句名言說：「寧可把嘴巴閉起來，使人懷疑你是淺薄，勝於一開口就使人證實你的淺薄。」其實，淺薄沒什麼好丟臉，最糟糕的是不承認自己的淺薄，明知有錯卻死不認錯，反而一味的和別人爭辯到底。</a:t>
            </a:r>
          </a:p>
          <a:p>
            <a:pPr>
              <a:spcBef>
                <a:spcPts val="12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該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怎麼說，該說什麼，只要事先好好想清楚，從我們口中說出來的話，就算不是金玉良言，至少也不會得罪別人。</a:t>
            </a:r>
          </a:p>
        </p:txBody>
      </p:sp>
      <p:sp>
        <p:nvSpPr>
          <p:cNvPr id="11" name="矩形 10"/>
          <p:cNvSpPr/>
          <p:nvPr/>
        </p:nvSpPr>
        <p:spPr>
          <a:xfrm>
            <a:off x="358096" y="3474549"/>
            <a:ext cx="11520000" cy="25307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745327" y="3620502"/>
            <a:ext cx="270000" cy="270000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000" tIns="18000" rIns="18000" bIns="18000" rtlCol="0" anchor="ctr"/>
          <a:lstStyle/>
          <a:p>
            <a:pPr algn="ctr">
              <a:lnSpc>
                <a:spcPts val="1440"/>
              </a:lnSpc>
            </a:pPr>
            <a:r>
              <a:rPr lang="en-US" altLang="zh-TW" sz="1000" b="1" dirty="0" smtClean="0">
                <a:latin typeface="+mj-ea"/>
                <a:ea typeface="+mj-ea"/>
                <a:cs typeface="Times New Roman" panose="02020603050405020304" pitchFamily="18" charset="0"/>
              </a:rPr>
              <a:t>11</a:t>
            </a:r>
            <a:endParaRPr lang="zh-TW" altLang="en-US" sz="1000" b="1" dirty="0"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745327" y="5240637"/>
            <a:ext cx="270000" cy="270000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000" tIns="18000" rIns="18000" bIns="18000" rtlCol="0" anchor="ctr"/>
          <a:lstStyle/>
          <a:p>
            <a:pPr algn="ctr">
              <a:lnSpc>
                <a:spcPts val="1440"/>
              </a:lnSpc>
            </a:pPr>
            <a:r>
              <a:rPr lang="en-US" altLang="zh-TW" sz="1000" b="1" dirty="0" smtClean="0">
                <a:latin typeface="+mj-ea"/>
                <a:ea typeface="+mj-ea"/>
                <a:cs typeface="Times New Roman" panose="02020603050405020304" pitchFamily="18" charset="0"/>
              </a:rPr>
              <a:t>12</a:t>
            </a:r>
            <a:endParaRPr lang="zh-TW" altLang="en-US" sz="1000" b="1" dirty="0">
              <a:latin typeface="+mj-ea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10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王溢嘉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明智的抉擇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7031" y="1604060"/>
            <a:ext cx="11531065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①人生不只要有目標，有時可能還不止一個目標。人生有很多面向，我們也有各種潛能，多重目標雖可以揮灑我們的各種才藝，讓生活變得多彩多姿；但目標若沒輕重緩急之分，可能什麼都得不到。因此，要達到目標，就必須做出明智的抉擇。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②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有位少年到鄉下探望爺爺，興高采烈的告訴爺爺他現在除了學校的功課外，還參加心算班、星期六學跆拳道、星期日學鋼琴，更抽空看自然科學叢書，打算三個月將它看完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……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爺爺聽了，連聲讚許：「很好！很好！」於是蹣跚的帶少年到廚房，說要讓少年和他一起燒開水。廚房用的是老式的灶，爺爺用一個很大的水壺裝滿水放在灶上，然後將幾根木柴放入灶內點燃。少年注意到廚房內剩下的木柴很少，根本不可能將那一大壺水燒開，他將自己的疑慮告訴爺爺，爺爺要少年到屋後的林間去撿些枯枝回來，少年說等撿到夠用的枯枝回來，燒到一半的水就冷了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75906" y="1600237"/>
            <a:ext cx="11520000" cy="122162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957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王溢嘉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明智的抉擇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7031" y="1604060"/>
            <a:ext cx="1153106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③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爺爺意味深長的看著少年：「那怎麼辦呢？」少年搔搔頭想了想，說：「我們把水倒掉一半，就能用這些柴火把水燒開。」爺爺高興的說：「這就對了！」他拍拍少年的肩膀，進一步闡述：「人生當然要有一些追求的目標，但每個人的時間和才情有限，目標太多就好像水壺裡裝太多的水，有限的柴火是無法將水燒開的。」種花的人都知道，不管是玫瑰、菊花或牽牛花，特別是盆栽的，在養分有限的情況下，如果花苞太多太密，那就要懂得割捨；摘除一些不太理想的花苞，而只保留幾個較好的，讓它們能得到較多的養分和較大的生長空間。這樣，花才能開得較大朵、較美麗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④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們要衡量量自己的時間和能力，減少目標的亮量，不要在同一時間內學太多東西，做太多事。不只燒開水或種花，其他事情也都一樣。當時間和資源有限，無法兼顧質與量時，要維持或提高品質，就必須犧牲「量」，重質不重量才是明智之舉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⑤俗話說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：「貪多嚼嚼不爛。」如果你妄想什麼都同時得到，那可能什麼都得不到。我們應該在有限的時間裡，依事情的輕重緩急，做出明智的抉擇。</a:t>
            </a:r>
          </a:p>
        </p:txBody>
      </p:sp>
      <p:sp>
        <p:nvSpPr>
          <p:cNvPr id="11" name="矩形 10"/>
          <p:cNvSpPr/>
          <p:nvPr/>
        </p:nvSpPr>
        <p:spPr>
          <a:xfrm>
            <a:off x="375906" y="4286865"/>
            <a:ext cx="11520000" cy="20451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600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王溢嘉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助人就是在助己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7031" y="1604060"/>
            <a:ext cx="11531065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①有人喜歡做自了漢，自己的人生自己過，自己的快樂自己找；自掃自家門前雪，自家吃飯自家飽，他不想打擾人家，也不希望人家打擾他。這種獨善其身，看似無可厚非，但卻很難做到，因為每個人都只是塵網中的一個點，都和其他人錯綜複雜的糾葛在一起，除非你脫離塵網，否則很難獨善其身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②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一位農夫，二十幾年來，一大片田地種的都是玉米，他最大的心願是希望能種出最好吃的玉米。經過不斷的嘗試和改良，他所種玉米的品質果然日益精進，在每年的玉米評選大賽中都獲得大獎。一名新聞記者想寫一篇特別報導而專程去採訪他，在訪談中，不出記者所料，農夫手中握有不斷改良後的特優玉米種子。要先有優良的種子才能栽培出優良的玉米，這個道理人人皆知，但令記者驚訝的是，這位農夫居然把他獨有而珍貴的玉米種子分送給他的鄰人。記者忍不住好奇的問：「你為什麼要把最好的種子送給鄰居呢？這樣他們種出來的玉米不是每年都會和你競爭嗎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75906" y="1600238"/>
            <a:ext cx="11520000" cy="15755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9654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王溢嘉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助人就是在助己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7031" y="1604060"/>
            <a:ext cx="1153106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③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夫笑一笑，說：「我們這邊的田地大部分都種玉米，你知道，玉米的花是屬於風媒花，在授粉期，風一吹，成熟的花粉就會從這塊玉米田飛到另一塊玉米田，如果我的鄰人種的是劣質的玉米，他們的花粉飛到我的田地來授粉，那就會降低我玉米的品質。所以啊，如果我想種出好玉米，我也必須幫助我的鄰人種出好玉米。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④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這位農夫可說深諳「脣齒相依」的道理，置身塵網中的每一個人都是相互依存、密切關連的，每一個人的生存與幸福都有賴於他人。如果只有你快樂，但周圍的人卻都在悲傷、痛苦，那你就無法快樂得心安理得，也無法有真正的快樂。這也是佛家所說的「自他不二」法門──自己跟別人原是一體的，除非周圍的人也快樂，否則你就不可能快樂；以及「自利利他，自度度人」──幫助別人就是在幫助自己，度化眾生就是在度化自己的精神所在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47031" y="3193063"/>
            <a:ext cx="11520000" cy="235053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4061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王溢嘉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助人就是在助己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7031" y="1604060"/>
            <a:ext cx="115310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⑤自己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人生自己過，自己的快樂自己找。但如果你想真正快樂，那你就要讓周圍的人也快樂；如果你想得到真正的安寧，那你就要讓周圍的人也安寧。因為只有他們都快樂了，你才能有真正的快樂；只有大家都安寧了，你也才能獲得真正的安寧。</a:t>
            </a:r>
          </a:p>
        </p:txBody>
      </p:sp>
      <p:sp>
        <p:nvSpPr>
          <p:cNvPr id="11" name="矩形 10"/>
          <p:cNvSpPr/>
          <p:nvPr/>
        </p:nvSpPr>
        <p:spPr>
          <a:xfrm>
            <a:off x="375906" y="1600238"/>
            <a:ext cx="11520000" cy="120415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978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endParaRPr lang="zh-TW" alt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12" name="矩形 11"/>
          <p:cNvSpPr/>
          <p:nvPr/>
        </p:nvSpPr>
        <p:spPr>
          <a:xfrm>
            <a:off x="6182650" y="2901008"/>
            <a:ext cx="25527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144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理</a:t>
            </a:r>
            <a:endParaRPr lang="zh-TW" altLang="en-US" sz="144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0800" y="2901008"/>
            <a:ext cx="25527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14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事</a:t>
            </a:r>
            <a:endParaRPr lang="zh-TW" altLang="en-US" sz="14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4" name="等於 13"/>
          <p:cNvSpPr/>
          <p:nvPr/>
        </p:nvSpPr>
        <p:spPr>
          <a:xfrm>
            <a:off x="3163500" y="4358208"/>
            <a:ext cx="720000" cy="540000"/>
          </a:xfrm>
          <a:prstGeom prst="mathEqual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5" name="等於 14"/>
          <p:cNvSpPr/>
          <p:nvPr/>
        </p:nvSpPr>
        <p:spPr>
          <a:xfrm>
            <a:off x="8472100" y="4358208"/>
            <a:ext cx="720000" cy="540000"/>
          </a:xfrm>
          <a:prstGeom prst="mathEqual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523500" y="2901008"/>
            <a:ext cx="25527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14400" b="1" cap="none" spc="0" dirty="0" smtClean="0">
                <a:ln/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敘</a:t>
            </a:r>
            <a:endParaRPr lang="zh-TW" altLang="en-US" sz="14400" b="1" cap="none" spc="0" dirty="0">
              <a:ln/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841800" y="2901008"/>
            <a:ext cx="25527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14400" b="1" cap="none" spc="0" dirty="0" smtClean="0">
                <a:ln/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議</a:t>
            </a:r>
            <a:endParaRPr lang="zh-TW" altLang="en-US" sz="14400" b="1" cap="none" spc="0" dirty="0">
              <a:ln/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970800" y="5037342"/>
            <a:ext cx="10528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請</a:t>
            </a:r>
            <a:r>
              <a:rPr lang="zh-TW" altLang="en-US" sz="3600" dirty="0"/>
              <a:t>將</a:t>
            </a:r>
            <a:r>
              <a:rPr lang="en-US" altLang="zh-TW" sz="3600" dirty="0" smtClean="0"/>
              <a:t>〈</a:t>
            </a:r>
            <a:r>
              <a:rPr lang="zh-TW" altLang="en-US" sz="3600" dirty="0"/>
              <a:t>做自己的貴人</a:t>
            </a:r>
            <a:r>
              <a:rPr lang="en-US" altLang="zh-TW" sz="3600" dirty="0" smtClean="0"/>
              <a:t>〉</a:t>
            </a:r>
            <a:r>
              <a:rPr lang="zh-TW" altLang="en-US" sz="3600" dirty="0" smtClean="0"/>
              <a:t>「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說理</a:t>
            </a:r>
            <a:r>
              <a:rPr lang="zh-TW" altLang="en-US" sz="3600" dirty="0" smtClean="0"/>
              <a:t>」的段落</a:t>
            </a:r>
            <a:endParaRPr lang="en-US" altLang="zh-TW" sz="3600" dirty="0" smtClean="0"/>
          </a:p>
          <a:p>
            <a:r>
              <a:rPr lang="zh-TW" altLang="en-US" sz="3600" dirty="0" smtClean="0"/>
              <a:t>用紅筆                框起來</a:t>
            </a:r>
            <a:endParaRPr lang="zh-TW" altLang="en-US" sz="3600" dirty="0"/>
          </a:p>
        </p:txBody>
      </p:sp>
      <p:sp>
        <p:nvSpPr>
          <p:cNvPr id="19" name="矩形 18"/>
          <p:cNvSpPr/>
          <p:nvPr/>
        </p:nvSpPr>
        <p:spPr>
          <a:xfrm>
            <a:off x="1167150" y="1936153"/>
            <a:ext cx="2160000" cy="1080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b="1" dirty="0" smtClean="0"/>
              <a:t>論據</a:t>
            </a:r>
            <a:endParaRPr lang="zh-TW" altLang="en-US" sz="7200" b="1" dirty="0"/>
          </a:p>
        </p:txBody>
      </p:sp>
      <p:sp>
        <p:nvSpPr>
          <p:cNvPr id="20" name="矩形 19"/>
          <p:cNvSpPr/>
          <p:nvPr/>
        </p:nvSpPr>
        <p:spPr>
          <a:xfrm>
            <a:off x="6379000" y="1936153"/>
            <a:ext cx="2160000" cy="1080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b="1" dirty="0" smtClean="0"/>
              <a:t>論點</a:t>
            </a:r>
            <a:endParaRPr lang="zh-TW" altLang="en-US" sz="7200" b="1" dirty="0"/>
          </a:p>
        </p:txBody>
      </p:sp>
      <p:sp>
        <p:nvSpPr>
          <p:cNvPr id="21" name="矩形 20"/>
          <p:cNvSpPr/>
          <p:nvPr/>
        </p:nvSpPr>
        <p:spPr>
          <a:xfrm>
            <a:off x="2803500" y="5699583"/>
            <a:ext cx="1440000" cy="540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209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郭騰伊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做自己的貴人</a:t>
            </a:r>
            <a:r>
              <a:rPr lang="en-US" altLang="zh-TW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56135" y="1565559"/>
            <a:ext cx="11531065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①</a:t>
            </a:r>
            <a:r>
              <a:rPr lang="zh-TW" altLang="zh-TW" sz="2400" dirty="0" smtClean="0"/>
              <a:t>這</a:t>
            </a:r>
            <a:r>
              <a:rPr lang="zh-TW" altLang="zh-TW" sz="2400" dirty="0"/>
              <a:t>是發生在美國的一個故事：</a:t>
            </a:r>
          </a:p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②</a:t>
            </a:r>
            <a:r>
              <a:rPr lang="zh-TW" altLang="zh-TW" sz="2400" dirty="0"/>
              <a:t>一個風雨交加的夜晚，一對老夫婦走進一間旅館的大廳，想要住宿一晚。無奈飯店的夜班服務生說：「十分抱歉，今天的房間已經被早上來開會的團體訂滿了。若是在平常，我會送二位到沒有空房的情況下，用來支援的旅館，可是我無法想像你們要再一次的置身於風雨中，你們何不待在我的房間呢？ 它雖然不是豪華的套房，但是還是蠻乾淨的，因為我必需值班，我可以待在辦公室休息。」這位年輕人很誠懇的提出這個建議。老夫婦大方的接受了他的建議，並對造成服務生的不便致歉</a:t>
            </a:r>
            <a:r>
              <a:rPr lang="zh-TW" altLang="zh-TW" sz="2400" dirty="0" smtClean="0"/>
              <a:t>。</a:t>
            </a:r>
            <a:endParaRPr lang="en-US" altLang="zh-TW" sz="2400" dirty="0" smtClean="0"/>
          </a:p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③</a:t>
            </a:r>
            <a:r>
              <a:rPr lang="zh-TW" altLang="zh-TW" sz="2400" dirty="0" smtClean="0"/>
              <a:t>隔</a:t>
            </a:r>
            <a:r>
              <a:rPr lang="zh-TW" altLang="zh-TW" sz="2400" dirty="0"/>
              <a:t>天雨過天青，老先生要前去結帳時，櫃台仍是昨晚的這位服務生，這位服務生依然親切的表示：「昨天您住的房間並不是飯店的客房，所以我們不會收您的錢，也希望您與夫人昨晚睡得安穩！」老先生點頭稱讚：「你是每個旅館老闆夢寐以求的員工，或許改天我可以幫你蓋棟旅館。」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8063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郭騰伊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做自己的貴人</a:t>
            </a:r>
            <a:r>
              <a:rPr lang="en-US" altLang="zh-TW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7031" y="1604060"/>
            <a:ext cx="1153106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④幾年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後，他收到一位先生寄來的掛號信，信中說了那個風雨夜晚所發生的事，另外還附一張邀請函和一張紐約的來回機票，邀請他到紐約一遊。在抵達曼哈頓幾天後，服務生在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街及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34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街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的路口遇到了這位當年的旅客，這個路口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正矗立著一棟華麗的新大樓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⑤老先生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說：「這是我為你蓋的旅館，希望你來為我經營，記得嗎？」這位服務生驚奇莫名，說話突然變得結結巴巴：「你是不是有什麼條件？你為什麼選擇我呢？你到底是誰？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⑥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我叫做威廉．阿斯特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(William Waldorf Astor)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，我沒有任何條件，我說過，你正是我夢寐以求的員工。」這旅館就是紐約最知名的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Waldorf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華爾道夫飯店，這家飯店在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1931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年啟用，是紐約極致尊榮的地位象徵，也是各國的高層政要造訪紐約下榻的首選。當時接下這份工作的服務生就是喬治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波特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(George  </a:t>
            </a:r>
            <a:r>
              <a:rPr lang="en-US" altLang="zh-TW" sz="24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Boldt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，一位奠定華爾道夫世紀地位的推手。</a:t>
            </a:r>
          </a:p>
          <a:p>
            <a:pPr>
              <a:spcBef>
                <a:spcPts val="1200"/>
              </a:spcBef>
            </a:pP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13942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r>
              <a:rPr lang="zh-TW" altLang="en-US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郭騰伊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做自己的貴人</a:t>
            </a:r>
            <a:r>
              <a:rPr lang="en-US" altLang="zh-TW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7031" y="1604060"/>
            <a:ext cx="115310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⑦</a:t>
            </a:r>
            <a:r>
              <a:rPr lang="zh-TW" altLang="zh-TW" sz="2400" dirty="0" smtClean="0"/>
              <a:t>是</a:t>
            </a:r>
            <a:r>
              <a:rPr lang="zh-TW" altLang="zh-TW" sz="2400" dirty="0"/>
              <a:t>什麼樣的態度讓這位服務生改變了他生涯的命運？ 毋庸置疑的是他遇到了「貴人」，可是如果當天晚上是另外一位服務生當班，會有一樣的結果嗎？人間充滿著許許多多的因緣，每一個因緣都可能將自己推向另一個高峰，不要輕忽任何一個人，也不要疏忽任何一個可以助人的機會，學習對每一個人都熱情以待， 學習把每一件事都做到完善，學習對每一個機會都充滿感激，相信，我們就是自己最重要的貴人。態度是你下半輩子決勝的關鍵！</a:t>
            </a:r>
            <a:endParaRPr lang="zh-TW" altLang="en-US" sz="2400" dirty="0"/>
          </a:p>
        </p:txBody>
      </p:sp>
      <p:sp>
        <p:nvSpPr>
          <p:cNvPr id="11" name="矩形 10"/>
          <p:cNvSpPr/>
          <p:nvPr/>
        </p:nvSpPr>
        <p:spPr>
          <a:xfrm>
            <a:off x="375906" y="1559877"/>
            <a:ext cx="11520000" cy="2484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347031" y="4354876"/>
            <a:ext cx="71608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藉事說理</a:t>
            </a:r>
            <a:r>
              <a:rPr lang="en-US" altLang="zh-TW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-</a:t>
            </a:r>
            <a:r>
              <a:rPr lang="zh-TW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先敘後議</a:t>
            </a:r>
            <a:endParaRPr lang="zh-TW" altLang="en-US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614977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5495" y="546652"/>
            <a:ext cx="10754139" cy="1144036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事理區分</a:t>
            </a:r>
            <a:r>
              <a:rPr lang="zh-TW" altLang="en-US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彭端淑</a:t>
            </a:r>
            <a:r>
              <a:rPr lang="en-US" altLang="zh-TW" sz="27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為學一首示子姪</a:t>
            </a:r>
            <a:r>
              <a:rPr lang="en-US" altLang="zh-TW" sz="2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7031" y="1604060"/>
            <a:ext cx="1153106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①天下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事有難易乎？為之，則難者亦易矣；不為，則易者亦難矣。人之為學有難易乎？學之，則難者亦易矣；不學，則易者亦難矣。</a:t>
            </a:r>
          </a:p>
          <a:p>
            <a:pPr>
              <a:spcBef>
                <a:spcPts val="1200"/>
              </a:spcBef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②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吾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資之昏，不逮人也；吾材之庸，不逮人也。旦旦而學之，久而不怠焉，迄乎成，而亦不知其昏與庸也。吾資之聰，倍人也；吾材之敏，倍人也。屏棄而不用，其昏與庸無以異也。然則昏庸聰敏之用，豈有常哉？</a:t>
            </a:r>
          </a:p>
          <a:p>
            <a:pPr>
              <a:spcBef>
                <a:spcPts val="1200"/>
              </a:spcBef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③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蜀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鄙有二僧，其一貧，其一富。貧者語於富者曰：「吾欲之南海，何如？」富者曰：「子何恃而往？」曰：「吾一瓶一缽足矣。」富者曰：「吾數年來欲買舟而下，猶未能也。子何恃而往？」越明年，貧者自南海還，以告富者，富者有慚色。西蜀之去南海，不知幾千里也，僧之富者不能至，而貧者至焉。</a:t>
            </a:r>
          </a:p>
          <a:p>
            <a:pPr>
              <a:spcBef>
                <a:spcPts val="1200"/>
              </a:spcBef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④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之立志，顧不如蜀鄙之僧哉？是故聰與敏，可恃而不可恃也。自恃其聰與敏而不學，自敗者也。昏與庸，可限而不可限也。不自限其昏與庸而力學不倦，自立者也。</a:t>
            </a:r>
          </a:p>
        </p:txBody>
      </p:sp>
      <p:sp>
        <p:nvSpPr>
          <p:cNvPr id="11" name="矩形 10"/>
          <p:cNvSpPr/>
          <p:nvPr/>
        </p:nvSpPr>
        <p:spPr>
          <a:xfrm>
            <a:off x="375906" y="1600237"/>
            <a:ext cx="11520000" cy="202848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347031" y="5351646"/>
            <a:ext cx="11520000" cy="79889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1480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5435" y="556591"/>
            <a:ext cx="10744200" cy="1134097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事理邏輯</a:t>
            </a:r>
            <a:endParaRPr lang="zh-TW" alt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825625"/>
            <a:ext cx="1065143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3600" dirty="0" smtClean="0"/>
              <a:t>1</a:t>
            </a:r>
            <a:r>
              <a:rPr lang="en-US" altLang="zh-TW" sz="3600" dirty="0"/>
              <a:t>.</a:t>
            </a:r>
            <a:r>
              <a:rPr lang="zh-TW" altLang="zh-TW" sz="3600" dirty="0" smtClean="0"/>
              <a:t>「</a:t>
            </a:r>
            <a:r>
              <a:rPr lang="zh-TW" altLang="zh-TW" sz="3600" dirty="0"/>
              <a:t>說理」段落中，作者強調什麼「道理</a:t>
            </a:r>
            <a:r>
              <a:rPr lang="en-US" altLang="zh-TW" sz="3600" dirty="0"/>
              <a:t>(</a:t>
            </a:r>
            <a:r>
              <a:rPr lang="zh-TW" altLang="zh-TW" sz="3600" dirty="0"/>
              <a:t>看法</a:t>
            </a:r>
            <a:r>
              <a:rPr lang="en-US" altLang="zh-TW" sz="3600" dirty="0"/>
              <a:t>)</a:t>
            </a:r>
            <a:r>
              <a:rPr lang="zh-TW" altLang="zh-TW" sz="3600" dirty="0"/>
              <a:t>」？</a:t>
            </a:r>
          </a:p>
          <a:p>
            <a:pPr marL="0" indent="0">
              <a:buNone/>
            </a:pPr>
            <a:r>
              <a:rPr lang="en-US" altLang="zh-TW" sz="3600" dirty="0" smtClean="0"/>
              <a:t>2</a:t>
            </a:r>
            <a:r>
              <a:rPr lang="en-US" altLang="zh-TW" sz="3600" dirty="0"/>
              <a:t>.</a:t>
            </a:r>
            <a:r>
              <a:rPr lang="zh-TW" altLang="zh-TW" sz="3600" dirty="0" smtClean="0"/>
              <a:t>作者</a:t>
            </a:r>
            <a:r>
              <a:rPr lang="zh-TW" altLang="zh-TW" sz="3600" dirty="0"/>
              <a:t>提出什麼問題</a:t>
            </a:r>
            <a:r>
              <a:rPr lang="en-US" altLang="zh-TW" sz="3600" dirty="0"/>
              <a:t>(</a:t>
            </a:r>
            <a:r>
              <a:rPr lang="zh-TW" altLang="zh-TW" sz="3600" dirty="0"/>
              <a:t>一般人的疑問</a:t>
            </a:r>
            <a:r>
              <a:rPr lang="en-US" altLang="zh-TW" sz="3600" dirty="0"/>
              <a:t>)</a:t>
            </a:r>
            <a:r>
              <a:rPr lang="zh-TW" altLang="zh-TW" sz="3600" dirty="0"/>
              <a:t>，來討論他</a:t>
            </a:r>
            <a:r>
              <a:rPr lang="zh-TW" altLang="zh-TW" sz="3600" dirty="0" smtClean="0"/>
              <a:t>的</a:t>
            </a:r>
            <a:endParaRPr lang="en-US" altLang="zh-TW" sz="3600" dirty="0" smtClean="0"/>
          </a:p>
          <a:p>
            <a:pPr marL="0" indent="0">
              <a:buNone/>
            </a:pPr>
            <a:r>
              <a:rPr lang="en-US" altLang="zh-TW" sz="3600" dirty="0"/>
              <a:t> </a:t>
            </a:r>
            <a:r>
              <a:rPr lang="en-US" altLang="zh-TW" sz="3600" dirty="0" smtClean="0"/>
              <a:t> </a:t>
            </a:r>
            <a:r>
              <a:rPr lang="zh-TW" altLang="zh-TW" sz="3600" dirty="0" smtClean="0"/>
              <a:t>「</a:t>
            </a:r>
            <a:r>
              <a:rPr lang="zh-TW" altLang="zh-TW" sz="3600" dirty="0"/>
              <a:t>道理</a:t>
            </a:r>
            <a:r>
              <a:rPr lang="en-US" altLang="zh-TW" sz="3600" dirty="0"/>
              <a:t>(</a:t>
            </a:r>
            <a:r>
              <a:rPr lang="zh-TW" altLang="zh-TW" sz="3600" dirty="0"/>
              <a:t>看法</a:t>
            </a:r>
            <a:r>
              <a:rPr lang="en-US" altLang="zh-TW" sz="3600" dirty="0"/>
              <a:t>)</a:t>
            </a:r>
            <a:r>
              <a:rPr lang="zh-TW" altLang="zh-TW" sz="3600" dirty="0"/>
              <a:t>」？</a:t>
            </a:r>
          </a:p>
          <a:p>
            <a:pPr marL="0" indent="0">
              <a:buNone/>
            </a:pPr>
            <a:r>
              <a:rPr lang="en-US" altLang="zh-TW" sz="3600" dirty="0" smtClean="0"/>
              <a:t>3</a:t>
            </a:r>
            <a:r>
              <a:rPr lang="en-US" altLang="zh-TW" sz="3600" dirty="0"/>
              <a:t>.</a:t>
            </a:r>
            <a:r>
              <a:rPr lang="zh-TW" altLang="zh-TW" sz="3600" dirty="0" smtClean="0"/>
              <a:t>事件</a:t>
            </a:r>
            <a:r>
              <a:rPr lang="zh-TW" altLang="zh-TW" sz="3600" dirty="0"/>
              <a:t>或說理的結果如何</a:t>
            </a:r>
            <a:r>
              <a:rPr lang="zh-TW" altLang="zh-TW" sz="3600" dirty="0" smtClean="0"/>
              <a:t>？</a:t>
            </a:r>
            <a:endParaRPr lang="zh-TW" altLang="zh-TW" sz="3600" dirty="0"/>
          </a:p>
        </p:txBody>
      </p:sp>
    </p:spTree>
    <p:extLst>
      <p:ext uri="{BB962C8B-B14F-4D97-AF65-F5344CB8AC3E}">
        <p14:creationId xmlns:p14="http://schemas.microsoft.com/office/powerpoint/2010/main" val="276711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5435" y="556591"/>
            <a:ext cx="10744200" cy="1134097"/>
          </a:xfrm>
        </p:spPr>
        <p:txBody>
          <a:bodyPr vert="horz" lIns="18000" anchor="ctr" anchorCtr="0"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事理邏輯</a:t>
            </a:r>
            <a:r>
              <a:rPr lang="en-US" altLang="zh-TW" sz="2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做自己的貴人</a:t>
            </a:r>
            <a:r>
              <a:rPr lang="en-US" altLang="zh-TW" sz="2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5809481"/>
              </p:ext>
            </p:extLst>
          </p:nvPr>
        </p:nvGraphicFramePr>
        <p:xfrm>
          <a:off x="312235" y="1825625"/>
          <a:ext cx="11586116" cy="400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9433"/>
                <a:gridCol w="3605561"/>
                <a:gridCol w="3605561"/>
                <a:gridCol w="3605561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提出問題</a:t>
                      </a:r>
                      <a:r>
                        <a:rPr lang="en-US" altLang="zh-TW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altLang="en-US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觀察現象</a:t>
                      </a:r>
                      <a:endParaRPr lang="en-US" altLang="zh-TW" sz="32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zh-TW" altLang="en-US" sz="3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雖然</a:t>
                      </a:r>
                      <a:endParaRPr lang="zh-TW" altLang="en-US" sz="3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作者觀點</a:t>
                      </a:r>
                      <a:r>
                        <a:rPr lang="en-US" altLang="zh-TW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altLang="en-US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如何解決</a:t>
                      </a:r>
                      <a:endParaRPr lang="en-US" altLang="zh-TW" sz="32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zh-TW" altLang="en-US" sz="3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但是（因為）</a:t>
                      </a:r>
                      <a:endParaRPr lang="zh-TW" altLang="en-US" sz="3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結果</a:t>
                      </a:r>
                      <a:endParaRPr lang="en-US" altLang="zh-TW" sz="32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zh-TW" altLang="en-US" sz="3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所以</a:t>
                      </a:r>
                      <a:endParaRPr lang="zh-TW" altLang="en-US" sz="3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事</a:t>
                      </a:r>
                      <a:endParaRPr lang="zh-TW" altLang="en-US" sz="32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3200" dirty="0" smtClean="0"/>
                    </a:p>
                    <a:p>
                      <a:pPr algn="ctr"/>
                      <a:endParaRPr lang="en-US" altLang="zh-TW" sz="3200" dirty="0" smtClean="0"/>
                    </a:p>
                    <a:p>
                      <a:pPr algn="ctr"/>
                      <a:endParaRPr lang="zh-TW" altLang="en-US" sz="3200" dirty="0"/>
                    </a:p>
                  </a:txBody>
                  <a:tcPr marL="18000" marR="18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marL="18000" marR="18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marL="18000" marR="18000" marT="18000" marB="1800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理</a:t>
                      </a:r>
                      <a:endParaRPr lang="zh-TW" altLang="en-US" sz="32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3200" dirty="0" smtClean="0"/>
                    </a:p>
                    <a:p>
                      <a:pPr algn="ctr"/>
                      <a:endParaRPr lang="en-US" altLang="zh-TW" sz="3200" dirty="0" smtClean="0"/>
                    </a:p>
                    <a:p>
                      <a:pPr algn="ctr"/>
                      <a:endParaRPr lang="en-US" altLang="zh-TW" sz="3200" dirty="0" smtClean="0"/>
                    </a:p>
                  </a:txBody>
                  <a:tcPr marL="18000" marR="18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marL="18000" marR="18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marL="18000" marR="18000" marT="18000" marB="18000" anchor="ctr"/>
                </a:tc>
              </a:tr>
            </a:tbl>
          </a:graphicData>
        </a:graphic>
      </p:graphicFrame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1102975" y="3092547"/>
            <a:ext cx="3501483" cy="1077218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3200" b="1" dirty="0"/>
              <a:t>服務生</a:t>
            </a:r>
            <a:r>
              <a:rPr lang="zh-TW" altLang="en-US" sz="3200" b="1" dirty="0" smtClean="0"/>
              <a:t>能巧遇</a:t>
            </a:r>
          </a:p>
          <a:p>
            <a:pPr algn="ctr"/>
            <a:r>
              <a:rPr lang="zh-TW" altLang="en-US" sz="3200" b="1" dirty="0" smtClean="0"/>
              <a:t>「貴人」</a:t>
            </a:r>
            <a:endParaRPr lang="zh-TW" altLang="en-US" sz="3200" b="1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4716465" y="2789410"/>
            <a:ext cx="3501483" cy="156966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3200" b="1" dirty="0"/>
              <a:t>他有體貼別人、</a:t>
            </a:r>
          </a:p>
          <a:p>
            <a:pPr algn="ctr"/>
            <a:r>
              <a:rPr lang="zh-TW" altLang="en-US" sz="3200" b="1" dirty="0"/>
              <a:t>協助解決別人</a:t>
            </a:r>
          </a:p>
          <a:p>
            <a:pPr algn="ctr"/>
            <a:r>
              <a:rPr lang="zh-TW" altLang="en-US" sz="3200" b="1" dirty="0"/>
              <a:t>困難的態度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8307653" y="3035631"/>
            <a:ext cx="3501483" cy="1077218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3200" b="1" dirty="0"/>
              <a:t>服務生→管理者</a:t>
            </a:r>
          </a:p>
          <a:p>
            <a:pPr algn="ctr"/>
            <a:r>
              <a:rPr lang="zh-TW" altLang="en-US" sz="3200" b="1" dirty="0"/>
              <a:t>自己？老婦人？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1092321" y="4716171"/>
            <a:ext cx="3501483" cy="584775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3200" b="1" dirty="0"/>
              <a:t>因緣不定</a:t>
            </a:r>
          </a:p>
        </p:txBody>
      </p:sp>
      <p:sp>
        <p:nvSpPr>
          <p:cNvPr id="15" name="文字方塊 14"/>
          <p:cNvSpPr txBox="1"/>
          <p:nvPr/>
        </p:nvSpPr>
        <p:spPr>
          <a:xfrm>
            <a:off x="4716465" y="4469949"/>
            <a:ext cx="3501483" cy="1077218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3200" b="1" dirty="0"/>
              <a:t>「自己的態度」</a:t>
            </a:r>
          </a:p>
          <a:p>
            <a:pPr algn="ctr"/>
            <a:r>
              <a:rPr lang="zh-TW" altLang="en-US" sz="3200" b="1" dirty="0"/>
              <a:t>才是決勝的關鍵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8318307" y="4469949"/>
            <a:ext cx="3501483" cy="1077218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3200" b="1" dirty="0"/>
              <a:t>自己</a:t>
            </a:r>
          </a:p>
          <a:p>
            <a:pPr algn="ctr"/>
            <a:r>
              <a:rPr lang="zh-TW" altLang="en-US" sz="3200" b="1" dirty="0"/>
              <a:t>做自己的貴人</a:t>
            </a:r>
          </a:p>
        </p:txBody>
      </p:sp>
    </p:spTree>
    <p:extLst>
      <p:ext uri="{BB962C8B-B14F-4D97-AF65-F5344CB8AC3E}">
        <p14:creationId xmlns:p14="http://schemas.microsoft.com/office/powerpoint/2010/main" val="150211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3" grpId="0"/>
      <p:bldP spid="14" grpId="0"/>
      <p:bldP spid="15" grpId="0"/>
      <p:bldP spid="1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5435" y="556591"/>
            <a:ext cx="10744200" cy="1134097"/>
          </a:xfrm>
        </p:spPr>
        <p:txBody>
          <a:bodyPr vert="horz" lIns="18000" anchor="ctr" anchorCtr="0"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事理邏輯</a:t>
            </a:r>
            <a:r>
              <a:rPr lang="en-US" altLang="zh-TW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〈</a:t>
            </a:r>
            <a:r>
              <a:rPr lang="zh-TW" altLang="en-US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為學一首示子姪</a:t>
            </a:r>
            <a:r>
              <a:rPr lang="en-US" altLang="zh-TW" sz="24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〉</a:t>
            </a:r>
            <a:endParaRPr lang="zh-TW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idx="1"/>
            <p:extLst/>
          </p:nvPr>
        </p:nvGraphicFramePr>
        <p:xfrm>
          <a:off x="324477" y="1537388"/>
          <a:ext cx="11586116" cy="483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9433"/>
                <a:gridCol w="3605561"/>
                <a:gridCol w="3605561"/>
                <a:gridCol w="3605561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提出問題</a:t>
                      </a:r>
                      <a:r>
                        <a:rPr lang="en-US" altLang="zh-TW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altLang="en-US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觀察現象</a:t>
                      </a:r>
                      <a:endParaRPr lang="en-US" altLang="zh-TW" sz="32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zh-TW" altLang="en-US" sz="3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雖然</a:t>
                      </a:r>
                      <a:endParaRPr lang="zh-TW" altLang="en-US" sz="3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作者觀點</a:t>
                      </a:r>
                      <a:r>
                        <a:rPr lang="en-US" altLang="zh-TW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altLang="en-US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如何解決</a:t>
                      </a:r>
                      <a:endParaRPr lang="en-US" altLang="zh-TW" sz="32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zh-TW" altLang="en-US" sz="3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但是（因為）</a:t>
                      </a:r>
                      <a:endParaRPr lang="zh-TW" altLang="en-US" sz="3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結果</a:t>
                      </a:r>
                      <a:endParaRPr lang="en-US" altLang="zh-TW" sz="32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zh-TW" altLang="en-US" sz="3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所以</a:t>
                      </a:r>
                      <a:endParaRPr lang="zh-TW" altLang="en-US" sz="3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理</a:t>
                      </a:r>
                      <a:endParaRPr lang="zh-TW" altLang="en-US" sz="32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3000" dirty="0" smtClean="0"/>
                    </a:p>
                    <a:p>
                      <a:pPr algn="ctr"/>
                      <a:endParaRPr lang="en-US" altLang="zh-TW" sz="3000" dirty="0" smtClean="0"/>
                    </a:p>
                    <a:p>
                      <a:pPr algn="ctr"/>
                      <a:endParaRPr lang="en-US" altLang="zh-TW" sz="3000" dirty="0" smtClean="0"/>
                    </a:p>
                    <a:p>
                      <a:pPr algn="ctr"/>
                      <a:endParaRPr lang="zh-TW" altLang="en-US" sz="3000" dirty="0"/>
                    </a:p>
                  </a:txBody>
                  <a:tcPr marL="18000" marR="18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000" dirty="0"/>
                    </a:p>
                  </a:txBody>
                  <a:tcPr marL="18000" marR="18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000" dirty="0"/>
                    </a:p>
                  </a:txBody>
                  <a:tcPr marL="18000" marR="18000" marT="18000" marB="1800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事</a:t>
                      </a:r>
                      <a:endParaRPr lang="zh-TW" altLang="en-US" sz="32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3000" dirty="0" smtClean="0"/>
                    </a:p>
                    <a:p>
                      <a:pPr algn="ctr"/>
                      <a:endParaRPr lang="en-US" altLang="zh-TW" sz="3000" dirty="0" smtClean="0"/>
                    </a:p>
                  </a:txBody>
                  <a:tcPr marL="18000" marR="18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000" dirty="0"/>
                    </a:p>
                  </a:txBody>
                  <a:tcPr marL="18000" marR="18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000" dirty="0"/>
                    </a:p>
                  </a:txBody>
                  <a:tcPr marL="18000" marR="18000" marT="18000" marB="1800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結論</a:t>
                      </a:r>
                      <a:endParaRPr lang="zh-TW" altLang="en-US" sz="32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8000" marR="18000" marT="18000" marB="1800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3000" dirty="0" smtClean="0"/>
                    </a:p>
                    <a:p>
                      <a:pPr algn="ctr"/>
                      <a:endParaRPr lang="en-US" altLang="zh-TW" sz="3000" dirty="0" smtClean="0"/>
                    </a:p>
                  </a:txBody>
                  <a:tcPr marL="18000" marR="18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000" dirty="0"/>
                    </a:p>
                  </a:txBody>
                  <a:tcPr marL="18000" marR="18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000" dirty="0"/>
                    </a:p>
                  </a:txBody>
                  <a:tcPr marL="18000" marR="18000" marT="18000" marB="18000" anchor="ctr"/>
                </a:tc>
              </a:tr>
            </a:tbl>
          </a:graphicData>
        </a:graphic>
      </p:graphicFrame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18000" tIns="18000" rIns="18000" bIns="18000" rtlCol="0" anchor="ctr" anchorCtr="0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4687203" y="2534575"/>
            <a:ext cx="3619471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為之、學之</a:t>
            </a:r>
            <a:endParaRPr lang="zh-TW" altLang="en-US" sz="2800" b="1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8340609" y="2529783"/>
            <a:ext cx="3551593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難→易</a:t>
            </a:r>
            <a:endParaRPr lang="zh-TW" altLang="en-US" sz="2800" b="1" dirty="0"/>
          </a:p>
        </p:txBody>
      </p:sp>
      <p:sp>
        <p:nvSpPr>
          <p:cNvPr id="17" name="文字方塊 16"/>
          <p:cNvSpPr txBox="1"/>
          <p:nvPr/>
        </p:nvSpPr>
        <p:spPr>
          <a:xfrm>
            <a:off x="4687204" y="2968651"/>
            <a:ext cx="3619472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不為、不學</a:t>
            </a:r>
            <a:endParaRPr lang="zh-TW" altLang="en-US" sz="2800" b="1" dirty="0"/>
          </a:p>
        </p:txBody>
      </p:sp>
      <p:sp>
        <p:nvSpPr>
          <p:cNvPr id="18" name="文字方塊 17"/>
          <p:cNvSpPr txBox="1"/>
          <p:nvPr/>
        </p:nvSpPr>
        <p:spPr>
          <a:xfrm>
            <a:off x="8340610" y="2968651"/>
            <a:ext cx="3517658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易→難</a:t>
            </a:r>
            <a:endParaRPr lang="zh-TW" altLang="en-US" sz="2800" b="1" dirty="0"/>
          </a:p>
        </p:txBody>
      </p:sp>
      <p:sp>
        <p:nvSpPr>
          <p:cNvPr id="19" name="文字方塊 18"/>
          <p:cNvSpPr txBox="1"/>
          <p:nvPr/>
        </p:nvSpPr>
        <p:spPr>
          <a:xfrm>
            <a:off x="1079499" y="3424342"/>
            <a:ext cx="3607699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昏庸，不逮人也</a:t>
            </a:r>
            <a:endParaRPr lang="zh-TW" altLang="en-US" sz="2800" b="1" dirty="0"/>
          </a:p>
        </p:txBody>
      </p:sp>
      <p:sp>
        <p:nvSpPr>
          <p:cNvPr id="20" name="文字方塊 19"/>
          <p:cNvSpPr txBox="1"/>
          <p:nvPr/>
        </p:nvSpPr>
        <p:spPr>
          <a:xfrm>
            <a:off x="1079499" y="3830905"/>
            <a:ext cx="3607699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聰敏，倍人也</a:t>
            </a:r>
            <a:endParaRPr lang="zh-TW" altLang="en-US" sz="2800" b="1" dirty="0"/>
          </a:p>
        </p:txBody>
      </p:sp>
      <p:sp>
        <p:nvSpPr>
          <p:cNvPr id="21" name="文字方塊 20"/>
          <p:cNvSpPr txBox="1"/>
          <p:nvPr/>
        </p:nvSpPr>
        <p:spPr>
          <a:xfrm>
            <a:off x="4687201" y="3424342"/>
            <a:ext cx="3619473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旦旦學之，久而不怠</a:t>
            </a:r>
            <a:endParaRPr lang="zh-TW" altLang="en-US" sz="2800" b="1" dirty="0"/>
          </a:p>
        </p:txBody>
      </p:sp>
      <p:sp>
        <p:nvSpPr>
          <p:cNvPr id="22" name="文字方塊 21"/>
          <p:cNvSpPr txBox="1"/>
          <p:nvPr/>
        </p:nvSpPr>
        <p:spPr>
          <a:xfrm>
            <a:off x="8302011" y="4856626"/>
            <a:ext cx="3556256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聞貧僧成功而自慚</a:t>
            </a:r>
            <a:endParaRPr lang="zh-TW" altLang="en-US" sz="2800" b="1" dirty="0"/>
          </a:p>
        </p:txBody>
      </p:sp>
      <p:sp>
        <p:nvSpPr>
          <p:cNvPr id="23" name="文字方塊 22"/>
          <p:cNvSpPr txBox="1"/>
          <p:nvPr/>
        </p:nvSpPr>
        <p:spPr>
          <a:xfrm>
            <a:off x="8306674" y="3420750"/>
            <a:ext cx="3551593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不知其昏與庸</a:t>
            </a:r>
            <a:endParaRPr lang="zh-TW" altLang="en-US" sz="2800" b="1" dirty="0"/>
          </a:p>
        </p:txBody>
      </p:sp>
      <p:sp>
        <p:nvSpPr>
          <p:cNvPr id="24" name="文字方塊 23"/>
          <p:cNvSpPr txBox="1"/>
          <p:nvPr/>
        </p:nvSpPr>
        <p:spPr>
          <a:xfrm>
            <a:off x="8306676" y="3856537"/>
            <a:ext cx="3551592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其昏與庸無以異</a:t>
            </a:r>
            <a:endParaRPr lang="zh-TW" altLang="en-US" sz="2800" b="1" dirty="0"/>
          </a:p>
        </p:txBody>
      </p:sp>
      <p:sp>
        <p:nvSpPr>
          <p:cNvPr id="25" name="文字方塊 24"/>
          <p:cNvSpPr txBox="1"/>
          <p:nvPr/>
        </p:nvSpPr>
        <p:spPr>
          <a:xfrm>
            <a:off x="1079499" y="4414719"/>
            <a:ext cx="3603039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貧</a:t>
            </a:r>
            <a:endParaRPr lang="zh-TW" altLang="en-US" sz="2800" b="1" dirty="0"/>
          </a:p>
        </p:txBody>
      </p:sp>
      <p:sp>
        <p:nvSpPr>
          <p:cNvPr id="26" name="文字方塊 25"/>
          <p:cNvSpPr txBox="1"/>
          <p:nvPr/>
        </p:nvSpPr>
        <p:spPr>
          <a:xfrm>
            <a:off x="1074838" y="4865625"/>
            <a:ext cx="3607699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富</a:t>
            </a:r>
            <a:endParaRPr lang="zh-TW" altLang="en-US" sz="2800" b="1" dirty="0"/>
          </a:p>
        </p:txBody>
      </p:sp>
      <p:sp>
        <p:nvSpPr>
          <p:cNvPr id="27" name="文字方塊 26"/>
          <p:cNvSpPr txBox="1"/>
          <p:nvPr/>
        </p:nvSpPr>
        <p:spPr>
          <a:xfrm>
            <a:off x="4716474" y="4414719"/>
            <a:ext cx="3556261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一瓶一缽，步行前往</a:t>
            </a:r>
            <a:endParaRPr lang="zh-TW" altLang="en-US" sz="2800" b="1" dirty="0"/>
          </a:p>
        </p:txBody>
      </p:sp>
      <p:sp>
        <p:nvSpPr>
          <p:cNvPr id="28" name="文字方塊 27"/>
          <p:cNvSpPr txBox="1"/>
          <p:nvPr/>
        </p:nvSpPr>
        <p:spPr>
          <a:xfrm>
            <a:off x="8302010" y="4417758"/>
            <a:ext cx="3590192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越明年，自南海還</a:t>
            </a:r>
            <a:endParaRPr lang="zh-TW" altLang="en-US" sz="2800" b="1" dirty="0"/>
          </a:p>
        </p:txBody>
      </p:sp>
      <p:sp>
        <p:nvSpPr>
          <p:cNvPr id="29" name="文字方塊 28"/>
          <p:cNvSpPr txBox="1"/>
          <p:nvPr/>
        </p:nvSpPr>
        <p:spPr>
          <a:xfrm>
            <a:off x="4687199" y="4860431"/>
            <a:ext cx="3585536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未能買舟，遲遲未行</a:t>
            </a:r>
            <a:endParaRPr lang="zh-TW" altLang="en-US" sz="2800" b="1" dirty="0"/>
          </a:p>
        </p:txBody>
      </p:sp>
      <p:sp>
        <p:nvSpPr>
          <p:cNvPr id="30" name="文字方塊 29"/>
          <p:cNvSpPr txBox="1"/>
          <p:nvPr/>
        </p:nvSpPr>
        <p:spPr>
          <a:xfrm>
            <a:off x="4687201" y="3856537"/>
            <a:ext cx="3619473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屏棄而不用</a:t>
            </a:r>
            <a:endParaRPr lang="zh-TW" altLang="en-US" sz="2800" b="1" dirty="0"/>
          </a:p>
        </p:txBody>
      </p:sp>
      <p:sp>
        <p:nvSpPr>
          <p:cNvPr id="31" name="文字方塊 30"/>
          <p:cNvSpPr txBox="1"/>
          <p:nvPr/>
        </p:nvSpPr>
        <p:spPr>
          <a:xfrm>
            <a:off x="1079500" y="5364465"/>
            <a:ext cx="3603037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昏與庸</a:t>
            </a:r>
            <a:endParaRPr lang="zh-TW" altLang="en-US" sz="2800" b="1" dirty="0"/>
          </a:p>
        </p:txBody>
      </p:sp>
      <p:sp>
        <p:nvSpPr>
          <p:cNvPr id="32" name="文字方塊 31"/>
          <p:cNvSpPr txBox="1"/>
          <p:nvPr/>
        </p:nvSpPr>
        <p:spPr>
          <a:xfrm>
            <a:off x="4682537" y="5364465"/>
            <a:ext cx="3594859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力學不倦</a:t>
            </a:r>
            <a:endParaRPr lang="zh-TW" altLang="en-US" sz="2800" b="1" dirty="0"/>
          </a:p>
        </p:txBody>
      </p:sp>
      <p:sp>
        <p:nvSpPr>
          <p:cNvPr id="33" name="文字方塊 32"/>
          <p:cNvSpPr txBox="1"/>
          <p:nvPr/>
        </p:nvSpPr>
        <p:spPr>
          <a:xfrm>
            <a:off x="8311333" y="5387579"/>
            <a:ext cx="3546933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自立</a:t>
            </a:r>
            <a:endParaRPr lang="zh-TW" altLang="en-US" sz="2800" b="1" dirty="0"/>
          </a:p>
        </p:txBody>
      </p:sp>
      <p:sp>
        <p:nvSpPr>
          <p:cNvPr id="34" name="文字方塊 33"/>
          <p:cNvSpPr txBox="1"/>
          <p:nvPr/>
        </p:nvSpPr>
        <p:spPr>
          <a:xfrm>
            <a:off x="1074838" y="5805649"/>
            <a:ext cx="3607699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聰與敏</a:t>
            </a:r>
            <a:endParaRPr lang="zh-TW" altLang="en-US" sz="2800" b="1" dirty="0"/>
          </a:p>
        </p:txBody>
      </p:sp>
      <p:sp>
        <p:nvSpPr>
          <p:cNvPr id="35" name="文字方塊 34"/>
          <p:cNvSpPr txBox="1"/>
          <p:nvPr/>
        </p:nvSpPr>
        <p:spPr>
          <a:xfrm>
            <a:off x="4716474" y="5804180"/>
            <a:ext cx="3556261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不學</a:t>
            </a:r>
            <a:endParaRPr lang="zh-TW" altLang="en-US" sz="2800" b="1" dirty="0"/>
          </a:p>
        </p:txBody>
      </p:sp>
      <p:sp>
        <p:nvSpPr>
          <p:cNvPr id="36" name="文字方塊 35"/>
          <p:cNvSpPr txBox="1"/>
          <p:nvPr/>
        </p:nvSpPr>
        <p:spPr>
          <a:xfrm>
            <a:off x="8311333" y="5804180"/>
            <a:ext cx="3546933" cy="523220"/>
          </a:xfrm>
          <a:prstGeom prst="rect">
            <a:avLst/>
          </a:prstGeom>
          <a:noFill/>
        </p:spPr>
        <p:txBody>
          <a:bodyPr vert="horz" wrap="square" lIns="18000" rtlCol="0" anchor="ctr" anchorCtr="0">
            <a:spAutoFit/>
          </a:bodyPr>
          <a:lstStyle/>
          <a:p>
            <a:pPr algn="ctr"/>
            <a:r>
              <a:rPr lang="zh-TW" altLang="en-US" sz="2800" b="1" dirty="0" smtClean="0"/>
              <a:t>自敗</a:t>
            </a:r>
            <a:endParaRPr lang="zh-TW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567996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5435" y="556591"/>
            <a:ext cx="10744200" cy="1134097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作者</a:t>
            </a:r>
            <a:r>
              <a:rPr lang="en-US" altLang="zh-TW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讀者觀點</a:t>
            </a:r>
            <a:endParaRPr lang="zh-TW" alt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7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議論文要素</a:t>
            </a:r>
            <a:endParaRPr lang="zh-TW" altLang="en-US" b="1" dirty="0"/>
          </a:p>
        </p:txBody>
      </p:sp>
      <p:sp>
        <p:nvSpPr>
          <p:cNvPr id="5" name="圓角矩形 4"/>
          <p:cNvSpPr/>
          <p:nvPr/>
        </p:nvSpPr>
        <p:spPr>
          <a:xfrm>
            <a:off x="8438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議論文</a:t>
            </a:r>
            <a:r>
              <a:rPr lang="zh-TW" altLang="en-US" b="1" dirty="0"/>
              <a:t>本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09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教學重點</a:t>
            </a:r>
            <a:endParaRPr lang="zh-TW" altLang="en-US" b="1" dirty="0"/>
          </a:p>
        </p:txBody>
      </p:sp>
      <p:sp>
        <p:nvSpPr>
          <p:cNvPr id="7" name="圓角矩形 6"/>
          <p:cNvSpPr/>
          <p:nvPr/>
        </p:nvSpPr>
        <p:spPr>
          <a:xfrm>
            <a:off x="5712000" y="6410267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學習難點</a:t>
            </a:r>
            <a:endParaRPr lang="zh-TW" altLang="en-US" b="1" dirty="0"/>
          </a:p>
        </p:txBody>
      </p:sp>
      <p:sp>
        <p:nvSpPr>
          <p:cNvPr id="8" name="圓角矩形 7"/>
          <p:cNvSpPr/>
          <p:nvPr/>
        </p:nvSpPr>
        <p:spPr>
          <a:xfrm>
            <a:off x="7332000" y="6408000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事理區分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8952000" y="6406444"/>
            <a:ext cx="1620000" cy="45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事理邏輯</a:t>
            </a:r>
            <a:endParaRPr lang="zh-TW" altLang="en-US" b="1" dirty="0"/>
          </a:p>
        </p:txBody>
      </p:sp>
      <p:sp>
        <p:nvSpPr>
          <p:cNvPr id="10" name="圓角矩形 9"/>
          <p:cNvSpPr/>
          <p:nvPr/>
        </p:nvSpPr>
        <p:spPr>
          <a:xfrm>
            <a:off x="10572000" y="6408000"/>
            <a:ext cx="1620000" cy="45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algn="ctr"/>
            <a:r>
              <a:rPr lang="zh-TW" altLang="en-US" b="1" dirty="0" smtClean="0"/>
              <a:t>作者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讀者觀點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825625"/>
            <a:ext cx="1065143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3600" dirty="0" smtClean="0"/>
              <a:t>1.</a:t>
            </a:r>
            <a:r>
              <a:rPr lang="zh-TW" altLang="zh-TW" sz="3600" dirty="0" smtClean="0"/>
              <a:t>用</a:t>
            </a:r>
            <a:r>
              <a:rPr lang="zh-TW" altLang="zh-TW" sz="3600" dirty="0"/>
              <a:t>「邏輯串聯」作者</a:t>
            </a:r>
            <a:r>
              <a:rPr lang="zh-TW" altLang="zh-TW" sz="3600" dirty="0" smtClean="0"/>
              <a:t>觀點</a:t>
            </a:r>
            <a:endParaRPr lang="en-US" altLang="zh-TW" sz="3600" dirty="0" smtClean="0"/>
          </a:p>
          <a:p>
            <a:pPr marL="0" indent="0">
              <a:buNone/>
            </a:pPr>
            <a:r>
              <a:rPr lang="zh-TW" altLang="en-US" sz="3600" dirty="0" smtClean="0"/>
              <a:t>   →</a:t>
            </a:r>
            <a:r>
              <a:rPr lang="zh-TW" altLang="zh-TW" sz="3600" dirty="0" smtClean="0"/>
              <a:t>「</a:t>
            </a:r>
            <a:r>
              <a:rPr lang="zh-TW" altLang="zh-TW" sz="3600" dirty="0"/>
              <a:t>雖然…</a:t>
            </a:r>
            <a:r>
              <a:rPr lang="zh-TW" altLang="zh-TW" sz="3600" dirty="0" smtClean="0"/>
              <a:t>但是</a:t>
            </a:r>
            <a:r>
              <a:rPr lang="zh-TW" altLang="en-US" sz="3600" dirty="0" smtClean="0"/>
              <a:t>（</a:t>
            </a:r>
            <a:r>
              <a:rPr lang="zh-TW" altLang="zh-TW" sz="3600" dirty="0" smtClean="0"/>
              <a:t>因為</a:t>
            </a:r>
            <a:r>
              <a:rPr lang="zh-TW" altLang="en-US" sz="3600" dirty="0" smtClean="0"/>
              <a:t>）</a:t>
            </a:r>
            <a:r>
              <a:rPr lang="en-US" altLang="zh-TW" sz="3600" dirty="0" smtClean="0"/>
              <a:t>…</a:t>
            </a:r>
            <a:r>
              <a:rPr lang="zh-TW" altLang="zh-TW" sz="3600" dirty="0"/>
              <a:t>所以</a:t>
            </a:r>
            <a:r>
              <a:rPr lang="en-US" altLang="zh-TW" sz="3600" dirty="0"/>
              <a:t>…</a:t>
            </a:r>
            <a:r>
              <a:rPr lang="zh-TW" altLang="zh-TW" sz="3600" dirty="0"/>
              <a:t>」的</a:t>
            </a:r>
            <a:r>
              <a:rPr lang="zh-TW" altLang="zh-TW" sz="3600" dirty="0" smtClean="0"/>
              <a:t>句型</a:t>
            </a:r>
            <a:endParaRPr lang="en-US" altLang="zh-TW" sz="3600" dirty="0" smtClean="0"/>
          </a:p>
          <a:p>
            <a:pPr marL="0" indent="0">
              <a:buNone/>
            </a:pPr>
            <a:r>
              <a:rPr lang="en-US" altLang="zh-TW" sz="3600" dirty="0" smtClean="0"/>
              <a:t>2.</a:t>
            </a:r>
            <a:r>
              <a:rPr lang="zh-TW" altLang="en-US" sz="3600" dirty="0" smtClean="0"/>
              <a:t>請學生說說自己的觀點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73176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講義字2">
      <a:majorFont>
        <a:latin typeface="Verdana"/>
        <a:ea typeface="微軟正黑體"/>
        <a:cs typeface=""/>
      </a:majorFont>
      <a:minorFont>
        <a:latin typeface="Tahoma"/>
        <a:ea typeface="華康細圓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6901</TotalTime>
  <Words>5379</Words>
  <Application>Microsoft Office PowerPoint</Application>
  <PresentationFormat>寬螢幕</PresentationFormat>
  <Paragraphs>712</Paragraphs>
  <Slides>35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35</vt:i4>
      </vt:variant>
    </vt:vector>
  </HeadingPairs>
  <TitlesOfParts>
    <vt:vector size="44" baseType="lpstr">
      <vt:lpstr>華康細圓體</vt:lpstr>
      <vt:lpstr>微軟正黑體</vt:lpstr>
      <vt:lpstr>新細明體</vt:lpstr>
      <vt:lpstr>Arial</vt:lpstr>
      <vt:lpstr>Calibri</vt:lpstr>
      <vt:lpstr>Tahoma</vt:lpstr>
      <vt:lpstr>Times New Roman</vt:lpstr>
      <vt:lpstr>Verdana</vt:lpstr>
      <vt:lpstr>Office 佈景主題</vt:lpstr>
      <vt:lpstr>議論文學習模組</vt:lpstr>
      <vt:lpstr>大綱</vt:lpstr>
      <vt:lpstr>議論文</vt:lpstr>
      <vt:lpstr>文本表述《十二年國民基本教育課程綱要‧國語文領域草案》</vt:lpstr>
      <vt:lpstr>議論文本學習階段與內容</vt:lpstr>
      <vt:lpstr>議論文要素</vt:lpstr>
      <vt:lpstr>論點作者提出的見解和主張</vt:lpstr>
      <vt:lpstr>論據用來支持論點的證據</vt:lpstr>
      <vt:lpstr>論證用論據證明論點的過程</vt:lpstr>
      <vt:lpstr>論證用論據證明論點的過程</vt:lpstr>
      <vt:lpstr>論證用論據證明論點的過程</vt:lpstr>
      <vt:lpstr>教學重點</vt:lpstr>
      <vt:lpstr>教學重點康軒-106學年</vt:lpstr>
      <vt:lpstr>教學重點翰林-106學年</vt:lpstr>
      <vt:lpstr>教學重點南一-106學年</vt:lpstr>
      <vt:lpstr>學生起點</vt:lpstr>
      <vt:lpstr>學習難點</vt:lpstr>
      <vt:lpstr>事理區分</vt:lpstr>
      <vt:lpstr>事理區分林慶昭〈說話之前最好停看聽〉</vt:lpstr>
      <vt:lpstr>事理區分林慶昭〈說話之前最好停看聽〉</vt:lpstr>
      <vt:lpstr>事理區分林慶昭〈說話之前最好停看聽〉</vt:lpstr>
      <vt:lpstr>事理區分王溢嘉〈明智的抉擇〉</vt:lpstr>
      <vt:lpstr>事理區分王溢嘉〈明智的抉擇〉</vt:lpstr>
      <vt:lpstr>事理區分王溢嘉〈助人就是在助己〉</vt:lpstr>
      <vt:lpstr>事理區分王溢嘉〈助人就是在助己〉</vt:lpstr>
      <vt:lpstr>事理區分王溢嘉〈助人就是在助己〉</vt:lpstr>
      <vt:lpstr>事理區分</vt:lpstr>
      <vt:lpstr>事理區分郭騰伊〈做自己的貴人〉</vt:lpstr>
      <vt:lpstr>事理區分郭騰伊〈做自己的貴人〉</vt:lpstr>
      <vt:lpstr>事理區分郭騰伊〈做自己的貴人〉</vt:lpstr>
      <vt:lpstr>事理區分彭端淑〈為學一首示子姪〉</vt:lpstr>
      <vt:lpstr>事理邏輯</vt:lpstr>
      <vt:lpstr>事理邏輯〈做自己的貴人〉</vt:lpstr>
      <vt:lpstr>事理邏輯〈為學一首示子姪〉</vt:lpstr>
      <vt:lpstr>作者/讀者觀點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議論文學習模組</dc:title>
  <dc:creator>劉享旗</dc:creator>
  <cp:lastModifiedBy>享旗 劉</cp:lastModifiedBy>
  <cp:revision>211</cp:revision>
  <cp:lastPrinted>2018-06-03T16:34:10Z</cp:lastPrinted>
  <dcterms:created xsi:type="dcterms:W3CDTF">2017-09-13T03:48:09Z</dcterms:created>
  <dcterms:modified xsi:type="dcterms:W3CDTF">2019-04-16T02:55:22Z</dcterms:modified>
</cp:coreProperties>
</file>