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58" r:id="rId8"/>
    <p:sldId id="262" r:id="rId9"/>
    <p:sldId id="264" r:id="rId10"/>
    <p:sldId id="270" r:id="rId11"/>
    <p:sldId id="263" r:id="rId12"/>
    <p:sldId id="266" r:id="rId13"/>
    <p:sldId id="268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CE4506-3939-40AD-89A5-AF68080CFBC8}" type="doc">
      <dgm:prSet loTypeId="urn:microsoft.com/office/officeart/2005/8/layout/venn3" loCatId="relationship" qsTypeId="urn:microsoft.com/office/officeart/2005/8/quickstyle/simple1" qsCatId="simple" csTypeId="urn:microsoft.com/office/officeart/2005/8/colors/colorful1#7" csCatId="colorful" phldr="1"/>
      <dgm:spPr/>
      <dgm:t>
        <a:bodyPr/>
        <a:lstStyle/>
        <a:p>
          <a:endParaRPr lang="zh-TW" altLang="en-US"/>
        </a:p>
      </dgm:t>
    </dgm:pt>
    <dgm:pt modelId="{695A1B4D-CF13-4235-9DC7-C1864BA925FE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脈絡化的學習情境</a:t>
          </a:r>
        </a:p>
      </dgm:t>
    </dgm:pt>
    <dgm:pt modelId="{92036F15-D5FF-4792-9130-CBBA64A575EC}" type="parTrans" cxnId="{8B516D32-F694-480B-B111-94E62B8A3A3A}">
      <dgm:prSet/>
      <dgm:spPr/>
      <dgm:t>
        <a:bodyPr/>
        <a:lstStyle/>
        <a:p>
          <a:endParaRPr lang="zh-TW" altLang="en-US"/>
        </a:p>
      </dgm:t>
    </dgm:pt>
    <dgm:pt modelId="{A62C4192-8761-4034-8DF2-FDFA8C37A612}" type="sibTrans" cxnId="{8B516D32-F694-480B-B111-94E62B8A3A3A}">
      <dgm:prSet/>
      <dgm:spPr/>
      <dgm:t>
        <a:bodyPr/>
        <a:lstStyle/>
        <a:p>
          <a:endParaRPr lang="zh-TW" altLang="en-US"/>
        </a:p>
      </dgm:t>
    </dgm:pt>
    <dgm:pt modelId="{36079B1A-9ECA-4141-B929-2A48759B4557}">
      <dgm:prSet phldrT="[文字]" custT="1"/>
      <dgm:spPr>
        <a:solidFill>
          <a:schemeClr val="accent1">
            <a:alpha val="50000"/>
          </a:schemeClr>
        </a:solidFill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zh-TW" sz="1800" dirty="0">
            <a:solidFill>
              <a:sysClr val="windowText" lastClr="000000"/>
            </a:solidFill>
            <a:latin typeface="標楷體" pitchFamily="65" charset="-120"/>
            <a:ea typeface="標楷體" pitchFamily="65" charset="-12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教師交付或學生自訂的工作任務</a:t>
          </a:r>
        </a:p>
        <a:p>
          <a:pPr algn="ctr"/>
          <a:endParaRPr lang="zh-TW" altLang="en-US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A633E81B-D05C-46A8-8B95-DB4D50161D7B}" type="parTrans" cxnId="{91FC727E-6606-4257-9DF5-5F32164ED0BA}">
      <dgm:prSet/>
      <dgm:spPr/>
      <dgm:t>
        <a:bodyPr/>
        <a:lstStyle/>
        <a:p>
          <a:endParaRPr lang="zh-TW" altLang="en-US"/>
        </a:p>
      </dgm:t>
    </dgm:pt>
    <dgm:pt modelId="{FEB51D9B-839E-4009-BCBD-68B939AB4839}" type="sibTrans" cxnId="{91FC727E-6606-4257-9DF5-5F32164ED0BA}">
      <dgm:prSet/>
      <dgm:spPr/>
      <dgm:t>
        <a:bodyPr/>
        <a:lstStyle/>
        <a:p>
          <a:endParaRPr lang="zh-TW" altLang="en-US"/>
        </a:p>
      </dgm:t>
    </dgm:pt>
    <dgm:pt modelId="{ED52FEB6-FD99-4108-A2A6-EB904A9DA24A}">
      <dgm:prSet phldrT="[文字]" custT="1"/>
      <dgm:spPr>
        <a:solidFill>
          <a:srgbClr val="C00000">
            <a:alpha val="50000"/>
          </a:srgbClr>
        </a:solidFill>
      </dgm:spPr>
      <dgm:t>
        <a:bodyPr/>
        <a:lstStyle/>
        <a:p>
          <a:pPr algn="l"/>
          <a:r>
            <a:rPr lang="zh-TW" altLang="en-US" sz="24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採取行動使用策略或方法</a:t>
          </a:r>
          <a:endParaRPr lang="zh-TW" altLang="en-US" sz="2400" dirty="0">
            <a:solidFill>
              <a:sysClr val="windowText" lastClr="000000"/>
            </a:solidFill>
            <a:latin typeface="標楷體" pitchFamily="65" charset="-120"/>
            <a:ea typeface="標楷體" pitchFamily="65" charset="-120"/>
          </a:endParaRPr>
        </a:p>
      </dgm:t>
    </dgm:pt>
    <dgm:pt modelId="{17F1C51E-E5F8-41CF-BB7C-ED9BD2188D9D}" type="parTrans" cxnId="{8EC37B30-8C10-4C9E-B612-A669C7B558FD}">
      <dgm:prSet/>
      <dgm:spPr/>
      <dgm:t>
        <a:bodyPr/>
        <a:lstStyle/>
        <a:p>
          <a:endParaRPr lang="zh-TW" altLang="en-US"/>
        </a:p>
      </dgm:t>
    </dgm:pt>
    <dgm:pt modelId="{75F71903-6502-4466-832D-E5E0F893DC4D}" type="sibTrans" cxnId="{8EC37B30-8C10-4C9E-B612-A669C7B558FD}">
      <dgm:prSet/>
      <dgm:spPr/>
      <dgm:t>
        <a:bodyPr/>
        <a:lstStyle/>
        <a:p>
          <a:endParaRPr lang="zh-TW" altLang="en-US"/>
        </a:p>
      </dgm:t>
    </dgm:pt>
    <dgm:pt modelId="{E1C2496E-0635-439D-A7DC-57D01ACDC57A}">
      <dgm:prSet phldrT="[文字]" custT="1"/>
      <dgm:spPr>
        <a:solidFill>
          <a:srgbClr val="0070C0">
            <a:alpha val="50000"/>
          </a:srgbClr>
        </a:solidFill>
      </dgm:spPr>
      <dgm:t>
        <a:bodyPr/>
        <a:lstStyle/>
        <a:p>
          <a:r>
            <a:rPr lang="zh-TW" altLang="en-US" sz="24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學生反思與自我調整</a:t>
          </a:r>
          <a:endParaRPr lang="zh-TW" altLang="en-US" sz="24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8D162820-1871-4B98-B085-B89C7B152B8B}" type="parTrans" cxnId="{C64B8ECC-5A90-47E3-BAE9-AD11AE16B19F}">
      <dgm:prSet/>
      <dgm:spPr/>
      <dgm:t>
        <a:bodyPr/>
        <a:lstStyle/>
        <a:p>
          <a:endParaRPr lang="zh-TW" altLang="en-US"/>
        </a:p>
      </dgm:t>
    </dgm:pt>
    <dgm:pt modelId="{3EC173CB-31BE-4EBC-BA86-D6AD9AE8F2C0}" type="sibTrans" cxnId="{C64B8ECC-5A90-47E3-BAE9-AD11AE16B19F}">
      <dgm:prSet/>
      <dgm:spPr/>
      <dgm:t>
        <a:bodyPr/>
        <a:lstStyle/>
        <a:p>
          <a:endParaRPr lang="zh-TW" altLang="en-US"/>
        </a:p>
      </dgm:t>
    </dgm:pt>
    <dgm:pt modelId="{DC9CD719-1846-4AF1-9EB4-42522D52A87E}">
      <dgm:prSet custT="1"/>
      <dgm:spPr/>
      <dgm:t>
        <a:bodyPr/>
        <a:lstStyle/>
        <a:p>
          <a:r>
            <a:rPr lang="zh-TW" altLang="en-US" sz="2400" dirty="0" smtClean="0"/>
            <a:t>學生思考或討論</a:t>
          </a:r>
          <a:endParaRPr lang="zh-TW" altLang="en-US" sz="2400" dirty="0"/>
        </a:p>
      </dgm:t>
    </dgm:pt>
    <dgm:pt modelId="{56F36FC2-09D4-4A0E-9608-162E25009715}" type="parTrans" cxnId="{EF3894BD-A060-4359-BD8C-EBB8DB823AB2}">
      <dgm:prSet/>
      <dgm:spPr/>
      <dgm:t>
        <a:bodyPr/>
        <a:lstStyle/>
        <a:p>
          <a:endParaRPr lang="zh-TW" altLang="en-US"/>
        </a:p>
      </dgm:t>
    </dgm:pt>
    <dgm:pt modelId="{8C5714F5-7022-449B-A679-4F3597932A03}" type="sibTrans" cxnId="{EF3894BD-A060-4359-BD8C-EBB8DB823AB2}">
      <dgm:prSet/>
      <dgm:spPr/>
      <dgm:t>
        <a:bodyPr/>
        <a:lstStyle/>
        <a:p>
          <a:endParaRPr lang="zh-TW" altLang="en-US"/>
        </a:p>
      </dgm:t>
    </dgm:pt>
    <dgm:pt modelId="{89CA2C92-1C19-4274-AAA7-3D91B827B6CE}" type="pres">
      <dgm:prSet presAssocID="{05CE4506-3939-40AD-89A5-AF68080CFB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D043B91-A83C-4D01-A798-B12100C215BE}" type="pres">
      <dgm:prSet presAssocID="{695A1B4D-CF13-4235-9DC7-C1864BA925FE}" presName="Name5" presStyleLbl="vennNode1" presStyleIdx="0" presStyleCnt="5" custScaleX="63354" custScaleY="62173" custLinFactNeighborX="-63934" custLinFactNeighborY="96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882255-9A32-4B90-92B0-C00B10C4CD4D}" type="pres">
      <dgm:prSet presAssocID="{A62C4192-8761-4034-8DF2-FDFA8C37A612}" presName="space" presStyleCnt="0"/>
      <dgm:spPr/>
    </dgm:pt>
    <dgm:pt modelId="{95915C4A-70EC-4FBE-B2CD-86B61962E913}" type="pres">
      <dgm:prSet presAssocID="{36079B1A-9ECA-4141-B929-2A48759B4557}" presName="Name5" presStyleLbl="vennNode1" presStyleIdx="1" presStyleCnt="5" custScaleX="64419" custScaleY="65985" custLinFactNeighborX="-13732" custLinFactNeighborY="894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1309D2-7E0A-4E9E-BBFD-337B20DD16E7}" type="pres">
      <dgm:prSet presAssocID="{FEB51D9B-839E-4009-BCBD-68B939AB4839}" presName="space" presStyleCnt="0"/>
      <dgm:spPr/>
    </dgm:pt>
    <dgm:pt modelId="{D9AA64A8-B383-4E1A-9A3D-585022F21825}" type="pres">
      <dgm:prSet presAssocID="{DC9CD719-1846-4AF1-9EB4-42522D52A87E}" presName="Name5" presStyleLbl="vennNode1" presStyleIdx="2" presStyleCnt="5" custScaleX="72604" custScaleY="685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AAA38AE-CA07-46B0-B2C8-6F4573C8336D}" type="pres">
      <dgm:prSet presAssocID="{8C5714F5-7022-449B-A679-4F3597932A03}" presName="space" presStyleCnt="0"/>
      <dgm:spPr/>
    </dgm:pt>
    <dgm:pt modelId="{5D35B74E-FA5E-4CBD-A81A-B9DA938CC41A}" type="pres">
      <dgm:prSet presAssocID="{ED52FEB6-FD99-4108-A2A6-EB904A9DA24A}" presName="Name5" presStyleLbl="vennNode1" presStyleIdx="3" presStyleCnt="5" custScaleX="69018" custScaleY="74410" custLinFactNeighborX="5280" custLinFactNeighborY="24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BA8767-0BDB-4F49-90D1-66361B1F6A83}" type="pres">
      <dgm:prSet presAssocID="{75F71903-6502-4466-832D-E5E0F893DC4D}" presName="space" presStyleCnt="0"/>
      <dgm:spPr/>
    </dgm:pt>
    <dgm:pt modelId="{62C80D46-0835-4038-97A2-D68798CEC271}" type="pres">
      <dgm:prSet presAssocID="{E1C2496E-0635-439D-A7DC-57D01ACDC57A}" presName="Name5" presStyleLbl="vennNode1" presStyleIdx="4" presStyleCnt="5" custScaleX="62915" custScaleY="60710" custLinFactNeighborX="73682" custLinFactNeighborY="45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F3894BD-A060-4359-BD8C-EBB8DB823AB2}" srcId="{05CE4506-3939-40AD-89A5-AF68080CFBC8}" destId="{DC9CD719-1846-4AF1-9EB4-42522D52A87E}" srcOrd="2" destOrd="0" parTransId="{56F36FC2-09D4-4A0E-9608-162E25009715}" sibTransId="{8C5714F5-7022-449B-A679-4F3597932A03}"/>
    <dgm:cxn modelId="{35299159-AF2C-427D-BEAB-0BCC840D2A15}" type="presOf" srcId="{05CE4506-3939-40AD-89A5-AF68080CFBC8}" destId="{89CA2C92-1C19-4274-AAA7-3D91B827B6CE}" srcOrd="0" destOrd="0" presId="urn:microsoft.com/office/officeart/2005/8/layout/venn3"/>
    <dgm:cxn modelId="{8EC37B30-8C10-4C9E-B612-A669C7B558FD}" srcId="{05CE4506-3939-40AD-89A5-AF68080CFBC8}" destId="{ED52FEB6-FD99-4108-A2A6-EB904A9DA24A}" srcOrd="3" destOrd="0" parTransId="{17F1C51E-E5F8-41CF-BB7C-ED9BD2188D9D}" sibTransId="{75F71903-6502-4466-832D-E5E0F893DC4D}"/>
    <dgm:cxn modelId="{C64B8ECC-5A90-47E3-BAE9-AD11AE16B19F}" srcId="{05CE4506-3939-40AD-89A5-AF68080CFBC8}" destId="{E1C2496E-0635-439D-A7DC-57D01ACDC57A}" srcOrd="4" destOrd="0" parTransId="{8D162820-1871-4B98-B085-B89C7B152B8B}" sibTransId="{3EC173CB-31BE-4EBC-BA86-D6AD9AE8F2C0}"/>
    <dgm:cxn modelId="{91FC727E-6606-4257-9DF5-5F32164ED0BA}" srcId="{05CE4506-3939-40AD-89A5-AF68080CFBC8}" destId="{36079B1A-9ECA-4141-B929-2A48759B4557}" srcOrd="1" destOrd="0" parTransId="{A633E81B-D05C-46A8-8B95-DB4D50161D7B}" sibTransId="{FEB51D9B-839E-4009-BCBD-68B939AB4839}"/>
    <dgm:cxn modelId="{D3BCC85A-09CD-4FE8-99A8-6A656F96E82F}" type="presOf" srcId="{ED52FEB6-FD99-4108-A2A6-EB904A9DA24A}" destId="{5D35B74E-FA5E-4CBD-A81A-B9DA938CC41A}" srcOrd="0" destOrd="0" presId="urn:microsoft.com/office/officeart/2005/8/layout/venn3"/>
    <dgm:cxn modelId="{8B516D32-F694-480B-B111-94E62B8A3A3A}" srcId="{05CE4506-3939-40AD-89A5-AF68080CFBC8}" destId="{695A1B4D-CF13-4235-9DC7-C1864BA925FE}" srcOrd="0" destOrd="0" parTransId="{92036F15-D5FF-4792-9130-CBBA64A575EC}" sibTransId="{A62C4192-8761-4034-8DF2-FDFA8C37A612}"/>
    <dgm:cxn modelId="{34136487-C405-4654-AD7A-87CF335421A1}" type="presOf" srcId="{695A1B4D-CF13-4235-9DC7-C1864BA925FE}" destId="{ED043B91-A83C-4D01-A798-B12100C215BE}" srcOrd="0" destOrd="0" presId="urn:microsoft.com/office/officeart/2005/8/layout/venn3"/>
    <dgm:cxn modelId="{3875237C-7238-466C-88AD-968EA3777EFA}" type="presOf" srcId="{E1C2496E-0635-439D-A7DC-57D01ACDC57A}" destId="{62C80D46-0835-4038-97A2-D68798CEC271}" srcOrd="0" destOrd="0" presId="urn:microsoft.com/office/officeart/2005/8/layout/venn3"/>
    <dgm:cxn modelId="{22C63E8B-F7E3-48DA-87F0-F9162FA3E1E1}" type="presOf" srcId="{36079B1A-9ECA-4141-B929-2A48759B4557}" destId="{95915C4A-70EC-4FBE-B2CD-86B61962E913}" srcOrd="0" destOrd="0" presId="urn:microsoft.com/office/officeart/2005/8/layout/venn3"/>
    <dgm:cxn modelId="{8B3E9448-C494-47C3-B3C9-D109AD808389}" type="presOf" srcId="{DC9CD719-1846-4AF1-9EB4-42522D52A87E}" destId="{D9AA64A8-B383-4E1A-9A3D-585022F21825}" srcOrd="0" destOrd="0" presId="urn:microsoft.com/office/officeart/2005/8/layout/venn3"/>
    <dgm:cxn modelId="{E46A19BA-CB5E-4251-8116-997FAF19B71E}" type="presParOf" srcId="{89CA2C92-1C19-4274-AAA7-3D91B827B6CE}" destId="{ED043B91-A83C-4D01-A798-B12100C215BE}" srcOrd="0" destOrd="0" presId="urn:microsoft.com/office/officeart/2005/8/layout/venn3"/>
    <dgm:cxn modelId="{0F855064-B9AF-4E7E-AD23-53554F4B0DD7}" type="presParOf" srcId="{89CA2C92-1C19-4274-AAA7-3D91B827B6CE}" destId="{1A882255-9A32-4B90-92B0-C00B10C4CD4D}" srcOrd="1" destOrd="0" presId="urn:microsoft.com/office/officeart/2005/8/layout/venn3"/>
    <dgm:cxn modelId="{F9429765-2A39-4696-93FD-1C6299E282A2}" type="presParOf" srcId="{89CA2C92-1C19-4274-AAA7-3D91B827B6CE}" destId="{95915C4A-70EC-4FBE-B2CD-86B61962E913}" srcOrd="2" destOrd="0" presId="urn:microsoft.com/office/officeart/2005/8/layout/venn3"/>
    <dgm:cxn modelId="{16D2331B-6FB1-4C5B-9C68-B434432046CE}" type="presParOf" srcId="{89CA2C92-1C19-4274-AAA7-3D91B827B6CE}" destId="{F41309D2-7E0A-4E9E-BBFD-337B20DD16E7}" srcOrd="3" destOrd="0" presId="urn:microsoft.com/office/officeart/2005/8/layout/venn3"/>
    <dgm:cxn modelId="{B4569F95-5500-43CB-8DA9-3B6D4491CCF9}" type="presParOf" srcId="{89CA2C92-1C19-4274-AAA7-3D91B827B6CE}" destId="{D9AA64A8-B383-4E1A-9A3D-585022F21825}" srcOrd="4" destOrd="0" presId="urn:microsoft.com/office/officeart/2005/8/layout/venn3"/>
    <dgm:cxn modelId="{A56A48AA-560E-4C85-B159-6C40947C8240}" type="presParOf" srcId="{89CA2C92-1C19-4274-AAA7-3D91B827B6CE}" destId="{6AAA38AE-CA07-46B0-B2C8-6F4573C8336D}" srcOrd="5" destOrd="0" presId="urn:microsoft.com/office/officeart/2005/8/layout/venn3"/>
    <dgm:cxn modelId="{C45FB1B1-1817-4E0F-B420-4C0608784283}" type="presParOf" srcId="{89CA2C92-1C19-4274-AAA7-3D91B827B6CE}" destId="{5D35B74E-FA5E-4CBD-A81A-B9DA938CC41A}" srcOrd="6" destOrd="0" presId="urn:microsoft.com/office/officeart/2005/8/layout/venn3"/>
    <dgm:cxn modelId="{F96E1613-AEC8-4DAD-877E-5F4875249A5E}" type="presParOf" srcId="{89CA2C92-1C19-4274-AAA7-3D91B827B6CE}" destId="{F7BA8767-0BDB-4F49-90D1-66361B1F6A83}" srcOrd="7" destOrd="0" presId="urn:microsoft.com/office/officeart/2005/8/layout/venn3"/>
    <dgm:cxn modelId="{CF20117E-5B13-4959-B004-1F6BB5405A3D}" type="presParOf" srcId="{89CA2C92-1C19-4274-AAA7-3D91B827B6CE}" destId="{62C80D46-0835-4038-97A2-D68798CEC271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043B91-A83C-4D01-A798-B12100C215BE}">
      <dsp:nvSpPr>
        <dsp:cNvPr id="0" name=""/>
        <dsp:cNvSpPr/>
      </dsp:nvSpPr>
      <dsp:spPr>
        <a:xfrm>
          <a:off x="0" y="730311"/>
          <a:ext cx="1896858" cy="186149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4773" tIns="30480" rIns="164773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kern="12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脈絡化的學習情境</a:t>
          </a:r>
        </a:p>
      </dsp:txBody>
      <dsp:txXfrm>
        <a:off x="0" y="730311"/>
        <a:ext cx="1896858" cy="1861498"/>
      </dsp:txXfrm>
    </dsp:sp>
    <dsp:sp modelId="{95915C4A-70EC-4FBE-B2CD-86B61962E913}">
      <dsp:nvSpPr>
        <dsp:cNvPr id="0" name=""/>
        <dsp:cNvSpPr/>
      </dsp:nvSpPr>
      <dsp:spPr>
        <a:xfrm>
          <a:off x="1219076" y="911961"/>
          <a:ext cx="1928745" cy="1975632"/>
        </a:xfrm>
        <a:prstGeom prst="ellipse">
          <a:avLst/>
        </a:prstGeom>
        <a:solidFill>
          <a:schemeClr val="accent1"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4773" tIns="22860" rIns="164773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zh-TW" sz="1800" kern="1200" dirty="0">
            <a:solidFill>
              <a:sysClr val="windowText" lastClr="000000"/>
            </a:solidFill>
            <a:latin typeface="標楷體" pitchFamily="65" charset="-120"/>
            <a:ea typeface="標楷體" pitchFamily="65" charset="-12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kern="1200" dirty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教師交付或學生自訂的工作任務</a:t>
          </a:r>
        </a:p>
        <a:p>
          <a:pPr lvl="0" algn="ctr">
            <a:spcBef>
              <a:spcPct val="0"/>
            </a:spcBef>
          </a:pPr>
          <a:endParaRPr lang="zh-TW" altLang="en-US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1219076" y="911961"/>
        <a:ext cx="1928745" cy="1975632"/>
      </dsp:txXfrm>
    </dsp:sp>
    <dsp:sp modelId="{D9AA64A8-B383-4E1A-9A3D-585022F21825}">
      <dsp:nvSpPr>
        <dsp:cNvPr id="0" name=""/>
        <dsp:cNvSpPr/>
      </dsp:nvSpPr>
      <dsp:spPr>
        <a:xfrm>
          <a:off x="2631238" y="606267"/>
          <a:ext cx="2173809" cy="205162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4773" tIns="30480" rIns="164773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學生思考或討論</a:t>
          </a:r>
          <a:endParaRPr lang="zh-TW" altLang="en-US" sz="2400" kern="1200" dirty="0"/>
        </a:p>
      </dsp:txBody>
      <dsp:txXfrm>
        <a:off x="2631238" y="606267"/>
        <a:ext cx="2173809" cy="2051621"/>
      </dsp:txXfrm>
    </dsp:sp>
    <dsp:sp modelId="{5D35B74E-FA5E-4CBD-A81A-B9DA938CC41A}">
      <dsp:nvSpPr>
        <dsp:cNvPr id="0" name=""/>
        <dsp:cNvSpPr/>
      </dsp:nvSpPr>
      <dsp:spPr>
        <a:xfrm>
          <a:off x="4237852" y="591731"/>
          <a:ext cx="2066442" cy="2227882"/>
        </a:xfrm>
        <a:prstGeom prst="ellipse">
          <a:avLst/>
        </a:prstGeom>
        <a:solidFill>
          <a:srgbClr val="C00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4773" tIns="30480" rIns="164773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採取行動使用策略或方法</a:t>
          </a:r>
          <a:endParaRPr lang="zh-TW" altLang="en-US" sz="2400" kern="1200" dirty="0">
            <a:solidFill>
              <a:sysClr val="windowText" lastClr="000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4237852" y="591731"/>
        <a:ext cx="2066442" cy="2227882"/>
      </dsp:txXfrm>
    </dsp:sp>
    <dsp:sp modelId="{62C80D46-0835-4038-97A2-D68798CEC271}">
      <dsp:nvSpPr>
        <dsp:cNvPr id="0" name=""/>
        <dsp:cNvSpPr/>
      </dsp:nvSpPr>
      <dsp:spPr>
        <a:xfrm>
          <a:off x="5677125" y="860538"/>
          <a:ext cx="1883714" cy="1817695"/>
        </a:xfrm>
        <a:prstGeom prst="ellipse">
          <a:avLst/>
        </a:prstGeom>
        <a:solidFill>
          <a:srgbClr val="0070C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4773" tIns="30480" rIns="164773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學生反思與自我調整</a:t>
          </a:r>
          <a:endParaRPr lang="zh-TW" altLang="en-US" sz="240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5677125" y="860538"/>
        <a:ext cx="1883714" cy="18176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93229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73095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10318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52506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5203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52712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53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8680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5591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8256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24712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AA780-061A-46A3-B4E3-FE37A32ECEA6}" type="datetimeFigureOut">
              <a:rPr lang="zh-TW" altLang="en-US" smtClean="0"/>
              <a:pPr/>
              <a:t>2018/4/24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0B0FB-4C73-4B27-8A68-58FB382904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8107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470025"/>
          </a:xfrm>
        </p:spPr>
        <p:txBody>
          <a:bodyPr/>
          <a:lstStyle/>
          <a:p>
            <a:r>
              <a:rPr lang="zh-TW" altLang="en-US" dirty="0">
                <a:latin typeface="華康流隸體" panose="03000709000000000000" pitchFamily="65" charset="-120"/>
                <a:ea typeface="華康流隸體" panose="03000709000000000000" pitchFamily="65" charset="-120"/>
              </a:rPr>
              <a:t>十二年國教北區前導</a:t>
            </a:r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學校</a:t>
            </a:r>
            <a:r>
              <a:rPr lang="en-US" altLang="zh-TW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/>
            </a:r>
            <a:br>
              <a:rPr lang="en-US" altLang="zh-TW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</a:br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素養</a:t>
            </a:r>
            <a:r>
              <a:rPr lang="zh-TW" altLang="en-US" dirty="0">
                <a:latin typeface="華康流隸體" panose="03000709000000000000" pitchFamily="65" charset="-120"/>
                <a:ea typeface="華康流隸體" panose="03000709000000000000" pitchFamily="65" charset="-120"/>
              </a:rPr>
              <a:t>導項教學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55776" y="4509120"/>
            <a:ext cx="6228184" cy="1752600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科目：數學領域</a:t>
            </a:r>
            <a:endParaRPr lang="en-US" altLang="zh-TW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時間：</a:t>
            </a:r>
            <a:r>
              <a:rPr lang="en-US" altLang="zh-TW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107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年</a:t>
            </a:r>
            <a:r>
              <a:rPr lang="en-US" altLang="zh-TW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4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月</a:t>
            </a:r>
            <a:r>
              <a:rPr lang="en-US" altLang="zh-TW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24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日</a:t>
            </a:r>
            <a:r>
              <a:rPr lang="en-US" altLang="zh-TW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(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二</a:t>
            </a:r>
            <a:r>
              <a:rPr lang="en-US" altLang="zh-TW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)</a:t>
            </a:r>
          </a:p>
          <a:p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授課者：文化國小 </a:t>
            </a:r>
            <a:r>
              <a:rPr lang="en-US" altLang="zh-TW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/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 池榮尉老師</a:t>
            </a:r>
            <a:endParaRPr lang="zh-TW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56792"/>
            <a:ext cx="3987313" cy="314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6726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1185758"/>
            <a:ext cx="6419056" cy="724942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說課內容</a:t>
            </a:r>
            <a:endParaRPr lang="zh-TW" altLang="en-US" sz="3600" dirty="0">
              <a:ln>
                <a:solidFill>
                  <a:schemeClr val="tx1"/>
                </a:solidFill>
              </a:ln>
              <a:solidFill>
                <a:srgbClr val="00B05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411760" y="2204864"/>
            <a:ext cx="4042792" cy="3489251"/>
          </a:xfrm>
        </p:spPr>
        <p:txBody>
          <a:bodyPr/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一、說師生</a:t>
            </a:r>
            <a:endParaRPr lang="en-US" altLang="zh-TW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二、說教材</a:t>
            </a:r>
            <a:endParaRPr lang="en-US" altLang="zh-TW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三、說教法策略</a:t>
            </a:r>
            <a:endParaRPr lang="en-US" altLang="zh-TW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四、說教學設計</a:t>
            </a:r>
            <a:endParaRPr lang="en-US" altLang="zh-TW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五、說預期成效</a:t>
            </a:r>
            <a:endParaRPr lang="zh-TW" altLang="en-US" dirty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396"/>
            <a:ext cx="4905796" cy="72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081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1680" y="980728"/>
            <a:ext cx="4824536" cy="936104"/>
          </a:xfrm>
        </p:spPr>
        <p:txBody>
          <a:bodyPr/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一、說師生</a:t>
            </a:r>
            <a:endParaRPr lang="zh-TW" altLang="en-US" dirty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31640" y="1988840"/>
            <a:ext cx="6923112" cy="3816424"/>
          </a:xfrm>
        </p:spPr>
        <p:txBody>
          <a:bodyPr>
            <a:normAutofit fontScale="92500" lnSpcReduction="20000"/>
          </a:bodyPr>
          <a:lstStyle/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授課教師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池榮尉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服務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學校：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文化國小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教學資歷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endParaRPr lang="zh-TW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職稱：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班導師</a:t>
            </a:r>
            <a:endParaRPr lang="zh-TW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學生：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男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女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智能特殊生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數學能力：男優於女；男落差大；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有多位在補奧林匹克數學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班上氛圍：和諧友善；活潑多話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396"/>
            <a:ext cx="4905796" cy="72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5774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07704" y="620688"/>
            <a:ext cx="3456384" cy="11430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二、說教材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3"/>
          </a:xfrm>
        </p:spPr>
        <p:txBody>
          <a:bodyPr>
            <a:normAutofit lnSpcReduction="10000"/>
          </a:bodyPr>
          <a:lstStyle/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課題名稱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教材版本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第五單元  四則混合運算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南一版六下數學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課程脈絡：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24943"/>
            <a:ext cx="7344816" cy="37375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4518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按鈕形 5"/>
          <p:cNvSpPr/>
          <p:nvPr/>
        </p:nvSpPr>
        <p:spPr>
          <a:xfrm>
            <a:off x="1879511" y="600856"/>
            <a:ext cx="5616623" cy="615727"/>
          </a:xfrm>
          <a:prstGeom prst="bevel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zh-TW" sz="1800" b="1" kern="100" dirty="0">
                <a:effectLst/>
                <a:latin typeface="Calibri"/>
                <a:ea typeface="新細明體"/>
                <a:cs typeface="Times New Roman"/>
              </a:rPr>
              <a:t>分數與小數的四則混合運算</a:t>
            </a:r>
            <a:endParaRPr lang="zh-TW" sz="12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322104" y="1412776"/>
            <a:ext cx="1230491" cy="13903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b="1" kern="100" dirty="0">
                <a:effectLst/>
                <a:ea typeface="新細明體"/>
                <a:cs typeface="Times New Roman"/>
              </a:rPr>
              <a:t>1</a:t>
            </a:r>
            <a:r>
              <a:rPr lang="en-US" b="1" kern="100" dirty="0" smtClean="0">
                <a:effectLst/>
                <a:ea typeface="新細明體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ea typeface="新細明體"/>
                <a:cs typeface="Times New Roman"/>
              </a:rPr>
              <a:t>加減的</a:t>
            </a:r>
            <a:endParaRPr lang="en-US" altLang="zh-TW" b="1" kern="100" dirty="0" smtClean="0">
              <a:effectLst/>
              <a:ea typeface="新細明體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ea typeface="新細明體"/>
                <a:cs typeface="Times New Roman"/>
              </a:rPr>
              <a:t>分</a:t>
            </a:r>
            <a:r>
              <a:rPr lang="zh-TW" b="1" kern="100" dirty="0">
                <a:effectLst/>
                <a:ea typeface="新細明體"/>
                <a:cs typeface="Times New Roman"/>
              </a:rPr>
              <a:t>分合合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7496134" y="1412775"/>
            <a:ext cx="1296144" cy="1390393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6</a:t>
            </a:r>
            <a:r>
              <a:rPr lang="en-US" b="1" kern="100" dirty="0" smtClean="0">
                <a:effectLst/>
                <a:latin typeface="Calibri"/>
                <a:ea typeface="新細明體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數學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計算的捷徑之路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5940152" y="1412777"/>
            <a:ext cx="1375962" cy="1390392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5</a:t>
            </a:r>
            <a:r>
              <a:rPr lang="en-US" b="1" kern="100" dirty="0" smtClean="0">
                <a:effectLst/>
                <a:latin typeface="Calibri"/>
                <a:ea typeface="新細明體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小數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分數二</a:t>
            </a: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合一</a:t>
            </a:r>
            <a:endParaRPr lang="en-US" altLang="zh-TW" b="1" kern="100" dirty="0" smtClean="0">
              <a:effectLst/>
              <a:latin typeface="Calibri"/>
              <a:ea typeface="新細明體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即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溶計算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4479768" y="1412776"/>
            <a:ext cx="1377338" cy="1390393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4</a:t>
            </a:r>
            <a:r>
              <a:rPr lang="en-US" b="1" kern="100" dirty="0" smtClean="0">
                <a:effectLst/>
                <a:latin typeface="Calibri"/>
                <a:ea typeface="新細明體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加減乘除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，誰是老大</a:t>
            </a:r>
            <a:r>
              <a:rPr lang="zh-TW" b="1" kern="100" dirty="0">
                <a:effectLst/>
                <a:latin typeface="Calibri"/>
                <a:ea typeface="標楷體"/>
                <a:cs typeface="Times New Roman"/>
              </a:rPr>
              <a:t>？</a:t>
            </a: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(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運算家族樹</a:t>
            </a: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)</a:t>
            </a:r>
            <a:endParaRPr lang="zh-TW" b="1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3042522" y="1412777"/>
            <a:ext cx="1313454" cy="1402216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3</a:t>
            </a:r>
            <a:r>
              <a:rPr lang="en-US" b="1" kern="100" dirty="0" smtClean="0">
                <a:effectLst/>
                <a:latin typeface="Calibri"/>
                <a:ea typeface="新細明體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有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括沒</a:t>
            </a: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括差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很多</a:t>
            </a:r>
          </a:p>
        </p:txBody>
      </p:sp>
      <p:sp>
        <p:nvSpPr>
          <p:cNvPr id="12" name="圓角矩形 11"/>
          <p:cNvSpPr/>
          <p:nvPr/>
        </p:nvSpPr>
        <p:spPr>
          <a:xfrm>
            <a:off x="1627243" y="1412777"/>
            <a:ext cx="1288573" cy="1425994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b="1" kern="100" dirty="0">
                <a:effectLst/>
                <a:latin typeface="Calibri"/>
                <a:ea typeface="新細明體"/>
                <a:cs typeface="Times New Roman"/>
              </a:rPr>
              <a:t>2</a:t>
            </a:r>
            <a:r>
              <a:rPr lang="en-US" b="1" kern="100" dirty="0" smtClean="0">
                <a:effectLst/>
                <a:latin typeface="Calibri"/>
                <a:ea typeface="新細明體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乘除的</a:t>
            </a:r>
            <a:endParaRPr lang="en-US" altLang="zh-TW" b="1" kern="100" dirty="0" smtClean="0">
              <a:effectLst/>
              <a:latin typeface="Calibri"/>
              <a:ea typeface="新細明體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zh-TW" b="1" kern="100" dirty="0" smtClean="0">
                <a:effectLst/>
                <a:latin typeface="Calibri"/>
                <a:ea typeface="新細明體"/>
                <a:cs typeface="Times New Roman"/>
              </a:rPr>
              <a:t>變</a:t>
            </a:r>
            <a:r>
              <a:rPr lang="zh-TW" b="1" kern="100" dirty="0">
                <a:effectLst/>
                <a:latin typeface="Calibri"/>
                <a:ea typeface="新細明體"/>
                <a:cs typeface="Times New Roman"/>
              </a:rPr>
              <a:t>變變</a:t>
            </a:r>
          </a:p>
        </p:txBody>
      </p:sp>
      <p:sp>
        <p:nvSpPr>
          <p:cNvPr id="5" name="摺角紙張 4"/>
          <p:cNvSpPr/>
          <p:nvPr/>
        </p:nvSpPr>
        <p:spPr>
          <a:xfrm>
            <a:off x="252736" y="3039244"/>
            <a:ext cx="1296144" cy="2376264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zh-TW" dirty="0" smtClean="0">
                <a:effectLst/>
              </a:rPr>
              <a:t>能在具體情境中，解決有關</a:t>
            </a:r>
            <a:r>
              <a:rPr lang="zh-TW" altLang="zh-TW" dirty="0" smtClean="0">
                <a:solidFill>
                  <a:srgbClr val="FF0000"/>
                </a:solidFill>
                <a:effectLst/>
              </a:rPr>
              <a:t>分數的連加、連減、加減混合</a:t>
            </a:r>
            <a:r>
              <a:rPr lang="zh-TW" altLang="zh-TW" dirty="0" smtClean="0">
                <a:effectLst/>
              </a:rPr>
              <a:t>問題</a:t>
            </a:r>
            <a:endParaRPr lang="zh-TW" altLang="en-US" dirty="0"/>
          </a:p>
        </p:txBody>
      </p:sp>
      <p:sp>
        <p:nvSpPr>
          <p:cNvPr id="18" name="摺角紙張 17"/>
          <p:cNvSpPr/>
          <p:nvPr/>
        </p:nvSpPr>
        <p:spPr>
          <a:xfrm>
            <a:off x="1733599" y="3039244"/>
            <a:ext cx="1296144" cy="2376264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zh-TW" dirty="0" smtClean="0">
                <a:effectLst/>
              </a:rPr>
              <a:t>能在具體情境中，解決有關</a:t>
            </a:r>
            <a:r>
              <a:rPr lang="zh-TW" altLang="zh-TW" dirty="0" smtClean="0">
                <a:solidFill>
                  <a:srgbClr val="FF0000"/>
                </a:solidFill>
                <a:effectLst/>
              </a:rPr>
              <a:t>分數的連乘、連除、乘除混合</a:t>
            </a:r>
            <a:r>
              <a:rPr lang="zh-TW" altLang="zh-TW" dirty="0" smtClean="0">
                <a:effectLst/>
              </a:rPr>
              <a:t>問題</a:t>
            </a:r>
            <a:endParaRPr lang="zh-TW" altLang="en-US" dirty="0"/>
          </a:p>
        </p:txBody>
      </p:sp>
      <p:sp>
        <p:nvSpPr>
          <p:cNvPr id="19" name="摺角紙張 18"/>
          <p:cNvSpPr/>
          <p:nvPr/>
        </p:nvSpPr>
        <p:spPr>
          <a:xfrm>
            <a:off x="3155429" y="3046546"/>
            <a:ext cx="1296144" cy="3622814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US" altLang="zh-TW" sz="1600" dirty="0" smtClean="0">
              <a:effectLst/>
            </a:endParaRPr>
          </a:p>
          <a:p>
            <a:pPr lvl="0"/>
            <a:r>
              <a:rPr lang="en-US" altLang="zh-TW" sz="1600" dirty="0" smtClean="0">
                <a:effectLst/>
              </a:rPr>
              <a:t>1.</a:t>
            </a:r>
            <a:r>
              <a:rPr lang="zh-TW" altLang="zh-TW" sz="1600" dirty="0" smtClean="0">
                <a:effectLst/>
              </a:rPr>
              <a:t>能在具體情境中，解決有關小數的加減混合、乘除混合問題。</a:t>
            </a:r>
          </a:p>
          <a:p>
            <a:pPr lvl="0"/>
            <a:r>
              <a:rPr lang="en-US" altLang="zh-TW" sz="1600" dirty="0" smtClean="0">
                <a:effectLst/>
              </a:rPr>
              <a:t>2.</a:t>
            </a:r>
            <a:r>
              <a:rPr lang="zh-TW" altLang="zh-TW" sz="1600" dirty="0" smtClean="0">
                <a:effectLst/>
              </a:rPr>
              <a:t>能合併算式，適宜的以四則混合算式</a:t>
            </a:r>
            <a:r>
              <a:rPr lang="en-US" altLang="zh-TW" sz="1600" dirty="0" smtClean="0">
                <a:effectLst/>
              </a:rPr>
              <a:t>(</a:t>
            </a:r>
            <a:r>
              <a:rPr lang="zh-TW" altLang="zh-TW" sz="1600" dirty="0" smtClean="0">
                <a:solidFill>
                  <a:srgbClr val="FF0000"/>
                </a:solidFill>
                <a:effectLst/>
              </a:rPr>
              <a:t>由左而右運算，運用括號先計算</a:t>
            </a:r>
            <a:r>
              <a:rPr lang="en-US" altLang="zh-TW" sz="1600" dirty="0" smtClean="0">
                <a:effectLst/>
              </a:rPr>
              <a:t>)</a:t>
            </a:r>
            <a:r>
              <a:rPr lang="zh-TW" altLang="zh-TW" sz="1600" dirty="0" smtClean="0">
                <a:effectLst/>
              </a:rPr>
              <a:t>解決多步驟算式。</a:t>
            </a:r>
            <a:endParaRPr lang="zh-TW" altLang="zh-TW" sz="1600" dirty="0" smtClean="0">
              <a:effectLst/>
              <a:latin typeface="新細明體"/>
              <a:cs typeface="Times New Roman"/>
            </a:endParaRPr>
          </a:p>
          <a:p>
            <a:endParaRPr lang="zh-TW" altLang="en-US" sz="1600" dirty="0"/>
          </a:p>
        </p:txBody>
      </p:sp>
      <p:sp>
        <p:nvSpPr>
          <p:cNvPr id="20" name="摺角紙張 19"/>
          <p:cNvSpPr/>
          <p:nvPr/>
        </p:nvSpPr>
        <p:spPr>
          <a:xfrm>
            <a:off x="4560962" y="3046546"/>
            <a:ext cx="1296144" cy="3622814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altLang="zh-TW" sz="1600" dirty="0" smtClean="0"/>
              <a:t>1.</a:t>
            </a:r>
            <a:r>
              <a:rPr lang="zh-TW" altLang="zh-TW" sz="1600" dirty="0" smtClean="0">
                <a:effectLst/>
              </a:rPr>
              <a:t>能在具體情境中，解決有關小數的加減乘除混合問題。</a:t>
            </a:r>
          </a:p>
          <a:p>
            <a:pPr lvl="0"/>
            <a:r>
              <a:rPr lang="en-US" altLang="zh-TW" sz="1600" dirty="0" smtClean="0">
                <a:effectLst/>
              </a:rPr>
              <a:t>2.</a:t>
            </a:r>
            <a:r>
              <a:rPr lang="zh-TW" altLang="zh-TW" sz="1600" dirty="0" smtClean="0">
                <a:effectLst/>
              </a:rPr>
              <a:t>能合併算式，適宜的以四則混合算式</a:t>
            </a:r>
            <a:r>
              <a:rPr lang="en-US" altLang="zh-TW" sz="1600" dirty="0" smtClean="0">
                <a:effectLst/>
              </a:rPr>
              <a:t>(</a:t>
            </a:r>
            <a:r>
              <a:rPr lang="zh-TW" altLang="zh-TW" sz="1600" dirty="0" smtClean="0">
                <a:solidFill>
                  <a:srgbClr val="FF0000"/>
                </a:solidFill>
                <a:effectLst/>
              </a:rPr>
              <a:t>由先乘除後加減</a:t>
            </a:r>
            <a:r>
              <a:rPr lang="en-US" altLang="zh-TW" sz="1600" dirty="0" smtClean="0">
                <a:effectLst/>
              </a:rPr>
              <a:t>)</a:t>
            </a:r>
            <a:r>
              <a:rPr lang="zh-TW" altLang="zh-TW" sz="1600" dirty="0" smtClean="0">
                <a:effectLst/>
              </a:rPr>
              <a:t>簡化多步驟算式。</a:t>
            </a:r>
            <a:endParaRPr lang="zh-TW" altLang="zh-TW" sz="1600" dirty="0" smtClean="0">
              <a:effectLst/>
              <a:latin typeface="新細明體"/>
              <a:cs typeface="Times New Roman"/>
            </a:endParaRPr>
          </a:p>
          <a:p>
            <a:endParaRPr lang="zh-TW" altLang="en-US" dirty="0"/>
          </a:p>
        </p:txBody>
      </p:sp>
      <p:sp>
        <p:nvSpPr>
          <p:cNvPr id="21" name="摺角紙張 20"/>
          <p:cNvSpPr/>
          <p:nvPr/>
        </p:nvSpPr>
        <p:spPr>
          <a:xfrm>
            <a:off x="6003540" y="3046546"/>
            <a:ext cx="1296144" cy="3622814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altLang="zh-TW" sz="1600" dirty="0" smtClean="0">
                <a:effectLst/>
                <a:latin typeface="新細明體"/>
                <a:cs typeface="Times New Roman"/>
              </a:rPr>
              <a:t>1.</a:t>
            </a:r>
            <a:r>
              <a:rPr lang="zh-TW" altLang="zh-TW" sz="1600" dirty="0" smtClean="0">
                <a:effectLst/>
                <a:latin typeface="新細明體"/>
                <a:cs typeface="Times New Roman"/>
              </a:rPr>
              <a:t>能在小數和分數混和情境中，</a:t>
            </a:r>
            <a:r>
              <a:rPr lang="zh-TW" altLang="zh-TW" sz="1600" dirty="0" smtClean="0">
                <a:solidFill>
                  <a:srgbClr val="FF0000"/>
                </a:solidFill>
                <a:effectLst/>
                <a:latin typeface="新細明體"/>
                <a:cs typeface="Times New Roman"/>
              </a:rPr>
              <a:t>先將小數轉換為分數再計算</a:t>
            </a:r>
            <a:r>
              <a:rPr lang="zh-TW" altLang="zh-TW" sz="1600" dirty="0" smtClean="0">
                <a:effectLst/>
                <a:latin typeface="新細明體"/>
                <a:cs typeface="Times New Roman"/>
              </a:rPr>
              <a:t>。</a:t>
            </a:r>
            <a:endParaRPr lang="en-US" altLang="zh-TW" sz="1600" dirty="0" smtClean="0">
              <a:effectLst/>
              <a:latin typeface="新細明體"/>
              <a:cs typeface="Times New Roman"/>
            </a:endParaRPr>
          </a:p>
          <a:p>
            <a:pPr lvl="0"/>
            <a:r>
              <a:rPr lang="en-US" altLang="zh-TW" sz="1600" dirty="0" smtClean="0">
                <a:latin typeface="新細明體"/>
                <a:cs typeface="Times New Roman"/>
              </a:rPr>
              <a:t>2.</a:t>
            </a:r>
            <a:r>
              <a:rPr lang="zh-TW" altLang="zh-TW" sz="1600" dirty="0" smtClean="0"/>
              <a:t>能</a:t>
            </a:r>
            <a:r>
              <a:rPr lang="zh-TW" altLang="zh-TW" sz="1600" dirty="0"/>
              <a:t>解決分數和小數的加減乘除混合多步驟情境運算。</a:t>
            </a:r>
            <a:endParaRPr lang="zh-TW" altLang="zh-TW" sz="1600" dirty="0" smtClean="0">
              <a:effectLst/>
              <a:latin typeface="新細明體"/>
              <a:cs typeface="Times New Roman"/>
            </a:endParaRPr>
          </a:p>
          <a:p>
            <a:endParaRPr lang="zh-TW" altLang="en-US" dirty="0"/>
          </a:p>
        </p:txBody>
      </p:sp>
      <p:sp>
        <p:nvSpPr>
          <p:cNvPr id="22" name="摺角紙張 21"/>
          <p:cNvSpPr/>
          <p:nvPr/>
        </p:nvSpPr>
        <p:spPr>
          <a:xfrm>
            <a:off x="7452320" y="3041982"/>
            <a:ext cx="1296144" cy="2376264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zh-TW" dirty="0" smtClean="0">
                <a:effectLst/>
              </a:rPr>
              <a:t>能在具體情境中，解決有關分數的連加、連減、加減混合問題</a:t>
            </a:r>
            <a:endParaRPr lang="zh-TW" altLang="en-US" dirty="0"/>
          </a:p>
        </p:txBody>
      </p:sp>
      <p:sp>
        <p:nvSpPr>
          <p:cNvPr id="28" name="內容版面配置區 27"/>
          <p:cNvSpPr>
            <a:spLocks noGrp="1"/>
          </p:cNvSpPr>
          <p:nvPr>
            <p:ph idx="1"/>
          </p:nvPr>
        </p:nvSpPr>
        <p:spPr>
          <a:xfrm flipV="1">
            <a:off x="457200" y="1412777"/>
            <a:ext cx="8229600" cy="187424"/>
          </a:xfrm>
        </p:spPr>
        <p:txBody>
          <a:bodyPr>
            <a:normAutofit fontScale="25000" lnSpcReduction="20000"/>
          </a:bodyPr>
          <a:lstStyle/>
          <a:p>
            <a:endParaRPr lang="zh-TW" altLang="en-US" dirty="0"/>
          </a:p>
        </p:txBody>
      </p:sp>
      <p:sp>
        <p:nvSpPr>
          <p:cNvPr id="29" name="向右箭號 28"/>
          <p:cNvSpPr/>
          <p:nvPr/>
        </p:nvSpPr>
        <p:spPr>
          <a:xfrm>
            <a:off x="1311896" y="2478731"/>
            <a:ext cx="473967" cy="360040"/>
          </a:xfrm>
          <a:prstGeom prst="striped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向右箭號 31"/>
          <p:cNvSpPr/>
          <p:nvPr/>
        </p:nvSpPr>
        <p:spPr>
          <a:xfrm>
            <a:off x="2681462" y="2537351"/>
            <a:ext cx="473967" cy="360040"/>
          </a:xfrm>
          <a:prstGeom prst="striped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向右箭號 32"/>
          <p:cNvSpPr/>
          <p:nvPr/>
        </p:nvSpPr>
        <p:spPr>
          <a:xfrm>
            <a:off x="4213855" y="2514126"/>
            <a:ext cx="473967" cy="360040"/>
          </a:xfrm>
          <a:prstGeom prst="striped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向右箭號 33"/>
          <p:cNvSpPr/>
          <p:nvPr/>
        </p:nvSpPr>
        <p:spPr>
          <a:xfrm>
            <a:off x="5703168" y="2537351"/>
            <a:ext cx="473967" cy="360040"/>
          </a:xfrm>
          <a:prstGeom prst="striped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向右箭號 34"/>
          <p:cNvSpPr/>
          <p:nvPr/>
        </p:nvSpPr>
        <p:spPr>
          <a:xfrm>
            <a:off x="7164288" y="2478731"/>
            <a:ext cx="473967" cy="360040"/>
          </a:xfrm>
          <a:prstGeom prst="striped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6" name="直線接點 35"/>
          <p:cNvCxnSpPr/>
          <p:nvPr/>
        </p:nvCxnSpPr>
        <p:spPr>
          <a:xfrm>
            <a:off x="919266" y="2807691"/>
            <a:ext cx="0" cy="231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接點 37"/>
          <p:cNvCxnSpPr/>
          <p:nvPr/>
        </p:nvCxnSpPr>
        <p:spPr>
          <a:xfrm>
            <a:off x="2271529" y="2818594"/>
            <a:ext cx="0" cy="231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>
            <a:off x="3728997" y="2823117"/>
            <a:ext cx="0" cy="231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接點 39"/>
          <p:cNvCxnSpPr/>
          <p:nvPr/>
        </p:nvCxnSpPr>
        <p:spPr>
          <a:xfrm>
            <a:off x="5168437" y="2807691"/>
            <a:ext cx="0" cy="231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>
            <a:off x="6628133" y="2823117"/>
            <a:ext cx="0" cy="231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>
            <a:off x="8145962" y="2803168"/>
            <a:ext cx="0" cy="231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4249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19672" y="836712"/>
            <a:ext cx="6419056" cy="724942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三、說教法策略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4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一</a:t>
            </a:r>
            <a:r>
              <a:rPr lang="en-US" altLang="zh-TW" dirty="0" smtClean="0"/>
              <a:t>)</a:t>
            </a:r>
            <a:r>
              <a:rPr lang="zh-TW" altLang="en-US" dirty="0" smtClean="0"/>
              <a:t>設計理念</a:t>
            </a:r>
            <a:r>
              <a:rPr lang="en-US" altLang="zh-TW" dirty="0" smtClean="0"/>
              <a:t>/</a:t>
            </a:r>
            <a:r>
              <a:rPr lang="zh-TW" altLang="zh-TW" dirty="0"/>
              <a:t>對課標的理解</a:t>
            </a:r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2"/>
            <a:ext cx="7051610" cy="42996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8277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2884" y="1029815"/>
            <a:ext cx="5853336" cy="43204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三、說教法策略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484784"/>
            <a:ext cx="6779096" cy="4565104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sz="2800" dirty="0" smtClean="0">
                <a:latin typeface="+mn-ea"/>
              </a:rPr>
              <a:t>(</a:t>
            </a:r>
            <a:r>
              <a:rPr lang="zh-TW" altLang="en-US" sz="2800" dirty="0" smtClean="0">
                <a:latin typeface="+mn-ea"/>
              </a:rPr>
              <a:t>二</a:t>
            </a:r>
            <a:r>
              <a:rPr lang="en-US" altLang="zh-TW" sz="2800" dirty="0" smtClean="0">
                <a:latin typeface="+mn-ea"/>
              </a:rPr>
              <a:t>)</a:t>
            </a:r>
            <a:r>
              <a:rPr lang="zh-TW" altLang="en-US" sz="2800" dirty="0" smtClean="0">
                <a:latin typeface="+mn-ea"/>
              </a:rPr>
              <a:t>教學策略</a:t>
            </a:r>
            <a:endParaRPr lang="en-US" altLang="zh-TW" sz="2800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+mn-ea"/>
              </a:rPr>
              <a:t>    </a:t>
            </a:r>
            <a:r>
              <a:rPr lang="en-US" altLang="zh-TW" sz="2800" dirty="0" smtClean="0">
                <a:latin typeface="+mn-ea"/>
              </a:rPr>
              <a:t>1.</a:t>
            </a:r>
            <a:r>
              <a:rPr lang="en-US" altLang="zh-TW" sz="2800" dirty="0"/>
              <a:t> </a:t>
            </a:r>
            <a:r>
              <a:rPr lang="zh-TW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合作學習</a:t>
            </a:r>
            <a:r>
              <a:rPr lang="zh-TW" altLang="en-US" sz="2800" dirty="0" smtClean="0">
                <a:latin typeface="新細明體"/>
                <a:ea typeface="新細明體"/>
              </a:rPr>
              <a:t>：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 </a:t>
            </a:r>
            <a:r>
              <a:rPr lang="en-US" altLang="zh-TW" sz="2800" dirty="0" smtClean="0">
                <a:latin typeface="新細明體"/>
                <a:ea typeface="新細明體"/>
              </a:rPr>
              <a:t>2</a:t>
            </a:r>
            <a:r>
              <a:rPr lang="zh-TW" altLang="en-US" sz="2800" dirty="0" smtClean="0">
                <a:latin typeface="新細明體"/>
                <a:ea typeface="新細明體"/>
              </a:rPr>
              <a:t>人</a:t>
            </a:r>
            <a:r>
              <a:rPr lang="en-US" altLang="zh-TW" sz="2800" dirty="0" smtClean="0">
                <a:latin typeface="新細明體"/>
                <a:ea typeface="新細明體"/>
              </a:rPr>
              <a:t>1</a:t>
            </a:r>
            <a:r>
              <a:rPr lang="zh-TW" altLang="en-US" sz="2800" dirty="0" smtClean="0">
                <a:latin typeface="新細明體"/>
                <a:ea typeface="新細明體"/>
              </a:rPr>
              <a:t>小組，寫出多種解決問題的運算式</a:t>
            </a:r>
            <a:r>
              <a:rPr lang="zh-TW" altLang="zh-TW" sz="2800" dirty="0" smtClean="0"/>
              <a:t>。</a:t>
            </a:r>
            <a:endParaRPr lang="zh-TW" altLang="zh-TW" sz="2800" dirty="0"/>
          </a:p>
          <a:p>
            <a:pPr marL="0" indent="0">
              <a:buNone/>
            </a:pPr>
            <a:r>
              <a:rPr lang="zh-TW" altLang="en-US" sz="2800" dirty="0" smtClean="0"/>
              <a:t>     </a:t>
            </a:r>
            <a:r>
              <a:rPr lang="en-US" altLang="zh-TW" sz="2800" dirty="0" smtClean="0"/>
              <a:t>2.</a:t>
            </a:r>
            <a:r>
              <a:rPr lang="zh-TW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觀摩學習</a:t>
            </a:r>
            <a:r>
              <a:rPr lang="zh-TW" altLang="en-US" sz="2800" dirty="0" smtClean="0">
                <a:latin typeface="新細明體"/>
                <a:ea typeface="新細明體"/>
              </a:rPr>
              <a:t>：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</a:t>
            </a:r>
            <a:r>
              <a:rPr lang="en-US" altLang="zh-TW" sz="2800" dirty="0" smtClean="0">
                <a:latin typeface="新細明體"/>
              </a:rPr>
              <a:t>4</a:t>
            </a:r>
            <a:r>
              <a:rPr lang="zh-TW" altLang="en-US" sz="2800" dirty="0">
                <a:latin typeface="新細明體"/>
              </a:rPr>
              <a:t>人</a:t>
            </a:r>
            <a:r>
              <a:rPr lang="en-US" altLang="zh-TW" sz="2800" dirty="0" smtClean="0">
                <a:latin typeface="新細明體"/>
                <a:ea typeface="新細明體"/>
              </a:rPr>
              <a:t>1</a:t>
            </a:r>
            <a:r>
              <a:rPr lang="zh-TW" altLang="en-US" sz="2800" dirty="0" smtClean="0">
                <a:latin typeface="新細明體"/>
                <a:ea typeface="新細明體"/>
              </a:rPr>
              <a:t>大組，相互討論，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研究各種運算的差異性，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並討論出合者較佳。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新細明體"/>
                <a:ea typeface="新細明體"/>
              </a:rPr>
              <a:t>    </a:t>
            </a:r>
            <a:r>
              <a:rPr lang="en-US" altLang="zh-TW" sz="2800" dirty="0" smtClean="0">
                <a:latin typeface="新細明體"/>
                <a:ea typeface="新細明體"/>
              </a:rPr>
              <a:t>3.</a:t>
            </a:r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/>
                <a:ea typeface="新細明體"/>
              </a:rPr>
              <a:t>情境教學</a:t>
            </a:r>
            <a:r>
              <a:rPr lang="zh-TW" altLang="en-US" sz="2800" dirty="0" smtClean="0">
                <a:latin typeface="新細明體"/>
                <a:ea typeface="新細明體"/>
              </a:rPr>
              <a:t>：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</a:t>
            </a:r>
            <a:r>
              <a:rPr lang="en-US" altLang="zh-TW" sz="2800" dirty="0" smtClean="0">
                <a:latin typeface="新細明體"/>
                <a:ea typeface="新細明體"/>
              </a:rPr>
              <a:t>(1)</a:t>
            </a:r>
            <a:r>
              <a:rPr lang="zh-TW" altLang="en-US" sz="2800" dirty="0">
                <a:latin typeface="新細明體"/>
                <a:ea typeface="新細明體"/>
              </a:rPr>
              <a:t>促進</a:t>
            </a:r>
            <a:r>
              <a:rPr lang="zh-TW" altLang="en-US" sz="2800" dirty="0" smtClean="0">
                <a:latin typeface="新細明體"/>
                <a:ea typeface="新細明體"/>
              </a:rPr>
              <a:t>學生學習動機；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</a:t>
            </a:r>
            <a:r>
              <a:rPr lang="en-US" altLang="zh-TW" sz="2800" dirty="0" smtClean="0">
                <a:latin typeface="新細明體"/>
                <a:ea typeface="新細明體"/>
              </a:rPr>
              <a:t>(2)</a:t>
            </a:r>
            <a:r>
              <a:rPr lang="zh-TW" altLang="en-US" sz="2800" dirty="0" smtClean="0">
                <a:latin typeface="新細明體"/>
                <a:ea typeface="新細明體"/>
              </a:rPr>
              <a:t>與生活經驗連結。</a:t>
            </a:r>
            <a:endParaRPr lang="zh-TW" altLang="zh-TW" sz="2800" dirty="0"/>
          </a:p>
          <a:p>
            <a:pPr marL="0" indent="0">
              <a:buNone/>
            </a:pPr>
            <a:endParaRPr lang="zh-TW" altLang="en-US" dirty="0" smtClean="0">
              <a:latin typeface="+mn-ea"/>
            </a:endParaRPr>
          </a:p>
          <a:p>
            <a:endParaRPr lang="zh-TW" altLang="en-US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972884" y="1196752"/>
            <a:ext cx="58533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/>
          </a:p>
        </p:txBody>
      </p:sp>
      <p:sp>
        <p:nvSpPr>
          <p:cNvPr id="9" name="書卷 (水平) 8"/>
          <p:cNvSpPr/>
          <p:nvPr/>
        </p:nvSpPr>
        <p:spPr>
          <a:xfrm>
            <a:off x="4860032" y="4221088"/>
            <a:ext cx="3600400" cy="2160240"/>
          </a:xfrm>
          <a:prstGeom prst="horizontalScroll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64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</a:gradFill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/>
                <a:ea typeface="新細明體"/>
              </a:rPr>
              <a:t>《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關鍵提問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/>
                <a:ea typeface="新細明體"/>
              </a:rPr>
              <a:t>》</a:t>
            </a:r>
          </a:p>
          <a:p>
            <a:pPr lvl="0"/>
            <a:r>
              <a:rPr lang="en-US" altLang="zh-TW" dirty="0" smtClean="0">
                <a:latin typeface="華康龍門石碑" panose="03000709000000000000" pitchFamily="65" charset="-120"/>
                <a:ea typeface="華康龍門石碑" panose="03000709000000000000" pitchFamily="65" charset="-120"/>
              </a:rPr>
              <a:t>1.</a:t>
            </a:r>
            <a:r>
              <a:rPr lang="zh-TW" altLang="zh-TW" kern="100" dirty="0" smtClean="0">
                <a:effectLst/>
                <a:latin typeface="華康龍門石碑" panose="03000709000000000000" pitchFamily="65" charset="-120"/>
                <a:ea typeface="華康龍門石碑" panose="03000709000000000000" pitchFamily="65" charset="-120"/>
              </a:rPr>
              <a:t>還有別的列式、運算方式嗎？</a:t>
            </a:r>
            <a:endParaRPr lang="en-US" altLang="zh-TW" kern="100" dirty="0" smtClean="0">
              <a:effectLst/>
              <a:latin typeface="華康龍門石碑" panose="03000709000000000000" pitchFamily="65" charset="-120"/>
              <a:ea typeface="華康龍門石碑" panose="03000709000000000000" pitchFamily="65" charset="-120"/>
            </a:endParaRPr>
          </a:p>
          <a:p>
            <a:pPr lvl="0"/>
            <a:r>
              <a:rPr lang="en-US" altLang="zh-TW" kern="100" dirty="0" smtClean="0">
                <a:latin typeface="華康龍門石碑" panose="03000709000000000000" pitchFamily="65" charset="-120"/>
                <a:ea typeface="華康龍門石碑" panose="03000709000000000000" pitchFamily="65" charset="-120"/>
                <a:cs typeface="新細明體"/>
              </a:rPr>
              <a:t>2.</a:t>
            </a:r>
            <a:r>
              <a:rPr lang="zh-TW" altLang="zh-TW" dirty="0">
                <a:latin typeface="華康龍門石碑" panose="03000709000000000000" pitchFamily="65" charset="-120"/>
                <a:ea typeface="華康龍門石碑" panose="03000709000000000000" pitchFamily="65" charset="-120"/>
              </a:rPr>
              <a:t>哪一種列式、運算方式比較好？為什麼？</a:t>
            </a:r>
            <a:endParaRPr lang="zh-TW" altLang="zh-TW" dirty="0" smtClean="0">
              <a:effectLst/>
              <a:latin typeface="華康龍門石碑" panose="03000709000000000000" pitchFamily="65" charset="-120"/>
              <a:ea typeface="華康龍門石碑" panose="03000709000000000000" pitchFamily="65" charset="-120"/>
              <a:cs typeface="新細明體"/>
            </a:endParaRPr>
          </a:p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6564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-113185"/>
            <a:ext cx="8229600" cy="11430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三</a:t>
            </a:r>
            <a:r>
              <a:rPr lang="en-US" altLang="zh-TW" dirty="0" smtClean="0"/>
              <a:t>)</a:t>
            </a:r>
            <a:r>
              <a:rPr lang="zh-TW" altLang="en-US" dirty="0" smtClean="0"/>
              <a:t>學習目標</a:t>
            </a:r>
            <a:endParaRPr lang="en-US" altLang="zh-TW" dirty="0" smtClean="0"/>
          </a:p>
          <a:p>
            <a:pPr lvl="0"/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在具體情境中，</a:t>
            </a:r>
            <a:r>
              <a:rPr lang="zh-TW" altLang="zh-TW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解決分數、小數的連加、連減、連乘、連除和加減乘除混合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的多步驟問題，並能合併算式解題。</a:t>
            </a:r>
          </a:p>
          <a:p>
            <a:pPr lvl="0"/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多種解題算式，理解四則混合運算的規則：</a:t>
            </a:r>
            <a:r>
              <a:rPr lang="zh-TW" altLang="zh-TW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由左至右，先乘除後加減，有括號要優先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/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靈活進行分數與小數之間的轉換，進而</a:t>
            </a:r>
            <a:r>
              <a:rPr lang="zh-TW" altLang="zh-TW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解決分數與小數共存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的四則運算問題。</a:t>
            </a: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適當運用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結合律、交換律、分配律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等，簡化分數和小數的四則運算問題。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899592" y="1029814"/>
            <a:ext cx="5040560" cy="526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三、說教法策略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118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1412776"/>
            <a:ext cx="3240360" cy="38458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>(</a:t>
            </a:r>
            <a:r>
              <a:rPr lang="zh-TW" altLang="en-US" sz="3200" dirty="0" smtClean="0"/>
              <a:t>四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學習重點</a:t>
            </a:r>
            <a:endParaRPr lang="zh-TW" altLang="en-US" sz="32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21163485"/>
              </p:ext>
            </p:extLst>
          </p:nvPr>
        </p:nvGraphicFramePr>
        <p:xfrm>
          <a:off x="467544" y="2060848"/>
          <a:ext cx="8229600" cy="4389120"/>
        </p:xfrm>
        <a:graphic>
          <a:graphicData uri="http://schemas.openxmlformats.org/drawingml/2006/table">
            <a:tbl>
              <a:tblPr firstRow="1" firstCol="1" bandRow="1"/>
              <a:tblGrid>
                <a:gridCol w="437413"/>
                <a:gridCol w="365019"/>
                <a:gridCol w="4536504"/>
                <a:gridCol w="360040"/>
                <a:gridCol w="2530624"/>
              </a:tblGrid>
              <a:tr h="128218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學習重點</a:t>
                      </a:r>
                    </a:p>
                  </a:txBody>
                  <a:tcPr marL="60103" marR="601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學習表現</a:t>
                      </a:r>
                    </a:p>
                  </a:txBody>
                  <a:tcPr marL="60103" marR="601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n-III -2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在具體情境中，解決三步驟以上之常見應用問題。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r-III -1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理解各種計算規則（含分配律），並協助四混合與應用題。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r-III -2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熟練數（含分、小）的四則混合計算。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r-III -3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觀察情境或模式中的數量關係，並用文字符號正確表述協助推理與解題。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0103" marR="60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核心素養</a:t>
                      </a:r>
                    </a:p>
                  </a:txBody>
                  <a:tcPr marL="60103" marR="601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>
                          <a:solidFill>
                            <a:srgbClr val="000000"/>
                          </a:solidFill>
                          <a:effectLst/>
                          <a:latin typeface="DFKai-SB"/>
                          <a:ea typeface="新細明體"/>
                          <a:cs typeface="DFKai-SB"/>
                        </a:rPr>
                        <a:t>數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DFKai-SB"/>
                        </a:rPr>
                        <a:t>-E-A2</a:t>
                      </a:r>
                      <a:endParaRPr lang="zh-TW" sz="1600">
                        <a:solidFill>
                          <a:srgbClr val="000000"/>
                        </a:solidFill>
                        <a:effectLst/>
                        <a:latin typeface="DFKai-SB"/>
                        <a:ea typeface="新細明體"/>
                        <a:cs typeface="DFKai-SB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具備基本的算術操作能力、並能指認基本的形體與相對關係，在日常生活情境中，用數學表述與解決問題。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數</a:t>
                      </a:r>
                      <a:r>
                        <a:rPr lang="en-US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-E-B1 B1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具備日常語言與數字及算術符號之間的轉換能力，並熟練操作日常使用之度量衡及時間，認識日常經驗中的幾何形體，並能以符號表示公式。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數</a:t>
                      </a:r>
                    </a:p>
                  </a:txBody>
                  <a:tcPr marL="60103" marR="60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27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學習內容</a:t>
                      </a:r>
                    </a:p>
                  </a:txBody>
                  <a:tcPr marL="60103" marR="601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N-6-5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解題：整數、分數、小數的四則應用問題。二到三步驟的應用解題。含使用概數協助解題。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R-6-1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數的計算規律：小學最後應認識（</a:t>
                      </a: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1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）整數、小數、分數都是數，享有一樣的計算規律。（</a:t>
                      </a: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）整數乘除計算及規律，因分數運算更容易理解。（</a:t>
                      </a: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）逐漸體會乘法和除法的計算實為一體。併入其他教學活動。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0103" marR="60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827584" y="620689"/>
            <a:ext cx="5256584" cy="6726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三、說教法策略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1326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66925" y="1596631"/>
            <a:ext cx="5708526" cy="50405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素養導向教學的基本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成分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195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268413"/>
            <a:ext cx="8362950" cy="4857750"/>
          </a:xfrm>
        </p:spPr>
        <p:txBody>
          <a:bodyPr/>
          <a:lstStyle/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3124200" y="624522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fld id="{DE0BA0EF-1B14-43C6-A66A-07C839E66A8E}" type="slidenum">
              <a:rPr lang="zh-TW" altLang="en-US" sz="1400" b="0"/>
              <a:pPr algn="ctr"/>
              <a:t>10</a:t>
            </a:fld>
            <a:endParaRPr lang="zh-TW" altLang="en-US" sz="1400" b="0"/>
          </a:p>
        </p:txBody>
      </p:sp>
      <p:sp>
        <p:nvSpPr>
          <p:cNvPr id="5" name="橢圓 4"/>
          <p:cNvSpPr/>
          <p:nvPr/>
        </p:nvSpPr>
        <p:spPr>
          <a:xfrm>
            <a:off x="278104" y="1220751"/>
            <a:ext cx="2305050" cy="22431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6560344" y="1262819"/>
            <a:ext cx="2303462" cy="2159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xmlns="" val="4294833557"/>
              </p:ext>
            </p:extLst>
          </p:nvPr>
        </p:nvGraphicFramePr>
        <p:xfrm>
          <a:off x="827584" y="2924943"/>
          <a:ext cx="7560840" cy="3264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200" name="文字方塊 7"/>
          <p:cNvSpPr txBox="1">
            <a:spLocks noChangeArrowheads="1"/>
          </p:cNvSpPr>
          <p:nvPr/>
        </p:nvSpPr>
        <p:spPr bwMode="auto">
          <a:xfrm>
            <a:off x="323528" y="1848659"/>
            <a:ext cx="237648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r>
              <a:rPr lang="zh-TW" altLang="zh-TW" sz="3200" dirty="0">
                <a:latin typeface="標楷體" pitchFamily="65" charset="-120"/>
                <a:ea typeface="標楷體" pitchFamily="65" charset="-120"/>
              </a:rPr>
              <a:t>學生是自主的學習者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201" name="文字方塊 9"/>
          <p:cNvSpPr txBox="1">
            <a:spLocks noChangeArrowheads="1"/>
          </p:cNvSpPr>
          <p:nvPr/>
        </p:nvSpPr>
        <p:spPr bwMode="auto">
          <a:xfrm>
            <a:off x="6627813" y="1506538"/>
            <a:ext cx="23034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8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教</a:t>
            </a:r>
            <a:r>
              <a:rPr lang="zh-TW" altLang="zh-TW" sz="3200" dirty="0">
                <a:latin typeface="標楷體" pitchFamily="65" charset="-120"/>
                <a:ea typeface="標楷體" pitchFamily="65" charset="-120"/>
              </a:rPr>
              <a:t>師是引導者與協助者</a:t>
            </a:r>
          </a:p>
          <a:p>
            <a:endParaRPr lang="zh-TW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1663700" y="5946775"/>
            <a:ext cx="6048375" cy="830263"/>
          </a:xfrm>
          <a:prstGeom prst="rect">
            <a:avLst/>
          </a:prstGeom>
          <a:solidFill>
            <a:schemeClr val="accent3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以學生為學習主體的教學</a:t>
            </a:r>
            <a:r>
              <a:rPr lang="zh-TW" altLang="en-US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                             </a:t>
            </a:r>
            <a:endParaRPr lang="zh-TW" altLang="en-US" sz="1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3" name="直線單箭頭接點 12"/>
          <p:cNvCxnSpPr/>
          <p:nvPr/>
        </p:nvCxnSpPr>
        <p:spPr>
          <a:xfrm>
            <a:off x="2583154" y="2152407"/>
            <a:ext cx="3960813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4572000" y="2167731"/>
            <a:ext cx="0" cy="1512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標題 1"/>
          <p:cNvSpPr txBox="1">
            <a:spLocks/>
          </p:cNvSpPr>
          <p:nvPr/>
        </p:nvSpPr>
        <p:spPr>
          <a:xfrm>
            <a:off x="2051720" y="620688"/>
            <a:ext cx="476287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四、說教學設計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112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四、說教學設計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628800"/>
            <a:ext cx="7571184" cy="46371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zh-TW" dirty="0" smtClean="0"/>
              <a:t>(</a:t>
            </a:r>
            <a:r>
              <a:rPr lang="zh-TW" altLang="en-US" dirty="0" smtClean="0"/>
              <a:t>一</a:t>
            </a:r>
            <a:r>
              <a:rPr lang="en-US" altLang="zh-TW" dirty="0" smtClean="0"/>
              <a:t>)</a:t>
            </a:r>
            <a:r>
              <a:rPr lang="zh-TW" altLang="en-US" dirty="0" smtClean="0"/>
              <a:t>教學進度</a:t>
            </a:r>
            <a:r>
              <a:rPr lang="zh-TW" altLang="en-US" dirty="0" smtClean="0">
                <a:latin typeface="新細明體"/>
                <a:ea typeface="新細明體"/>
              </a:rPr>
              <a:t>：</a:t>
            </a: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dirty="0" smtClean="0">
                <a:latin typeface="新細明體"/>
                <a:ea typeface="新細明體"/>
              </a:rPr>
              <a:t>      </a:t>
            </a:r>
            <a:r>
              <a:rPr lang="zh-TW" altLang="zh-TW" dirty="0" smtClean="0"/>
              <a:t>第五節</a:t>
            </a:r>
            <a:r>
              <a:rPr lang="en-US" altLang="zh-TW" dirty="0" smtClean="0"/>
              <a:t>(5-3)</a:t>
            </a:r>
            <a:r>
              <a:rPr lang="zh-TW" altLang="zh-TW" dirty="0" smtClean="0"/>
              <a:t>分數</a:t>
            </a:r>
            <a:r>
              <a:rPr lang="zh-TW" altLang="zh-TW" dirty="0"/>
              <a:t>、小數的二合一即溶</a:t>
            </a:r>
            <a:r>
              <a:rPr lang="zh-TW" altLang="zh-TW" dirty="0" smtClean="0"/>
              <a:t>世界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(</a:t>
            </a:r>
            <a:r>
              <a:rPr lang="zh-TW" altLang="en-US" dirty="0" smtClean="0"/>
              <a:t>二</a:t>
            </a:r>
            <a:r>
              <a:rPr lang="en-US" altLang="zh-TW" dirty="0" smtClean="0"/>
              <a:t>)</a:t>
            </a:r>
            <a:r>
              <a:rPr lang="zh-TW" altLang="en-US" dirty="0" smtClean="0"/>
              <a:t>教學流程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</a:t>
            </a:r>
            <a:r>
              <a:rPr lang="en-US" altLang="zh-TW" dirty="0" smtClean="0"/>
              <a:t>1.</a:t>
            </a:r>
            <a:r>
              <a:rPr lang="zh-TW" altLang="en-US" dirty="0" smtClean="0"/>
              <a:t>教學情境</a:t>
            </a:r>
            <a:r>
              <a:rPr lang="zh-TW" altLang="en-US" dirty="0" smtClean="0">
                <a:latin typeface="新細明體"/>
                <a:ea typeface="新細明體"/>
              </a:rPr>
              <a:t>：調製夢幻飲料</a:t>
            </a: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dirty="0">
                <a:latin typeface="新細明體"/>
                <a:ea typeface="新細明體"/>
              </a:rPr>
              <a:t> </a:t>
            </a:r>
            <a:r>
              <a:rPr lang="zh-TW" altLang="en-US" dirty="0" smtClean="0">
                <a:latin typeface="新細明體"/>
                <a:ea typeface="新細明體"/>
              </a:rPr>
              <a:t>     </a:t>
            </a:r>
            <a:r>
              <a:rPr lang="en-US" altLang="zh-TW" dirty="0" smtClean="0">
                <a:latin typeface="新細明體"/>
                <a:ea typeface="新細明體"/>
              </a:rPr>
              <a:t>2.</a:t>
            </a:r>
            <a:r>
              <a:rPr lang="zh-TW" altLang="en-US" dirty="0" smtClean="0">
                <a:latin typeface="新細明體"/>
                <a:ea typeface="新細明體"/>
              </a:rPr>
              <a:t>引起動機：分數、小數的關係與轉換</a:t>
            </a: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dirty="0">
                <a:latin typeface="新細明體"/>
                <a:ea typeface="新細明體"/>
              </a:rPr>
              <a:t> </a:t>
            </a:r>
            <a:r>
              <a:rPr lang="zh-TW" altLang="en-US" dirty="0" smtClean="0">
                <a:latin typeface="新細明體"/>
                <a:ea typeface="新細明體"/>
              </a:rPr>
              <a:t>     </a:t>
            </a:r>
            <a:r>
              <a:rPr lang="en-US" altLang="zh-TW" dirty="0" smtClean="0">
                <a:latin typeface="新細明體"/>
                <a:ea typeface="新細明體"/>
              </a:rPr>
              <a:t>3.</a:t>
            </a:r>
            <a:r>
              <a:rPr lang="zh-TW" altLang="en-US" dirty="0" smtClean="0">
                <a:latin typeface="新細明體"/>
                <a:ea typeface="新細明體"/>
              </a:rPr>
              <a:t>發展活動</a:t>
            </a:r>
            <a:r>
              <a:rPr lang="zh-TW" altLang="en-US" dirty="0" smtClean="0">
                <a:latin typeface="新細明體"/>
                <a:ea typeface="新細明體"/>
                <a:sym typeface="Wingdings" panose="05000000000000000000" pitchFamily="2" charset="2"/>
              </a:rPr>
              <a:t>：</a:t>
            </a:r>
            <a:endParaRPr lang="en-US" altLang="zh-TW" dirty="0" smtClean="0">
              <a:latin typeface="新細明體"/>
              <a:ea typeface="新細明體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zh-TW" altLang="en-US" sz="2600" dirty="0">
                <a:latin typeface="新細明體"/>
                <a:ea typeface="新細明體"/>
                <a:sym typeface="Wingdings" panose="05000000000000000000" pitchFamily="2" charset="2"/>
              </a:rPr>
              <a:t> </a:t>
            </a:r>
            <a:r>
              <a:rPr lang="zh-TW" altLang="en-US" sz="2600" dirty="0" smtClean="0">
                <a:latin typeface="新細明體"/>
                <a:ea typeface="新細明體"/>
                <a:sym typeface="Wingdings" panose="05000000000000000000" pitchFamily="2" charset="2"/>
              </a:rPr>
              <a:t>                    </a:t>
            </a:r>
            <a:r>
              <a:rPr lang="en-US" altLang="zh-TW" sz="2600" dirty="0" smtClean="0">
                <a:latin typeface="新細明體"/>
                <a:ea typeface="新細明體"/>
                <a:sym typeface="Wingdings" panose="05000000000000000000" pitchFamily="2" charset="2"/>
              </a:rPr>
              <a:t>(1)</a:t>
            </a:r>
            <a:r>
              <a:rPr lang="zh-TW" altLang="zh-TW" sz="2600" dirty="0"/>
              <a:t>小數 加</a:t>
            </a:r>
            <a:r>
              <a:rPr lang="en-US" altLang="zh-TW" sz="2600" dirty="0"/>
              <a:t>/</a:t>
            </a:r>
            <a:r>
              <a:rPr lang="zh-TW" altLang="zh-TW" sz="2600" dirty="0"/>
              <a:t>減 分數、分數 乘</a:t>
            </a:r>
            <a:r>
              <a:rPr lang="en-US" altLang="zh-TW" sz="2600" dirty="0"/>
              <a:t>/</a:t>
            </a:r>
            <a:r>
              <a:rPr lang="zh-TW" altLang="zh-TW" sz="2600" dirty="0"/>
              <a:t>除 </a:t>
            </a:r>
            <a:r>
              <a:rPr lang="zh-TW" altLang="zh-TW" sz="2600" dirty="0" smtClean="0"/>
              <a:t>小數</a:t>
            </a:r>
            <a:endParaRPr lang="en-US" altLang="zh-TW" sz="2600" dirty="0" smtClean="0"/>
          </a:p>
          <a:p>
            <a:pPr marL="0" indent="0">
              <a:buNone/>
            </a:pPr>
            <a:r>
              <a:rPr lang="zh-TW" altLang="en-US" sz="2600" dirty="0" smtClean="0"/>
              <a:t>                        </a:t>
            </a:r>
            <a:r>
              <a:rPr lang="en-US" altLang="zh-TW" sz="2600" dirty="0" smtClean="0"/>
              <a:t>(2)</a:t>
            </a:r>
            <a:r>
              <a:rPr lang="zh-TW" altLang="zh-TW" sz="2600" dirty="0"/>
              <a:t>有分數、有小數，加減乘除</a:t>
            </a:r>
            <a:r>
              <a:rPr lang="zh-TW" altLang="zh-TW" sz="2600" dirty="0" smtClean="0"/>
              <a:t>混合</a:t>
            </a:r>
            <a:endParaRPr lang="en-US" altLang="zh-TW" sz="2600" dirty="0" smtClean="0"/>
          </a:p>
          <a:p>
            <a:pPr marL="0" indent="0">
              <a:buNone/>
            </a:pPr>
            <a:r>
              <a:rPr lang="zh-TW" altLang="en-US" dirty="0" smtClean="0"/>
              <a:t>       </a:t>
            </a:r>
            <a:r>
              <a:rPr lang="en-US" altLang="zh-TW" dirty="0" smtClean="0"/>
              <a:t>4.</a:t>
            </a:r>
            <a:r>
              <a:rPr lang="zh-TW" altLang="en-US" dirty="0" smtClean="0"/>
              <a:t>綜合活動</a:t>
            </a:r>
            <a:r>
              <a:rPr lang="zh-TW" altLang="en-US" dirty="0" smtClean="0">
                <a:latin typeface="新細明體"/>
                <a:ea typeface="新細明體"/>
              </a:rPr>
              <a:t>：</a:t>
            </a: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600" dirty="0">
                <a:latin typeface="新細明體"/>
                <a:ea typeface="新細明體"/>
                <a:sym typeface="Wingdings" panose="05000000000000000000" pitchFamily="2" charset="2"/>
              </a:rPr>
              <a:t> </a:t>
            </a:r>
            <a:r>
              <a:rPr lang="zh-TW" altLang="en-US" sz="2600" dirty="0" smtClean="0">
                <a:latin typeface="新細明體"/>
                <a:ea typeface="新細明體"/>
                <a:sym typeface="Wingdings" panose="05000000000000000000" pitchFamily="2" charset="2"/>
              </a:rPr>
              <a:t>                    </a:t>
            </a:r>
            <a:r>
              <a:rPr lang="en-US" altLang="zh-TW" sz="2600" dirty="0" smtClean="0">
                <a:latin typeface="+mn-ea"/>
                <a:sym typeface="Wingdings" panose="05000000000000000000" pitchFamily="2" charset="2"/>
              </a:rPr>
              <a:t>(1)</a:t>
            </a:r>
            <a:r>
              <a:rPr lang="zh-TW" altLang="en-US" sz="2600" dirty="0" smtClean="0">
                <a:latin typeface="+mn-ea"/>
                <a:sym typeface="Wingdings" panose="05000000000000000000" pitchFamily="2" charset="2"/>
              </a:rPr>
              <a:t>歸納重點</a:t>
            </a:r>
            <a:r>
              <a:rPr lang="en-US" altLang="zh-TW" sz="2600" dirty="0" smtClean="0">
                <a:latin typeface="+mn-ea"/>
                <a:sym typeface="Wingdings" panose="05000000000000000000" pitchFamily="2" charset="2"/>
              </a:rPr>
              <a:t>--</a:t>
            </a:r>
            <a:r>
              <a:rPr lang="zh-TW" altLang="zh-TW" sz="2600" dirty="0">
                <a:latin typeface="+mn-ea"/>
              </a:rPr>
              <a:t>先小數化分數，再先乘除後加減</a:t>
            </a:r>
          </a:p>
          <a:p>
            <a:pPr marL="0" indent="0">
              <a:buNone/>
            </a:pPr>
            <a:r>
              <a:rPr lang="zh-TW" altLang="en-US" sz="2600" dirty="0" smtClean="0">
                <a:latin typeface="+mn-ea"/>
              </a:rPr>
              <a:t>                     </a:t>
            </a:r>
            <a:r>
              <a:rPr lang="en-US" altLang="zh-TW" sz="2600" dirty="0" smtClean="0">
                <a:latin typeface="+mn-ea"/>
              </a:rPr>
              <a:t>(2)</a:t>
            </a:r>
            <a:r>
              <a:rPr lang="zh-TW" altLang="en-US" sz="2600" dirty="0" smtClean="0">
                <a:latin typeface="+mn-ea"/>
              </a:rPr>
              <a:t>形成性評量</a:t>
            </a:r>
            <a:r>
              <a:rPr lang="en-US" altLang="zh-TW" sz="2600" dirty="0" smtClean="0">
                <a:latin typeface="+mn-ea"/>
              </a:rPr>
              <a:t>—</a:t>
            </a:r>
            <a:r>
              <a:rPr lang="zh-TW" altLang="en-US" sz="2600" dirty="0" smtClean="0">
                <a:latin typeface="+mn-ea"/>
              </a:rPr>
              <a:t>各別運算作答</a:t>
            </a:r>
            <a:endParaRPr lang="en-US" altLang="zh-TW" sz="2600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140396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6192688" cy="11430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流隸體" panose="03000709000000000000" pitchFamily="65" charset="-120"/>
                <a:ea typeface="華康流隸體" panose="03000709000000000000" pitchFamily="65" charset="-120"/>
              </a:rPr>
              <a:t>五、說預期成效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63688" y="1700808"/>
            <a:ext cx="5266928" cy="2044824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一</a:t>
            </a:r>
            <a:r>
              <a:rPr lang="en-US" altLang="zh-TW" dirty="0" smtClean="0"/>
              <a:t>)</a:t>
            </a:r>
            <a:r>
              <a:rPr lang="zh-TW" altLang="en-US" dirty="0" smtClean="0"/>
              <a:t>達成學習目標</a:t>
            </a:r>
            <a:endParaRPr lang="en-US" altLang="zh-TW" dirty="0" smtClean="0"/>
          </a:p>
          <a:p>
            <a:r>
              <a:rPr lang="en-US" altLang="zh-TW" dirty="0" smtClean="0"/>
              <a:t>(</a:t>
            </a:r>
            <a:r>
              <a:rPr lang="zh-TW" altLang="en-US" dirty="0" smtClean="0"/>
              <a:t>二</a:t>
            </a:r>
            <a:r>
              <a:rPr lang="en-US" altLang="zh-TW" dirty="0" smtClean="0"/>
              <a:t>)</a:t>
            </a:r>
            <a:r>
              <a:rPr lang="zh-TW" altLang="en-US" dirty="0" smtClean="0"/>
              <a:t>從生活中發現數學</a:t>
            </a:r>
            <a:endParaRPr lang="en-US" altLang="zh-TW" dirty="0" smtClean="0"/>
          </a:p>
          <a:p>
            <a:r>
              <a:rPr lang="en-US" altLang="zh-TW" dirty="0" smtClean="0"/>
              <a:t>(</a:t>
            </a:r>
            <a:r>
              <a:rPr lang="zh-TW" altLang="en-US" dirty="0" smtClean="0"/>
              <a:t>三</a:t>
            </a:r>
            <a:r>
              <a:rPr lang="en-US" altLang="zh-TW" dirty="0" smtClean="0"/>
              <a:t>)</a:t>
            </a:r>
            <a:r>
              <a:rPr lang="zh-TW" altLang="en-US" dirty="0" smtClean="0"/>
              <a:t>喜愛數學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0800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229600" cy="1143000"/>
          </a:xfrm>
        </p:spPr>
        <p:txBody>
          <a:bodyPr/>
          <a:lstStyle/>
          <a:p>
            <a:r>
              <a:rPr lang="en-US" altLang="zh-TW" dirty="0" smtClean="0">
                <a:solidFill>
                  <a:srgbClr val="FF0000"/>
                </a:solidFill>
                <a:latin typeface="AR JULIAN" panose="02000000000000000000" pitchFamily="2" charset="0"/>
              </a:rPr>
              <a:t>The End</a:t>
            </a:r>
            <a:endParaRPr lang="zh-TW" altLang="en-US" dirty="0">
              <a:solidFill>
                <a:srgbClr val="FF0000"/>
              </a:solidFill>
              <a:latin typeface="AR JULIAN" panose="02000000000000000000" pitchFamily="2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411760" y="2348880"/>
            <a:ext cx="4824536" cy="1656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8000" b="1" dirty="0" smtClean="0">
                <a:solidFill>
                  <a:srgbClr val="7030A0"/>
                </a:solidFill>
                <a:latin typeface="Vladimir Script" panose="03050402040407070305" pitchFamily="66" charset="0"/>
              </a:rPr>
              <a:t>Thank You</a:t>
            </a:r>
            <a:endParaRPr lang="zh-TW" altLang="en-US" sz="8000" b="1" dirty="0">
              <a:solidFill>
                <a:srgbClr val="7030A0"/>
              </a:solidFill>
              <a:latin typeface="Vladimir Script" panose="030504020404070703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048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1140</Words>
  <Application>Microsoft Office PowerPoint</Application>
  <PresentationFormat>如螢幕大小 (4:3)</PresentationFormat>
  <Paragraphs>124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Office 佈景主題</vt:lpstr>
      <vt:lpstr>十二年國教北區前導學校 素養導項教學</vt:lpstr>
      <vt:lpstr>說課內容</vt:lpstr>
      <vt:lpstr>一、說師生</vt:lpstr>
      <vt:lpstr>二、說教材</vt:lpstr>
      <vt:lpstr>投影片 5</vt:lpstr>
      <vt:lpstr>三、說教法策略</vt:lpstr>
      <vt:lpstr>三、說教法策略</vt:lpstr>
      <vt:lpstr>投影片 8</vt:lpstr>
      <vt:lpstr>(四)學習重點</vt:lpstr>
      <vt:lpstr>素養導向教學的基本成分</vt:lpstr>
      <vt:lpstr>四、說教學設計</vt:lpstr>
      <vt:lpstr>五、說預期成效</vt:lpstr>
      <vt:lpstr>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tea-0303</cp:lastModifiedBy>
  <cp:revision>20</cp:revision>
  <dcterms:created xsi:type="dcterms:W3CDTF">2018-04-22T13:35:02Z</dcterms:created>
  <dcterms:modified xsi:type="dcterms:W3CDTF">2018-04-23T23:35:16Z</dcterms:modified>
</cp:coreProperties>
</file>