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4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73" r:id="rId11"/>
    <p:sldId id="267" r:id="rId12"/>
    <p:sldId id="268" r:id="rId13"/>
    <p:sldId id="269" r:id="rId14"/>
    <p:sldId id="272" r:id="rId15"/>
  </p:sldIdLst>
  <p:sldSz cx="12192000" cy="6858000"/>
  <p:notesSz cx="9926638" cy="6797675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2" d="100"/>
          <a:sy n="72" d="100"/>
        </p:scale>
        <p:origin x="-404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1448380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57465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Shape 147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641290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 txBox="1"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Shape 156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839531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Shape 165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822936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 txBox="1"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Shape 17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3611796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hape 183"/>
          <p:cNvSpPr txBox="1"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Shape 184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8916108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 txBox="1"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Shape 192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052345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 txBox="1"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Shape 199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835822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221"/>
          <p:cNvSpPr txBox="1"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Shape 222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681940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Shape 238"/>
          <p:cNvSpPr txBox="1"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Shape 239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56040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Shape 247"/>
          <p:cNvSpPr txBox="1"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Shape 248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995644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Shape 256"/>
          <p:cNvSpPr txBox="1"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Shape 257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354382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Shape 282"/>
          <p:cNvSpPr txBox="1"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Shape 28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42844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標題投影片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Shape 2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4" name="Shape 24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5" name="Shape 25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6" name="Shape 26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0" t="0" r="0" b="0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27" name="Shape 27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0" t="0" r="0" b="0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8" name="Shape 28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Shape 29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0" t="0" r="0" b="0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30" name="Shape 30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0" t="0" r="0" b="0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</p:sp>
        <p:sp>
          <p:nvSpPr>
            <p:cNvPr id="31" name="Shape 31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0" t="0" r="0" b="0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32" name="Shape 32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Shape 33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431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4" name="Shape 34"/>
          <p:cNvSpPr txBox="1"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物件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body" idx="1"/>
          </p:nvPr>
        </p:nvSpPr>
        <p:spPr>
          <a:xfrm>
            <a:off x="677334" y="1379765"/>
            <a:ext cx="8596668" cy="46615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5052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▶"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2003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0988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0987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章節標題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sz="40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2000" b="0" i="0" u="none" strike="noStrike" cap="non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兩項物件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body" idx="2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對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None/>
              <a:defRPr sz="2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20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body" idx="2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body" idx="3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None/>
              <a:defRPr sz="2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20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body" idx="4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只有標題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空白" type="blank">
  <p:cSld name="BLANK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標題的內容" type="objTx">
  <p:cSld name="OBJECT_WITH_CAPTION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body" idx="1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body" idx="2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00"/>
              <a:buFont typeface="Noto Sans Symbols"/>
              <a:buNone/>
              <a:defRPr sz="1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00"/>
              <a:buFont typeface="Noto Sans Symbols"/>
              <a:buNone/>
              <a:defRPr sz="1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00"/>
              <a:buFont typeface="Noto Sans Symbols"/>
              <a:buNone/>
              <a:defRPr sz="1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00"/>
              <a:buFont typeface="Noto Sans Symbols"/>
              <a:buNone/>
              <a:defRPr sz="1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00"/>
              <a:buFont typeface="Noto Sans Symbols"/>
              <a:buNone/>
              <a:defRPr sz="1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00"/>
              <a:buFont typeface="Noto Sans Symbols"/>
              <a:buNone/>
              <a:defRPr sz="1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標題的圖片" type="picTx">
  <p:cSld name="PICTURE_WITH_CAPTION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sz="24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idx="2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00"/>
              <a:buFont typeface="Noto Sans Symbols"/>
              <a:buNone/>
              <a:defRPr sz="1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72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72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72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72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72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72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8" name="Shape 88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9" name="Shape 89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與說明文字">
  <p:cSld name="標題與說明文字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93" name="Shape 9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94" name="Shape 94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95" name="Shape 9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引述 (含標題)">
  <p:cSld name="引述 (含標題)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8" name="Shape 98"/>
          <p:cNvSpPr txBox="1">
            <a:spLocks noGrp="1"/>
          </p:cNvSpPr>
          <p:nvPr>
            <p:ph type="body" idx="1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99" name="Shape 99"/>
          <p:cNvSpPr txBox="1">
            <a:spLocks noGrp="1"/>
          </p:cNvSpPr>
          <p:nvPr>
            <p:ph type="body" idx="2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00" name="Shape 100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01" name="Shape 10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  <p:sp>
        <p:nvSpPr>
          <p:cNvPr id="103" name="Shape 10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zh-TW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Shape 10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zh-TW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800" b="0" i="0" u="none" strike="noStrike" cap="none">
              <a:solidFill>
                <a:srgbClr val="BFE47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名片">
  <p:cSld name="名片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 txBox="1"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7" name="Shape 107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08" name="Shape 108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09" name="Shape 109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10" name="Shape 110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引述名片">
  <p:cSld name="引述名片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3" name="Shape 113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None/>
              <a:defRPr sz="2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14" name="Shape 114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15" name="Shape 11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16" name="Shape 11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17" name="Shape 11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  <p:sp>
        <p:nvSpPr>
          <p:cNvPr id="118" name="Shape 118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zh-TW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Shape 119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zh-TW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是非題">
  <p:cSld name="是非題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 txBox="1"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2" name="Shape 122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None/>
              <a:defRPr sz="24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23" name="Shape 123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24" name="Shape 124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25" name="Shape 12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26" name="Shape 12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直排文字" type="vertTx">
  <p:cSld name="VERTICAL_TEXT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9" name="Shape 129"/>
          <p:cNvSpPr txBox="1">
            <a:spLocks noGrp="1"/>
          </p:cNvSpPr>
          <p:nvPr>
            <p:ph type="body" idx="1"/>
          </p:nvPr>
        </p:nvSpPr>
        <p:spPr>
          <a:xfrm rot="5400000">
            <a:off x="3035282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30" name="Shape 130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31" name="Shape 13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直排標題及文字" type="vertTitleAndTx">
  <p:cSld name="VERTICAL_TITLE_AND_VERTICAL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>
            <a:spLocks noGrp="1"/>
          </p:cNvSpPr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5" name="Shape 135"/>
          <p:cNvSpPr txBox="1">
            <a:spLocks noGrp="1"/>
          </p:cNvSpPr>
          <p:nvPr>
            <p:ph type="body" idx="1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36" name="Shape 13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37" name="Shape 13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38" name="Shape 138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hape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Shape 7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" name="Shape 8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9" name="Shape 9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0" t="0" r="0" b="0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10" name="Shape 10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0" t="0" r="0" b="0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Shape 11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Shape 12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0" t="0" r="0" b="0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13" name="Shape 13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0" t="0" r="0" b="0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</p:sp>
        <p:sp>
          <p:nvSpPr>
            <p:cNvPr id="14" name="Shape 14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0" t="0" r="0" b="0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15" name="Shape 15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Shape 16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31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</a:pPr>
            <a:r>
              <a:rPr lang="zh-TW" sz="9600" b="0" i="0" u="none" strike="noStrike" cap="none" dirty="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葉脈標本實驗</a:t>
            </a:r>
            <a:endParaRPr sz="9600" b="0" i="0" u="none" strike="noStrike" cap="none" dirty="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" name="圓角矩形 1"/>
          <p:cNvSpPr/>
          <p:nvPr/>
        </p:nvSpPr>
        <p:spPr>
          <a:xfrm>
            <a:off x="1301860" y="865407"/>
            <a:ext cx="8177350" cy="7566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/>
              <a:t>107</a:t>
            </a:r>
            <a:r>
              <a:rPr lang="zh-TW" altLang="en-US" sz="2800" dirty="0"/>
              <a:t>年提升國中小學生自然科學實驗操作能力計畫</a:t>
            </a:r>
          </a:p>
        </p:txBody>
      </p:sp>
      <p:sp>
        <p:nvSpPr>
          <p:cNvPr id="7" name="Shape 156"/>
          <p:cNvSpPr txBox="1">
            <a:spLocks noGrp="1"/>
          </p:cNvSpPr>
          <p:nvPr>
            <p:ph type="subTitle" idx="1"/>
          </p:nvPr>
        </p:nvSpPr>
        <p:spPr>
          <a:xfrm>
            <a:off x="695405" y="4680286"/>
            <a:ext cx="9390260" cy="176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indent="0">
              <a:spcBef>
                <a:spcPts val="0"/>
              </a:spcBef>
            </a:pPr>
            <a:r>
              <a:rPr lang="zh-TW" sz="4800" b="0" i="0" u="none" strike="noStrike" cap="none" dirty="0" smtClean="0">
                <a:solidFill>
                  <a:schemeClr val="tx1"/>
                </a:solidFill>
                <a:sym typeface="Questrial"/>
              </a:rPr>
              <a:t>桃園市自然與生活科技國教輔導</a:t>
            </a:r>
            <a:r>
              <a:rPr lang="zh-TW" sz="4800" b="0" i="0" u="none" strike="noStrike" cap="none" dirty="0" smtClean="0">
                <a:solidFill>
                  <a:schemeClr val="tx1"/>
                </a:solidFill>
                <a:sym typeface="Questrial"/>
              </a:rPr>
              <a:t>團</a:t>
            </a:r>
            <a:endParaRPr lang="en-US" altLang="zh-TW" sz="4800" b="0" i="0" u="none" strike="noStrike" cap="none" dirty="0" smtClean="0">
              <a:solidFill>
                <a:schemeClr val="tx1"/>
              </a:solidFill>
              <a:sym typeface="Quest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>
            <a:spLocks noGrp="1"/>
          </p:cNvSpPr>
          <p:nvPr>
            <p:ph type="title"/>
          </p:nvPr>
        </p:nvSpPr>
        <p:spPr>
          <a:xfrm>
            <a:off x="677334" y="58965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zh-TW" sz="5400" b="0" i="0" u="none" strike="noStrike" cap="none" dirty="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前言</a:t>
            </a:r>
            <a:endParaRPr sz="5400" b="0" i="0" u="none" strike="noStrike" cap="none" dirty="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50" name="Shape 150"/>
          <p:cNvSpPr txBox="1">
            <a:spLocks noGrp="1"/>
          </p:cNvSpPr>
          <p:nvPr>
            <p:ph type="body" idx="1"/>
          </p:nvPr>
        </p:nvSpPr>
        <p:spPr>
          <a:xfrm>
            <a:off x="677334" y="1184864"/>
            <a:ext cx="8596668" cy="46615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6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在日常生活中，仔細觀察地上的落葉…</a:t>
            </a:r>
            <a:endParaRPr sz="3600" b="0" i="0" u="none" strike="noStrike" cap="none" dirty="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51" name="Shape 1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4785" y="1930400"/>
            <a:ext cx="5262880" cy="3947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Shape 15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40214" y="1930400"/>
            <a:ext cx="5251270" cy="3943992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Shape 153"/>
          <p:cNvSpPr/>
          <p:nvPr/>
        </p:nvSpPr>
        <p:spPr>
          <a:xfrm>
            <a:off x="6080955" y="5679490"/>
            <a:ext cx="4969788" cy="717607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19050" cap="rnd" cmpd="sng">
            <a:solidFill>
              <a:srgbClr val="A7871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zh-TW" sz="3200" b="0" i="0" u="none" strike="noStrike" cap="none" dirty="0" smtClean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微生物</a:t>
            </a:r>
            <a:r>
              <a:rPr lang="zh-TW" sz="32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的蛀</a:t>
            </a:r>
            <a:r>
              <a:rPr lang="zh-TW" sz="3200" b="0" i="0" u="none" strike="noStrike" cap="none" dirty="0" smtClean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蝕</a:t>
            </a:r>
            <a:r>
              <a:rPr lang="zh-TW" altLang="en-US" sz="3200" dirty="0" smtClean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造成的結果</a:t>
            </a:r>
            <a:endParaRPr sz="32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endParaRPr sz="3600" b="0" i="0" u="none" strike="noStrike" cap="none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59" name="Shape 159"/>
          <p:cNvSpPr txBox="1">
            <a:spLocks noGrp="1"/>
          </p:cNvSpPr>
          <p:nvPr>
            <p:ph type="body" idx="1"/>
          </p:nvPr>
        </p:nvSpPr>
        <p:spPr>
          <a:xfrm>
            <a:off x="677334" y="1379765"/>
            <a:ext cx="8596668" cy="46615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6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這些看起來像</a:t>
            </a:r>
            <a:r>
              <a:rPr lang="zh-TW" sz="3600" b="1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葉子的骨架</a:t>
            </a:r>
            <a:r>
              <a:rPr lang="zh-TW" sz="36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，稱為「</a:t>
            </a:r>
            <a:r>
              <a:rPr lang="zh-TW" sz="3600" b="1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葉脈</a:t>
            </a:r>
            <a:r>
              <a:rPr lang="zh-TW" sz="36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」</a:t>
            </a:r>
            <a:endParaRPr sz="3600" b="0" i="0" u="none" strike="noStrike" cap="none" dirty="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60" name="Shape 1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8410" y="2229394"/>
            <a:ext cx="6011082" cy="4263244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Shape 161"/>
          <p:cNvSpPr/>
          <p:nvPr/>
        </p:nvSpPr>
        <p:spPr>
          <a:xfrm>
            <a:off x="5338355" y="3518262"/>
            <a:ext cx="1350061" cy="1114697"/>
          </a:xfrm>
          <a:prstGeom prst="notchedRightArrow">
            <a:avLst>
              <a:gd name="adj1" fmla="val 39063"/>
              <a:gd name="adj2" fmla="val 50000"/>
            </a:avLst>
          </a:prstGeom>
          <a:solidFill>
            <a:schemeClr val="accent5"/>
          </a:solidFill>
          <a:ln w="19050" cap="rnd" cmpd="sng">
            <a:solidFill>
              <a:srgbClr val="8F221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62" name="Shape 16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88416" y="2508067"/>
            <a:ext cx="4180114" cy="31350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>
            <a:spLocks noGrp="1"/>
          </p:cNvSpPr>
          <p:nvPr>
            <p:ph type="title"/>
          </p:nvPr>
        </p:nvSpPr>
        <p:spPr>
          <a:xfrm>
            <a:off x="4166491" y="252612"/>
            <a:ext cx="8596668" cy="778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zh-TW" sz="4800" b="1" i="0" u="none" strike="noStrike" cap="none" dirty="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葉脈的功能</a:t>
            </a:r>
            <a:endParaRPr sz="4800" b="1" i="0" u="none" strike="noStrike" cap="none" dirty="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8" name="Shape 168"/>
          <p:cNvSpPr txBox="1">
            <a:spLocks noGrp="1"/>
          </p:cNvSpPr>
          <p:nvPr>
            <p:ph type="body" idx="1"/>
          </p:nvPr>
        </p:nvSpPr>
        <p:spPr>
          <a:xfrm>
            <a:off x="261257" y="1030849"/>
            <a:ext cx="10295463" cy="13001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2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葉子是植物</a:t>
            </a:r>
            <a:r>
              <a:rPr lang="zh-TW" sz="3200" b="0" i="0" u="none" strike="noStrike" cap="none" dirty="0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</a:rPr>
              <a:t>製造養分</a:t>
            </a:r>
            <a:r>
              <a:rPr lang="zh-TW" sz="32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的場所，葉脈可以</a:t>
            </a:r>
            <a:r>
              <a:rPr lang="zh-TW" sz="3200" b="0" i="0" u="none" strike="noStrike" cap="none" dirty="0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</a:rPr>
              <a:t>運送</a:t>
            </a:r>
            <a:r>
              <a:rPr lang="zh-TW" sz="32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原料與產品</a:t>
            </a:r>
            <a:endParaRPr sz="3200" b="0" i="0" u="none" strike="noStrike" cap="none" dirty="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2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植物負責</a:t>
            </a:r>
            <a:r>
              <a:rPr lang="zh-TW" sz="3200" b="0" i="0" u="none" strike="noStrike" cap="none" dirty="0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</a:rPr>
              <a:t>運送</a:t>
            </a:r>
            <a:r>
              <a:rPr lang="zh-TW" sz="32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的構造稱又為</a:t>
            </a:r>
            <a:r>
              <a:rPr lang="zh-TW" sz="3200" b="0" i="0" u="none" strike="noStrike" cap="none" dirty="0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</a:rPr>
              <a:t>維管束</a:t>
            </a:r>
            <a:r>
              <a:rPr lang="zh-TW" sz="32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，葉脈是</a:t>
            </a:r>
            <a:r>
              <a:rPr lang="zh-TW" sz="3200" b="0" i="0" u="none" strike="noStrike" cap="none" dirty="0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</a:rPr>
              <a:t>維管束</a:t>
            </a:r>
            <a:endParaRPr sz="3200" b="0" i="0" u="none" strike="noStrike" cap="none" dirty="0">
              <a:solidFill>
                <a:srgbClr val="FF000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22098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None/>
            </a:pPr>
            <a:endParaRPr sz="2400" b="0" i="0" u="none" strike="noStrike" cap="none" dirty="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69" name="Shape 169"/>
          <p:cNvPicPr preferRelativeResize="0"/>
          <p:nvPr/>
        </p:nvPicPr>
        <p:blipFill rotWithShape="1">
          <a:blip r:embed="rId3">
            <a:alphaModFix/>
          </a:blip>
          <a:srcRect l="49601" t="57250" b="12828"/>
          <a:stretch/>
        </p:blipFill>
        <p:spPr>
          <a:xfrm>
            <a:off x="261257" y="2330996"/>
            <a:ext cx="5355770" cy="44168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Shape 170"/>
          <p:cNvPicPr preferRelativeResize="0"/>
          <p:nvPr/>
        </p:nvPicPr>
        <p:blipFill rotWithShape="1">
          <a:blip r:embed="rId4">
            <a:alphaModFix/>
          </a:blip>
          <a:srcRect b="10947"/>
          <a:stretch/>
        </p:blipFill>
        <p:spPr>
          <a:xfrm>
            <a:off x="5617027" y="2330996"/>
            <a:ext cx="5410199" cy="41594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/>
          <p:nvPr/>
        </p:nvSpPr>
        <p:spPr>
          <a:xfrm>
            <a:off x="5759200" y="1480450"/>
            <a:ext cx="6075600" cy="5030100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 w="19050" cap="rnd" cmpd="sng">
            <a:solidFill>
              <a:srgbClr val="A84A1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76" name="Shape 176"/>
          <p:cNvSpPr/>
          <p:nvPr/>
        </p:nvSpPr>
        <p:spPr>
          <a:xfrm>
            <a:off x="303454" y="1448207"/>
            <a:ext cx="5382000" cy="5094600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19050" cap="rnd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77" name="Shape 177" descr="http://pic.qiantucdn.com/58pic/10/98/54/75s58PICtFy.jpg!/fw/780/watermark/url/L3dhdGVybWFyay12MS40LnBuZw==/align/cente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7806409" y="2453781"/>
            <a:ext cx="4347569" cy="30834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Shape 178" descr="http://www.geocities.jp/kounit/saizikidousyokubutu/zyumoku/timakizasa/heikouumyaku1.jpg"/>
          <p:cNvPicPr preferRelativeResize="0"/>
          <p:nvPr/>
        </p:nvPicPr>
        <p:blipFill rotWithShape="1">
          <a:blip r:embed="rId4">
            <a:alphaModFix/>
          </a:blip>
          <a:srcRect l="10324"/>
          <a:stretch/>
        </p:blipFill>
        <p:spPr>
          <a:xfrm rot="-5400000">
            <a:off x="1802336" y="2946014"/>
            <a:ext cx="4729230" cy="2098965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Shape 179"/>
          <p:cNvSpPr txBox="1">
            <a:spLocks noGrp="1"/>
          </p:cNvSpPr>
          <p:nvPr>
            <p:ph type="title"/>
          </p:nvPr>
        </p:nvSpPr>
        <p:spPr>
          <a:xfrm>
            <a:off x="4298839" y="494417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zh-TW" sz="4400" b="1" i="0" u="none" strike="noStrike" cap="none" dirty="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葉脈的形式</a:t>
            </a:r>
            <a:endParaRPr sz="4400" b="1" i="0" u="none" strike="noStrike" cap="none" dirty="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80" name="Shape 18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5729" y="1997912"/>
            <a:ext cx="2144243" cy="37461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Shape 181" descr="https://encrypted-tbn0.gstatic.com/images?q=tbn:ANd9GcSREb2noeyeZu6fnZljNHgnF-iXcPI7HdkrZHhY_f4Umq0n46Yi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983278" y="1997912"/>
            <a:ext cx="2142310" cy="37427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 txBox="1">
            <a:spLocks noGrp="1"/>
          </p:cNvSpPr>
          <p:nvPr>
            <p:ph type="title"/>
          </p:nvPr>
        </p:nvSpPr>
        <p:spPr>
          <a:xfrm>
            <a:off x="3601407" y="158556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zh-TW" sz="4400" b="1" i="0" u="none" strike="noStrike" cap="none" dirty="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製作葉脈標本</a:t>
            </a:r>
            <a:endParaRPr sz="4400" b="1" i="0" u="none" strike="noStrike" cap="none" dirty="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87" name="Shape 187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525481" y="1022487"/>
            <a:ext cx="4133811" cy="55255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Shape 188" descr="「網狀脈」的圖片搜尋結果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30791" y="2255446"/>
            <a:ext cx="5541233" cy="3967524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Shape 189"/>
          <p:cNvSpPr txBox="1"/>
          <p:nvPr/>
        </p:nvSpPr>
        <p:spPr>
          <a:xfrm>
            <a:off x="288758" y="1022487"/>
            <a:ext cx="6236723" cy="46615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2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利用</a:t>
            </a:r>
            <a:r>
              <a:rPr lang="zh-TW" sz="3200" b="0" i="0" u="none" strike="noStrike" cap="none" dirty="0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</a:rPr>
              <a:t>強鹼</a:t>
            </a:r>
            <a:r>
              <a:rPr lang="zh-TW" sz="32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對葉肉與葉脈腐蝕</a:t>
            </a:r>
            <a:r>
              <a:rPr lang="zh-TW" sz="3200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速度</a:t>
            </a:r>
            <a:r>
              <a:rPr lang="zh-TW" sz="32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上的差異，取代微生物的蛀蝕</a:t>
            </a:r>
            <a:endParaRPr sz="3200" b="0" i="0" u="none" strike="noStrike" cap="none" dirty="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 txBox="1">
            <a:spLocks noGrp="1"/>
          </p:cNvSpPr>
          <p:nvPr>
            <p:ph type="title"/>
          </p:nvPr>
        </p:nvSpPr>
        <p:spPr>
          <a:xfrm>
            <a:off x="2879108" y="272715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zh-TW" sz="5400" b="1" i="0" u="none" strike="noStrike" cap="none" dirty="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實驗</a:t>
            </a:r>
            <a:r>
              <a:rPr lang="zh-TW" sz="5400" b="1" i="0" u="none" strike="noStrike" cap="none" dirty="0" smtClean="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器材</a:t>
            </a:r>
            <a:r>
              <a:rPr lang="zh-TW" altLang="en-US" sz="5400" b="1" i="0" u="none" strike="noStrike" cap="none" dirty="0" smtClean="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與藥品</a:t>
            </a:r>
            <a:endParaRPr sz="5400" b="1" i="0" u="none" strike="noStrike" cap="none" dirty="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95" name="Shape 195"/>
          <p:cNvSpPr txBox="1">
            <a:spLocks noGrp="1"/>
          </p:cNvSpPr>
          <p:nvPr>
            <p:ph type="body" idx="1"/>
          </p:nvPr>
        </p:nvSpPr>
        <p:spPr>
          <a:xfrm>
            <a:off x="1351096" y="1379775"/>
            <a:ext cx="5466300" cy="50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600" b="0" i="0" u="none" strike="noStrike" cap="none" dirty="0">
                <a:solidFill>
                  <a:srgbClr val="3F3F3F"/>
                </a:solidFill>
                <a:sym typeface="Trebuchet MS"/>
              </a:rPr>
              <a:t>菩提、桂花、玉蘭花、馬拉巴栗葉片</a:t>
            </a:r>
            <a:endParaRPr sz="3600" b="0" i="0" u="none" strike="noStrike" cap="none" dirty="0">
              <a:solidFill>
                <a:srgbClr val="3F3F3F"/>
              </a:solidFill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600" b="0" i="0" u="none" strike="noStrike" cap="none" dirty="0">
                <a:solidFill>
                  <a:srgbClr val="3F3F3F"/>
                </a:solidFill>
                <a:sym typeface="Trebuchet MS"/>
              </a:rPr>
              <a:t>氫氧化鈉水溶液</a:t>
            </a:r>
            <a:endParaRPr sz="3600" b="0" i="0" u="none" strike="noStrike" cap="none" dirty="0">
              <a:solidFill>
                <a:srgbClr val="3F3F3F"/>
              </a:solidFill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600" b="0" i="0" u="none" strike="noStrike" cap="none" dirty="0">
                <a:solidFill>
                  <a:srgbClr val="3F3F3F"/>
                </a:solidFill>
                <a:sym typeface="Trebuchet MS"/>
              </a:rPr>
              <a:t>燒杯(500</a:t>
            </a:r>
            <a:r>
              <a:rPr lang="zh-TW" sz="3600" dirty="0"/>
              <a:t>mL</a:t>
            </a:r>
            <a:r>
              <a:rPr lang="zh-TW" sz="3600" b="0" i="0" u="none" strike="noStrike" cap="none" dirty="0">
                <a:solidFill>
                  <a:srgbClr val="3F3F3F"/>
                </a:solidFill>
                <a:sym typeface="Trebuchet MS"/>
              </a:rPr>
              <a:t>)</a:t>
            </a:r>
            <a:endParaRPr sz="3600" b="0" i="0" u="none" strike="noStrike" cap="none" dirty="0">
              <a:solidFill>
                <a:srgbClr val="3F3F3F"/>
              </a:solidFill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600" b="0" i="0" u="none" strike="noStrike" cap="none" dirty="0">
                <a:solidFill>
                  <a:srgbClr val="3F3F3F"/>
                </a:solidFill>
                <a:sym typeface="Trebuchet MS"/>
              </a:rPr>
              <a:t>酒精燈</a:t>
            </a:r>
            <a:endParaRPr sz="3600" b="0" i="0" u="none" strike="noStrike" cap="none" dirty="0">
              <a:solidFill>
                <a:srgbClr val="3F3F3F"/>
              </a:solidFill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600" b="0" i="0" u="none" strike="noStrike" cap="none" dirty="0">
                <a:solidFill>
                  <a:srgbClr val="3F3F3F"/>
                </a:solidFill>
                <a:sym typeface="Trebuchet MS"/>
              </a:rPr>
              <a:t>三腳架</a:t>
            </a:r>
            <a:endParaRPr sz="3600" b="0" i="0" u="none" strike="noStrike" cap="none" dirty="0">
              <a:solidFill>
                <a:srgbClr val="3F3F3F"/>
              </a:solidFill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600" b="0" i="0" u="none" strike="noStrike" cap="none" dirty="0">
                <a:solidFill>
                  <a:srgbClr val="3F3F3F"/>
                </a:solidFill>
                <a:sym typeface="Trebuchet MS"/>
              </a:rPr>
              <a:t>陶瓷纖維網</a:t>
            </a:r>
            <a:endParaRPr sz="3600" b="0" i="0" u="none" strike="noStrike" cap="none" dirty="0">
              <a:solidFill>
                <a:srgbClr val="3F3F3F"/>
              </a:solidFill>
              <a:sym typeface="Trebuchet MS"/>
            </a:endParaRPr>
          </a:p>
        </p:txBody>
      </p:sp>
      <p:sp>
        <p:nvSpPr>
          <p:cNvPr id="196" name="Shape 196"/>
          <p:cNvSpPr txBox="1">
            <a:spLocks noGrp="1"/>
          </p:cNvSpPr>
          <p:nvPr>
            <p:ph type="body" idx="1"/>
          </p:nvPr>
        </p:nvSpPr>
        <p:spPr>
          <a:xfrm>
            <a:off x="7021933" y="1379775"/>
            <a:ext cx="5466300" cy="50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600" dirty="0"/>
              <a:t>培養皿</a:t>
            </a:r>
            <a:endParaRPr sz="3600" dirty="0"/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600" dirty="0"/>
              <a:t>玻棒</a:t>
            </a:r>
            <a:endParaRPr sz="3600" dirty="0"/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600" b="0" i="0" u="none" strike="noStrike" cap="none" dirty="0">
                <a:solidFill>
                  <a:srgbClr val="3F3F3F"/>
                </a:solidFill>
                <a:sym typeface="Trebuchet MS"/>
              </a:rPr>
              <a:t>鑷子</a:t>
            </a:r>
            <a:endParaRPr sz="3600" b="0" i="0" u="none" strike="noStrike" cap="none" dirty="0">
              <a:solidFill>
                <a:srgbClr val="3F3F3F"/>
              </a:solidFill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altLang="en-US" sz="3600" b="0" i="0" u="none" strike="noStrike" cap="none" dirty="0" smtClean="0">
                <a:solidFill>
                  <a:srgbClr val="3F3F3F"/>
                </a:solidFill>
                <a:sym typeface="Trebuchet MS"/>
              </a:rPr>
              <a:t>舊</a:t>
            </a:r>
            <a:r>
              <a:rPr lang="zh-TW" sz="3600" b="0" i="0" u="none" strike="noStrike" cap="none" dirty="0" smtClean="0">
                <a:solidFill>
                  <a:srgbClr val="3F3F3F"/>
                </a:solidFill>
                <a:sym typeface="Trebuchet MS"/>
              </a:rPr>
              <a:t>牙刷</a:t>
            </a:r>
            <a:endParaRPr sz="3600" b="0" i="0" u="none" strike="noStrike" cap="none" dirty="0">
              <a:solidFill>
                <a:srgbClr val="3F3F3F"/>
              </a:solidFill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600" b="0" i="0" u="none" strike="noStrike" cap="none" dirty="0">
                <a:solidFill>
                  <a:srgbClr val="3F3F3F"/>
                </a:solidFill>
                <a:sym typeface="Trebuchet MS"/>
              </a:rPr>
              <a:t>染劑</a:t>
            </a:r>
            <a:endParaRPr sz="3600" b="0" i="0" u="none" strike="noStrike" cap="none" dirty="0">
              <a:solidFill>
                <a:srgbClr val="3F3F3F"/>
              </a:solidFill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600" b="0" i="0" u="none" strike="noStrike" cap="none" dirty="0" smtClean="0">
                <a:solidFill>
                  <a:srgbClr val="3F3F3F"/>
                </a:solidFill>
                <a:sym typeface="Trebuchet MS"/>
              </a:rPr>
              <a:t>美</a:t>
            </a:r>
            <a:r>
              <a:rPr lang="zh-TW" altLang="en-US" sz="3600" b="0" i="0" u="none" strike="noStrike" cap="none" dirty="0" smtClean="0">
                <a:solidFill>
                  <a:srgbClr val="3F3F3F"/>
                </a:solidFill>
                <a:sym typeface="Trebuchet MS"/>
              </a:rPr>
              <a:t>工</a:t>
            </a:r>
            <a:r>
              <a:rPr lang="zh-TW" sz="3600" b="0" i="0" u="none" strike="noStrike" cap="none" dirty="0" smtClean="0">
                <a:solidFill>
                  <a:srgbClr val="3F3F3F"/>
                </a:solidFill>
                <a:sym typeface="Trebuchet MS"/>
              </a:rPr>
              <a:t>用品</a:t>
            </a:r>
            <a:endParaRPr sz="3600" b="0" i="0" u="none" strike="noStrike" cap="none" dirty="0">
              <a:solidFill>
                <a:srgbClr val="3F3F3F"/>
              </a:solidFill>
              <a:sym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 txBox="1">
            <a:spLocks noGrp="1"/>
          </p:cNvSpPr>
          <p:nvPr>
            <p:ph type="title"/>
          </p:nvPr>
        </p:nvSpPr>
        <p:spPr>
          <a:xfrm>
            <a:off x="3853671" y="325283"/>
            <a:ext cx="353371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zh-TW" sz="4800" b="1" i="0" u="none" strike="noStrike" cap="none" dirty="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葉子的選用</a:t>
            </a:r>
            <a:endParaRPr sz="4800" b="1" i="0" u="none" strike="noStrike" cap="none" dirty="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02" name="Shape 202"/>
          <p:cNvSpPr txBox="1">
            <a:spLocks noGrp="1"/>
          </p:cNvSpPr>
          <p:nvPr>
            <p:ph type="body" idx="1"/>
          </p:nvPr>
        </p:nvSpPr>
        <p:spPr>
          <a:xfrm>
            <a:off x="365760" y="1192204"/>
            <a:ext cx="10885013" cy="46615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600" b="0" i="0" u="none" strike="noStrike" cap="none" dirty="0" smtClean="0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</a:rPr>
              <a:t>太</a:t>
            </a:r>
            <a:r>
              <a:rPr lang="zh-TW" sz="3600" b="0" i="0" u="none" strike="noStrike" cap="none" dirty="0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</a:rPr>
              <a:t>軟、太薄、太厚(多肉)</a:t>
            </a:r>
            <a:r>
              <a:rPr lang="zh-TW" sz="36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的葉子會失敗</a:t>
            </a:r>
            <a:endParaRPr sz="3600" b="0" i="0" u="none" strike="noStrike" cap="none" dirty="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6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建議使用：</a:t>
            </a:r>
            <a:r>
              <a:rPr lang="zh-TW" sz="3600" b="0" i="0" u="none" strike="noStrike" cap="none" dirty="0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</a:rPr>
              <a:t>菩提</a:t>
            </a:r>
            <a:r>
              <a:rPr lang="zh-TW" sz="36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、</a:t>
            </a:r>
            <a:r>
              <a:rPr lang="zh-TW" sz="3600" b="0" i="0" u="none" strike="noStrike" cap="none" dirty="0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</a:rPr>
              <a:t>桂花</a:t>
            </a:r>
            <a:r>
              <a:rPr lang="zh-TW" sz="36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、玉蘭花、馬拉巴栗等葉子</a:t>
            </a:r>
            <a:endParaRPr sz="3600" b="0" i="0" u="none" strike="noStrike" cap="none" dirty="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03" name="Shape 203" descr="「菩提樹」的圖片搜尋結果"/>
          <p:cNvPicPr preferRelativeResize="0"/>
          <p:nvPr/>
        </p:nvPicPr>
        <p:blipFill rotWithShape="1">
          <a:blip r:embed="rId3">
            <a:alphaModFix/>
          </a:blip>
          <a:srcRect l="27821" r="23492"/>
          <a:stretch/>
        </p:blipFill>
        <p:spPr>
          <a:xfrm>
            <a:off x="365760" y="3023496"/>
            <a:ext cx="1828800" cy="2793830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Shape 204"/>
          <p:cNvSpPr/>
          <p:nvPr/>
        </p:nvSpPr>
        <p:spPr>
          <a:xfrm>
            <a:off x="857794" y="5897604"/>
            <a:ext cx="844732" cy="411688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19050" cap="rnd" cmpd="sng">
            <a:solidFill>
              <a:srgbClr val="A7871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zh-TW" sz="1800" b="0" i="0" u="none" strike="noStrike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菩提</a:t>
            </a: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05" name="Shape 205" descr="「桂花」的圖片搜尋結果"/>
          <p:cNvPicPr preferRelativeResize="0"/>
          <p:nvPr/>
        </p:nvPicPr>
        <p:blipFill rotWithShape="1">
          <a:blip r:embed="rId4">
            <a:alphaModFix/>
          </a:blip>
          <a:srcRect r="44448"/>
          <a:stretch/>
        </p:blipFill>
        <p:spPr>
          <a:xfrm>
            <a:off x="2657701" y="2998082"/>
            <a:ext cx="2204448" cy="2817223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Shape 206"/>
          <p:cNvSpPr/>
          <p:nvPr/>
        </p:nvSpPr>
        <p:spPr>
          <a:xfrm>
            <a:off x="3337559" y="5897604"/>
            <a:ext cx="844732" cy="411688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19050" cap="rnd" cmpd="sng">
            <a:solidFill>
              <a:srgbClr val="A7871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zh-TW" sz="1800" b="0" i="0" u="none" strike="noStrike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桂花</a:t>
            </a: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07" name="Shape 207" descr="相關圖片"/>
          <p:cNvPicPr preferRelativeResize="0"/>
          <p:nvPr/>
        </p:nvPicPr>
        <p:blipFill rotWithShape="1">
          <a:blip r:embed="rId5">
            <a:alphaModFix/>
          </a:blip>
          <a:srcRect l="19659" r="23006" b="16236"/>
          <a:stretch/>
        </p:blipFill>
        <p:spPr>
          <a:xfrm>
            <a:off x="5325290" y="2996002"/>
            <a:ext cx="2621280" cy="2819303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Shape 208"/>
          <p:cNvSpPr/>
          <p:nvPr/>
        </p:nvSpPr>
        <p:spPr>
          <a:xfrm>
            <a:off x="6154782" y="5897604"/>
            <a:ext cx="962296" cy="411688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19050" cap="rnd" cmpd="sng">
            <a:solidFill>
              <a:srgbClr val="A7871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zh-TW" sz="1800" b="0" i="0" u="none" strike="noStrike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玉蘭花</a:t>
            </a: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09" name="Shape 209" descr="相關圖片"/>
          <p:cNvPicPr preferRelativeResize="0"/>
          <p:nvPr/>
        </p:nvPicPr>
        <p:blipFill rotWithShape="1">
          <a:blip r:embed="rId6">
            <a:alphaModFix/>
          </a:blip>
          <a:srcRect l="19064" r="5642"/>
          <a:stretch/>
        </p:blipFill>
        <p:spPr>
          <a:xfrm>
            <a:off x="8409711" y="2996001"/>
            <a:ext cx="2830286" cy="2819303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Shape 210"/>
          <p:cNvSpPr/>
          <p:nvPr/>
        </p:nvSpPr>
        <p:spPr>
          <a:xfrm>
            <a:off x="9254147" y="5902909"/>
            <a:ext cx="1141414" cy="411688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19050" cap="rnd" cmpd="sng">
            <a:solidFill>
              <a:srgbClr val="A7871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zh-TW" sz="1800" b="0" i="0" u="none" strike="noStrike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馬拉巴栗</a:t>
            </a: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Shape 224"/>
          <p:cNvSpPr txBox="1">
            <a:spLocks noGrp="1"/>
          </p:cNvSpPr>
          <p:nvPr>
            <p:ph type="title"/>
          </p:nvPr>
        </p:nvSpPr>
        <p:spPr>
          <a:xfrm>
            <a:off x="3840722" y="457431"/>
            <a:ext cx="4568434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zh-TW" sz="4800" b="1" i="0" u="none" strike="noStrike" cap="none" dirty="0" smtClean="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氫氧化鈉</a:t>
            </a:r>
            <a:endParaRPr sz="4800" b="1" i="0" u="none" strike="noStrike" cap="none" dirty="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25" name="Shape 225"/>
          <p:cNvSpPr txBox="1">
            <a:spLocks noGrp="1"/>
          </p:cNvSpPr>
          <p:nvPr>
            <p:ph type="body" idx="1"/>
          </p:nvPr>
        </p:nvSpPr>
        <p:spPr>
          <a:xfrm>
            <a:off x="677333" y="1379765"/>
            <a:ext cx="8849843" cy="46615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altLang="en-US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氫氧化鈉</a:t>
            </a:r>
            <a:r>
              <a:rPr lang="zh-TW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又</a:t>
            </a:r>
            <a:r>
              <a:rPr lang="zh-TW" sz="2800" b="0" i="0" u="none" strike="noStrike" cap="none" dirty="0">
                <a:solidFill>
                  <a:srgbClr val="3F3F3F"/>
                </a:solidFill>
                <a:sym typeface="Trebuchet MS"/>
              </a:rPr>
              <a:t>稱</a:t>
            </a:r>
            <a:r>
              <a:rPr lang="zh-TW" sz="2800" b="0" i="0" u="none" strike="noStrike" cap="none" dirty="0">
                <a:solidFill>
                  <a:srgbClr val="FF0000"/>
                </a:solidFill>
                <a:sym typeface="Trebuchet MS"/>
              </a:rPr>
              <a:t>燒鹼</a:t>
            </a:r>
            <a:r>
              <a:rPr lang="zh-TW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、</a:t>
            </a:r>
            <a:r>
              <a:rPr lang="zh-TW" sz="2800" b="0" i="0" u="none" strike="noStrike" cap="none" dirty="0" smtClean="0">
                <a:solidFill>
                  <a:srgbClr val="FF0000"/>
                </a:solidFill>
                <a:sym typeface="Trebuchet MS"/>
              </a:rPr>
              <a:t>苛</a:t>
            </a:r>
            <a:r>
              <a:rPr lang="zh-TW" sz="2800" b="0" i="0" u="none" strike="noStrike" cap="none" dirty="0">
                <a:solidFill>
                  <a:srgbClr val="FF0000"/>
                </a:solidFill>
                <a:sym typeface="Trebuchet MS"/>
              </a:rPr>
              <a:t>性</a:t>
            </a:r>
            <a:r>
              <a:rPr lang="zh-TW" sz="2800" b="0" i="0" u="none" strike="noStrike" cap="none" dirty="0" smtClean="0">
                <a:solidFill>
                  <a:srgbClr val="FF0000"/>
                </a:solidFill>
                <a:sym typeface="Trebuchet MS"/>
              </a:rPr>
              <a:t>鈉</a:t>
            </a:r>
            <a:r>
              <a:rPr lang="zh-TW" altLang="en-US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，白色結晶顆粒</a:t>
            </a:r>
            <a:endParaRPr sz="2800" b="0" i="0" u="none" strike="noStrike" cap="none" dirty="0">
              <a:solidFill>
                <a:srgbClr val="3F3F3F"/>
              </a:solidFill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2800" b="0" i="0" u="none" strike="noStrike" cap="none" dirty="0" smtClean="0">
                <a:solidFill>
                  <a:srgbClr val="FF0000"/>
                </a:solidFill>
                <a:sym typeface="Trebuchet MS"/>
              </a:rPr>
              <a:t>強鹼</a:t>
            </a:r>
            <a:r>
              <a:rPr lang="zh-TW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、</a:t>
            </a:r>
            <a:r>
              <a:rPr lang="zh-TW" altLang="en-US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具有</a:t>
            </a:r>
            <a:r>
              <a:rPr lang="zh-TW" sz="2800" b="0" i="0" u="none" strike="noStrike" cap="none" dirty="0" smtClean="0">
                <a:solidFill>
                  <a:srgbClr val="FF0000"/>
                </a:solidFill>
                <a:sym typeface="Trebuchet MS"/>
              </a:rPr>
              <a:t>強</a:t>
            </a:r>
            <a:r>
              <a:rPr lang="zh-TW" sz="2800" b="0" i="0" u="none" strike="noStrike" cap="none" dirty="0">
                <a:solidFill>
                  <a:srgbClr val="FF0000"/>
                </a:solidFill>
                <a:sym typeface="Trebuchet MS"/>
              </a:rPr>
              <a:t>腐蝕性</a:t>
            </a:r>
            <a:endParaRPr sz="2800" b="0" i="0" u="none" strike="noStrike" cap="none" dirty="0">
              <a:solidFill>
                <a:srgbClr val="FF0000"/>
              </a:solidFill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2800" b="0" i="0" u="none" strike="noStrike" cap="none" dirty="0">
                <a:solidFill>
                  <a:srgbClr val="3F3F3F"/>
                </a:solidFill>
                <a:sym typeface="Trebuchet MS"/>
              </a:rPr>
              <a:t>常見用於清潔劑、水管疏通</a:t>
            </a:r>
            <a:r>
              <a:rPr lang="zh-TW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劑</a:t>
            </a:r>
            <a:endParaRPr lang="en-US" altLang="zh-TW" sz="2800" b="0" i="0" u="none" strike="noStrike" cap="none" dirty="0" smtClean="0">
              <a:solidFill>
                <a:srgbClr val="3F3F3F"/>
              </a:solidFill>
              <a:sym typeface="Trebuchet MS"/>
            </a:endParaRPr>
          </a:p>
          <a:p>
            <a:pPr marL="342900" lvl="0" indent="-342900"/>
            <a:r>
              <a:rPr lang="zh-TW" altLang="en-US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本</a:t>
            </a:r>
            <a:r>
              <a:rPr lang="zh-TW" altLang="en-US" sz="2800" dirty="0" smtClean="0"/>
              <a:t>實驗利用</a:t>
            </a:r>
            <a:r>
              <a:rPr lang="zh-TW" altLang="en-US" sz="2800" dirty="0" smtClean="0">
                <a:solidFill>
                  <a:srgbClr val="FF0000"/>
                </a:solidFill>
              </a:rPr>
              <a:t>氫氧化鈉</a:t>
            </a:r>
            <a:r>
              <a:rPr lang="zh-TW" altLang="en-US" sz="2800" dirty="0" smtClean="0"/>
              <a:t>對</a:t>
            </a:r>
            <a:r>
              <a:rPr lang="zh-TW" altLang="en-US" sz="2800" dirty="0"/>
              <a:t>葉肉與葉脈腐蝕速度上的差異，取代微生物的蛀</a:t>
            </a:r>
            <a:r>
              <a:rPr lang="zh-TW" altLang="en-US" sz="2800" dirty="0" smtClean="0"/>
              <a:t>蝕</a:t>
            </a:r>
            <a:endParaRPr sz="2800" b="0" i="0" u="none" strike="noStrike" cap="none" dirty="0">
              <a:solidFill>
                <a:srgbClr val="3F3F3F"/>
              </a:solidFill>
              <a:sym typeface="Trebuchet MS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569" y="3973528"/>
            <a:ext cx="2884472" cy="288447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495" y="4248507"/>
            <a:ext cx="3362459" cy="25218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66881" y="200436"/>
            <a:ext cx="8596668" cy="1320800"/>
          </a:xfrm>
        </p:spPr>
        <p:txBody>
          <a:bodyPr/>
          <a:lstStyle/>
          <a:p>
            <a:r>
              <a:rPr lang="zh-TW" altLang="en-US" sz="4400" b="1" dirty="0" smtClean="0"/>
              <a:t>酒精燈使用注意事項</a:t>
            </a:r>
            <a:endParaRPr lang="zh-TW" altLang="en-US" sz="4400" b="1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77334" y="1112292"/>
            <a:ext cx="10286757" cy="4661598"/>
          </a:xfrm>
        </p:spPr>
        <p:txBody>
          <a:bodyPr/>
          <a:lstStyle/>
          <a:p>
            <a:r>
              <a:rPr lang="zh-TW" altLang="en-US" dirty="0" smtClean="0"/>
              <a:t>點燃以前，確保外壁沒有溢出的酒精</a:t>
            </a:r>
            <a:r>
              <a:rPr lang="zh-TW" altLang="en-US" dirty="0"/>
              <a:t>。</a:t>
            </a:r>
          </a:p>
          <a:p>
            <a:r>
              <a:rPr lang="zh-TW" altLang="en-US" dirty="0" smtClean="0"/>
              <a:t>不</a:t>
            </a:r>
            <a:r>
              <a:rPr lang="zh-TW" altLang="en-US" dirty="0"/>
              <a:t>可以一盞酒精燈，去引燃</a:t>
            </a:r>
            <a:r>
              <a:rPr lang="zh-TW" altLang="en-US" dirty="0" smtClean="0"/>
              <a:t>另一盞酒精燈</a:t>
            </a:r>
            <a:r>
              <a:rPr lang="zh-TW" altLang="en-US" dirty="0"/>
              <a:t>。</a:t>
            </a:r>
          </a:p>
          <a:p>
            <a:r>
              <a:rPr lang="zh-TW" altLang="en-US" dirty="0" smtClean="0"/>
              <a:t>應</a:t>
            </a:r>
            <a:r>
              <a:rPr lang="zh-TW" altLang="en-US" dirty="0"/>
              <a:t>以燈罩熄滅</a:t>
            </a:r>
            <a:r>
              <a:rPr lang="zh-TW" altLang="en-US" dirty="0" smtClean="0"/>
              <a:t>，不可用口</a:t>
            </a:r>
            <a:r>
              <a:rPr lang="zh-TW" altLang="en-US" dirty="0"/>
              <a:t>吹</a:t>
            </a:r>
            <a:r>
              <a:rPr lang="zh-TW" altLang="en-US" dirty="0" smtClean="0"/>
              <a:t>熄。</a:t>
            </a:r>
            <a:endParaRPr lang="zh-TW" altLang="en-US" dirty="0"/>
          </a:p>
          <a:p>
            <a:r>
              <a:rPr lang="zh-TW" altLang="en-US" dirty="0" smtClean="0"/>
              <a:t>使用</a:t>
            </a:r>
            <a:r>
              <a:rPr lang="zh-TW" altLang="en-US" dirty="0"/>
              <a:t>中，應注意酒精</a:t>
            </a:r>
            <a:r>
              <a:rPr lang="zh-TW" altLang="en-US" dirty="0" smtClean="0"/>
              <a:t>存量，</a:t>
            </a:r>
            <a:r>
              <a:rPr lang="zh-TW" altLang="en-US" dirty="0"/>
              <a:t>如有少於三分之一時</a:t>
            </a:r>
            <a:r>
              <a:rPr lang="zh-TW" altLang="en-US" dirty="0" smtClean="0"/>
              <a:t>，請通知老師。</a:t>
            </a:r>
            <a:endParaRPr lang="zh-TW" altLang="en-US" dirty="0"/>
          </a:p>
          <a:p>
            <a:r>
              <a:rPr lang="zh-TW" altLang="en-US" dirty="0" smtClean="0"/>
              <a:t>不可自行調整燈芯高度。</a:t>
            </a:r>
            <a:endParaRPr lang="zh-TW" altLang="en-US" dirty="0"/>
          </a:p>
          <a:p>
            <a:r>
              <a:rPr lang="zh-TW" altLang="en-US" dirty="0" smtClean="0"/>
              <a:t>不可</a:t>
            </a:r>
            <a:r>
              <a:rPr lang="zh-TW" altLang="en-US" dirty="0"/>
              <a:t>將酒精燈放置實驗桌邊緣。</a:t>
            </a:r>
          </a:p>
          <a:p>
            <a:r>
              <a:rPr lang="zh-TW" altLang="en-US" dirty="0" smtClean="0"/>
              <a:t>外</a:t>
            </a:r>
            <a:r>
              <a:rPr lang="zh-TW" altLang="en-US" dirty="0"/>
              <a:t>溢之酒精引起燃燒，應立即以濕布蓋</a:t>
            </a:r>
            <a:r>
              <a:rPr lang="zh-TW" altLang="en-US" dirty="0" smtClean="0"/>
              <a:t>熄。</a:t>
            </a:r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795" y="461693"/>
            <a:ext cx="3296490" cy="2185209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58" b="11109"/>
          <a:stretch/>
        </p:blipFill>
        <p:spPr>
          <a:xfrm>
            <a:off x="1425927" y="4670877"/>
            <a:ext cx="7134598" cy="2008704"/>
          </a:xfrm>
          <a:prstGeom prst="rect">
            <a:avLst/>
          </a:prstGeom>
        </p:spPr>
      </p:pic>
      <p:sp>
        <p:nvSpPr>
          <p:cNvPr id="8" name="乘號 7"/>
          <p:cNvSpPr/>
          <p:nvPr/>
        </p:nvSpPr>
        <p:spPr>
          <a:xfrm>
            <a:off x="3439885" y="5347063"/>
            <a:ext cx="1689463" cy="1593775"/>
          </a:xfrm>
          <a:prstGeom prst="mathMultiply">
            <a:avLst>
              <a:gd name="adj1" fmla="val 4942"/>
            </a:avLst>
          </a:prstGeom>
          <a:ln w="12700"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乘號 8"/>
          <p:cNvSpPr/>
          <p:nvPr/>
        </p:nvSpPr>
        <p:spPr>
          <a:xfrm>
            <a:off x="6871062" y="5264225"/>
            <a:ext cx="1689463" cy="1593775"/>
          </a:xfrm>
          <a:prstGeom prst="mathMultiply">
            <a:avLst>
              <a:gd name="adj1" fmla="val 4942"/>
            </a:avLst>
          </a:prstGeom>
          <a:ln w="12700"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21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 txBox="1">
            <a:spLocks noGrp="1"/>
          </p:cNvSpPr>
          <p:nvPr>
            <p:ph type="title"/>
          </p:nvPr>
        </p:nvSpPr>
        <p:spPr>
          <a:xfrm>
            <a:off x="4274776" y="285483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zh-TW" sz="4400" b="1" i="0" u="none" strike="noStrike" cap="none" dirty="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浸煮葉片</a:t>
            </a:r>
            <a:endParaRPr sz="4400" b="1" i="0" u="none" strike="noStrike" cap="none" dirty="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42" name="Shape 242"/>
          <p:cNvSpPr txBox="1">
            <a:spLocks noGrp="1"/>
          </p:cNvSpPr>
          <p:nvPr>
            <p:ph type="body" idx="1"/>
          </p:nvPr>
        </p:nvSpPr>
        <p:spPr>
          <a:xfrm>
            <a:off x="397042" y="1078986"/>
            <a:ext cx="11432967" cy="46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>
              <a:spcBef>
                <a:spcPts val="0"/>
              </a:spcBef>
            </a:pPr>
            <a:r>
              <a:rPr lang="zh-TW" altLang="en-US" sz="2800" dirty="0" smtClean="0"/>
              <a:t>將葉子放入</a:t>
            </a:r>
            <a:r>
              <a:rPr lang="zh-TW" altLang="zh-TW" sz="2800" dirty="0" smtClean="0"/>
              <a:t>氫氧化鈉水溶液</a:t>
            </a:r>
            <a:r>
              <a:rPr lang="en-US" altLang="zh-TW" sz="1800" dirty="0" smtClean="0">
                <a:latin typeface="SimSun" panose="02010600030101010101" pitchFamily="2" charset="-122"/>
                <a:ea typeface="SimSun" panose="02010600030101010101" pitchFamily="2" charset="-122"/>
              </a:rPr>
              <a:t>(</a:t>
            </a:r>
            <a:r>
              <a:rPr lang="zh-TW" altLang="en-US" sz="1800" dirty="0" smtClean="0">
                <a:latin typeface="SimSun" panose="02010600030101010101" pitchFamily="2" charset="-122"/>
                <a:ea typeface="SimSun" panose="02010600030101010101" pitchFamily="2" charset="-122"/>
              </a:rPr>
              <a:t>濃度約</a:t>
            </a:r>
            <a:r>
              <a:rPr lang="en-US" altLang="zh-TW" sz="1800" dirty="0" smtClean="0">
                <a:latin typeface="SimSun" panose="02010600030101010101" pitchFamily="2" charset="-122"/>
                <a:ea typeface="SimSun" panose="02010600030101010101" pitchFamily="2" charset="-122"/>
              </a:rPr>
              <a:t>1M)</a:t>
            </a:r>
            <a:r>
              <a:rPr lang="zh-TW" altLang="en-US" sz="2800" dirty="0" smtClean="0"/>
              <a:t>中</a:t>
            </a:r>
            <a:r>
              <a:rPr lang="zh-TW" altLang="en-US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，</a:t>
            </a:r>
            <a:r>
              <a:rPr lang="zh-TW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加熱</a:t>
            </a:r>
            <a:r>
              <a:rPr lang="zh-TW" sz="2800" b="0" i="0" u="none" strike="noStrike" cap="none" dirty="0" smtClean="0">
                <a:solidFill>
                  <a:srgbClr val="FF0000"/>
                </a:solidFill>
                <a:sym typeface="Trebuchet MS"/>
              </a:rPr>
              <a:t>30</a:t>
            </a:r>
            <a:r>
              <a:rPr lang="zh-TW" sz="2800" b="0" i="0" u="none" strike="noStrike" cap="none" dirty="0">
                <a:solidFill>
                  <a:srgbClr val="FF0000"/>
                </a:solidFill>
                <a:sym typeface="Trebuchet MS"/>
              </a:rPr>
              <a:t>~40</a:t>
            </a:r>
            <a:r>
              <a:rPr lang="zh-TW" sz="2800" b="0" i="0" u="none" strike="noStrike" cap="none" dirty="0">
                <a:solidFill>
                  <a:srgbClr val="3F3F3F"/>
                </a:solidFill>
                <a:sym typeface="Trebuchet MS"/>
              </a:rPr>
              <a:t>分鐘</a:t>
            </a:r>
            <a:endParaRPr sz="2800" b="0" i="0" u="none" strike="noStrike" cap="none" dirty="0">
              <a:solidFill>
                <a:srgbClr val="3F3F3F"/>
              </a:solidFill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2800" b="0" i="0" u="none" strike="noStrike" cap="none" dirty="0">
                <a:solidFill>
                  <a:srgbClr val="3F3F3F"/>
                </a:solidFill>
                <a:sym typeface="Trebuchet MS"/>
              </a:rPr>
              <a:t>需觀察葉片軟化與變色的程度</a:t>
            </a:r>
            <a:r>
              <a:rPr lang="zh-TW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，</a:t>
            </a:r>
            <a:r>
              <a:rPr lang="zh-TW" altLang="en-US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煮至</a:t>
            </a:r>
            <a:r>
              <a:rPr lang="zh-TW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葉片變</a:t>
            </a:r>
            <a:r>
              <a:rPr lang="zh-TW" sz="2800" b="0" i="0" u="none" strike="noStrike" cap="none" dirty="0">
                <a:solidFill>
                  <a:srgbClr val="FF0000"/>
                </a:solidFill>
                <a:sym typeface="Trebuchet MS"/>
              </a:rPr>
              <a:t>黃褐色</a:t>
            </a:r>
            <a:endParaRPr sz="2800" b="0" i="0" u="none" strike="noStrike" cap="none" dirty="0">
              <a:solidFill>
                <a:srgbClr val="FF0000"/>
              </a:solidFill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氫氧化鈉</a:t>
            </a:r>
            <a:r>
              <a:rPr lang="zh-TW" sz="2800" b="0" i="0" u="none" strike="noStrike" cap="none" dirty="0">
                <a:solidFill>
                  <a:srgbClr val="3F3F3F"/>
                </a:solidFill>
                <a:sym typeface="Trebuchet MS"/>
              </a:rPr>
              <a:t>水溶液沸騰後，</a:t>
            </a:r>
            <a:r>
              <a:rPr lang="zh-TW" sz="2800" b="0" i="0" u="none" strike="noStrike" cap="none" dirty="0">
                <a:solidFill>
                  <a:srgbClr val="FF0000"/>
                </a:solidFill>
                <a:sym typeface="Trebuchet MS"/>
              </a:rPr>
              <a:t>會</a:t>
            </a:r>
            <a:r>
              <a:rPr lang="zh-TW" sz="2800" b="0" i="0" u="none" strike="noStrike" cap="none" dirty="0" smtClean="0">
                <a:solidFill>
                  <a:srgbClr val="FF0000"/>
                </a:solidFill>
                <a:sym typeface="Trebuchet MS"/>
              </a:rPr>
              <a:t>產生鹼</a:t>
            </a:r>
            <a:r>
              <a:rPr lang="zh-TW" altLang="en-US" sz="2800" b="0" i="0" u="none" strike="noStrike" cap="none" dirty="0" smtClean="0">
                <a:solidFill>
                  <a:srgbClr val="FF0000"/>
                </a:solidFill>
                <a:sym typeface="Trebuchet MS"/>
              </a:rPr>
              <a:t>性</a:t>
            </a:r>
            <a:r>
              <a:rPr lang="zh-TW" sz="2800" b="0" i="0" u="none" strike="noStrike" cap="none" dirty="0" smtClean="0">
                <a:solidFill>
                  <a:srgbClr val="FF0000"/>
                </a:solidFill>
                <a:sym typeface="Trebuchet MS"/>
              </a:rPr>
              <a:t>蒸氣</a:t>
            </a:r>
            <a:r>
              <a:rPr lang="zh-TW" sz="2800" b="0" i="0" u="none" strike="noStrike" cap="none" dirty="0">
                <a:solidFill>
                  <a:srgbClr val="FF0000"/>
                </a:solidFill>
                <a:sym typeface="Trebuchet MS"/>
              </a:rPr>
              <a:t>，</a:t>
            </a:r>
            <a:r>
              <a:rPr lang="zh-TW" sz="2800" dirty="0">
                <a:solidFill>
                  <a:srgbClr val="FF0000"/>
                </a:solidFill>
              </a:rPr>
              <a:t>如果有蒸氣</a:t>
            </a:r>
            <a:r>
              <a:rPr lang="zh-TW" sz="2800" dirty="0" smtClean="0">
                <a:solidFill>
                  <a:srgbClr val="FF0000"/>
                </a:solidFill>
              </a:rPr>
              <a:t>冒出</a:t>
            </a:r>
            <a:endParaRPr lang="en-US" altLang="zh-TW" sz="2800" dirty="0" smtClean="0">
              <a:solidFill>
                <a:srgbClr val="FF0000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None/>
            </a:pPr>
            <a:r>
              <a:rPr lang="zh-TW" altLang="en-US" sz="2800" dirty="0">
                <a:solidFill>
                  <a:srgbClr val="FF0000"/>
                </a:solidFill>
              </a:rPr>
              <a:t> </a:t>
            </a:r>
            <a:r>
              <a:rPr lang="zh-TW" altLang="en-US" sz="2800" dirty="0" smtClean="0">
                <a:solidFill>
                  <a:srgbClr val="FF0000"/>
                </a:solidFill>
              </a:rPr>
              <a:t>  </a:t>
            </a:r>
            <a:r>
              <a:rPr lang="zh-TW" sz="2800" dirty="0" smtClean="0">
                <a:solidFill>
                  <a:srgbClr val="FF0000"/>
                </a:solidFill>
              </a:rPr>
              <a:t>請</a:t>
            </a:r>
            <a:r>
              <a:rPr lang="zh-TW" sz="2800" dirty="0">
                <a:solidFill>
                  <a:srgbClr val="FF0000"/>
                </a:solidFill>
              </a:rPr>
              <a:t>先將火源熄滅</a:t>
            </a:r>
            <a:endParaRPr sz="2800" b="0" i="0" u="none" strike="noStrike" cap="none" dirty="0">
              <a:solidFill>
                <a:srgbClr val="FF0000"/>
              </a:solidFill>
              <a:sym typeface="Trebuchet MS"/>
            </a:endParaRPr>
          </a:p>
        </p:txBody>
      </p:sp>
      <p:pic>
        <p:nvPicPr>
          <p:cNvPr id="243" name="Shape 243" descr="http://zfang.zipko.info/upload/2013Apr/fZFH7uMXlCBEGF3Aq9jADQ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43734" y="3729202"/>
            <a:ext cx="4486275" cy="2733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Shape 244"/>
          <p:cNvPicPr preferRelativeResize="0"/>
          <p:nvPr/>
        </p:nvPicPr>
        <p:blipFill rotWithShape="1">
          <a:blip r:embed="rId4">
            <a:alphaModFix/>
          </a:blip>
          <a:srcRect l="17527" r="13492"/>
          <a:stretch/>
        </p:blipFill>
        <p:spPr>
          <a:xfrm>
            <a:off x="1099694" y="3657891"/>
            <a:ext cx="2186476" cy="2876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Shape 24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708542" y="3965354"/>
            <a:ext cx="3330028" cy="2497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 txBox="1">
            <a:spLocks noGrp="1"/>
          </p:cNvSpPr>
          <p:nvPr>
            <p:ph type="title"/>
          </p:nvPr>
        </p:nvSpPr>
        <p:spPr>
          <a:xfrm>
            <a:off x="3215386" y="151223"/>
            <a:ext cx="5116482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zh-TW" altLang="en-US" sz="4400" b="1" i="0" u="none" strike="noStrike" cap="none" dirty="0" smtClean="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動動手</a:t>
            </a:r>
            <a:r>
              <a:rPr lang="en-US" altLang="zh-TW" sz="4400" b="1" i="0" u="none" strike="noStrike" cap="none" dirty="0" smtClean="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--</a:t>
            </a:r>
            <a:r>
              <a:rPr lang="zh-TW" sz="4400" b="1" i="0" u="none" strike="noStrike" cap="none" dirty="0" smtClean="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刷洗</a:t>
            </a:r>
            <a:r>
              <a:rPr lang="zh-TW" sz="4400" b="1" i="0" u="none" strike="noStrike" cap="none" dirty="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葉片</a:t>
            </a:r>
            <a:endParaRPr sz="4400" b="1" i="0" u="none" strike="noStrike" cap="none" dirty="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737584" y="962102"/>
            <a:ext cx="8596668" cy="46615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2800" b="0" i="0" u="none" strike="noStrike" cap="none" dirty="0">
                <a:solidFill>
                  <a:srgbClr val="3F3F3F"/>
                </a:solidFill>
                <a:sym typeface="Trebuchet MS"/>
              </a:rPr>
              <a:t>用鑷子夾出葉片用清水漂洗殘留氫氧化鈉溶液</a:t>
            </a:r>
            <a:endParaRPr sz="2800" b="0" i="0" u="none" strike="noStrike" cap="none" dirty="0">
              <a:solidFill>
                <a:srgbClr val="3F3F3F"/>
              </a:solidFill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2800" b="0" i="0" u="none" strike="noStrike" cap="none" dirty="0">
                <a:solidFill>
                  <a:srgbClr val="3F3F3F"/>
                </a:solidFill>
                <a:sym typeface="Trebuchet MS"/>
              </a:rPr>
              <a:t>使用</a:t>
            </a:r>
            <a:r>
              <a:rPr lang="zh-TW" sz="2800" b="0" i="0" u="none" strike="noStrike" cap="none" dirty="0">
                <a:solidFill>
                  <a:srgbClr val="FF0000"/>
                </a:solidFill>
                <a:sym typeface="Trebuchet MS"/>
              </a:rPr>
              <a:t>舊牙刷</a:t>
            </a:r>
            <a:r>
              <a:rPr lang="zh-TW" sz="2800" dirty="0"/>
              <a:t>在</a:t>
            </a:r>
            <a:r>
              <a:rPr lang="zh-TW" sz="2800" b="1" dirty="0" smtClean="0"/>
              <a:t>培養皿</a:t>
            </a:r>
            <a:r>
              <a:rPr lang="zh-TW" altLang="en-US" sz="2800" b="1" dirty="0" smtClean="0"/>
              <a:t>背面</a:t>
            </a:r>
            <a:r>
              <a:rPr lang="zh-TW" sz="2800" dirty="0" smtClean="0"/>
              <a:t>上</a:t>
            </a:r>
            <a:r>
              <a:rPr lang="zh-TW" sz="2800" b="0" i="0" u="none" strike="noStrike" cap="none" dirty="0">
                <a:solidFill>
                  <a:srgbClr val="FF0000"/>
                </a:solidFill>
                <a:sym typeface="Trebuchet MS"/>
              </a:rPr>
              <a:t>輕</a:t>
            </a:r>
            <a:r>
              <a:rPr lang="zh-TW" sz="2800" dirty="0">
                <a:solidFill>
                  <a:srgbClr val="FF0000"/>
                </a:solidFill>
              </a:rPr>
              <a:t>刷</a:t>
            </a:r>
            <a:r>
              <a:rPr lang="zh-TW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葉片</a:t>
            </a:r>
            <a:endParaRPr lang="en-US" altLang="zh-TW" sz="2800" b="0" i="0" u="none" strike="noStrike" cap="none" dirty="0" smtClean="0">
              <a:solidFill>
                <a:srgbClr val="3F3F3F"/>
              </a:solidFill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altLang="en-US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刷完葉片後可沖水或浸水，洗去葉肉</a:t>
            </a:r>
            <a:endParaRPr lang="en-US" altLang="zh-TW" sz="2800" b="0" i="0" u="none" strike="noStrike" cap="none" dirty="0" smtClean="0">
              <a:solidFill>
                <a:srgbClr val="3F3F3F"/>
              </a:solidFill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altLang="en-US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反覆進行刷與洗的步驟</a:t>
            </a:r>
            <a:endParaRPr lang="en-US" altLang="zh-TW" sz="2800" b="0" i="0" u="none" strike="noStrike" cap="none" dirty="0" smtClean="0">
              <a:solidFill>
                <a:srgbClr val="3F3F3F"/>
              </a:solidFill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2800" b="0" i="0" u="none" strike="noStrike" cap="none" dirty="0" smtClean="0">
                <a:solidFill>
                  <a:srgbClr val="3F3F3F"/>
                </a:solidFill>
                <a:sym typeface="Trebuchet MS"/>
              </a:rPr>
              <a:t>完成</a:t>
            </a:r>
            <a:r>
              <a:rPr lang="zh-TW" sz="2800" b="0" i="0" u="none" strike="noStrike" cap="none" dirty="0">
                <a:solidFill>
                  <a:srgbClr val="3F3F3F"/>
                </a:solidFill>
                <a:sym typeface="Trebuchet MS"/>
              </a:rPr>
              <a:t>後夾在舊報紙中，葉片乾燥取出即完成</a:t>
            </a:r>
            <a:endParaRPr sz="2800" b="0" i="0" u="none" strike="noStrike" cap="none" dirty="0">
              <a:solidFill>
                <a:srgbClr val="3F3F3F"/>
              </a:solidFill>
              <a:sym typeface="Trebuchet MS"/>
            </a:endParaRPr>
          </a:p>
        </p:txBody>
      </p:sp>
      <p:pic>
        <p:nvPicPr>
          <p:cNvPr id="252" name="Shape 2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812" y="4100094"/>
            <a:ext cx="3425075" cy="2568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Shape 253"/>
          <p:cNvPicPr preferRelativeResize="0"/>
          <p:nvPr/>
        </p:nvPicPr>
        <p:blipFill rotWithShape="1">
          <a:blip r:embed="rId4">
            <a:alphaModFix/>
          </a:blip>
          <a:srcRect t="15067"/>
          <a:stretch/>
        </p:blipFill>
        <p:spPr>
          <a:xfrm>
            <a:off x="4659779" y="3709594"/>
            <a:ext cx="2613201" cy="2959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Shape 254"/>
          <p:cNvPicPr preferRelativeResize="0"/>
          <p:nvPr/>
        </p:nvPicPr>
        <p:blipFill rotWithShape="1">
          <a:blip r:embed="rId5">
            <a:alphaModFix/>
          </a:blip>
          <a:srcRect t="17005"/>
          <a:stretch/>
        </p:blipFill>
        <p:spPr>
          <a:xfrm>
            <a:off x="7830392" y="3737917"/>
            <a:ext cx="2613201" cy="289169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矩形 1"/>
          <p:cNvSpPr/>
          <p:nvPr/>
        </p:nvSpPr>
        <p:spPr>
          <a:xfrm>
            <a:off x="391886" y="3979817"/>
            <a:ext cx="1097280" cy="4267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/>
              <a:t>漂洗</a:t>
            </a:r>
            <a:endParaRPr lang="zh-TW" altLang="en-US" sz="2400" dirty="0"/>
          </a:p>
        </p:txBody>
      </p:sp>
      <p:sp>
        <p:nvSpPr>
          <p:cNvPr id="8" name="矩形 7"/>
          <p:cNvSpPr/>
          <p:nvPr/>
        </p:nvSpPr>
        <p:spPr>
          <a:xfrm>
            <a:off x="5538651" y="3986882"/>
            <a:ext cx="2441681" cy="4267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/>
              <a:t>在培養皿上輕刷</a:t>
            </a:r>
            <a:endParaRPr lang="zh-TW" altLang="en-US" sz="2400" dirty="0"/>
          </a:p>
        </p:txBody>
      </p:sp>
      <p:cxnSp>
        <p:nvCxnSpPr>
          <p:cNvPr id="4" name="直線單箭頭接點 3"/>
          <p:cNvCxnSpPr/>
          <p:nvPr/>
        </p:nvCxnSpPr>
        <p:spPr>
          <a:xfrm flipH="1">
            <a:off x="6261463" y="4413602"/>
            <a:ext cx="252548" cy="77016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8331868" y="3937002"/>
            <a:ext cx="2441681" cy="4267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/>
              <a:t>用水洗去葉肉</a:t>
            </a:r>
            <a:endParaRPr lang="zh-TW" altLang="en-US" sz="2400" dirty="0"/>
          </a:p>
        </p:txBody>
      </p:sp>
      <p:cxnSp>
        <p:nvCxnSpPr>
          <p:cNvPr id="14" name="直線單箭頭接點 13"/>
          <p:cNvCxnSpPr/>
          <p:nvPr/>
        </p:nvCxnSpPr>
        <p:spPr>
          <a:xfrm flipH="1">
            <a:off x="9378523" y="4363722"/>
            <a:ext cx="252548" cy="77016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Shape 259"/>
          <p:cNvSpPr txBox="1">
            <a:spLocks noGrp="1"/>
          </p:cNvSpPr>
          <p:nvPr>
            <p:ph type="title"/>
          </p:nvPr>
        </p:nvSpPr>
        <p:spPr>
          <a:xfrm>
            <a:off x="3595332" y="320842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zh-TW" sz="4400" b="1" i="0" u="none" strike="noStrike" cap="none" dirty="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染色與裝飾</a:t>
            </a:r>
            <a:endParaRPr sz="4400" b="1" i="0" u="none" strike="noStrike" cap="none" dirty="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60" name="Shape 260"/>
          <p:cNvSpPr txBox="1">
            <a:spLocks noGrp="1"/>
          </p:cNvSpPr>
          <p:nvPr>
            <p:ph type="body" idx="1"/>
          </p:nvPr>
        </p:nvSpPr>
        <p:spPr>
          <a:xfrm>
            <a:off x="677334" y="1379765"/>
            <a:ext cx="8596668" cy="46615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2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可使用染劑將葉脈標本染色</a:t>
            </a:r>
            <a:endParaRPr sz="3200" b="0" i="0" u="none" strike="noStrike" cap="none" dirty="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▶"/>
            </a:pPr>
            <a:r>
              <a:rPr lang="zh-TW" sz="3200" b="0" i="0" u="none" strike="noStrike" cap="none" dirty="0" smtClean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發揮</a:t>
            </a:r>
            <a:r>
              <a:rPr lang="zh-TW" sz="32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創意製作成</a:t>
            </a:r>
            <a:r>
              <a:rPr lang="zh-TW" sz="3200" b="1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書籤</a:t>
            </a:r>
            <a:r>
              <a:rPr lang="zh-TW" sz="32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或</a:t>
            </a:r>
            <a:r>
              <a:rPr lang="zh-TW" sz="3200" b="1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藝術品</a:t>
            </a:r>
            <a:endParaRPr sz="3200" b="1" i="0" u="none" strike="noStrike" cap="none" dirty="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61" name="Shape 261" descr="「葉脈標本」的圖片搜尋結果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30956" y="3089416"/>
            <a:ext cx="3350108" cy="26349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Shape 262" descr="相關圖片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72310" y="1366441"/>
            <a:ext cx="4239072" cy="253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Shape 263" descr="相關圖片"/>
          <p:cNvPicPr preferRelativeResize="0"/>
          <p:nvPr/>
        </p:nvPicPr>
        <p:blipFill rotWithShape="1">
          <a:blip r:embed="rId5">
            <a:alphaModFix/>
          </a:blip>
          <a:srcRect l="4983" t="11333" b="25048"/>
          <a:stretch/>
        </p:blipFill>
        <p:spPr>
          <a:xfrm>
            <a:off x="6507850" y="3998720"/>
            <a:ext cx="4567992" cy="2293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Shape 274" descr="「食用色素」的圖片搜尋結果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5400000">
            <a:off x="552065" y="3147578"/>
            <a:ext cx="2312387" cy="25186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Shape 285"/>
          <p:cNvSpPr txBox="1"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</a:pPr>
            <a:r>
              <a:rPr lang="zh-TW" sz="54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簡報結束 </a:t>
            </a:r>
            <a:endParaRPr sz="5400" b="0" i="0" u="none" strike="noStrike" cap="none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86" name="Shape 286"/>
          <p:cNvSpPr txBox="1"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</a:pPr>
            <a:endParaRPr dirty="0">
              <a:solidFill>
                <a:srgbClr val="44444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多面向">
  <a:themeElements>
    <a:clrScheme name="多面向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456</Words>
  <Application>Microsoft Office PowerPoint</Application>
  <PresentationFormat>自訂</PresentationFormat>
  <Paragraphs>64</Paragraphs>
  <Slides>14</Slides>
  <Notes>13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15" baseType="lpstr">
      <vt:lpstr>多面向</vt:lpstr>
      <vt:lpstr>葉脈標本實驗</vt:lpstr>
      <vt:lpstr>前言</vt:lpstr>
      <vt:lpstr>PowerPoint 簡報</vt:lpstr>
      <vt:lpstr>葉脈的功能</vt:lpstr>
      <vt:lpstr>葉脈的形式</vt:lpstr>
      <vt:lpstr>製作葉脈標本</vt:lpstr>
      <vt:lpstr>實驗器材與藥品</vt:lpstr>
      <vt:lpstr>葉子的選用</vt:lpstr>
      <vt:lpstr>氫氧化鈉</vt:lpstr>
      <vt:lpstr>酒精燈使用注意事項</vt:lpstr>
      <vt:lpstr>浸煮葉片</vt:lpstr>
      <vt:lpstr>動動手--刷洗葉片</vt:lpstr>
      <vt:lpstr>染色與裝飾</vt:lpstr>
      <vt:lpstr>簡報結束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葉脈標本實驗</dc:title>
  <dc:creator>User</dc:creator>
  <cp:lastModifiedBy>User</cp:lastModifiedBy>
  <cp:revision>15</cp:revision>
  <dcterms:modified xsi:type="dcterms:W3CDTF">2018-07-07T16:20:41Z</dcterms:modified>
</cp:coreProperties>
</file>