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5" r:id="rId58"/>
    <p:sldId id="316" r:id="rId59"/>
    <p:sldId id="314" r:id="rId60"/>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332" autoAdjust="0"/>
  </p:normalViewPr>
  <p:slideViewPr>
    <p:cSldViewPr snapToGrid="0">
      <p:cViewPr varScale="1">
        <p:scale>
          <a:sx n="54" d="100"/>
          <a:sy n="54" d="100"/>
        </p:scale>
        <p:origin x="102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51A8FD-798A-4623-8EBD-A9A1E1FAAD64}" type="datetimeFigureOut">
              <a:rPr lang="zh-TW" altLang="en-US" smtClean="0"/>
              <a:t>2019/10/9</a:t>
            </a:fld>
            <a:endParaRPr lang="zh-TW" altLang="en-US"/>
          </a:p>
        </p:txBody>
      </p:sp>
      <p:sp>
        <p:nvSpPr>
          <p:cNvPr id="4" name="投影片圖像版面配置區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6E7470-F8DC-46B6-85A3-A1E18191528E}" type="slidenum">
              <a:rPr lang="zh-TW" altLang="en-US" smtClean="0"/>
              <a:t>‹#›</a:t>
            </a:fld>
            <a:endParaRPr lang="zh-TW" altLang="en-US"/>
          </a:p>
        </p:txBody>
      </p:sp>
    </p:spTree>
    <p:extLst>
      <p:ext uri="{BB962C8B-B14F-4D97-AF65-F5344CB8AC3E}">
        <p14:creationId xmlns:p14="http://schemas.microsoft.com/office/powerpoint/2010/main" val="3712426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本課程亦符合十二年國教 人權教育實質內涵「</a:t>
            </a:r>
            <a:r>
              <a:rPr lang="zh-TW" altLang="en-US" b="1" dirty="0" smtClean="0"/>
              <a:t>人</a:t>
            </a:r>
            <a:r>
              <a:rPr lang="en-US" altLang="zh-TW" b="1" dirty="0" smtClean="0"/>
              <a:t>E11  </a:t>
            </a:r>
            <a:r>
              <a:rPr lang="zh-TW" altLang="en-US" b="1" dirty="0" smtClean="0"/>
              <a:t>了解兒童權利宣言的內涵及兒童權利公約對兒童基本需求的維護與支持。</a:t>
            </a:r>
            <a:r>
              <a:rPr lang="zh-TW" altLang="en-US" dirty="0" smtClean="0"/>
              <a:t>」</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2</a:t>
            </a:fld>
            <a:endParaRPr lang="zh-TW" altLang="en-US"/>
          </a:p>
        </p:txBody>
      </p:sp>
    </p:spTree>
    <p:extLst>
      <p:ext uri="{BB962C8B-B14F-4D97-AF65-F5344CB8AC3E}">
        <p14:creationId xmlns:p14="http://schemas.microsoft.com/office/powerpoint/2010/main" val="37055986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參考答案：兒童節</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a:t>
            </a:fld>
            <a:endParaRPr lang="zh-TW" altLang="en-US"/>
          </a:p>
        </p:txBody>
      </p:sp>
    </p:spTree>
    <p:extLst>
      <p:ext uri="{BB962C8B-B14F-4D97-AF65-F5344CB8AC3E}">
        <p14:creationId xmlns:p14="http://schemas.microsoft.com/office/powerpoint/2010/main" val="3717307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全班問答</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參考答案：有慶祝活動、有禮物可以拿、家長會帶我出去吃飯（無標準答案）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5</a:t>
            </a:fld>
            <a:endParaRPr lang="zh-TW" altLang="en-US"/>
          </a:p>
        </p:txBody>
      </p:sp>
    </p:spTree>
    <p:extLst>
      <p:ext uri="{BB962C8B-B14F-4D97-AF65-F5344CB8AC3E}">
        <p14:creationId xmlns:p14="http://schemas.microsoft.com/office/powerpoint/2010/main" val="9451402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參考答案：因為我是家人的寶貝、因為我很可愛、因為家人愛我（無標準答案）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6</a:t>
            </a:fld>
            <a:endParaRPr lang="zh-TW" altLang="en-US"/>
          </a:p>
        </p:txBody>
      </p:sp>
    </p:spTree>
    <p:extLst>
      <p:ext uri="{BB962C8B-B14F-4D97-AF65-F5344CB8AC3E}">
        <p14:creationId xmlns:p14="http://schemas.microsoft.com/office/powerpoint/2010/main" val="3831836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參考答案：掃地、倒垃圾、擦桌子（無標準答案）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10</a:t>
            </a:fld>
            <a:endParaRPr lang="zh-TW" altLang="en-US"/>
          </a:p>
        </p:txBody>
      </p:sp>
    </p:spTree>
    <p:extLst>
      <p:ext uri="{BB962C8B-B14F-4D97-AF65-F5344CB8AC3E}">
        <p14:creationId xmlns:p14="http://schemas.microsoft.com/office/powerpoint/2010/main" val="29214756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參考答案：受傷、沒有休閒娛樂、不能上學（無標準答案）</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13</a:t>
            </a:fld>
            <a:endParaRPr lang="zh-TW" altLang="en-US"/>
          </a:p>
        </p:txBody>
      </p:sp>
    </p:spTree>
    <p:extLst>
      <p:ext uri="{BB962C8B-B14F-4D97-AF65-F5344CB8AC3E}">
        <p14:creationId xmlns:p14="http://schemas.microsoft.com/office/powerpoint/2010/main" val="35296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參考答案：巨大聲響讓耳朵受不了，可能會重聽或耳聾；毛絮會使呼吸不順，一直打噴嚏，引發鼻子過敏或氣喘，或造成皮膚癢、皮膚過敏（無標準答案）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18</a:t>
            </a:fld>
            <a:endParaRPr lang="zh-TW" altLang="en-US"/>
          </a:p>
        </p:txBody>
      </p:sp>
    </p:spTree>
    <p:extLst>
      <p:ext uri="{BB962C8B-B14F-4D97-AF65-F5344CB8AC3E}">
        <p14:creationId xmlns:p14="http://schemas.microsoft.com/office/powerpoint/2010/main" val="1715741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參考答案：手被夾到或割傷、不小心跌下來（無標準答案）</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20</a:t>
            </a:fld>
            <a:endParaRPr lang="zh-TW" altLang="en-US"/>
          </a:p>
        </p:txBody>
      </p:sp>
    </p:spTree>
    <p:extLst>
      <p:ext uri="{BB962C8B-B14F-4D97-AF65-F5344CB8AC3E}">
        <p14:creationId xmlns:p14="http://schemas.microsoft.com/office/powerpoint/2010/main" val="3808390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參考答案：現在的兒童可以上學，也有休息與玩樂的時間，受傷或生病可以就醫，但是以前的兒童不行（無標準答案）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23</a:t>
            </a:fld>
            <a:endParaRPr lang="zh-TW" altLang="en-US"/>
          </a:p>
        </p:txBody>
      </p:sp>
    </p:spTree>
    <p:extLst>
      <p:ext uri="{BB962C8B-B14F-4D97-AF65-F5344CB8AC3E}">
        <p14:creationId xmlns:p14="http://schemas.microsoft.com/office/powerpoint/2010/main" val="30237778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分組討論</a:t>
            </a:r>
            <a:endParaRPr lang="en-US" altLang="zh-TW" dirty="0" smtClean="0"/>
          </a:p>
          <a:p>
            <a:r>
              <a:rPr lang="zh-TW" altLang="en-US" dirty="0" smtClean="0"/>
              <a:t>參考答案：兒童應該過著「不用工作，而是上學讀書、有休息與玩遊戲」的生活，以及「受傷生病可以就醫」的生活（無標準答案）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24</a:t>
            </a:fld>
            <a:endParaRPr lang="zh-TW" altLang="en-US"/>
          </a:p>
        </p:txBody>
      </p:sp>
    </p:spTree>
    <p:extLst>
      <p:ext uri="{BB962C8B-B14F-4D97-AF65-F5344CB8AC3E}">
        <p14:creationId xmlns:p14="http://schemas.microsoft.com/office/powerpoint/2010/main" val="25350941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參考答案：不一定；即使有了兒童節，有些兒童還是沒有受到保護（無標準答案）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30</a:t>
            </a:fld>
            <a:endParaRPr lang="zh-TW" altLang="en-US"/>
          </a:p>
        </p:txBody>
      </p:sp>
    </p:spTree>
    <p:extLst>
      <p:ext uri="{BB962C8B-B14F-4D97-AF65-F5344CB8AC3E}">
        <p14:creationId xmlns:p14="http://schemas.microsoft.com/office/powerpoint/2010/main" val="18198047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參考答案：有；覺得很難過；因為感覺自己被大人忽略了（無標準答案）</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33</a:t>
            </a:fld>
            <a:endParaRPr lang="zh-TW" altLang="en-US"/>
          </a:p>
        </p:txBody>
      </p:sp>
    </p:spTree>
    <p:extLst>
      <p:ext uri="{BB962C8B-B14F-4D97-AF65-F5344CB8AC3E}">
        <p14:creationId xmlns:p14="http://schemas.microsoft.com/office/powerpoint/2010/main" val="14098031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36</a:t>
            </a:fld>
            <a:endParaRPr lang="zh-TW" altLang="en-US"/>
          </a:p>
        </p:txBody>
      </p:sp>
    </p:spTree>
    <p:extLst>
      <p:ext uri="{BB962C8B-B14F-4D97-AF65-F5344CB8AC3E}">
        <p14:creationId xmlns:p14="http://schemas.microsoft.com/office/powerpoint/2010/main" val="21594875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37</a:t>
            </a:fld>
            <a:endParaRPr lang="zh-TW" altLang="en-US"/>
          </a:p>
        </p:txBody>
      </p:sp>
    </p:spTree>
    <p:extLst>
      <p:ext uri="{BB962C8B-B14F-4D97-AF65-F5344CB8AC3E}">
        <p14:creationId xmlns:p14="http://schemas.microsoft.com/office/powerpoint/2010/main" val="25783266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38</a:t>
            </a:fld>
            <a:endParaRPr lang="zh-TW" altLang="en-US"/>
          </a:p>
        </p:txBody>
      </p:sp>
    </p:spTree>
    <p:extLst>
      <p:ext uri="{BB962C8B-B14F-4D97-AF65-F5344CB8AC3E}">
        <p14:creationId xmlns:p14="http://schemas.microsoft.com/office/powerpoint/2010/main" val="3630108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39</a:t>
            </a:fld>
            <a:endParaRPr lang="zh-TW" altLang="en-US"/>
          </a:p>
        </p:txBody>
      </p:sp>
    </p:spTree>
    <p:extLst>
      <p:ext uri="{BB962C8B-B14F-4D97-AF65-F5344CB8AC3E}">
        <p14:creationId xmlns:p14="http://schemas.microsoft.com/office/powerpoint/2010/main" val="11265004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40</a:t>
            </a:fld>
            <a:endParaRPr lang="zh-TW" altLang="en-US"/>
          </a:p>
        </p:txBody>
      </p:sp>
    </p:spTree>
    <p:extLst>
      <p:ext uri="{BB962C8B-B14F-4D97-AF65-F5344CB8AC3E}">
        <p14:creationId xmlns:p14="http://schemas.microsoft.com/office/powerpoint/2010/main" val="40075648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衛福部提及「四大兒童權利」（網址：</a:t>
            </a:r>
            <a:r>
              <a:rPr lang="en-US" altLang="zh-TW" dirty="0" smtClean="0"/>
              <a:t>https://crc.sfaa.gov.tw/crc_child/index.php?action=crc</a:t>
            </a:r>
            <a:r>
              <a:rPr lang="zh-TW" altLang="en-US" dirty="0" smtClean="0"/>
              <a:t>），分別為「生存及發展權」、「受保護權」、「教育權」、「參與權」。</a:t>
            </a:r>
            <a:endParaRPr lang="en-US" altLang="zh-TW"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微軟正黑體" panose="020B0604030504040204" pitchFamily="34" charset="-120"/>
                <a:ea typeface="微軟正黑體" panose="020B0604030504040204" pitchFamily="34" charset="-120"/>
              </a:rPr>
              <a:t>●</a:t>
            </a:r>
            <a:r>
              <a:rPr lang="zh-TW" altLang="en-US" dirty="0" smtClean="0"/>
              <a:t>因本教材包之學習對象為國小</a:t>
            </a:r>
            <a:r>
              <a:rPr lang="en-US" altLang="zh-TW" dirty="0" smtClean="0"/>
              <a:t>1-3</a:t>
            </a:r>
            <a:r>
              <a:rPr lang="zh-TW" altLang="en-US" dirty="0" smtClean="0"/>
              <a:t>年級學生，故將</a:t>
            </a:r>
            <a:r>
              <a:rPr lang="zh-TW" altLang="en-US" b="1" u="sng" dirty="0" smtClean="0"/>
              <a:t>「生存及發展權」調整用字為「生存及健康成長權」</a:t>
            </a:r>
            <a:r>
              <a:rPr lang="zh-TW" altLang="en-US" dirty="0" smtClean="0"/>
              <a:t>，將</a:t>
            </a:r>
            <a:r>
              <a:rPr lang="zh-TW" altLang="en-US" b="1" u="sng" dirty="0" smtClean="0"/>
              <a:t>「參與權」調整用字為「表達意見權」</a:t>
            </a:r>
            <a:r>
              <a:rPr lang="zh-TW" altLang="en-US" dirty="0" smtClean="0"/>
              <a:t>，以方便學生理解權利內涵。</a:t>
            </a:r>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41</a:t>
            </a:fld>
            <a:endParaRPr lang="zh-TW" altLang="en-US"/>
          </a:p>
        </p:txBody>
      </p:sp>
    </p:spTree>
    <p:extLst>
      <p:ext uri="{BB962C8B-B14F-4D97-AF65-F5344CB8AC3E}">
        <p14:creationId xmlns:p14="http://schemas.microsoft.com/office/powerpoint/2010/main" val="11054053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42</a:t>
            </a:fld>
            <a:endParaRPr lang="zh-TW" altLang="en-US"/>
          </a:p>
        </p:txBody>
      </p:sp>
    </p:spTree>
    <p:extLst>
      <p:ext uri="{BB962C8B-B14F-4D97-AF65-F5344CB8AC3E}">
        <p14:creationId xmlns:p14="http://schemas.microsoft.com/office/powerpoint/2010/main" val="27542174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43</a:t>
            </a:fld>
            <a:endParaRPr lang="zh-TW" altLang="en-US"/>
          </a:p>
        </p:txBody>
      </p:sp>
    </p:spTree>
    <p:extLst>
      <p:ext uri="{BB962C8B-B14F-4D97-AF65-F5344CB8AC3E}">
        <p14:creationId xmlns:p14="http://schemas.microsoft.com/office/powerpoint/2010/main" val="24896460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44</a:t>
            </a:fld>
            <a:endParaRPr lang="zh-TW" altLang="en-US"/>
          </a:p>
        </p:txBody>
      </p:sp>
    </p:spTree>
    <p:extLst>
      <p:ext uri="{BB962C8B-B14F-4D97-AF65-F5344CB8AC3E}">
        <p14:creationId xmlns:p14="http://schemas.microsoft.com/office/powerpoint/2010/main" val="28740732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45</a:t>
            </a:fld>
            <a:endParaRPr lang="zh-TW" altLang="en-US"/>
          </a:p>
        </p:txBody>
      </p:sp>
    </p:spTree>
    <p:extLst>
      <p:ext uri="{BB962C8B-B14F-4D97-AF65-F5344CB8AC3E}">
        <p14:creationId xmlns:p14="http://schemas.microsoft.com/office/powerpoint/2010/main" val="232583540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46</a:t>
            </a:fld>
            <a:endParaRPr lang="zh-TW" altLang="en-US"/>
          </a:p>
        </p:txBody>
      </p:sp>
    </p:spTree>
    <p:extLst>
      <p:ext uri="{BB962C8B-B14F-4D97-AF65-F5344CB8AC3E}">
        <p14:creationId xmlns:p14="http://schemas.microsoft.com/office/powerpoint/2010/main" val="7554596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47</a:t>
            </a:fld>
            <a:endParaRPr lang="zh-TW" altLang="en-US"/>
          </a:p>
        </p:txBody>
      </p:sp>
    </p:spTree>
    <p:extLst>
      <p:ext uri="{BB962C8B-B14F-4D97-AF65-F5344CB8AC3E}">
        <p14:creationId xmlns:p14="http://schemas.microsoft.com/office/powerpoint/2010/main" val="23491222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48</a:t>
            </a:fld>
            <a:endParaRPr lang="zh-TW" altLang="en-US"/>
          </a:p>
        </p:txBody>
      </p:sp>
    </p:spTree>
    <p:extLst>
      <p:ext uri="{BB962C8B-B14F-4D97-AF65-F5344CB8AC3E}">
        <p14:creationId xmlns:p14="http://schemas.microsoft.com/office/powerpoint/2010/main" val="28039355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49</a:t>
            </a:fld>
            <a:endParaRPr lang="zh-TW" altLang="en-US"/>
          </a:p>
        </p:txBody>
      </p:sp>
    </p:spTree>
    <p:extLst>
      <p:ext uri="{BB962C8B-B14F-4D97-AF65-F5344CB8AC3E}">
        <p14:creationId xmlns:p14="http://schemas.microsoft.com/office/powerpoint/2010/main" val="3389398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50</a:t>
            </a:fld>
            <a:endParaRPr lang="zh-TW" altLang="en-US"/>
          </a:p>
        </p:txBody>
      </p:sp>
    </p:spTree>
    <p:extLst>
      <p:ext uri="{BB962C8B-B14F-4D97-AF65-F5344CB8AC3E}">
        <p14:creationId xmlns:p14="http://schemas.microsoft.com/office/powerpoint/2010/main" val="3113758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51</a:t>
            </a:fld>
            <a:endParaRPr lang="zh-TW" altLang="en-US"/>
          </a:p>
        </p:txBody>
      </p:sp>
    </p:spTree>
    <p:extLst>
      <p:ext uri="{BB962C8B-B14F-4D97-AF65-F5344CB8AC3E}">
        <p14:creationId xmlns:p14="http://schemas.microsoft.com/office/powerpoint/2010/main" val="17095538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t>教師可彈性調整「連連看」的教學方法，可採用全班共同回答、學生舉手回答，亦可由教師印製學習單，使每個學生都能個別練習。</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52</a:t>
            </a:fld>
            <a:endParaRPr lang="zh-TW" altLang="en-US"/>
          </a:p>
        </p:txBody>
      </p:sp>
    </p:spTree>
    <p:extLst>
      <p:ext uri="{BB962C8B-B14F-4D97-AF65-F5344CB8AC3E}">
        <p14:creationId xmlns:p14="http://schemas.microsoft.com/office/powerpoint/2010/main" val="11188508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lstStyle/>
          <a:p>
            <a:r>
              <a:rPr lang="zh-TW" altLang="en-US" dirty="0" smtClean="0"/>
              <a:t>全班問答</a:t>
            </a:r>
            <a:endParaRPr lang="en-US" altLang="zh-TW" dirty="0" smtClean="0"/>
          </a:p>
          <a:p>
            <a:r>
              <a:rPr lang="zh-TW" altLang="en-US" dirty="0" smtClean="0"/>
              <a:t>參考答案：把兒童權利說給家人朋友聽，或是畫出來給家人朋友看（無標準答案）</a:t>
            </a:r>
            <a:endParaRPr lang="en-US" altLang="zh-TW" dirty="0" smtClean="0"/>
          </a:p>
        </p:txBody>
      </p:sp>
      <p:sp>
        <p:nvSpPr>
          <p:cNvPr id="4" name="投影片編號版面配置區 3"/>
          <p:cNvSpPr>
            <a:spLocks noGrp="1"/>
          </p:cNvSpPr>
          <p:nvPr>
            <p:ph type="sldNum" sz="quarter" idx="10"/>
          </p:nvPr>
        </p:nvSpPr>
        <p:spPr/>
        <p:txBody>
          <a:bodyPr/>
          <a:lstStyle/>
          <a:p>
            <a:fld id="{186E7470-F8DC-46B6-85A3-A1E18191528E}" type="slidenum">
              <a:rPr lang="zh-TW" altLang="en-US" smtClean="0"/>
              <a:t>54</a:t>
            </a:fld>
            <a:endParaRPr lang="zh-TW" altLang="en-US"/>
          </a:p>
        </p:txBody>
      </p:sp>
    </p:spTree>
    <p:extLst>
      <p:ext uri="{BB962C8B-B14F-4D97-AF65-F5344CB8AC3E}">
        <p14:creationId xmlns:p14="http://schemas.microsoft.com/office/powerpoint/2010/main" val="592616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44F4A2F5-2111-4C0C-915C-772E0865CB19}" type="datetimeFigureOut">
              <a:rPr lang="zh-TW" altLang="en-US" smtClean="0"/>
              <a:t>2019/10/9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790D8E3A-11FC-4A4A-9016-6F3A2113D0A3}" type="slidenum">
              <a:rPr lang="zh-TW" altLang="en-US" smtClean="0"/>
              <a:t>‹#›</a:t>
            </a:fld>
            <a:endParaRPr lang="zh-TW" altLang="en-US"/>
          </a:p>
        </p:txBody>
      </p:sp>
    </p:spTree>
    <p:extLst>
      <p:ext uri="{BB962C8B-B14F-4D97-AF65-F5344CB8AC3E}">
        <p14:creationId xmlns:p14="http://schemas.microsoft.com/office/powerpoint/2010/main" val="3659863770"/>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4F4A2F5-2111-4C0C-915C-772E0865CB19}" type="datetimeFigureOut">
              <a:rPr lang="zh-TW" altLang="en-US" smtClean="0"/>
              <a:t>2019/10/9</a:t>
            </a:fld>
            <a:endParaRPr lang="zh-TW" altLang="en-US"/>
          </a:p>
        </p:txBody>
      </p:sp>
      <p:sp>
        <p:nvSpPr>
          <p:cNvPr id="5" name="頁尾版面配置區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0D8E3A-11FC-4A4A-9016-6F3A2113D0A3}" type="slidenum">
              <a:rPr lang="zh-TW" altLang="en-US" smtClean="0"/>
              <a:t>‹#›</a:t>
            </a:fld>
            <a:endParaRPr lang="zh-TW" altLang="en-US"/>
          </a:p>
        </p:txBody>
      </p:sp>
    </p:spTree>
    <p:extLst>
      <p:ext uri="{BB962C8B-B14F-4D97-AF65-F5344CB8AC3E}">
        <p14:creationId xmlns:p14="http://schemas.microsoft.com/office/powerpoint/2010/main" val="1286058308"/>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01603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288645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890112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133924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271923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8209258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normAutofit fontScale="90000"/>
          </a:bodyPr>
          <a:lstStyle/>
          <a:p>
            <a:pPr>
              <a:lnSpc>
                <a:spcPts val="7500"/>
              </a:lnSpc>
            </a:pPr>
            <a:r>
              <a:rPr lang="zh-TW" altLang="en-US" sz="5400" b="1" smtClean="0">
                <a:latin typeface="王漢宗中楷體注音" panose="040B0700000000000000" pitchFamily="82" charset="-120"/>
                <a:ea typeface="王漢宗中楷體注音" panose="040B0700000000000000" pitchFamily="82" charset="-120"/>
              </a:rPr>
              <a:t>這個故事</a:t>
            </a:r>
            <a:r>
              <a:rPr lang="zh-TW" altLang="en-US" sz="5400" b="1" smtClean="0">
                <a:latin typeface="+mn-ea"/>
                <a:ea typeface="+mn-ea"/>
              </a:rPr>
              <a:t>，</a:t>
            </a:r>
            <a:r>
              <a:rPr lang="zh-TW" altLang="en-US" sz="5400" b="1" smtClean="0">
                <a:latin typeface="王漢宗中楷體注音" panose="040B0700000000000000" pitchFamily="82" charset="-120"/>
                <a:ea typeface="王漢宗中楷體注音" panose="040B0700000000000000" pitchFamily="82" charset="-120"/>
              </a:rPr>
              <a:t>要從很久</a:t>
            </a:r>
            <a:r>
              <a:rPr lang="en-US" altLang="zh-TW" sz="5400" b="1" smtClean="0">
                <a:latin typeface="王漢宗中楷體注音" panose="040B0700000000000000" pitchFamily="82" charset="-120"/>
                <a:ea typeface="王漢宗中楷體注音" panose="040B0700000000000000" pitchFamily="82" charset="-120"/>
              </a:rPr>
              <a:t/>
            </a:r>
            <a:br>
              <a:rPr lang="en-US" altLang="zh-TW" sz="5400" b="1" smtClean="0">
                <a:latin typeface="王漢宗中楷體注音" panose="040B0700000000000000" pitchFamily="82" charset="-120"/>
                <a:ea typeface="王漢宗中楷體注音" panose="040B0700000000000000" pitchFamily="82" charset="-120"/>
              </a:rPr>
            </a:br>
            <a:r>
              <a:rPr lang="zh-TW" altLang="en-US" sz="5400" b="1" smtClean="0">
                <a:latin typeface="王漢宗中楷體注音" panose="040B0700000000000000" pitchFamily="82" charset="-120"/>
                <a:ea typeface="王漢宗中楷體注音" panose="040B0700000000000000" pitchFamily="82" charset="-120"/>
              </a:rPr>
              <a:t>很久以前說起</a:t>
            </a:r>
            <a:r>
              <a:rPr lang="zh-TW" altLang="en-US" sz="3200" b="1" smtClean="0">
                <a:latin typeface="王漢宗中楷體注音" panose="040B0700000000000000" pitchFamily="82" charset="-120"/>
                <a:ea typeface="王漢宗中楷體注音" panose="040B0700000000000000" pitchFamily="82" charset="-120"/>
              </a:rPr>
              <a:t> </a:t>
            </a:r>
            <a:r>
              <a:rPr lang="en-US" altLang="zh-TW" sz="5400" b="1" smtClean="0">
                <a:latin typeface="+mn-ea"/>
                <a:ea typeface="+mn-ea"/>
              </a:rPr>
              <a:t>……</a:t>
            </a:r>
            <a:endParaRPr lang="zh-TW" altLang="en-US" sz="6000" b="1" dirty="0">
              <a:latin typeface="+mn-ea"/>
              <a:ea typeface="+mn-ea"/>
            </a:endParaRPr>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416837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779397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596527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43288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30195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081151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20001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204136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2060444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012196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03247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9345035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33083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19099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20349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0529970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292389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820291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2530456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172707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820774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7552483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229608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8059625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809578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706216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604339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185344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5366202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normAutofit fontScale="90000"/>
          </a:bodyPr>
          <a:lstStyle/>
          <a:p>
            <a:pPr algn="ctr">
              <a:lnSpc>
                <a:spcPts val="7500"/>
              </a:lnSpc>
            </a:pPr>
            <a:r>
              <a:rPr lang="en-US" altLang="zh-TW" sz="4800" b="1" smtClean="0">
                <a:latin typeface="微軟正黑體" panose="020B0604030504040204" pitchFamily="34" charset="-120"/>
                <a:ea typeface="微軟正黑體" panose="020B0604030504040204" pitchFamily="34" charset="-120"/>
              </a:rPr>
              <a:t>《</a:t>
            </a:r>
            <a:r>
              <a:rPr lang="zh-TW" altLang="en-US" sz="5400" b="1" smtClean="0">
                <a:latin typeface="王漢宗中楷體注音" panose="040B0700000000000000" pitchFamily="82" charset="-120"/>
                <a:ea typeface="王漢宗中楷體注音" panose="040B0700000000000000" pitchFamily="82" charset="-120"/>
              </a:rPr>
              <a:t>兒童權利公約</a:t>
            </a:r>
            <a:r>
              <a:rPr lang="en-US" altLang="zh-TW" sz="4800" b="1" smtClean="0">
                <a:latin typeface="微軟正黑體" panose="020B0604030504040204" pitchFamily="34" charset="-120"/>
                <a:ea typeface="微軟正黑體" panose="020B0604030504040204" pitchFamily="34" charset="-120"/>
              </a:rPr>
              <a:t>》</a:t>
            </a:r>
            <a:r>
              <a:rPr lang="en-US" altLang="zh-TW" sz="5400" b="1" smtClean="0">
                <a:latin typeface="微軟正黑體" panose="020B0604030504040204" pitchFamily="34" charset="-120"/>
                <a:ea typeface="微軟正黑體" panose="020B0604030504040204" pitchFamily="34" charset="-120"/>
              </a:rPr>
              <a:t/>
            </a:r>
            <a:br>
              <a:rPr lang="en-US" altLang="zh-TW" sz="5400" b="1" smtClean="0">
                <a:latin typeface="微軟正黑體" panose="020B0604030504040204" pitchFamily="34" charset="-120"/>
                <a:ea typeface="微軟正黑體" panose="020B0604030504040204" pitchFamily="34" charset="-120"/>
              </a:rPr>
            </a:br>
            <a:r>
              <a:rPr lang="en-US" altLang="zh-TW" sz="5400" b="1" smtClean="0">
                <a:latin typeface="微軟正黑體" panose="020B0604030504040204" pitchFamily="34" charset="-120"/>
                <a:ea typeface="微軟正黑體" panose="020B0604030504040204" pitchFamily="34" charset="-120"/>
              </a:rPr>
              <a:t> </a:t>
            </a:r>
            <a:r>
              <a:rPr lang="zh-TW" altLang="en-US" sz="5400" b="1" smtClean="0">
                <a:latin typeface="王漢宗中楷體注音" panose="040B0700000000000000" pitchFamily="82" charset="-120"/>
                <a:ea typeface="王漢宗中楷體注音" panose="040B0700000000000000" pitchFamily="82" charset="-120"/>
              </a:rPr>
              <a:t>舉例來說</a:t>
            </a:r>
            <a:endParaRPr lang="zh-TW" altLang="en-US" sz="5400" b="1" dirty="0">
              <a:latin typeface="王漢宗中楷體注音" panose="040B0700000000000000" pitchFamily="82" charset="-120"/>
              <a:ea typeface="王漢宗中楷體注音" panose="040B0700000000000000" pitchFamily="82" charset="-120"/>
            </a:endParaRPr>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24654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151996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647279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85791419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17950230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7323059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7379565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4121097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614568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3627917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6136905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641201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69057827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82324619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340583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37915692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50558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54016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4868963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59500079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034214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59318090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3" name="圖片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8924882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標題 1" hidden="1"/>
          <p:cNvSpPr>
            <a:spLocks noGrp="1"/>
          </p:cNvSpPr>
          <p:nvPr>
            <p:ph type="title"/>
          </p:nvPr>
        </p:nvSpPr>
        <p:spPr/>
        <p:txBody>
          <a:bodyPr/>
          <a:lstStyle/>
          <a:p>
            <a:endParaRPr lang="zh-TW" altLang="en-US"/>
          </a:p>
        </p:txBody>
      </p:sp>
      <p:pic>
        <p:nvPicPr>
          <p:cNvPr id="4" name="圖片 3"/>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22115286"/>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1398</Words>
  <Application>Microsoft Office PowerPoint</Application>
  <PresentationFormat>寬螢幕</PresentationFormat>
  <Paragraphs>80</Paragraphs>
  <Slides>59</Slides>
  <Notes>30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59</vt:i4>
      </vt:variant>
    </vt:vector>
  </HeadingPairs>
  <TitlesOfParts>
    <vt:vector size="66" baseType="lpstr">
      <vt:lpstr>王漢宗中楷體注音</vt:lpstr>
      <vt:lpstr>微軟正黑體</vt:lpstr>
      <vt:lpstr>新細明體</vt:lpstr>
      <vt:lpstr>Arial</vt:lpstr>
      <vt:lpstr>Calibri</vt:lpstr>
      <vt:lpstr>Calibri Light</vt:lpstr>
      <vt:lpstr>Office 佈景主題</vt:lpstr>
      <vt:lpstr>PowerPoint 簡報</vt:lpstr>
      <vt:lpstr>PowerPoint 簡報</vt:lpstr>
      <vt:lpstr>PowerPoint 簡報</vt:lpstr>
      <vt:lpstr>PowerPoint 簡報</vt:lpstr>
      <vt:lpstr>PowerPoint 簡報</vt:lpstr>
      <vt:lpstr>PowerPoint 簡報</vt:lpstr>
      <vt:lpstr>這個故事，要從很久 很久以前說起 ……</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《兒童權利公約》  舉例來說</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美芳 胡</dc:creator>
  <cp:lastModifiedBy>美芳 胡</cp:lastModifiedBy>
  <cp:revision>11</cp:revision>
  <dcterms:created xsi:type="dcterms:W3CDTF">2019-10-07T13:57:36Z</dcterms:created>
  <dcterms:modified xsi:type="dcterms:W3CDTF">2019-10-09T12:47:29Z</dcterms:modified>
</cp:coreProperties>
</file>