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76" r:id="rId4"/>
    <p:sldId id="277" r:id="rId5"/>
    <p:sldId id="263" r:id="rId6"/>
    <p:sldId id="282" r:id="rId7"/>
    <p:sldId id="258" r:id="rId8"/>
    <p:sldId id="280" r:id="rId9"/>
    <p:sldId id="283" r:id="rId10"/>
    <p:sldId id="281" r:id="rId11"/>
    <p:sldId id="25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23323-2FAC-4163-B8AE-C8C8A9A14D14}" type="datetimeFigureOut">
              <a:rPr lang="zh-TW" altLang="en-US" smtClean="0"/>
              <a:pPr/>
              <a:t>2024/5/1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1B5E6-61CF-457F-BF03-86D3BD1650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06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1B5E6-61CF-457F-BF03-86D3BD1650DC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113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628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563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301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04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103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572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652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975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117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10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79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F22A6-F41B-48BF-98DF-E76510C8D4A5}" type="datetimeFigureOut">
              <a:rPr lang="zh-CN" altLang="en-US" smtClean="0"/>
              <a:pPr/>
              <a:t>2024/5/1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42A89-7F75-40EF-9F46-EB0761758A8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9" y="2205484"/>
            <a:ext cx="3351471" cy="318124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963691" y="503804"/>
            <a:ext cx="839382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800" b="1" kern="0">
                <a:solidFill>
                  <a:srgbClr val="C00000"/>
                </a:solidFill>
                <a:latin typeface="Calibri"/>
                <a:ea typeface="微軟正黑體" pitchFamily="34" charset="-120"/>
                <a:cs typeface="+mj-cs"/>
              </a:rPr>
              <a:t>國教輔導團</a:t>
            </a:r>
            <a:r>
              <a:rPr kumimoji="0" lang="zh-TW" altLang="en-US" sz="48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+mj-cs"/>
              </a:rPr>
              <a:t>綜合活動學習領域到校輔導</a:t>
            </a:r>
            <a:br>
              <a:rPr kumimoji="0" lang="zh-TW" altLang="en-US" sz="48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+mj-cs"/>
              </a:rPr>
            </a:br>
            <a:endParaRPr kumimoji="0" lang="zh-TW" altLang="en-US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172929" y="5548778"/>
            <a:ext cx="597535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kumimoji="0" lang="zh-TW" altLang="en-US" sz="2800" b="1" dirty="0">
                <a:solidFill>
                  <a:srgbClr val="FF3300"/>
                </a:solidFill>
                <a:latin typeface="微軟正黑體" pitchFamily="34" charset="-120"/>
                <a:ea typeface="微軟正黑體" pitchFamily="34" charset="-120"/>
              </a:rPr>
              <a:t>桃園市國教輔導團綜合活動學習領域</a:t>
            </a:r>
          </a:p>
          <a:p>
            <a:pPr eaLnBrk="1" hangingPunct="1">
              <a:defRPr/>
            </a:pPr>
            <a:r>
              <a:rPr kumimoji="0" lang="zh-TW" altLang="en-US" sz="2800" b="1" dirty="0">
                <a:solidFill>
                  <a:srgbClr val="FF3300"/>
                </a:solidFill>
                <a:latin typeface="微軟正黑體" pitchFamily="34" charset="-120"/>
                <a:ea typeface="微軟正黑體" pitchFamily="34" charset="-120"/>
              </a:rPr>
              <a:t>                 兼任輔導員  </a:t>
            </a:r>
            <a:r>
              <a:rPr lang="zh-TW" altLang="en-US" sz="4000" b="1" dirty="0">
                <a:solidFill>
                  <a:srgbClr val="FF3300"/>
                </a:solidFill>
                <a:latin typeface="微軟正黑體" pitchFamily="34" charset="-120"/>
                <a:ea typeface="微軟正黑體" pitchFamily="34" charset="-120"/>
              </a:rPr>
              <a:t>蘇鴻彬</a:t>
            </a:r>
            <a:endParaRPr kumimoji="0" lang="zh-TW" altLang="en-US" sz="4000" b="1" dirty="0">
              <a:solidFill>
                <a:srgbClr val="FF33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69395" y="2712692"/>
            <a:ext cx="23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002060"/>
                </a:solidFill>
                <a:ea typeface="微軟正黑體" pitchFamily="34" charset="-120"/>
              </a:rPr>
              <a:t>新興國小</a:t>
            </a:r>
            <a:endParaRPr lang="zh-TW" alt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35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0" y="6500211"/>
            <a:ext cx="8006957" cy="391240"/>
            <a:chOff x="3435705" y="2258827"/>
            <a:chExt cx="5405065" cy="391240"/>
          </a:xfrm>
        </p:grpSpPr>
        <p:sp>
          <p:nvSpPr>
            <p:cNvPr id="6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" y="2374092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467466" y="1112109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公開授課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40517" y="973484"/>
            <a:ext cx="7351483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        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我形我樹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帶隊校長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羅玫玲校長 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  持 人 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吳美鳳主任               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共備老師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吳美鳳主任、黃昕婷主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任、</a:t>
            </a: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麥桂齡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主任、蘇鴻 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彬主任、</a:t>
            </a: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陳佩妤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</a:t>
            </a:r>
            <a:endParaRPr lang="en-US" altLang="zh-TW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蘇鴻彬主任</a:t>
            </a:r>
          </a:p>
        </p:txBody>
      </p:sp>
      <p:pic>
        <p:nvPicPr>
          <p:cNvPr id="9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225434"/>
            <a:ext cx="638755" cy="522617"/>
          </a:xfrm>
          <a:prstGeom prst="rect">
            <a:avLst/>
          </a:prstGeom>
        </p:spPr>
      </p:pic>
      <p:pic>
        <p:nvPicPr>
          <p:cNvPr id="10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712176"/>
            <a:ext cx="638755" cy="522617"/>
          </a:xfrm>
          <a:prstGeom prst="rect">
            <a:avLst/>
          </a:prstGeom>
        </p:spPr>
      </p:pic>
      <p:pic>
        <p:nvPicPr>
          <p:cNvPr id="11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32163" y="1281240"/>
            <a:ext cx="638755" cy="522617"/>
          </a:xfrm>
          <a:prstGeom prst="rect">
            <a:avLst/>
          </a:prstGeom>
        </p:spPr>
      </p:pic>
      <p:pic>
        <p:nvPicPr>
          <p:cNvPr id="14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19988" y="1938581"/>
            <a:ext cx="638755" cy="522617"/>
          </a:xfrm>
          <a:prstGeom prst="rect">
            <a:avLst/>
          </a:prstGeom>
        </p:spPr>
      </p:pic>
      <p:pic>
        <p:nvPicPr>
          <p:cNvPr id="15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4117888" y="5913351"/>
            <a:ext cx="638755" cy="52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0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32163" y="5166638"/>
            <a:ext cx="8006957" cy="391240"/>
            <a:chOff x="3435705" y="2258827"/>
            <a:chExt cx="5405065" cy="391240"/>
          </a:xfrm>
        </p:grpSpPr>
        <p:sp>
          <p:nvSpPr>
            <p:cNvPr id="6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45" y="2374092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467466" y="1112109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活動流程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110489"/>
              </p:ext>
            </p:extLst>
          </p:nvPr>
        </p:nvGraphicFramePr>
        <p:xfrm>
          <a:off x="4375230" y="2029097"/>
          <a:ext cx="7546696" cy="22680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96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2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83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地點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44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14:00~14:40</a:t>
                      </a:r>
                      <a:endParaRPr lang="zh-TW" altLang="en-US" sz="3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觀課</a:t>
                      </a: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公開授課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4443">
                <a:tc>
                  <a:txBody>
                    <a:bodyPr/>
                    <a:lstStyle/>
                    <a:p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14:50~15:30</a:t>
                      </a:r>
                      <a:endParaRPr lang="zh-TW" altLang="en-US" sz="3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議課</a:t>
                      </a:r>
                      <a:r>
                        <a:rPr lang="en-US" altLang="zh-TW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課後討論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教研室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58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4132162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079911" y="2759855"/>
            <a:ext cx="8006957" cy="391240"/>
            <a:chOff x="3435705" y="2258827"/>
            <a:chExt cx="5405065" cy="391240"/>
          </a:xfrm>
        </p:grpSpPr>
        <p:sp>
          <p:nvSpPr>
            <p:cNvPr id="6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79" y="1799326"/>
            <a:ext cx="3039525" cy="2885143"/>
          </a:xfrm>
          <a:prstGeom prst="rect">
            <a:avLst/>
          </a:prstGeom>
        </p:spPr>
      </p:pic>
      <p:sp>
        <p:nvSpPr>
          <p:cNvPr id="13" name="文本框 29"/>
          <p:cNvSpPr txBox="1"/>
          <p:nvPr/>
        </p:nvSpPr>
        <p:spPr>
          <a:xfrm>
            <a:off x="502300" y="2157138"/>
            <a:ext cx="3366481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議課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1128069" y="413764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4800" b="1" dirty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3600" b="1" dirty="0"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3600" b="1" dirty="0">
              <a:solidFill>
                <a:srgbClr val="0000FF"/>
              </a:solidFill>
              <a:ea typeface="標楷體" panose="03000509000000000000" pitchFamily="65" charset="-12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2000" b="1" dirty="0"/>
          </a:p>
          <a:p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1585733" y="1312660"/>
            <a:ext cx="103397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6"/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教學者說明課程設計緣起、理念、學習目標、授課心得等</a:t>
            </a:r>
          </a:p>
        </p:txBody>
      </p:sp>
      <p:grpSp>
        <p:nvGrpSpPr>
          <p:cNvPr id="16" name="组合 4"/>
          <p:cNvGrpSpPr/>
          <p:nvPr/>
        </p:nvGrpSpPr>
        <p:grpSpPr>
          <a:xfrm>
            <a:off x="4048384" y="4876688"/>
            <a:ext cx="8006957" cy="391240"/>
            <a:chOff x="3435705" y="2258827"/>
            <a:chExt cx="5405065" cy="391240"/>
          </a:xfrm>
        </p:grpSpPr>
        <p:sp>
          <p:nvSpPr>
            <p:cNvPr id="17" name="Freeform 171"/>
            <p:cNvSpPr/>
            <p:nvPr/>
          </p:nvSpPr>
          <p:spPr bwMode="auto">
            <a:xfrm rot="10800000">
              <a:off x="3435705" y="2367028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8" name="Freeform 59"/>
            <p:cNvSpPr/>
            <p:nvPr/>
          </p:nvSpPr>
          <p:spPr bwMode="auto">
            <a:xfrm>
              <a:off x="8535812" y="2258827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4406705" y="4005989"/>
            <a:ext cx="74260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■</a:t>
            </a: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觀課者分享觀察紀錄及心得</a:t>
            </a:r>
          </a:p>
        </p:txBody>
      </p:sp>
    </p:spTree>
    <p:extLst>
      <p:ext uri="{BB962C8B-B14F-4D97-AF65-F5344CB8AC3E}">
        <p14:creationId xmlns:p14="http://schemas.microsoft.com/office/powerpoint/2010/main" val="272902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6" y="37982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1" name="群組 10"/>
          <p:cNvGrpSpPr/>
          <p:nvPr/>
        </p:nvGrpSpPr>
        <p:grpSpPr>
          <a:xfrm>
            <a:off x="390055" y="463784"/>
            <a:ext cx="4453422" cy="820792"/>
            <a:chOff x="3551266" y="707624"/>
            <a:chExt cx="4453422" cy="820792"/>
          </a:xfrm>
        </p:grpSpPr>
        <p:sp>
          <p:nvSpPr>
            <p:cNvPr id="9" name="文本框 29"/>
            <p:cNvSpPr txBox="1"/>
            <p:nvPr/>
          </p:nvSpPr>
          <p:spPr>
            <a:xfrm>
              <a:off x="4638207" y="777139"/>
              <a:ext cx="3366481" cy="707886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rgbClr val="0070C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課程設計緣起</a:t>
              </a:r>
              <a:endParaRPr lang="zh-CN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254" t="83564" r="37802" b="-1617"/>
            <a:stretch/>
          </p:blipFill>
          <p:spPr>
            <a:xfrm>
              <a:off x="3551266" y="707624"/>
              <a:ext cx="1003192" cy="820792"/>
            </a:xfrm>
            <a:prstGeom prst="rect">
              <a:avLst/>
            </a:prstGeom>
          </p:spPr>
        </p:pic>
      </p:grpSp>
      <p:grpSp>
        <p:nvGrpSpPr>
          <p:cNvPr id="16" name="组合 4"/>
          <p:cNvGrpSpPr/>
          <p:nvPr/>
        </p:nvGrpSpPr>
        <p:grpSpPr>
          <a:xfrm>
            <a:off x="1123590" y="5960523"/>
            <a:ext cx="9300570" cy="391240"/>
            <a:chOff x="3828730" y="2289575"/>
            <a:chExt cx="5468558" cy="391240"/>
          </a:xfrm>
        </p:grpSpPr>
        <p:sp>
          <p:nvSpPr>
            <p:cNvPr id="18" name="Freeform 171"/>
            <p:cNvSpPr/>
            <p:nvPr/>
          </p:nvSpPr>
          <p:spPr bwMode="auto">
            <a:xfrm rot="10800000">
              <a:off x="3828730" y="2411637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9" name="Freeform 59"/>
            <p:cNvSpPr/>
            <p:nvPr/>
          </p:nvSpPr>
          <p:spPr bwMode="auto">
            <a:xfrm>
              <a:off x="8992330" y="2289575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97280" y="1357961"/>
            <a:ext cx="10145486" cy="487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6">
              <a:lnSpc>
                <a:spcPts val="3840"/>
              </a:lnSpc>
            </a:pP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當今的數位時代，社交媒體已成為我們生活中不可或缺的一部分，影響著我們溝通、互動和自我認知的方式。雖然社交媒體提供了一個聯繫和自我表達的平台，但它也帶來了一些挑戰，尤其是對於正在積極發展自我認同的青少年。</a:t>
            </a:r>
            <a:endParaRPr lang="en-US" altLang="zh-TW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自我認同建立</a:t>
            </a: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的過程中，孩子可能學得有益的經驗，也有可能學會不當的行為。我們希望透過課程的設計，協助學生建立自己的道德標準，學習判斷是非，懂得用正確的方式建立自我認同。</a:t>
            </a:r>
          </a:p>
          <a:p>
            <a:pPr lvl="6">
              <a:lnSpc>
                <a:spcPct val="80000"/>
              </a:lnSpc>
            </a:pPr>
            <a:endParaRPr lang="zh-TW" altLang="en-US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173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6" y="37982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群組 10"/>
          <p:cNvGrpSpPr/>
          <p:nvPr/>
        </p:nvGrpSpPr>
        <p:grpSpPr>
          <a:xfrm>
            <a:off x="390055" y="463784"/>
            <a:ext cx="4453422" cy="820792"/>
            <a:chOff x="3551266" y="707624"/>
            <a:chExt cx="4453422" cy="820792"/>
          </a:xfrm>
        </p:grpSpPr>
        <p:sp>
          <p:nvSpPr>
            <p:cNvPr id="9" name="文本框 29"/>
            <p:cNvSpPr txBox="1"/>
            <p:nvPr/>
          </p:nvSpPr>
          <p:spPr>
            <a:xfrm>
              <a:off x="4638207" y="777139"/>
              <a:ext cx="3366481" cy="707886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rgbClr val="0070C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課程設計理念</a:t>
              </a:r>
              <a:endParaRPr lang="zh-CN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254" t="83564" r="37802" b="-1617"/>
            <a:stretch/>
          </p:blipFill>
          <p:spPr>
            <a:xfrm>
              <a:off x="3551266" y="707624"/>
              <a:ext cx="1003192" cy="820792"/>
            </a:xfrm>
            <a:prstGeom prst="rect">
              <a:avLst/>
            </a:prstGeom>
          </p:spPr>
        </p:pic>
      </p:grpSp>
      <p:grpSp>
        <p:nvGrpSpPr>
          <p:cNvPr id="3" name="组合 4"/>
          <p:cNvGrpSpPr/>
          <p:nvPr/>
        </p:nvGrpSpPr>
        <p:grpSpPr>
          <a:xfrm>
            <a:off x="1123590" y="5960523"/>
            <a:ext cx="9300570" cy="391240"/>
            <a:chOff x="3828730" y="2289575"/>
            <a:chExt cx="5468558" cy="391240"/>
          </a:xfrm>
        </p:grpSpPr>
        <p:sp>
          <p:nvSpPr>
            <p:cNvPr id="18" name="Freeform 171"/>
            <p:cNvSpPr/>
            <p:nvPr/>
          </p:nvSpPr>
          <p:spPr bwMode="auto">
            <a:xfrm rot="10800000">
              <a:off x="3828730" y="2411637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9" name="Freeform 59"/>
            <p:cNvSpPr/>
            <p:nvPr/>
          </p:nvSpPr>
          <p:spPr bwMode="auto">
            <a:xfrm>
              <a:off x="8992330" y="2289575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97280" y="1357961"/>
            <a:ext cx="10145486" cy="4965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6">
              <a:lnSpc>
                <a:spcPts val="3840"/>
              </a:lnSpc>
            </a:pP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我們相信</a:t>
            </a: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培養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正確與健康</a:t>
            </a: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的自我認同對青少年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未來人生</a:t>
            </a: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幸福與</a:t>
            </a: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成功至關重要。通過了解自己的優勢、價值觀和信念，青少年可以做出明智的決定，建立有意義的關係，並為社會做出積極的貢獻。</a:t>
            </a:r>
            <a:endParaRPr lang="en-US" altLang="zh-TW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們希望從教學活動中，透過體驗活動的引導與反思，讓孩子能更了解科技的進步並不會改變是非與道德的普世價值，每個人都希望獲得別人正向的肯定與關注，但是應該透過正確的方式；並學習接納自己與他人的不同特質，建立自己的正確的生活態度，追求更為美好的人生。</a:t>
            </a:r>
            <a:endParaRPr lang="zh-TW" altLang="en-US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1733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34" y="1417463"/>
            <a:ext cx="3480042" cy="3303285"/>
          </a:xfrm>
          <a:prstGeom prst="rect">
            <a:avLst/>
          </a:prstGeom>
        </p:spPr>
      </p:pic>
      <p:sp>
        <p:nvSpPr>
          <p:cNvPr id="18" name="文本框 29"/>
          <p:cNvSpPr txBox="1"/>
          <p:nvPr/>
        </p:nvSpPr>
        <p:spPr>
          <a:xfrm>
            <a:off x="310834" y="1862953"/>
            <a:ext cx="3366481" cy="175432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學習</a:t>
            </a:r>
            <a:endParaRPr lang="en-US" altLang="zh-TW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  <a:p>
            <a:pPr algn="ctr"/>
            <a:r>
              <a:rPr lang="zh-TW" altLang="en-US" sz="54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目標</a:t>
            </a:r>
            <a:endParaRPr lang="zh-CN" altLang="en-US" sz="54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4043778" y="775560"/>
            <a:ext cx="7637583" cy="1963614"/>
            <a:chOff x="4305035" y="192086"/>
            <a:chExt cx="7637583" cy="1963614"/>
          </a:xfrm>
        </p:grpSpPr>
        <p:grpSp>
          <p:nvGrpSpPr>
            <p:cNvPr id="8" name="组合 7"/>
            <p:cNvGrpSpPr/>
            <p:nvPr/>
          </p:nvGrpSpPr>
          <p:grpSpPr>
            <a:xfrm>
              <a:off x="4319577" y="1657922"/>
              <a:ext cx="7623041" cy="391240"/>
              <a:chOff x="3435705" y="2258827"/>
              <a:chExt cx="5405065" cy="391240"/>
            </a:xfrm>
          </p:grpSpPr>
          <p:sp>
            <p:nvSpPr>
              <p:cNvPr id="9" name="Freeform 171"/>
              <p:cNvSpPr/>
              <p:nvPr/>
            </p:nvSpPr>
            <p:spPr bwMode="auto">
              <a:xfrm rot="10800000">
                <a:off x="3435705" y="2367028"/>
                <a:ext cx="5351463" cy="114300"/>
              </a:xfrm>
              <a:custGeom>
                <a:avLst/>
                <a:gdLst>
                  <a:gd name="T0" fmla="*/ 2147483647 w 65"/>
                  <a:gd name="T1" fmla="*/ 2147483647 h 4"/>
                  <a:gd name="T2" fmla="*/ 2147483647 w 65"/>
                  <a:gd name="T3" fmla="*/ 2147483647 h 4"/>
                  <a:gd name="T4" fmla="*/ 2147483647 w 65"/>
                  <a:gd name="T5" fmla="*/ 2147483647 h 4"/>
                  <a:gd name="T6" fmla="*/ 2147483647 w 65"/>
                  <a:gd name="T7" fmla="*/ 2147483647 h 4"/>
                  <a:gd name="T8" fmla="*/ 2147483647 w 65"/>
                  <a:gd name="T9" fmla="*/ 2147483647 h 4"/>
                  <a:gd name="T10" fmla="*/ 2147483647 w 65"/>
                  <a:gd name="T11" fmla="*/ 2147483647 h 4"/>
                  <a:gd name="T12" fmla="*/ 2147483647 w 65"/>
                  <a:gd name="T13" fmla="*/ 2147483647 h 4"/>
                  <a:gd name="T14" fmla="*/ 2147483647 w 65"/>
                  <a:gd name="T15" fmla="*/ 2147483647 h 4"/>
                  <a:gd name="T16" fmla="*/ 2147483647 w 65"/>
                  <a:gd name="T17" fmla="*/ 2147483647 h 4"/>
                  <a:gd name="T18" fmla="*/ 2147483647 w 65"/>
                  <a:gd name="T19" fmla="*/ 2147483647 h 4"/>
                  <a:gd name="T20" fmla="*/ 2147483647 w 65"/>
                  <a:gd name="T21" fmla="*/ 2147483647 h 4"/>
                  <a:gd name="T22" fmla="*/ 2147483647 w 65"/>
                  <a:gd name="T23" fmla="*/ 2147483647 h 4"/>
                  <a:gd name="T24" fmla="*/ 2147483647 w 65"/>
                  <a:gd name="T25" fmla="*/ 2147483647 h 4"/>
                  <a:gd name="T26" fmla="*/ 2147483647 w 65"/>
                  <a:gd name="T27" fmla="*/ 2147483647 h 4"/>
                  <a:gd name="T28" fmla="*/ 2147483647 w 65"/>
                  <a:gd name="T29" fmla="*/ 0 h 4"/>
                  <a:gd name="T30" fmla="*/ 2147483647 w 65"/>
                  <a:gd name="T31" fmla="*/ 2147483647 h 4"/>
                  <a:gd name="T32" fmla="*/ 0 w 65"/>
                  <a:gd name="T33" fmla="*/ 2147483647 h 4"/>
                  <a:gd name="T34" fmla="*/ 2147483647 w 65"/>
                  <a:gd name="T35" fmla="*/ 2147483647 h 4"/>
                  <a:gd name="T36" fmla="*/ 2147483647 w 65"/>
                  <a:gd name="T37" fmla="*/ 2147483647 h 4"/>
                  <a:gd name="T38" fmla="*/ 2147483647 w 65"/>
                  <a:gd name="T39" fmla="*/ 2147483647 h 4"/>
                  <a:gd name="T40" fmla="*/ 2147483647 w 65"/>
                  <a:gd name="T41" fmla="*/ 2147483647 h 4"/>
                  <a:gd name="T42" fmla="*/ 2147483647 w 65"/>
                  <a:gd name="T43" fmla="*/ 2147483647 h 4"/>
                  <a:gd name="T44" fmla="*/ 2147483647 w 65"/>
                  <a:gd name="T45" fmla="*/ 2147483647 h 4"/>
                  <a:gd name="T46" fmla="*/ 2147483647 w 65"/>
                  <a:gd name="T47" fmla="*/ 2147483647 h 4"/>
                  <a:gd name="T48" fmla="*/ 2147483647 w 65"/>
                  <a:gd name="T49" fmla="*/ 2147483647 h 4"/>
                  <a:gd name="T50" fmla="*/ 2147483647 w 65"/>
                  <a:gd name="T51" fmla="*/ 2147483647 h 4"/>
                  <a:gd name="T52" fmla="*/ 2147483647 w 65"/>
                  <a:gd name="T53" fmla="*/ 2147483647 h 4"/>
                  <a:gd name="T54" fmla="*/ 2147483647 w 65"/>
                  <a:gd name="T55" fmla="*/ 2147483647 h 4"/>
                  <a:gd name="T56" fmla="*/ 2147483647 w 65"/>
                  <a:gd name="T57" fmla="*/ 2147483647 h 4"/>
                  <a:gd name="T58" fmla="*/ 2147483647 w 65"/>
                  <a:gd name="T59" fmla="*/ 2147483647 h 4"/>
                  <a:gd name="T60" fmla="*/ 2147483647 w 65"/>
                  <a:gd name="T61" fmla="*/ 2147483647 h 4"/>
                  <a:gd name="T62" fmla="*/ 2147483647 w 65"/>
                  <a:gd name="T63" fmla="*/ 0 h 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65" h="4">
                    <a:moveTo>
                      <a:pt x="43" y="1"/>
                    </a:move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3" y="1"/>
                      <a:pt x="31" y="1"/>
                      <a:pt x="28" y="1"/>
                    </a:cubicBezTo>
                    <a:cubicBezTo>
                      <a:pt x="29" y="1"/>
                      <a:pt x="29" y="1"/>
                      <a:pt x="28" y="1"/>
                    </a:cubicBezTo>
                    <a:cubicBezTo>
                      <a:pt x="27" y="1"/>
                      <a:pt x="26" y="1"/>
                      <a:pt x="25" y="1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3" y="1"/>
                      <a:pt x="23" y="1"/>
                      <a:pt x="22" y="1"/>
                    </a:cubicBezTo>
                    <a:cubicBezTo>
                      <a:pt x="19" y="1"/>
                      <a:pt x="16" y="1"/>
                      <a:pt x="12" y="1"/>
                    </a:cubicBezTo>
                    <a:cubicBezTo>
                      <a:pt x="9" y="1"/>
                      <a:pt x="6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4" y="2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8" y="2"/>
                      <a:pt x="11" y="2"/>
                      <a:pt x="13" y="2"/>
                    </a:cubicBezTo>
                    <a:cubicBezTo>
                      <a:pt x="12" y="2"/>
                      <a:pt x="18" y="2"/>
                      <a:pt x="17" y="2"/>
                    </a:cubicBezTo>
                    <a:cubicBezTo>
                      <a:pt x="18" y="2"/>
                      <a:pt x="20" y="2"/>
                      <a:pt x="20" y="2"/>
                    </a:cubicBezTo>
                    <a:cubicBezTo>
                      <a:pt x="21" y="2"/>
                      <a:pt x="22" y="1"/>
                      <a:pt x="25" y="1"/>
                    </a:cubicBezTo>
                    <a:cubicBezTo>
                      <a:pt x="27" y="1"/>
                      <a:pt x="29" y="2"/>
                      <a:pt x="30" y="1"/>
                    </a:cubicBezTo>
                    <a:cubicBezTo>
                      <a:pt x="30" y="1"/>
                      <a:pt x="28" y="1"/>
                      <a:pt x="28" y="1"/>
                    </a:cubicBezTo>
                    <a:cubicBezTo>
                      <a:pt x="24" y="1"/>
                      <a:pt x="20" y="1"/>
                      <a:pt x="15" y="1"/>
                    </a:cubicBezTo>
                    <a:cubicBezTo>
                      <a:pt x="13" y="1"/>
                      <a:pt x="11" y="1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3" y="1"/>
                    </a:cubicBezTo>
                    <a:cubicBezTo>
                      <a:pt x="3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5" y="3"/>
                      <a:pt x="7" y="3"/>
                    </a:cubicBezTo>
                    <a:cubicBezTo>
                      <a:pt x="8" y="3"/>
                      <a:pt x="10" y="3"/>
                      <a:pt x="13" y="3"/>
                    </a:cubicBezTo>
                    <a:cubicBezTo>
                      <a:pt x="16" y="3"/>
                      <a:pt x="20" y="3"/>
                      <a:pt x="24" y="3"/>
                    </a:cubicBezTo>
                    <a:cubicBezTo>
                      <a:pt x="27" y="3"/>
                      <a:pt x="31" y="3"/>
                      <a:pt x="35" y="3"/>
                    </a:cubicBezTo>
                    <a:cubicBezTo>
                      <a:pt x="38" y="4"/>
                      <a:pt x="41" y="3"/>
                      <a:pt x="42" y="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7" y="3"/>
                      <a:pt x="51" y="3"/>
                      <a:pt x="54" y="2"/>
                    </a:cubicBezTo>
                    <a:cubicBezTo>
                      <a:pt x="55" y="2"/>
                      <a:pt x="56" y="2"/>
                      <a:pt x="58" y="2"/>
                    </a:cubicBezTo>
                    <a:cubicBezTo>
                      <a:pt x="57" y="2"/>
                      <a:pt x="57" y="2"/>
                      <a:pt x="56" y="2"/>
                    </a:cubicBezTo>
                    <a:cubicBezTo>
                      <a:pt x="57" y="2"/>
                      <a:pt x="59" y="2"/>
                      <a:pt x="59" y="2"/>
                    </a:cubicBezTo>
                    <a:cubicBezTo>
                      <a:pt x="62" y="2"/>
                      <a:pt x="61" y="1"/>
                      <a:pt x="60" y="1"/>
                    </a:cubicBezTo>
                    <a:cubicBezTo>
                      <a:pt x="59" y="1"/>
                      <a:pt x="60" y="1"/>
                      <a:pt x="59" y="1"/>
                    </a:cubicBezTo>
                    <a:cubicBezTo>
                      <a:pt x="59" y="1"/>
                      <a:pt x="60" y="1"/>
                      <a:pt x="61" y="1"/>
                    </a:cubicBezTo>
                    <a:cubicBezTo>
                      <a:pt x="61" y="1"/>
                      <a:pt x="58" y="1"/>
                      <a:pt x="59" y="1"/>
                    </a:cubicBezTo>
                    <a:cubicBezTo>
                      <a:pt x="60" y="1"/>
                      <a:pt x="61" y="1"/>
                      <a:pt x="62" y="1"/>
                    </a:cubicBezTo>
                    <a:cubicBezTo>
                      <a:pt x="61" y="1"/>
                      <a:pt x="58" y="1"/>
                      <a:pt x="58" y="1"/>
                    </a:cubicBezTo>
                    <a:cubicBezTo>
                      <a:pt x="59" y="1"/>
                      <a:pt x="61" y="1"/>
                      <a:pt x="61" y="1"/>
                    </a:cubicBezTo>
                    <a:cubicBezTo>
                      <a:pt x="61" y="1"/>
                      <a:pt x="60" y="1"/>
                      <a:pt x="60" y="1"/>
                    </a:cubicBezTo>
                    <a:cubicBezTo>
                      <a:pt x="63" y="1"/>
                      <a:pt x="64" y="1"/>
                      <a:pt x="62" y="1"/>
                    </a:cubicBezTo>
                    <a:cubicBezTo>
                      <a:pt x="63" y="1"/>
                      <a:pt x="64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1"/>
                      <a:pt x="64" y="1"/>
                      <a:pt x="63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1"/>
                      <a:pt x="64" y="1"/>
                      <a:pt x="63" y="1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4" y="1"/>
                      <a:pt x="64" y="0"/>
                      <a:pt x="63" y="0"/>
                    </a:cubicBezTo>
                    <a:cubicBezTo>
                      <a:pt x="62" y="0"/>
                      <a:pt x="61" y="0"/>
                      <a:pt x="60" y="0"/>
                    </a:cubicBezTo>
                    <a:cubicBezTo>
                      <a:pt x="54" y="0"/>
                      <a:pt x="49" y="1"/>
                      <a:pt x="43" y="1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dirty="0"/>
              </a:p>
            </p:txBody>
          </p:sp>
          <p:sp>
            <p:nvSpPr>
              <p:cNvPr id="10" name="Freeform 59"/>
              <p:cNvSpPr/>
              <p:nvPr/>
            </p:nvSpPr>
            <p:spPr bwMode="auto">
              <a:xfrm>
                <a:off x="8535812" y="2258827"/>
                <a:ext cx="304958" cy="391240"/>
              </a:xfrm>
              <a:custGeom>
                <a:avLst/>
                <a:gdLst>
                  <a:gd name="T0" fmla="*/ 2147483647 w 14"/>
                  <a:gd name="T1" fmla="*/ 2147483647 h 20"/>
                  <a:gd name="T2" fmla="*/ 2147483647 w 14"/>
                  <a:gd name="T3" fmla="*/ 2147483647 h 20"/>
                  <a:gd name="T4" fmla="*/ 2147483647 w 14"/>
                  <a:gd name="T5" fmla="*/ 2147483647 h 20"/>
                  <a:gd name="T6" fmla="*/ 2147483647 w 14"/>
                  <a:gd name="T7" fmla="*/ 2147483647 h 20"/>
                  <a:gd name="T8" fmla="*/ 2147483647 w 14"/>
                  <a:gd name="T9" fmla="*/ 2147483647 h 20"/>
                  <a:gd name="T10" fmla="*/ 2147483647 w 14"/>
                  <a:gd name="T11" fmla="*/ 2147483647 h 20"/>
                  <a:gd name="T12" fmla="*/ 2147483647 w 14"/>
                  <a:gd name="T13" fmla="*/ 2147483647 h 20"/>
                  <a:gd name="T14" fmla="*/ 2147483647 w 14"/>
                  <a:gd name="T15" fmla="*/ 2147483647 h 20"/>
                  <a:gd name="T16" fmla="*/ 2147483647 w 14"/>
                  <a:gd name="T17" fmla="*/ 2147483647 h 20"/>
                  <a:gd name="T18" fmla="*/ 2147483647 w 14"/>
                  <a:gd name="T19" fmla="*/ 2147483647 h 20"/>
                  <a:gd name="T20" fmla="*/ 2147483647 w 14"/>
                  <a:gd name="T21" fmla="*/ 2147483647 h 20"/>
                  <a:gd name="T22" fmla="*/ 2147483647 w 14"/>
                  <a:gd name="T23" fmla="*/ 2147483647 h 20"/>
                  <a:gd name="T24" fmla="*/ 2147483647 w 14"/>
                  <a:gd name="T25" fmla="*/ 2147483647 h 20"/>
                  <a:gd name="T26" fmla="*/ 2147483647 w 14"/>
                  <a:gd name="T27" fmla="*/ 2147483647 h 20"/>
                  <a:gd name="T28" fmla="*/ 2147483647 w 14"/>
                  <a:gd name="T29" fmla="*/ 2147483647 h 20"/>
                  <a:gd name="T30" fmla="*/ 2147483647 w 14"/>
                  <a:gd name="T31" fmla="*/ 2147483647 h 20"/>
                  <a:gd name="T32" fmla="*/ 2147483647 w 14"/>
                  <a:gd name="T33" fmla="*/ 2147483647 h 20"/>
                  <a:gd name="T34" fmla="*/ 2147483647 w 14"/>
                  <a:gd name="T35" fmla="*/ 2147483647 h 20"/>
                  <a:gd name="T36" fmla="*/ 2147483647 w 14"/>
                  <a:gd name="T37" fmla="*/ 2147483647 h 20"/>
                  <a:gd name="T38" fmla="*/ 2147483647 w 14"/>
                  <a:gd name="T39" fmla="*/ 2147483647 h 20"/>
                  <a:gd name="T40" fmla="*/ 2147483647 w 14"/>
                  <a:gd name="T41" fmla="*/ 2147483647 h 20"/>
                  <a:gd name="T42" fmla="*/ 2147483647 w 14"/>
                  <a:gd name="T43" fmla="*/ 2147483647 h 20"/>
                  <a:gd name="T44" fmla="*/ 2147483647 w 14"/>
                  <a:gd name="T45" fmla="*/ 2147483647 h 20"/>
                  <a:gd name="T46" fmla="*/ 2147483647 w 14"/>
                  <a:gd name="T47" fmla="*/ 2147483647 h 20"/>
                  <a:gd name="T48" fmla="*/ 2147483647 w 14"/>
                  <a:gd name="T49" fmla="*/ 2147483647 h 20"/>
                  <a:gd name="T50" fmla="*/ 2147483647 w 14"/>
                  <a:gd name="T51" fmla="*/ 2147483647 h 20"/>
                  <a:gd name="T52" fmla="*/ 2147483647 w 14"/>
                  <a:gd name="T53" fmla="*/ 2147483647 h 20"/>
                  <a:gd name="T54" fmla="*/ 2147483647 w 14"/>
                  <a:gd name="T55" fmla="*/ 2147483647 h 20"/>
                  <a:gd name="T56" fmla="*/ 2147483647 w 14"/>
                  <a:gd name="T57" fmla="*/ 2147483647 h 20"/>
                  <a:gd name="T58" fmla="*/ 2147483647 w 14"/>
                  <a:gd name="T59" fmla="*/ 2147483647 h 20"/>
                  <a:gd name="T60" fmla="*/ 2147483647 w 14"/>
                  <a:gd name="T61" fmla="*/ 0 h 20"/>
                  <a:gd name="T62" fmla="*/ 2147483647 w 14"/>
                  <a:gd name="T63" fmla="*/ 2147483647 h 20"/>
                  <a:gd name="T64" fmla="*/ 2147483647 w 14"/>
                  <a:gd name="T65" fmla="*/ 0 h 20"/>
                  <a:gd name="T66" fmla="*/ 2147483647 w 14"/>
                  <a:gd name="T67" fmla="*/ 0 h 20"/>
                  <a:gd name="T68" fmla="*/ 2147483647 w 14"/>
                  <a:gd name="T69" fmla="*/ 2147483647 h 20"/>
                  <a:gd name="T70" fmla="*/ 2147483647 w 14"/>
                  <a:gd name="T71" fmla="*/ 0 h 20"/>
                  <a:gd name="T72" fmla="*/ 2147483647 w 14"/>
                  <a:gd name="T73" fmla="*/ 2147483647 h 20"/>
                  <a:gd name="T74" fmla="*/ 2147483647 w 14"/>
                  <a:gd name="T75" fmla="*/ 0 h 20"/>
                  <a:gd name="T76" fmla="*/ 2147483647 w 14"/>
                  <a:gd name="T77" fmla="*/ 2147483647 h 20"/>
                  <a:gd name="T78" fmla="*/ 2147483647 w 14"/>
                  <a:gd name="T79" fmla="*/ 0 h 20"/>
                  <a:gd name="T80" fmla="*/ 2147483647 w 14"/>
                  <a:gd name="T81" fmla="*/ 2147483647 h 20"/>
                  <a:gd name="T82" fmla="*/ 0 w 14"/>
                  <a:gd name="T83" fmla="*/ 2147483647 h 20"/>
                  <a:gd name="T84" fmla="*/ 0 w 14"/>
                  <a:gd name="T85" fmla="*/ 0 h 20"/>
                  <a:gd name="T86" fmla="*/ 0 w 14"/>
                  <a:gd name="T87" fmla="*/ 0 h 20"/>
                  <a:gd name="T88" fmla="*/ 0 w 14"/>
                  <a:gd name="T89" fmla="*/ 0 h 20"/>
                  <a:gd name="T90" fmla="*/ 0 w 14"/>
                  <a:gd name="T91" fmla="*/ 0 h 20"/>
                  <a:gd name="T92" fmla="*/ 0 w 14"/>
                  <a:gd name="T93" fmla="*/ 0 h 20"/>
                  <a:gd name="T94" fmla="*/ 0 w 14"/>
                  <a:gd name="T95" fmla="*/ 0 h 20"/>
                  <a:gd name="T96" fmla="*/ 0 w 14"/>
                  <a:gd name="T97" fmla="*/ 0 h 20"/>
                  <a:gd name="T98" fmla="*/ 0 w 14"/>
                  <a:gd name="T99" fmla="*/ 0 h 20"/>
                  <a:gd name="T100" fmla="*/ 2147483647 w 14"/>
                  <a:gd name="T101" fmla="*/ 2147483647 h 20"/>
                  <a:gd name="T102" fmla="*/ 2147483647 w 14"/>
                  <a:gd name="T103" fmla="*/ 2147483647 h 2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4" h="20"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7" y="6"/>
                      <a:pt x="8" y="6"/>
                    </a:cubicBezTo>
                    <a:cubicBezTo>
                      <a:pt x="8" y="6"/>
                      <a:pt x="9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2" y="7"/>
                      <a:pt x="9" y="10"/>
                      <a:pt x="8" y="12"/>
                    </a:cubicBezTo>
                    <a:cubicBezTo>
                      <a:pt x="8" y="12"/>
                      <a:pt x="8" y="13"/>
                      <a:pt x="8" y="13"/>
                    </a:cubicBezTo>
                    <a:cubicBezTo>
                      <a:pt x="7" y="14"/>
                      <a:pt x="7" y="14"/>
                      <a:pt x="6" y="15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5" y="19"/>
                    </a:cubicBezTo>
                    <a:cubicBezTo>
                      <a:pt x="5" y="19"/>
                      <a:pt x="4" y="20"/>
                      <a:pt x="4" y="20"/>
                    </a:cubicBezTo>
                    <a:cubicBezTo>
                      <a:pt x="4" y="20"/>
                      <a:pt x="5" y="20"/>
                      <a:pt x="5" y="20"/>
                    </a:cubicBezTo>
                    <a:cubicBezTo>
                      <a:pt x="7" y="17"/>
                      <a:pt x="9" y="14"/>
                      <a:pt x="11" y="11"/>
                    </a:cubicBezTo>
                    <a:cubicBezTo>
                      <a:pt x="11" y="11"/>
                      <a:pt x="11" y="11"/>
                      <a:pt x="12" y="10"/>
                    </a:cubicBezTo>
                    <a:cubicBezTo>
                      <a:pt x="12" y="9"/>
                      <a:pt x="13" y="9"/>
                      <a:pt x="14" y="8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0" y="5"/>
                      <a:pt x="9" y="4"/>
                    </a:cubicBezTo>
                    <a:cubicBezTo>
                      <a:pt x="8" y="4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2"/>
                      <a:pt x="4" y="1"/>
                    </a:cubicBezTo>
                    <a:cubicBezTo>
                      <a:pt x="3" y="1"/>
                      <a:pt x="3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1" y="1"/>
                      <a:pt x="2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2" y="2"/>
                      <a:pt x="4" y="4"/>
                      <a:pt x="5" y="5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4305035" y="192086"/>
              <a:ext cx="7573456" cy="1963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TW" altLang="en-US" sz="3200" b="1" dirty="0">
                  <a:solidFill>
                    <a:srgbClr val="0070C0"/>
                  </a:solidFill>
                  <a:latin typeface="華康中黑體" panose="020B0509000000000000" pitchFamily="49" charset="-120"/>
                  <a:ea typeface="華康中黑體" panose="020B0509000000000000" pitchFamily="49" charset="-120"/>
                </a:rPr>
                <a:t>■</a:t>
              </a:r>
              <a:r>
                <a:rPr lang="zh-TW" altLang="zh-TW" sz="32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藉由參與各項活動及生活情境中，覺察自己與他人的不同特質，學習欣賞自己與他人的特色和優點。</a:t>
              </a:r>
            </a:p>
            <a:p>
              <a:pPr lvl="6">
                <a:lnSpc>
                  <a:spcPct val="80000"/>
                </a:lnSpc>
              </a:pPr>
              <a:endPara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3912447" y="3474719"/>
            <a:ext cx="7730913" cy="1921557"/>
            <a:chOff x="3912447" y="3474719"/>
            <a:chExt cx="7730913" cy="1921557"/>
          </a:xfrm>
        </p:grpSpPr>
        <p:grpSp>
          <p:nvGrpSpPr>
            <p:cNvPr id="11" name="组合 10"/>
            <p:cNvGrpSpPr/>
            <p:nvPr/>
          </p:nvGrpSpPr>
          <p:grpSpPr>
            <a:xfrm>
              <a:off x="3912447" y="4806316"/>
              <a:ext cx="7698490" cy="589960"/>
              <a:chOff x="3435705" y="2258827"/>
              <a:chExt cx="5405065" cy="391240"/>
            </a:xfrm>
          </p:grpSpPr>
          <p:sp>
            <p:nvSpPr>
              <p:cNvPr id="12" name="Freeform 171"/>
              <p:cNvSpPr/>
              <p:nvPr/>
            </p:nvSpPr>
            <p:spPr bwMode="auto">
              <a:xfrm rot="10800000">
                <a:off x="3435705" y="2367028"/>
                <a:ext cx="5351463" cy="114300"/>
              </a:xfrm>
              <a:custGeom>
                <a:avLst/>
                <a:gdLst>
                  <a:gd name="T0" fmla="*/ 2147483647 w 65"/>
                  <a:gd name="T1" fmla="*/ 2147483647 h 4"/>
                  <a:gd name="T2" fmla="*/ 2147483647 w 65"/>
                  <a:gd name="T3" fmla="*/ 2147483647 h 4"/>
                  <a:gd name="T4" fmla="*/ 2147483647 w 65"/>
                  <a:gd name="T5" fmla="*/ 2147483647 h 4"/>
                  <a:gd name="T6" fmla="*/ 2147483647 w 65"/>
                  <a:gd name="T7" fmla="*/ 2147483647 h 4"/>
                  <a:gd name="T8" fmla="*/ 2147483647 w 65"/>
                  <a:gd name="T9" fmla="*/ 2147483647 h 4"/>
                  <a:gd name="T10" fmla="*/ 2147483647 w 65"/>
                  <a:gd name="T11" fmla="*/ 2147483647 h 4"/>
                  <a:gd name="T12" fmla="*/ 2147483647 w 65"/>
                  <a:gd name="T13" fmla="*/ 2147483647 h 4"/>
                  <a:gd name="T14" fmla="*/ 2147483647 w 65"/>
                  <a:gd name="T15" fmla="*/ 2147483647 h 4"/>
                  <a:gd name="T16" fmla="*/ 2147483647 w 65"/>
                  <a:gd name="T17" fmla="*/ 2147483647 h 4"/>
                  <a:gd name="T18" fmla="*/ 2147483647 w 65"/>
                  <a:gd name="T19" fmla="*/ 2147483647 h 4"/>
                  <a:gd name="T20" fmla="*/ 2147483647 w 65"/>
                  <a:gd name="T21" fmla="*/ 2147483647 h 4"/>
                  <a:gd name="T22" fmla="*/ 2147483647 w 65"/>
                  <a:gd name="T23" fmla="*/ 2147483647 h 4"/>
                  <a:gd name="T24" fmla="*/ 2147483647 w 65"/>
                  <a:gd name="T25" fmla="*/ 2147483647 h 4"/>
                  <a:gd name="T26" fmla="*/ 2147483647 w 65"/>
                  <a:gd name="T27" fmla="*/ 2147483647 h 4"/>
                  <a:gd name="T28" fmla="*/ 2147483647 w 65"/>
                  <a:gd name="T29" fmla="*/ 0 h 4"/>
                  <a:gd name="T30" fmla="*/ 2147483647 w 65"/>
                  <a:gd name="T31" fmla="*/ 2147483647 h 4"/>
                  <a:gd name="T32" fmla="*/ 0 w 65"/>
                  <a:gd name="T33" fmla="*/ 2147483647 h 4"/>
                  <a:gd name="T34" fmla="*/ 2147483647 w 65"/>
                  <a:gd name="T35" fmla="*/ 2147483647 h 4"/>
                  <a:gd name="T36" fmla="*/ 2147483647 w 65"/>
                  <a:gd name="T37" fmla="*/ 2147483647 h 4"/>
                  <a:gd name="T38" fmla="*/ 2147483647 w 65"/>
                  <a:gd name="T39" fmla="*/ 2147483647 h 4"/>
                  <a:gd name="T40" fmla="*/ 2147483647 w 65"/>
                  <a:gd name="T41" fmla="*/ 2147483647 h 4"/>
                  <a:gd name="T42" fmla="*/ 2147483647 w 65"/>
                  <a:gd name="T43" fmla="*/ 2147483647 h 4"/>
                  <a:gd name="T44" fmla="*/ 2147483647 w 65"/>
                  <a:gd name="T45" fmla="*/ 2147483647 h 4"/>
                  <a:gd name="T46" fmla="*/ 2147483647 w 65"/>
                  <a:gd name="T47" fmla="*/ 2147483647 h 4"/>
                  <a:gd name="T48" fmla="*/ 2147483647 w 65"/>
                  <a:gd name="T49" fmla="*/ 2147483647 h 4"/>
                  <a:gd name="T50" fmla="*/ 2147483647 w 65"/>
                  <a:gd name="T51" fmla="*/ 2147483647 h 4"/>
                  <a:gd name="T52" fmla="*/ 2147483647 w 65"/>
                  <a:gd name="T53" fmla="*/ 2147483647 h 4"/>
                  <a:gd name="T54" fmla="*/ 2147483647 w 65"/>
                  <a:gd name="T55" fmla="*/ 2147483647 h 4"/>
                  <a:gd name="T56" fmla="*/ 2147483647 w 65"/>
                  <a:gd name="T57" fmla="*/ 2147483647 h 4"/>
                  <a:gd name="T58" fmla="*/ 2147483647 w 65"/>
                  <a:gd name="T59" fmla="*/ 2147483647 h 4"/>
                  <a:gd name="T60" fmla="*/ 2147483647 w 65"/>
                  <a:gd name="T61" fmla="*/ 2147483647 h 4"/>
                  <a:gd name="T62" fmla="*/ 2147483647 w 65"/>
                  <a:gd name="T63" fmla="*/ 0 h 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65" h="4">
                    <a:moveTo>
                      <a:pt x="43" y="1"/>
                    </a:move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3" y="1"/>
                      <a:pt x="31" y="1"/>
                      <a:pt x="28" y="1"/>
                    </a:cubicBezTo>
                    <a:cubicBezTo>
                      <a:pt x="29" y="1"/>
                      <a:pt x="29" y="1"/>
                      <a:pt x="28" y="1"/>
                    </a:cubicBezTo>
                    <a:cubicBezTo>
                      <a:pt x="27" y="1"/>
                      <a:pt x="26" y="1"/>
                      <a:pt x="25" y="1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3" y="1"/>
                      <a:pt x="23" y="1"/>
                      <a:pt x="22" y="1"/>
                    </a:cubicBezTo>
                    <a:cubicBezTo>
                      <a:pt x="19" y="1"/>
                      <a:pt x="16" y="1"/>
                      <a:pt x="12" y="1"/>
                    </a:cubicBezTo>
                    <a:cubicBezTo>
                      <a:pt x="9" y="1"/>
                      <a:pt x="6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4" y="2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8" y="2"/>
                      <a:pt x="11" y="2"/>
                      <a:pt x="13" y="2"/>
                    </a:cubicBezTo>
                    <a:cubicBezTo>
                      <a:pt x="12" y="2"/>
                      <a:pt x="18" y="2"/>
                      <a:pt x="17" y="2"/>
                    </a:cubicBezTo>
                    <a:cubicBezTo>
                      <a:pt x="18" y="2"/>
                      <a:pt x="20" y="2"/>
                      <a:pt x="20" y="2"/>
                    </a:cubicBezTo>
                    <a:cubicBezTo>
                      <a:pt x="21" y="2"/>
                      <a:pt x="22" y="1"/>
                      <a:pt x="25" y="1"/>
                    </a:cubicBezTo>
                    <a:cubicBezTo>
                      <a:pt x="27" y="1"/>
                      <a:pt x="29" y="2"/>
                      <a:pt x="30" y="1"/>
                    </a:cubicBezTo>
                    <a:cubicBezTo>
                      <a:pt x="30" y="1"/>
                      <a:pt x="28" y="1"/>
                      <a:pt x="28" y="1"/>
                    </a:cubicBezTo>
                    <a:cubicBezTo>
                      <a:pt x="24" y="1"/>
                      <a:pt x="20" y="1"/>
                      <a:pt x="15" y="1"/>
                    </a:cubicBezTo>
                    <a:cubicBezTo>
                      <a:pt x="13" y="1"/>
                      <a:pt x="11" y="1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3" y="1"/>
                    </a:cubicBezTo>
                    <a:cubicBezTo>
                      <a:pt x="3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5" y="3"/>
                      <a:pt x="7" y="3"/>
                    </a:cubicBezTo>
                    <a:cubicBezTo>
                      <a:pt x="8" y="3"/>
                      <a:pt x="10" y="3"/>
                      <a:pt x="13" y="3"/>
                    </a:cubicBezTo>
                    <a:cubicBezTo>
                      <a:pt x="16" y="3"/>
                      <a:pt x="20" y="3"/>
                      <a:pt x="24" y="3"/>
                    </a:cubicBezTo>
                    <a:cubicBezTo>
                      <a:pt x="27" y="3"/>
                      <a:pt x="31" y="3"/>
                      <a:pt x="35" y="3"/>
                    </a:cubicBezTo>
                    <a:cubicBezTo>
                      <a:pt x="38" y="4"/>
                      <a:pt x="41" y="3"/>
                      <a:pt x="42" y="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7" y="3"/>
                      <a:pt x="51" y="3"/>
                      <a:pt x="54" y="2"/>
                    </a:cubicBezTo>
                    <a:cubicBezTo>
                      <a:pt x="55" y="2"/>
                      <a:pt x="56" y="2"/>
                      <a:pt x="58" y="2"/>
                    </a:cubicBezTo>
                    <a:cubicBezTo>
                      <a:pt x="57" y="2"/>
                      <a:pt x="57" y="2"/>
                      <a:pt x="56" y="2"/>
                    </a:cubicBezTo>
                    <a:cubicBezTo>
                      <a:pt x="57" y="2"/>
                      <a:pt x="59" y="2"/>
                      <a:pt x="59" y="2"/>
                    </a:cubicBezTo>
                    <a:cubicBezTo>
                      <a:pt x="62" y="2"/>
                      <a:pt x="61" y="1"/>
                      <a:pt x="60" y="1"/>
                    </a:cubicBezTo>
                    <a:cubicBezTo>
                      <a:pt x="59" y="1"/>
                      <a:pt x="60" y="1"/>
                      <a:pt x="59" y="1"/>
                    </a:cubicBezTo>
                    <a:cubicBezTo>
                      <a:pt x="59" y="1"/>
                      <a:pt x="60" y="1"/>
                      <a:pt x="61" y="1"/>
                    </a:cubicBezTo>
                    <a:cubicBezTo>
                      <a:pt x="61" y="1"/>
                      <a:pt x="58" y="1"/>
                      <a:pt x="59" y="1"/>
                    </a:cubicBezTo>
                    <a:cubicBezTo>
                      <a:pt x="60" y="1"/>
                      <a:pt x="61" y="1"/>
                      <a:pt x="62" y="1"/>
                    </a:cubicBezTo>
                    <a:cubicBezTo>
                      <a:pt x="61" y="1"/>
                      <a:pt x="58" y="1"/>
                      <a:pt x="58" y="1"/>
                    </a:cubicBezTo>
                    <a:cubicBezTo>
                      <a:pt x="59" y="1"/>
                      <a:pt x="61" y="1"/>
                      <a:pt x="61" y="1"/>
                    </a:cubicBezTo>
                    <a:cubicBezTo>
                      <a:pt x="61" y="1"/>
                      <a:pt x="60" y="1"/>
                      <a:pt x="60" y="1"/>
                    </a:cubicBezTo>
                    <a:cubicBezTo>
                      <a:pt x="63" y="1"/>
                      <a:pt x="64" y="1"/>
                      <a:pt x="62" y="1"/>
                    </a:cubicBezTo>
                    <a:cubicBezTo>
                      <a:pt x="63" y="1"/>
                      <a:pt x="64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1"/>
                      <a:pt x="64" y="1"/>
                      <a:pt x="63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4" y="1"/>
                      <a:pt x="64" y="1"/>
                      <a:pt x="63" y="1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4" y="1"/>
                      <a:pt x="64" y="0"/>
                      <a:pt x="63" y="0"/>
                    </a:cubicBezTo>
                    <a:cubicBezTo>
                      <a:pt x="62" y="0"/>
                      <a:pt x="61" y="0"/>
                      <a:pt x="60" y="0"/>
                    </a:cubicBezTo>
                    <a:cubicBezTo>
                      <a:pt x="54" y="0"/>
                      <a:pt x="49" y="1"/>
                      <a:pt x="43" y="1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dirty="0"/>
              </a:p>
            </p:txBody>
          </p:sp>
          <p:sp>
            <p:nvSpPr>
              <p:cNvPr id="13" name="Freeform 59"/>
              <p:cNvSpPr/>
              <p:nvPr/>
            </p:nvSpPr>
            <p:spPr bwMode="auto">
              <a:xfrm>
                <a:off x="8535812" y="2258827"/>
                <a:ext cx="304958" cy="391240"/>
              </a:xfrm>
              <a:custGeom>
                <a:avLst/>
                <a:gdLst>
                  <a:gd name="T0" fmla="*/ 2147483647 w 14"/>
                  <a:gd name="T1" fmla="*/ 2147483647 h 20"/>
                  <a:gd name="T2" fmla="*/ 2147483647 w 14"/>
                  <a:gd name="T3" fmla="*/ 2147483647 h 20"/>
                  <a:gd name="T4" fmla="*/ 2147483647 w 14"/>
                  <a:gd name="T5" fmla="*/ 2147483647 h 20"/>
                  <a:gd name="T6" fmla="*/ 2147483647 w 14"/>
                  <a:gd name="T7" fmla="*/ 2147483647 h 20"/>
                  <a:gd name="T8" fmla="*/ 2147483647 w 14"/>
                  <a:gd name="T9" fmla="*/ 2147483647 h 20"/>
                  <a:gd name="T10" fmla="*/ 2147483647 w 14"/>
                  <a:gd name="T11" fmla="*/ 2147483647 h 20"/>
                  <a:gd name="T12" fmla="*/ 2147483647 w 14"/>
                  <a:gd name="T13" fmla="*/ 2147483647 h 20"/>
                  <a:gd name="T14" fmla="*/ 2147483647 w 14"/>
                  <a:gd name="T15" fmla="*/ 2147483647 h 20"/>
                  <a:gd name="T16" fmla="*/ 2147483647 w 14"/>
                  <a:gd name="T17" fmla="*/ 2147483647 h 20"/>
                  <a:gd name="T18" fmla="*/ 2147483647 w 14"/>
                  <a:gd name="T19" fmla="*/ 2147483647 h 20"/>
                  <a:gd name="T20" fmla="*/ 2147483647 w 14"/>
                  <a:gd name="T21" fmla="*/ 2147483647 h 20"/>
                  <a:gd name="T22" fmla="*/ 2147483647 w 14"/>
                  <a:gd name="T23" fmla="*/ 2147483647 h 20"/>
                  <a:gd name="T24" fmla="*/ 2147483647 w 14"/>
                  <a:gd name="T25" fmla="*/ 2147483647 h 20"/>
                  <a:gd name="T26" fmla="*/ 2147483647 w 14"/>
                  <a:gd name="T27" fmla="*/ 2147483647 h 20"/>
                  <a:gd name="T28" fmla="*/ 2147483647 w 14"/>
                  <a:gd name="T29" fmla="*/ 2147483647 h 20"/>
                  <a:gd name="T30" fmla="*/ 2147483647 w 14"/>
                  <a:gd name="T31" fmla="*/ 2147483647 h 20"/>
                  <a:gd name="T32" fmla="*/ 2147483647 w 14"/>
                  <a:gd name="T33" fmla="*/ 2147483647 h 20"/>
                  <a:gd name="T34" fmla="*/ 2147483647 w 14"/>
                  <a:gd name="T35" fmla="*/ 2147483647 h 20"/>
                  <a:gd name="T36" fmla="*/ 2147483647 w 14"/>
                  <a:gd name="T37" fmla="*/ 2147483647 h 20"/>
                  <a:gd name="T38" fmla="*/ 2147483647 w 14"/>
                  <a:gd name="T39" fmla="*/ 2147483647 h 20"/>
                  <a:gd name="T40" fmla="*/ 2147483647 w 14"/>
                  <a:gd name="T41" fmla="*/ 2147483647 h 20"/>
                  <a:gd name="T42" fmla="*/ 2147483647 w 14"/>
                  <a:gd name="T43" fmla="*/ 2147483647 h 20"/>
                  <a:gd name="T44" fmla="*/ 2147483647 w 14"/>
                  <a:gd name="T45" fmla="*/ 2147483647 h 20"/>
                  <a:gd name="T46" fmla="*/ 2147483647 w 14"/>
                  <a:gd name="T47" fmla="*/ 2147483647 h 20"/>
                  <a:gd name="T48" fmla="*/ 2147483647 w 14"/>
                  <a:gd name="T49" fmla="*/ 2147483647 h 20"/>
                  <a:gd name="T50" fmla="*/ 2147483647 w 14"/>
                  <a:gd name="T51" fmla="*/ 2147483647 h 20"/>
                  <a:gd name="T52" fmla="*/ 2147483647 w 14"/>
                  <a:gd name="T53" fmla="*/ 2147483647 h 20"/>
                  <a:gd name="T54" fmla="*/ 2147483647 w 14"/>
                  <a:gd name="T55" fmla="*/ 2147483647 h 20"/>
                  <a:gd name="T56" fmla="*/ 2147483647 w 14"/>
                  <a:gd name="T57" fmla="*/ 2147483647 h 20"/>
                  <a:gd name="T58" fmla="*/ 2147483647 w 14"/>
                  <a:gd name="T59" fmla="*/ 2147483647 h 20"/>
                  <a:gd name="T60" fmla="*/ 2147483647 w 14"/>
                  <a:gd name="T61" fmla="*/ 0 h 20"/>
                  <a:gd name="T62" fmla="*/ 2147483647 w 14"/>
                  <a:gd name="T63" fmla="*/ 2147483647 h 20"/>
                  <a:gd name="T64" fmla="*/ 2147483647 w 14"/>
                  <a:gd name="T65" fmla="*/ 0 h 20"/>
                  <a:gd name="T66" fmla="*/ 2147483647 w 14"/>
                  <a:gd name="T67" fmla="*/ 0 h 20"/>
                  <a:gd name="T68" fmla="*/ 2147483647 w 14"/>
                  <a:gd name="T69" fmla="*/ 2147483647 h 20"/>
                  <a:gd name="T70" fmla="*/ 2147483647 w 14"/>
                  <a:gd name="T71" fmla="*/ 0 h 20"/>
                  <a:gd name="T72" fmla="*/ 2147483647 w 14"/>
                  <a:gd name="T73" fmla="*/ 2147483647 h 20"/>
                  <a:gd name="T74" fmla="*/ 2147483647 w 14"/>
                  <a:gd name="T75" fmla="*/ 0 h 20"/>
                  <a:gd name="T76" fmla="*/ 2147483647 w 14"/>
                  <a:gd name="T77" fmla="*/ 2147483647 h 20"/>
                  <a:gd name="T78" fmla="*/ 2147483647 w 14"/>
                  <a:gd name="T79" fmla="*/ 0 h 20"/>
                  <a:gd name="T80" fmla="*/ 2147483647 w 14"/>
                  <a:gd name="T81" fmla="*/ 2147483647 h 20"/>
                  <a:gd name="T82" fmla="*/ 0 w 14"/>
                  <a:gd name="T83" fmla="*/ 2147483647 h 20"/>
                  <a:gd name="T84" fmla="*/ 0 w 14"/>
                  <a:gd name="T85" fmla="*/ 0 h 20"/>
                  <a:gd name="T86" fmla="*/ 0 w 14"/>
                  <a:gd name="T87" fmla="*/ 0 h 20"/>
                  <a:gd name="T88" fmla="*/ 0 w 14"/>
                  <a:gd name="T89" fmla="*/ 0 h 20"/>
                  <a:gd name="T90" fmla="*/ 0 w 14"/>
                  <a:gd name="T91" fmla="*/ 0 h 20"/>
                  <a:gd name="T92" fmla="*/ 0 w 14"/>
                  <a:gd name="T93" fmla="*/ 0 h 20"/>
                  <a:gd name="T94" fmla="*/ 0 w 14"/>
                  <a:gd name="T95" fmla="*/ 0 h 20"/>
                  <a:gd name="T96" fmla="*/ 0 w 14"/>
                  <a:gd name="T97" fmla="*/ 0 h 20"/>
                  <a:gd name="T98" fmla="*/ 0 w 14"/>
                  <a:gd name="T99" fmla="*/ 0 h 20"/>
                  <a:gd name="T100" fmla="*/ 2147483647 w 14"/>
                  <a:gd name="T101" fmla="*/ 2147483647 h 20"/>
                  <a:gd name="T102" fmla="*/ 2147483647 w 14"/>
                  <a:gd name="T103" fmla="*/ 2147483647 h 2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4" h="20"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7" y="6"/>
                      <a:pt x="8" y="6"/>
                    </a:cubicBezTo>
                    <a:cubicBezTo>
                      <a:pt x="8" y="6"/>
                      <a:pt x="9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2" y="7"/>
                      <a:pt x="9" y="10"/>
                      <a:pt x="8" y="12"/>
                    </a:cubicBezTo>
                    <a:cubicBezTo>
                      <a:pt x="8" y="12"/>
                      <a:pt x="8" y="13"/>
                      <a:pt x="8" y="13"/>
                    </a:cubicBezTo>
                    <a:cubicBezTo>
                      <a:pt x="7" y="14"/>
                      <a:pt x="7" y="14"/>
                      <a:pt x="6" y="15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5" y="19"/>
                    </a:cubicBezTo>
                    <a:cubicBezTo>
                      <a:pt x="5" y="19"/>
                      <a:pt x="4" y="20"/>
                      <a:pt x="4" y="20"/>
                    </a:cubicBezTo>
                    <a:cubicBezTo>
                      <a:pt x="4" y="20"/>
                      <a:pt x="5" y="20"/>
                      <a:pt x="5" y="20"/>
                    </a:cubicBezTo>
                    <a:cubicBezTo>
                      <a:pt x="7" y="17"/>
                      <a:pt x="9" y="14"/>
                      <a:pt x="11" y="11"/>
                    </a:cubicBezTo>
                    <a:cubicBezTo>
                      <a:pt x="11" y="11"/>
                      <a:pt x="11" y="11"/>
                      <a:pt x="12" y="10"/>
                    </a:cubicBezTo>
                    <a:cubicBezTo>
                      <a:pt x="12" y="9"/>
                      <a:pt x="13" y="9"/>
                      <a:pt x="14" y="8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0" y="5"/>
                      <a:pt x="9" y="4"/>
                    </a:cubicBezTo>
                    <a:cubicBezTo>
                      <a:pt x="8" y="4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2"/>
                      <a:pt x="4" y="1"/>
                    </a:cubicBezTo>
                    <a:cubicBezTo>
                      <a:pt x="3" y="1"/>
                      <a:pt x="3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1" y="1"/>
                      <a:pt x="2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2" y="2"/>
                      <a:pt x="4" y="4"/>
                      <a:pt x="5" y="5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4136572" y="3474719"/>
              <a:ext cx="750678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3200" b="1" dirty="0">
                  <a:solidFill>
                    <a:srgbClr val="0070C0"/>
                  </a:solidFill>
                  <a:latin typeface="華康中黑體" panose="020B0509000000000000" pitchFamily="49" charset="-120"/>
                  <a:ea typeface="華康中黑體" panose="020B0509000000000000" pitchFamily="49" charset="-120"/>
                </a:rPr>
                <a:t>■</a:t>
              </a:r>
              <a:r>
                <a:rPr lang="zh-TW" altLang="zh-TW" sz="3200" b="1" dirty="0">
                  <a:solidFill>
                    <a:srgbClr val="0070C0"/>
                  </a:solidFill>
                  <a:latin typeface="華康中黑體" panose="020B0509000000000000" pitchFamily="49" charset="-120"/>
                  <a:ea typeface="華康中黑體" panose="020B0509000000000000" pitchFamily="49" charset="-120"/>
                </a:rPr>
                <a:t>透過觀察、互動與省思，正向建</a:t>
              </a:r>
              <a:r>
                <a:rPr lang="zh-TW" altLang="en-US" sz="3200" b="1" dirty="0">
                  <a:solidFill>
                    <a:srgbClr val="0070C0"/>
                  </a:solidFill>
                  <a:latin typeface="華康中黑體" panose="020B0509000000000000" pitchFamily="49" charset="-120"/>
                  <a:ea typeface="華康中黑體" panose="020B0509000000000000" pitchFamily="49" charset="-120"/>
                </a:rPr>
                <a:t>構</a:t>
              </a:r>
              <a:r>
                <a:rPr lang="zh-TW" altLang="zh-TW" sz="3200" b="1" dirty="0">
                  <a:solidFill>
                    <a:srgbClr val="0070C0"/>
                  </a:solidFill>
                  <a:latin typeface="華康中黑體" panose="020B0509000000000000" pitchFamily="49" charset="-120"/>
                  <a:ea typeface="華康中黑體" panose="020B0509000000000000" pitchFamily="49" charset="-120"/>
                </a:rPr>
                <a:t>自我認同，了解自己，並樂於扮演好自己的角色。</a:t>
              </a:r>
              <a:endParaRPr lang="zh-TW" altLang="en-US" sz="3200" b="1" dirty="0">
                <a:solidFill>
                  <a:srgbClr val="0070C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13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6" y="36617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29"/>
          <p:cNvSpPr txBox="1"/>
          <p:nvPr/>
        </p:nvSpPr>
        <p:spPr>
          <a:xfrm>
            <a:off x="1565849" y="747983"/>
            <a:ext cx="3366481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教學脈絡流程</a:t>
            </a:r>
            <a:endParaRPr lang="zh-CN" altLang="en-US" sz="40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>
            <a:off x="573064" y="573966"/>
            <a:ext cx="1003192" cy="820792"/>
          </a:xfrm>
          <a:prstGeom prst="rect">
            <a:avLst/>
          </a:prstGeom>
        </p:spPr>
      </p:pic>
      <p:sp>
        <p:nvSpPr>
          <p:cNvPr id="11" name="Freeform 294"/>
          <p:cNvSpPr/>
          <p:nvPr/>
        </p:nvSpPr>
        <p:spPr bwMode="auto">
          <a:xfrm>
            <a:off x="379826" y="3281771"/>
            <a:ext cx="11204028" cy="260124"/>
          </a:xfrm>
          <a:custGeom>
            <a:avLst/>
            <a:gdLst>
              <a:gd name="T0" fmla="*/ 2147483647 w 105"/>
              <a:gd name="T1" fmla="*/ 2147483647 h 13"/>
              <a:gd name="T2" fmla="*/ 2147483647 w 105"/>
              <a:gd name="T3" fmla="*/ 2147483647 h 13"/>
              <a:gd name="T4" fmla="*/ 2147483647 w 105"/>
              <a:gd name="T5" fmla="*/ 2147483647 h 13"/>
              <a:gd name="T6" fmla="*/ 2147483647 w 105"/>
              <a:gd name="T7" fmla="*/ 2147483647 h 13"/>
              <a:gd name="T8" fmla="*/ 2147483647 w 105"/>
              <a:gd name="T9" fmla="*/ 2147483647 h 13"/>
              <a:gd name="T10" fmla="*/ 2147483647 w 105"/>
              <a:gd name="T11" fmla="*/ 2147483647 h 13"/>
              <a:gd name="T12" fmla="*/ 2147483647 w 105"/>
              <a:gd name="T13" fmla="*/ 2147483647 h 13"/>
              <a:gd name="T14" fmla="*/ 2147483647 w 105"/>
              <a:gd name="T15" fmla="*/ 2147483647 h 13"/>
              <a:gd name="T16" fmla="*/ 2147483647 w 105"/>
              <a:gd name="T17" fmla="*/ 2147483647 h 13"/>
              <a:gd name="T18" fmla="*/ 2147483647 w 105"/>
              <a:gd name="T19" fmla="*/ 2147483647 h 13"/>
              <a:gd name="T20" fmla="*/ 2147483647 w 105"/>
              <a:gd name="T21" fmla="*/ 2147483647 h 13"/>
              <a:gd name="T22" fmla="*/ 2147483647 w 105"/>
              <a:gd name="T23" fmla="*/ 2147483647 h 13"/>
              <a:gd name="T24" fmla="*/ 2147483647 w 105"/>
              <a:gd name="T25" fmla="*/ 2147483647 h 13"/>
              <a:gd name="T26" fmla="*/ 2147483647 w 105"/>
              <a:gd name="T27" fmla="*/ 2147483647 h 13"/>
              <a:gd name="T28" fmla="*/ 2147483647 w 105"/>
              <a:gd name="T29" fmla="*/ 2147483647 h 13"/>
              <a:gd name="T30" fmla="*/ 2147483647 w 105"/>
              <a:gd name="T31" fmla="*/ 2147483647 h 13"/>
              <a:gd name="T32" fmla="*/ 2147483647 w 105"/>
              <a:gd name="T33" fmla="*/ 2147483647 h 13"/>
              <a:gd name="T34" fmla="*/ 2147483647 w 105"/>
              <a:gd name="T35" fmla="*/ 2147483647 h 13"/>
              <a:gd name="T36" fmla="*/ 2147483647 w 105"/>
              <a:gd name="T37" fmla="*/ 2147483647 h 13"/>
              <a:gd name="T38" fmla="*/ 2147483647 w 105"/>
              <a:gd name="T39" fmla="*/ 2147483647 h 13"/>
              <a:gd name="T40" fmla="*/ 2147483647 w 105"/>
              <a:gd name="T41" fmla="*/ 2147483647 h 13"/>
              <a:gd name="T42" fmla="*/ 2147483647 w 105"/>
              <a:gd name="T43" fmla="*/ 2147483647 h 13"/>
              <a:gd name="T44" fmla="*/ 2147483647 w 105"/>
              <a:gd name="T45" fmla="*/ 2147483647 h 13"/>
              <a:gd name="T46" fmla="*/ 2147483647 w 105"/>
              <a:gd name="T47" fmla="*/ 2147483647 h 13"/>
              <a:gd name="T48" fmla="*/ 2147483647 w 105"/>
              <a:gd name="T49" fmla="*/ 2147483647 h 13"/>
              <a:gd name="T50" fmla="*/ 2147483647 w 105"/>
              <a:gd name="T51" fmla="*/ 2147483647 h 13"/>
              <a:gd name="T52" fmla="*/ 2147483647 w 105"/>
              <a:gd name="T53" fmla="*/ 2147483647 h 13"/>
              <a:gd name="T54" fmla="*/ 2147483647 w 105"/>
              <a:gd name="T55" fmla="*/ 2147483647 h 13"/>
              <a:gd name="T56" fmla="*/ 2147483647 w 105"/>
              <a:gd name="T57" fmla="*/ 2147483647 h 13"/>
              <a:gd name="T58" fmla="*/ 2147483647 w 105"/>
              <a:gd name="T59" fmla="*/ 2147483647 h 13"/>
              <a:gd name="T60" fmla="*/ 2147483647 w 105"/>
              <a:gd name="T61" fmla="*/ 2147483647 h 13"/>
              <a:gd name="T62" fmla="*/ 2147483647 w 105"/>
              <a:gd name="T63" fmla="*/ 2147483647 h 13"/>
              <a:gd name="T64" fmla="*/ 2147483647 w 105"/>
              <a:gd name="T65" fmla="*/ 2147483647 h 13"/>
              <a:gd name="T66" fmla="*/ 2147483647 w 105"/>
              <a:gd name="T67" fmla="*/ 2147483647 h 13"/>
              <a:gd name="T68" fmla="*/ 2147483647 w 105"/>
              <a:gd name="T69" fmla="*/ 2147483647 h 13"/>
              <a:gd name="T70" fmla="*/ 2147483647 w 105"/>
              <a:gd name="T71" fmla="*/ 2147483647 h 13"/>
              <a:gd name="T72" fmla="*/ 2147483647 w 105"/>
              <a:gd name="T73" fmla="*/ 2147483647 h 13"/>
              <a:gd name="T74" fmla="*/ 2147483647 w 105"/>
              <a:gd name="T75" fmla="*/ 2147483647 h 13"/>
              <a:gd name="T76" fmla="*/ 2147483647 w 105"/>
              <a:gd name="T77" fmla="*/ 2147483647 h 13"/>
              <a:gd name="T78" fmla="*/ 2147483647 w 105"/>
              <a:gd name="T79" fmla="*/ 2147483647 h 13"/>
              <a:gd name="T80" fmla="*/ 2147483647 w 105"/>
              <a:gd name="T81" fmla="*/ 2147483647 h 1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05" h="13">
                <a:moveTo>
                  <a:pt x="24" y="12"/>
                </a:moveTo>
                <a:cubicBezTo>
                  <a:pt x="24" y="12"/>
                  <a:pt x="24" y="11"/>
                  <a:pt x="25" y="12"/>
                </a:cubicBezTo>
                <a:cubicBezTo>
                  <a:pt x="27" y="13"/>
                  <a:pt x="29" y="13"/>
                  <a:pt x="32" y="12"/>
                </a:cubicBezTo>
                <a:cubicBezTo>
                  <a:pt x="32" y="12"/>
                  <a:pt x="32" y="12"/>
                  <a:pt x="32" y="12"/>
                </a:cubicBezTo>
                <a:cubicBezTo>
                  <a:pt x="34" y="11"/>
                  <a:pt x="35" y="9"/>
                  <a:pt x="36" y="8"/>
                </a:cubicBezTo>
                <a:cubicBezTo>
                  <a:pt x="39" y="6"/>
                  <a:pt x="42" y="4"/>
                  <a:pt x="45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8" y="6"/>
                  <a:pt x="50" y="7"/>
                </a:cubicBezTo>
                <a:cubicBezTo>
                  <a:pt x="50" y="7"/>
                  <a:pt x="50" y="7"/>
                  <a:pt x="50" y="7"/>
                </a:cubicBezTo>
                <a:cubicBezTo>
                  <a:pt x="51" y="7"/>
                  <a:pt x="51" y="7"/>
                  <a:pt x="51" y="7"/>
                </a:cubicBezTo>
                <a:cubicBezTo>
                  <a:pt x="52" y="7"/>
                  <a:pt x="52" y="8"/>
                  <a:pt x="53" y="8"/>
                </a:cubicBezTo>
                <a:cubicBezTo>
                  <a:pt x="55" y="9"/>
                  <a:pt x="58" y="10"/>
                  <a:pt x="60" y="10"/>
                </a:cubicBezTo>
                <a:cubicBezTo>
                  <a:pt x="62" y="10"/>
                  <a:pt x="63" y="11"/>
                  <a:pt x="64" y="10"/>
                </a:cubicBezTo>
                <a:cubicBezTo>
                  <a:pt x="66" y="10"/>
                  <a:pt x="67" y="9"/>
                  <a:pt x="68" y="8"/>
                </a:cubicBezTo>
                <a:cubicBezTo>
                  <a:pt x="70" y="6"/>
                  <a:pt x="71" y="3"/>
                  <a:pt x="73" y="3"/>
                </a:cubicBezTo>
                <a:cubicBezTo>
                  <a:pt x="75" y="2"/>
                  <a:pt x="78" y="2"/>
                  <a:pt x="81" y="3"/>
                </a:cubicBezTo>
                <a:cubicBezTo>
                  <a:pt x="83" y="3"/>
                  <a:pt x="85" y="4"/>
                  <a:pt x="87" y="5"/>
                </a:cubicBezTo>
                <a:cubicBezTo>
                  <a:pt x="88" y="6"/>
                  <a:pt x="90" y="7"/>
                  <a:pt x="92" y="8"/>
                </a:cubicBezTo>
                <a:cubicBezTo>
                  <a:pt x="94" y="8"/>
                  <a:pt x="96" y="8"/>
                  <a:pt x="97" y="8"/>
                </a:cubicBezTo>
                <a:cubicBezTo>
                  <a:pt x="97" y="8"/>
                  <a:pt x="98" y="8"/>
                  <a:pt x="99" y="7"/>
                </a:cubicBezTo>
                <a:cubicBezTo>
                  <a:pt x="100" y="7"/>
                  <a:pt x="101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1" y="7"/>
                  <a:pt x="100" y="7"/>
                  <a:pt x="101" y="7"/>
                </a:cubicBezTo>
                <a:cubicBezTo>
                  <a:pt x="99" y="8"/>
                  <a:pt x="96" y="7"/>
                  <a:pt x="95" y="7"/>
                </a:cubicBezTo>
                <a:cubicBezTo>
                  <a:pt x="95" y="7"/>
                  <a:pt x="93" y="8"/>
                  <a:pt x="88" y="6"/>
                </a:cubicBezTo>
                <a:cubicBezTo>
                  <a:pt x="85" y="5"/>
                  <a:pt x="82" y="3"/>
                  <a:pt x="82" y="3"/>
                </a:cubicBezTo>
                <a:cubicBezTo>
                  <a:pt x="81" y="2"/>
                  <a:pt x="84" y="5"/>
                  <a:pt x="83" y="4"/>
                </a:cubicBezTo>
                <a:cubicBezTo>
                  <a:pt x="86" y="6"/>
                  <a:pt x="89" y="7"/>
                  <a:pt x="92" y="8"/>
                </a:cubicBezTo>
                <a:cubicBezTo>
                  <a:pt x="94" y="8"/>
                  <a:pt x="95" y="8"/>
                  <a:pt x="97" y="8"/>
                </a:cubicBezTo>
                <a:cubicBezTo>
                  <a:pt x="98" y="8"/>
                  <a:pt x="99" y="8"/>
                  <a:pt x="100" y="8"/>
                </a:cubicBezTo>
                <a:cubicBezTo>
                  <a:pt x="100" y="8"/>
                  <a:pt x="101" y="8"/>
                  <a:pt x="101" y="8"/>
                </a:cubicBezTo>
                <a:cubicBezTo>
                  <a:pt x="102" y="8"/>
                  <a:pt x="102" y="8"/>
                  <a:pt x="103" y="7"/>
                </a:cubicBezTo>
                <a:cubicBezTo>
                  <a:pt x="105" y="3"/>
                  <a:pt x="105" y="3"/>
                  <a:pt x="105" y="3"/>
                </a:cubicBezTo>
                <a:cubicBezTo>
                  <a:pt x="101" y="5"/>
                  <a:pt x="101" y="5"/>
                  <a:pt x="101" y="5"/>
                </a:cubicBezTo>
                <a:cubicBezTo>
                  <a:pt x="99" y="6"/>
                  <a:pt x="97" y="7"/>
                  <a:pt x="95" y="6"/>
                </a:cubicBezTo>
                <a:cubicBezTo>
                  <a:pt x="92" y="6"/>
                  <a:pt x="90" y="5"/>
                  <a:pt x="88" y="4"/>
                </a:cubicBezTo>
                <a:cubicBezTo>
                  <a:pt x="86" y="3"/>
                  <a:pt x="84" y="2"/>
                  <a:pt x="81" y="1"/>
                </a:cubicBezTo>
                <a:cubicBezTo>
                  <a:pt x="79" y="0"/>
                  <a:pt x="76" y="0"/>
                  <a:pt x="73" y="1"/>
                </a:cubicBezTo>
                <a:cubicBezTo>
                  <a:pt x="73" y="1"/>
                  <a:pt x="72" y="1"/>
                  <a:pt x="71" y="1"/>
                </a:cubicBezTo>
                <a:cubicBezTo>
                  <a:pt x="71" y="2"/>
                  <a:pt x="70" y="2"/>
                  <a:pt x="70" y="3"/>
                </a:cubicBezTo>
                <a:cubicBezTo>
                  <a:pt x="68" y="4"/>
                  <a:pt x="67" y="6"/>
                  <a:pt x="66" y="7"/>
                </a:cubicBezTo>
                <a:cubicBezTo>
                  <a:pt x="65" y="8"/>
                  <a:pt x="64" y="8"/>
                  <a:pt x="63" y="8"/>
                </a:cubicBezTo>
                <a:cubicBezTo>
                  <a:pt x="62" y="8"/>
                  <a:pt x="61" y="8"/>
                  <a:pt x="60" y="8"/>
                </a:cubicBezTo>
                <a:cubicBezTo>
                  <a:pt x="57" y="8"/>
                  <a:pt x="55" y="6"/>
                  <a:pt x="52" y="5"/>
                </a:cubicBezTo>
                <a:cubicBezTo>
                  <a:pt x="49" y="4"/>
                  <a:pt x="47" y="3"/>
                  <a:pt x="43" y="3"/>
                </a:cubicBezTo>
                <a:cubicBezTo>
                  <a:pt x="40" y="3"/>
                  <a:pt x="37" y="4"/>
                  <a:pt x="35" y="6"/>
                </a:cubicBezTo>
                <a:cubicBezTo>
                  <a:pt x="34" y="8"/>
                  <a:pt x="32" y="9"/>
                  <a:pt x="30" y="10"/>
                </a:cubicBezTo>
                <a:cubicBezTo>
                  <a:pt x="29" y="10"/>
                  <a:pt x="27" y="10"/>
                  <a:pt x="26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3" y="9"/>
                  <a:pt x="21" y="7"/>
                  <a:pt x="19" y="5"/>
                </a:cubicBezTo>
                <a:cubicBezTo>
                  <a:pt x="16" y="3"/>
                  <a:pt x="13" y="3"/>
                  <a:pt x="11" y="2"/>
                </a:cubicBezTo>
                <a:cubicBezTo>
                  <a:pt x="9" y="2"/>
                  <a:pt x="6" y="3"/>
                  <a:pt x="4" y="4"/>
                </a:cubicBezTo>
                <a:cubicBezTo>
                  <a:pt x="5" y="3"/>
                  <a:pt x="6" y="3"/>
                  <a:pt x="7" y="3"/>
                </a:cubicBezTo>
                <a:cubicBezTo>
                  <a:pt x="5" y="3"/>
                  <a:pt x="3" y="4"/>
                  <a:pt x="2" y="5"/>
                </a:cubicBezTo>
                <a:cubicBezTo>
                  <a:pt x="0" y="7"/>
                  <a:pt x="1" y="7"/>
                  <a:pt x="1" y="7"/>
                </a:cubicBezTo>
                <a:cubicBezTo>
                  <a:pt x="1" y="7"/>
                  <a:pt x="2" y="6"/>
                  <a:pt x="2" y="6"/>
                </a:cubicBezTo>
                <a:cubicBezTo>
                  <a:pt x="3" y="5"/>
                  <a:pt x="2" y="6"/>
                  <a:pt x="4" y="5"/>
                </a:cubicBezTo>
                <a:cubicBezTo>
                  <a:pt x="3" y="6"/>
                  <a:pt x="2" y="6"/>
                  <a:pt x="1" y="7"/>
                </a:cubicBezTo>
                <a:cubicBezTo>
                  <a:pt x="1" y="7"/>
                  <a:pt x="1" y="7"/>
                  <a:pt x="2" y="7"/>
                </a:cubicBezTo>
                <a:cubicBezTo>
                  <a:pt x="2" y="7"/>
                  <a:pt x="2" y="6"/>
                  <a:pt x="3" y="6"/>
                </a:cubicBezTo>
                <a:cubicBezTo>
                  <a:pt x="3" y="5"/>
                  <a:pt x="4" y="5"/>
                  <a:pt x="4" y="5"/>
                </a:cubicBezTo>
                <a:cubicBezTo>
                  <a:pt x="3" y="6"/>
                  <a:pt x="2" y="7"/>
                  <a:pt x="1" y="8"/>
                </a:cubicBezTo>
                <a:cubicBezTo>
                  <a:pt x="1" y="8"/>
                  <a:pt x="2" y="7"/>
                  <a:pt x="2" y="6"/>
                </a:cubicBezTo>
                <a:cubicBezTo>
                  <a:pt x="3" y="5"/>
                  <a:pt x="4" y="5"/>
                  <a:pt x="4" y="5"/>
                </a:cubicBezTo>
                <a:cubicBezTo>
                  <a:pt x="4" y="5"/>
                  <a:pt x="3" y="6"/>
                  <a:pt x="2" y="6"/>
                </a:cubicBezTo>
                <a:cubicBezTo>
                  <a:pt x="2" y="7"/>
                  <a:pt x="1" y="8"/>
                  <a:pt x="1" y="8"/>
                </a:cubicBezTo>
                <a:cubicBezTo>
                  <a:pt x="1" y="8"/>
                  <a:pt x="2" y="7"/>
                  <a:pt x="2" y="6"/>
                </a:cubicBezTo>
                <a:cubicBezTo>
                  <a:pt x="1" y="8"/>
                  <a:pt x="1" y="9"/>
                  <a:pt x="1" y="10"/>
                </a:cubicBezTo>
                <a:cubicBezTo>
                  <a:pt x="1" y="11"/>
                  <a:pt x="1" y="10"/>
                  <a:pt x="1" y="9"/>
                </a:cubicBezTo>
                <a:cubicBezTo>
                  <a:pt x="1" y="10"/>
                  <a:pt x="1" y="12"/>
                  <a:pt x="1" y="13"/>
                </a:cubicBezTo>
                <a:cubicBezTo>
                  <a:pt x="1" y="13"/>
                  <a:pt x="1" y="13"/>
                  <a:pt x="1" y="13"/>
                </a:cubicBezTo>
                <a:cubicBezTo>
                  <a:pt x="1" y="12"/>
                  <a:pt x="1" y="11"/>
                  <a:pt x="1" y="10"/>
                </a:cubicBezTo>
                <a:cubicBezTo>
                  <a:pt x="1" y="11"/>
                  <a:pt x="1" y="12"/>
                  <a:pt x="1" y="13"/>
                </a:cubicBez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1"/>
                  <a:pt x="1" y="11"/>
                </a:cubicBezTo>
                <a:cubicBezTo>
                  <a:pt x="1" y="11"/>
                  <a:pt x="1" y="12"/>
                  <a:pt x="1" y="12"/>
                </a:cubicBezTo>
                <a:cubicBezTo>
                  <a:pt x="1" y="12"/>
                  <a:pt x="1" y="11"/>
                  <a:pt x="1" y="11"/>
                </a:cubicBezTo>
                <a:cubicBezTo>
                  <a:pt x="1" y="9"/>
                  <a:pt x="2" y="8"/>
                  <a:pt x="3" y="7"/>
                </a:cubicBezTo>
                <a:cubicBezTo>
                  <a:pt x="5" y="4"/>
                  <a:pt x="10" y="4"/>
                  <a:pt x="14" y="5"/>
                </a:cubicBezTo>
                <a:cubicBezTo>
                  <a:pt x="16" y="6"/>
                  <a:pt x="17" y="7"/>
                  <a:pt x="19" y="8"/>
                </a:cubicBezTo>
                <a:cubicBezTo>
                  <a:pt x="21" y="9"/>
                  <a:pt x="22" y="11"/>
                  <a:pt x="24" y="12"/>
                </a:cubicBez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汉仪PP体简" panose="00020600040101010101" pitchFamily="18" charset="-122"/>
              <a:ea typeface="汉仪PP体简" panose="00020600040101010101" pitchFamily="18" charset="-122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0" y="2643613"/>
            <a:ext cx="3450907" cy="1972378"/>
            <a:chOff x="0" y="2643613"/>
            <a:chExt cx="3450907" cy="1972378"/>
          </a:xfrm>
        </p:grpSpPr>
        <p:pic>
          <p:nvPicPr>
            <p:cNvPr id="18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81" t="16269" r="14814" b="53014"/>
            <a:stretch/>
          </p:blipFill>
          <p:spPr>
            <a:xfrm>
              <a:off x="794674" y="2643613"/>
              <a:ext cx="1468426" cy="1359509"/>
            </a:xfrm>
            <a:prstGeom prst="rect">
              <a:avLst/>
            </a:prstGeom>
          </p:spPr>
        </p:pic>
        <p:sp>
          <p:nvSpPr>
            <p:cNvPr id="21" name="文本框 29"/>
            <p:cNvSpPr txBox="1"/>
            <p:nvPr/>
          </p:nvSpPr>
          <p:spPr>
            <a:xfrm>
              <a:off x="0" y="4092771"/>
              <a:ext cx="3450907" cy="523220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zh-TW" sz="28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賣場購物大家談</a:t>
              </a: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2943743" y="2481134"/>
            <a:ext cx="3452997" cy="1882729"/>
            <a:chOff x="2447354" y="2246003"/>
            <a:chExt cx="3452997" cy="1882729"/>
          </a:xfrm>
        </p:grpSpPr>
        <p:pic>
          <p:nvPicPr>
            <p:cNvPr id="20" name="图片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81" t="16269" r="14814" b="53014"/>
            <a:stretch/>
          </p:blipFill>
          <p:spPr>
            <a:xfrm>
              <a:off x="3402269" y="2246003"/>
              <a:ext cx="1468426" cy="1359509"/>
            </a:xfrm>
            <a:prstGeom prst="rect">
              <a:avLst/>
            </a:prstGeom>
          </p:spPr>
        </p:pic>
        <p:sp>
          <p:nvSpPr>
            <p:cNvPr id="24" name="文本框 29"/>
            <p:cNvSpPr txBox="1"/>
            <p:nvPr/>
          </p:nvSpPr>
          <p:spPr>
            <a:xfrm>
              <a:off x="2447354" y="3605512"/>
              <a:ext cx="3452997" cy="523220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zh-TW" sz="28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網紅到底紅什麼</a:t>
              </a: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5564611" y="2764015"/>
            <a:ext cx="3450907" cy="2004560"/>
            <a:chOff x="4571833" y="2659512"/>
            <a:chExt cx="3450907" cy="2004560"/>
          </a:xfrm>
        </p:grpSpPr>
        <p:pic>
          <p:nvPicPr>
            <p:cNvPr id="19" name="图片 1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81" t="16269" r="14814" b="53014"/>
            <a:stretch/>
          </p:blipFill>
          <p:spPr>
            <a:xfrm>
              <a:off x="5563074" y="2659512"/>
              <a:ext cx="1468426" cy="1359509"/>
            </a:xfrm>
            <a:prstGeom prst="rect">
              <a:avLst/>
            </a:prstGeom>
          </p:spPr>
        </p:pic>
        <p:sp>
          <p:nvSpPr>
            <p:cNvPr id="25" name="文本框 29"/>
            <p:cNvSpPr txBox="1"/>
            <p:nvPr/>
          </p:nvSpPr>
          <p:spPr>
            <a:xfrm>
              <a:off x="4571833" y="4140852"/>
              <a:ext cx="3450907" cy="523220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zh-TW" sz="28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生活情境大考驗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8575413" y="2611763"/>
            <a:ext cx="3450907" cy="1934050"/>
            <a:chOff x="6851115" y="2246003"/>
            <a:chExt cx="3450907" cy="1934050"/>
          </a:xfrm>
        </p:grpSpPr>
        <p:pic>
          <p:nvPicPr>
            <p:cNvPr id="22" name="图片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81" t="16269" r="14814" b="53014"/>
            <a:stretch/>
          </p:blipFill>
          <p:spPr>
            <a:xfrm>
              <a:off x="7731899" y="2246003"/>
              <a:ext cx="1468426" cy="1359509"/>
            </a:xfrm>
            <a:prstGeom prst="rect">
              <a:avLst/>
            </a:prstGeom>
          </p:spPr>
        </p:pic>
        <p:sp>
          <p:nvSpPr>
            <p:cNvPr id="26" name="文本框 29"/>
            <p:cNvSpPr txBox="1"/>
            <p:nvPr/>
          </p:nvSpPr>
          <p:spPr>
            <a:xfrm>
              <a:off x="6851115" y="3656833"/>
              <a:ext cx="3450907" cy="523220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zh-TW" sz="28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樹立更好的自己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826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6" y="37982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群組 10"/>
          <p:cNvGrpSpPr/>
          <p:nvPr/>
        </p:nvGrpSpPr>
        <p:grpSpPr>
          <a:xfrm>
            <a:off x="390055" y="463784"/>
            <a:ext cx="3643524" cy="820792"/>
            <a:chOff x="3551266" y="707624"/>
            <a:chExt cx="3643524" cy="820792"/>
          </a:xfrm>
        </p:grpSpPr>
        <p:sp>
          <p:nvSpPr>
            <p:cNvPr id="9" name="文本框 29"/>
            <p:cNvSpPr txBox="1"/>
            <p:nvPr/>
          </p:nvSpPr>
          <p:spPr>
            <a:xfrm>
              <a:off x="3828309" y="794557"/>
              <a:ext cx="3366481" cy="707886"/>
            </a:xfrm>
            <a:prstGeom prst="rect">
              <a:avLst/>
            </a:prstGeom>
            <a:noFill/>
            <a:ln w="19050">
              <a:noFill/>
              <a:prstDash val="dash"/>
            </a:ln>
            <a:effectLst>
              <a:outerShdw blurRad="50800" dist="635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rgbClr val="0070C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教學心得</a:t>
              </a:r>
              <a:endParaRPr lang="zh-CN" altLang="en-US" sz="40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254" t="83564" r="37802" b="-1617"/>
            <a:stretch/>
          </p:blipFill>
          <p:spPr>
            <a:xfrm>
              <a:off x="3551266" y="707624"/>
              <a:ext cx="1003192" cy="820792"/>
            </a:xfrm>
            <a:prstGeom prst="rect">
              <a:avLst/>
            </a:prstGeom>
          </p:spPr>
        </p:pic>
      </p:grpSp>
      <p:grpSp>
        <p:nvGrpSpPr>
          <p:cNvPr id="3" name="组合 4"/>
          <p:cNvGrpSpPr/>
          <p:nvPr/>
        </p:nvGrpSpPr>
        <p:grpSpPr>
          <a:xfrm>
            <a:off x="1123590" y="5960523"/>
            <a:ext cx="9300570" cy="391240"/>
            <a:chOff x="3828730" y="2289575"/>
            <a:chExt cx="5468558" cy="391240"/>
          </a:xfrm>
        </p:grpSpPr>
        <p:sp>
          <p:nvSpPr>
            <p:cNvPr id="18" name="Freeform 171"/>
            <p:cNvSpPr/>
            <p:nvPr/>
          </p:nvSpPr>
          <p:spPr bwMode="auto">
            <a:xfrm rot="10800000">
              <a:off x="3828730" y="2411637"/>
              <a:ext cx="5351463" cy="114300"/>
            </a:xfrm>
            <a:custGeom>
              <a:avLst/>
              <a:gdLst>
                <a:gd name="T0" fmla="*/ 2147483647 w 65"/>
                <a:gd name="T1" fmla="*/ 2147483647 h 4"/>
                <a:gd name="T2" fmla="*/ 2147483647 w 65"/>
                <a:gd name="T3" fmla="*/ 2147483647 h 4"/>
                <a:gd name="T4" fmla="*/ 2147483647 w 65"/>
                <a:gd name="T5" fmla="*/ 2147483647 h 4"/>
                <a:gd name="T6" fmla="*/ 2147483647 w 65"/>
                <a:gd name="T7" fmla="*/ 2147483647 h 4"/>
                <a:gd name="T8" fmla="*/ 2147483647 w 65"/>
                <a:gd name="T9" fmla="*/ 2147483647 h 4"/>
                <a:gd name="T10" fmla="*/ 2147483647 w 65"/>
                <a:gd name="T11" fmla="*/ 2147483647 h 4"/>
                <a:gd name="T12" fmla="*/ 2147483647 w 65"/>
                <a:gd name="T13" fmla="*/ 2147483647 h 4"/>
                <a:gd name="T14" fmla="*/ 2147483647 w 65"/>
                <a:gd name="T15" fmla="*/ 2147483647 h 4"/>
                <a:gd name="T16" fmla="*/ 2147483647 w 65"/>
                <a:gd name="T17" fmla="*/ 2147483647 h 4"/>
                <a:gd name="T18" fmla="*/ 2147483647 w 65"/>
                <a:gd name="T19" fmla="*/ 2147483647 h 4"/>
                <a:gd name="T20" fmla="*/ 2147483647 w 65"/>
                <a:gd name="T21" fmla="*/ 2147483647 h 4"/>
                <a:gd name="T22" fmla="*/ 2147483647 w 65"/>
                <a:gd name="T23" fmla="*/ 2147483647 h 4"/>
                <a:gd name="T24" fmla="*/ 2147483647 w 65"/>
                <a:gd name="T25" fmla="*/ 2147483647 h 4"/>
                <a:gd name="T26" fmla="*/ 2147483647 w 65"/>
                <a:gd name="T27" fmla="*/ 2147483647 h 4"/>
                <a:gd name="T28" fmla="*/ 2147483647 w 65"/>
                <a:gd name="T29" fmla="*/ 0 h 4"/>
                <a:gd name="T30" fmla="*/ 2147483647 w 65"/>
                <a:gd name="T31" fmla="*/ 2147483647 h 4"/>
                <a:gd name="T32" fmla="*/ 0 w 65"/>
                <a:gd name="T33" fmla="*/ 2147483647 h 4"/>
                <a:gd name="T34" fmla="*/ 2147483647 w 65"/>
                <a:gd name="T35" fmla="*/ 2147483647 h 4"/>
                <a:gd name="T36" fmla="*/ 2147483647 w 65"/>
                <a:gd name="T37" fmla="*/ 2147483647 h 4"/>
                <a:gd name="T38" fmla="*/ 2147483647 w 65"/>
                <a:gd name="T39" fmla="*/ 2147483647 h 4"/>
                <a:gd name="T40" fmla="*/ 2147483647 w 65"/>
                <a:gd name="T41" fmla="*/ 2147483647 h 4"/>
                <a:gd name="T42" fmla="*/ 2147483647 w 65"/>
                <a:gd name="T43" fmla="*/ 2147483647 h 4"/>
                <a:gd name="T44" fmla="*/ 2147483647 w 65"/>
                <a:gd name="T45" fmla="*/ 2147483647 h 4"/>
                <a:gd name="T46" fmla="*/ 2147483647 w 65"/>
                <a:gd name="T47" fmla="*/ 2147483647 h 4"/>
                <a:gd name="T48" fmla="*/ 2147483647 w 65"/>
                <a:gd name="T49" fmla="*/ 2147483647 h 4"/>
                <a:gd name="T50" fmla="*/ 2147483647 w 65"/>
                <a:gd name="T51" fmla="*/ 2147483647 h 4"/>
                <a:gd name="T52" fmla="*/ 2147483647 w 65"/>
                <a:gd name="T53" fmla="*/ 2147483647 h 4"/>
                <a:gd name="T54" fmla="*/ 2147483647 w 65"/>
                <a:gd name="T55" fmla="*/ 2147483647 h 4"/>
                <a:gd name="T56" fmla="*/ 2147483647 w 65"/>
                <a:gd name="T57" fmla="*/ 2147483647 h 4"/>
                <a:gd name="T58" fmla="*/ 2147483647 w 65"/>
                <a:gd name="T59" fmla="*/ 2147483647 h 4"/>
                <a:gd name="T60" fmla="*/ 2147483647 w 65"/>
                <a:gd name="T61" fmla="*/ 2147483647 h 4"/>
                <a:gd name="T62" fmla="*/ 2147483647 w 65"/>
                <a:gd name="T63" fmla="*/ 0 h 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5" h="4">
                  <a:moveTo>
                    <a:pt x="43" y="1"/>
                  </a:moveTo>
                  <a:cubicBezTo>
                    <a:pt x="43" y="1"/>
                    <a:pt x="43" y="1"/>
                    <a:pt x="43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3" y="1"/>
                    <a:pt x="31" y="1"/>
                    <a:pt x="28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1"/>
                    <a:pt x="22" y="1"/>
                  </a:cubicBezTo>
                  <a:cubicBezTo>
                    <a:pt x="19" y="1"/>
                    <a:pt x="16" y="1"/>
                    <a:pt x="12" y="1"/>
                  </a:cubicBezTo>
                  <a:cubicBezTo>
                    <a:pt x="9" y="1"/>
                    <a:pt x="6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8" y="2"/>
                    <a:pt x="11" y="2"/>
                    <a:pt x="13" y="2"/>
                  </a:cubicBezTo>
                  <a:cubicBezTo>
                    <a:pt x="12" y="2"/>
                    <a:pt x="18" y="2"/>
                    <a:pt x="17" y="2"/>
                  </a:cubicBezTo>
                  <a:cubicBezTo>
                    <a:pt x="18" y="2"/>
                    <a:pt x="20" y="2"/>
                    <a:pt x="20" y="2"/>
                  </a:cubicBezTo>
                  <a:cubicBezTo>
                    <a:pt x="21" y="2"/>
                    <a:pt x="22" y="1"/>
                    <a:pt x="25" y="1"/>
                  </a:cubicBezTo>
                  <a:cubicBezTo>
                    <a:pt x="27" y="1"/>
                    <a:pt x="29" y="2"/>
                    <a:pt x="30" y="1"/>
                  </a:cubicBezTo>
                  <a:cubicBezTo>
                    <a:pt x="30" y="1"/>
                    <a:pt x="28" y="1"/>
                    <a:pt x="28" y="1"/>
                  </a:cubicBezTo>
                  <a:cubicBezTo>
                    <a:pt x="24" y="1"/>
                    <a:pt x="20" y="1"/>
                    <a:pt x="15" y="1"/>
                  </a:cubicBezTo>
                  <a:cubicBezTo>
                    <a:pt x="13" y="1"/>
                    <a:pt x="11" y="1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8" y="3"/>
                    <a:pt x="10" y="3"/>
                    <a:pt x="13" y="3"/>
                  </a:cubicBezTo>
                  <a:cubicBezTo>
                    <a:pt x="16" y="3"/>
                    <a:pt x="20" y="3"/>
                    <a:pt x="24" y="3"/>
                  </a:cubicBezTo>
                  <a:cubicBezTo>
                    <a:pt x="27" y="3"/>
                    <a:pt x="31" y="3"/>
                    <a:pt x="35" y="3"/>
                  </a:cubicBezTo>
                  <a:cubicBezTo>
                    <a:pt x="38" y="4"/>
                    <a:pt x="41" y="3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7" y="3"/>
                    <a:pt x="51" y="3"/>
                    <a:pt x="54" y="2"/>
                  </a:cubicBezTo>
                  <a:cubicBezTo>
                    <a:pt x="55" y="2"/>
                    <a:pt x="56" y="2"/>
                    <a:pt x="58" y="2"/>
                  </a:cubicBezTo>
                  <a:cubicBezTo>
                    <a:pt x="57" y="2"/>
                    <a:pt x="57" y="2"/>
                    <a:pt x="56" y="2"/>
                  </a:cubicBezTo>
                  <a:cubicBezTo>
                    <a:pt x="57" y="2"/>
                    <a:pt x="59" y="2"/>
                    <a:pt x="59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59" y="1"/>
                    <a:pt x="60" y="1"/>
                    <a:pt x="59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58" y="1"/>
                    <a:pt x="59" y="1"/>
                  </a:cubicBezTo>
                  <a:cubicBezTo>
                    <a:pt x="60" y="1"/>
                    <a:pt x="61" y="1"/>
                    <a:pt x="62" y="1"/>
                  </a:cubicBezTo>
                  <a:cubicBezTo>
                    <a:pt x="61" y="1"/>
                    <a:pt x="58" y="1"/>
                    <a:pt x="58" y="1"/>
                  </a:cubicBezTo>
                  <a:cubicBezTo>
                    <a:pt x="59" y="1"/>
                    <a:pt x="61" y="1"/>
                    <a:pt x="61" y="1"/>
                  </a:cubicBezTo>
                  <a:cubicBezTo>
                    <a:pt x="61" y="1"/>
                    <a:pt x="60" y="1"/>
                    <a:pt x="60" y="1"/>
                  </a:cubicBezTo>
                  <a:cubicBezTo>
                    <a:pt x="63" y="1"/>
                    <a:pt x="64" y="1"/>
                    <a:pt x="62" y="1"/>
                  </a:cubicBezTo>
                  <a:cubicBezTo>
                    <a:pt x="63" y="1"/>
                    <a:pt x="64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4" y="0"/>
                    <a:pt x="63" y="0"/>
                  </a:cubicBezTo>
                  <a:cubicBezTo>
                    <a:pt x="62" y="0"/>
                    <a:pt x="61" y="0"/>
                    <a:pt x="60" y="0"/>
                  </a:cubicBezTo>
                  <a:cubicBezTo>
                    <a:pt x="54" y="0"/>
                    <a:pt x="49" y="1"/>
                    <a:pt x="4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9" name="Freeform 59"/>
            <p:cNvSpPr/>
            <p:nvPr/>
          </p:nvSpPr>
          <p:spPr bwMode="auto">
            <a:xfrm>
              <a:off x="8992330" y="2289575"/>
              <a:ext cx="304958" cy="391240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2147483647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2147483647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2147483647 w 14"/>
                <a:gd name="T43" fmla="*/ 2147483647 h 20"/>
                <a:gd name="T44" fmla="*/ 2147483647 w 14"/>
                <a:gd name="T45" fmla="*/ 2147483647 h 20"/>
                <a:gd name="T46" fmla="*/ 2147483647 w 14"/>
                <a:gd name="T47" fmla="*/ 2147483647 h 20"/>
                <a:gd name="T48" fmla="*/ 2147483647 w 14"/>
                <a:gd name="T49" fmla="*/ 2147483647 h 20"/>
                <a:gd name="T50" fmla="*/ 2147483647 w 14"/>
                <a:gd name="T51" fmla="*/ 2147483647 h 20"/>
                <a:gd name="T52" fmla="*/ 2147483647 w 14"/>
                <a:gd name="T53" fmla="*/ 2147483647 h 20"/>
                <a:gd name="T54" fmla="*/ 2147483647 w 14"/>
                <a:gd name="T55" fmla="*/ 2147483647 h 20"/>
                <a:gd name="T56" fmla="*/ 2147483647 w 14"/>
                <a:gd name="T57" fmla="*/ 2147483647 h 20"/>
                <a:gd name="T58" fmla="*/ 2147483647 w 14"/>
                <a:gd name="T59" fmla="*/ 2147483647 h 20"/>
                <a:gd name="T60" fmla="*/ 2147483647 w 14"/>
                <a:gd name="T61" fmla="*/ 0 h 20"/>
                <a:gd name="T62" fmla="*/ 2147483647 w 14"/>
                <a:gd name="T63" fmla="*/ 2147483647 h 20"/>
                <a:gd name="T64" fmla="*/ 2147483647 w 14"/>
                <a:gd name="T65" fmla="*/ 0 h 20"/>
                <a:gd name="T66" fmla="*/ 2147483647 w 14"/>
                <a:gd name="T67" fmla="*/ 0 h 20"/>
                <a:gd name="T68" fmla="*/ 2147483647 w 14"/>
                <a:gd name="T69" fmla="*/ 2147483647 h 20"/>
                <a:gd name="T70" fmla="*/ 2147483647 w 14"/>
                <a:gd name="T71" fmla="*/ 0 h 20"/>
                <a:gd name="T72" fmla="*/ 2147483647 w 14"/>
                <a:gd name="T73" fmla="*/ 2147483647 h 20"/>
                <a:gd name="T74" fmla="*/ 2147483647 w 14"/>
                <a:gd name="T75" fmla="*/ 0 h 20"/>
                <a:gd name="T76" fmla="*/ 2147483647 w 14"/>
                <a:gd name="T77" fmla="*/ 2147483647 h 20"/>
                <a:gd name="T78" fmla="*/ 2147483647 w 14"/>
                <a:gd name="T79" fmla="*/ 0 h 20"/>
                <a:gd name="T80" fmla="*/ 2147483647 w 14"/>
                <a:gd name="T81" fmla="*/ 2147483647 h 20"/>
                <a:gd name="T82" fmla="*/ 0 w 14"/>
                <a:gd name="T83" fmla="*/ 2147483647 h 20"/>
                <a:gd name="T84" fmla="*/ 0 w 14"/>
                <a:gd name="T85" fmla="*/ 0 h 20"/>
                <a:gd name="T86" fmla="*/ 0 w 14"/>
                <a:gd name="T87" fmla="*/ 0 h 20"/>
                <a:gd name="T88" fmla="*/ 0 w 14"/>
                <a:gd name="T89" fmla="*/ 0 h 20"/>
                <a:gd name="T90" fmla="*/ 0 w 14"/>
                <a:gd name="T91" fmla="*/ 0 h 20"/>
                <a:gd name="T92" fmla="*/ 0 w 14"/>
                <a:gd name="T93" fmla="*/ 0 h 20"/>
                <a:gd name="T94" fmla="*/ 0 w 14"/>
                <a:gd name="T95" fmla="*/ 0 h 20"/>
                <a:gd name="T96" fmla="*/ 0 w 14"/>
                <a:gd name="T97" fmla="*/ 0 h 20"/>
                <a:gd name="T98" fmla="*/ 0 w 14"/>
                <a:gd name="T99" fmla="*/ 0 h 20"/>
                <a:gd name="T100" fmla="*/ 2147483647 w 14"/>
                <a:gd name="T101" fmla="*/ 2147483647 h 20"/>
                <a:gd name="T102" fmla="*/ 2147483647 w 14"/>
                <a:gd name="T103" fmla="*/ 2147483647 h 2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4" h="20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0" y="7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9" y="10"/>
                    <a:pt x="8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7" y="14"/>
                    <a:pt x="7" y="14"/>
                    <a:pt x="6" y="15"/>
                  </a:cubicBezTo>
                  <a:cubicBezTo>
                    <a:pt x="7" y="15"/>
                    <a:pt x="6" y="16"/>
                    <a:pt x="6" y="16"/>
                  </a:cubicBezTo>
                  <a:cubicBezTo>
                    <a:pt x="6" y="17"/>
                    <a:pt x="5" y="17"/>
                    <a:pt x="5" y="17"/>
                  </a:cubicBezTo>
                  <a:cubicBezTo>
                    <a:pt x="6" y="18"/>
                    <a:pt x="6" y="18"/>
                    <a:pt x="5" y="19"/>
                  </a:cubicBezTo>
                  <a:cubicBezTo>
                    <a:pt x="5" y="19"/>
                    <a:pt x="4" y="20"/>
                    <a:pt x="4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7" y="17"/>
                    <a:pt x="9" y="14"/>
                    <a:pt x="11" y="11"/>
                  </a:cubicBezTo>
                  <a:cubicBezTo>
                    <a:pt x="11" y="11"/>
                    <a:pt x="11" y="11"/>
                    <a:pt x="12" y="10"/>
                  </a:cubicBezTo>
                  <a:cubicBezTo>
                    <a:pt x="12" y="9"/>
                    <a:pt x="13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8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5" y="2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1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2"/>
                    <a:pt x="4" y="4"/>
                    <a:pt x="5" y="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635726" y="1401504"/>
            <a:ext cx="11077301" cy="4965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6">
              <a:lnSpc>
                <a:spcPts val="3840"/>
              </a:lnSpc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本教學設計一開始包括「自我認同」與「媒體識讀」兩個部分，在備課與課程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設計的過程中經由夥伴的討論，確認將自我認同作為教學的重點</a:t>
            </a:r>
            <a:r>
              <a:rPr lang="zh-TW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  <a:buFont typeface="Wingdings" pitchFamily="2" charset="2"/>
              <a:buChar char="n"/>
            </a:pPr>
            <a:r>
              <a:rPr lang="zh-TW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我們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選擇從網紅譁眾取寵博取關注的新聞影片切入，因為科技的進步使得媒體、   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社群的資訊對於孩子的影響與日俱增；再從貼近日常的生活情境出發，引導孩  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子思考與評估合宜的方式建立自我概念</a:t>
            </a:r>
            <a:r>
              <a:rPr lang="zh-TW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清楚的自我認同可以協助青少年區分自己與他人，成為一個獨立自主的人。我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們無法主導孩子未來成為什麼樣的人，但是透過本課程設計，希望他們在討論   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與省思的過程裡學習建立一條自己的界限，避免讓自己或他人受到傷害，懂得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用正確的方式獲得肯定與認同。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6">
              <a:lnSpc>
                <a:spcPts val="3840"/>
              </a:lnSpc>
            </a:pPr>
            <a:endParaRPr lang="zh-TW" altLang="en-US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1733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379826" y="366178"/>
            <a:ext cx="11422967" cy="609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29"/>
          <p:cNvSpPr txBox="1"/>
          <p:nvPr/>
        </p:nvSpPr>
        <p:spPr>
          <a:xfrm>
            <a:off x="1689462" y="2699659"/>
            <a:ext cx="8699863" cy="144655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8800" b="1" dirty="0">
                <a:solidFill>
                  <a:srgbClr val="0070C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觀課者分享時間</a:t>
            </a:r>
            <a:endParaRPr lang="zh-CN" altLang="en-US" sz="8800" b="1" dirty="0">
              <a:solidFill>
                <a:srgbClr val="0070C0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6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 t="83564" r="37802" b="-1617"/>
          <a:stretch/>
        </p:blipFill>
        <p:spPr>
          <a:xfrm rot="20668920">
            <a:off x="573063" y="573966"/>
            <a:ext cx="2097811" cy="1716388"/>
          </a:xfrm>
          <a:prstGeom prst="rect">
            <a:avLst/>
          </a:prstGeom>
        </p:spPr>
      </p:pic>
      <p:pic>
        <p:nvPicPr>
          <p:cNvPr id="2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9" t="21083" r="22895" b="25990"/>
          <a:stretch/>
        </p:blipFill>
        <p:spPr>
          <a:xfrm rot="1231352">
            <a:off x="9116363" y="4249783"/>
            <a:ext cx="2810233" cy="237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8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668" y="492368"/>
            <a:ext cx="6513586" cy="618275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319624" y="1468496"/>
            <a:ext cx="1095244" cy="341632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latin typeface="汉仪柏京体简" panose="00020600040101010101" pitchFamily="18" charset="-122"/>
                <a:ea typeface="汉仪柏京体简" panose="00020600040101010101" pitchFamily="18" charset="-122"/>
              </a:rPr>
              <a:t>感</a:t>
            </a:r>
            <a:r>
              <a:rPr lang="zh-TW" altLang="en-US" sz="5400" b="1" dirty="0">
                <a:latin typeface="汉仪柏京体简" panose="00020600040101010101" pitchFamily="18" charset="-122"/>
                <a:ea typeface="汉仪柏京体简" panose="00020600040101010101" pitchFamily="18" charset="-122"/>
              </a:rPr>
              <a:t>謝參與</a:t>
            </a:r>
            <a:endParaRPr lang="zh-CN" altLang="en-US" sz="5400" b="1" dirty="0">
              <a:latin typeface="汉仪柏京体简" panose="00020600040101010101" pitchFamily="18" charset="-122"/>
              <a:ea typeface="汉仪柏京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16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640</Words>
  <Application>Microsoft Office PowerPoint</Application>
  <PresentationFormat>寬螢幕</PresentationFormat>
  <Paragraphs>56</Paragraphs>
  <Slides>11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5" baseType="lpstr">
      <vt:lpstr>等线</vt:lpstr>
      <vt:lpstr>等线 Light</vt:lpstr>
      <vt:lpstr>汉仪PP体简</vt:lpstr>
      <vt:lpstr>汉仪柏京体简</vt:lpstr>
      <vt:lpstr>汉仪黑荔枝体简</vt:lpstr>
      <vt:lpstr>華康中黑體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kids01</cp:lastModifiedBy>
  <cp:revision>95</cp:revision>
  <dcterms:created xsi:type="dcterms:W3CDTF">2017-07-06T02:27:18Z</dcterms:created>
  <dcterms:modified xsi:type="dcterms:W3CDTF">2024-05-01T05:18:27Z</dcterms:modified>
</cp:coreProperties>
</file>