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6" r:id="rId3"/>
    <p:sldId id="312" r:id="rId4"/>
    <p:sldId id="313" r:id="rId5"/>
    <p:sldId id="314" r:id="rId6"/>
    <p:sldId id="315" r:id="rId7"/>
    <p:sldId id="257" r:id="rId8"/>
    <p:sldId id="283" r:id="rId9"/>
    <p:sldId id="261" r:id="rId10"/>
    <p:sldId id="258" r:id="rId11"/>
    <p:sldId id="260" r:id="rId12"/>
    <p:sldId id="259" r:id="rId13"/>
    <p:sldId id="311" r:id="rId14"/>
    <p:sldId id="30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69" autoAdjust="0"/>
    <p:restoredTop sz="94660"/>
  </p:normalViewPr>
  <p:slideViewPr>
    <p:cSldViewPr snapToGrid="0">
      <p:cViewPr varScale="1">
        <p:scale>
          <a:sx n="69" d="100"/>
          <a:sy n="69" d="100"/>
        </p:scale>
        <p:origin x="5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5/15/2021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5/15/2021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5/15/2021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5/15/2021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5/15/2021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5/15/2021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5/15/2021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5/15/2021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5/15/2021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標題，文字及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C62DD5D7-6DDD-44D5-B99F-1C5348604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234ED8A0-6C5A-4134-97AE-01DF73C39B1F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xmlns="" id="{99311D84-7EF4-4B04-BC42-8FB4EA392E14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6197600" y="1981200"/>
            <a:ext cx="5080000" cy="198120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內容版面配置區 4">
            <a:extLst>
              <a:ext uri="{FF2B5EF4-FFF2-40B4-BE49-F238E27FC236}">
                <a16:creationId xmlns:a16="http://schemas.microsoft.com/office/drawing/2014/main" xmlns="" id="{1E52F240-9FCA-4CC7-9827-A6D8C3BD8769}"/>
              </a:ext>
            </a:extLst>
          </p:cNvPr>
          <p:cNvSpPr>
            <a:spLocks noGrp="1"/>
          </p:cNvSpPr>
          <p:nvPr>
            <p:ph sz="quarter" idx="3"/>
          </p:nvPr>
        </p:nvSpPr>
        <p:spPr>
          <a:xfrm>
            <a:off x="6197600" y="4114800"/>
            <a:ext cx="5080000" cy="198120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日期版面配置區 5">
            <a:extLst>
              <a:ext uri="{FF2B5EF4-FFF2-40B4-BE49-F238E27FC236}">
                <a16:creationId xmlns:a16="http://schemas.microsoft.com/office/drawing/2014/main" xmlns="" id="{494C2ECF-59A8-4286-AC40-FBDD9A8C4F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頁尾版面配置區 6">
            <a:extLst>
              <a:ext uri="{FF2B5EF4-FFF2-40B4-BE49-F238E27FC236}">
                <a16:creationId xmlns:a16="http://schemas.microsoft.com/office/drawing/2014/main" xmlns="" id="{224D5FA5-7677-49EA-8101-E0AF33B2DB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投影片編號版面配置區 7">
            <a:extLst>
              <a:ext uri="{FF2B5EF4-FFF2-40B4-BE49-F238E27FC236}">
                <a16:creationId xmlns:a16="http://schemas.microsoft.com/office/drawing/2014/main" xmlns="" id="{53F81581-E604-4378-9D85-A47ACBA48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FBA219D4-4CC0-48AC-99B7-0D80DB1258DB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258685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標題，1 個大物件與 2 個小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7CB7E215-AA9C-4C26-ADBD-604BEF728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FEC8C5D6-AA74-4EF5-B919-10D82C3343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xmlns="" id="{631547E3-685F-4134-8C9B-2D5110941FD4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6197600" y="1981200"/>
            <a:ext cx="5080000" cy="198120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內容版面配置區 4">
            <a:extLst>
              <a:ext uri="{FF2B5EF4-FFF2-40B4-BE49-F238E27FC236}">
                <a16:creationId xmlns:a16="http://schemas.microsoft.com/office/drawing/2014/main" xmlns="" id="{C97191BC-C676-4212-AE7C-6E080CF919E5}"/>
              </a:ext>
            </a:extLst>
          </p:cNvPr>
          <p:cNvSpPr>
            <a:spLocks noGrp="1"/>
          </p:cNvSpPr>
          <p:nvPr>
            <p:ph sz="quarter" idx="3"/>
          </p:nvPr>
        </p:nvSpPr>
        <p:spPr>
          <a:xfrm>
            <a:off x="6197600" y="4114800"/>
            <a:ext cx="5080000" cy="198120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日期版面配置區 5">
            <a:extLst>
              <a:ext uri="{FF2B5EF4-FFF2-40B4-BE49-F238E27FC236}">
                <a16:creationId xmlns:a16="http://schemas.microsoft.com/office/drawing/2014/main" xmlns="" id="{F55838B8-5D37-4D2B-8939-C185553E59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頁尾版面配置區 6">
            <a:extLst>
              <a:ext uri="{FF2B5EF4-FFF2-40B4-BE49-F238E27FC236}">
                <a16:creationId xmlns:a16="http://schemas.microsoft.com/office/drawing/2014/main" xmlns="" id="{F0841594-787A-4E22-A70D-3FA9267581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投影片編號版面配置區 7">
            <a:extLst>
              <a:ext uri="{FF2B5EF4-FFF2-40B4-BE49-F238E27FC236}">
                <a16:creationId xmlns:a16="http://schemas.microsoft.com/office/drawing/2014/main" xmlns="" id="{AAF5DB1E-71D3-4C5F-B2D4-BCB64DB7E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AE696741-00CD-4D1A-8827-C527CC2B8CA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29216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5/15/2021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  <p:sldLayoutId id="2147483671" r:id="rId18"/>
    <p:sldLayoutId id="2147483672" r:id="rId19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BEE8B376-5AAD-48DD-87B8-4D062E580C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0940668">
            <a:off x="232253" y="1334917"/>
            <a:ext cx="9280967" cy="332958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zh-TW" altLang="en-US" sz="11500" dirty="0">
                <a:solidFill>
                  <a:schemeClr val="bg2">
                    <a:lumMod val="20000"/>
                    <a:lumOff val="80000"/>
                  </a:schemeClr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吸引人的</a:t>
            </a:r>
            <a:r>
              <a:rPr lang="en-US" altLang="zh-TW" sz="11500" dirty="0">
                <a:solidFill>
                  <a:schemeClr val="bg2">
                    <a:lumMod val="20000"/>
                    <a:lumOff val="80000"/>
                  </a:schemeClr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/>
            </a:r>
            <a:br>
              <a:rPr lang="en-US" altLang="zh-TW" sz="11500" dirty="0">
                <a:solidFill>
                  <a:schemeClr val="bg2">
                    <a:lumMod val="20000"/>
                    <a:lumOff val="80000"/>
                  </a:schemeClr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</a:br>
            <a:r>
              <a:rPr lang="zh-TW" altLang="en-US" sz="11500" dirty="0">
                <a:solidFill>
                  <a:schemeClr val="bg2">
                    <a:lumMod val="20000"/>
                    <a:lumOff val="80000"/>
                  </a:schemeClr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海報設計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xmlns="" id="{B7B2821A-2E5C-49E3-963A-6D98DDC937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83171" y="5208090"/>
            <a:ext cx="8825658" cy="620886"/>
          </a:xfrm>
        </p:spPr>
        <p:txBody>
          <a:bodyPr>
            <a:normAutofit/>
          </a:bodyPr>
          <a:lstStyle/>
          <a:p>
            <a:pPr algn="r"/>
            <a:endParaRPr lang="zh-TW" altLang="en-US" sz="2800" dirty="0"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62495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>
            <a:extLst>
              <a:ext uri="{FF2B5EF4-FFF2-40B4-BE49-F238E27FC236}">
                <a16:creationId xmlns:a16="http://schemas.microsoft.com/office/drawing/2014/main" xmlns="" id="{A98EE12A-16BE-4D67-9571-39E1736F61BF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93109" y="1487763"/>
            <a:ext cx="4522831" cy="5034997"/>
          </a:xfrm>
        </p:spPr>
        <p:txBody>
          <a:bodyPr>
            <a:normAutofit/>
          </a:bodyPr>
          <a:lstStyle/>
          <a:p>
            <a:pPr algn="l"/>
            <a:r>
              <a:rPr lang="en-US" altLang="zh-TW" sz="28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  <a:t>●</a:t>
            </a:r>
            <a:r>
              <a:rPr lang="zh-TW" altLang="en-US" sz="2800" dirty="0">
                <a:solidFill>
                  <a:srgbClr val="FFFF00"/>
                </a:solidFill>
                <a:ea typeface="華康儷特圓" panose="020F0809000000000000" pitchFamily="49" charset="-120"/>
              </a:rPr>
              <a:t>傳達訊息。</a:t>
            </a:r>
          </a:p>
          <a:p>
            <a:pPr algn="l"/>
            <a:endParaRPr lang="zh-TW" altLang="en-US" sz="2800" dirty="0">
              <a:solidFill>
                <a:srgbClr val="FFFF00"/>
              </a:solidFill>
              <a:ea typeface="華康儷特圓" panose="020F0809000000000000" pitchFamily="49" charset="-120"/>
            </a:endParaRPr>
          </a:p>
          <a:p>
            <a:pPr algn="l"/>
            <a:r>
              <a:rPr lang="zh-TW" altLang="en-US" sz="28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  <a:t>●</a:t>
            </a:r>
            <a:r>
              <a:rPr lang="zh-TW" altLang="en-US" sz="2800" dirty="0">
                <a:solidFill>
                  <a:srgbClr val="FFFF00"/>
                </a:solidFill>
                <a:ea typeface="華康儷特圓" panose="020F0809000000000000" pitchFamily="49" charset="-120"/>
              </a:rPr>
              <a:t>激發興趣：引起觀眾注意，對內容感到興趣。</a:t>
            </a:r>
          </a:p>
          <a:p>
            <a:pPr algn="l"/>
            <a:endParaRPr lang="zh-TW" altLang="en-US" sz="2800" dirty="0">
              <a:solidFill>
                <a:srgbClr val="FFFF00"/>
              </a:solidFill>
              <a:ea typeface="華康儷特圓" panose="020F0809000000000000" pitchFamily="49" charset="-120"/>
            </a:endParaRPr>
          </a:p>
          <a:p>
            <a:pPr algn="l"/>
            <a:r>
              <a:rPr lang="zh-TW" altLang="en-US" sz="28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  <a:t>●</a:t>
            </a:r>
            <a:r>
              <a:rPr lang="zh-TW" altLang="zh-TW" sz="2800" dirty="0">
                <a:solidFill>
                  <a:srgbClr val="FFFF00"/>
                </a:solidFill>
                <a:ea typeface="華康儷特圓" panose="020F0809000000000000" pitchFamily="49" charset="-120"/>
              </a:rPr>
              <a:t>展示、陳列的裝飾或藝術欣賞。</a:t>
            </a:r>
            <a:endParaRPr lang="zh-TW" altLang="en-US" sz="2800" dirty="0">
              <a:solidFill>
                <a:srgbClr val="FFFF00"/>
              </a:solidFill>
              <a:ea typeface="華康儷特圓" panose="020F0809000000000000" pitchFamily="49" charset="-120"/>
            </a:endParaRPr>
          </a:p>
        </p:txBody>
      </p:sp>
      <p:grpSp>
        <p:nvGrpSpPr>
          <p:cNvPr id="29702" name="Group 1030">
            <a:extLst>
              <a:ext uri="{FF2B5EF4-FFF2-40B4-BE49-F238E27FC236}">
                <a16:creationId xmlns:a16="http://schemas.microsoft.com/office/drawing/2014/main" xmlns="" id="{8AF924F6-678F-4C25-ACCF-1A729523E03D}"/>
              </a:ext>
            </a:extLst>
          </p:cNvPr>
          <p:cNvGrpSpPr>
            <a:grpSpLocks/>
          </p:cNvGrpSpPr>
          <p:nvPr/>
        </p:nvGrpSpPr>
        <p:grpSpPr bwMode="auto">
          <a:xfrm>
            <a:off x="202579" y="335239"/>
            <a:ext cx="5256212" cy="920750"/>
            <a:chOff x="113" y="255"/>
            <a:chExt cx="3311" cy="580"/>
          </a:xfrm>
        </p:grpSpPr>
        <p:pic>
          <p:nvPicPr>
            <p:cNvPr id="29700" name="Picture 1028" descr="未命名-2">
              <a:extLst>
                <a:ext uri="{FF2B5EF4-FFF2-40B4-BE49-F238E27FC236}">
                  <a16:creationId xmlns:a16="http://schemas.microsoft.com/office/drawing/2014/main" xmlns="" id="{439F3A92-179C-4AE4-9E22-A90625644BA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" y="255"/>
              <a:ext cx="3130" cy="5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701" name="Rectangle 1029">
              <a:extLst>
                <a:ext uri="{FF2B5EF4-FFF2-40B4-BE49-F238E27FC236}">
                  <a16:creationId xmlns:a16="http://schemas.microsoft.com/office/drawing/2014/main" xmlns="" id="{E41504A3-72C6-4D3C-AB2F-310766CA56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3" y="346"/>
              <a:ext cx="2721" cy="3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TW" altLang="en-US" sz="3000" b="1">
                  <a:solidFill>
                    <a:schemeClr val="bg1"/>
                  </a:solidFill>
                  <a:ea typeface="微軟正黑體" panose="020B0604030504040204" pitchFamily="34" charset="-120"/>
                </a:rPr>
                <a:t>海報的作用</a:t>
              </a:r>
            </a:p>
          </p:txBody>
        </p:sp>
      </p:grpSp>
      <p:pic>
        <p:nvPicPr>
          <p:cNvPr id="3" name="圖片 2">
            <a:extLst>
              <a:ext uri="{FF2B5EF4-FFF2-40B4-BE49-F238E27FC236}">
                <a16:creationId xmlns:a16="http://schemas.microsoft.com/office/drawing/2014/main" xmlns="" id="{137BC59A-1104-4144-B471-571605E028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2313" y="335239"/>
            <a:ext cx="6096000" cy="609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43" name="Picture 19" descr="未命名-2">
            <a:extLst>
              <a:ext uri="{FF2B5EF4-FFF2-40B4-BE49-F238E27FC236}">
                <a16:creationId xmlns:a16="http://schemas.microsoft.com/office/drawing/2014/main" xmlns="" id="{2284121A-F66B-43CB-B397-CFD734F233BF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391" y="374651"/>
            <a:ext cx="4392612" cy="85883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3">
            <a:extLst>
              <a:ext uri="{FF2B5EF4-FFF2-40B4-BE49-F238E27FC236}">
                <a16:creationId xmlns:a16="http://schemas.microsoft.com/office/drawing/2014/main" xmlns="" id="{5CF6D192-AAEA-476E-BF1E-65C77A646C2A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502323" y="2526790"/>
            <a:ext cx="5988809" cy="1804417"/>
          </a:xfrm>
        </p:spPr>
        <p:txBody>
          <a:bodyPr>
            <a:normAutofit/>
          </a:bodyPr>
          <a:lstStyle/>
          <a:p>
            <a:pPr lvl="1">
              <a:buFontTx/>
              <a:buNone/>
            </a:pPr>
            <a:r>
              <a:rPr lang="en-US" altLang="zh-TW" sz="24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  <a:t>●</a:t>
            </a:r>
            <a:r>
              <a:rPr lang="zh-TW" altLang="en-US" sz="24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  <a:t>行政宣導海報</a:t>
            </a:r>
          </a:p>
          <a:p>
            <a:pPr lvl="1">
              <a:buFontTx/>
              <a:buNone/>
            </a:pPr>
            <a:r>
              <a:rPr lang="zh-TW" altLang="en-US" sz="24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  <a:t>  政府用來向民眾宣導政策或觀念，如環境保護海報、戶口普查海報、食品衛生海報等</a:t>
            </a:r>
          </a:p>
        </p:txBody>
      </p:sp>
      <p:sp>
        <p:nvSpPr>
          <p:cNvPr id="26629" name="Rectangle 5">
            <a:extLst>
              <a:ext uri="{FF2B5EF4-FFF2-40B4-BE49-F238E27FC236}">
                <a16:creationId xmlns:a16="http://schemas.microsoft.com/office/drawing/2014/main" xmlns="" id="{BB3AADFE-DECB-4379-BE82-A40B19FF24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0581" y="529431"/>
            <a:ext cx="4319588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TW" altLang="en-US" sz="3000" b="1" dirty="0">
                <a:solidFill>
                  <a:schemeClr val="bg1"/>
                </a:solidFill>
                <a:ea typeface="微軟正黑體" panose="020B0604030504040204" pitchFamily="34" charset="-120"/>
              </a:rPr>
              <a:t>海報可分為哪些種類</a:t>
            </a:r>
          </a:p>
        </p:txBody>
      </p:sp>
      <p:pic>
        <p:nvPicPr>
          <p:cNvPr id="26645" name="Picture 21" descr="「戶口普查海報」的圖片搜尋結果">
            <a:extLst>
              <a:ext uri="{FF2B5EF4-FFF2-40B4-BE49-F238E27FC236}">
                <a16:creationId xmlns:a16="http://schemas.microsoft.com/office/drawing/2014/main" xmlns="" id="{62569823-9440-4E87-8FCF-2AB7F12467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139" y="45490"/>
            <a:ext cx="4782861" cy="6767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73493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121" name="Group 17">
            <a:extLst>
              <a:ext uri="{FF2B5EF4-FFF2-40B4-BE49-F238E27FC236}">
                <a16:creationId xmlns:a16="http://schemas.microsoft.com/office/drawing/2014/main" xmlns="" id="{645D7DBB-505E-40E1-8294-9614E295F052}"/>
              </a:ext>
            </a:extLst>
          </p:cNvPr>
          <p:cNvGrpSpPr>
            <a:grpSpLocks/>
          </p:cNvGrpSpPr>
          <p:nvPr/>
        </p:nvGrpSpPr>
        <p:grpSpPr bwMode="auto">
          <a:xfrm>
            <a:off x="294586" y="334167"/>
            <a:ext cx="4824413" cy="858837"/>
            <a:chOff x="113" y="255"/>
            <a:chExt cx="3311" cy="580"/>
          </a:xfrm>
        </p:grpSpPr>
        <p:pic>
          <p:nvPicPr>
            <p:cNvPr id="47106" name="Picture 2" descr="未命名-2">
              <a:extLst>
                <a:ext uri="{FF2B5EF4-FFF2-40B4-BE49-F238E27FC236}">
                  <a16:creationId xmlns:a16="http://schemas.microsoft.com/office/drawing/2014/main" xmlns="" id="{C315AF23-1944-4CBD-93A7-FF95E50AAD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" y="255"/>
              <a:ext cx="3130" cy="5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47108" name="Rectangle 4">
              <a:extLst>
                <a:ext uri="{FF2B5EF4-FFF2-40B4-BE49-F238E27FC236}">
                  <a16:creationId xmlns:a16="http://schemas.microsoft.com/office/drawing/2014/main" xmlns="" id="{21E1462E-D003-4764-93E2-FB2C6F63DA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2" y="346"/>
              <a:ext cx="2722" cy="3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TW" altLang="en-US" sz="3000" b="1" dirty="0">
                  <a:solidFill>
                    <a:schemeClr val="bg1"/>
                  </a:solidFill>
                  <a:ea typeface="微軟正黑體" panose="020B0604030504040204" pitchFamily="34" charset="-120"/>
                </a:rPr>
                <a:t>海報可分為哪些種類</a:t>
              </a:r>
            </a:p>
          </p:txBody>
        </p:sp>
      </p:grpSp>
      <p:sp>
        <p:nvSpPr>
          <p:cNvPr id="47109" name="Rectangle 5">
            <a:extLst>
              <a:ext uri="{FF2B5EF4-FFF2-40B4-BE49-F238E27FC236}">
                <a16:creationId xmlns:a16="http://schemas.microsoft.com/office/drawing/2014/main" xmlns="" id="{40725FF1-9A5A-4E00-95C8-D0BF46F58D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276" y="2796570"/>
            <a:ext cx="571672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1"/>
            <a:r>
              <a:rPr lang="en-US" altLang="zh-TW" sz="24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  <a:t>●</a:t>
            </a:r>
            <a:r>
              <a:rPr lang="zh-TW" altLang="en-US" sz="24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  <a:t>教育推廣海報</a:t>
            </a:r>
            <a:br>
              <a:rPr lang="zh-TW" altLang="en-US" sz="24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</a:br>
            <a:r>
              <a:rPr lang="zh-TW" altLang="en-US" sz="24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  <a:t>學校和社會教育機構用來傳播活動資訊和觀念，如藝文活動海報、終身學習博覽會海報、運動會海報等</a:t>
            </a:r>
          </a:p>
        </p:txBody>
      </p:sp>
      <p:pic>
        <p:nvPicPr>
          <p:cNvPr id="47129" name="Picture 25" descr="「終身學習海報」的圖片搜尋結果">
            <a:extLst>
              <a:ext uri="{FF2B5EF4-FFF2-40B4-BE49-F238E27FC236}">
                <a16:creationId xmlns:a16="http://schemas.microsoft.com/office/drawing/2014/main" xmlns="" id="{4E3A1F2E-3F59-487C-9C9E-2EA8DB8E4CAC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36737" y="-1"/>
            <a:ext cx="4855264" cy="68572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7133" name="AutoShape 29" descr="「博覽會海報」的圖片搜尋結果">
            <a:extLst>
              <a:ext uri="{FF2B5EF4-FFF2-40B4-BE49-F238E27FC236}">
                <a16:creationId xmlns:a16="http://schemas.microsoft.com/office/drawing/2014/main" xmlns="" id="{0F6458B9-65B9-4508-910D-07EBF3F163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47135" name="AutoShape 31" descr="「博覽會海報」的圖片搜尋結果">
            <a:extLst>
              <a:ext uri="{FF2B5EF4-FFF2-40B4-BE49-F238E27FC236}">
                <a16:creationId xmlns:a16="http://schemas.microsoft.com/office/drawing/2014/main" xmlns="" id="{DAE8CD6A-44A7-4B67-B31A-2E3A19EBD8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47137" name="AutoShape 33" descr="「博覽會海報」的圖片搜尋結果">
            <a:extLst>
              <a:ext uri="{FF2B5EF4-FFF2-40B4-BE49-F238E27FC236}">
                <a16:creationId xmlns:a16="http://schemas.microsoft.com/office/drawing/2014/main" xmlns="" id="{009CAEBC-8A3E-4648-A8A3-C7D98A69C97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47139" name="AutoShape 35" descr="file">
            <a:extLst>
              <a:ext uri="{FF2B5EF4-FFF2-40B4-BE49-F238E27FC236}">
                <a16:creationId xmlns:a16="http://schemas.microsoft.com/office/drawing/2014/main" xmlns="" id="{C99CD4B3-C473-4D04-B557-C8DC6F1BFE7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47141" name="AutoShape 37" descr="file">
            <a:extLst>
              <a:ext uri="{FF2B5EF4-FFF2-40B4-BE49-F238E27FC236}">
                <a16:creationId xmlns:a16="http://schemas.microsoft.com/office/drawing/2014/main" xmlns="" id="{285E42BC-EC9F-4876-AABB-6C5E33031B6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91683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35" name="Group 7">
            <a:extLst>
              <a:ext uri="{FF2B5EF4-FFF2-40B4-BE49-F238E27FC236}">
                <a16:creationId xmlns:a16="http://schemas.microsoft.com/office/drawing/2014/main" xmlns="" id="{A693FAE4-ECFC-47B8-BC84-5B54CEE6A1FD}"/>
              </a:ext>
            </a:extLst>
          </p:cNvPr>
          <p:cNvGrpSpPr>
            <a:grpSpLocks/>
          </p:cNvGrpSpPr>
          <p:nvPr/>
        </p:nvGrpSpPr>
        <p:grpSpPr bwMode="auto">
          <a:xfrm>
            <a:off x="0" y="423954"/>
            <a:ext cx="4895850" cy="892264"/>
            <a:chOff x="113" y="255"/>
            <a:chExt cx="3311" cy="584"/>
          </a:xfrm>
        </p:grpSpPr>
        <p:pic>
          <p:nvPicPr>
            <p:cNvPr id="48130" name="Picture 2" descr="未命名-2">
              <a:extLst>
                <a:ext uri="{FF2B5EF4-FFF2-40B4-BE49-F238E27FC236}">
                  <a16:creationId xmlns:a16="http://schemas.microsoft.com/office/drawing/2014/main" xmlns="" id="{7BCBBF1D-E7E3-42CA-A5D0-FA10C299DBC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" y="255"/>
              <a:ext cx="3130" cy="5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48132" name="Rectangle 4">
              <a:extLst>
                <a:ext uri="{FF2B5EF4-FFF2-40B4-BE49-F238E27FC236}">
                  <a16:creationId xmlns:a16="http://schemas.microsoft.com/office/drawing/2014/main" xmlns="" id="{3BAE0EBB-16A9-4225-A49D-1EC179CD09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2" y="346"/>
              <a:ext cx="2722" cy="4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TW" altLang="en-US" sz="3000" b="1">
                  <a:solidFill>
                    <a:schemeClr val="bg1"/>
                  </a:solidFill>
                  <a:ea typeface="微軟正黑體" panose="020B0604030504040204" pitchFamily="34" charset="-120"/>
                </a:rPr>
                <a:t>海報可分為哪些種類</a:t>
              </a:r>
            </a:p>
          </p:txBody>
        </p:sp>
      </p:grpSp>
      <p:sp>
        <p:nvSpPr>
          <p:cNvPr id="48133" name="Rectangle 5">
            <a:extLst>
              <a:ext uri="{FF2B5EF4-FFF2-40B4-BE49-F238E27FC236}">
                <a16:creationId xmlns:a16="http://schemas.microsoft.com/office/drawing/2014/main" xmlns="" id="{857E999F-D09D-4563-BC22-4E3AF49E52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649" y="2796570"/>
            <a:ext cx="5961751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1"/>
            <a:r>
              <a:rPr lang="en-US" altLang="zh-TW" sz="24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  <a:t>●</a:t>
            </a:r>
            <a:r>
              <a:rPr lang="zh-TW" altLang="en-US" sz="24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  <a:t>商業推廣海報</a:t>
            </a:r>
            <a:br>
              <a:rPr lang="zh-TW" altLang="en-US" sz="24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</a:br>
            <a:r>
              <a:rPr lang="zh-TW" altLang="en-US" sz="24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  <a:t>商業和娛樂團體為了傳達商業訊息，達到商品促銷或推廣的目的，如商品促銷活動 海報、電影海報</a:t>
            </a:r>
          </a:p>
        </p:txBody>
      </p:sp>
      <p:sp>
        <p:nvSpPr>
          <p:cNvPr id="48137" name="AutoShape 9" descr="「海底總動員 海報」的圖片搜尋結果">
            <a:extLst>
              <a:ext uri="{FF2B5EF4-FFF2-40B4-BE49-F238E27FC236}">
                <a16:creationId xmlns:a16="http://schemas.microsoft.com/office/drawing/2014/main" xmlns="" id="{0F135FAD-746A-4E1F-B0C4-C6ED05211DF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48139" name="AutoShape 11" descr="「海底總動員 海報」的圖片搜尋結果">
            <a:extLst>
              <a:ext uri="{FF2B5EF4-FFF2-40B4-BE49-F238E27FC236}">
                <a16:creationId xmlns:a16="http://schemas.microsoft.com/office/drawing/2014/main" xmlns="" id="{92DFA8D0-5F83-43C3-972F-310B13B9A91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pic>
        <p:nvPicPr>
          <p:cNvPr id="48149" name="Picture 21" descr="「海底總動員 海報」的圖片搜尋結果">
            <a:extLst>
              <a:ext uri="{FF2B5EF4-FFF2-40B4-BE49-F238E27FC236}">
                <a16:creationId xmlns:a16="http://schemas.microsoft.com/office/drawing/2014/main" xmlns="" id="{26C5CCD2-96D4-4479-A988-1C47F39999F1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96152" y="-36197"/>
            <a:ext cx="4895848" cy="698403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96833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62" name="Group 10">
            <a:extLst>
              <a:ext uri="{FF2B5EF4-FFF2-40B4-BE49-F238E27FC236}">
                <a16:creationId xmlns:a16="http://schemas.microsoft.com/office/drawing/2014/main" xmlns="" id="{2CBAA8E4-6D66-4EF7-938D-2421EEDD49B6}"/>
              </a:ext>
            </a:extLst>
          </p:cNvPr>
          <p:cNvGrpSpPr>
            <a:grpSpLocks/>
          </p:cNvGrpSpPr>
          <p:nvPr/>
        </p:nvGrpSpPr>
        <p:grpSpPr bwMode="auto">
          <a:xfrm>
            <a:off x="0" y="452349"/>
            <a:ext cx="4895850" cy="912991"/>
            <a:chOff x="113" y="255"/>
            <a:chExt cx="3311" cy="584"/>
          </a:xfrm>
        </p:grpSpPr>
        <p:pic>
          <p:nvPicPr>
            <p:cNvPr id="49154" name="Picture 2" descr="未命名-2">
              <a:extLst>
                <a:ext uri="{FF2B5EF4-FFF2-40B4-BE49-F238E27FC236}">
                  <a16:creationId xmlns:a16="http://schemas.microsoft.com/office/drawing/2014/main" xmlns="" id="{CDAF4E35-5829-4D82-98C9-3EA5CE7D9A2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" y="255"/>
              <a:ext cx="3130" cy="5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49156" name="Rectangle 4">
              <a:extLst>
                <a:ext uri="{FF2B5EF4-FFF2-40B4-BE49-F238E27FC236}">
                  <a16:creationId xmlns:a16="http://schemas.microsoft.com/office/drawing/2014/main" xmlns="" id="{8D0BA074-0399-4BF0-BC82-B1D6AA98E3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2" y="346"/>
              <a:ext cx="2722" cy="4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TW" altLang="en-US" sz="3000" b="1" dirty="0">
                  <a:solidFill>
                    <a:schemeClr val="bg1"/>
                  </a:solidFill>
                  <a:ea typeface="微軟正黑體" panose="020B0604030504040204" pitchFamily="34" charset="-120"/>
                </a:rPr>
                <a:t>海報可分為哪些種類</a:t>
              </a:r>
            </a:p>
          </p:txBody>
        </p:sp>
      </p:grpSp>
      <p:sp>
        <p:nvSpPr>
          <p:cNvPr id="49157" name="Rectangle 5">
            <a:extLst>
              <a:ext uri="{FF2B5EF4-FFF2-40B4-BE49-F238E27FC236}">
                <a16:creationId xmlns:a16="http://schemas.microsoft.com/office/drawing/2014/main" xmlns="" id="{562CB82D-623B-4872-B774-0AE6F8CECC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240" y="3032954"/>
            <a:ext cx="577636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1"/>
            <a:r>
              <a:rPr lang="en-US" altLang="zh-TW" sz="24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  <a:t>●</a:t>
            </a:r>
            <a:r>
              <a:rPr lang="zh-TW" altLang="en-US" sz="24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  <a:t>公益性海報</a:t>
            </a:r>
            <a:br>
              <a:rPr lang="zh-TW" altLang="en-US" sz="24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</a:br>
            <a:r>
              <a:rPr lang="zh-TW" altLang="en-US" sz="24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  <a:t>公益團體以公共利益宣導為目的，如戒菸海報、冬令聯合勸募活動海報等</a:t>
            </a:r>
          </a:p>
        </p:txBody>
      </p:sp>
      <p:pic>
        <p:nvPicPr>
          <p:cNvPr id="49169" name="Picture 17" descr="「台灣戒煙 董氏 海報」的圖片搜尋結果">
            <a:extLst>
              <a:ext uri="{FF2B5EF4-FFF2-40B4-BE49-F238E27FC236}">
                <a16:creationId xmlns:a16="http://schemas.microsoft.com/office/drawing/2014/main" xmlns="" id="{ECE3B15B-EE2F-4059-BA7A-526485DF4EB0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14591" y="0"/>
            <a:ext cx="4777409" cy="68860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4639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A3F8C829-1E3F-49B2-BF0F-3CB87E4D70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6247" y="0"/>
            <a:ext cx="5295753" cy="6858000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xmlns="" id="{607C5C66-8D30-4157-B593-C731775D9D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846643" cy="6858000"/>
          </a:xfrm>
          <a:prstGeom prst="rect">
            <a:avLst/>
          </a:prstGeom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xmlns="" id="{CC6BE29B-8A39-4CB4-AF0F-77B19980A1FA}"/>
              </a:ext>
            </a:extLst>
          </p:cNvPr>
          <p:cNvSpPr txBox="1"/>
          <p:nvPr/>
        </p:nvSpPr>
        <p:spPr>
          <a:xfrm>
            <a:off x="5295754" y="-513349"/>
            <a:ext cx="1193205" cy="737134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>
              <a:spcBef>
                <a:spcPct val="0"/>
              </a:spcBef>
              <a:buNone/>
              <a:defRPr sz="11500" b="0" i="0">
                <a:solidFill>
                  <a:schemeClr val="tx2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  <a:cs typeface="+mj-c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4000" dirty="0"/>
              <a:t>海報構成有那幾大要素</a:t>
            </a:r>
            <a:endParaRPr lang="en-US" altLang="zh-TW" sz="4000" dirty="0"/>
          </a:p>
          <a:p>
            <a:r>
              <a:rPr lang="en-US" altLang="zh-TW" sz="4000" dirty="0"/>
              <a:t>?</a:t>
            </a: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27006518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>
            <a:extLst>
              <a:ext uri="{FF2B5EF4-FFF2-40B4-BE49-F238E27FC236}">
                <a16:creationId xmlns:a16="http://schemas.microsoft.com/office/drawing/2014/main" xmlns="" id="{397A5E5C-64D7-49BB-AA23-22A591FB67A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06388" y="1563757"/>
            <a:ext cx="4663177" cy="4114800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altLang="zh-TW" sz="24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  <a:t>●</a:t>
            </a:r>
            <a:r>
              <a:rPr lang="zh-TW" altLang="en-US" sz="24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  <a:t>文字：主標題、副標題，宜簡短有力。</a:t>
            </a:r>
          </a:p>
          <a:p>
            <a:pPr>
              <a:buFontTx/>
              <a:buNone/>
            </a:pPr>
            <a:r>
              <a:rPr lang="zh-TW" altLang="en-US" sz="24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  <a:t>●圖案：須具有強烈的視覺效果。通常利用繪畫攝影、或綜合媒材來呈現。</a:t>
            </a:r>
          </a:p>
          <a:p>
            <a:pPr>
              <a:buFontTx/>
              <a:buNone/>
            </a:pPr>
            <a:r>
              <a:rPr lang="zh-TW" altLang="en-US" sz="2400" dirty="0">
                <a:solidFill>
                  <a:srgbClr val="FFFF00"/>
                </a:solidFill>
                <a:latin typeface="華康儷特圓" panose="020F0809000000000000" pitchFamily="49" charset="-120"/>
                <a:ea typeface="華康儷特圓" panose="020F0809000000000000" pitchFamily="49" charset="-120"/>
              </a:rPr>
              <a:t>●色彩：色彩是突顯重點的最佳方式，配色以對比方式呈現較多。</a:t>
            </a:r>
          </a:p>
          <a:p>
            <a:pPr>
              <a:buFontTx/>
              <a:buNone/>
            </a:pPr>
            <a:endParaRPr lang="en-US" altLang="zh-TW" sz="2400" dirty="0">
              <a:solidFill>
                <a:srgbClr val="FFFF00"/>
              </a:solidFill>
              <a:latin typeface="華康儷特圓" panose="020F0809000000000000" pitchFamily="49" charset="-120"/>
              <a:ea typeface="華康儷特圓" panose="020F0809000000000000" pitchFamily="49" charset="-120"/>
            </a:endParaRPr>
          </a:p>
        </p:txBody>
      </p:sp>
      <p:pic>
        <p:nvPicPr>
          <p:cNvPr id="34823" name="Picture 1031" descr="未命名-2">
            <a:extLst>
              <a:ext uri="{FF2B5EF4-FFF2-40B4-BE49-F238E27FC236}">
                <a16:creationId xmlns:a16="http://schemas.microsoft.com/office/drawing/2014/main" xmlns="" id="{CEE39823-FA3C-4DBA-886E-242F3CAF4F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8" y="363538"/>
            <a:ext cx="4968875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4" name="Rectangle 1032">
            <a:extLst>
              <a:ext uri="{FF2B5EF4-FFF2-40B4-BE49-F238E27FC236}">
                <a16:creationId xmlns:a16="http://schemas.microsoft.com/office/drawing/2014/main" xmlns="" id="{A1E89B7F-C708-4C0C-902C-E6233168CF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7684" y="487362"/>
            <a:ext cx="4319587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TW" altLang="en-US" sz="3000" b="1" dirty="0">
                <a:solidFill>
                  <a:schemeClr val="bg1"/>
                </a:solidFill>
                <a:ea typeface="微軟正黑體" panose="020B0604030504040204" pitchFamily="34" charset="-120"/>
              </a:rPr>
              <a:t>海報設計三要素</a:t>
            </a:r>
          </a:p>
        </p:txBody>
      </p:sp>
      <p:pic>
        <p:nvPicPr>
          <p:cNvPr id="34830" name="Picture 1038" descr="伊登十二色相環">
            <a:extLst>
              <a:ext uri="{FF2B5EF4-FFF2-40B4-BE49-F238E27FC236}">
                <a16:creationId xmlns:a16="http://schemas.microsoft.com/office/drawing/2014/main" xmlns="" id="{052F416A-ECB9-4D2E-87AB-6BD9E2465F84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37976" y="4593536"/>
            <a:ext cx="1816100" cy="2016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xmlns="" id="{B7CAA422-41F9-4B16-AE67-EFE679CB4378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>
          <a:blip r:embed="rId4"/>
          <a:stretch>
            <a:fillRect/>
          </a:stretch>
        </p:blipFill>
        <p:spPr>
          <a:xfrm rot="610088">
            <a:off x="6171472" y="-43502"/>
            <a:ext cx="5737764" cy="6945004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9BF268B7-C6A9-4DB3-BB9E-26A5D3BD6F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7545" y="0"/>
            <a:ext cx="4064455" cy="6858000"/>
          </a:xfrm>
          <a:prstGeom prst="rect">
            <a:avLst/>
          </a:prstGeom>
        </p:spPr>
      </p:pic>
      <p:grpSp>
        <p:nvGrpSpPr>
          <p:cNvPr id="7" name="群組 6">
            <a:extLst>
              <a:ext uri="{FF2B5EF4-FFF2-40B4-BE49-F238E27FC236}">
                <a16:creationId xmlns:a16="http://schemas.microsoft.com/office/drawing/2014/main" xmlns="" id="{7EF9F236-ACD9-4494-A214-4A9B98F2F739}"/>
              </a:ext>
            </a:extLst>
          </p:cNvPr>
          <p:cNvGrpSpPr/>
          <p:nvPr/>
        </p:nvGrpSpPr>
        <p:grpSpPr>
          <a:xfrm>
            <a:off x="4582944" y="241300"/>
            <a:ext cx="3544601" cy="1816100"/>
            <a:chOff x="4582943" y="1295400"/>
            <a:chExt cx="3544601" cy="1587500"/>
          </a:xfrm>
        </p:grpSpPr>
        <p:sp>
          <p:nvSpPr>
            <p:cNvPr id="6" name="箭號: 向右 5">
              <a:extLst>
                <a:ext uri="{FF2B5EF4-FFF2-40B4-BE49-F238E27FC236}">
                  <a16:creationId xmlns:a16="http://schemas.microsoft.com/office/drawing/2014/main" xmlns="" id="{A85EDC0B-4B5F-4102-948D-947F074B3897}"/>
                </a:ext>
              </a:extLst>
            </p:cNvPr>
            <p:cNvSpPr/>
            <p:nvPr/>
          </p:nvSpPr>
          <p:spPr>
            <a:xfrm>
              <a:off x="4582943" y="1295400"/>
              <a:ext cx="3544601" cy="1587500"/>
            </a:xfrm>
            <a:prstGeom prst="rightArrow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xmlns="" id="{69D0FE4A-A447-47D4-84F4-4A145C067211}"/>
                </a:ext>
              </a:extLst>
            </p:cNvPr>
            <p:cNvSpPr/>
            <p:nvPr/>
          </p:nvSpPr>
          <p:spPr>
            <a:xfrm>
              <a:off x="4595788" y="1765984"/>
              <a:ext cx="3518912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2000" dirty="0">
                  <a:solidFill>
                    <a:schemeClr val="bg2">
                      <a:lumMod val="75000"/>
                    </a:schemeClr>
                  </a:solidFill>
                  <a:latin typeface="王漢宗特黑體繁" panose="02000500000000000000" pitchFamily="2" charset="-120"/>
                  <a:ea typeface="王漢宗特黑體繁" panose="02000500000000000000" pitchFamily="2" charset="-120"/>
                </a:rPr>
                <a:t>使用顏色去創造能量、</a:t>
              </a:r>
              <a:endParaRPr lang="en-US" altLang="zh-TW" sz="2000" dirty="0">
                <a:solidFill>
                  <a:schemeClr val="bg2">
                    <a:lumMod val="75000"/>
                  </a:schemeClr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endParaRPr>
            </a:p>
            <a:p>
              <a:pPr algn="ctr"/>
              <a:r>
                <a:rPr lang="zh-TW" altLang="en-US" sz="2000" dirty="0">
                  <a:solidFill>
                    <a:schemeClr val="bg2">
                      <a:lumMod val="75000"/>
                    </a:schemeClr>
                  </a:solidFill>
                  <a:latin typeface="王漢宗特黑體繁" panose="02000500000000000000" pitchFamily="2" charset="-120"/>
                  <a:ea typeface="王漢宗特黑體繁" panose="02000500000000000000" pitchFamily="2" charset="-120"/>
                </a:rPr>
                <a:t>製造情緒，會讓人目不轉睛。</a:t>
              </a:r>
            </a:p>
          </p:txBody>
        </p:sp>
      </p:grpSp>
      <p:pic>
        <p:nvPicPr>
          <p:cNvPr id="10" name="圖片 9">
            <a:extLst>
              <a:ext uri="{FF2B5EF4-FFF2-40B4-BE49-F238E27FC236}">
                <a16:creationId xmlns:a16="http://schemas.microsoft.com/office/drawing/2014/main" xmlns="" id="{1A5E4243-2203-4075-9645-B5573A092F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8" y="0"/>
            <a:ext cx="4286250" cy="6858000"/>
          </a:xfrm>
          <a:prstGeom prst="rect">
            <a:avLst/>
          </a:prstGeom>
        </p:spPr>
      </p:pic>
      <p:sp>
        <p:nvSpPr>
          <p:cNvPr id="11" name="箭號: 向左 10">
            <a:extLst>
              <a:ext uri="{FF2B5EF4-FFF2-40B4-BE49-F238E27FC236}">
                <a16:creationId xmlns:a16="http://schemas.microsoft.com/office/drawing/2014/main" xmlns="" id="{43BCFA6F-65D3-4D62-878B-2D92FA7FC28B}"/>
              </a:ext>
            </a:extLst>
          </p:cNvPr>
          <p:cNvSpPr/>
          <p:nvPr/>
        </p:nvSpPr>
        <p:spPr>
          <a:xfrm>
            <a:off x="4465854" y="3556000"/>
            <a:ext cx="3430900" cy="1930400"/>
          </a:xfrm>
          <a:prstGeom prst="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000" dirty="0">
                <a:solidFill>
                  <a:schemeClr val="bg2">
                    <a:lumMod val="75000"/>
                  </a:schemeClr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形狀變化創造視覺趣味。</a:t>
            </a:r>
          </a:p>
        </p:txBody>
      </p:sp>
    </p:spTree>
    <p:extLst>
      <p:ext uri="{BB962C8B-B14F-4D97-AF65-F5344CB8AC3E}">
        <p14:creationId xmlns:p14="http://schemas.microsoft.com/office/powerpoint/2010/main" val="26477878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35D5AEE1-25CC-4A5E-B9BF-0AF2118193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7768" y="0"/>
            <a:ext cx="4574232" cy="6858000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xmlns="" id="{1DA62D3F-62ED-4F9D-B370-B873AA6402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848820" cy="6858000"/>
          </a:xfrm>
          <a:prstGeom prst="rect">
            <a:avLst/>
          </a:prstGeom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xmlns="" id="{3A51E025-527F-4BCB-81CF-C2AB794E8E54}"/>
              </a:ext>
            </a:extLst>
          </p:cNvPr>
          <p:cNvSpPr txBox="1"/>
          <p:nvPr/>
        </p:nvSpPr>
        <p:spPr>
          <a:xfrm>
            <a:off x="5636691" y="-513349"/>
            <a:ext cx="1193205" cy="394234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>
              <a:spcBef>
                <a:spcPct val="0"/>
              </a:spcBef>
              <a:buNone/>
              <a:defRPr sz="11500" b="0" i="0">
                <a:solidFill>
                  <a:schemeClr val="tx2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  <a:cs typeface="+mj-c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4000" dirty="0"/>
              <a:t>如何取名</a:t>
            </a:r>
            <a:endParaRPr lang="en-US" altLang="zh-TW" sz="4000" dirty="0"/>
          </a:p>
          <a:p>
            <a:r>
              <a:rPr lang="en-US" altLang="zh-TW" sz="4000" dirty="0"/>
              <a:t>?</a:t>
            </a: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27321486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607B02D5-2DA0-4D14-B077-014C4016E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0270" y="367657"/>
            <a:ext cx="9404723" cy="950780"/>
          </a:xfrm>
        </p:spPr>
        <p:txBody>
          <a:bodyPr/>
          <a:lstStyle/>
          <a:p>
            <a:pPr algn="ctr"/>
            <a:r>
              <a:rPr lang="zh-TW" altLang="en-US" sz="5400" dirty="0"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理性思考 感性調整</a:t>
            </a:r>
          </a:p>
        </p:txBody>
      </p:sp>
      <p:sp>
        <p:nvSpPr>
          <p:cNvPr id="4" name="標題 1">
            <a:extLst>
              <a:ext uri="{FF2B5EF4-FFF2-40B4-BE49-F238E27FC236}">
                <a16:creationId xmlns:a16="http://schemas.microsoft.com/office/drawing/2014/main" xmlns="" id="{BC1B63E1-FAC9-4731-86DA-36B82CB4917A}"/>
              </a:ext>
            </a:extLst>
          </p:cNvPr>
          <p:cNvSpPr txBox="1">
            <a:spLocks/>
          </p:cNvSpPr>
          <p:nvPr/>
        </p:nvSpPr>
        <p:spPr>
          <a:xfrm>
            <a:off x="649656" y="1700270"/>
            <a:ext cx="6250873" cy="479007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zh-TW" dirty="0"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1.</a:t>
            </a:r>
            <a:r>
              <a:rPr lang="zh-TW" altLang="en-US" dirty="0"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為你們設計的飲料取名</a:t>
            </a:r>
            <a:endParaRPr lang="en-US" altLang="zh-TW" dirty="0"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  <a:p>
            <a:endParaRPr lang="en-US" altLang="zh-TW" dirty="0"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  <a:p>
            <a:r>
              <a:rPr lang="en-US" altLang="zh-TW" dirty="0"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2.</a:t>
            </a:r>
            <a:r>
              <a:rPr lang="zh-TW" altLang="en-US" dirty="0"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寫出主色調的顏色</a:t>
            </a:r>
            <a:endParaRPr lang="en-US" altLang="zh-TW" dirty="0"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  <a:p>
            <a:endParaRPr lang="en-US" altLang="zh-TW" dirty="0"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  <a:p>
            <a:r>
              <a:rPr lang="en-US" altLang="zh-TW" dirty="0"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3.</a:t>
            </a:r>
            <a:r>
              <a:rPr lang="zh-TW" altLang="en-US" dirty="0"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主、副標題</a:t>
            </a:r>
            <a:r>
              <a:rPr lang="en-US" altLang="zh-TW" dirty="0"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?</a:t>
            </a:r>
            <a:r>
              <a:rPr lang="zh-TW" altLang="en-US" dirty="0"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或說明</a:t>
            </a:r>
            <a:endParaRPr lang="en-US" altLang="zh-TW" dirty="0"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  <a:p>
            <a:endParaRPr lang="en-US" altLang="zh-TW" dirty="0"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  <a:p>
            <a:r>
              <a:rPr lang="en-US" altLang="zh-TW" dirty="0"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4.</a:t>
            </a:r>
            <a:r>
              <a:rPr lang="zh-TW" altLang="en-US" dirty="0"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請構思一張海報的草圖</a:t>
            </a:r>
            <a:endParaRPr lang="en-US" altLang="zh-TW" dirty="0"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  <a:p>
            <a:endParaRPr lang="zh-TW" altLang="en-US" dirty="0"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xmlns="" id="{29B23867-F67D-43E2-8E82-37B6AD1C08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23" b="92834" l="10000" r="90000">
                        <a14:foregroundMark x1="25444" y1="14774" x2="34222" y2="13230"/>
                        <a14:foregroundMark x1="24222" y1="14774" x2="28556" y2="14884"/>
                        <a14:foregroundMark x1="39000" y1="85116" x2="44111" y2="90628"/>
                        <a14:foregroundMark x1="44111" y1="90628" x2="51667" y2="91621"/>
                        <a14:foregroundMark x1="51667" y1="91621" x2="58667" y2="90959"/>
                        <a14:foregroundMark x1="58667" y1="90959" x2="61667" y2="89746"/>
                        <a14:foregroundMark x1="38111" y1="84234" x2="41556" y2="90187"/>
                        <a14:foregroundMark x1="41556" y1="90187" x2="48222" y2="92834"/>
                        <a14:foregroundMark x1="48222" y1="92834" x2="48222" y2="92834"/>
                        <a14:foregroundMark x1="37556" y1="85226" x2="38556" y2="88423"/>
                        <a14:foregroundMark x1="23889" y1="14223" x2="23889" y2="14223"/>
                        <a14:foregroundMark x1="24000" y1="14223" x2="31222" y2="13451"/>
                        <a14:foregroundMark x1="31222" y1="13451" x2="32556" y2="13451"/>
                        <a14:foregroundMark x1="25222" y1="14553" x2="27556" y2="14112"/>
                        <a14:foregroundMark x1="25444" y1="14443" x2="28222" y2="14112"/>
                        <a14:backgroundMark x1="25444" y1="15766" x2="25444" y2="1576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988374">
            <a:off x="6976515" y="191271"/>
            <a:ext cx="7296953" cy="7353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69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xmlns="" id="{16F19E35-9372-4207-9A9D-C8A05BDB41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xmlns="" id="{0A4E2C41-FE2C-4240-85EB-1A1520F341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0" y="0"/>
            <a:ext cx="4876800" cy="6858000"/>
          </a:xfrm>
          <a:prstGeom prst="rect">
            <a:avLst/>
          </a:prstGeom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xmlns="" id="{34B8EE59-BF67-43F2-AF14-040EC8582FEC}"/>
              </a:ext>
            </a:extLst>
          </p:cNvPr>
          <p:cNvSpPr txBox="1"/>
          <p:nvPr/>
        </p:nvSpPr>
        <p:spPr>
          <a:xfrm>
            <a:off x="5249065" y="-155540"/>
            <a:ext cx="1193205" cy="394234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>
              <a:spcBef>
                <a:spcPct val="0"/>
              </a:spcBef>
              <a:buNone/>
              <a:defRPr sz="11500" b="0" i="0">
                <a:solidFill>
                  <a:schemeClr val="tx2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  <a:cs typeface="+mj-c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4000" dirty="0"/>
              <a:t>如何選色</a:t>
            </a:r>
            <a:endParaRPr lang="en-US" altLang="zh-TW" sz="4000" dirty="0"/>
          </a:p>
          <a:p>
            <a:r>
              <a:rPr lang="en-US" altLang="zh-TW" sz="4000" dirty="0"/>
              <a:t>?</a:t>
            </a: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9840147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6" name="Picture 4" descr="未命名-2">
            <a:extLst>
              <a:ext uri="{FF2B5EF4-FFF2-40B4-BE49-F238E27FC236}">
                <a16:creationId xmlns:a16="http://schemas.microsoft.com/office/drawing/2014/main" xmlns="" id="{640C5381-E221-42BD-8D58-DEFC6DD20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045" y="336550"/>
            <a:ext cx="45370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237" name="Rectangle 5">
            <a:extLst>
              <a:ext uri="{FF2B5EF4-FFF2-40B4-BE49-F238E27FC236}">
                <a16:creationId xmlns:a16="http://schemas.microsoft.com/office/drawing/2014/main" xmlns="" id="{F387F26B-3C65-4575-85B6-C810A84619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3730" y="1770684"/>
            <a:ext cx="6425994" cy="4114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rtlCol="0" anchor="t">
            <a:noAutofit/>
          </a:bodyPr>
          <a:lstStyle>
            <a:lvl1pPr marL="342900" indent="-342900">
              <a:spcBef>
                <a:spcPct val="20000"/>
              </a:spcBef>
              <a:buChar char="•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TW" altLang="en-US" sz="4200" dirty="0">
                <a:solidFill>
                  <a:schemeClr val="tx2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  <a:cs typeface="+mj-cs"/>
              </a:rPr>
              <a:t>組長（負責構圖、標位置）</a:t>
            </a:r>
          </a:p>
          <a:p>
            <a:pPr>
              <a:spcBef>
                <a:spcPct val="0"/>
              </a:spcBef>
              <a:buNone/>
            </a:pPr>
            <a:r>
              <a:rPr lang="zh-TW" altLang="en-US" sz="4200" dirty="0">
                <a:solidFill>
                  <a:schemeClr val="tx2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  <a:cs typeface="+mj-cs"/>
              </a:rPr>
              <a:t>文字</a:t>
            </a:r>
            <a:r>
              <a:rPr lang="en-US" altLang="zh-TW" sz="4200" dirty="0">
                <a:solidFill>
                  <a:schemeClr val="tx2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  <a:cs typeface="+mj-cs"/>
              </a:rPr>
              <a:t>1</a:t>
            </a:r>
            <a:r>
              <a:rPr lang="zh-TW" altLang="en-US" sz="4200" dirty="0">
                <a:solidFill>
                  <a:schemeClr val="tx2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  <a:cs typeface="+mj-cs"/>
              </a:rPr>
              <a:t>：主標題</a:t>
            </a:r>
          </a:p>
          <a:p>
            <a:pPr>
              <a:spcBef>
                <a:spcPct val="0"/>
              </a:spcBef>
              <a:buNone/>
            </a:pPr>
            <a:r>
              <a:rPr lang="zh-TW" altLang="en-US" sz="4200" dirty="0">
                <a:solidFill>
                  <a:schemeClr val="tx2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  <a:cs typeface="+mj-cs"/>
              </a:rPr>
              <a:t>文字</a:t>
            </a:r>
            <a:r>
              <a:rPr lang="en-US" altLang="zh-TW" sz="4200" dirty="0">
                <a:solidFill>
                  <a:schemeClr val="tx2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  <a:cs typeface="+mj-cs"/>
              </a:rPr>
              <a:t>2</a:t>
            </a:r>
            <a:r>
              <a:rPr lang="zh-TW" altLang="en-US" sz="4200" dirty="0">
                <a:solidFill>
                  <a:schemeClr val="tx2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  <a:cs typeface="+mj-cs"/>
              </a:rPr>
              <a:t>：副標題、說明</a:t>
            </a:r>
          </a:p>
          <a:p>
            <a:pPr>
              <a:spcBef>
                <a:spcPct val="0"/>
              </a:spcBef>
              <a:buNone/>
            </a:pPr>
            <a:r>
              <a:rPr lang="zh-TW" altLang="en-US" sz="4200" dirty="0">
                <a:solidFill>
                  <a:schemeClr val="tx2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  <a:cs typeface="+mj-cs"/>
              </a:rPr>
              <a:t>主視覺</a:t>
            </a:r>
            <a:endParaRPr lang="en-US" altLang="zh-TW" sz="4200" dirty="0">
              <a:solidFill>
                <a:schemeClr val="tx2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  <a:cs typeface="+mj-cs"/>
            </a:endParaRPr>
          </a:p>
          <a:p>
            <a:pPr>
              <a:spcBef>
                <a:spcPct val="0"/>
              </a:spcBef>
              <a:buNone/>
            </a:pPr>
            <a:r>
              <a:rPr lang="zh-TW" altLang="en-US" sz="4200" dirty="0">
                <a:solidFill>
                  <a:schemeClr val="tx2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  <a:cs typeface="+mj-cs"/>
              </a:rPr>
              <a:t>插圖</a:t>
            </a:r>
            <a:r>
              <a:rPr lang="en-US" altLang="zh-TW" sz="4200" dirty="0">
                <a:solidFill>
                  <a:schemeClr val="tx2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  <a:cs typeface="+mj-cs"/>
              </a:rPr>
              <a:t>/</a:t>
            </a:r>
            <a:r>
              <a:rPr lang="zh-TW" altLang="en-US" sz="4200" dirty="0">
                <a:solidFill>
                  <a:schemeClr val="tx2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  <a:cs typeface="+mj-cs"/>
              </a:rPr>
              <a:t>花邊</a:t>
            </a:r>
          </a:p>
          <a:p>
            <a:pPr>
              <a:spcBef>
                <a:spcPct val="0"/>
              </a:spcBef>
              <a:buNone/>
            </a:pPr>
            <a:r>
              <a:rPr lang="zh-TW" altLang="en-US" sz="4200" dirty="0">
                <a:solidFill>
                  <a:schemeClr val="tx2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  <a:cs typeface="+mj-cs"/>
              </a:rPr>
              <a:t> </a:t>
            </a:r>
          </a:p>
        </p:txBody>
      </p:sp>
      <p:sp>
        <p:nvSpPr>
          <p:cNvPr id="95238" name="Rectangle 6">
            <a:extLst>
              <a:ext uri="{FF2B5EF4-FFF2-40B4-BE49-F238E27FC236}">
                <a16:creationId xmlns:a16="http://schemas.microsoft.com/office/drawing/2014/main" xmlns="" id="{C4E668FE-DAA8-4D35-9F20-EA9841AA2F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64436" y="431800"/>
            <a:ext cx="3024187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TW" altLang="en-US" sz="3000" b="1" dirty="0">
                <a:solidFill>
                  <a:schemeClr val="bg1"/>
                </a:solidFill>
                <a:ea typeface="微軟正黑體" panose="020B0604030504040204" pitchFamily="34" charset="-120"/>
              </a:rPr>
              <a:t>手繪海報組別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xmlns="" id="{6ED193DF-B538-4D65-85FC-1275A4FE1A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23" b="92834" l="10000" r="90000">
                        <a14:foregroundMark x1="25444" y1="14774" x2="34222" y2="13230"/>
                        <a14:foregroundMark x1="24222" y1="14774" x2="28556" y2="14884"/>
                        <a14:foregroundMark x1="39000" y1="85116" x2="44111" y2="90628"/>
                        <a14:foregroundMark x1="44111" y1="90628" x2="51667" y2="91621"/>
                        <a14:foregroundMark x1="51667" y1="91621" x2="58667" y2="90959"/>
                        <a14:foregroundMark x1="58667" y1="90959" x2="61667" y2="89746"/>
                        <a14:foregroundMark x1="38111" y1="84234" x2="41556" y2="90187"/>
                        <a14:foregroundMark x1="41556" y1="90187" x2="48222" y2="92834"/>
                        <a14:foregroundMark x1="48222" y1="92834" x2="48222" y2="92834"/>
                        <a14:foregroundMark x1="37556" y1="85226" x2="38556" y2="88423"/>
                        <a14:foregroundMark x1="23889" y1="14223" x2="23889" y2="14223"/>
                        <a14:foregroundMark x1="24000" y1="14223" x2="31222" y2="13451"/>
                        <a14:foregroundMark x1="31222" y1="13451" x2="32556" y2="13451"/>
                        <a14:foregroundMark x1="25222" y1="14553" x2="27556" y2="14112"/>
                        <a14:foregroundMark x1="25444" y1="14443" x2="28222" y2="14112"/>
                        <a14:backgroundMark x1="25444" y1="15766" x2="25444" y2="1576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988374">
            <a:off x="6976515" y="191271"/>
            <a:ext cx="7296953" cy="735370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7" name="Picture 9" descr="DSC_5626">
            <a:extLst>
              <a:ext uri="{FF2B5EF4-FFF2-40B4-BE49-F238E27FC236}">
                <a16:creationId xmlns:a16="http://schemas.microsoft.com/office/drawing/2014/main" xmlns="" id="{5C92531F-A1DE-4050-943B-05E17CEFE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39" y="1484314"/>
            <a:ext cx="3925887" cy="5113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098" name="Picture 10" descr="DSC_5627">
            <a:extLst>
              <a:ext uri="{FF2B5EF4-FFF2-40B4-BE49-F238E27FC236}">
                <a16:creationId xmlns:a16="http://schemas.microsoft.com/office/drawing/2014/main" xmlns="" id="{11AE3AE5-050B-43E1-A26D-21A927585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8663" y="1557338"/>
            <a:ext cx="4089400" cy="5300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099" name="Picture 11" descr="DSC_5628">
            <a:extLst>
              <a:ext uri="{FF2B5EF4-FFF2-40B4-BE49-F238E27FC236}">
                <a16:creationId xmlns:a16="http://schemas.microsoft.com/office/drawing/2014/main" xmlns="" id="{6E7B5DFA-8BBD-4876-9951-0778961165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1484314"/>
            <a:ext cx="4019550" cy="51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100" name="Picture 12" descr="DSC_5629">
            <a:extLst>
              <a:ext uri="{FF2B5EF4-FFF2-40B4-BE49-F238E27FC236}">
                <a16:creationId xmlns:a16="http://schemas.microsoft.com/office/drawing/2014/main" xmlns="" id="{3267244C-9843-4CCB-8E6A-D15D2BC69A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5116" y="430214"/>
            <a:ext cx="4286250" cy="537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101" name="Picture 13" descr="DSC_5630">
            <a:extLst>
              <a:ext uri="{FF2B5EF4-FFF2-40B4-BE49-F238E27FC236}">
                <a16:creationId xmlns:a16="http://schemas.microsoft.com/office/drawing/2014/main" xmlns="" id="{3BDDD65E-2220-46B9-8C43-2F6C545D9A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257" y="619125"/>
            <a:ext cx="4024312" cy="537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102" name="Picture 14" descr="DSC_5632">
            <a:extLst>
              <a:ext uri="{FF2B5EF4-FFF2-40B4-BE49-F238E27FC236}">
                <a16:creationId xmlns:a16="http://schemas.microsoft.com/office/drawing/2014/main" xmlns="" id="{860A4699-A4B4-4EE7-A554-DEB9205AD4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387" y="3132139"/>
            <a:ext cx="5111750" cy="364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091" name="Picture 3" descr="未命名-2">
            <a:extLst>
              <a:ext uri="{FF2B5EF4-FFF2-40B4-BE49-F238E27FC236}">
                <a16:creationId xmlns:a16="http://schemas.microsoft.com/office/drawing/2014/main" xmlns="" id="{41B89163-E2CD-43CA-B689-B1BCA0074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71" y="303212"/>
            <a:ext cx="4968875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092" name="Rectangle 4">
            <a:extLst>
              <a:ext uri="{FF2B5EF4-FFF2-40B4-BE49-F238E27FC236}">
                <a16:creationId xmlns:a16="http://schemas.microsoft.com/office/drawing/2014/main" xmlns="" id="{676B7532-F92F-44B8-B2D4-A384803566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8596" y="447675"/>
            <a:ext cx="4319587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TW" altLang="en-US" sz="3000" b="1" dirty="0">
                <a:solidFill>
                  <a:schemeClr val="bg1"/>
                </a:solidFill>
                <a:ea typeface="微軟正黑體" panose="020B0604030504040204" pitchFamily="34" charset="-120"/>
              </a:rPr>
              <a:t>製作手繪海報的材料</a:t>
            </a:r>
          </a:p>
        </p:txBody>
      </p:sp>
      <p:sp>
        <p:nvSpPr>
          <p:cNvPr id="89096" name="Rectangle 8">
            <a:extLst>
              <a:ext uri="{FF2B5EF4-FFF2-40B4-BE49-F238E27FC236}">
                <a16:creationId xmlns:a16="http://schemas.microsoft.com/office/drawing/2014/main" xmlns="" id="{39D05AD9-2F11-445F-B511-D02E45B87C7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3550" y="1557337"/>
            <a:ext cx="7559675" cy="4681538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 lnSpcReduction="10000"/>
          </a:bodyPr>
          <a:lstStyle/>
          <a:p>
            <a:r>
              <a:rPr lang="en-US" altLang="zh-TW" sz="28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廣告顏料、水彩</a:t>
            </a:r>
          </a:p>
          <a:p>
            <a:r>
              <a:rPr lang="zh-TW" altLang="en-US" sz="28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麥克筆</a:t>
            </a:r>
          </a:p>
          <a:p>
            <a:r>
              <a:rPr lang="zh-TW" altLang="en-US" sz="28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臘筆、粉彩筆、色筆</a:t>
            </a:r>
          </a:p>
          <a:p>
            <a:r>
              <a:rPr lang="zh-TW" altLang="en-US" sz="28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各類色紙</a:t>
            </a:r>
          </a:p>
          <a:p>
            <a:r>
              <a:rPr lang="zh-TW" altLang="en-US" sz="28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海報紙</a:t>
            </a:r>
          </a:p>
          <a:p>
            <a:r>
              <a:rPr lang="zh-TW" altLang="en-US" sz="28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剪貼圖片</a:t>
            </a:r>
          </a:p>
          <a:p>
            <a:r>
              <a:rPr lang="zh-TW" altLang="en-US" sz="28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雙面膠、泡棉膠</a:t>
            </a:r>
          </a:p>
          <a:p>
            <a:r>
              <a:rPr lang="zh-TW" altLang="en-US" sz="28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美工材料</a:t>
            </a:r>
          </a:p>
          <a:p>
            <a:r>
              <a:rPr lang="zh-TW" altLang="en-US" sz="28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複合媒材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910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9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910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9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91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9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909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9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909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9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9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離子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131</TotalTime>
  <Words>295</Words>
  <Application>Microsoft Office PowerPoint</Application>
  <PresentationFormat>寬螢幕</PresentationFormat>
  <Paragraphs>54</Paragraphs>
  <Slides>14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23" baseType="lpstr">
      <vt:lpstr>王漢宗特黑體繁</vt:lpstr>
      <vt:lpstr>華康儷特圓</vt:lpstr>
      <vt:lpstr>微軟正黑體</vt:lpstr>
      <vt:lpstr>新細明體</vt:lpstr>
      <vt:lpstr>標楷體</vt:lpstr>
      <vt:lpstr>Arial</vt:lpstr>
      <vt:lpstr>Century Gothic</vt:lpstr>
      <vt:lpstr>Wingdings 3</vt:lpstr>
      <vt:lpstr>離子</vt:lpstr>
      <vt:lpstr>吸引人的 海報設計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理性思考 感性調整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吸引人的 海報設計</dc:title>
  <dc:creator>user</dc:creator>
  <cp:lastModifiedBy>user</cp:lastModifiedBy>
  <cp:revision>17</cp:revision>
  <dcterms:created xsi:type="dcterms:W3CDTF">2020-11-08T11:10:41Z</dcterms:created>
  <dcterms:modified xsi:type="dcterms:W3CDTF">2021-05-15T06:53:54Z</dcterms:modified>
</cp:coreProperties>
</file>