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4" r:id="rId2"/>
    <p:sldId id="256" r:id="rId3"/>
    <p:sldId id="257" r:id="rId4"/>
    <p:sldId id="259" r:id="rId5"/>
    <p:sldId id="260" r:id="rId6"/>
    <p:sldId id="261" r:id="rId7"/>
    <p:sldId id="258" r:id="rId8"/>
    <p:sldId id="262" r:id="rId9"/>
    <p:sldId id="263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CC00CC"/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9D73AEE-5511-414C-8743-CD29395730A8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5B7A7DB-1E04-4E4C-A1DD-94621EFF685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6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大溪國中 的圖片結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928" y="0"/>
            <a:ext cx="1700808" cy="1700808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26170"/>
          </a:xfrm>
        </p:spPr>
        <p:txBody>
          <a:bodyPr>
            <a:noAutofit/>
          </a:bodyPr>
          <a:lstStyle/>
          <a:p>
            <a:pPr algn="ctr"/>
            <a:r>
              <a:rPr lang="en-US" altLang="zh-TW" sz="2800" dirty="0" smtClean="0">
                <a:solidFill>
                  <a:schemeClr val="tx1"/>
                </a:solidFill>
                <a:ea typeface="全真特黑體" pitchFamily="49" charset="-120"/>
              </a:rPr>
              <a:t>105</a:t>
            </a:r>
            <a:r>
              <a:rPr lang="zh-TW" altLang="en-US" sz="2800" dirty="0" smtClean="0">
                <a:solidFill>
                  <a:schemeClr val="tx1"/>
                </a:solidFill>
                <a:ea typeface="全真特黑體" pitchFamily="49" charset="-120"/>
              </a:rPr>
              <a:t>學年度第二學期大溪國中</a:t>
            </a:r>
            <a:endParaRPr lang="zh-TW" altLang="en-US" sz="28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0" y="1988840"/>
            <a:ext cx="9144000" cy="187220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cap="small" dirty="0" smtClean="0">
                <a:solidFill>
                  <a:srgbClr val="FF0000"/>
                </a:solidFill>
                <a:latin typeface="+mj-lt"/>
                <a:ea typeface="全真特黑體" pitchFamily="49" charset="-120"/>
                <a:cs typeface="+mj-cs"/>
              </a:rPr>
              <a:t>桃園市社會領域</a:t>
            </a:r>
            <a:endParaRPr lang="en-US" altLang="zh-TW" sz="5400" cap="small" dirty="0" smtClean="0">
              <a:solidFill>
                <a:srgbClr val="FF0000"/>
              </a:solidFill>
              <a:latin typeface="+mj-lt"/>
              <a:ea typeface="全真特黑體" pitchFamily="49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cap="small" dirty="0" smtClean="0">
                <a:solidFill>
                  <a:srgbClr val="FF0000"/>
                </a:solidFill>
                <a:latin typeface="+mj-lt"/>
                <a:ea typeface="全真特黑體" pitchFamily="49" charset="-120"/>
                <a:cs typeface="+mj-cs"/>
              </a:rPr>
              <a:t>國教輔導團 到校輔導</a:t>
            </a:r>
            <a:endParaRPr kumimoji="0" lang="zh-TW" altLang="en-US" sz="5400" b="0" i="0" u="none" strike="noStrike" kern="1200" cap="small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全真特黑體" pitchFamily="49" charset="-120"/>
              <a:cs typeface="+mj-cs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0" y="4653136"/>
            <a:ext cx="9144000" cy="142617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cap="small" dirty="0" smtClean="0">
                <a:latin typeface="+mj-lt"/>
                <a:ea typeface="全真特黑體" pitchFamily="49" charset="-120"/>
                <a:cs typeface="+mj-cs"/>
              </a:rPr>
              <a:t>時間</a:t>
            </a:r>
            <a:r>
              <a:rPr lang="en-US" altLang="zh-TW" sz="3600" cap="small" dirty="0" smtClean="0">
                <a:latin typeface="+mj-lt"/>
                <a:ea typeface="全真特黑體" pitchFamily="49" charset="-120"/>
                <a:cs typeface="+mj-cs"/>
              </a:rPr>
              <a:t>:106</a:t>
            </a:r>
            <a:r>
              <a:rPr lang="zh-TW" altLang="en-US" sz="3600" cap="small" dirty="0" smtClean="0">
                <a:latin typeface="+mj-lt"/>
                <a:ea typeface="全真特黑體" pitchFamily="49" charset="-120"/>
                <a:cs typeface="+mj-cs"/>
              </a:rPr>
              <a:t>年</a:t>
            </a:r>
            <a:r>
              <a:rPr lang="en-US" altLang="zh-TW" sz="3600" cap="small" dirty="0" smtClean="0">
                <a:latin typeface="+mj-lt"/>
                <a:ea typeface="全真特黑體" pitchFamily="49" charset="-120"/>
                <a:cs typeface="+mj-cs"/>
              </a:rPr>
              <a:t>6</a:t>
            </a:r>
            <a:r>
              <a:rPr lang="zh-TW" altLang="en-US" sz="3600" cap="small" dirty="0" smtClean="0">
                <a:latin typeface="+mj-lt"/>
                <a:ea typeface="全真特黑體" pitchFamily="49" charset="-120"/>
                <a:cs typeface="+mj-cs"/>
              </a:rPr>
              <a:t>月</a:t>
            </a:r>
            <a:r>
              <a:rPr lang="en-US" altLang="zh-TW" sz="3600" cap="small" dirty="0" smtClean="0">
                <a:latin typeface="+mj-lt"/>
                <a:ea typeface="全真特黑體" pitchFamily="49" charset="-120"/>
                <a:cs typeface="+mj-cs"/>
              </a:rPr>
              <a:t>8</a:t>
            </a:r>
            <a:r>
              <a:rPr lang="zh-TW" altLang="en-US" sz="3600" cap="small" dirty="0" smtClean="0">
                <a:latin typeface="+mj-lt"/>
                <a:ea typeface="全真特黑體" pitchFamily="49" charset="-120"/>
                <a:cs typeface="+mj-cs"/>
              </a:rPr>
              <a:t>日</a:t>
            </a:r>
            <a:r>
              <a:rPr lang="en-US" altLang="zh-TW" sz="3600" cap="small" dirty="0" smtClean="0">
                <a:latin typeface="+mj-lt"/>
                <a:ea typeface="全真特黑體" pitchFamily="49" charset="-120"/>
                <a:cs typeface="+mj-cs"/>
              </a:rPr>
              <a:t>13:00~14:40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cap="small" dirty="0" smtClean="0">
                <a:latin typeface="+mj-lt"/>
                <a:ea typeface="全真特黑體" pitchFamily="49" charset="-120"/>
                <a:cs typeface="+mj-cs"/>
              </a:rPr>
              <a:t>地點</a:t>
            </a:r>
            <a:r>
              <a:rPr lang="en-US" altLang="zh-TW" sz="3600" cap="small" dirty="0" smtClean="0">
                <a:latin typeface="+mj-lt"/>
                <a:ea typeface="全真特黑體" pitchFamily="49" charset="-120"/>
                <a:cs typeface="+mj-cs"/>
              </a:rPr>
              <a:t>:</a:t>
            </a:r>
            <a:r>
              <a:rPr lang="zh-TW" altLang="en-US" sz="3600" cap="small" dirty="0" smtClean="0">
                <a:latin typeface="+mj-lt"/>
                <a:ea typeface="全真特黑體" pitchFamily="49" charset="-120"/>
                <a:cs typeface="+mj-cs"/>
              </a:rPr>
              <a:t>三樓教師研習中心</a:t>
            </a:r>
            <a:endParaRPr kumimoji="0" lang="zh-TW" altLang="en-US" sz="3600" b="0" i="0" u="none" strike="noStrike" kern="1200" cap="sm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全真特黑體" pitchFamily="49" charset="-120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3528" y="-27384"/>
            <a:ext cx="6172200" cy="1894362"/>
          </a:xfrm>
        </p:spPr>
        <p:txBody>
          <a:bodyPr/>
          <a:lstStyle/>
          <a:p>
            <a:r>
              <a:rPr lang="zh-TW" altLang="en-US" sz="5400" dirty="0" smtClean="0">
                <a:solidFill>
                  <a:srgbClr val="FF0000"/>
                </a:solidFill>
                <a:ea typeface="全真特黑體" pitchFamily="49" charset="-120"/>
              </a:rPr>
              <a:t>歡迎</a:t>
            </a:r>
            <a:r>
              <a:rPr lang="en-US" altLang="zh-TW" sz="5400" dirty="0" smtClean="0">
                <a:solidFill>
                  <a:srgbClr val="FF0000"/>
                </a:solidFill>
                <a:ea typeface="全真特黑體" pitchFamily="49" charset="-120"/>
              </a:rPr>
              <a:t>~</a:t>
            </a:r>
            <a:br>
              <a:rPr lang="en-US" altLang="zh-TW" sz="5400" dirty="0" smtClean="0">
                <a:solidFill>
                  <a:srgbClr val="FF0000"/>
                </a:solidFill>
                <a:ea typeface="全真特黑體" pitchFamily="49" charset="-120"/>
              </a:rPr>
            </a:br>
            <a:endParaRPr lang="zh-TW" altLang="en-US" sz="5400" dirty="0">
              <a:solidFill>
                <a:srgbClr val="FF0000"/>
              </a:solidFill>
              <a:ea typeface="全真特黑體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1124744"/>
            <a:ext cx="9144000" cy="1152128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 smtClean="0">
                <a:solidFill>
                  <a:srgbClr val="008000"/>
                </a:solidFill>
                <a:ea typeface="全真特黑體" pitchFamily="49" charset="-120"/>
              </a:rPr>
              <a:t>社會領域國教輔導團</a:t>
            </a:r>
            <a:endParaRPr lang="en-US" altLang="zh-TW" sz="5400" dirty="0" smtClean="0">
              <a:solidFill>
                <a:srgbClr val="008000"/>
              </a:solidFill>
              <a:ea typeface="全真特黑體" pitchFamily="49" charset="-120"/>
            </a:endParaRPr>
          </a:p>
          <a:p>
            <a:pPr algn="ctr"/>
            <a:endParaRPr lang="en-US" altLang="zh-TW" sz="5400" dirty="0" smtClean="0">
              <a:solidFill>
                <a:schemeClr val="tx1"/>
              </a:solidFill>
              <a:ea typeface="全真特黑體" pitchFamily="49" charset="-120"/>
            </a:endParaRPr>
          </a:p>
          <a:p>
            <a:pPr algn="ctr"/>
            <a:endParaRPr lang="en-US" altLang="zh-TW" sz="5400" dirty="0" smtClean="0">
              <a:solidFill>
                <a:schemeClr val="tx1"/>
              </a:solidFill>
              <a:ea typeface="全真特黑體" pitchFamily="49" charset="-120"/>
            </a:endParaRPr>
          </a:p>
          <a:p>
            <a:pPr algn="ctr"/>
            <a:endParaRPr lang="en-US" altLang="zh-TW" sz="5400" dirty="0" smtClean="0">
              <a:solidFill>
                <a:schemeClr val="tx1"/>
              </a:solidFill>
              <a:ea typeface="全真特黑體" pitchFamily="49" charset="-120"/>
            </a:endParaRPr>
          </a:p>
          <a:p>
            <a:pPr algn="ctr"/>
            <a:endParaRPr lang="zh-TW" altLang="en-US" sz="54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pic>
        <p:nvPicPr>
          <p:cNvPr id="1029" name="Picture 5" descr="C:\Users\asus\AppData\Local\Microsoft\Windows\INetCache\IE\QP71IVI9\711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513305"/>
            <a:ext cx="2131541" cy="2344695"/>
          </a:xfrm>
          <a:prstGeom prst="rect">
            <a:avLst/>
          </a:prstGeom>
          <a:noFill/>
        </p:spPr>
      </p:pic>
      <p:sp>
        <p:nvSpPr>
          <p:cNvPr id="5" name="副標題 2"/>
          <p:cNvSpPr txBox="1">
            <a:spLocks/>
          </p:cNvSpPr>
          <p:nvPr/>
        </p:nvSpPr>
        <p:spPr>
          <a:xfrm>
            <a:off x="1547664" y="2132856"/>
            <a:ext cx="6172200" cy="273630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zh-TW" altLang="en-US" sz="3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全真特黑體" pitchFamily="49" charset="-120"/>
                <a:cs typeface="+mn-cs"/>
              </a:rPr>
              <a:t>新明國中郭玉承校長</a:t>
            </a:r>
            <a:endParaRPr kumimoji="0" lang="en-US" altLang="zh-TW" sz="3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zh-TW" altLang="en-US" sz="3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全真特黑體" pitchFamily="49" charset="-120"/>
                <a:cs typeface="+mn-cs"/>
              </a:rPr>
              <a:t>桃園國中江淑芬主任</a:t>
            </a:r>
            <a:endParaRPr kumimoji="0" lang="en-US" altLang="zh-TW" sz="3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  <a:p>
            <a:pPr algn="ctr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zh-TW" altLang="en-US" sz="3600" dirty="0" smtClean="0">
                <a:ea typeface="全真特黑體" pitchFamily="49" charset="-120"/>
              </a:rPr>
              <a:t>福豐國中黃詩清主任</a:t>
            </a:r>
            <a:endParaRPr lang="en-US" altLang="zh-TW" sz="3600" dirty="0" smtClean="0">
              <a:ea typeface="全真特黑體" pitchFamily="49" charset="-12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zh-TW" altLang="en-US" sz="3600" dirty="0" smtClean="0">
                <a:ea typeface="全真特黑體" pitchFamily="49" charset="-120"/>
              </a:rPr>
              <a:t>福豐國中王靜清老師</a:t>
            </a:r>
            <a:endParaRPr lang="en-US" altLang="zh-TW" sz="3600" dirty="0" smtClean="0">
              <a:ea typeface="全真特黑體" pitchFamily="49" charset="-12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zh-TW" altLang="en-US" sz="3600" dirty="0" smtClean="0">
                <a:ea typeface="全真特黑體" pitchFamily="49" charset="-120"/>
              </a:rPr>
              <a:t>楊明國中蕭慧娟組長</a:t>
            </a:r>
            <a:endParaRPr lang="en-US" altLang="zh-TW" sz="3600" dirty="0" smtClean="0">
              <a:ea typeface="全真特黑體" pitchFamily="49" charset="-12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zh-TW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全真特黑體" pitchFamily="49" charset="-120"/>
                <a:cs typeface="+mn-cs"/>
              </a:rPr>
              <a:t>到校輔導</a:t>
            </a:r>
            <a:endParaRPr kumimoji="0" lang="zh-TW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solidFill>
                  <a:schemeClr val="tx1"/>
                </a:solidFill>
                <a:ea typeface="全真特黑體" pitchFamily="49" charset="-120"/>
              </a:rPr>
              <a:t>大溪國中社會領域現況</a:t>
            </a:r>
            <a:endParaRPr lang="zh-TW" altLang="en-US" sz="36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ea typeface="全真特黑體" pitchFamily="49" charset="-120"/>
              </a:rPr>
              <a:t>成員介紹</a:t>
            </a:r>
            <a:endParaRPr lang="en-US" altLang="zh-TW" sz="3600" dirty="0" smtClean="0">
              <a:ea typeface="全真特黑體" pitchFamily="49" charset="-120"/>
            </a:endParaRPr>
          </a:p>
          <a:p>
            <a:pPr>
              <a:buNone/>
            </a:pPr>
            <a:endParaRPr lang="zh-TW" altLang="en-US" sz="3600" dirty="0">
              <a:ea typeface="全真特黑體" pitchFamily="49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39552" y="2492896"/>
          <a:ext cx="8064896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66247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科目</a:t>
                      </a:r>
                      <a:endParaRPr lang="zh-TW" altLang="en-US" sz="3200" b="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老師</a:t>
                      </a:r>
                      <a:endParaRPr lang="zh-TW" altLang="en-US" sz="3200" b="0" dirty="0">
                        <a:ea typeface="全真特黑體" pitchFamily="49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3200" b="0" dirty="0" smtClean="0">
                          <a:solidFill>
                            <a:srgbClr val="008000"/>
                          </a:solidFill>
                          <a:ea typeface="全真特黑體" pitchFamily="49" charset="-120"/>
                        </a:rPr>
                        <a:t>歷史科</a:t>
                      </a:r>
                      <a:endParaRPr lang="zh-TW" altLang="en-US" sz="3200" b="0" dirty="0">
                        <a:solidFill>
                          <a:srgbClr val="008000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陳立君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  王建蓉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 王玉茹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endParaRPr lang="en-US" altLang="zh-TW" sz="3200" b="0" dirty="0" smtClean="0">
                        <a:solidFill>
                          <a:schemeClr val="accent2">
                            <a:lumMod val="75000"/>
                          </a:schemeClr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3200" b="0" dirty="0" smtClean="0">
                          <a:solidFill>
                            <a:srgbClr val="FF0000"/>
                          </a:solidFill>
                          <a:ea typeface="全真特黑體" pitchFamily="49" charset="-120"/>
                        </a:rPr>
                        <a:t>地理科</a:t>
                      </a:r>
                      <a:endParaRPr lang="zh-TW" altLang="en-US" sz="3200" b="0" dirty="0">
                        <a:solidFill>
                          <a:srgbClr val="FF0000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周育秀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  薛羽珊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  陳 毅 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endParaRPr lang="zh-TW" altLang="en-US" sz="3200" b="0" dirty="0">
                        <a:solidFill>
                          <a:schemeClr val="accent2">
                            <a:lumMod val="75000"/>
                          </a:schemeClr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3200" b="0" dirty="0" smtClean="0">
                          <a:solidFill>
                            <a:srgbClr val="008000"/>
                          </a:solidFill>
                          <a:ea typeface="全真特黑體" pitchFamily="49" charset="-120"/>
                        </a:rPr>
                        <a:t>公民科</a:t>
                      </a:r>
                      <a:endParaRPr lang="zh-TW" altLang="en-US" sz="3200" b="0" dirty="0">
                        <a:solidFill>
                          <a:srgbClr val="008000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黃文昌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  黃瓘婷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r>
                        <a:rPr lang="zh-TW" altLang="en-US" sz="3200" b="0" dirty="0" smtClean="0">
                          <a:ea typeface="全真特黑體" pitchFamily="49" charset="-120"/>
                        </a:rPr>
                        <a:t> 張銘峰</a:t>
                      </a:r>
                      <a:r>
                        <a:rPr lang="zh-TW" altLang="en-US" sz="3200" b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a typeface="全真特黑體" pitchFamily="49" charset="-120"/>
                        </a:rPr>
                        <a:t>老師</a:t>
                      </a:r>
                      <a:endParaRPr lang="zh-TW" altLang="en-US" sz="3200" b="0" dirty="0">
                        <a:solidFill>
                          <a:schemeClr val="accent2">
                            <a:lumMod val="75000"/>
                          </a:schemeClr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solidFill>
                  <a:schemeClr val="tx1"/>
                </a:solidFill>
                <a:ea typeface="全真特黑體" pitchFamily="49" charset="-120"/>
              </a:rPr>
              <a:t>大溪國中社會領域現況</a:t>
            </a:r>
            <a:endParaRPr lang="zh-TW" altLang="en-US" sz="36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11560" y="1484784"/>
            <a:ext cx="7467600" cy="4873752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ea typeface="全真特黑體" pitchFamily="49" charset="-120"/>
              </a:rPr>
              <a:t>班級數與社會領域一周時數</a:t>
            </a:r>
            <a:endParaRPr lang="zh-TW" altLang="en-US" sz="3600" dirty="0">
              <a:ea typeface="全真特黑體" pitchFamily="49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899592" y="2564904"/>
          <a:ext cx="7176941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296144"/>
                <a:gridCol w="1224280"/>
                <a:gridCol w="1464163"/>
                <a:gridCol w="1464162"/>
              </a:tblGrid>
              <a:tr h="320040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3600" b="0" dirty="0" smtClean="0">
                          <a:solidFill>
                            <a:schemeClr val="tx1"/>
                          </a:solidFill>
                          <a:ea typeface="全真特黑體" pitchFamily="49" charset="-120"/>
                        </a:rPr>
                        <a:t>年級</a:t>
                      </a:r>
                      <a:endParaRPr lang="zh-TW" altLang="en-US" sz="3600" b="0" dirty="0">
                        <a:solidFill>
                          <a:schemeClr val="tx1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sz="3600" b="0" dirty="0" smtClean="0">
                          <a:solidFill>
                            <a:schemeClr val="tx1"/>
                          </a:solidFill>
                          <a:ea typeface="全真特黑體" pitchFamily="49" charset="-120"/>
                        </a:rPr>
                        <a:t>班級數</a:t>
                      </a:r>
                      <a:endParaRPr lang="zh-TW" altLang="en-US" sz="3600" b="0" dirty="0">
                        <a:solidFill>
                          <a:schemeClr val="tx1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zh-TW" altLang="en-US" sz="3600" b="0" dirty="0" smtClean="0">
                          <a:solidFill>
                            <a:schemeClr val="tx1"/>
                          </a:solidFill>
                          <a:ea typeface="全真特黑體" pitchFamily="49" charset="-120"/>
                        </a:rPr>
                        <a:t>一周社會領域時數</a:t>
                      </a:r>
                      <a:endParaRPr lang="zh-TW" altLang="en-US" sz="3600" b="0" dirty="0">
                        <a:solidFill>
                          <a:schemeClr val="tx1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004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solidFill>
                            <a:srgbClr val="FF0000"/>
                          </a:solidFill>
                          <a:ea typeface="全真特黑體" pitchFamily="49" charset="-120"/>
                        </a:rPr>
                        <a:t>公民</a:t>
                      </a:r>
                      <a:endParaRPr lang="zh-TW" altLang="en-US" sz="3600" dirty="0">
                        <a:solidFill>
                          <a:srgbClr val="FF0000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solidFill>
                            <a:srgbClr val="FF0000"/>
                          </a:solidFill>
                          <a:ea typeface="全真特黑體" pitchFamily="49" charset="-120"/>
                        </a:rPr>
                        <a:t>地理</a:t>
                      </a:r>
                      <a:endParaRPr lang="zh-TW" altLang="en-US" sz="3600" dirty="0">
                        <a:solidFill>
                          <a:srgbClr val="FF0000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solidFill>
                            <a:srgbClr val="FF0000"/>
                          </a:solidFill>
                          <a:ea typeface="全真特黑體" pitchFamily="49" charset="-120"/>
                        </a:rPr>
                        <a:t>歷史</a:t>
                      </a:r>
                      <a:endParaRPr lang="zh-TW" altLang="en-US" sz="3600" dirty="0">
                        <a:solidFill>
                          <a:srgbClr val="FF0000"/>
                        </a:solidFill>
                        <a:ea typeface="全真特黑體" pitchFamily="49" charset="-12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zh-TW" altLang="en-US" sz="3600" dirty="0" smtClean="0">
                          <a:ea typeface="全真特黑體" pitchFamily="49" charset="-120"/>
                        </a:rPr>
                        <a:t>七年級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12</a:t>
                      </a:r>
                      <a:r>
                        <a:rPr lang="zh-TW" altLang="en-US" sz="3600" dirty="0" smtClean="0">
                          <a:ea typeface="全真特黑體" pitchFamily="49" charset="-120"/>
                        </a:rPr>
                        <a:t>班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3600" dirty="0" smtClean="0">
                          <a:ea typeface="全真特黑體" pitchFamily="49" charset="-120"/>
                        </a:rPr>
                        <a:t>八年級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13</a:t>
                      </a:r>
                      <a:r>
                        <a:rPr lang="zh-TW" altLang="en-US" sz="3600" dirty="0" smtClean="0">
                          <a:ea typeface="全真特黑體" pitchFamily="49" charset="-120"/>
                        </a:rPr>
                        <a:t>班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1.5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3600" dirty="0" smtClean="0">
                          <a:ea typeface="全真特黑體" pitchFamily="49" charset="-120"/>
                        </a:rPr>
                        <a:t>九年級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14</a:t>
                      </a:r>
                      <a:r>
                        <a:rPr lang="zh-TW" altLang="en-US" sz="3600" dirty="0" smtClean="0">
                          <a:ea typeface="全真特黑體" pitchFamily="49" charset="-120"/>
                        </a:rPr>
                        <a:t>班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1.5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ea typeface="全真特黑體" pitchFamily="49" charset="-120"/>
                        </a:rPr>
                        <a:t>1</a:t>
                      </a:r>
                      <a:r>
                        <a:rPr lang="en-US" altLang="zh-TW" sz="3600" dirty="0" smtClean="0">
                          <a:solidFill>
                            <a:srgbClr val="FF0000"/>
                          </a:solidFill>
                          <a:ea typeface="全真特黑體" pitchFamily="49" charset="-120"/>
                        </a:rPr>
                        <a:t>.</a:t>
                      </a:r>
                      <a:r>
                        <a:rPr lang="en-US" altLang="zh-TW" sz="3600" dirty="0" smtClean="0">
                          <a:ea typeface="全真特黑體" pitchFamily="49" charset="-120"/>
                        </a:rPr>
                        <a:t>5</a:t>
                      </a:r>
                      <a:endParaRPr lang="zh-TW" altLang="en-US" sz="3600" dirty="0">
                        <a:ea typeface="全真特黑體" pitchFamily="49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chemeClr val="tx1"/>
                </a:solidFill>
                <a:ea typeface="全真特黑體" pitchFamily="49" charset="-120"/>
              </a:rPr>
              <a:t>領域特色課程與活動</a:t>
            </a:r>
            <a:endParaRPr lang="zh-TW" altLang="en-US" sz="48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8568952" cy="1540768"/>
          </a:xfrm>
        </p:spPr>
        <p:txBody>
          <a:bodyPr>
            <a:noAutofit/>
          </a:bodyPr>
          <a:lstStyle/>
          <a:p>
            <a:r>
              <a:rPr lang="zh-TW" altLang="zh-TW" sz="4800" dirty="0" smtClean="0">
                <a:ea typeface="全真特黑體" pitchFamily="49" charset="-120"/>
              </a:rPr>
              <a:t>將大溪特有的</a:t>
            </a:r>
            <a:r>
              <a:rPr lang="zh-TW" altLang="zh-TW" sz="4800" dirty="0" smtClean="0">
                <a:solidFill>
                  <a:srgbClr val="008000"/>
                </a:solidFill>
                <a:ea typeface="全真特黑體" pitchFamily="49" charset="-120"/>
              </a:rPr>
              <a:t>人文及自然</a:t>
            </a:r>
            <a:r>
              <a:rPr lang="zh-TW" altLang="en-US" sz="4800" dirty="0" smtClean="0">
                <a:solidFill>
                  <a:srgbClr val="008000"/>
                </a:solidFill>
                <a:ea typeface="全真特黑體" pitchFamily="49" charset="-120"/>
              </a:rPr>
              <a:t>環境</a:t>
            </a:r>
            <a:r>
              <a:rPr lang="zh-TW" altLang="zh-TW" sz="4800" dirty="0" smtClean="0">
                <a:ea typeface="全真特黑體" pitchFamily="49" charset="-120"/>
              </a:rPr>
              <a:t>、</a:t>
            </a:r>
            <a:r>
              <a:rPr lang="zh-TW" altLang="zh-TW" sz="4800" dirty="0" smtClean="0">
                <a:solidFill>
                  <a:srgbClr val="FF0000"/>
                </a:solidFill>
                <a:ea typeface="全真特黑體" pitchFamily="49" charset="-120"/>
              </a:rPr>
              <a:t>歷史發展</a:t>
            </a:r>
            <a:r>
              <a:rPr lang="zh-TW" altLang="zh-TW" sz="4800" dirty="0" smtClean="0">
                <a:ea typeface="全真特黑體" pitchFamily="49" charset="-120"/>
              </a:rPr>
              <a:t>及</a:t>
            </a:r>
            <a:r>
              <a:rPr lang="zh-TW" altLang="zh-TW" sz="4800" dirty="0" smtClean="0">
                <a:solidFill>
                  <a:srgbClr val="CC00CC"/>
                </a:solidFill>
                <a:ea typeface="全真特黑體" pitchFamily="49" charset="-120"/>
              </a:rPr>
              <a:t>陣頭文化</a:t>
            </a:r>
            <a:r>
              <a:rPr lang="zh-TW" altLang="zh-TW" sz="4800" dirty="0" smtClean="0">
                <a:ea typeface="全真特黑體" pitchFamily="49" charset="-120"/>
              </a:rPr>
              <a:t>，融入</a:t>
            </a:r>
            <a:r>
              <a:rPr lang="zh-TW" altLang="en-US" sz="4800" dirty="0" smtClean="0">
                <a:ea typeface="全真特黑體" pitchFamily="49" charset="-120"/>
              </a:rPr>
              <a:t>七年級社會領域</a:t>
            </a:r>
            <a:r>
              <a:rPr lang="zh-TW" altLang="zh-TW" sz="4800" dirty="0" smtClean="0">
                <a:ea typeface="全真特黑體" pitchFamily="49" charset="-120"/>
              </a:rPr>
              <a:t>的教學中</a:t>
            </a: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467544" y="3068960"/>
            <a:ext cx="7467600" cy="154076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zh-TW" altLang="zh-TW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539552" y="2996952"/>
            <a:ext cx="7467600" cy="154076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zh-TW" altLang="zh-TW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內容版面配置區 2"/>
          <p:cNvSpPr txBox="1">
            <a:spLocks/>
          </p:cNvSpPr>
          <p:nvPr/>
        </p:nvSpPr>
        <p:spPr>
          <a:xfrm>
            <a:off x="395536" y="4077072"/>
            <a:ext cx="8496944" cy="201622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lvl="0" indent="-274320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</a:pPr>
            <a:r>
              <a:rPr lang="zh-TW" altLang="en-US" sz="4800" dirty="0" smtClean="0">
                <a:ea typeface="全真特黑體" pitchFamily="49" charset="-120"/>
              </a:rPr>
              <a:t>八年級課程融入</a:t>
            </a:r>
            <a:r>
              <a:rPr lang="zh-TW" altLang="en-US" sz="4800" dirty="0" smtClean="0">
                <a:solidFill>
                  <a:srgbClr val="0070C0"/>
                </a:solidFill>
                <a:ea typeface="全真特黑體" pitchFamily="49" charset="-120"/>
              </a:rPr>
              <a:t>交通安全</a:t>
            </a:r>
            <a:r>
              <a:rPr lang="zh-TW" altLang="en-US" sz="4800" dirty="0" smtClean="0">
                <a:ea typeface="全真特黑體" pitchFamily="49" charset="-120"/>
              </a:rPr>
              <a:t>、</a:t>
            </a:r>
            <a:r>
              <a:rPr lang="zh-TW" altLang="en-US" sz="4800" dirty="0" smtClean="0">
                <a:solidFill>
                  <a:srgbClr val="0070C0"/>
                </a:solidFill>
                <a:ea typeface="全真特黑體" pitchFamily="49" charset="-120"/>
              </a:rPr>
              <a:t>法規教育</a:t>
            </a:r>
            <a:r>
              <a:rPr lang="zh-TW" altLang="en-US" sz="4800" dirty="0" smtClean="0">
                <a:ea typeface="全真特黑體" pitchFamily="49" charset="-120"/>
              </a:rPr>
              <a:t>等內容</a:t>
            </a:r>
            <a:endParaRPr kumimoji="0" lang="zh-TW" altLang="zh-TW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chemeClr val="tx1"/>
                </a:solidFill>
                <a:ea typeface="全真特黑體" pitchFamily="49" charset="-120"/>
              </a:rPr>
              <a:t>領域特色課程與活動</a:t>
            </a:r>
            <a:endParaRPr lang="zh-TW" altLang="en-US" sz="48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sp>
        <p:nvSpPr>
          <p:cNvPr id="4" name="內容版面配置區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8568952" cy="2376264"/>
          </a:xfrm>
        </p:spPr>
        <p:txBody>
          <a:bodyPr>
            <a:noAutofit/>
          </a:bodyPr>
          <a:lstStyle/>
          <a:p>
            <a:r>
              <a:rPr lang="zh-TW" altLang="zh-TW" sz="4800" dirty="0" smtClean="0">
                <a:ea typeface="全真特黑體" pitchFamily="49" charset="-120"/>
              </a:rPr>
              <a:t>以</a:t>
            </a:r>
            <a:r>
              <a:rPr lang="zh-TW" altLang="zh-TW" sz="4800" dirty="0" smtClean="0">
                <a:solidFill>
                  <a:srgbClr val="FF0000"/>
                </a:solidFill>
                <a:ea typeface="全真特黑體" pitchFamily="49" charset="-120"/>
              </a:rPr>
              <a:t>全球化</a:t>
            </a:r>
            <a:r>
              <a:rPr lang="zh-TW" altLang="zh-TW" sz="4800" dirty="0" smtClean="0">
                <a:ea typeface="全真特黑體" pitchFamily="49" charset="-120"/>
              </a:rPr>
              <a:t>的思維，探討大溪在世界經濟體系中的角色如何轉變</a:t>
            </a:r>
            <a:endParaRPr lang="en-US" altLang="zh-TW" sz="4800" dirty="0" smtClean="0">
              <a:ea typeface="全真特黑體" pitchFamily="49" charset="-120"/>
            </a:endParaRPr>
          </a:p>
          <a:p>
            <a:pPr>
              <a:buNone/>
            </a:pPr>
            <a:endParaRPr lang="zh-TW" altLang="zh-TW" sz="4800" dirty="0" smtClean="0">
              <a:ea typeface="全真特黑體" pitchFamily="49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395536" y="4005064"/>
            <a:ext cx="8568952" cy="23762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en-US" altLang="zh-TW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zh-TW" altLang="zh-TW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>
          <a:xfrm>
            <a:off x="323528" y="4221088"/>
            <a:ext cx="8568952" cy="237626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lvl="0" indent="-274320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</a:pPr>
            <a:r>
              <a:rPr lang="zh-TW" altLang="en-US" sz="4800" dirty="0" smtClean="0">
                <a:ea typeface="全真特黑體" pitchFamily="49" charset="-120"/>
              </a:rPr>
              <a:t>將</a:t>
            </a:r>
            <a:r>
              <a:rPr lang="zh-TW" altLang="en-US" sz="4800" dirty="0" smtClean="0">
                <a:solidFill>
                  <a:srgbClr val="FF0000"/>
                </a:solidFill>
                <a:ea typeface="全真特黑體" pitchFamily="49" charset="-120"/>
              </a:rPr>
              <a:t>環境教育</a:t>
            </a:r>
            <a:r>
              <a:rPr lang="zh-TW" altLang="en-US" sz="4800" dirty="0" smtClean="0">
                <a:ea typeface="全真特黑體" pitchFamily="49" charset="-120"/>
              </a:rPr>
              <a:t>的議題，融入大溪特有的地理環境，帶領學生一起思考</a:t>
            </a:r>
            <a:endParaRPr kumimoji="0" lang="en-US" altLang="zh-TW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zh-TW" altLang="zh-TW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>
                <a:solidFill>
                  <a:schemeClr val="tx1"/>
                </a:solidFill>
                <a:ea typeface="全真特黑體" pitchFamily="49" charset="-120"/>
              </a:rPr>
              <a:t>需輔導團協助的部分</a:t>
            </a:r>
            <a:r>
              <a:rPr lang="en-US" altLang="zh-TW" sz="4400" dirty="0" smtClean="0">
                <a:solidFill>
                  <a:schemeClr val="tx1"/>
                </a:solidFill>
                <a:ea typeface="全真特黑體" pitchFamily="49" charset="-120"/>
              </a:rPr>
              <a:t>…</a:t>
            </a:r>
            <a:endParaRPr lang="zh-TW" altLang="en-US" sz="44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51520" y="2420888"/>
            <a:ext cx="8640960" cy="1972816"/>
          </a:xfrm>
        </p:spPr>
        <p:txBody>
          <a:bodyPr>
            <a:noAutofit/>
          </a:bodyPr>
          <a:lstStyle/>
          <a:p>
            <a:r>
              <a:rPr lang="zh-TW" altLang="en-US" sz="4800" dirty="0" smtClean="0">
                <a:ea typeface="全真特黑體" pitchFamily="49" charset="-120"/>
              </a:rPr>
              <a:t>如何在</a:t>
            </a:r>
            <a:r>
              <a:rPr lang="zh-TW" altLang="en-US" sz="4800" dirty="0" smtClean="0">
                <a:solidFill>
                  <a:srgbClr val="008000"/>
                </a:solidFill>
                <a:ea typeface="全真特黑體" pitchFamily="49" charset="-120"/>
              </a:rPr>
              <a:t>課程時間有限</a:t>
            </a:r>
            <a:r>
              <a:rPr lang="zh-TW" altLang="en-US" sz="4800" dirty="0" smtClean="0">
                <a:ea typeface="全真特黑體" pitchFamily="49" charset="-120"/>
              </a:rPr>
              <a:t>的狀況下，提升學生的</a:t>
            </a:r>
            <a:r>
              <a:rPr lang="zh-TW" altLang="en-US" sz="4800" dirty="0" smtClean="0">
                <a:solidFill>
                  <a:srgbClr val="FF0000"/>
                </a:solidFill>
                <a:ea typeface="全真特黑體" pitchFamily="49" charset="-120"/>
              </a:rPr>
              <a:t>學習興趣</a:t>
            </a:r>
            <a:r>
              <a:rPr lang="zh-TW" altLang="en-US" sz="4800" dirty="0" smtClean="0">
                <a:ea typeface="全真特黑體" pitchFamily="49" charset="-120"/>
              </a:rPr>
              <a:t>與</a:t>
            </a:r>
            <a:r>
              <a:rPr lang="zh-TW" altLang="en-US" sz="4800" dirty="0" smtClean="0">
                <a:solidFill>
                  <a:srgbClr val="FF0000"/>
                </a:solidFill>
                <a:ea typeface="全真特黑體" pitchFamily="49" charset="-120"/>
              </a:rPr>
              <a:t>效率</a:t>
            </a:r>
            <a:endParaRPr lang="zh-TW" altLang="en-US" sz="4800" dirty="0">
              <a:solidFill>
                <a:srgbClr val="FF0000"/>
              </a:solidFill>
              <a:ea typeface="全真特黑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>
                <a:solidFill>
                  <a:schemeClr val="tx1"/>
                </a:solidFill>
                <a:ea typeface="全真特黑體" pitchFamily="49" charset="-120"/>
              </a:rPr>
              <a:t>需輔導團協助的部分</a:t>
            </a:r>
            <a:r>
              <a:rPr lang="en-US" altLang="zh-TW" sz="4400" dirty="0" smtClean="0">
                <a:solidFill>
                  <a:schemeClr val="tx1"/>
                </a:solidFill>
                <a:ea typeface="全真特黑體" pitchFamily="49" charset="-120"/>
              </a:rPr>
              <a:t>…</a:t>
            </a:r>
            <a:endParaRPr lang="zh-TW" altLang="en-US" sz="4400" dirty="0">
              <a:solidFill>
                <a:schemeClr val="tx1"/>
              </a:solidFill>
              <a:ea typeface="全真特黑體" pitchFamily="49" charset="-120"/>
            </a:endParaRPr>
          </a:p>
        </p:txBody>
      </p:sp>
      <p:sp>
        <p:nvSpPr>
          <p:cNvPr id="6" name="內容版面配置區 2"/>
          <p:cNvSpPr>
            <a:spLocks noGrp="1"/>
          </p:cNvSpPr>
          <p:nvPr>
            <p:ph sz="quarter" idx="1"/>
          </p:nvPr>
        </p:nvSpPr>
        <p:spPr>
          <a:xfrm>
            <a:off x="251520" y="2420888"/>
            <a:ext cx="8640960" cy="1872208"/>
          </a:xfrm>
        </p:spPr>
        <p:txBody>
          <a:bodyPr>
            <a:noAutofit/>
          </a:bodyPr>
          <a:lstStyle/>
          <a:p>
            <a:r>
              <a:rPr lang="zh-TW" altLang="zh-TW" sz="4800" dirty="0" smtClean="0">
                <a:ea typeface="全真特黑體" pitchFamily="49" charset="-120"/>
              </a:rPr>
              <a:t>會考後的九年級社會課程，可</a:t>
            </a:r>
            <a:r>
              <a:rPr lang="zh-TW" altLang="en-US" sz="4800" dirty="0" smtClean="0">
                <a:ea typeface="全真特黑體" pitchFamily="49" charset="-120"/>
              </a:rPr>
              <a:t>  </a:t>
            </a:r>
            <a:endParaRPr lang="en-US" altLang="zh-TW" sz="4800" dirty="0" smtClean="0">
              <a:ea typeface="全真特黑體" pitchFamily="49" charset="-120"/>
            </a:endParaRPr>
          </a:p>
          <a:p>
            <a:pPr>
              <a:buNone/>
            </a:pPr>
            <a:r>
              <a:rPr lang="zh-TW" altLang="en-US" sz="4800" dirty="0" smtClean="0">
                <a:ea typeface="全真特黑體" pitchFamily="49" charset="-120"/>
              </a:rPr>
              <a:t>  </a:t>
            </a:r>
            <a:r>
              <a:rPr lang="zh-TW" altLang="zh-TW" sz="4800" dirty="0" smtClean="0">
                <a:ea typeface="全真特黑體" pitchFamily="49" charset="-120"/>
              </a:rPr>
              <a:t>否提供些</a:t>
            </a:r>
            <a:r>
              <a:rPr lang="zh-TW" altLang="zh-TW" sz="4800" dirty="0" smtClean="0">
                <a:solidFill>
                  <a:srgbClr val="FF0000"/>
                </a:solidFill>
                <a:ea typeface="全真特黑體" pitchFamily="49" charset="-120"/>
              </a:rPr>
              <a:t>課程內容形式</a:t>
            </a:r>
            <a:r>
              <a:rPr lang="zh-TW" altLang="zh-TW" sz="4800" dirty="0" smtClean="0">
                <a:ea typeface="全真特黑體" pitchFamily="49" charset="-120"/>
              </a:rPr>
              <a:t>的建議</a:t>
            </a:r>
          </a:p>
          <a:p>
            <a:endParaRPr lang="zh-TW" altLang="en-US" sz="4800" dirty="0">
              <a:solidFill>
                <a:srgbClr val="FF0000"/>
              </a:solidFill>
              <a:ea typeface="全真特黑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323528" y="332656"/>
            <a:ext cx="6172200" cy="189436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cap="small" dirty="0" smtClean="0">
                <a:solidFill>
                  <a:srgbClr val="FF0000"/>
                </a:solidFill>
                <a:latin typeface="+mj-lt"/>
                <a:ea typeface="全真特黑體" pitchFamily="49" charset="-120"/>
                <a:cs typeface="+mj-cs"/>
              </a:rPr>
              <a:t>感謝</a:t>
            </a:r>
            <a:r>
              <a:rPr kumimoji="0" lang="en-US" altLang="zh-TW" sz="5400" b="0" i="0" u="none" strike="noStrike" kern="1200" cap="sm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全真特黑體" pitchFamily="49" charset="-120"/>
                <a:cs typeface="+mj-cs"/>
              </a:rPr>
              <a:t>~</a:t>
            </a:r>
            <a:br>
              <a:rPr kumimoji="0" lang="en-US" altLang="zh-TW" sz="5400" b="0" i="0" u="none" strike="noStrike" kern="1200" cap="sm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全真特黑體" pitchFamily="49" charset="-120"/>
                <a:cs typeface="+mj-cs"/>
              </a:rPr>
            </a:br>
            <a:endParaRPr kumimoji="0" lang="zh-TW" altLang="en-US" sz="5400" b="0" i="0" u="none" strike="noStrike" kern="1200" cap="small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全真特黑體" pitchFamily="49" charset="-120"/>
              <a:cs typeface="+mj-cs"/>
            </a:endParaRP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0" y="1124744"/>
            <a:ext cx="9144000" cy="28803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+mn-lt"/>
                <a:ea typeface="全真特黑體" pitchFamily="49" charset="-120"/>
                <a:cs typeface="+mn-cs"/>
              </a:rPr>
              <a:t>社會領域</a:t>
            </a:r>
            <a:endParaRPr kumimoji="0" lang="en-US" altLang="zh-TW" sz="5400" b="0" i="0" u="none" strike="noStrike" kern="120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+mn-lt"/>
                <a:ea typeface="全真特黑體" pitchFamily="49" charset="-120"/>
                <a:cs typeface="+mn-cs"/>
              </a:rPr>
              <a:t>國教輔導團</a:t>
            </a:r>
            <a:endParaRPr kumimoji="0" lang="en-US" altLang="zh-TW" sz="5400" b="0" i="0" u="none" strike="noStrike" kern="120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en-US" altLang="zh-TW" sz="5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全真特黑體" pitchFamily="49" charset="-120"/>
              <a:cs typeface="+mn-cs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36512" y="2780928"/>
            <a:ext cx="9144000" cy="189436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cap="small" noProof="0" dirty="0" smtClean="0">
                <a:latin typeface="+mj-lt"/>
                <a:ea typeface="全真特黑體" pitchFamily="49" charset="-120"/>
                <a:cs typeface="+mj-cs"/>
              </a:rPr>
              <a:t>的</a:t>
            </a:r>
            <a:endParaRPr lang="en-US" altLang="zh-TW" sz="5400" cap="small" noProof="0" dirty="0" smtClean="0">
              <a:latin typeface="+mj-lt"/>
              <a:ea typeface="全真特黑體" pitchFamily="49" charset="-120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5400" cap="small" noProof="0" dirty="0" smtClean="0">
                <a:latin typeface="+mj-lt"/>
                <a:ea typeface="全真特黑體" pitchFamily="49" charset="-120"/>
                <a:cs typeface="+mj-cs"/>
              </a:rPr>
              <a:t>分享與指導</a:t>
            </a:r>
            <a:endParaRPr kumimoji="0" lang="zh-TW" altLang="en-US" sz="5400" b="0" i="0" u="none" strike="noStrike" kern="1200" cap="sm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全真特黑體" pitchFamily="49" charset="-120"/>
              <a:cs typeface="+mj-cs"/>
            </a:endParaRPr>
          </a:p>
        </p:txBody>
      </p:sp>
      <p:pic>
        <p:nvPicPr>
          <p:cNvPr id="20483" name="Picture 3" descr="C:\Program Files (x86)\Microsoft Office\MEDIA\CAGCAT10\j0158007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059685"/>
            <a:ext cx="4569257" cy="537667"/>
          </a:xfrm>
          <a:prstGeom prst="rect">
            <a:avLst/>
          </a:prstGeom>
          <a:noFill/>
        </p:spPr>
      </p:pic>
      <p:pic>
        <p:nvPicPr>
          <p:cNvPr id="20484" name="Picture 4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5292547"/>
            <a:ext cx="1829714" cy="1565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287</Words>
  <Application>Microsoft Office PowerPoint</Application>
  <PresentationFormat>如螢幕大小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壁窗</vt:lpstr>
      <vt:lpstr>105學年度第二學期大溪國中</vt:lpstr>
      <vt:lpstr>歡迎~ </vt:lpstr>
      <vt:lpstr>大溪國中社會領域現況</vt:lpstr>
      <vt:lpstr>大溪國中社會領域現況</vt:lpstr>
      <vt:lpstr>領域特色課程與活動</vt:lpstr>
      <vt:lpstr>領域特色課程與活動</vt:lpstr>
      <vt:lpstr>需輔導團協助的部分…</vt:lpstr>
      <vt:lpstr>需輔導團協助的部分…</vt:lpstr>
      <vt:lpstr>投影片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歡迎~~</dc:title>
  <dc:creator>asus</dc:creator>
  <cp:lastModifiedBy>user</cp:lastModifiedBy>
  <cp:revision>10</cp:revision>
  <dcterms:created xsi:type="dcterms:W3CDTF">2017-06-01T00:48:25Z</dcterms:created>
  <dcterms:modified xsi:type="dcterms:W3CDTF">2017-06-08T05:09:05Z</dcterms:modified>
</cp:coreProperties>
</file>