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8" autoAdjust="0"/>
    <p:restoredTop sz="94660"/>
  </p:normalViewPr>
  <p:slideViewPr>
    <p:cSldViewPr>
      <p:cViewPr varScale="1">
        <p:scale>
          <a:sx n="63" d="100"/>
          <a:sy n="63" d="100"/>
        </p:scale>
        <p:origin x="133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6628E-F026-4897-BFC0-CFDD617F862C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218E-311D-4D55-A7ED-0F0B9BE0450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81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37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1033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066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675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2325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290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808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378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2C08C-2E84-4F99-BB14-D1804921F9A7}" type="datetimeFigureOut">
              <a:rPr lang="zh-TW" altLang="en-US" smtClean="0"/>
              <a:t>2018/3/9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009442" y="2800700"/>
            <a:ext cx="7117180" cy="1780428"/>
          </a:xfrm>
        </p:spPr>
        <p:txBody>
          <a:bodyPr>
            <a:normAutofit/>
          </a:bodyPr>
          <a:lstStyle/>
          <a:p>
            <a:r>
              <a:rPr lang="zh-TW" altLang="en-US" sz="4800" dirty="0" smtClean="0"/>
              <a:t>自然輔導團到校輔導</a:t>
            </a:r>
            <a:r>
              <a:rPr lang="en-US" altLang="zh-TW" sz="4800" dirty="0" smtClean="0"/>
              <a:t/>
            </a:r>
            <a:br>
              <a:rPr lang="en-US" altLang="zh-TW" sz="4800" dirty="0" smtClean="0"/>
            </a:br>
            <a:r>
              <a:rPr lang="zh-TW" altLang="en-US" sz="4800" dirty="0"/>
              <a:t>共同備課工作坊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09442" y="4869160"/>
            <a:ext cx="7117180" cy="1224136"/>
          </a:xfrm>
        </p:spPr>
        <p:txBody>
          <a:bodyPr>
            <a:noAutofit/>
          </a:bodyPr>
          <a:lstStyle/>
          <a:p>
            <a:r>
              <a:rPr lang="en-US" altLang="zh-TW" sz="2400" dirty="0"/>
              <a:t>2018.3.9@</a:t>
            </a:r>
            <a:r>
              <a:rPr lang="zh-TW" altLang="en-US" sz="2400" dirty="0"/>
              <a:t>八德國中</a:t>
            </a:r>
            <a:endParaRPr lang="en-US" altLang="zh-TW" sz="2400" dirty="0"/>
          </a:p>
          <a:p>
            <a:r>
              <a:rPr lang="zh-TW" altLang="en-US" sz="2400" dirty="0" smtClean="0"/>
              <a:t>專任輔導員 謝豐任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742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4000" dirty="0" smtClean="0"/>
              <a:t>教學演示單元</a:t>
            </a:r>
            <a:endParaRPr lang="zh-TW" altLang="en-US" sz="40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7360750"/>
              </p:ext>
            </p:extLst>
          </p:nvPr>
        </p:nvGraphicFramePr>
        <p:xfrm>
          <a:off x="72008" y="1772816"/>
          <a:ext cx="8964488" cy="46085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9488"/>
                <a:gridCol w="666010"/>
                <a:gridCol w="905148"/>
                <a:gridCol w="552156"/>
                <a:gridCol w="3235551"/>
                <a:gridCol w="1447752"/>
                <a:gridCol w="1638383"/>
              </a:tblGrid>
              <a:tr h="75444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題號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科目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難度</a:t>
                      </a:r>
                      <a:r>
                        <a:rPr lang="en-US" sz="1600" u="none" strike="noStrike" dirty="0">
                          <a:effectLst/>
                        </a:rPr>
                        <a:t>P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解題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關鍵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評量目標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單元</a:t>
                      </a:r>
                      <a:endParaRPr lang="zh-TW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75163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effectLst/>
                        </a:rPr>
                        <a:t>31</a:t>
                      </a:r>
                      <a:endParaRPr lang="en-US" altLang="zh-TW" sz="16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地科</a:t>
                      </a:r>
                      <a:endParaRPr lang="zh-TW" alt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effectLst/>
                        </a:rPr>
                        <a:t>0.3325 </a:t>
                      </a:r>
                      <a:endParaRPr lang="en-US" altLang="zh-TW" sz="16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</a:rPr>
                        <a:t>難</a:t>
                      </a:r>
                      <a:endParaRPr lang="zh-TW" altLang="en-US" sz="1600" b="0" i="0" u="none" strike="noStrike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400" u="none" strike="noStrike" dirty="0">
                          <a:effectLst/>
                        </a:rPr>
                        <a:t>本題在評量學生對於溫室效應原理的理解。在課程中大部分都是以圖片搭配文字表達溫室效應的模型</a:t>
                      </a:r>
                      <a:r>
                        <a:rPr lang="en-US" altLang="zh-TW" sz="1400" u="none" strike="noStrike" dirty="0">
                          <a:effectLst/>
                        </a:rPr>
                        <a:t>(model)</a:t>
                      </a:r>
                      <a:r>
                        <a:rPr lang="zh-TW" altLang="en-US" sz="1400" u="none" strike="noStrike" dirty="0" smtClean="0">
                          <a:effectLst/>
                        </a:rPr>
                        <a:t>，模型</a:t>
                      </a:r>
                      <a:r>
                        <a:rPr lang="zh-TW" altLang="en-US" sz="1400" u="none" strike="noStrike" dirty="0">
                          <a:effectLst/>
                        </a:rPr>
                        <a:t>解釋說明的越清楚，學生越能掌握住溫室效應造成增溫的關鍵輻射是哪一部分。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溫室效應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</a:t>
                      </a:r>
                      <a:r>
                        <a:rPr lang="en-US" altLang="zh-TW" sz="14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r>
                        <a:rPr lang="zh-TW" altLang="en-US" sz="14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冊 </a:t>
                      </a:r>
                      <a:r>
                        <a:rPr lang="zh-TW" altLang="en-US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第</a:t>
                      </a:r>
                      <a:r>
                        <a:rPr lang="en-US" altLang="zh-TW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r>
                        <a:rPr lang="zh-TW" altLang="en-US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章 </a:t>
                      </a:r>
                      <a:br>
                        <a:rPr lang="zh-TW" altLang="en-US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</a:br>
                      <a:r>
                        <a:rPr lang="zh-TW" altLang="en-US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全球變遷溫室效應</a:t>
                      </a:r>
                      <a:br>
                        <a:rPr lang="zh-TW" altLang="en-US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</a:br>
                      <a:r>
                        <a:rPr lang="zh-TW" altLang="en-US" sz="14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與全球暖化</a:t>
                      </a:r>
                      <a:endParaRPr lang="zh-TW" alt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</a:tr>
              <a:tr h="70081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</a:rPr>
                        <a:t>46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理化</a:t>
                      </a:r>
                      <a:endParaRPr lang="zh-TW" altLang="en-US" sz="1600" b="0" i="0" u="none" strike="noStrike" dirty="0">
                        <a:solidFill>
                          <a:srgbClr val="0070C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effectLst/>
                        </a:rPr>
                        <a:t>0.1952 </a:t>
                      </a:r>
                      <a:endParaRPr lang="en-US" altLang="zh-TW" sz="16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</a:rPr>
                        <a:t>難</a:t>
                      </a:r>
                      <a:endParaRPr lang="zh-TW" altLang="en-US" sz="1600" b="0" i="0" u="none" strike="noStrike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400" u="none" strike="noStrike" dirty="0">
                          <a:effectLst/>
                        </a:rPr>
                        <a:t>同時要區別出電流與電壓的不同；電流與電壓的觀念會混淆。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電流、電</a:t>
                      </a:r>
                      <a:r>
                        <a:rPr lang="zh-TW" altLang="en-US" sz="1400" u="none" strike="noStrike" dirty="0" smtClean="0">
                          <a:effectLst/>
                        </a:rPr>
                        <a:t>基</a:t>
                      </a:r>
                      <a:endParaRPr lang="en-US" altLang="zh-TW" sz="140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zh-TW" altLang="en-US" sz="1400" u="none" strike="noStrike" dirty="0" smtClean="0">
                          <a:effectLst/>
                        </a:rPr>
                        <a:t>與</a:t>
                      </a:r>
                      <a:r>
                        <a:rPr lang="zh-TW" altLang="en-US" sz="1400" u="none" strike="noStrike" dirty="0">
                          <a:effectLst/>
                        </a:rPr>
                        <a:t>電功率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6</a:t>
                      </a: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冊 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1</a:t>
                      </a: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章第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1</a:t>
                      </a:r>
                      <a:r>
                        <a:rPr lang="zh-TW" altLang="en-US" sz="1400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節</a:t>
                      </a:r>
                      <a:endParaRPr lang="zh-TW" altLang="en-US" sz="1400" b="0" i="0" u="none" strike="noStrike" dirty="0">
                        <a:solidFill>
                          <a:srgbClr val="0070C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</a:tr>
              <a:tr h="70081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</a:rPr>
                        <a:t>20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理化</a:t>
                      </a:r>
                      <a:endParaRPr lang="zh-TW" altLang="en-US" sz="1600" b="0" i="0" u="none" strike="noStrike" dirty="0">
                        <a:solidFill>
                          <a:srgbClr val="0070C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effectLst/>
                        </a:rPr>
                        <a:t>0.3687 </a:t>
                      </a:r>
                      <a:endParaRPr lang="en-US" altLang="zh-TW" sz="16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>
                          <a:effectLst/>
                        </a:rPr>
                        <a:t>難</a:t>
                      </a:r>
                      <a:endParaRPr lang="zh-TW" altLang="en-US" sz="1600" b="0" i="0" u="none" strike="noStrike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400" u="none" strike="noStrike" dirty="0">
                          <a:effectLst/>
                        </a:rPr>
                        <a:t>同時要會化學反應式，與莫耳數的計算。因此，複雜度較高。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電解水的化學反應式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6</a:t>
                      </a: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冊 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1</a:t>
                      </a: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章第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5</a:t>
                      </a: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節</a:t>
                      </a:r>
                      <a:endParaRPr lang="zh-TW" altLang="en-US" sz="1400" b="0" i="0" u="none" strike="noStrike" dirty="0">
                        <a:solidFill>
                          <a:srgbClr val="0070C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</a:tr>
              <a:tr h="70081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>
                          <a:effectLst/>
                        </a:rPr>
                        <a:t>32</a:t>
                      </a:r>
                      <a:endParaRPr lang="en-US" altLang="zh-TW" sz="1600" b="0" i="0" u="none" strike="noStrike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理化</a:t>
                      </a:r>
                      <a:endParaRPr lang="zh-TW" altLang="en-US" sz="1600" b="0" i="0" u="none" strike="noStrike" dirty="0">
                        <a:solidFill>
                          <a:srgbClr val="0070C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u="none" strike="noStrike" dirty="0">
                          <a:effectLst/>
                        </a:rPr>
                        <a:t>0.3807 </a:t>
                      </a:r>
                      <a:endParaRPr lang="en-US" altLang="zh-TW" sz="16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難</a:t>
                      </a:r>
                      <a:endParaRPr lang="zh-TW" alt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zh-TW" altLang="en-US" sz="1400" u="none" strike="noStrike" dirty="0">
                          <a:effectLst/>
                        </a:rPr>
                        <a:t>三度空間的軸向，須能正確的畫出，才能比出正確的答案。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effectLst/>
                        </a:rPr>
                        <a:t>右手開掌定則</a:t>
                      </a:r>
                      <a:endParaRPr lang="zh-TW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6</a:t>
                      </a: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冊第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2</a:t>
                      </a: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章第</a:t>
                      </a:r>
                      <a:r>
                        <a:rPr lang="en-US" altLang="zh-TW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3</a:t>
                      </a: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節</a:t>
                      </a:r>
                      <a:b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</a:br>
                      <a:r>
                        <a:rPr lang="zh-TW" altLang="en-US" sz="1400" u="none" strike="noStrike" dirty="0">
                          <a:solidFill>
                            <a:srgbClr val="0070C0"/>
                          </a:solidFill>
                          <a:effectLst/>
                        </a:rPr>
                        <a:t>電流與磁場</a:t>
                      </a:r>
                      <a:endParaRPr lang="zh-TW" altLang="en-US" sz="1400" b="0" i="0" u="none" strike="noStrike" dirty="0">
                        <a:solidFill>
                          <a:srgbClr val="0070C0"/>
                        </a:solidFill>
                        <a:effectLst/>
                        <a:latin typeface="新細明體"/>
                      </a:endParaRPr>
                    </a:p>
                  </a:txBody>
                  <a:tcPr marL="6080" marR="6080" marT="608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898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7125113" cy="924475"/>
          </a:xfrm>
        </p:spPr>
        <p:txBody>
          <a:bodyPr/>
          <a:lstStyle/>
          <a:p>
            <a:r>
              <a:rPr lang="zh-TW" altLang="en-US" sz="4000" dirty="0"/>
              <a:t>共同備課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/>
          <a:lstStyle/>
          <a:p>
            <a:r>
              <a:rPr lang="zh-TW" altLang="en-US" sz="2400" b="1" dirty="0" smtClean="0"/>
              <a:t>目的：進行專業對談，團隊共同成長。</a:t>
            </a:r>
            <a:endParaRPr lang="en-US" altLang="zh-TW" sz="2400" b="1" dirty="0" smtClean="0"/>
          </a:p>
          <a:p>
            <a:r>
              <a:rPr lang="zh-TW" altLang="en-US" sz="2400" b="1" dirty="0" smtClean="0">
                <a:solidFill>
                  <a:srgbClr val="92D050"/>
                </a:solidFill>
              </a:rPr>
              <a:t>教學演示教師</a:t>
            </a:r>
            <a:r>
              <a:rPr lang="zh-TW" altLang="en-US" sz="2400" b="1" dirty="0" smtClean="0"/>
              <a:t>（九年級自然科教師）擔任各組組長，輔導團員和校內其他自然教師平均分配至各組。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利用空白</a:t>
            </a:r>
            <a:r>
              <a:rPr lang="zh-TW" altLang="en-US" sz="2400" b="1" dirty="0" smtClean="0">
                <a:solidFill>
                  <a:srgbClr val="92D050"/>
                </a:solidFill>
              </a:rPr>
              <a:t>四格教案</a:t>
            </a:r>
            <a:r>
              <a:rPr lang="zh-TW" altLang="en-US" sz="2400" b="1" dirty="0" smtClean="0"/>
              <a:t>進行課程討論。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共同備課內容：</a:t>
            </a:r>
            <a:endParaRPr lang="en-US" altLang="zh-TW" sz="2400" b="1" dirty="0" smtClean="0"/>
          </a:p>
          <a:p>
            <a:pPr lvl="1"/>
            <a:r>
              <a:rPr lang="zh-TW" altLang="en-US" sz="2400" b="1" dirty="0">
                <a:solidFill>
                  <a:srgbClr val="7030A0"/>
                </a:solidFill>
              </a:rPr>
              <a:t>文本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分析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設計教學流程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設計評量方式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057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四格教案（參考格式）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t="17736" r="20339" b="6209"/>
          <a:stretch/>
        </p:blipFill>
        <p:spPr bwMode="auto">
          <a:xfrm>
            <a:off x="251520" y="1052736"/>
            <a:ext cx="7776864" cy="5457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29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四格教案（示範）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6" t="10588" r="14837" b="8331"/>
          <a:stretch/>
        </p:blipFill>
        <p:spPr bwMode="auto">
          <a:xfrm>
            <a:off x="106611" y="908720"/>
            <a:ext cx="892988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15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7125113" cy="924475"/>
          </a:xfrm>
        </p:spPr>
        <p:txBody>
          <a:bodyPr/>
          <a:lstStyle/>
          <a:p>
            <a:r>
              <a:rPr lang="zh-TW" altLang="en-US" sz="4000" dirty="0" smtClean="0"/>
              <a:t>觀課需要哪些資料？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>
            <a:normAutofit/>
          </a:bodyPr>
          <a:lstStyle/>
          <a:p>
            <a:r>
              <a:rPr lang="zh-TW" altLang="en-US" sz="3600" b="1" dirty="0" smtClean="0">
                <a:solidFill>
                  <a:srgbClr val="92D050"/>
                </a:solidFill>
              </a:rPr>
              <a:t>教案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r>
              <a:rPr lang="zh-TW" altLang="en-US" sz="3600" b="1" dirty="0">
                <a:solidFill>
                  <a:srgbClr val="92D050"/>
                </a:solidFill>
              </a:rPr>
              <a:t>學習</a:t>
            </a:r>
            <a:r>
              <a:rPr lang="zh-TW" altLang="en-US" sz="3600" b="1" dirty="0" smtClean="0">
                <a:solidFill>
                  <a:srgbClr val="92D050"/>
                </a:solidFill>
              </a:rPr>
              <a:t>單</a:t>
            </a:r>
            <a:endParaRPr lang="en-US" altLang="zh-TW" sz="3600" b="1" dirty="0">
              <a:solidFill>
                <a:srgbClr val="92D050"/>
              </a:solidFill>
            </a:endParaRPr>
          </a:p>
          <a:p>
            <a:r>
              <a:rPr lang="zh-TW" altLang="en-US" sz="3600" b="1" dirty="0" smtClean="0">
                <a:solidFill>
                  <a:srgbClr val="92D050"/>
                </a:solidFill>
              </a:rPr>
              <a:t>學生座位表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92D050"/>
                </a:solidFill>
              </a:rPr>
              <a:t>(</a:t>
            </a:r>
            <a:r>
              <a:rPr lang="zh-TW" altLang="en-US" b="1" dirty="0">
                <a:solidFill>
                  <a:srgbClr val="92D050"/>
                </a:solidFill>
              </a:rPr>
              <a:t>前三項資料請於</a:t>
            </a:r>
            <a:r>
              <a:rPr lang="en-US" altLang="zh-TW" b="1" dirty="0">
                <a:solidFill>
                  <a:srgbClr val="92D050"/>
                </a:solidFill>
              </a:rPr>
              <a:t>3/21</a:t>
            </a:r>
            <a:r>
              <a:rPr lang="zh-TW" altLang="en-US" b="1" dirty="0">
                <a:solidFill>
                  <a:srgbClr val="92D050"/>
                </a:solidFill>
              </a:rPr>
              <a:t>前交給教學組長</a:t>
            </a:r>
            <a:r>
              <a:rPr lang="en-US" altLang="zh-TW" b="1" dirty="0">
                <a:solidFill>
                  <a:srgbClr val="92D050"/>
                </a:solidFill>
              </a:rPr>
              <a:t>)</a:t>
            </a:r>
          </a:p>
          <a:p>
            <a:r>
              <a:rPr lang="zh-TW" altLang="en-US" sz="3600" b="1" dirty="0" smtClean="0"/>
              <a:t>觀</a:t>
            </a:r>
            <a:r>
              <a:rPr lang="zh-TW" altLang="en-US" sz="3600" b="1" dirty="0"/>
              <a:t>課紀錄</a:t>
            </a:r>
            <a:r>
              <a:rPr lang="zh-TW" altLang="en-US" sz="3600" b="1" dirty="0" smtClean="0"/>
              <a:t>表</a:t>
            </a:r>
            <a:endParaRPr lang="en-US" altLang="zh-TW" sz="3600" b="1" dirty="0" smtClean="0"/>
          </a:p>
          <a:p>
            <a:endParaRPr lang="en-US" altLang="zh-TW" sz="3600" b="1" dirty="0"/>
          </a:p>
          <a:p>
            <a:pPr marL="0" indent="0">
              <a:buNone/>
            </a:pPr>
            <a:endParaRPr lang="en-US" altLang="zh-TW" b="1" dirty="0" smtClean="0">
              <a:solidFill>
                <a:srgbClr val="92D050"/>
              </a:solidFill>
            </a:endParaRPr>
          </a:p>
          <a:p>
            <a:endParaRPr lang="en-US" altLang="zh-TW" sz="3600" b="1" dirty="0"/>
          </a:p>
          <a:p>
            <a:endParaRPr lang="en-US" altLang="zh-TW" sz="36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0" t="9684" r="16631" b="8632"/>
          <a:stretch/>
        </p:blipFill>
        <p:spPr bwMode="auto">
          <a:xfrm>
            <a:off x="4932040" y="692696"/>
            <a:ext cx="3960440" cy="576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46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667909" y="116632"/>
            <a:ext cx="6640395" cy="6696744"/>
            <a:chOff x="539552" y="116632"/>
            <a:chExt cx="6640395" cy="6696744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63" t="14927" r="5980" b="20000"/>
            <a:stretch/>
          </p:blipFill>
          <p:spPr bwMode="auto">
            <a:xfrm>
              <a:off x="539552" y="116632"/>
              <a:ext cx="6639339" cy="4462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37" t="41488" r="6006" b="19671"/>
            <a:stretch/>
          </p:blipFill>
          <p:spPr bwMode="auto">
            <a:xfrm>
              <a:off x="540608" y="4149688"/>
              <a:ext cx="6639339" cy="266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473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6480720" cy="2736304"/>
          </a:xfrm>
        </p:spPr>
        <p:txBody>
          <a:bodyPr/>
          <a:lstStyle/>
          <a:p>
            <a:pPr algn="ctr"/>
            <a:r>
              <a:rPr lang="zh-TW" altLang="en-US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>共備開始！</a:t>
            </a:r>
            <a: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/>
            </a:r>
            <a:b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一起坐下來聊聊天吧</a:t>
            </a:r>
            <a:r>
              <a:rPr lang="en-US" altLang="zh-TW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~</a:t>
            </a:r>
            <a:endParaRPr lang="zh-TW" altLang="en-US" sz="4000" dirty="0">
              <a:latin typeface="華康POP1體W7" panose="040B0709000000000000" pitchFamily="81" charset="-120"/>
              <a:ea typeface="華康POP1體W7" panose="040B07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751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TM02455519[[fn=冬天]]</Template>
  <TotalTime>81</TotalTime>
  <Words>321</Words>
  <Application>Microsoft Office PowerPoint</Application>
  <PresentationFormat>如螢幕大小 (4:3)</PresentationFormat>
  <Paragraphs>71</Paragraphs>
  <Slides>8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8" baseType="lpstr">
      <vt:lpstr>華康POP1體W7</vt:lpstr>
      <vt:lpstr>微軟正黑體</vt:lpstr>
      <vt:lpstr>新細明體</vt:lpstr>
      <vt:lpstr>Arial</vt:lpstr>
      <vt:lpstr>Calibri</vt:lpstr>
      <vt:lpstr>Courier New</vt:lpstr>
      <vt:lpstr>Trebuchet MS</vt:lpstr>
      <vt:lpstr>Verdana</vt:lpstr>
      <vt:lpstr>Wingdings 2</vt:lpstr>
      <vt:lpstr>Winter</vt:lpstr>
      <vt:lpstr>自然輔導團到校輔導 共同備課工作坊</vt:lpstr>
      <vt:lpstr>教學演示單元</vt:lpstr>
      <vt:lpstr>共同備課</vt:lpstr>
      <vt:lpstr>四格教案（參考格式）</vt:lpstr>
      <vt:lpstr>四格教案（示範）</vt:lpstr>
      <vt:lpstr>觀課需要哪些資料？</vt:lpstr>
      <vt:lpstr>PowerPoint 簡報</vt:lpstr>
      <vt:lpstr>共備開始！  一起坐下來聊聊天吧~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自然輔導團到校輔導 共同備課工作坊</dc:title>
  <dc:creator>User</dc:creator>
  <cp:lastModifiedBy>User</cp:lastModifiedBy>
  <cp:revision>14</cp:revision>
  <dcterms:created xsi:type="dcterms:W3CDTF">2018-03-08T16:08:02Z</dcterms:created>
  <dcterms:modified xsi:type="dcterms:W3CDTF">2018-03-09T02:16:21Z</dcterms:modified>
</cp:coreProperties>
</file>