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8" r:id="rId3"/>
    <p:sldId id="279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7" r:id="rId12"/>
    <p:sldId id="310" r:id="rId13"/>
    <p:sldId id="306" r:id="rId14"/>
    <p:sldId id="308" r:id="rId15"/>
    <p:sldId id="311" r:id="rId16"/>
    <p:sldId id="309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20" r:id="rId25"/>
    <p:sldId id="319" r:id="rId26"/>
    <p:sldId id="321" r:id="rId27"/>
    <p:sldId id="323" r:id="rId28"/>
    <p:sldId id="322" r:id="rId29"/>
    <p:sldId id="324" r:id="rId30"/>
  </p:sldIdLst>
  <p:sldSz cx="9144000" cy="6858000" type="screen4x3"/>
  <p:notesSz cx="6797675" cy="9926638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003300"/>
    <a:srgbClr val="AC5208"/>
    <a:srgbClr val="F48020"/>
    <a:srgbClr val="F47914"/>
    <a:srgbClr val="E76F0B"/>
    <a:srgbClr val="D8670A"/>
    <a:srgbClr val="F68426"/>
    <a:srgbClr val="BB5A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00" autoAdjust="0"/>
    <p:restoredTop sz="94614" autoAdjust="0"/>
  </p:normalViewPr>
  <p:slideViewPr>
    <p:cSldViewPr>
      <p:cViewPr varScale="1">
        <p:scale>
          <a:sx n="65" d="100"/>
          <a:sy n="65" d="100"/>
        </p:scale>
        <p:origin x="-13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3ADBED-B62D-4990-AAF3-102710B0B329}" type="doc">
      <dgm:prSet loTypeId="urn:microsoft.com/office/officeart/2005/8/layout/cycle2" loCatId="cycle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zh-TW" altLang="en-US"/>
        </a:p>
      </dgm:t>
    </dgm:pt>
    <dgm:pt modelId="{D1F68039-23C8-49CB-9E49-5DA7FEFC0885}">
      <dgm:prSet phldrT="[文字]"/>
      <dgm:spPr/>
      <dgm:t>
        <a:bodyPr/>
        <a:lstStyle/>
        <a:p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願景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044BE695-94B7-4DC3-8907-2133DB4DBCF1}" type="parTrans" cxnId="{6B86072B-BA7F-4FDF-B047-E3E72FAAAEB3}">
      <dgm:prSet/>
      <dgm:spPr/>
      <dgm:t>
        <a:bodyPr/>
        <a:lstStyle/>
        <a:p>
          <a:endParaRPr lang="zh-TW" altLang="en-US"/>
        </a:p>
      </dgm:t>
    </dgm:pt>
    <dgm:pt modelId="{1D69227B-42D9-4862-A144-DAF4A91D5F57}" type="sibTrans" cxnId="{6B86072B-BA7F-4FDF-B047-E3E72FAAAEB3}">
      <dgm:prSet/>
      <dgm:spPr/>
      <dgm:t>
        <a:bodyPr/>
        <a:lstStyle/>
        <a:p>
          <a:endParaRPr lang="zh-TW" altLang="en-US"/>
        </a:p>
      </dgm:t>
    </dgm:pt>
    <dgm:pt modelId="{64ADF924-C881-4C8F-BC8C-2F1AB8A3F750}">
      <dgm:prSet phldrT="[文字]"/>
      <dgm:spPr/>
      <dgm:t>
        <a:bodyPr/>
        <a:lstStyle/>
        <a:p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哲學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D75FE4DD-6F24-4D62-A96A-47CD1E2F443C}" type="parTrans" cxnId="{1DEA44E6-54E4-4423-9FFD-56C37A078BBC}">
      <dgm:prSet/>
      <dgm:spPr/>
      <dgm:t>
        <a:bodyPr/>
        <a:lstStyle/>
        <a:p>
          <a:endParaRPr lang="zh-TW" altLang="en-US"/>
        </a:p>
      </dgm:t>
    </dgm:pt>
    <dgm:pt modelId="{26913166-D178-4E0A-88D6-1EECCCF3B3A5}" type="sibTrans" cxnId="{1DEA44E6-54E4-4423-9FFD-56C37A078BBC}">
      <dgm:prSet/>
      <dgm:spPr/>
      <dgm:t>
        <a:bodyPr/>
        <a:lstStyle/>
        <a:p>
          <a:endParaRPr lang="zh-TW" altLang="en-US"/>
        </a:p>
      </dgm:t>
    </dgm:pt>
    <dgm:pt modelId="{84317DA8-20A3-4577-B5C8-44D0F1D3D7DD}">
      <dgm:prSet phldrT="[文字]"/>
      <dgm:spPr/>
      <dgm:t>
        <a:bodyPr/>
        <a:lstStyle/>
        <a:p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系統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6D90E13A-7A30-4F02-82A8-AD4062AD2C3B}" type="parTrans" cxnId="{6DD0AEB1-3AB5-4589-AC30-A9284353B458}">
      <dgm:prSet/>
      <dgm:spPr/>
      <dgm:t>
        <a:bodyPr/>
        <a:lstStyle/>
        <a:p>
          <a:endParaRPr lang="zh-TW" altLang="en-US"/>
        </a:p>
      </dgm:t>
    </dgm:pt>
    <dgm:pt modelId="{F1BC4C97-2BFF-443F-A5DC-C17115F5783C}" type="sibTrans" cxnId="{6DD0AEB1-3AB5-4589-AC30-A9284353B458}">
      <dgm:prSet/>
      <dgm:spPr/>
      <dgm:t>
        <a:bodyPr/>
        <a:lstStyle/>
        <a:p>
          <a:endParaRPr lang="zh-TW" altLang="en-US"/>
        </a:p>
      </dgm:t>
    </dgm:pt>
    <dgm:pt modelId="{57679FD7-C828-46C7-BD38-6DEC6D985366}" type="pres">
      <dgm:prSet presAssocID="{293ADBED-B62D-4990-AAF3-102710B0B32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0431B5A-A966-4863-BEFC-5257680D95ED}" type="pres">
      <dgm:prSet presAssocID="{D1F68039-23C8-49CB-9E49-5DA7FEFC088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7A0D26-E6F0-4D94-A662-6079E7A9739E}" type="pres">
      <dgm:prSet presAssocID="{1D69227B-42D9-4862-A144-DAF4A91D5F57}" presName="sibTrans" presStyleLbl="sibTrans2D1" presStyleIdx="0" presStyleCnt="3"/>
      <dgm:spPr/>
      <dgm:t>
        <a:bodyPr/>
        <a:lstStyle/>
        <a:p>
          <a:endParaRPr lang="zh-TW" altLang="en-US"/>
        </a:p>
      </dgm:t>
    </dgm:pt>
    <dgm:pt modelId="{954B7F39-0AA2-4F82-A9EF-603310C9E242}" type="pres">
      <dgm:prSet presAssocID="{1D69227B-42D9-4862-A144-DAF4A91D5F57}" presName="connectorText" presStyleLbl="sibTrans2D1" presStyleIdx="0" presStyleCnt="3"/>
      <dgm:spPr/>
      <dgm:t>
        <a:bodyPr/>
        <a:lstStyle/>
        <a:p>
          <a:endParaRPr lang="zh-TW" altLang="en-US"/>
        </a:p>
      </dgm:t>
    </dgm:pt>
    <dgm:pt modelId="{F4A020E0-191D-4896-A6B1-B84E7AF538F7}" type="pres">
      <dgm:prSet presAssocID="{64ADF924-C881-4C8F-BC8C-2F1AB8A3F75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8485424-BFC7-4BAF-AE51-35EA59C6F423}" type="pres">
      <dgm:prSet presAssocID="{26913166-D178-4E0A-88D6-1EECCCF3B3A5}" presName="sibTrans" presStyleLbl="sibTrans2D1" presStyleIdx="1" presStyleCnt="3"/>
      <dgm:spPr/>
      <dgm:t>
        <a:bodyPr/>
        <a:lstStyle/>
        <a:p>
          <a:endParaRPr lang="zh-TW" altLang="en-US"/>
        </a:p>
      </dgm:t>
    </dgm:pt>
    <dgm:pt modelId="{5A863C3C-B432-4241-9FF3-EF4A79359A2B}" type="pres">
      <dgm:prSet presAssocID="{26913166-D178-4E0A-88D6-1EECCCF3B3A5}" presName="connectorText" presStyleLbl="sibTrans2D1" presStyleIdx="1" presStyleCnt="3"/>
      <dgm:spPr/>
      <dgm:t>
        <a:bodyPr/>
        <a:lstStyle/>
        <a:p>
          <a:endParaRPr lang="zh-TW" altLang="en-US"/>
        </a:p>
      </dgm:t>
    </dgm:pt>
    <dgm:pt modelId="{51919BCE-013B-4984-B3B2-4577AE33FFA9}" type="pres">
      <dgm:prSet presAssocID="{84317DA8-20A3-4577-B5C8-44D0F1D3D7DD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64D6A5F-D3E0-4B71-A67D-E6D75B327347}" type="pres">
      <dgm:prSet presAssocID="{F1BC4C97-2BFF-443F-A5DC-C17115F5783C}" presName="sibTrans" presStyleLbl="sibTrans2D1" presStyleIdx="2" presStyleCnt="3"/>
      <dgm:spPr/>
      <dgm:t>
        <a:bodyPr/>
        <a:lstStyle/>
        <a:p>
          <a:endParaRPr lang="zh-TW" altLang="en-US"/>
        </a:p>
      </dgm:t>
    </dgm:pt>
    <dgm:pt modelId="{33C2B3BF-F772-4871-B81D-2ADAC635C18B}" type="pres">
      <dgm:prSet presAssocID="{F1BC4C97-2BFF-443F-A5DC-C17115F5783C}" presName="connectorText" presStyleLbl="sibTrans2D1" presStyleIdx="2" presStyleCnt="3"/>
      <dgm:spPr/>
      <dgm:t>
        <a:bodyPr/>
        <a:lstStyle/>
        <a:p>
          <a:endParaRPr lang="zh-TW" altLang="en-US"/>
        </a:p>
      </dgm:t>
    </dgm:pt>
  </dgm:ptLst>
  <dgm:cxnLst>
    <dgm:cxn modelId="{9E4BA315-F739-4D39-8BB2-8F9447FEB61E}" type="presOf" srcId="{F1BC4C97-2BFF-443F-A5DC-C17115F5783C}" destId="{33C2B3BF-F772-4871-B81D-2ADAC635C18B}" srcOrd="1" destOrd="0" presId="urn:microsoft.com/office/officeart/2005/8/layout/cycle2"/>
    <dgm:cxn modelId="{2B16A241-3834-4A45-B648-3CAE89F354CA}" type="presOf" srcId="{26913166-D178-4E0A-88D6-1EECCCF3B3A5}" destId="{38485424-BFC7-4BAF-AE51-35EA59C6F423}" srcOrd="0" destOrd="0" presId="urn:microsoft.com/office/officeart/2005/8/layout/cycle2"/>
    <dgm:cxn modelId="{7DE0A27F-4D84-432E-AD50-72B315A0410C}" type="presOf" srcId="{1D69227B-42D9-4862-A144-DAF4A91D5F57}" destId="{954B7F39-0AA2-4F82-A9EF-603310C9E242}" srcOrd="1" destOrd="0" presId="urn:microsoft.com/office/officeart/2005/8/layout/cycle2"/>
    <dgm:cxn modelId="{F1044006-CBC4-4307-99D0-DA9470FC4AA4}" type="presOf" srcId="{F1BC4C97-2BFF-443F-A5DC-C17115F5783C}" destId="{364D6A5F-D3E0-4B71-A67D-E6D75B327347}" srcOrd="0" destOrd="0" presId="urn:microsoft.com/office/officeart/2005/8/layout/cycle2"/>
    <dgm:cxn modelId="{D1965393-5C61-4697-9403-942A191396A2}" type="presOf" srcId="{64ADF924-C881-4C8F-BC8C-2F1AB8A3F750}" destId="{F4A020E0-191D-4896-A6B1-B84E7AF538F7}" srcOrd="0" destOrd="0" presId="urn:microsoft.com/office/officeart/2005/8/layout/cycle2"/>
    <dgm:cxn modelId="{9FC3FB56-0E7F-458D-A511-FC1DA6482BAA}" type="presOf" srcId="{26913166-D178-4E0A-88D6-1EECCCF3B3A5}" destId="{5A863C3C-B432-4241-9FF3-EF4A79359A2B}" srcOrd="1" destOrd="0" presId="urn:microsoft.com/office/officeart/2005/8/layout/cycle2"/>
    <dgm:cxn modelId="{1DEA44E6-54E4-4423-9FFD-56C37A078BBC}" srcId="{293ADBED-B62D-4990-AAF3-102710B0B329}" destId="{64ADF924-C881-4C8F-BC8C-2F1AB8A3F750}" srcOrd="1" destOrd="0" parTransId="{D75FE4DD-6F24-4D62-A96A-47CD1E2F443C}" sibTransId="{26913166-D178-4E0A-88D6-1EECCCF3B3A5}"/>
    <dgm:cxn modelId="{4370DADF-2830-49C5-999D-8CFE046C1691}" type="presOf" srcId="{1D69227B-42D9-4862-A144-DAF4A91D5F57}" destId="{CE7A0D26-E6F0-4D94-A662-6079E7A9739E}" srcOrd="0" destOrd="0" presId="urn:microsoft.com/office/officeart/2005/8/layout/cycle2"/>
    <dgm:cxn modelId="{F21FB2A5-5F29-40F2-929D-310655E1D6E5}" type="presOf" srcId="{293ADBED-B62D-4990-AAF3-102710B0B329}" destId="{57679FD7-C828-46C7-BD38-6DEC6D985366}" srcOrd="0" destOrd="0" presId="urn:microsoft.com/office/officeart/2005/8/layout/cycle2"/>
    <dgm:cxn modelId="{6DD0AEB1-3AB5-4589-AC30-A9284353B458}" srcId="{293ADBED-B62D-4990-AAF3-102710B0B329}" destId="{84317DA8-20A3-4577-B5C8-44D0F1D3D7DD}" srcOrd="2" destOrd="0" parTransId="{6D90E13A-7A30-4F02-82A8-AD4062AD2C3B}" sibTransId="{F1BC4C97-2BFF-443F-A5DC-C17115F5783C}"/>
    <dgm:cxn modelId="{6B86072B-BA7F-4FDF-B047-E3E72FAAAEB3}" srcId="{293ADBED-B62D-4990-AAF3-102710B0B329}" destId="{D1F68039-23C8-49CB-9E49-5DA7FEFC0885}" srcOrd="0" destOrd="0" parTransId="{044BE695-94B7-4DC3-8907-2133DB4DBCF1}" sibTransId="{1D69227B-42D9-4862-A144-DAF4A91D5F57}"/>
    <dgm:cxn modelId="{5BF12A33-7C60-4CC1-8033-D903E63FB8DC}" type="presOf" srcId="{D1F68039-23C8-49CB-9E49-5DA7FEFC0885}" destId="{20431B5A-A966-4863-BEFC-5257680D95ED}" srcOrd="0" destOrd="0" presId="urn:microsoft.com/office/officeart/2005/8/layout/cycle2"/>
    <dgm:cxn modelId="{177B9593-6665-4466-A466-CCA65A26F0DA}" type="presOf" srcId="{84317DA8-20A3-4577-B5C8-44D0F1D3D7DD}" destId="{51919BCE-013B-4984-B3B2-4577AE33FFA9}" srcOrd="0" destOrd="0" presId="urn:microsoft.com/office/officeart/2005/8/layout/cycle2"/>
    <dgm:cxn modelId="{76466B6C-DC13-4E30-9165-577BA756BD7F}" type="presParOf" srcId="{57679FD7-C828-46C7-BD38-6DEC6D985366}" destId="{20431B5A-A966-4863-BEFC-5257680D95ED}" srcOrd="0" destOrd="0" presId="urn:microsoft.com/office/officeart/2005/8/layout/cycle2"/>
    <dgm:cxn modelId="{8B2DEF20-6841-454F-8ADC-10BEF210E6D6}" type="presParOf" srcId="{57679FD7-C828-46C7-BD38-6DEC6D985366}" destId="{CE7A0D26-E6F0-4D94-A662-6079E7A9739E}" srcOrd="1" destOrd="0" presId="urn:microsoft.com/office/officeart/2005/8/layout/cycle2"/>
    <dgm:cxn modelId="{7B9F9ED6-C2D8-4D4C-9877-D80F0D9D5929}" type="presParOf" srcId="{CE7A0D26-E6F0-4D94-A662-6079E7A9739E}" destId="{954B7F39-0AA2-4F82-A9EF-603310C9E242}" srcOrd="0" destOrd="0" presId="urn:microsoft.com/office/officeart/2005/8/layout/cycle2"/>
    <dgm:cxn modelId="{EE83B56A-865E-494F-A72C-99B53FD2F629}" type="presParOf" srcId="{57679FD7-C828-46C7-BD38-6DEC6D985366}" destId="{F4A020E0-191D-4896-A6B1-B84E7AF538F7}" srcOrd="2" destOrd="0" presId="urn:microsoft.com/office/officeart/2005/8/layout/cycle2"/>
    <dgm:cxn modelId="{C539A3D8-A925-40CB-89F8-344053ED3647}" type="presParOf" srcId="{57679FD7-C828-46C7-BD38-6DEC6D985366}" destId="{38485424-BFC7-4BAF-AE51-35EA59C6F423}" srcOrd="3" destOrd="0" presId="urn:microsoft.com/office/officeart/2005/8/layout/cycle2"/>
    <dgm:cxn modelId="{BE1DEDE4-937B-4191-B6E5-80A52371C51D}" type="presParOf" srcId="{38485424-BFC7-4BAF-AE51-35EA59C6F423}" destId="{5A863C3C-B432-4241-9FF3-EF4A79359A2B}" srcOrd="0" destOrd="0" presId="urn:microsoft.com/office/officeart/2005/8/layout/cycle2"/>
    <dgm:cxn modelId="{99EA450E-D752-4CCA-9CA3-D4D34B9B42FF}" type="presParOf" srcId="{57679FD7-C828-46C7-BD38-6DEC6D985366}" destId="{51919BCE-013B-4984-B3B2-4577AE33FFA9}" srcOrd="4" destOrd="0" presId="urn:microsoft.com/office/officeart/2005/8/layout/cycle2"/>
    <dgm:cxn modelId="{69CA0D2A-4BCD-4C3D-95AA-D9B18F42DA56}" type="presParOf" srcId="{57679FD7-C828-46C7-BD38-6DEC6D985366}" destId="{364D6A5F-D3E0-4B71-A67D-E6D75B327347}" srcOrd="5" destOrd="0" presId="urn:microsoft.com/office/officeart/2005/8/layout/cycle2"/>
    <dgm:cxn modelId="{E2B97D04-BD2E-4782-87FA-93F6C954AAE0}" type="presParOf" srcId="{364D6A5F-D3E0-4B71-A67D-E6D75B327347}" destId="{33C2B3BF-F772-4871-B81D-2ADAC635C18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431B5A-A966-4863-BEFC-5257680D95ED}">
      <dsp:nvSpPr>
        <dsp:cNvPr id="0" name=""/>
        <dsp:cNvSpPr/>
      </dsp:nvSpPr>
      <dsp:spPr>
        <a:xfrm>
          <a:off x="2388176" y="962"/>
          <a:ext cx="2064185" cy="2064185"/>
        </a:xfrm>
        <a:prstGeom prst="ellips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200" kern="1200" dirty="0" smtClean="0">
              <a:latin typeface="微軟正黑體" pitchFamily="34" charset="-120"/>
              <a:ea typeface="微軟正黑體" pitchFamily="34" charset="-120"/>
            </a:rPr>
            <a:t>願景</a:t>
          </a:r>
          <a:endParaRPr lang="zh-TW" altLang="en-US" sz="52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388176" y="962"/>
        <a:ext cx="2064185" cy="2064185"/>
      </dsp:txXfrm>
    </dsp:sp>
    <dsp:sp modelId="{CE7A0D26-E6F0-4D94-A662-6079E7A9739E}">
      <dsp:nvSpPr>
        <dsp:cNvPr id="0" name=""/>
        <dsp:cNvSpPr/>
      </dsp:nvSpPr>
      <dsp:spPr>
        <a:xfrm rot="3600000">
          <a:off x="3912994" y="2013897"/>
          <a:ext cx="549347" cy="6966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900" kern="1200"/>
        </a:p>
      </dsp:txBody>
      <dsp:txXfrm rot="3600000">
        <a:off x="3912994" y="2013897"/>
        <a:ext cx="549347" cy="696662"/>
      </dsp:txXfrm>
    </dsp:sp>
    <dsp:sp modelId="{F4A020E0-191D-4896-A6B1-B84E7AF538F7}">
      <dsp:nvSpPr>
        <dsp:cNvPr id="0" name=""/>
        <dsp:cNvSpPr/>
      </dsp:nvSpPr>
      <dsp:spPr>
        <a:xfrm>
          <a:off x="3938521" y="2686238"/>
          <a:ext cx="2064185" cy="2064185"/>
        </a:xfrm>
        <a:prstGeom prst="ellipse">
          <a:avLst/>
        </a:prstGeom>
        <a:solidFill>
          <a:schemeClr val="accent2">
            <a:shade val="50000"/>
            <a:hueOff val="-27656"/>
            <a:satOff val="-5606"/>
            <a:lumOff val="3083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200" kern="1200" dirty="0" smtClean="0">
              <a:latin typeface="微軟正黑體" pitchFamily="34" charset="-120"/>
              <a:ea typeface="微軟正黑體" pitchFamily="34" charset="-120"/>
            </a:rPr>
            <a:t>哲學</a:t>
          </a:r>
          <a:endParaRPr lang="zh-TW" altLang="en-US" sz="52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938521" y="2686238"/>
        <a:ext cx="2064185" cy="2064185"/>
      </dsp:txXfrm>
    </dsp:sp>
    <dsp:sp modelId="{38485424-BFC7-4BAF-AE51-35EA59C6F423}">
      <dsp:nvSpPr>
        <dsp:cNvPr id="0" name=""/>
        <dsp:cNvSpPr/>
      </dsp:nvSpPr>
      <dsp:spPr>
        <a:xfrm rot="10800000">
          <a:off x="3161142" y="3370000"/>
          <a:ext cx="549347" cy="6966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27334"/>
            <a:satOff val="-4629"/>
            <a:lumOff val="2140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900" kern="1200"/>
        </a:p>
      </dsp:txBody>
      <dsp:txXfrm rot="10800000">
        <a:off x="3161142" y="3370000"/>
        <a:ext cx="549347" cy="696662"/>
      </dsp:txXfrm>
    </dsp:sp>
    <dsp:sp modelId="{51919BCE-013B-4984-B3B2-4577AE33FFA9}">
      <dsp:nvSpPr>
        <dsp:cNvPr id="0" name=""/>
        <dsp:cNvSpPr/>
      </dsp:nvSpPr>
      <dsp:spPr>
        <a:xfrm>
          <a:off x="837831" y="2686238"/>
          <a:ext cx="2064185" cy="2064185"/>
        </a:xfrm>
        <a:prstGeom prst="ellipse">
          <a:avLst/>
        </a:prstGeom>
        <a:solidFill>
          <a:schemeClr val="accent2">
            <a:shade val="50000"/>
            <a:hueOff val="-27656"/>
            <a:satOff val="-5606"/>
            <a:lumOff val="3083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200" kern="1200" dirty="0" smtClean="0">
              <a:latin typeface="微軟正黑體" pitchFamily="34" charset="-120"/>
              <a:ea typeface="微軟正黑體" pitchFamily="34" charset="-120"/>
            </a:rPr>
            <a:t>系統</a:t>
          </a:r>
          <a:endParaRPr lang="zh-TW" altLang="en-US" sz="52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837831" y="2686238"/>
        <a:ext cx="2064185" cy="2064185"/>
      </dsp:txXfrm>
    </dsp:sp>
    <dsp:sp modelId="{364D6A5F-D3E0-4B71-A67D-E6D75B327347}">
      <dsp:nvSpPr>
        <dsp:cNvPr id="0" name=""/>
        <dsp:cNvSpPr/>
      </dsp:nvSpPr>
      <dsp:spPr>
        <a:xfrm rot="18000000">
          <a:off x="2362649" y="2040826"/>
          <a:ext cx="549347" cy="6966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shade val="90000"/>
            <a:hueOff val="-27334"/>
            <a:satOff val="-4629"/>
            <a:lumOff val="2140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900" kern="1200"/>
        </a:p>
      </dsp:txBody>
      <dsp:txXfrm rot="18000000">
        <a:off x="2362649" y="2040826"/>
        <a:ext cx="549347" cy="696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EBC5E9-BD7C-486E-9D79-7A8E5DFEAC6B}" type="datetimeFigureOut">
              <a:rPr lang="zh-TW" altLang="en-US" smtClean="0"/>
              <a:pPr/>
              <a:t>2016/11/28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5BC4C-64DE-4FEF-B07F-39D59B71299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943119-891C-417D-AF0D-D01BA6A3E7F7}" type="datetimeFigureOut">
              <a:rPr lang="zh-TW" altLang="en-US" smtClean="0"/>
              <a:pPr/>
              <a:t>2016/11/28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F2D23-296E-499B-8782-7B52239A56E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F2D23-296E-499B-8782-7B52239A56E2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09507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C5006E-E72B-41CC-ABCE-8B8D1919BDEA}" type="datetimeFigureOut">
              <a:rPr lang="zh-CN" altLang="en-US" smtClean="0"/>
              <a:pPr/>
              <a:t>2016/11/28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83A3B2-C7EC-497C-B134-79E982692AC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4512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alphaModFix amt="46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38355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方正行楷简体" pitchFamily="2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方正行楷简体" pitchFamily="2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方正行楷简体" pitchFamily="2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方正行楷简体" pitchFamily="2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方正行楷简体" pitchFamily="2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方正行楷简体" pitchFamily="2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s://sites.google.com/a/lges.tyc.edu.tw/language2014/" TargetMode="External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hyperlink" Target="https://sites.google.com/a/lges.tyc.edu.tw/language2014/shu-fa-zi-tie-wang" TargetMode="External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a/dlsh.tc.edu.tw/flipall/home/gong-tong-bei-ke-she-qun" TargetMode="External"/><Relationship Id="rId2" Type="http://schemas.openxmlformats.org/officeDocument/2006/relationships/hyperlink" Target="https://www.facebook.com/groups/830755150292578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junyiacademy.org/" TargetMode="External"/><Relationship Id="rId4" Type="http://schemas.openxmlformats.org/officeDocument/2006/relationships/hyperlink" Target="http://dream.k12cc.tw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90" y="2060848"/>
            <a:ext cx="9144000" cy="133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TW" altLang="zh-TW" sz="6600" dirty="0" smtClean="0">
                <a:latin typeface="標楷體" pitchFamily="65" charset="-120"/>
                <a:ea typeface="標楷體" pitchFamily="65" charset="-120"/>
              </a:rPr>
              <a:t>備課、觀課與議課</a:t>
            </a:r>
            <a:endParaRPr lang="en-US" altLang="zh-TW" sz="6600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4400" dirty="0" smtClean="0"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教師專業成長三部曲</a:t>
            </a:r>
            <a:r>
              <a:rPr lang="en-US" altLang="zh-TW" sz="4400" dirty="0" smtClean="0"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zh-TW" sz="66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6600" dirty="0" smtClean="0">
                <a:latin typeface="標楷體" pitchFamily="65" charset="-120"/>
                <a:ea typeface="標楷體" pitchFamily="65" charset="-120"/>
              </a:rPr>
            </a:br>
            <a:endParaRPr lang="zh-TW" altLang="zh-TW" sz="6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390" y="378904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rPr>
              <a:t>桃園市國教輔導團 國小國語文組</a:t>
            </a:r>
            <a:endParaRPr lang="en-US" altLang="zh-TW" sz="3200" b="1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endParaRPr lang="en-US" altLang="zh-TW" sz="3200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945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293747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200" dirty="0" smtClean="0">
                <a:latin typeface="標楷體" pitchFamily="65" charset="-120"/>
                <a:ea typeface="標楷體" pitchFamily="65" charset="-120"/>
              </a:rPr>
              <a:t>課程大綱</a:t>
            </a:r>
          </a:p>
        </p:txBody>
      </p:sp>
      <p:pic>
        <p:nvPicPr>
          <p:cNvPr id="27" name="Picture 2" descr="I:\ppt库\中国风\beijing\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01008"/>
            <a:ext cx="5546038" cy="34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群組 16"/>
          <p:cNvGrpSpPr/>
          <p:nvPr/>
        </p:nvGrpSpPr>
        <p:grpSpPr>
          <a:xfrm>
            <a:off x="971600" y="1748744"/>
            <a:ext cx="7370942" cy="4935717"/>
            <a:chOff x="971600" y="1748744"/>
            <a:chExt cx="7370942" cy="4935717"/>
          </a:xfrm>
        </p:grpSpPr>
        <p:grpSp>
          <p:nvGrpSpPr>
            <p:cNvPr id="21" name="组合 20"/>
            <p:cNvGrpSpPr/>
            <p:nvPr/>
          </p:nvGrpSpPr>
          <p:grpSpPr>
            <a:xfrm>
              <a:off x="971600" y="1748744"/>
              <a:ext cx="1584176" cy="1536240"/>
              <a:chOff x="467544" y="886275"/>
              <a:chExt cx="1918090" cy="1773081"/>
            </a:xfrm>
          </p:grpSpPr>
          <p:pic>
            <p:nvPicPr>
              <p:cNvPr id="28" name="Picture 2" descr="E:\我的作品\4比3标准\中国风\中国风企业文化类应用模板\psd432659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544" y="886275"/>
                <a:ext cx="1918090" cy="17730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圆角矩形 3"/>
              <p:cNvSpPr/>
              <p:nvPr/>
            </p:nvSpPr>
            <p:spPr>
              <a:xfrm>
                <a:off x="755576" y="1052736"/>
                <a:ext cx="1584176" cy="1440160"/>
              </a:xfrm>
              <a:prstGeom prst="roundRect">
                <a:avLst>
                  <a:gd name="adj" fmla="val 7143"/>
                </a:avLst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6000" dirty="0" smtClean="0">
                    <a:solidFill>
                      <a:schemeClr val="tx1"/>
                    </a:solidFill>
                    <a:ea typeface="方正行楷简体" pitchFamily="2" charset="-122"/>
                  </a:rPr>
                  <a:t>1</a:t>
                </a:r>
                <a:endParaRPr lang="zh-CN" altLang="en-US" sz="6000" dirty="0">
                  <a:solidFill>
                    <a:schemeClr val="tx1"/>
                  </a:solidFill>
                  <a:ea typeface="方正行楷简体" pitchFamily="2" charset="-122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2483768" y="1988840"/>
              <a:ext cx="5760640" cy="988989"/>
            </a:xfrm>
            <a:prstGeom prst="rect">
              <a:avLst/>
            </a:prstGeom>
            <a:noFill/>
            <a:ln w="28575"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pPr lvl="0"/>
              <a:r>
                <a:rPr lang="zh-TW" altLang="zh-TW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輔導團工作成果</a:t>
              </a:r>
              <a:endParaRPr lang="en-US" altLang="zh-TW" sz="4400" b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pic>
          <p:nvPicPr>
            <p:cNvPr id="31" name="Picture 2" descr="E:\我的作品\4比3标准\中国风\中国风企业文化类应用模板\psd432659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3212976"/>
              <a:ext cx="1656184" cy="1584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圆角矩形 31"/>
            <p:cNvSpPr/>
            <p:nvPr/>
          </p:nvSpPr>
          <p:spPr>
            <a:xfrm>
              <a:off x="1259920" y="3366411"/>
              <a:ext cx="1367864" cy="1286725"/>
            </a:xfrm>
            <a:prstGeom prst="roundRect">
              <a:avLst>
                <a:gd name="adj" fmla="val 7143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 smtClean="0">
                  <a:solidFill>
                    <a:schemeClr val="tx1"/>
                  </a:solidFill>
                  <a:ea typeface="方正行楷简体" pitchFamily="2" charset="-122"/>
                </a:rPr>
                <a:t>2</a:t>
              </a:r>
              <a:endParaRPr lang="zh-CN" altLang="en-US" sz="6000" dirty="0">
                <a:solidFill>
                  <a:schemeClr val="tx1"/>
                </a:solidFill>
                <a:ea typeface="方正行楷简体" pitchFamily="2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411760" y="3356992"/>
              <a:ext cx="5904656" cy="988989"/>
            </a:xfrm>
            <a:prstGeom prst="rect">
              <a:avLst/>
            </a:prstGeom>
            <a:noFill/>
            <a:ln w="28575"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pPr lvl="0"/>
              <a:r>
                <a:rPr lang="zh-TW" altLang="zh-TW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輔導團</a:t>
              </a:r>
              <a:r>
                <a:rPr lang="en-US" altLang="zh-TW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105</a:t>
              </a:r>
              <a:r>
                <a:rPr lang="zh-TW" altLang="en-US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年度計畫</a:t>
              </a:r>
              <a:endParaRPr lang="en-US" altLang="zh-TW" sz="4400" b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1044000" y="4701072"/>
              <a:ext cx="1583784" cy="1392224"/>
              <a:chOff x="467544" y="886275"/>
              <a:chExt cx="1918090" cy="1773081"/>
            </a:xfrm>
          </p:grpSpPr>
          <p:pic>
            <p:nvPicPr>
              <p:cNvPr id="35" name="Picture 2" descr="E:\我的作品\4比3标准\中国风\中国风企业文化类应用模板\psd432659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544" y="886275"/>
                <a:ext cx="1918090" cy="17730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6" name="圆角矩形 35"/>
              <p:cNvSpPr/>
              <p:nvPr/>
            </p:nvSpPr>
            <p:spPr>
              <a:xfrm>
                <a:off x="755576" y="1030291"/>
                <a:ext cx="1584176" cy="1440160"/>
              </a:xfrm>
              <a:prstGeom prst="roundRect">
                <a:avLst>
                  <a:gd name="adj" fmla="val 7143"/>
                </a:avLst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6000" dirty="0" smtClean="0">
                    <a:solidFill>
                      <a:schemeClr val="tx1"/>
                    </a:solidFill>
                    <a:ea typeface="方正行楷简体" pitchFamily="2" charset="-122"/>
                  </a:rPr>
                  <a:t>3</a:t>
                </a:r>
                <a:endParaRPr lang="zh-CN" altLang="en-US" sz="6000" dirty="0">
                  <a:solidFill>
                    <a:schemeClr val="tx1"/>
                  </a:solidFill>
                  <a:ea typeface="方正行楷简体" pitchFamily="2" charset="-122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483768" y="4653136"/>
              <a:ext cx="5858774" cy="2031325"/>
            </a:xfrm>
            <a:prstGeom prst="rect">
              <a:avLst/>
            </a:prstGeom>
            <a:noFill/>
            <a:ln w="28575"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r>
                <a:rPr lang="zh-TW" altLang="zh-TW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備課</a:t>
              </a:r>
              <a:r>
                <a:rPr lang="zh-TW" altLang="en-US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、</a:t>
              </a:r>
              <a:r>
                <a:rPr lang="zh-TW" altLang="zh-TW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觀課</a:t>
              </a:r>
              <a:r>
                <a:rPr lang="zh-TW" altLang="en-US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、</a:t>
              </a:r>
              <a:r>
                <a:rPr lang="zh-TW" altLang="zh-TW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議課</a:t>
              </a:r>
              <a:endParaRPr lang="en-US" altLang="zh-TW" sz="4400" b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  <a:p>
              <a:endParaRPr lang="en-US" altLang="zh-TW" sz="2000" b="0" dirty="0" smtClean="0">
                <a:latin typeface="方正行楷简体" pitchFamily="2" charset="-122"/>
                <a:ea typeface="方正行楷简体" pitchFamily="2" charset="-122"/>
              </a:endParaRPr>
            </a:p>
            <a:p>
              <a:endParaRPr lang="zh-CN" altLang="en-US" sz="2000" b="0" dirty="0">
                <a:latin typeface="方正行楷简体" pitchFamily="2" charset="-122"/>
                <a:ea typeface="方正行楷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80777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ppt库\中国风\beijing\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5546038" cy="34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355303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本團組織</a:t>
            </a:r>
            <a:endParaRPr lang="zh-CN" altLang="en-US" sz="44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755576" y="1484784"/>
            <a:ext cx="6984776" cy="5355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n"/>
              <a:tabLst/>
            </a:pPr>
            <a:r>
              <a:rPr kumimoji="0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召集人－華勛國小林芷婕校長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n"/>
              <a:tabLst/>
            </a:pPr>
            <a:r>
              <a:rPr kumimoji="0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副召集人－</a:t>
            </a:r>
          </a:p>
          <a:p>
            <a:pPr marL="742950" lvl="1" indent="-28575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kumimoji="0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新勢國小－葉春櫻校長</a:t>
            </a:r>
          </a:p>
          <a:p>
            <a:pPr marL="742950" lvl="1" indent="-28575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kumimoji="0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石門國小－陳秀惠校長</a:t>
            </a:r>
          </a:p>
          <a:p>
            <a:pPr marL="742950" lvl="1" indent="-28575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kumimoji="0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龍岡國小－詹益鉅校長</a:t>
            </a:r>
          </a:p>
          <a:p>
            <a:pPr marL="742950" lvl="1" indent="-28575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kumimoji="0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信義國小－梁慧佳校長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n"/>
              <a:tabLst/>
            </a:pPr>
            <a:r>
              <a:rPr kumimoji="0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專任輔導員１人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n"/>
              <a:tabLst/>
            </a:pPr>
            <a:r>
              <a:rPr kumimoji="0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兼任輔導員９人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n"/>
              <a:tabLst/>
            </a:pPr>
            <a:r>
              <a:rPr kumimoji="0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聘任輔導員</a:t>
            </a:r>
            <a:r>
              <a:rPr kumimoji="0" lang="zh-TW" alt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2</a:t>
            </a:r>
            <a:r>
              <a:rPr kumimoji="0" lang="zh-TW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人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ppt库\中国风\beijing\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5546038" cy="34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355303"/>
            <a:ext cx="76328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 smtClean="0">
                <a:latin typeface="標楷體" pitchFamily="65" charset="-120"/>
                <a:ea typeface="標楷體" pitchFamily="65" charset="-120"/>
              </a:rPr>
              <a:t>105</a:t>
            </a:r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年度工作計畫與推展</a:t>
            </a:r>
            <a:endParaRPr lang="zh-TW" altLang="zh-TW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755576" y="1484203"/>
            <a:ext cx="7776864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教學研究發展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國小國語單元多文本教學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、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分組合作學習模組之產生。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1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教學研究發展內容	</a:t>
            </a:r>
          </a:p>
          <a:p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   (1) 觀課</a:t>
            </a:r>
          </a:p>
          <a:p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   (2) 議課</a:t>
            </a:r>
          </a:p>
          <a:p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   (3) 備課</a:t>
            </a:r>
          </a:p>
          <a:p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   (4)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國小國語文專業社群運作模組</a:t>
            </a:r>
          </a:p>
          <a:p>
            <a:endParaRPr lang="en-US" altLang="zh-TW" sz="1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研發範圍：單元多文本教學、分組合作學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習模組、國小國語文專業社群之運作模式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5565338"/>
            <a:ext cx="723629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 smtClean="0">
                <a:solidFill>
                  <a:srgbClr val="7E0000"/>
                </a:solidFill>
                <a:latin typeface="標楷體" pitchFamily="65" charset="-120"/>
                <a:ea typeface="標楷體" pitchFamily="65" charset="-120"/>
              </a:rPr>
              <a:t> →</a:t>
            </a:r>
            <a:r>
              <a:rPr lang="zh-TW" altLang="zh-TW" sz="2400" b="1" dirty="0" smtClean="0">
                <a:solidFill>
                  <a:srgbClr val="7E0000"/>
                </a:solidFill>
                <a:latin typeface="標楷體" pitchFamily="65" charset="-120"/>
                <a:ea typeface="標楷體" pitchFamily="65" charset="-120"/>
              </a:rPr>
              <a:t>研發完成後，由輔導團員擔任示範教學，利用</a:t>
            </a:r>
            <a:r>
              <a:rPr lang="en-US" altLang="zh-TW" sz="2400" b="1" dirty="0" err="1" smtClean="0">
                <a:solidFill>
                  <a:srgbClr val="7E0000"/>
                </a:solidFill>
                <a:latin typeface="標楷體" pitchFamily="65" charset="-120"/>
                <a:ea typeface="標楷體" pitchFamily="65" charset="-120"/>
              </a:rPr>
              <a:t>K12</a:t>
            </a:r>
            <a:r>
              <a:rPr lang="zh-TW" altLang="zh-TW" sz="2400" b="1" dirty="0" smtClean="0">
                <a:solidFill>
                  <a:srgbClr val="7E0000"/>
                </a:solidFill>
                <a:latin typeface="標楷體" pitchFamily="65" charset="-120"/>
                <a:ea typeface="標楷體" pitchFamily="65" charset="-120"/>
              </a:rPr>
              <a:t>平台、專業領育研習、到校輔導管道，推廣本模組，提升專業知能，供全市教師教學時運用參考。</a:t>
            </a:r>
            <a:endParaRPr kumimoji="1" lang="zh-TW" altLang="en-US" sz="2400" b="1" i="0" u="none" strike="noStrike" cap="none" normalizeH="0" baseline="0" dirty="0" smtClean="0">
              <a:ln>
                <a:noFill/>
              </a:ln>
              <a:solidFill>
                <a:srgbClr val="7E000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ppt库\中国风\beijing\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5546038" cy="34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355303"/>
            <a:ext cx="76328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輔導團網站</a:t>
            </a:r>
            <a:endParaRPr lang="zh-TW" altLang="zh-TW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755576" y="1397388"/>
            <a:ext cx="7776864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◎網址：</a:t>
            </a:r>
            <a:r>
              <a:rPr lang="en-US" altLang="zh-TW" sz="1200" b="1" dirty="0" smtClean="0"/>
              <a:t> </a:t>
            </a:r>
            <a:r>
              <a:rPr lang="en-US" altLang="zh-TW" sz="1600" b="1" dirty="0" err="1" smtClean="0">
                <a:latin typeface="標楷體" pitchFamily="65" charset="-120"/>
                <a:ea typeface="標楷體" pitchFamily="65" charset="-120"/>
                <a:hlinkClick r:id="rId3"/>
              </a:rPr>
              <a:t>https://sites.google.com/a/lges.tyc.edu.tw/language2014/</a:t>
            </a:r>
            <a:endParaRPr lang="zh-TW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1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◎路徑：教育局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國教輔導團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國語文領域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國小組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1200" dirty="0" smtClean="0">
              <a:latin typeface="標楷體" pitchFamily="65" charset="-120"/>
              <a:ea typeface="標楷體" pitchFamily="65" charset="-120"/>
            </a:endParaRPr>
          </a:p>
          <a:p>
            <a:endParaRPr kumimoji="1" lang="zh-TW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  <p:grpSp>
        <p:nvGrpSpPr>
          <p:cNvPr id="16" name="群組 15"/>
          <p:cNvGrpSpPr/>
          <p:nvPr/>
        </p:nvGrpSpPr>
        <p:grpSpPr>
          <a:xfrm>
            <a:off x="1187624" y="2780928"/>
            <a:ext cx="6408712" cy="3240360"/>
            <a:chOff x="1043608" y="2708920"/>
            <a:chExt cx="5904656" cy="2808312"/>
          </a:xfrm>
        </p:grpSpPr>
        <p:pic>
          <p:nvPicPr>
            <p:cNvPr id="7" name="圖片 6" descr="f151109_140859vxq5dn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43608" y="2708920"/>
              <a:ext cx="1872208" cy="792088"/>
            </a:xfrm>
            <a:prstGeom prst="rect">
              <a:avLst/>
            </a:prstGeom>
          </p:spPr>
        </p:pic>
        <p:pic>
          <p:nvPicPr>
            <p:cNvPr id="9" name="圖片 8" descr="f151109_1410579ehjge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43608" y="3717032"/>
              <a:ext cx="1872208" cy="792088"/>
            </a:xfrm>
            <a:prstGeom prst="rect">
              <a:avLst/>
            </a:prstGeom>
          </p:spPr>
        </p:pic>
        <p:pic>
          <p:nvPicPr>
            <p:cNvPr id="10" name="圖片 9" descr="f151109_140221amgvyy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43608" y="4725144"/>
              <a:ext cx="1872208" cy="792088"/>
            </a:xfrm>
            <a:prstGeom prst="rect">
              <a:avLst/>
            </a:prstGeom>
          </p:spPr>
        </p:pic>
        <p:pic>
          <p:nvPicPr>
            <p:cNvPr id="11" name="圖片 10" descr="f151109_141517n4fen6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59832" y="2708920"/>
              <a:ext cx="1872208" cy="792088"/>
            </a:xfrm>
            <a:prstGeom prst="rect">
              <a:avLst/>
            </a:prstGeom>
          </p:spPr>
        </p:pic>
        <p:pic>
          <p:nvPicPr>
            <p:cNvPr id="12" name="圖片 11" descr="f151109_1412305hw3pg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59832" y="3717032"/>
              <a:ext cx="1872208" cy="792088"/>
            </a:xfrm>
            <a:prstGeom prst="rect">
              <a:avLst/>
            </a:prstGeom>
          </p:spPr>
        </p:pic>
        <p:pic>
          <p:nvPicPr>
            <p:cNvPr id="13" name="圖片 12" descr="f151109_14064565emqv.jp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59832" y="4725144"/>
              <a:ext cx="1872208" cy="792088"/>
            </a:xfrm>
            <a:prstGeom prst="rect">
              <a:avLst/>
            </a:prstGeom>
          </p:spPr>
        </p:pic>
        <p:pic>
          <p:nvPicPr>
            <p:cNvPr id="14" name="圖片 13" descr="f151109_1357522pkneh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076056" y="2708920"/>
              <a:ext cx="1872208" cy="792088"/>
            </a:xfrm>
            <a:prstGeom prst="rect">
              <a:avLst/>
            </a:prstGeom>
          </p:spPr>
        </p:pic>
        <p:pic>
          <p:nvPicPr>
            <p:cNvPr id="15" name="圖片 14" descr="f151109_134247exaf9r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076056" y="3717032"/>
              <a:ext cx="1872208" cy="7920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ppt库\中国风\beijing\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5546038" cy="34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0" y="2924944"/>
            <a:ext cx="9144000" cy="133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TW" altLang="zh-TW" sz="6600" dirty="0" smtClean="0">
                <a:latin typeface="標楷體" pitchFamily="65" charset="-120"/>
                <a:ea typeface="標楷體" pitchFamily="65" charset="-120"/>
              </a:rPr>
              <a:t>備課、觀課與議課</a:t>
            </a:r>
            <a:endParaRPr lang="en-US" altLang="zh-TW" sz="6600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4400" dirty="0" smtClean="0"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教師專業成長三部曲</a:t>
            </a:r>
            <a:r>
              <a:rPr lang="en-US" altLang="zh-TW" sz="4400" dirty="0" smtClean="0"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zh-TW" sz="66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6600" dirty="0" smtClean="0">
                <a:latin typeface="標楷體" pitchFamily="65" charset="-120"/>
                <a:ea typeface="標楷體" pitchFamily="65" charset="-120"/>
              </a:rPr>
            </a:br>
            <a:endParaRPr lang="zh-TW" altLang="zh-TW" sz="6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ppt库\中国风\beijing\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5546038" cy="34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啟動改變</a:t>
            </a:r>
            <a:r>
              <a:rPr lang="en-US" altLang="zh-TW" sz="4400" b="1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4400" b="1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：教師專業發展</a:t>
            </a:r>
            <a:endParaRPr lang="zh-TW" altLang="zh-TW" sz="4400" dirty="0"/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827584" y="1744642"/>
            <a:ext cx="777686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◎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以協助教師專業發展為主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要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目的教師專業發展評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鑑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，自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95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學年度開始迄今已十年，教育部研議自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學年度起，將轉型為教師專業發展支持系統。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◎名稱雖異，但皆以發展教師專業為目的。教師專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業發展支持系統特別強調透過教學領導教師帶領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校內教師學習社群，進行備課、觀課、議課，帶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動同儕教師專業成長。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◎備課、觀課、議課活動是發展教師專業，實踐課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堂改變的核心步驟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kumimoji="1" lang="en-US" altLang="zh-TW" sz="2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endParaRPr kumimoji="1" lang="zh-TW" sz="2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啟動改變</a:t>
            </a:r>
            <a:r>
              <a:rPr lang="en-US" altLang="zh-TW" sz="4400" b="1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4400" b="1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學習共同體</a:t>
            </a:r>
            <a:endParaRPr lang="zh-TW" altLang="zh-TW" sz="4400" dirty="0"/>
          </a:p>
        </p:txBody>
      </p:sp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255587" y="1196752"/>
            <a:ext cx="8888413" cy="5872162"/>
            <a:chOff x="0" y="621"/>
            <a:chExt cx="5599" cy="3699"/>
          </a:xfrm>
        </p:grpSpPr>
        <p:graphicFrame>
          <p:nvGraphicFramePr>
            <p:cNvPr id="4" name="資料庫圖表 1"/>
            <p:cNvGraphicFramePr/>
            <p:nvPr/>
          </p:nvGraphicFramePr>
          <p:xfrm>
            <a:off x="520" y="628"/>
            <a:ext cx="4309" cy="299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pSp>
          <p:nvGrpSpPr>
            <p:cNvPr id="30724" name="Group 4"/>
            <p:cNvGrpSpPr>
              <a:grpSpLocks/>
            </p:cNvGrpSpPr>
            <p:nvPr/>
          </p:nvGrpSpPr>
          <p:grpSpPr bwMode="auto">
            <a:xfrm>
              <a:off x="0" y="920"/>
              <a:ext cx="5599" cy="3400"/>
              <a:chOff x="68" y="917"/>
              <a:chExt cx="5599" cy="3400"/>
            </a:xfrm>
          </p:grpSpPr>
          <p:sp>
            <p:nvSpPr>
              <p:cNvPr id="30725" name="文字方塊 3"/>
              <p:cNvSpPr txBox="1">
                <a:spLocks noChangeArrowheads="1"/>
              </p:cNvSpPr>
              <p:nvPr/>
            </p:nvSpPr>
            <p:spPr bwMode="auto">
              <a:xfrm>
                <a:off x="3535" y="917"/>
                <a:ext cx="2132" cy="10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800" b="1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保障學生學習利益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200" b="0" i="0" u="none" strike="noStrike" cap="none" normalizeH="0" baseline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學生相互學習</a:t>
                </a:r>
                <a:endParaRPr kumimoji="1" lang="zh-TW" altLang="en-US" sz="1200" b="0" i="0" u="none" strike="noStrike" cap="none" normalizeH="0" baseline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en-US" sz="1800" b="0" i="0" u="none" strike="noStrike" cap="none" normalizeH="0" baseline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800" b="1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促進教師作為教育專家的成長</a:t>
                </a:r>
                <a:endParaRPr kumimoji="1" lang="zh-TW" altLang="en-US" sz="1800" b="1" i="0" u="none" strike="noStrike" cap="none" normalizeH="0" baseline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200" b="0" i="0" u="none" strike="noStrike" cap="none" normalizeH="0" baseline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教師相互學習成為專家</a:t>
                </a:r>
                <a:endParaRPr kumimoji="1" lang="zh-TW" altLang="en-US" sz="1200" b="0" i="0" u="none" strike="noStrike" cap="none" normalizeH="0" baseline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200" b="0" i="0" u="none" strike="noStrike" cap="none" normalizeH="0" baseline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                                 </a:t>
                </a:r>
                <a:endParaRPr kumimoji="1" lang="zh-TW" altLang="en-US" sz="1200" b="0" i="0" u="none" strike="noStrike" cap="none" normalizeH="0" baseline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0726" name="文字方塊 4"/>
              <p:cNvSpPr txBox="1">
                <a:spLocks noChangeArrowheads="1"/>
              </p:cNvSpPr>
              <p:nvPr/>
            </p:nvSpPr>
            <p:spPr bwMode="auto">
              <a:xfrm>
                <a:off x="4342" y="2160"/>
                <a:ext cx="1325" cy="17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800" b="1" i="0" u="none" strike="noStrike" cap="none" normalizeH="0" baseline="0" dirty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公共性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200" b="0" i="0" u="none" strike="noStrike" cap="none" normalizeH="0" baseline="0" dirty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微軟正黑體" pitchFamily="34" charset="-120"/>
                    <a:ea typeface="微軟正黑體" pitchFamily="34" charset="-120"/>
                    <a:cs typeface="新細明體" pitchFamily="18" charset="-120"/>
                  </a:rPr>
                  <a:t>公共空間，應對任何人開放；提升教學品質，開放教學參觀</a:t>
                </a:r>
                <a:endParaRPr kumimoji="1" lang="zh-TW" altLang="en-US" sz="1200" b="0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en-US" sz="1800" b="0" i="0" u="none" strike="noStrike" cap="none" normalizeH="0" baseline="0" dirty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800" b="1" i="0" u="none" strike="noStrike" cap="none" normalizeH="0" baseline="0" dirty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民主主義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200" b="0" i="0" u="none" strike="noStrike" cap="none" normalizeH="0" baseline="0" dirty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微軟正黑體" pitchFamily="34" charset="-120"/>
                    <a:ea typeface="微軟正黑體" pitchFamily="34" charset="-120"/>
                    <a:cs typeface="新細明體" pitchFamily="18" charset="-120"/>
                  </a:rPr>
                  <a:t>親師生擁有同樣的權利，不應被忽略</a:t>
                </a:r>
                <a:endParaRPr kumimoji="1" lang="zh-TW" altLang="en-US" sz="1200" b="0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en-US" sz="1800" b="0" i="0" u="none" strike="noStrike" cap="none" normalizeH="0" baseline="0" dirty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800" b="1" i="0" u="none" strike="noStrike" cap="none" normalizeH="0" baseline="0" dirty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卓越性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200" b="0" i="0" u="none" strike="noStrike" cap="none" normalizeH="0" baseline="0" dirty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微軟正黑體" pitchFamily="34" charset="-120"/>
                    <a:ea typeface="微軟正黑體" pitchFamily="34" charset="-120"/>
                    <a:cs typeface="新細明體" pitchFamily="18" charset="-120"/>
                  </a:rPr>
                  <a:t>追求高品質的教育內容</a:t>
                </a:r>
                <a:endParaRPr kumimoji="1" lang="zh-TW" altLang="en-US" sz="1200" b="0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0727" name="文字方塊 5"/>
              <p:cNvSpPr txBox="1">
                <a:spLocks noChangeArrowheads="1"/>
              </p:cNvSpPr>
              <p:nvPr/>
            </p:nvSpPr>
            <p:spPr bwMode="auto">
              <a:xfrm>
                <a:off x="68" y="1570"/>
                <a:ext cx="1587" cy="14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800" b="1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對話與聆聽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200" b="0" i="0" u="none" strike="noStrike" cap="none" normalizeH="0" baseline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微軟正黑體" pitchFamily="34" charset="-120"/>
                    <a:ea typeface="微軟正黑體" pitchFamily="34" charset="-120"/>
                    <a:cs typeface="新細明體" pitchFamily="18" charset="-120"/>
                  </a:rPr>
                  <a:t>課程的學習設計由傳達轉為對話</a:t>
                </a:r>
                <a:endParaRPr kumimoji="1" lang="zh-TW" altLang="en-US" sz="1200" b="0" i="0" u="none" strike="noStrike" cap="none" normalizeH="0" baseline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en-US" sz="1800" b="0" i="0" u="none" strike="noStrike" cap="none" normalizeH="0" baseline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800" b="1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構築同僚性、協同學習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200" b="0" i="0" u="none" strike="noStrike" cap="none" normalizeH="0" baseline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微軟正黑體" pitchFamily="34" charset="-120"/>
                    <a:ea typeface="微軟正黑體" pitchFamily="34" charset="-120"/>
                    <a:cs typeface="新細明體" pitchFamily="18" charset="-120"/>
                  </a:rPr>
                  <a:t>與他人對話，發展協同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200" b="0" i="0" u="none" strike="noStrike" cap="none" normalizeH="0" baseline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latin typeface="微軟正黑體" pitchFamily="34" charset="-120"/>
                    <a:ea typeface="微軟正黑體" pitchFamily="34" charset="-120"/>
                    <a:cs typeface="新細明體" pitchFamily="18" charset="-120"/>
                  </a:rPr>
                  <a:t>學習，互持、互惠、互學</a:t>
                </a:r>
                <a:endParaRPr kumimoji="1" lang="zh-TW" altLang="en-US" sz="1200" b="0" i="0" u="none" strike="noStrike" cap="none" normalizeH="0" baseline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en-US" sz="1800" b="0" i="0" u="none" strike="noStrike" cap="none" normalizeH="0" baseline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zh-TW" sz="1800" b="1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社區參與</a:t>
                </a:r>
                <a:endParaRPr kumimoji="1" lang="zh-TW" altLang="en-US" sz="1800" b="1" i="0" u="none" strike="noStrike" cap="none" normalizeH="0" baseline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0728" name="矩形 3"/>
              <p:cNvSpPr>
                <a:spLocks noChangeArrowheads="1"/>
              </p:cNvSpPr>
              <p:nvPr/>
            </p:nvSpPr>
            <p:spPr bwMode="auto">
              <a:xfrm>
                <a:off x="1066" y="3913"/>
                <a:ext cx="405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1800" b="0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(</a:t>
                </a:r>
                <a:r>
                  <a:rPr kumimoji="1" lang="zh-TW" sz="1800" b="0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資料來源：參考修改自</a:t>
                </a:r>
                <a:r>
                  <a:rPr kumimoji="1" lang="en-US" altLang="zh-TW" sz="1800" b="0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104.3.13</a:t>
                </a:r>
                <a:r>
                  <a:rPr kumimoji="1" lang="zh-TW" sz="1800" b="0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北區研討會手冊</a:t>
                </a:r>
                <a:r>
                  <a:rPr kumimoji="1" lang="en-US" altLang="zh-TW" sz="1800" b="0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)</a:t>
                </a:r>
                <a:r>
                  <a:rPr kumimoji="1" lang="zh-TW" altLang="zh-TW" sz="1800" b="0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     </a:t>
                </a:r>
                <a:r>
                  <a:rPr kumimoji="1" lang="zh-TW" sz="1800" b="0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  <a:t>齊校長</a:t>
                </a:r>
                <a:br>
                  <a:rPr kumimoji="1" lang="zh-TW" sz="1800" b="0" i="0" u="none" strike="noStrike" cap="none" normalizeH="0" baseline="0" smtClean="0">
                    <a:ln>
                      <a:noFill/>
                    </a:ln>
                    <a:solidFill>
                      <a:srgbClr val="0C0C0C"/>
                    </a:solidFill>
                    <a:effectLst/>
                    <a:latin typeface="Arial" pitchFamily="34" charset="0"/>
                    <a:ea typeface="微軟正黑體" pitchFamily="34" charset="-120"/>
                    <a:cs typeface="新細明體" pitchFamily="18" charset="-120"/>
                  </a:rPr>
                </a:br>
                <a:endParaRPr kumimoji="1" 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355303"/>
            <a:ext cx="85689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啟動改變</a:t>
            </a:r>
            <a:r>
              <a:rPr lang="en-US" altLang="zh-TW" sz="4400" b="1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4400" b="1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：邁向教師專業發展</a:t>
            </a:r>
            <a:endParaRPr lang="zh-TW" altLang="zh-TW" sz="44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zh-TW" sz="44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539750" y="1484784"/>
            <a:ext cx="8118475" cy="5256214"/>
            <a:chOff x="147" y="795"/>
            <a:chExt cx="5114" cy="3311"/>
          </a:xfrm>
        </p:grpSpPr>
        <p:sp>
          <p:nvSpPr>
            <p:cNvPr id="31747" name="AutoShape 3"/>
            <p:cNvSpPr>
              <a:spLocks noChangeArrowheads="1"/>
            </p:cNvSpPr>
            <p:nvPr/>
          </p:nvSpPr>
          <p:spPr bwMode="gray">
            <a:xfrm>
              <a:off x="1875" y="2000"/>
              <a:ext cx="293" cy="335"/>
            </a:xfrm>
            <a:prstGeom prst="chevron">
              <a:avLst>
                <a:gd name="adj" fmla="val 52514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1748" name="AutoShape 4"/>
            <p:cNvSpPr>
              <a:spLocks noChangeArrowheads="1"/>
            </p:cNvSpPr>
            <p:nvPr/>
          </p:nvSpPr>
          <p:spPr bwMode="gray">
            <a:xfrm>
              <a:off x="3459" y="2000"/>
              <a:ext cx="292" cy="335"/>
            </a:xfrm>
            <a:prstGeom prst="chevron">
              <a:avLst>
                <a:gd name="adj" fmla="val 52514"/>
              </a:avLst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13" name="Oval 5"/>
            <p:cNvSpPr>
              <a:spLocks noChangeArrowheads="1"/>
            </p:cNvSpPr>
            <p:nvPr/>
          </p:nvSpPr>
          <p:spPr bwMode="gray">
            <a:xfrm>
              <a:off x="3793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14" name="Oval 6"/>
            <p:cNvSpPr>
              <a:spLocks noChangeArrowheads="1"/>
            </p:cNvSpPr>
            <p:nvPr/>
          </p:nvSpPr>
          <p:spPr bwMode="gray">
            <a:xfrm>
              <a:off x="3787" y="1525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15" name="Oval 7"/>
            <p:cNvSpPr>
              <a:spLocks noChangeArrowheads="1"/>
            </p:cNvSpPr>
            <p:nvPr/>
          </p:nvSpPr>
          <p:spPr bwMode="gray">
            <a:xfrm>
              <a:off x="3875" y="1622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16" name="Oval 8"/>
            <p:cNvSpPr>
              <a:spLocks noChangeArrowheads="1"/>
            </p:cNvSpPr>
            <p:nvPr/>
          </p:nvSpPr>
          <p:spPr bwMode="gray">
            <a:xfrm>
              <a:off x="3893" y="1628"/>
              <a:ext cx="1088" cy="109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1753" name="Oval 9"/>
            <p:cNvSpPr>
              <a:spLocks noChangeArrowheads="1"/>
            </p:cNvSpPr>
            <p:nvPr/>
          </p:nvSpPr>
          <p:spPr bwMode="gray">
            <a:xfrm>
              <a:off x="3933" y="1676"/>
              <a:ext cx="980" cy="983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18" name="Oval 10"/>
            <p:cNvSpPr>
              <a:spLocks noChangeArrowheads="1"/>
            </p:cNvSpPr>
            <p:nvPr/>
          </p:nvSpPr>
          <p:spPr bwMode="gray">
            <a:xfrm>
              <a:off x="624" y="1536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19" name="Oval 11"/>
            <p:cNvSpPr>
              <a:spLocks noChangeArrowheads="1"/>
            </p:cNvSpPr>
            <p:nvPr/>
          </p:nvSpPr>
          <p:spPr bwMode="gray">
            <a:xfrm>
              <a:off x="624" y="1536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20" name="Oval 12"/>
            <p:cNvSpPr>
              <a:spLocks noChangeArrowheads="1"/>
            </p:cNvSpPr>
            <p:nvPr/>
          </p:nvSpPr>
          <p:spPr bwMode="gray">
            <a:xfrm>
              <a:off x="706" y="1618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21" name="Oval 13"/>
            <p:cNvSpPr>
              <a:spLocks noChangeArrowheads="1"/>
            </p:cNvSpPr>
            <p:nvPr/>
          </p:nvSpPr>
          <p:spPr bwMode="gray">
            <a:xfrm>
              <a:off x="707" y="1620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1758" name="Oval 14"/>
            <p:cNvSpPr>
              <a:spLocks noChangeArrowheads="1"/>
            </p:cNvSpPr>
            <p:nvPr/>
          </p:nvSpPr>
          <p:spPr bwMode="gray">
            <a:xfrm>
              <a:off x="760" y="1673"/>
              <a:ext cx="979" cy="983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grpSp>
          <p:nvGrpSpPr>
            <p:cNvPr id="31759" name="Group 15"/>
            <p:cNvGrpSpPr>
              <a:grpSpLocks/>
            </p:cNvGrpSpPr>
            <p:nvPr/>
          </p:nvGrpSpPr>
          <p:grpSpPr bwMode="auto">
            <a:xfrm>
              <a:off x="748" y="1706"/>
              <a:ext cx="992" cy="953"/>
              <a:chOff x="4166" y="1706"/>
              <a:chExt cx="1252" cy="1252"/>
            </a:xfrm>
          </p:grpSpPr>
          <p:sp>
            <p:nvSpPr>
              <p:cNvPr id="31760" name="Oval 1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1761" name="Oval 1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1762" name="Oval 1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1763" name="Oval 19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</p:grpSp>
        <p:sp>
          <p:nvSpPr>
            <p:cNvPr id="119828" name="Oval 20"/>
            <p:cNvSpPr>
              <a:spLocks noChangeArrowheads="1"/>
            </p:cNvSpPr>
            <p:nvPr/>
          </p:nvSpPr>
          <p:spPr bwMode="gray">
            <a:xfrm>
              <a:off x="2209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29" name="Oval 21"/>
            <p:cNvSpPr>
              <a:spLocks noChangeArrowheads="1"/>
            </p:cNvSpPr>
            <p:nvPr/>
          </p:nvSpPr>
          <p:spPr bwMode="gray">
            <a:xfrm>
              <a:off x="2200" y="1525"/>
              <a:ext cx="1270" cy="122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30" name="Oval 22"/>
            <p:cNvSpPr>
              <a:spLocks noChangeArrowheads="1"/>
            </p:cNvSpPr>
            <p:nvPr/>
          </p:nvSpPr>
          <p:spPr bwMode="gray">
            <a:xfrm>
              <a:off x="2291" y="1622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119831" name="Oval 23"/>
            <p:cNvSpPr>
              <a:spLocks noChangeArrowheads="1"/>
            </p:cNvSpPr>
            <p:nvPr/>
          </p:nvSpPr>
          <p:spPr bwMode="gray">
            <a:xfrm>
              <a:off x="2292" y="1624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1768" name="Oval 24"/>
            <p:cNvSpPr>
              <a:spLocks noChangeArrowheads="1"/>
            </p:cNvSpPr>
            <p:nvPr/>
          </p:nvSpPr>
          <p:spPr bwMode="gray">
            <a:xfrm>
              <a:off x="2345" y="1676"/>
              <a:ext cx="979" cy="983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grpSp>
          <p:nvGrpSpPr>
            <p:cNvPr id="31769" name="Group 25"/>
            <p:cNvGrpSpPr>
              <a:grpSpLocks/>
            </p:cNvGrpSpPr>
            <p:nvPr/>
          </p:nvGrpSpPr>
          <p:grpSpPr bwMode="auto">
            <a:xfrm>
              <a:off x="2361" y="1687"/>
              <a:ext cx="947" cy="952"/>
              <a:chOff x="4166" y="1706"/>
              <a:chExt cx="1252" cy="1252"/>
            </a:xfrm>
          </p:grpSpPr>
          <p:sp>
            <p:nvSpPr>
              <p:cNvPr id="31770" name="Oval 2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1771" name="Oval 2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1772" name="Oval 2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1773" name="Oval 29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</p:grpSp>
        <p:grpSp>
          <p:nvGrpSpPr>
            <p:cNvPr id="31774" name="Group 30"/>
            <p:cNvGrpSpPr>
              <a:grpSpLocks/>
            </p:cNvGrpSpPr>
            <p:nvPr/>
          </p:nvGrpSpPr>
          <p:grpSpPr bwMode="auto">
            <a:xfrm>
              <a:off x="3951" y="1687"/>
              <a:ext cx="948" cy="952"/>
              <a:chOff x="4166" y="1706"/>
              <a:chExt cx="1252" cy="1252"/>
            </a:xfrm>
          </p:grpSpPr>
          <p:sp>
            <p:nvSpPr>
              <p:cNvPr id="31775" name="Oval 31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1776" name="Oval 32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1777" name="Oval 33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31778" name="Oval 34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</p:grpSp>
        <p:sp>
          <p:nvSpPr>
            <p:cNvPr id="31779" name="Text Box 38"/>
            <p:cNvSpPr txBox="1">
              <a:spLocks noChangeArrowheads="1"/>
            </p:cNvSpPr>
            <p:nvPr/>
          </p:nvSpPr>
          <p:spPr bwMode="gray">
            <a:xfrm>
              <a:off x="933" y="1797"/>
              <a:ext cx="660" cy="1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備課</a:t>
              </a:r>
              <a:r>
                <a:rPr kumimoji="1" lang="zh-TW" sz="20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：</a:t>
              </a:r>
              <a:endPara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自備、</a:t>
              </a:r>
              <a:endPara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共備、</a:t>
              </a:r>
              <a:endPara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0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再自備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0C0C0C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1780" name="Text Box 39"/>
            <p:cNvSpPr txBox="1">
              <a:spLocks noChangeArrowheads="1"/>
            </p:cNvSpPr>
            <p:nvPr/>
          </p:nvSpPr>
          <p:spPr bwMode="gray">
            <a:xfrm>
              <a:off x="2417" y="1873"/>
              <a:ext cx="891" cy="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觀課：</a:t>
              </a:r>
              <a:endParaRPr kumimoji="1" lang="zh-TW" altLang="en-US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入班觀察</a:t>
              </a:r>
              <a:endParaRPr kumimoji="1" 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1781" name="Text Box 40"/>
            <p:cNvSpPr txBox="1">
              <a:spLocks noChangeArrowheads="1"/>
            </p:cNvSpPr>
            <p:nvPr/>
          </p:nvSpPr>
          <p:spPr bwMode="gray">
            <a:xfrm>
              <a:off x="3932" y="1926"/>
              <a:ext cx="1086" cy="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smtClean="0">
                  <a:ln>
                    <a:noFill/>
                  </a:ln>
                  <a:solidFill>
                    <a:srgbClr val="C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議課：</a:t>
              </a:r>
              <a:endParaRPr kumimoji="1" lang="zh-TW" altLang="en-US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標楷體" pitchFamily="65" charset="-120"/>
                <a:cs typeface="新細明體" pitchFamily="18" charset="-12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標楷體" pitchFamily="65" charset="-120"/>
                  <a:cs typeface="新細明體" pitchFamily="18" charset="-120"/>
                </a:rPr>
                <a:t>觀察後會議</a:t>
              </a:r>
              <a:endParaRPr kumimoji="1" 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42" name="AutoShape 41"/>
            <p:cNvSpPr>
              <a:spLocks noChangeArrowheads="1"/>
            </p:cNvSpPr>
            <p:nvPr/>
          </p:nvSpPr>
          <p:spPr bwMode="auto">
            <a:xfrm>
              <a:off x="1111" y="795"/>
              <a:ext cx="3051" cy="525"/>
            </a:xfrm>
            <a:prstGeom prst="chevron">
              <a:avLst>
                <a:gd name="adj" fmla="val 907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zh-TW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imHei" pitchFamily="49" charset="-122"/>
                  <a:ea typeface="新細明體" pitchFamily="18" charset="-120"/>
                  <a:cs typeface="新細明體" pitchFamily="18" charset="-120"/>
                </a:rPr>
                <a:t>  </a:t>
              </a:r>
              <a:r>
                <a:rPr kumimoji="1" lang="zh-TW" sz="3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SimHei" pitchFamily="49" charset="-122"/>
                  <a:ea typeface="標楷體" pitchFamily="65" charset="-120"/>
                  <a:cs typeface="新細明體" pitchFamily="18" charset="-120"/>
                </a:rPr>
                <a:t>教師專業成長三部曲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44" name="AutoShape 35"/>
            <p:cNvSpPr>
              <a:spLocks noChangeArrowheads="1"/>
            </p:cNvSpPr>
            <p:nvPr/>
          </p:nvSpPr>
          <p:spPr bwMode="gray">
            <a:xfrm>
              <a:off x="147" y="2882"/>
              <a:ext cx="1462" cy="40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確定</a:t>
              </a: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觀察焦點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45" name="AutoShape 36"/>
            <p:cNvSpPr>
              <a:spLocks noChangeArrowheads="1"/>
            </p:cNvSpPr>
            <p:nvPr/>
          </p:nvSpPr>
          <p:spPr bwMode="gray">
            <a:xfrm>
              <a:off x="2007" y="2882"/>
              <a:ext cx="1769" cy="37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帶著工具觀察</a:t>
              </a:r>
              <a:endParaRPr kumimoji="1" lang="en-US" altLang="zh-TW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標楷體" pitchFamily="65" charset="-120"/>
                <a:cs typeface="新細明體" pitchFamily="18" charset="-120"/>
              </a:endParaRPr>
            </a:p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(</a:t>
              </a:r>
              <a:r>
                <a:rPr kumimoji="1" lang="zh-TW" altLang="zh-TW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教學觀察表</a:t>
              </a:r>
              <a:r>
                <a:rPr kumimoji="1" lang="en-US" altLang="zh-TW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)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46" name="AutoShape 37"/>
            <p:cNvSpPr>
              <a:spLocks noChangeArrowheads="1"/>
            </p:cNvSpPr>
            <p:nvPr/>
          </p:nvSpPr>
          <p:spPr bwMode="gray">
            <a:xfrm>
              <a:off x="3957" y="2836"/>
              <a:ext cx="1271" cy="40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sz="2400" b="1" i="0" u="none" strike="noStrike" cap="none" normalizeH="0" baseline="0" dirty="0" smtClean="0">
                  <a:ln>
                    <a:noFill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  <a:ea typeface="標楷體" pitchFamily="65" charset="-120"/>
                  <a:cs typeface="新細明體" pitchFamily="18" charset="-120"/>
                </a:rPr>
                <a:t>回饋分享與討論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1786" name="矩形 1"/>
            <p:cNvSpPr>
              <a:spLocks noChangeArrowheads="1"/>
            </p:cNvSpPr>
            <p:nvPr/>
          </p:nvSpPr>
          <p:spPr bwMode="auto">
            <a:xfrm>
              <a:off x="1916" y="3335"/>
              <a:ext cx="1725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b="0" i="0" u="none" strike="noStrike" cap="none" normalizeH="0" baseline="0" dirty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rPr>
                <a:t>要掌握教學專業及教室脈絡；也精熟教學觀察工具與技術。</a:t>
              </a:r>
              <a:endParaRPr kumimoji="1" 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1787" name="矩形 2"/>
            <p:cNvSpPr>
              <a:spLocks noChangeArrowheads="1"/>
            </p:cNvSpPr>
            <p:nvPr/>
          </p:nvSpPr>
          <p:spPr bwMode="auto">
            <a:xfrm>
              <a:off x="3957" y="3335"/>
              <a:ext cx="1304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b="0" i="0" u="none" strike="noStrike" cap="none" normalizeH="0" baseline="0" dirty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rPr>
                <a:t>宜展現人際互動的知能技巧；並要有一顆溫暖且願意助人的心。 </a:t>
              </a:r>
              <a:endParaRPr kumimoji="1" 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31788" name="矩形 3"/>
            <p:cNvSpPr>
              <a:spLocks noChangeArrowheads="1"/>
            </p:cNvSpPr>
            <p:nvPr/>
          </p:nvSpPr>
          <p:spPr bwMode="auto">
            <a:xfrm>
              <a:off x="238" y="3350"/>
              <a:ext cx="1325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b="0" i="0" u="none" strike="noStrike" cap="none" normalizeH="0" baseline="0" dirty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rPr>
                <a:t>要敞開心胸導入來贏得信任；也要釐清教學觀察焦點與內涵</a:t>
              </a:r>
              <a:r>
                <a:rPr kumimoji="1" lang="zh-TW" sz="1600" b="0" i="0" u="none" strike="noStrike" cap="none" normalizeH="0" baseline="0" dirty="0" smtClean="0">
                  <a:ln>
                    <a:noFill/>
                  </a:ln>
                  <a:solidFill>
                    <a:srgbClr val="0C0C0C"/>
                  </a:solidFill>
                  <a:effectLst/>
                  <a:latin typeface="Arial" pitchFamily="34" charset="0"/>
                  <a:ea typeface="微軟正黑體" pitchFamily="34" charset="-120"/>
                  <a:cs typeface="新細明體" pitchFamily="18" charset="-120"/>
                </a:rPr>
                <a:t>。</a:t>
              </a:r>
              <a:endParaRPr kumimoji="1" 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ppt库\中国风\beijing\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5546038" cy="34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0" y="1916832"/>
            <a:ext cx="9144000" cy="133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TW" altLang="zh-TW" sz="8000" dirty="0" smtClean="0">
                <a:latin typeface="標楷體" pitchFamily="65" charset="-120"/>
                <a:ea typeface="標楷體" pitchFamily="65" charset="-120"/>
              </a:rPr>
              <a:t>共同備課</a:t>
            </a:r>
            <a:endParaRPr lang="en-US" altLang="zh-TW" sz="8000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endParaRPr lang="zh-TW" altLang="zh-TW" sz="8000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755576" y="1124744"/>
            <a:ext cx="7992888" cy="3600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marL="514350" indent="-514350">
              <a:buFont typeface="+mj-ea"/>
              <a:buAutoNum type="ea1ChtPeriod"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「教科書教學指引裡都已經幫老師們做好了文本分析：內容結構、段落大意、生詞解釋、生字重點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…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，老師們就依指引來教學應該就夠了，為什麼還要再花力氣分析文本，建構教學重點？」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兩個老鳥的問題</a:t>
            </a:r>
            <a:endParaRPr lang="zh-TW" altLang="zh-TW" sz="4400" dirty="0"/>
          </a:p>
        </p:txBody>
      </p:sp>
      <p:sp>
        <p:nvSpPr>
          <p:cNvPr id="7" name="矩形 6"/>
          <p:cNvSpPr/>
          <p:nvPr/>
        </p:nvSpPr>
        <p:spPr>
          <a:xfrm>
            <a:off x="1162328" y="3861048"/>
            <a:ext cx="798167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/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「給魚吃，不如教會釣魚」</a:t>
            </a:r>
            <a:endParaRPr lang="en-US" altLang="zh-TW" sz="4000" dirty="0" smtClean="0"/>
          </a:p>
          <a:p>
            <a:pPr marL="514350" indent="-514350"/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要教會孩子釣魚，老師自己也要先會釣魚。</a:t>
            </a:r>
            <a:endParaRPr lang="en-US" altLang="zh-TW" sz="32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87624" y="5085184"/>
            <a:ext cx="72008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「教學生教材，不如教會學習」</a:t>
            </a:r>
            <a:endParaRPr lang="en-US" altLang="zh-TW" sz="40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/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直接面對教學的文本，下功夫解構後再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/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從新建構，帶領著孩子邁向學習的歷程</a:t>
            </a:r>
            <a:endParaRPr lang="en-US" altLang="zh-TW" sz="32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755576" y="1340768"/>
            <a:ext cx="7992888" cy="15841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marL="514350" indent="-514350"/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二、「自己準備要教學的內容就好，為什麼還要花時間一起討論？」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兩個老鳥的問題</a:t>
            </a:r>
            <a:endParaRPr lang="zh-TW" altLang="zh-TW" sz="4400" dirty="0"/>
          </a:p>
        </p:txBody>
      </p:sp>
      <p:sp>
        <p:nvSpPr>
          <p:cNvPr id="8" name="矩形 7"/>
          <p:cNvSpPr/>
          <p:nvPr/>
        </p:nvSpPr>
        <p:spPr>
          <a:xfrm>
            <a:off x="755576" y="2924944"/>
            <a:ext cx="69557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自備不完備，共備效果加倍</a:t>
            </a:r>
            <a:endParaRPr lang="en-US" altLang="zh-TW" sz="4400" b="1" dirty="0" smtClean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27584" y="3933056"/>
            <a:ext cx="80842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建構連貫性與一致性之教學品質</a:t>
            </a:r>
            <a:endParaRPr lang="zh-TW" altLang="en-US" sz="4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755576" y="2204864"/>
            <a:ext cx="7992888" cy="3600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教書幾十年，你能夠回想記起的那堂課是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? </a:t>
            </a:r>
          </a:p>
          <a:p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「教過幾十年的書，印象最深，往往都是自己曾經最用心準備、得到最多回饋的課；觀課時也是如此，看的越精、記的越細，疑惑越深， 自己事後的所得越多。」有思考過，才是自己的，受教了！ </a:t>
            </a: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網路上的一段對話</a:t>
            </a:r>
            <a:endParaRPr lang="zh-TW" altLang="zh-TW" sz="4400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755576" y="2204864"/>
            <a:ext cx="7992888" cy="3600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共備，備什麼</a:t>
            </a:r>
            <a:r>
              <a:rPr lang="en-US" altLang="zh-TW" sz="4400" b="1" dirty="0" smtClean="0">
                <a:latin typeface="標楷體" pitchFamily="65" charset="-120"/>
                <a:ea typeface="標楷體" pitchFamily="65" charset="-120"/>
              </a:rPr>
              <a:t>?</a:t>
            </a:r>
            <a:endParaRPr lang="zh-TW" altLang="zh-TW" sz="4400" b="1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971600" y="1748744"/>
            <a:ext cx="7632848" cy="4935717"/>
            <a:chOff x="971600" y="1748744"/>
            <a:chExt cx="7632848" cy="4935717"/>
          </a:xfrm>
        </p:grpSpPr>
        <p:grpSp>
          <p:nvGrpSpPr>
            <p:cNvPr id="7" name="组合 20"/>
            <p:cNvGrpSpPr/>
            <p:nvPr/>
          </p:nvGrpSpPr>
          <p:grpSpPr>
            <a:xfrm>
              <a:off x="971600" y="1748744"/>
              <a:ext cx="1584176" cy="1536240"/>
              <a:chOff x="467544" y="886275"/>
              <a:chExt cx="1918090" cy="1773081"/>
            </a:xfrm>
          </p:grpSpPr>
          <p:pic>
            <p:nvPicPr>
              <p:cNvPr id="17" name="Picture 2" descr="E:\我的作品\4比3标准\中国风\中国风企业文化类应用模板\psd432659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544" y="886275"/>
                <a:ext cx="1918090" cy="17730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圆角矩形 3"/>
              <p:cNvSpPr/>
              <p:nvPr/>
            </p:nvSpPr>
            <p:spPr>
              <a:xfrm>
                <a:off x="755576" y="1052736"/>
                <a:ext cx="1584176" cy="1440160"/>
              </a:xfrm>
              <a:prstGeom prst="roundRect">
                <a:avLst>
                  <a:gd name="adj" fmla="val 7143"/>
                </a:avLst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6000" dirty="0" smtClean="0">
                    <a:solidFill>
                      <a:schemeClr val="tx1"/>
                    </a:solidFill>
                    <a:ea typeface="方正行楷简体" pitchFamily="2" charset="-122"/>
                  </a:rPr>
                  <a:t>1</a:t>
                </a:r>
                <a:endParaRPr lang="zh-CN" altLang="en-US" sz="6000" dirty="0">
                  <a:solidFill>
                    <a:schemeClr val="tx1"/>
                  </a:solidFill>
                  <a:ea typeface="方正行楷简体" pitchFamily="2" charset="-122"/>
                </a:endParaRPr>
              </a:p>
            </p:txBody>
          </p:sp>
        </p:grpSp>
        <p:sp>
          <p:nvSpPr>
            <p:cNvPr id="8" name="TextBox 21"/>
            <p:cNvSpPr txBox="1"/>
            <p:nvPr/>
          </p:nvSpPr>
          <p:spPr>
            <a:xfrm>
              <a:off x="2483768" y="1988840"/>
              <a:ext cx="5760640" cy="1107996"/>
            </a:xfrm>
            <a:prstGeom prst="rect">
              <a:avLst/>
            </a:prstGeom>
            <a:noFill/>
            <a:ln w="28575"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pPr lvl="0"/>
              <a:r>
                <a:rPr lang="zh-TW" altLang="en-US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備教材</a:t>
              </a:r>
              <a:r>
                <a:rPr lang="en-US" altLang="zh-TW" sz="2400" b="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:</a:t>
              </a:r>
              <a:r>
                <a:rPr lang="zh-TW" altLang="en-US" sz="240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學習目標 </a:t>
              </a:r>
              <a:endParaRPr lang="en-US" altLang="zh-TW" sz="2400" b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pic>
          <p:nvPicPr>
            <p:cNvPr id="9" name="Picture 2" descr="E:\我的作品\4比3标准\中国风\中国风企业文化类应用模板\psd432659.png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3212976"/>
              <a:ext cx="1656184" cy="1584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圆角矩形 31"/>
            <p:cNvSpPr/>
            <p:nvPr/>
          </p:nvSpPr>
          <p:spPr>
            <a:xfrm>
              <a:off x="1259920" y="3366411"/>
              <a:ext cx="1367864" cy="1286725"/>
            </a:xfrm>
            <a:prstGeom prst="roundRect">
              <a:avLst>
                <a:gd name="adj" fmla="val 7143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 smtClean="0">
                  <a:solidFill>
                    <a:schemeClr val="tx1"/>
                  </a:solidFill>
                  <a:ea typeface="方正行楷简体" pitchFamily="2" charset="-122"/>
                </a:rPr>
                <a:t>2</a:t>
              </a:r>
              <a:endParaRPr lang="zh-CN" altLang="en-US" sz="6000" dirty="0">
                <a:solidFill>
                  <a:schemeClr val="tx1"/>
                </a:solidFill>
                <a:ea typeface="方正行楷简体" pitchFamily="2" charset="-122"/>
              </a:endParaRPr>
            </a:p>
          </p:txBody>
        </p:sp>
        <p:sp>
          <p:nvSpPr>
            <p:cNvPr id="11" name="TextBox 32"/>
            <p:cNvSpPr txBox="1"/>
            <p:nvPr/>
          </p:nvSpPr>
          <p:spPr>
            <a:xfrm>
              <a:off x="2483768" y="3356993"/>
              <a:ext cx="6120680" cy="1107996"/>
            </a:xfrm>
            <a:prstGeom prst="rect">
              <a:avLst/>
            </a:prstGeom>
            <a:noFill/>
            <a:ln w="28575"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pPr lvl="0"/>
              <a:r>
                <a:rPr lang="zh-TW" altLang="en-US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備學生</a:t>
              </a:r>
              <a:r>
                <a:rPr lang="en-US" altLang="zh-TW" sz="2400" b="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:</a:t>
              </a:r>
              <a:r>
                <a:rPr lang="zh-TW" altLang="en-US" sz="240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學生背景、能力、與學習特質 </a:t>
              </a:r>
              <a:endParaRPr lang="en-US" altLang="zh-TW" sz="2400" b="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grpSp>
          <p:nvGrpSpPr>
            <p:cNvPr id="12" name="组合 33"/>
            <p:cNvGrpSpPr/>
            <p:nvPr/>
          </p:nvGrpSpPr>
          <p:grpSpPr>
            <a:xfrm>
              <a:off x="1044000" y="4701072"/>
              <a:ext cx="1583784" cy="1392224"/>
              <a:chOff x="467544" y="886275"/>
              <a:chExt cx="1918090" cy="1773081"/>
            </a:xfrm>
          </p:grpSpPr>
          <p:pic>
            <p:nvPicPr>
              <p:cNvPr id="14" name="Picture 2" descr="E:\我的作品\4比3标准\中国风\中国风企业文化类应用模板\psd432659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544" y="886275"/>
                <a:ext cx="1918090" cy="17730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" name="圆角矩形 35"/>
              <p:cNvSpPr/>
              <p:nvPr/>
            </p:nvSpPr>
            <p:spPr>
              <a:xfrm>
                <a:off x="755576" y="1030291"/>
                <a:ext cx="1584176" cy="1440160"/>
              </a:xfrm>
              <a:prstGeom prst="roundRect">
                <a:avLst>
                  <a:gd name="adj" fmla="val 7143"/>
                </a:avLst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6000" dirty="0" smtClean="0">
                    <a:solidFill>
                      <a:schemeClr val="tx1"/>
                    </a:solidFill>
                    <a:ea typeface="方正行楷简体" pitchFamily="2" charset="-122"/>
                  </a:rPr>
                  <a:t>3</a:t>
                </a:r>
                <a:endParaRPr lang="zh-CN" altLang="en-US" sz="6000" dirty="0">
                  <a:solidFill>
                    <a:schemeClr val="tx1"/>
                  </a:solidFill>
                  <a:ea typeface="方正行楷简体" pitchFamily="2" charset="-122"/>
                </a:endParaRPr>
              </a:p>
            </p:txBody>
          </p:sp>
        </p:grpSp>
        <p:sp>
          <p:nvSpPr>
            <p:cNvPr id="13" name="TextBox 36"/>
            <p:cNvSpPr txBox="1"/>
            <p:nvPr/>
          </p:nvSpPr>
          <p:spPr>
            <a:xfrm>
              <a:off x="2483768" y="4653136"/>
              <a:ext cx="5858774" cy="2031325"/>
            </a:xfrm>
            <a:prstGeom prst="rect">
              <a:avLst/>
            </a:prstGeom>
            <a:noFill/>
            <a:ln w="28575"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r>
                <a:rPr lang="zh-TW" altLang="zh-TW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備</a:t>
              </a:r>
              <a:r>
                <a:rPr lang="zh-TW" altLang="en-US" sz="44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教法</a:t>
              </a:r>
              <a:r>
                <a:rPr lang="en-US" altLang="zh-TW" sz="240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:</a:t>
              </a:r>
              <a:r>
                <a:rPr lang="zh-TW" altLang="en-US" sz="2400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rPr>
                <a:t>達到學習目標的鷹架</a:t>
              </a:r>
              <a:endParaRPr lang="en-US" altLang="zh-TW" sz="24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endParaRPr>
            </a:p>
            <a:p>
              <a:endParaRPr lang="en-US" altLang="zh-TW" sz="2000" b="0" dirty="0" smtClean="0">
                <a:latin typeface="方正行楷简体" pitchFamily="2" charset="-122"/>
                <a:ea typeface="方正行楷简体" pitchFamily="2" charset="-122"/>
              </a:endParaRPr>
            </a:p>
            <a:p>
              <a:endParaRPr lang="zh-CN" altLang="en-US" sz="2000" b="0" dirty="0">
                <a:latin typeface="方正行楷简体" pitchFamily="2" charset="-122"/>
                <a:ea typeface="方正行楷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755576" y="2204864"/>
            <a:ext cx="7992888" cy="3600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共備，備什麼</a:t>
            </a:r>
            <a:r>
              <a:rPr lang="en-US" altLang="zh-TW" sz="4400" b="1" dirty="0" smtClean="0">
                <a:latin typeface="標楷體" pitchFamily="65" charset="-120"/>
                <a:ea typeface="標楷體" pitchFamily="65" charset="-120"/>
              </a:rPr>
              <a:t>?</a:t>
            </a:r>
            <a:endParaRPr lang="zh-TW" altLang="zh-TW" sz="44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912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6095632" y="6211669"/>
            <a:ext cx="33009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取材自共同備課與課堂實踐，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盧貞穎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755576" y="2204864"/>
            <a:ext cx="7992888" cy="3600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走出教室外的天空更寬廣</a:t>
            </a:r>
            <a:endParaRPr lang="zh-TW" altLang="zh-TW" sz="4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87624" y="2132856"/>
            <a:ext cx="7156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 smtClean="0">
                <a:hlinkClick r:id="rId2"/>
              </a:rPr>
              <a:t>國小國語科學思達共備教學社群</a:t>
            </a:r>
            <a:endParaRPr lang="en-US" altLang="zh-TW" sz="3600" dirty="0" smtClean="0"/>
          </a:p>
          <a:p>
            <a:r>
              <a:rPr lang="zh-TW" altLang="en-US" sz="3600" dirty="0" smtClean="0">
                <a:hlinkClick r:id="rId3"/>
              </a:rPr>
              <a:t>學思達</a:t>
            </a:r>
            <a:endParaRPr lang="en-US" altLang="zh-TW" sz="3600" dirty="0" smtClean="0"/>
          </a:p>
          <a:p>
            <a:r>
              <a:rPr lang="zh-TW" altLang="en-US" sz="3600" dirty="0" smtClean="0">
                <a:hlinkClick r:id="rId4"/>
              </a:rPr>
              <a:t>我有一個夢</a:t>
            </a:r>
            <a:endParaRPr lang="en-US" altLang="zh-TW" sz="3600" dirty="0" smtClean="0"/>
          </a:p>
          <a:p>
            <a:r>
              <a:rPr lang="zh-TW" altLang="en-US" sz="3600" dirty="0" smtClean="0">
                <a:hlinkClick r:id="rId5"/>
              </a:rPr>
              <a:t>均一教育平台</a:t>
            </a:r>
            <a:endParaRPr lang="en-US" altLang="zh-TW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ppt库\中国风\beijing\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5546038" cy="34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0" y="1916832"/>
            <a:ext cx="9144000" cy="133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8000" dirty="0" smtClean="0">
                <a:latin typeface="標楷體" pitchFamily="65" charset="-120"/>
                <a:ea typeface="標楷體" pitchFamily="65" charset="-120"/>
              </a:rPr>
              <a:t>觀課</a:t>
            </a:r>
            <a:endParaRPr lang="zh-TW" altLang="zh-TW" sz="8000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395536" y="2204864"/>
            <a:ext cx="835292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algn="ctr"/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zh-TW" sz="3800" b="1" dirty="0" smtClean="0">
                <a:latin typeface="標楷體" pitchFamily="65" charset="-120"/>
                <a:ea typeface="標楷體" pitchFamily="65" charset="-120"/>
              </a:rPr>
              <a:t>提到觀課，第一個反應是不要!!</a:t>
            </a:r>
            <a:endParaRPr lang="en-US" altLang="zh-TW" sz="3800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zh-TW" sz="3800" b="1" dirty="0" smtClean="0">
                <a:latin typeface="標楷體" pitchFamily="65" charset="-120"/>
                <a:ea typeface="標楷體" pitchFamily="65" charset="-120"/>
              </a:rPr>
              <a:t>看別人上課吧!拜託!</a:t>
            </a:r>
          </a:p>
          <a:p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被觀課的心理障礙</a:t>
            </a:r>
            <a:endParaRPr lang="zh-TW" altLang="zh-TW" sz="4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27584" y="3501008"/>
            <a:ext cx="73265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觀課</a:t>
            </a:r>
            <a:r>
              <a:rPr lang="zh-TW" altLang="zh-TW" sz="3200" b="1" dirty="0" smtClean="0">
                <a:latin typeface="標楷體" pitchFamily="65" charset="-120"/>
                <a:ea typeface="標楷體" pitchFamily="65" charset="-120"/>
              </a:rPr>
              <a:t>目的：</a:t>
            </a:r>
          </a:p>
          <a:p>
            <a:r>
              <a:rPr lang="en-US" altLang="zh-TW" sz="2400" dirty="0" err="1" smtClean="0">
                <a:latin typeface="標楷體" pitchFamily="65" charset="-120"/>
                <a:ea typeface="標楷體" pitchFamily="65" charset="-120"/>
              </a:rPr>
              <a:t>1.是有效改進課堂的研究方法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dirty="0" err="1" smtClean="0">
                <a:latin typeface="標楷體" pitchFamily="65" charset="-120"/>
                <a:ea typeface="標楷體" pitchFamily="65" charset="-120"/>
              </a:rPr>
              <a:t>2.是教學同儕在教學活動中針對現象觀察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、</a:t>
            </a: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對話討論，以進行觀念、行為、效果的整體研究。</a:t>
            </a:r>
          </a:p>
          <a:p>
            <a:endParaRPr lang="en-US" altLang="zh-TW" sz="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dirty="0" err="1" smtClean="0">
                <a:latin typeface="標楷體" pitchFamily="65" charset="-120"/>
                <a:ea typeface="標楷體" pitchFamily="65" charset="-120"/>
              </a:rPr>
              <a:t>3.不是教學觀摩者對於「試教者」的「教法」指導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400" dirty="0" err="1" smtClean="0">
                <a:latin typeface="標楷體" pitchFamily="65" charset="-120"/>
                <a:ea typeface="標楷體" pitchFamily="65" charset="-120"/>
              </a:rPr>
              <a:t>批評</a:t>
            </a:r>
            <a:endParaRPr lang="zh-TW" altLang="zh-TW" sz="2400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教學觀察前：確定您要觀察</a:t>
            </a:r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什</a:t>
            </a:r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麼?</a:t>
            </a:r>
            <a:endParaRPr lang="zh-TW" altLang="zh-TW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8914" name="內容版面配置區 2"/>
          <p:cNvSpPr>
            <a:spLocks/>
          </p:cNvSpPr>
          <p:nvPr/>
        </p:nvSpPr>
        <p:spPr bwMode="auto">
          <a:xfrm>
            <a:off x="611560" y="1484784"/>
            <a:ext cx="6913563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0C0"/>
              </a:buClr>
              <a:buSzPts val="2800"/>
              <a:buFont typeface="Wingdings" pitchFamily="2" charset="2"/>
              <a:buChar char="n"/>
              <a:tabLst/>
            </a:pPr>
            <a:r>
              <a:rPr kumimoji="0" lang="zh-TW" sz="2800" b="0" i="0" u="none" strike="noStrike" cap="none" normalizeH="0" baseline="0" dirty="0" smtClean="0">
                <a:ln>
                  <a:noFill/>
                </a:ln>
                <a:effectLst/>
                <a:latin typeface="標楷體" pitchFamily="65" charset="-120"/>
                <a:ea typeface="標楷體" pitchFamily="65" charset="-120"/>
              </a:rPr>
              <a:t>辨識教師對於教學的關注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ts val="2800"/>
              <a:buFont typeface="Wingdings" pitchFamily="2" charset="2"/>
              <a:buChar char="n"/>
              <a:tabLst/>
            </a:pPr>
            <a:r>
              <a:rPr kumimoji="0" lang="zh-TW" sz="2800" b="0" i="0" u="none" strike="noStrike" cap="none" normalizeH="0" baseline="0" dirty="0" smtClean="0">
                <a:ln>
                  <a:noFill/>
                </a:ln>
                <a:effectLst/>
                <a:latin typeface="標楷體" pitchFamily="65" charset="-120"/>
                <a:ea typeface="標楷體" pitchFamily="65" charset="-120"/>
              </a:rPr>
              <a:t>將教師的關注轉換成可觀察的行為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zh-TW" sz="3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sp>
        <p:nvSpPr>
          <p:cNvPr id="3" name="AutoShape 41"/>
          <p:cNvSpPr>
            <a:spLocks noChangeArrowheads="1"/>
          </p:cNvSpPr>
          <p:nvPr/>
        </p:nvSpPr>
        <p:spPr bwMode="auto">
          <a:xfrm>
            <a:off x="1331640" y="5229200"/>
            <a:ext cx="6553200" cy="835025"/>
          </a:xfrm>
          <a:prstGeom prst="chevron">
            <a:avLst>
              <a:gd name="adj" fmla="val 90542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zh-TW" sz="2000" b="1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標楷體" pitchFamily="65" charset="-120"/>
                <a:ea typeface="新細明體" pitchFamily="18" charset="-120"/>
                <a:cs typeface="新細明體" pitchFamily="18" charset="-120"/>
              </a:rPr>
              <a:t> </a:t>
            </a:r>
            <a:r>
              <a:rPr kumimoji="1" lang="zh-TW" sz="1800" b="1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標楷體" pitchFamily="65" charset="-120"/>
                <a:ea typeface="文鼎粗行楷" pitchFamily="49" charset="-120"/>
                <a:cs typeface="新細明體" pitchFamily="18" charset="-120"/>
              </a:rPr>
              <a:t>資料來源：</a:t>
            </a:r>
            <a:r>
              <a:rPr kumimoji="1" lang="zh-TW" sz="1800" b="1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SimHei" pitchFamily="49" charset="-122"/>
                <a:ea typeface="文鼎粗行楷" pitchFamily="49" charset="-120"/>
                <a:cs typeface="新細明體" pitchFamily="18" charset="-120"/>
              </a:rPr>
              <a:t>桃園市國教輔導團語文領域</a:t>
            </a:r>
            <a:r>
              <a:rPr kumimoji="1" lang="en-US" altLang="zh-TW" sz="1800" b="1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SimHei" pitchFamily="49" charset="-122"/>
                <a:ea typeface="文鼎粗行楷" pitchFamily="49" charset="-120"/>
                <a:cs typeface="新細明體" pitchFamily="18" charset="-120"/>
              </a:rPr>
              <a:t>(</a:t>
            </a:r>
            <a:r>
              <a:rPr kumimoji="1" lang="zh-TW" sz="1800" b="1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SimHei" pitchFamily="49" charset="-122"/>
                <a:ea typeface="文鼎粗行楷" pitchFamily="49" charset="-120"/>
                <a:cs typeface="新細明體" pitchFamily="18" charset="-120"/>
              </a:rPr>
              <a:t>國小組</a:t>
            </a:r>
            <a:r>
              <a:rPr kumimoji="1" lang="en-US" altLang="zh-TW" sz="1800" b="1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SimHei" pitchFamily="49" charset="-122"/>
                <a:ea typeface="文鼎粗行楷" pitchFamily="49" charset="-120"/>
                <a:cs typeface="新細明體" pitchFamily="18" charset="-120"/>
              </a:rPr>
              <a:t>)</a:t>
            </a: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89093" name="向下箭號 1"/>
          <p:cNvSpPr>
            <a:spLocks noChangeArrowheads="1"/>
          </p:cNvSpPr>
          <p:nvPr/>
        </p:nvSpPr>
        <p:spPr bwMode="auto">
          <a:xfrm>
            <a:off x="3851648" y="3573934"/>
            <a:ext cx="1511300" cy="1296987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53882" dir="135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89094" name="矩形 5"/>
          <p:cNvSpPr>
            <a:spLocks noChangeArrowheads="1"/>
          </p:cNvSpPr>
          <p:nvPr/>
        </p:nvSpPr>
        <p:spPr bwMode="auto">
          <a:xfrm>
            <a:off x="1619672" y="2924944"/>
            <a:ext cx="56816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zh-TW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</a:t>
            </a:r>
            <a:r>
              <a:rPr kumimoji="1" lang="zh-TW" sz="24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教學觀察</a:t>
            </a:r>
            <a:r>
              <a:rPr kumimoji="1" lang="zh-TW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包含哪些重要元素？</a:t>
            </a:r>
            <a:endParaRPr kumimoji="1" 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67544" y="355303"/>
            <a:ext cx="8568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教學觀察前：確定您要觀察</a:t>
            </a:r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</a:rPr>
              <a:t>什</a:t>
            </a:r>
            <a:r>
              <a:rPr lang="zh-TW" altLang="zh-TW" sz="4400" b="1" dirty="0" smtClean="0">
                <a:latin typeface="標楷體" pitchFamily="65" charset="-120"/>
                <a:ea typeface="標楷體" pitchFamily="65" charset="-120"/>
              </a:rPr>
              <a:t>麼?</a:t>
            </a:r>
            <a:endParaRPr lang="zh-TW" altLang="zh-TW" sz="4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9938" name="矩形 1"/>
          <p:cNvSpPr>
            <a:spLocks noChangeArrowheads="1"/>
          </p:cNvSpPr>
          <p:nvPr/>
        </p:nvSpPr>
        <p:spPr bwMode="auto">
          <a:xfrm>
            <a:off x="107950" y="1340768"/>
            <a:ext cx="8964613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教學者：           校名：</a:t>
            </a:r>
            <a:r>
              <a:rPr kumimoji="1" lang="en-US" alt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____________________</a:t>
            </a: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任教班級：   年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</a:t>
            </a: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班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</a:t>
            </a: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</a:t>
            </a:r>
            <a:r>
              <a:rPr kumimoji="1" lang="en-US" alt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人數</a:t>
            </a:r>
            <a:r>
              <a:rPr kumimoji="1" lang="en-US" alt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  <a:endParaRPr kumimoji="1" lang="zh-TW" altLang="zh-TW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教材來源：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           </a:t>
            </a: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      課程名稱：                   。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</a:t>
            </a:r>
            <a:endParaRPr kumimoji="1" lang="zh-TW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教學內涵：□聽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</a:t>
            </a: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□說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</a:t>
            </a: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□讀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</a:t>
            </a: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□寫  □作  □其他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                           </a:t>
            </a:r>
            <a:endParaRPr kumimoji="1" lang="zh-TW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觀察日期：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          </a:t>
            </a: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觀察時間：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</a:t>
            </a:r>
            <a:r>
              <a:rPr kumimoji="1" lang="zh-TW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至                           。          </a:t>
            </a:r>
            <a:r>
              <a:rPr kumimoji="1" lang="zh-TW" altLang="en-US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                 </a:t>
            </a:r>
            <a:endParaRPr kumimoji="1" 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051720" y="4149080"/>
            <a:ext cx="5040312" cy="2159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7030A0"/>
              </a:buClr>
              <a:buSzPts val="2400"/>
              <a:buFont typeface="Wingdings" pitchFamily="2" charset="2"/>
              <a:buChar char="n"/>
              <a:tabLst/>
            </a:pPr>
            <a:r>
              <a:rPr kumimoji="1" lang="en-US" alt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A</a:t>
            </a:r>
            <a:r>
              <a:rPr kumimoji="1" 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課程設計與教學</a:t>
            </a:r>
            <a:endParaRPr kumimoji="1" lang="zh-TW" altLang="en-US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7030A0"/>
              </a:buClr>
              <a:buSzPts val="2400"/>
              <a:buFont typeface="Wingdings" pitchFamily="2" charset="2"/>
              <a:buChar char="n"/>
              <a:tabLst/>
            </a:pPr>
            <a:r>
              <a:rPr kumimoji="1" lang="en-US" alt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B</a:t>
            </a:r>
            <a:r>
              <a:rPr kumimoji="1" 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班級經營與輔導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7030A0"/>
              </a:buClr>
              <a:buSzPts val="2400"/>
              <a:buFont typeface="Wingdings" pitchFamily="2" charset="2"/>
              <a:buChar char="n"/>
              <a:tabLst/>
            </a:pPr>
            <a:r>
              <a:rPr kumimoji="1" lang="en-US" alt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C</a:t>
            </a:r>
            <a:r>
              <a:rPr kumimoji="1" lang="zh-TW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學習者表現</a:t>
            </a:r>
            <a:endParaRPr kumimoji="1" lang="zh-TW" altLang="en-US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39940" name="矩形 5"/>
          <p:cNvSpPr>
            <a:spLocks noChangeArrowheads="1"/>
          </p:cNvSpPr>
          <p:nvPr/>
        </p:nvSpPr>
        <p:spPr bwMode="auto">
          <a:xfrm>
            <a:off x="0" y="2925093"/>
            <a:ext cx="4968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       </a:t>
            </a:r>
            <a:r>
              <a:rPr kumimoji="1" lang="zh-TW" sz="2400" b="1" i="0" u="sng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教學觀察</a:t>
            </a:r>
            <a:r>
              <a:rPr kumimoji="1" 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包含：</a:t>
            </a:r>
            <a:endParaRPr kumimoji="1" 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5984"/>
            <a:ext cx="9196740" cy="73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81020" cy="7344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ppt库\中国风\beijing\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5546038" cy="34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0" y="1916832"/>
            <a:ext cx="9144000" cy="133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8000" dirty="0" smtClean="0">
                <a:latin typeface="標楷體" pitchFamily="65" charset="-120"/>
                <a:ea typeface="標楷體" pitchFamily="65" charset="-120"/>
              </a:rPr>
              <a:t>說課</a:t>
            </a:r>
            <a:endParaRPr lang="zh-TW" altLang="zh-TW" sz="8000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 noChangeArrowheads="1"/>
          </p:cNvSpPr>
          <p:nvPr/>
        </p:nvSpPr>
        <p:spPr bwMode="auto">
          <a:xfrm>
            <a:off x="792163" y="1847850"/>
            <a:ext cx="8351837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ts val="3200"/>
              <a:buFont typeface="Wingdings" pitchFamily="2" charset="2"/>
              <a:buChar char=""/>
              <a:tabLst/>
            </a:pPr>
            <a:r>
              <a:rPr kumimoji="1" 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本課的課程脈絡</a:t>
            </a: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kumimoji="1" lang="zh-TW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引起動機、教學步驟、教學內容、教學時間、希望學生學習反應、運用策略</a:t>
            </a:r>
            <a:r>
              <a:rPr kumimoji="1" lang="en-US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ts val="3200"/>
              <a:buFont typeface="Wingdings" pitchFamily="2" charset="2"/>
              <a:buChar char=""/>
              <a:tabLst/>
            </a:pPr>
            <a:r>
              <a:rPr kumimoji="1" 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希望觀察者觀察到的面向</a:t>
            </a: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kumimoji="1" lang="zh-TW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老師觀察及記錄的範圍</a:t>
            </a:r>
            <a:r>
              <a:rPr kumimoji="1" lang="en-US" alt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ts val="3200"/>
              <a:buFont typeface="Wingdings" pitchFamily="2" charset="2"/>
              <a:buChar char=""/>
              <a:tabLst/>
            </a:pPr>
            <a:r>
              <a:rPr kumimoji="1" 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希望學生能學習到的重點</a:t>
            </a:r>
            <a:endParaRPr kumimoji="1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</a:t>
            </a:r>
            <a:r>
              <a:rPr kumimoji="1" lang="zh-TW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簡述學生的狀態</a:t>
            </a:r>
            <a:r>
              <a:rPr kumimoji="1" lang="en-US" alt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</a:t>
            </a:r>
            <a:endParaRPr kumimoji="1" lang="zh-TW" altLang="zh-TW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11560" y="5229200"/>
            <a:ext cx="775017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7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說課的目的是讓教學者能再複習一下所準備的教材，也讓觀課者知道這一節課的教學重點。</a:t>
            </a:r>
            <a:endParaRPr kumimoji="1" lang="zh-TW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611560" y="476672"/>
            <a:ext cx="9597499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sz="4000" b="1" i="0" u="none" strike="noStrike" cap="none" normalizeH="0" baseline="0" dirty="0" smtClean="0">
                <a:ln>
                  <a:noFill/>
                </a:ln>
                <a:effectLst/>
                <a:latin typeface="標楷體" pitchFamily="65" charset="-120"/>
                <a:ea typeface="標楷體" pitchFamily="65" charset="-120"/>
              </a:rPr>
              <a:t>說課 </a:t>
            </a:r>
            <a:r>
              <a:rPr kumimoji="0" lang="zh-TW" altLang="zh-TW" sz="4000" b="1" i="0" u="none" strike="noStrike" cap="none" normalizeH="0" baseline="0" dirty="0" smtClean="0">
                <a:ln>
                  <a:noFill/>
                </a:ln>
                <a:effectLst/>
                <a:latin typeface="標楷體" pitchFamily="65" charset="-120"/>
                <a:ea typeface="標楷體" pitchFamily="65" charset="-120"/>
              </a:rPr>
              <a:t>- </a:t>
            </a:r>
            <a:r>
              <a:rPr kumimoji="0" lang="zh-TW" sz="3600" b="1" i="0" u="none" strike="noStrike" cap="none" normalizeH="0" baseline="0" dirty="0" smtClean="0">
                <a:ln>
                  <a:noFill/>
                </a:ln>
                <a:effectLst/>
                <a:latin typeface="標楷體" pitchFamily="65" charset="-120"/>
                <a:ea typeface="標楷體" pitchFamily="65" charset="-120"/>
              </a:rPr>
              <a:t>說等一下要上課的種種細項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611560" y="404664"/>
            <a:ext cx="813556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zh-TW" sz="4000" b="1" dirty="0" smtClean="0">
                <a:latin typeface="標楷體" pitchFamily="65" charset="-120"/>
                <a:ea typeface="標楷體" pitchFamily="65" charset="-120"/>
              </a:rPr>
              <a:t>練功時間</a:t>
            </a:r>
            <a:r>
              <a:rPr lang="en-US" altLang="zh-TW" sz="4000" b="1" dirty="0" smtClean="0"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zh-TW" sz="4000" b="1" dirty="0" smtClean="0">
                <a:latin typeface="標楷體" pitchFamily="65" charset="-120"/>
                <a:ea typeface="標楷體" pitchFamily="65" charset="-120"/>
              </a:rPr>
              <a:t>觀看教學影帶及實作演練</a:t>
            </a:r>
            <a:endParaRPr lang="zh-TW" altLang="zh-TW" sz="4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3250" name="Rectangle 4"/>
          <p:cNvSpPr>
            <a:spLocks noChangeArrowheads="1"/>
          </p:cNvSpPr>
          <p:nvPr/>
        </p:nvSpPr>
        <p:spPr bwMode="auto">
          <a:xfrm>
            <a:off x="395536" y="1556792"/>
            <a:ext cx="6696075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ts val="3200"/>
              <a:buFont typeface="Wingdings" pitchFamily="2" charset="2"/>
              <a:buChar char=""/>
              <a:tabLst/>
            </a:pPr>
            <a:r>
              <a:rPr kumimoji="0" 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請先分組</a:t>
            </a:r>
            <a:r>
              <a:rPr kumimoji="0" lang="en-US" alt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~5</a:t>
            </a:r>
            <a:r>
              <a:rPr kumimoji="0" 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組。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ts val="3200"/>
              <a:buFont typeface="Wingdings" pitchFamily="2" charset="2"/>
              <a:buChar char=""/>
              <a:tabLst/>
            </a:pPr>
            <a:r>
              <a:rPr kumimoji="0" 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分配教學觀察表觀察向度。</a:t>
            </a:r>
            <a:endParaRPr kumimoji="0" lang="zh-TW" altLang="en-US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ts val="3200"/>
              <a:buFont typeface="Wingdings" pitchFamily="2" charset="2"/>
              <a:buChar char=""/>
              <a:tabLst/>
            </a:pPr>
            <a:r>
              <a:rPr kumimoji="0" lang="zh-TW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rPr>
              <a:t>觀看教學影帶。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3251" name="AutoShape 5"/>
          <p:cNvSpPr>
            <a:spLocks noChangeArrowheads="1"/>
          </p:cNvSpPr>
          <p:nvPr/>
        </p:nvSpPr>
        <p:spPr bwMode="auto">
          <a:xfrm rot="-10422608">
            <a:off x="4508749" y="3833267"/>
            <a:ext cx="4135437" cy="2376487"/>
          </a:xfrm>
          <a:prstGeom prst="cloudCallout">
            <a:avLst>
              <a:gd name="adj1" fmla="val 59440"/>
              <a:gd name="adj2" fmla="val 61699"/>
            </a:avLst>
          </a:prstGeom>
          <a:gradFill rotWithShape="1">
            <a:gsLst>
              <a:gs pos="0">
                <a:srgbClr val="FFFF00"/>
              </a:gs>
              <a:gs pos="50000">
                <a:srgbClr val="FFCC00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53252" name="Text Box 6"/>
          <p:cNvSpPr txBox="1">
            <a:spLocks noChangeArrowheads="1"/>
          </p:cNvSpPr>
          <p:nvPr/>
        </p:nvSpPr>
        <p:spPr bwMode="auto">
          <a:xfrm rot="-481562">
            <a:off x="4980236" y="4811167"/>
            <a:ext cx="3194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zh-TW" sz="2400" b="0" i="0" u="none" strike="noStrike" cap="none" normalizeH="0" baseline="0" smtClean="0">
                <a:ln>
                  <a:noFill/>
                </a:ln>
                <a:solidFill>
                  <a:srgbClr val="0C0C0C"/>
                </a:solidFill>
                <a:effectLst/>
                <a:latin typeface="Times New Roman" pitchFamily="18" charset="0"/>
                <a:ea typeface="標楷體" pitchFamily="65" charset="-120"/>
                <a:cs typeface="新細明體" pitchFamily="18" charset="-120"/>
              </a:rPr>
              <a:t>        </a:t>
            </a:r>
            <a:r>
              <a:rPr kumimoji="1" lang="zh-TW" sz="2400" b="0" i="0" u="none" strike="noStrike" cap="none" normalizeH="0" baseline="0" smtClean="0">
                <a:ln>
                  <a:noFill/>
                </a:ln>
                <a:solidFill>
                  <a:srgbClr val="0C0C0C"/>
                </a:solidFill>
                <a:effectLst/>
                <a:latin typeface="Times New Roman" pitchFamily="18" charset="0"/>
                <a:ea typeface="標楷體" pitchFamily="65" charset="-120"/>
                <a:cs typeface="新細明體" pitchFamily="18" charset="-120"/>
              </a:rPr>
              <a:t>實作演練囉</a:t>
            </a:r>
            <a:r>
              <a:rPr kumimoji="1" lang="en-US" altLang="zh-TW" sz="2400" b="0" i="0" u="none" strike="noStrike" cap="none" normalizeH="0" baseline="0" smtClean="0">
                <a:ln>
                  <a:noFill/>
                </a:ln>
                <a:solidFill>
                  <a:srgbClr val="0C0C0C"/>
                </a:solidFill>
                <a:effectLst/>
                <a:latin typeface="Times New Roman" pitchFamily="18" charset="0"/>
                <a:ea typeface="標楷體" pitchFamily="65" charset="-120"/>
                <a:cs typeface="新細明體" pitchFamily="18" charset="-120"/>
              </a:rPr>
              <a:t>!</a:t>
            </a: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ppt库\中国风\beijing\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5546038" cy="346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0" y="1916832"/>
            <a:ext cx="9144000" cy="133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>
                <a:latin typeface="+mj-ea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8000" dirty="0" smtClean="0">
                <a:latin typeface="標楷體" pitchFamily="65" charset="-120"/>
                <a:ea typeface="標楷體" pitchFamily="65" charset="-120"/>
              </a:rPr>
              <a:t>議課</a:t>
            </a:r>
            <a:endParaRPr lang="zh-TW" altLang="zh-TW" sz="8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475656" y="4437112"/>
            <a:ext cx="6032421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zh-TW" sz="48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林怡君、王宣驊 </a:t>
            </a:r>
            <a:r>
              <a:rPr kumimoji="0" lang="zh-TW" sz="480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</a:rPr>
              <a:t>老師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611560" y="404664"/>
            <a:ext cx="223651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zh-TW" sz="4000" b="1" dirty="0" smtClean="0">
                <a:latin typeface="標楷體" pitchFamily="65" charset="-120"/>
                <a:ea typeface="標楷體" pitchFamily="65" charset="-120"/>
              </a:rPr>
              <a:t>議課技巧</a:t>
            </a:r>
            <a:endParaRPr lang="zh-TW" altLang="zh-TW" sz="4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4274" name="矩形 7"/>
          <p:cNvSpPr>
            <a:spLocks noChangeArrowheads="1"/>
          </p:cNvSpPr>
          <p:nvPr/>
        </p:nvSpPr>
        <p:spPr bwMode="auto">
          <a:xfrm>
            <a:off x="179388" y="1341438"/>
            <a:ext cx="84963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1.</a:t>
            </a:r>
            <a:r>
              <a:rPr kumimoji="1" 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態度誠懇，提問委婉，方式巧妙</a:t>
            </a:r>
            <a:endParaRPr kumimoji="1" lang="zh-TW" altLang="en-US" sz="2400" b="1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</a:t>
            </a:r>
            <a:r>
              <a:rPr kumimoji="1" 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不抽象空談，只說觀察到的事例、真實感受和具體事實本身</a:t>
            </a:r>
            <a:endParaRPr kumimoji="1" lang="zh-TW" altLang="en-US" sz="2400" b="1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3.</a:t>
            </a:r>
            <a:r>
              <a:rPr kumimoji="1" 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置身其中，積極思考，</a:t>
            </a:r>
            <a:r>
              <a:rPr kumimoji="1" lang="en-US" alt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新細明體" pitchFamily="18" charset="-120"/>
                <a:ea typeface="新細明體" pitchFamily="18" charset="-120"/>
                <a:cs typeface="新細明體" pitchFamily="18" charset="-120"/>
              </a:rPr>
              <a:t>『</a:t>
            </a:r>
            <a:r>
              <a:rPr kumimoji="1" 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假如我來教，我該怎麼處理</a:t>
            </a:r>
            <a:r>
              <a:rPr kumimoji="1" lang="en-US" alt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?</a:t>
            </a:r>
            <a:r>
              <a:rPr kumimoji="1" lang="en-US" altLang="zh-TW" sz="24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新細明體" pitchFamily="18" charset="-120"/>
                <a:ea typeface="新細明體" pitchFamily="18" charset="-120"/>
                <a:cs typeface="新細明體" pitchFamily="18" charset="-120"/>
              </a:rPr>
              <a:t>』</a:t>
            </a: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54275" name="AutoShape 5"/>
          <p:cNvSpPr>
            <a:spLocks noChangeArrowheads="1"/>
          </p:cNvSpPr>
          <p:nvPr/>
        </p:nvSpPr>
        <p:spPr bwMode="auto">
          <a:xfrm rot="-10422608">
            <a:off x="3270470" y="3190083"/>
            <a:ext cx="4994275" cy="2805112"/>
          </a:xfrm>
          <a:prstGeom prst="cloudCallout">
            <a:avLst>
              <a:gd name="adj1" fmla="val 64106"/>
              <a:gd name="adj2" fmla="val 38819"/>
            </a:avLst>
          </a:prstGeom>
          <a:gradFill rotWithShape="1">
            <a:gsLst>
              <a:gs pos="0">
                <a:srgbClr val="FFFF00"/>
              </a:gs>
              <a:gs pos="50000">
                <a:srgbClr val="FFCC00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其實，備課觀課議課是</a:t>
            </a: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1.</a:t>
            </a:r>
            <a:r>
              <a:rPr kumimoji="1" lang="zh-TW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展現專業</a:t>
            </a: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2.</a:t>
            </a:r>
            <a:r>
              <a:rPr kumimoji="1" lang="zh-TW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精進教學</a:t>
            </a: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3.</a:t>
            </a:r>
            <a:r>
              <a:rPr kumimoji="1" lang="zh-TW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  <a:cs typeface="新細明體" pitchFamily="18" charset="-120"/>
              </a:rPr>
              <a:t>夥伴關係的體現</a:t>
            </a:r>
            <a:endParaRPr kumimoji="1" 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3528" y="476672"/>
            <a:ext cx="144016" cy="5486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行楷简体" pitchFamily="2" charset="-122"/>
            </a:endParaRPr>
          </a:p>
        </p:txBody>
      </p:sp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2051720" y="3789040"/>
            <a:ext cx="583264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0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綜合座談</a:t>
            </a:r>
            <a:endParaRPr kumimoji="1" lang="en-US" altLang="zh-TW" sz="10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55298" name="Rectangle 18"/>
          <p:cNvSpPr txBox="1">
            <a:spLocks noChangeArrowheads="1"/>
          </p:cNvSpPr>
          <p:nvPr/>
        </p:nvSpPr>
        <p:spPr bwMode="auto">
          <a:xfrm>
            <a:off x="539552" y="1844824"/>
            <a:ext cx="806489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4200" b="1" dirty="0" smtClean="0">
                <a:latin typeface="標楷體" pitchFamily="65" charset="-120"/>
                <a:ea typeface="標楷體" pitchFamily="65" charset="-120"/>
              </a:rPr>
              <a:t>桃園市國教輔導團 國小國語文組 </a:t>
            </a:r>
            <a:r>
              <a:rPr kumimoji="1" lang="zh-TW" altLang="zh-TW" sz="4200" b="1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到校輔導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TW" sz="3600" b="1" dirty="0" smtClean="0">
              <a:solidFill>
                <a:srgbClr val="0033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5299" name="WordArt 9"/>
          <p:cNvSpPr>
            <a:spLocks noChangeArrowheads="1" noChangeShapeType="1" noTextEdit="1"/>
          </p:cNvSpPr>
          <p:nvPr/>
        </p:nvSpPr>
        <p:spPr bwMode="auto">
          <a:xfrm>
            <a:off x="4932040" y="188640"/>
            <a:ext cx="4099421" cy="86409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204"/>
              </a:avLst>
            </a:prstTxWarp>
          </a:bodyPr>
          <a:lstStyle/>
          <a:p>
            <a:pPr algn="ctr" rtl="0"/>
            <a:r>
              <a:rPr lang="zh-TW" altLang="en-US" sz="24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</a:rPr>
              <a:t>快樂</a:t>
            </a:r>
            <a:r>
              <a:rPr lang="zh-TW" altLang="en-US" sz="2400" b="1" kern="10" spc="0" dirty="0" smtClean="0">
                <a:ln w="9525">
                  <a:noFill/>
                  <a:round/>
                  <a:headEnd/>
                  <a:tailEnd/>
                </a:ln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</a:rPr>
              <a:t>國小</a:t>
            </a:r>
            <a:endParaRPr lang="zh-TW" altLang="en-US" sz="2400" b="1" kern="10" spc="0" dirty="0">
              <a:ln w="9525">
                <a:noFill/>
                <a:round/>
                <a:headEnd/>
                <a:tailEnd/>
              </a:ln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8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dirty="0"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1538</TotalTime>
  <Words>1316</Words>
  <Application>Microsoft Office PowerPoint</Application>
  <PresentationFormat>如螢幕大小 (4:3)</PresentationFormat>
  <Paragraphs>192</Paragraphs>
  <Slides>29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29</vt:i4>
      </vt:variant>
    </vt:vector>
  </HeadingPairs>
  <TitlesOfParts>
    <vt:vector size="30" baseType="lpstr">
      <vt:lpstr>Office 主题​​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  <vt:lpstr>投影片 29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HBS</dc:creator>
  <cp:lastModifiedBy>USER</cp:lastModifiedBy>
  <cp:revision>177</cp:revision>
  <dcterms:created xsi:type="dcterms:W3CDTF">2013-02-22T05:49:37Z</dcterms:created>
  <dcterms:modified xsi:type="dcterms:W3CDTF">2016-11-28T03:28:06Z</dcterms:modified>
</cp:coreProperties>
</file>