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6608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7184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3237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7232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3260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38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375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5122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476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6847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7113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D2B86-D95E-4124-93FE-80512B18DB9A}" type="datetimeFigureOut">
              <a:rPr lang="zh-TW" altLang="en-US" smtClean="0"/>
              <a:t>2017/11/22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398A4-7B33-4538-88C3-5040ED0D79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3313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56574" y="272357"/>
            <a:ext cx="9144000" cy="1942809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sz="8000" dirty="0" smtClean="0">
                <a:latin typeface="Cooper Black" panose="0208090404030B020404" pitchFamily="18" charset="0"/>
              </a:rPr>
              <a:t>Anim</a:t>
            </a:r>
            <a:r>
              <a:rPr lang="en-US" altLang="zh-TW" sz="8000" b="1" dirty="0" smtClean="0">
                <a:latin typeface="Comic Sans MS" panose="030F0702030302020204" pitchFamily="66" charset="0"/>
              </a:rPr>
              <a:t>a</a:t>
            </a:r>
            <a:r>
              <a:rPr lang="en-US" altLang="zh-TW" sz="8000" dirty="0" smtClean="0">
                <a:latin typeface="Cooper Black" panose="0208090404030B020404" pitchFamily="18" charset="0"/>
              </a:rPr>
              <a:t>ls </a:t>
            </a:r>
            <a:br>
              <a:rPr lang="en-US" altLang="zh-TW" sz="8000" dirty="0" smtClean="0">
                <a:latin typeface="Cooper Black" panose="0208090404030B020404" pitchFamily="18" charset="0"/>
              </a:rPr>
            </a:br>
            <a:r>
              <a:rPr lang="en-US" altLang="zh-TW" sz="8000" dirty="0" smtClean="0">
                <a:latin typeface="Cooper Black" panose="0208090404030B020404" pitchFamily="18" charset="0"/>
              </a:rPr>
              <a:t>In </a:t>
            </a:r>
            <a:r>
              <a:rPr lang="en-US" altLang="zh-TW" sz="8000" dirty="0">
                <a:latin typeface="Cooper Black" panose="0208090404030B020404" pitchFamily="18" charset="0"/>
              </a:rPr>
              <a:t>T</a:t>
            </a:r>
            <a:r>
              <a:rPr lang="en-US" altLang="zh-TW" sz="8000" dirty="0" smtClean="0">
                <a:latin typeface="Cooper Black" panose="0208090404030B020404" pitchFamily="18" charset="0"/>
              </a:rPr>
              <a:t>he </a:t>
            </a:r>
            <a:r>
              <a:rPr lang="en-US" altLang="zh-TW" sz="8000" dirty="0">
                <a:latin typeface="Cooper Black" panose="0208090404030B020404" pitchFamily="18" charset="0"/>
              </a:rPr>
              <a:t>Z</a:t>
            </a:r>
            <a:r>
              <a:rPr lang="en-US" altLang="zh-TW" sz="8000" dirty="0" smtClean="0">
                <a:latin typeface="Cooper Black" panose="0208090404030B020404" pitchFamily="18" charset="0"/>
              </a:rPr>
              <a:t>oo</a:t>
            </a:r>
            <a:endParaRPr lang="zh-TW" altLang="en-US" sz="8000" dirty="0">
              <a:latin typeface="Cooper Black" panose="0208090404030B020404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56574" y="2215166"/>
            <a:ext cx="9144000" cy="4211391"/>
          </a:xfrm>
        </p:spPr>
        <p:txBody>
          <a:bodyPr/>
          <a:lstStyle/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8399149"/>
              </p:ext>
            </p:extLst>
          </p:nvPr>
        </p:nvGraphicFramePr>
        <p:xfrm>
          <a:off x="1249252" y="2008184"/>
          <a:ext cx="10341734" cy="53234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文件" r:id="rId3" imgW="5938886" imgH="3213115" progId="Word.Document.12">
                  <p:embed/>
                </p:oleObj>
              </mc:Choice>
              <mc:Fallback>
                <p:oleObj name="文件" r:id="rId3" imgW="5938886" imgH="321311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49252" y="2008184"/>
                        <a:ext cx="10341734" cy="53234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822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40157" y="669701"/>
            <a:ext cx="10251583" cy="10710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800" dirty="0" smtClean="0"/>
              <a:t>	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Annie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Bob, C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ndy, and D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nny </a:t>
            </a:r>
            <a:r>
              <a:rPr lang="en-US" altLang="zh-TW" sz="48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 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g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oing to the zoo.  They 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 h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ppy bec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use(</a:t>
            </a:r>
            <a:r>
              <a:rPr lang="zh-TW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因為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they c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see m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ny(</a:t>
            </a:r>
            <a:r>
              <a:rPr lang="zh-TW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許多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TW" sz="48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ls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TW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動物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 There 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 ti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g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ers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lions, 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zebr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monkeys, and 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eleph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nts 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zoo.  They like </a:t>
            </a:r>
            <a:r>
              <a:rPr lang="en-US" altLang="zh-TW" sz="48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ls 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much.  </a:t>
            </a:r>
            <a:endParaRPr lang="en-US" altLang="zh-TW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like </a:t>
            </a:r>
            <a:r>
              <a:rPr lang="en-US" altLang="zh-TW" sz="48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ls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 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altLang="zh-TW" sz="4800" dirty="0" smtClean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</a:t>
            </a:r>
            <a:r>
              <a:rPr lang="en-US" altLang="zh-TW" sz="4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ls </a:t>
            </a:r>
            <a:r>
              <a:rPr lang="en-US" altLang="zh-TW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you like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995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47729" y="450761"/>
            <a:ext cx="54477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800" b="1" kern="100" dirty="0">
                <a:latin typeface="Times New Roman" panose="02020603050405020304" pitchFamily="18" charset="0"/>
              </a:rPr>
              <a:t>Your Friend: </a:t>
            </a:r>
            <a:r>
              <a:rPr lang="en-US" altLang="zh-TW" b="1" kern="100" dirty="0">
                <a:latin typeface="Times New Roman" panose="02020603050405020304" pitchFamily="18" charset="0"/>
              </a:rPr>
              <a:t>________________</a:t>
            </a:r>
            <a:endParaRPr lang="zh-TW" altLang="zh-TW" sz="1600" kern="1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702651"/>
              </p:ext>
            </p:extLst>
          </p:nvPr>
        </p:nvGraphicFramePr>
        <p:xfrm>
          <a:off x="347730" y="948315"/>
          <a:ext cx="11475076" cy="6179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9346"/>
                <a:gridCol w="4779780"/>
                <a:gridCol w="6065950"/>
              </a:tblGrid>
              <a:tr h="5967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 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     Questions(</a:t>
                      </a:r>
                      <a:r>
                        <a:rPr lang="zh-TW" sz="3200" kern="100" dirty="0">
                          <a:effectLst/>
                          <a:latin typeface="Comic Sans MS" panose="030F0702030302020204" pitchFamily="66" charset="0"/>
                        </a:rPr>
                        <a:t>問題</a:t>
                      </a: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>
                          <a:effectLst/>
                          <a:latin typeface="Comic Sans MS" panose="030F0702030302020204" pitchFamily="66" charset="0"/>
                        </a:rPr>
                        <a:t>      Answers(</a:t>
                      </a:r>
                      <a:r>
                        <a:rPr lang="zh-TW" sz="3200" kern="100">
                          <a:effectLst/>
                          <a:latin typeface="Comic Sans MS" panose="030F0702030302020204" pitchFamily="66" charset="0"/>
                        </a:rPr>
                        <a:t>回答</a:t>
                      </a:r>
                      <a:r>
                        <a:rPr lang="en-US" sz="3200" kern="1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  <a:endParaRPr lang="zh-TW" sz="3200" kern="10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</a:tr>
              <a:tr h="1193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1.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200" kern="1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Do you see </a:t>
                      </a:r>
                      <a:r>
                        <a:rPr lang="en-US" sz="3200" kern="100" dirty="0" smtClean="0">
                          <a:effectLst/>
                          <a:latin typeface="Comic Sans MS" panose="030F0702030302020204" pitchFamily="66" charset="0"/>
                        </a:rPr>
                        <a:t>monkeys/elephants?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3200" kern="100" dirty="0" smtClean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 smtClean="0"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Y</a:t>
                      </a:r>
                      <a:r>
                        <a:rPr lang="en-US" sz="3200" kern="100" dirty="0" smtClean="0">
                          <a:effectLst/>
                          <a:latin typeface="Comic Sans MS" panose="030F0702030302020204" pitchFamily="66" charset="0"/>
                        </a:rPr>
                        <a:t>es</a:t>
                      </a: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, I do.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I see _____________.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</a:tr>
              <a:tr h="1193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2.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How many </a:t>
                      </a:r>
                      <a:r>
                        <a:rPr lang="en-US" sz="3200" kern="100" dirty="0" smtClean="0">
                          <a:effectLst/>
                          <a:latin typeface="Comic Sans MS" panose="030F0702030302020204" pitchFamily="66" charset="0"/>
                        </a:rPr>
                        <a:t>monkeys</a:t>
                      </a:r>
                      <a:r>
                        <a:rPr lang="en-US" altLang="zh-TW" sz="3200" kern="100" dirty="0" smtClean="0">
                          <a:effectLst/>
                          <a:latin typeface="Comic Sans MS" panose="030F0702030302020204" pitchFamily="66" charset="0"/>
                        </a:rPr>
                        <a:t>/ elephants</a:t>
                      </a:r>
                      <a:r>
                        <a:rPr lang="en-US" sz="3200" kern="100" dirty="0" smtClean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are there?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US" sz="3200" kern="100" dirty="0" smtClean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zh-TW" sz="3200" kern="1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There are </a:t>
                      </a:r>
                      <a:r>
                        <a:rPr lang="en-US" sz="3200" kern="100" dirty="0" smtClean="0">
                          <a:effectLst/>
                          <a:latin typeface="Comic Sans MS" panose="030F0702030302020204" pitchFamily="66" charset="0"/>
                        </a:rPr>
                        <a:t>_______ _______.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</a:tr>
              <a:tr h="1193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3.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zh-TW" sz="3200" kern="10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>
                          <a:effectLst/>
                          <a:latin typeface="Comic Sans MS" panose="030F0702030302020204" pitchFamily="66" charset="0"/>
                        </a:rPr>
                        <a:t>What do you like? </a:t>
                      </a:r>
                      <a:endParaRPr lang="zh-TW" sz="3200" kern="10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I like _________________.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</a:tr>
              <a:tr h="1193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4.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zh-TW" sz="3200" kern="10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>
                          <a:effectLst/>
                          <a:latin typeface="Comic Sans MS" panose="030F0702030302020204" pitchFamily="66" charset="0"/>
                        </a:rPr>
                        <a:t>How many __________ are there?</a:t>
                      </a:r>
                      <a:endParaRPr lang="zh-TW" sz="3200" kern="10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kern="100" dirty="0">
                          <a:effectLst/>
                          <a:latin typeface="Comic Sans MS" panose="030F0702030302020204" pitchFamily="66" charset="0"/>
                        </a:rPr>
                        <a:t>There are </a:t>
                      </a:r>
                      <a:r>
                        <a:rPr lang="en-US" sz="3200" kern="100" dirty="0" smtClean="0">
                          <a:effectLst/>
                          <a:latin typeface="Comic Sans MS" panose="030F0702030302020204" pitchFamily="66" charset="0"/>
                        </a:rPr>
                        <a:t>________ ___________.</a:t>
                      </a:r>
                      <a:endParaRPr lang="zh-TW" sz="3200" kern="100" dirty="0">
                        <a:effectLst/>
                        <a:latin typeface="Comic Sans MS" panose="030F0702030302020204" pitchFamily="66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64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5895" y="436740"/>
            <a:ext cx="96616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200" b="1" dirty="0">
                <a:latin typeface="Times New Roman" panose="02020603050405020304" pitchFamily="18" charset="0"/>
              </a:rPr>
              <a:t>Tell Me What Animal Your Friend Likes</a:t>
            </a:r>
            <a:endParaRPr lang="zh-TW" altLang="en-US" sz="3200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799849"/>
              </p:ext>
            </p:extLst>
          </p:nvPr>
        </p:nvGraphicFramePr>
        <p:xfrm>
          <a:off x="631065" y="1156995"/>
          <a:ext cx="10599312" cy="45998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99312"/>
              </a:tblGrid>
              <a:tr h="45998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4800" kern="1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800" kern="100" dirty="0" smtClean="0">
                          <a:effectLst/>
                        </a:rPr>
                        <a:t>My </a:t>
                      </a:r>
                      <a:r>
                        <a:rPr lang="en-US" sz="4800" kern="100" dirty="0">
                          <a:effectLst/>
                        </a:rPr>
                        <a:t>friend, </a:t>
                      </a:r>
                      <a:r>
                        <a:rPr lang="en-US" sz="4800" u="sng" kern="100" dirty="0" smtClean="0">
                          <a:effectLst/>
                        </a:rPr>
                        <a:t>_</a:t>
                      </a:r>
                      <a:r>
                        <a:rPr lang="en-US" sz="4800" u="sng" kern="100" dirty="0" smtClean="0">
                          <a:solidFill>
                            <a:srgbClr val="C00000"/>
                          </a:solidFill>
                          <a:effectLst/>
                        </a:rPr>
                        <a:t>Helen</a:t>
                      </a:r>
                      <a:r>
                        <a:rPr lang="en-US" sz="4800" u="sng" kern="100" dirty="0" smtClean="0">
                          <a:solidFill>
                            <a:schemeClr val="bg1"/>
                          </a:solidFill>
                          <a:effectLst/>
                        </a:rPr>
                        <a:t>_</a:t>
                      </a:r>
                      <a:r>
                        <a:rPr lang="en-US" altLang="zh-TW" sz="4800" kern="100" dirty="0" smtClean="0">
                          <a:effectLst/>
                        </a:rPr>
                        <a:t>,</a:t>
                      </a:r>
                      <a:r>
                        <a:rPr lang="en-US" sz="4800" kern="1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4800" kern="100" dirty="0">
                          <a:effectLst/>
                        </a:rPr>
                        <a:t>likes </a:t>
                      </a:r>
                      <a:r>
                        <a:rPr lang="en-US" sz="4800" u="sng" kern="100" dirty="0" smtClean="0">
                          <a:effectLst/>
                        </a:rPr>
                        <a:t>____</a:t>
                      </a:r>
                      <a:r>
                        <a:rPr lang="en-US" sz="4800" u="sng" kern="100" dirty="0" smtClean="0">
                          <a:solidFill>
                            <a:srgbClr val="C00000"/>
                          </a:solidFill>
                          <a:effectLst/>
                        </a:rPr>
                        <a:t>ti</a:t>
                      </a:r>
                      <a:r>
                        <a:rPr lang="en-US" sz="4800" u="sng" kern="100" dirty="0" smtClean="0">
                          <a:solidFill>
                            <a:srgbClr val="C00000"/>
                          </a:solidFill>
                          <a:effectLst/>
                          <a:latin typeface="Comic Sans MS" panose="030F0702030302020204" pitchFamily="66" charset="0"/>
                        </a:rPr>
                        <a:t>g</a:t>
                      </a:r>
                      <a:r>
                        <a:rPr lang="en-US" sz="4800" u="sng" kern="100" dirty="0" smtClean="0">
                          <a:solidFill>
                            <a:srgbClr val="C00000"/>
                          </a:solidFill>
                          <a:effectLst/>
                        </a:rPr>
                        <a:t>ers</a:t>
                      </a:r>
                      <a:r>
                        <a:rPr lang="en-US" sz="4800" u="sng" kern="100" dirty="0" smtClean="0">
                          <a:effectLst/>
                        </a:rPr>
                        <a:t>___.</a:t>
                      </a:r>
                      <a:endParaRPr lang="zh-TW" sz="4800" u="sng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4800" kern="1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800" kern="100" dirty="0" smtClean="0">
                          <a:effectLst/>
                        </a:rPr>
                        <a:t>There </a:t>
                      </a:r>
                      <a:r>
                        <a:rPr lang="en-US" sz="4800" kern="100" dirty="0">
                          <a:effectLst/>
                        </a:rPr>
                        <a:t>is </a:t>
                      </a:r>
                      <a:r>
                        <a:rPr lang="en-US" sz="4800" u="sng" kern="100" dirty="0" smtClean="0">
                          <a:effectLst/>
                        </a:rPr>
                        <a:t>___</a:t>
                      </a:r>
                      <a:r>
                        <a:rPr lang="en-US" sz="4800" u="sng" kern="100" dirty="0" smtClean="0">
                          <a:solidFill>
                            <a:srgbClr val="C00000"/>
                          </a:solidFill>
                          <a:effectLst/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US" sz="4800" u="sng" kern="100" dirty="0" smtClean="0">
                          <a:effectLst/>
                        </a:rPr>
                        <a:t>____</a:t>
                      </a:r>
                      <a:r>
                        <a:rPr lang="en-US" sz="4800" kern="100" dirty="0" smtClean="0">
                          <a:effectLst/>
                        </a:rPr>
                        <a:t> __</a:t>
                      </a:r>
                      <a:r>
                        <a:rPr lang="en-US" altLang="zh-TW" sz="4800" u="sng" kern="100" dirty="0" smtClean="0">
                          <a:solidFill>
                            <a:srgbClr val="C00000"/>
                          </a:solidFill>
                          <a:effectLst/>
                        </a:rPr>
                        <a:t>ti</a:t>
                      </a:r>
                      <a:r>
                        <a:rPr lang="en-US" altLang="zh-TW" sz="4800" u="sng" kern="100" dirty="0" smtClean="0">
                          <a:solidFill>
                            <a:srgbClr val="C00000"/>
                          </a:solidFill>
                          <a:effectLst/>
                          <a:latin typeface="Comic Sans MS" panose="030F0702030302020204" pitchFamily="66" charset="0"/>
                        </a:rPr>
                        <a:t>g</a:t>
                      </a:r>
                      <a:r>
                        <a:rPr lang="en-US" altLang="zh-TW" sz="4800" u="sng" kern="100" dirty="0" smtClean="0">
                          <a:solidFill>
                            <a:srgbClr val="C00000"/>
                          </a:solidFill>
                          <a:effectLst/>
                        </a:rPr>
                        <a:t>er</a:t>
                      </a:r>
                      <a:r>
                        <a:rPr lang="en-US" sz="4800" kern="100" dirty="0" smtClean="0">
                          <a:effectLst/>
                        </a:rPr>
                        <a:t>___ </a:t>
                      </a:r>
                      <a:r>
                        <a:rPr lang="en-US" sz="4800" kern="100" dirty="0">
                          <a:effectLst/>
                        </a:rPr>
                        <a:t>in the zoo.</a:t>
                      </a:r>
                      <a:endParaRPr lang="zh-TW" sz="48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4800" kern="1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800" kern="100" dirty="0" smtClean="0">
                          <a:effectLst/>
                        </a:rPr>
                        <a:t>There </a:t>
                      </a:r>
                      <a:r>
                        <a:rPr lang="en-US" sz="4800" kern="100" dirty="0">
                          <a:effectLst/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US" sz="4800" kern="100" dirty="0">
                          <a:effectLst/>
                        </a:rPr>
                        <a:t>re </a:t>
                      </a:r>
                      <a:r>
                        <a:rPr lang="en-US" sz="4800" kern="100" dirty="0" smtClean="0">
                          <a:effectLst/>
                        </a:rPr>
                        <a:t>_</a:t>
                      </a:r>
                      <a:r>
                        <a:rPr lang="en-US" sz="4800" u="sng" kern="100" dirty="0" smtClean="0">
                          <a:effectLst/>
                        </a:rPr>
                        <a:t>_</a:t>
                      </a:r>
                      <a:r>
                        <a:rPr lang="en-US" sz="4800" u="sng" kern="100" dirty="0" smtClean="0">
                          <a:solidFill>
                            <a:srgbClr val="C00000"/>
                          </a:solidFill>
                          <a:effectLst/>
                        </a:rPr>
                        <a:t>two</a:t>
                      </a:r>
                      <a:r>
                        <a:rPr lang="en-US" sz="4800" kern="100" dirty="0" smtClean="0">
                          <a:solidFill>
                            <a:schemeClr val="bg1"/>
                          </a:solidFill>
                          <a:effectLst/>
                        </a:rPr>
                        <a:t>__</a:t>
                      </a:r>
                      <a:r>
                        <a:rPr lang="en-US" sz="4800" kern="100" dirty="0" smtClean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4800" kern="100" dirty="0" smtClean="0">
                          <a:effectLst/>
                        </a:rPr>
                        <a:t>__</a:t>
                      </a:r>
                      <a:r>
                        <a:rPr lang="en-US" altLang="zh-TW" sz="4800" u="sng" kern="100" dirty="0" smtClean="0">
                          <a:solidFill>
                            <a:srgbClr val="C00000"/>
                          </a:solidFill>
                          <a:effectLst/>
                        </a:rPr>
                        <a:t>ti</a:t>
                      </a:r>
                      <a:r>
                        <a:rPr lang="en-US" altLang="zh-TW" sz="4800" u="sng" kern="100" dirty="0" smtClean="0">
                          <a:solidFill>
                            <a:srgbClr val="C00000"/>
                          </a:solidFill>
                          <a:effectLst/>
                          <a:latin typeface="Comic Sans MS" panose="030F0702030302020204" pitchFamily="66" charset="0"/>
                        </a:rPr>
                        <a:t>g</a:t>
                      </a:r>
                      <a:r>
                        <a:rPr lang="en-US" altLang="zh-TW" sz="4800" u="sng" kern="100" dirty="0" smtClean="0">
                          <a:solidFill>
                            <a:srgbClr val="C00000"/>
                          </a:solidFill>
                          <a:effectLst/>
                        </a:rPr>
                        <a:t>ers</a:t>
                      </a:r>
                      <a:r>
                        <a:rPr lang="en-US" sz="4800" kern="100" dirty="0" smtClean="0">
                          <a:effectLst/>
                        </a:rPr>
                        <a:t>__ </a:t>
                      </a:r>
                      <a:r>
                        <a:rPr lang="en-US" sz="4800" kern="100" dirty="0">
                          <a:effectLst/>
                        </a:rPr>
                        <a:t>in the zoo.</a:t>
                      </a:r>
                      <a:endParaRPr lang="zh-TW" sz="48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39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76</Words>
  <Application>Microsoft Office PowerPoint</Application>
  <PresentationFormat>寬螢幕</PresentationFormat>
  <Paragraphs>51</Paragraphs>
  <Slides>4</Slides>
  <Notes>0</Notes>
  <HiddenSlides>0</HiddenSlides>
  <MMClips>0</MMClips>
  <ScaleCrop>false</ScaleCrop>
  <HeadingPairs>
    <vt:vector size="8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4" baseType="lpstr">
      <vt:lpstr>Arial Unicode MS</vt:lpstr>
      <vt:lpstr>新細明體</vt:lpstr>
      <vt:lpstr>Arial</vt:lpstr>
      <vt:lpstr>Calibri</vt:lpstr>
      <vt:lpstr>Calibri Light</vt:lpstr>
      <vt:lpstr>Comic Sans MS</vt:lpstr>
      <vt:lpstr>Cooper Black</vt:lpstr>
      <vt:lpstr>Times New Roman</vt:lpstr>
      <vt:lpstr>Office 佈景主題</vt:lpstr>
      <vt:lpstr>文件</vt:lpstr>
      <vt:lpstr>    Animals  In The Zoo</vt:lpstr>
      <vt:lpstr>PowerPoint 簡報</vt:lpstr>
      <vt:lpstr>PowerPoint 簡報</vt:lpstr>
      <vt:lpstr>PowerPoint 簡報</vt:lpstr>
    </vt:vector>
  </TitlesOfParts>
  <Company>SYNNEX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Animals  in the zoo</dc:title>
  <dc:creator>user</dc:creator>
  <cp:lastModifiedBy>user</cp:lastModifiedBy>
  <cp:revision>15</cp:revision>
  <dcterms:created xsi:type="dcterms:W3CDTF">2017-11-20T08:01:00Z</dcterms:created>
  <dcterms:modified xsi:type="dcterms:W3CDTF">2017-11-22T05:12:50Z</dcterms:modified>
</cp:coreProperties>
</file>