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74" r:id="rId4"/>
    <p:sldId id="275" r:id="rId5"/>
    <p:sldId id="276" r:id="rId6"/>
    <p:sldId id="277" r:id="rId7"/>
    <p:sldId id="258" r:id="rId8"/>
    <p:sldId id="259" r:id="rId9"/>
    <p:sldId id="260" r:id="rId10"/>
    <p:sldId id="261" r:id="rId11"/>
    <p:sldId id="262" r:id="rId12"/>
    <p:sldId id="266" r:id="rId13"/>
    <p:sldId id="272" r:id="rId14"/>
    <p:sldId id="279" r:id="rId15"/>
    <p:sldId id="278" r:id="rId16"/>
    <p:sldId id="280" r:id="rId17"/>
    <p:sldId id="281" r:id="rId18"/>
    <p:sldId id="282" r:id="rId1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0648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4616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9818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285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1336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0018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5905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0206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0375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4968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74597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73950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8145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0684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34809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09762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0412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81FF0B3-366D-447B-BAB7-65D346F45C35}" type="datetimeFigureOut">
              <a:rPr lang="zh-TW" altLang="en-US" smtClean="0"/>
              <a:t>2019/3/28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C4997E9-A45B-4648-AC5C-ACDD05CA5F0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371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生活課程實務探討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5361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61274" t="22013" r="3490" b="12159"/>
          <a:stretch/>
        </p:blipFill>
        <p:spPr>
          <a:xfrm>
            <a:off x="0" y="0"/>
            <a:ext cx="12192000" cy="6495690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6495690"/>
            <a:ext cx="4425352" cy="345057"/>
          </a:xfrm>
        </p:spPr>
        <p:txBody>
          <a:bodyPr>
            <a:normAutofit fontScale="55000" lnSpcReduction="20000"/>
          </a:bodyPr>
          <a:lstStyle/>
          <a:p>
            <a:r>
              <a:rPr lang="zh-TW" altLang="en-US" dirty="0"/>
              <a:t>取</a:t>
            </a:r>
            <a:r>
              <a:rPr lang="zh-TW" altLang="en-US" dirty="0" smtClean="0"/>
              <a:t>自 生活</a:t>
            </a:r>
            <a:r>
              <a:rPr lang="zh-TW" altLang="en-US" dirty="0"/>
              <a:t>課程素養導向教學模組實務</a:t>
            </a:r>
            <a:r>
              <a:rPr lang="zh-TW" altLang="en-US" dirty="0" smtClean="0"/>
              <a:t>探討 陳惠美資料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06391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6495690"/>
            <a:ext cx="4425352" cy="345057"/>
          </a:xfrm>
        </p:spPr>
        <p:txBody>
          <a:bodyPr>
            <a:normAutofit fontScale="55000" lnSpcReduction="20000"/>
          </a:bodyPr>
          <a:lstStyle/>
          <a:p>
            <a:r>
              <a:rPr lang="zh-TW" altLang="en-US" dirty="0"/>
              <a:t>取</a:t>
            </a:r>
            <a:r>
              <a:rPr lang="zh-TW" altLang="en-US" dirty="0" smtClean="0"/>
              <a:t>自 生活</a:t>
            </a:r>
            <a:r>
              <a:rPr lang="zh-TW" altLang="en-US" dirty="0"/>
              <a:t>課程素養導向教學模組實務</a:t>
            </a:r>
            <a:r>
              <a:rPr lang="zh-TW" altLang="en-US" dirty="0" smtClean="0"/>
              <a:t>探討 陳惠美資料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61061" t="21174" r="3632" b="12788"/>
          <a:stretch/>
        </p:blipFill>
        <p:spPr>
          <a:xfrm>
            <a:off x="-60385" y="0"/>
            <a:ext cx="12252385" cy="649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86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6495690"/>
            <a:ext cx="4425352" cy="345057"/>
          </a:xfrm>
        </p:spPr>
        <p:txBody>
          <a:bodyPr>
            <a:normAutofit fontScale="55000" lnSpcReduction="20000"/>
          </a:bodyPr>
          <a:lstStyle/>
          <a:p>
            <a:r>
              <a:rPr lang="zh-TW" altLang="en-US" dirty="0"/>
              <a:t>取</a:t>
            </a:r>
            <a:r>
              <a:rPr lang="zh-TW" altLang="en-US" dirty="0" smtClean="0"/>
              <a:t>自 生活</a:t>
            </a:r>
            <a:r>
              <a:rPr lang="zh-TW" altLang="en-US" dirty="0"/>
              <a:t>課程素養導向教學模組實務</a:t>
            </a:r>
            <a:r>
              <a:rPr lang="zh-TW" altLang="en-US" dirty="0" smtClean="0"/>
              <a:t>探討 陳惠美資料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60992" t="21593" r="4127" b="13207"/>
          <a:stretch/>
        </p:blipFill>
        <p:spPr>
          <a:xfrm>
            <a:off x="0" y="0"/>
            <a:ext cx="12192000" cy="649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808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67075" t="19707" r="4977" b="17400"/>
          <a:stretch/>
        </p:blipFill>
        <p:spPr>
          <a:xfrm>
            <a:off x="0" y="0"/>
            <a:ext cx="12192000" cy="6495690"/>
          </a:xfrm>
          <a:prstGeom prst="rect">
            <a:avLst/>
          </a:prstGeom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0" y="6495690"/>
            <a:ext cx="4425352" cy="3450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取自 </a:t>
            </a:r>
            <a:r>
              <a:rPr lang="en-US" altLang="zh-TW" dirty="0" smtClean="0"/>
              <a:t>107</a:t>
            </a:r>
            <a:r>
              <a:rPr lang="zh-TW" altLang="en-US" dirty="0" smtClean="0"/>
              <a:t>生活課程綱要意涵 林正文資料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42701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64241" t="22290" r="7922" b="15530"/>
          <a:stretch/>
        </p:blipFill>
        <p:spPr>
          <a:xfrm>
            <a:off x="0" y="0"/>
            <a:ext cx="12192000" cy="6518750"/>
          </a:xfrm>
          <a:prstGeom prst="rect">
            <a:avLst/>
          </a:prstGeom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0" y="6495690"/>
            <a:ext cx="4425352" cy="3450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取自 </a:t>
            </a:r>
            <a:r>
              <a:rPr lang="en-US" altLang="zh-TW" dirty="0" smtClean="0"/>
              <a:t>107</a:t>
            </a:r>
            <a:r>
              <a:rPr lang="zh-TW" altLang="en-US" dirty="0" smtClean="0"/>
              <a:t>生活課程綱要意涵 林正文資料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91407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標題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108950" cy="976312"/>
          </a:xfrm>
          <a:solidFill>
            <a:schemeClr val="accent1"/>
          </a:solidFill>
        </p:spPr>
        <p:txBody>
          <a:bodyPr/>
          <a:lstStyle/>
          <a:p>
            <a:r>
              <a:rPr lang="zh-TW" altLang="en-US" sz="4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素養導向教學的發展策略</a:t>
            </a:r>
          </a:p>
        </p:txBody>
      </p:sp>
      <p:sp>
        <p:nvSpPr>
          <p:cNvPr id="5529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3200" dirty="0" smtClean="0">
                <a:ea typeface="新細明體" panose="02020500000000000000" pitchFamily="18" charset="-120"/>
              </a:rPr>
              <a:t>活化教學策略</a:t>
            </a:r>
            <a:endParaRPr lang="en-US" altLang="zh-TW" sz="3200" dirty="0" smtClean="0">
              <a:ea typeface="新細明體" panose="02020500000000000000" pitchFamily="18" charset="-120"/>
            </a:endParaRPr>
          </a:p>
          <a:p>
            <a:endParaRPr lang="en-US" altLang="zh-TW" sz="3200" dirty="0" smtClean="0">
              <a:ea typeface="新細明體" panose="02020500000000000000" pitchFamily="18" charset="-120"/>
            </a:endParaRPr>
          </a:p>
          <a:p>
            <a:r>
              <a:rPr lang="zh-TW" altLang="en-US" sz="3200" dirty="0" smtClean="0">
                <a:ea typeface="新細明體" panose="02020500000000000000" pitchFamily="18" charset="-120"/>
              </a:rPr>
              <a:t>逆向回推策略</a:t>
            </a:r>
            <a:endParaRPr lang="en-US" altLang="zh-TW" sz="3200" dirty="0" smtClean="0">
              <a:ea typeface="新細明體" panose="02020500000000000000" pitchFamily="18" charset="-120"/>
            </a:endParaRPr>
          </a:p>
          <a:p>
            <a:endParaRPr lang="en-US" altLang="zh-TW" sz="3200" dirty="0" smtClean="0">
              <a:ea typeface="新細明體" panose="02020500000000000000" pitchFamily="18" charset="-120"/>
            </a:endParaRPr>
          </a:p>
          <a:p>
            <a:r>
              <a:rPr lang="zh-TW" altLang="en-US" sz="3200" dirty="0" smtClean="0">
                <a:ea typeface="新細明體" panose="02020500000000000000" pitchFamily="18" charset="-120"/>
              </a:rPr>
              <a:t>成效檢核策略</a:t>
            </a:r>
            <a:endParaRPr lang="en-US" altLang="zh-TW" sz="3200" dirty="0" smtClean="0">
              <a:ea typeface="新細明體" panose="02020500000000000000" pitchFamily="18" charset="-120"/>
            </a:endParaRPr>
          </a:p>
          <a:p>
            <a:endParaRPr lang="en-US" altLang="zh-TW" dirty="0" smtClean="0">
              <a:ea typeface="新細明體" panose="02020500000000000000" pitchFamily="18" charset="-120"/>
            </a:endParaRPr>
          </a:p>
          <a:p>
            <a:endParaRPr lang="zh-TW" altLang="en-US" dirty="0" smtClean="0">
              <a:ea typeface="新細明體" panose="02020500000000000000" pitchFamily="18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0" y="6495690"/>
            <a:ext cx="4425352" cy="3450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取自 生活課程綱領綱與教學案例探討 吳璧純資料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2930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標題 1"/>
          <p:cNvSpPr>
            <a:spLocks noGrp="1"/>
          </p:cNvSpPr>
          <p:nvPr>
            <p:ph type="title"/>
          </p:nvPr>
        </p:nvSpPr>
        <p:spPr>
          <a:xfrm>
            <a:off x="1981201" y="274638"/>
            <a:ext cx="8253413" cy="944562"/>
          </a:xfrm>
          <a:solidFill>
            <a:schemeClr val="accent1"/>
          </a:solidFill>
        </p:spPr>
        <p:txBody>
          <a:bodyPr/>
          <a:lstStyle/>
          <a:p>
            <a:r>
              <a:rPr lang="zh-TW" altLang="en-US" sz="4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用目標來整你的學習脈絡</a:t>
            </a:r>
          </a:p>
        </p:txBody>
      </p:sp>
      <p:sp>
        <p:nvSpPr>
          <p:cNvPr id="56323" name="內容版面配置區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>
              <a:buFontTx/>
              <a:buNone/>
            </a:pPr>
            <a:r>
              <a:rPr lang="zh-TW" altLang="en-US" smtClean="0">
                <a:ea typeface="新細明體" panose="02020500000000000000" pitchFamily="18" charset="-120"/>
              </a:rPr>
              <a:t>   </a:t>
            </a:r>
            <a:endParaRPr lang="en-US" altLang="zh-TW" smtClean="0">
              <a:ea typeface="新細明體" panose="02020500000000000000" pitchFamily="18" charset="-120"/>
            </a:endParaRPr>
          </a:p>
          <a:p>
            <a:pPr>
              <a:buFontTx/>
              <a:buNone/>
            </a:pPr>
            <a:r>
              <a:rPr lang="zh-TW" altLang="en-US" smtClean="0">
                <a:ea typeface="新細明體" panose="02020500000000000000" pitchFamily="18" charset="-120"/>
              </a:rPr>
              <a:t>  </a:t>
            </a:r>
            <a:r>
              <a:rPr lang="en-US" altLang="zh-TW" smtClean="0">
                <a:ea typeface="新細明體" panose="02020500000000000000" pitchFamily="18" charset="-120"/>
              </a:rPr>
              <a:t>1.</a:t>
            </a:r>
            <a:r>
              <a:rPr lang="zh-TW" altLang="en-US" smtClean="0">
                <a:ea typeface="新細明體" panose="02020500000000000000" pitchFamily="18" charset="-120"/>
              </a:rPr>
              <a:t>最終的學習活動跟學習目標的關係</a:t>
            </a:r>
            <a:endParaRPr lang="en-US" altLang="zh-TW" smtClean="0">
              <a:ea typeface="新細明體" panose="02020500000000000000" pitchFamily="18" charset="-120"/>
            </a:endParaRPr>
          </a:p>
          <a:p>
            <a:pPr>
              <a:buFontTx/>
              <a:buNone/>
            </a:pPr>
            <a:endParaRPr lang="en-US" altLang="zh-TW" smtClean="0">
              <a:ea typeface="新細明體" panose="02020500000000000000" pitchFamily="18" charset="-120"/>
            </a:endParaRPr>
          </a:p>
          <a:p>
            <a:pPr>
              <a:buFontTx/>
              <a:buNone/>
            </a:pPr>
            <a:r>
              <a:rPr lang="zh-TW" altLang="en-US" smtClean="0">
                <a:ea typeface="新細明體" panose="02020500000000000000" pitchFamily="18" charset="-120"/>
              </a:rPr>
              <a:t>  </a:t>
            </a:r>
            <a:r>
              <a:rPr lang="en-US" altLang="zh-TW" smtClean="0">
                <a:ea typeface="新細明體" panose="02020500000000000000" pitchFamily="18" charset="-120"/>
              </a:rPr>
              <a:t>2.</a:t>
            </a:r>
            <a:r>
              <a:rPr lang="zh-TW" altLang="en-US" smtClean="0">
                <a:ea typeface="新細明體" panose="02020500000000000000" pitchFamily="18" charset="-120"/>
              </a:rPr>
              <a:t>各學習活動是否展現出學生所學的能力是否相關或疊加</a:t>
            </a:r>
            <a:endParaRPr lang="en-US" altLang="zh-TW" smtClean="0">
              <a:ea typeface="新細明體" panose="02020500000000000000" pitchFamily="18" charset="-120"/>
            </a:endParaRPr>
          </a:p>
          <a:p>
            <a:pPr>
              <a:buFontTx/>
              <a:buNone/>
            </a:pPr>
            <a:r>
              <a:rPr lang="zh-TW" altLang="en-US" smtClean="0">
                <a:ea typeface="新細明體" panose="02020500000000000000" pitchFamily="18" charset="-120"/>
              </a:rPr>
              <a:t>  </a:t>
            </a:r>
            <a:endParaRPr lang="en-US" altLang="zh-TW" smtClean="0">
              <a:ea typeface="新細明體" panose="02020500000000000000" pitchFamily="18" charset="-120"/>
            </a:endParaRPr>
          </a:p>
          <a:p>
            <a:pPr>
              <a:buFontTx/>
              <a:buNone/>
            </a:pPr>
            <a:r>
              <a:rPr lang="zh-TW" altLang="en-US" smtClean="0">
                <a:ea typeface="新細明體" panose="02020500000000000000" pitchFamily="18" charset="-120"/>
              </a:rPr>
              <a:t>      </a:t>
            </a:r>
            <a:r>
              <a:rPr lang="zh-TW" altLang="en-US" smtClean="0">
                <a:solidFill>
                  <a:srgbClr val="FF0000"/>
                </a:solidFill>
                <a:ea typeface="新細明體" panose="02020500000000000000" pitchFamily="18" charset="-120"/>
              </a:rPr>
              <a:t>使用逆向回推策略</a:t>
            </a:r>
            <a:endParaRPr lang="en-US" altLang="zh-TW" smtClean="0">
              <a:solidFill>
                <a:srgbClr val="FF0000"/>
              </a:solidFill>
              <a:ea typeface="新細明體" panose="02020500000000000000" pitchFamily="18" charset="-120"/>
            </a:endParaRPr>
          </a:p>
          <a:p>
            <a:pPr>
              <a:buFontTx/>
              <a:buNone/>
            </a:pPr>
            <a:endParaRPr lang="zh-TW" altLang="en-US" smtClean="0">
              <a:ea typeface="新細明體" panose="02020500000000000000" pitchFamily="18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0" y="6495690"/>
            <a:ext cx="4425352" cy="3450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取自 生活課程綱領綱與教學案例探討 吳璧純資料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85094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逆向回推</a:t>
            </a:r>
          </a:p>
        </p:txBody>
      </p:sp>
      <p:sp>
        <p:nvSpPr>
          <p:cNvPr id="57347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zh-TW" altLang="en-US">
                <a:ea typeface="新細明體" panose="02020500000000000000" pitchFamily="18" charset="-120"/>
              </a:rPr>
              <a:t>活動目標：</a:t>
            </a:r>
            <a:endParaRPr lang="en-US" altLang="zh-TW">
              <a:ea typeface="新細明體" panose="02020500000000000000" pitchFamily="18" charset="-120"/>
            </a:endParaRPr>
          </a:p>
          <a:p>
            <a:pPr>
              <a:buFontTx/>
              <a:buNone/>
            </a:pPr>
            <a:r>
              <a:rPr lang="zh-TW" altLang="zh-TW" sz="2400">
                <a:ea typeface="新細明體" panose="02020500000000000000" pitchFamily="18" charset="-120"/>
              </a:rPr>
              <a:t>◎能整理觀察與訪問記錄</a:t>
            </a:r>
          </a:p>
          <a:p>
            <a:pPr>
              <a:buFontTx/>
              <a:buNone/>
            </a:pPr>
            <a:r>
              <a:rPr lang="zh-TW" altLang="zh-TW" sz="2400">
                <a:ea typeface="新細明體" panose="02020500000000000000" pitchFamily="18" charset="-120"/>
              </a:rPr>
              <a:t>◎小組能討論出分享會的方式與工作準備事宜。</a:t>
            </a:r>
            <a:r>
              <a:rPr lang="en-US" altLang="zh-TW" sz="2400">
                <a:ea typeface="新細明體" panose="02020500000000000000" pitchFamily="18" charset="-120"/>
              </a:rPr>
              <a:t>(4-I-1-1))</a:t>
            </a:r>
            <a:endParaRPr lang="zh-TW" altLang="zh-TW" sz="2400">
              <a:ea typeface="新細明體" panose="02020500000000000000" pitchFamily="18" charset="-120"/>
            </a:endParaRPr>
          </a:p>
          <a:p>
            <a:pPr>
              <a:buFontTx/>
              <a:buNone/>
            </a:pPr>
            <a:r>
              <a:rPr lang="zh-TW" altLang="zh-TW" sz="2400">
                <a:ea typeface="新細明體" panose="02020500000000000000" pitchFamily="18" charset="-120"/>
              </a:rPr>
              <a:t>◎透過分享會活動，能與人合作，並遵守禮儀，表達對社區探究後的收穫與想法。</a:t>
            </a:r>
            <a:r>
              <a:rPr lang="en-US" altLang="zh-TW" sz="2400">
                <a:ea typeface="新細明體" panose="02020500000000000000" pitchFamily="18" charset="-120"/>
              </a:rPr>
              <a:t>(4-I-1-1) (6-I-3-2)(7-I-4-2)</a:t>
            </a:r>
            <a:endParaRPr lang="zh-TW" altLang="zh-TW" sz="2400">
              <a:ea typeface="新細明體" panose="02020500000000000000" pitchFamily="18" charset="-120"/>
            </a:endParaRPr>
          </a:p>
          <a:p>
            <a:pPr>
              <a:buFontTx/>
              <a:buNone/>
            </a:pPr>
            <a:r>
              <a:rPr lang="zh-TW" altLang="en-US">
                <a:ea typeface="新細明體" panose="02020500000000000000" pitchFamily="18" charset="-120"/>
              </a:rPr>
              <a:t>活動：</a:t>
            </a:r>
            <a:endParaRPr lang="en-US" altLang="zh-TW">
              <a:ea typeface="新細明體" panose="02020500000000000000" pitchFamily="18" charset="-120"/>
            </a:endParaRPr>
          </a:p>
          <a:p>
            <a:pPr>
              <a:buFontTx/>
              <a:buNone/>
            </a:pPr>
            <a:r>
              <a:rPr lang="zh-TW" altLang="en-US" sz="2400">
                <a:ea typeface="新細明體" panose="02020500000000000000" pitchFamily="18" charset="-120"/>
              </a:rPr>
              <a:t>社區學習與分享會心得</a:t>
            </a:r>
            <a:r>
              <a:rPr lang="en-US" altLang="zh-TW" sz="2400"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en-US" sz="2400">
                <a:ea typeface="新細明體" panose="02020500000000000000" pitchFamily="18" charset="-120"/>
              </a:rPr>
              <a:t>分享會發表與欣賞</a:t>
            </a:r>
            <a:r>
              <a:rPr lang="en-US" altLang="zh-TW" sz="2400"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en-US" sz="2400">
                <a:ea typeface="新細明體" panose="02020500000000000000" pitchFamily="18" charset="-120"/>
                <a:sym typeface="Wingdings" panose="05000000000000000000" pitchFamily="2" charset="2"/>
              </a:rPr>
              <a:t>分工合作準備分享會</a:t>
            </a:r>
            <a:r>
              <a:rPr lang="en-US" altLang="zh-TW" sz="2400"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en-US" sz="2400">
                <a:ea typeface="新細明體" panose="02020500000000000000" pitchFamily="18" charset="-120"/>
                <a:sym typeface="Wingdings" panose="05000000000000000000" pitchFamily="2" charset="2"/>
              </a:rPr>
              <a:t>討論分享會的工作任務與分工</a:t>
            </a:r>
            <a:r>
              <a:rPr lang="en-US" altLang="zh-TW" sz="2400"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en-US" sz="2400">
                <a:ea typeface="新細明體" panose="02020500000000000000" pitchFamily="18" charset="-120"/>
                <a:sym typeface="Wingdings" panose="05000000000000000000" pitchFamily="2" charset="2"/>
              </a:rPr>
              <a:t>整理觀察與訪問紀錄</a:t>
            </a:r>
            <a:endParaRPr lang="zh-TW" altLang="en-US" sz="2400">
              <a:ea typeface="新細明體" panose="02020500000000000000" pitchFamily="18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0" y="6495690"/>
            <a:ext cx="4425352" cy="3450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取自 生活課程綱領綱與教學案例探討 吳璧純資料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30613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標題 1"/>
          <p:cNvSpPr>
            <a:spLocks noGrp="1"/>
          </p:cNvSpPr>
          <p:nvPr>
            <p:ph type="title"/>
          </p:nvPr>
        </p:nvSpPr>
        <p:spPr>
          <a:xfrm>
            <a:off x="1981201" y="274639"/>
            <a:ext cx="8075613" cy="922337"/>
          </a:xfrm>
          <a:solidFill>
            <a:schemeClr val="accent1"/>
          </a:solidFill>
        </p:spPr>
        <p:txBody>
          <a:bodyPr/>
          <a:lstStyle/>
          <a:p>
            <a:r>
              <a:rPr lang="zh-TW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課程發展與設計的幾個原則</a:t>
            </a:r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8371" name="內容版面配置區 2"/>
          <p:cNvSpPr>
            <a:spLocks noGrp="1"/>
          </p:cNvSpPr>
          <p:nvPr>
            <p:ph idx="1"/>
          </p:nvPr>
        </p:nvSpPr>
        <p:spPr>
          <a:xfrm>
            <a:off x="1774825" y="1341438"/>
            <a:ext cx="8459788" cy="5516562"/>
          </a:xfrm>
          <a:solidFill>
            <a:srgbClr val="92D050"/>
          </a:solidFill>
        </p:spPr>
        <p:txBody>
          <a:bodyPr/>
          <a:lstStyle/>
          <a:p>
            <a:pPr marL="801688" indent="-801688">
              <a:buNone/>
            </a:pPr>
            <a:r>
              <a:rPr lang="zh-TW" altLang="zh-TW">
                <a:ea typeface="新細明體" panose="02020500000000000000" pitchFamily="18" charset="-120"/>
              </a:rPr>
              <a:t>一、在教學歷程中，不斷地交錯與接續</a:t>
            </a:r>
            <a:r>
              <a:rPr lang="zh-TW" altLang="zh-TW">
                <a:solidFill>
                  <a:srgbClr val="FF3399"/>
                </a:solidFill>
                <a:ea typeface="新細明體" panose="02020500000000000000" pitchFamily="18" charset="-120"/>
              </a:rPr>
              <a:t>「情境、任務、思考、學習方法或策略使用、行動或反思」</a:t>
            </a:r>
            <a:r>
              <a:rPr lang="zh-TW" altLang="zh-TW">
                <a:ea typeface="新細明體" panose="02020500000000000000" pitchFamily="18" charset="-120"/>
              </a:rPr>
              <a:t>等元素</a:t>
            </a:r>
          </a:p>
          <a:p>
            <a:pPr marL="801688" indent="-801688">
              <a:buNone/>
            </a:pPr>
            <a:r>
              <a:rPr lang="en-US" altLang="zh-TW">
                <a:ea typeface="新細明體" panose="02020500000000000000" pitchFamily="18" charset="-120"/>
              </a:rPr>
              <a:t>  </a:t>
            </a:r>
            <a:r>
              <a:rPr lang="zh-TW" altLang="zh-TW">
                <a:ea typeface="新細明體" panose="02020500000000000000" pitchFamily="18" charset="-120"/>
              </a:rPr>
              <a:t>二、在學習歷程中，善用教學策略</a:t>
            </a:r>
            <a:r>
              <a:rPr lang="zh-TW" altLang="zh-TW">
                <a:solidFill>
                  <a:srgbClr val="FF3399"/>
                </a:solidFill>
                <a:ea typeface="新細明體" panose="02020500000000000000" pitchFamily="18" charset="-120"/>
              </a:rPr>
              <a:t>促進學生素養發展以及自主學習</a:t>
            </a:r>
          </a:p>
          <a:p>
            <a:pPr marL="801688" indent="-801688">
              <a:buNone/>
            </a:pPr>
            <a:r>
              <a:rPr lang="en-US" altLang="zh-TW">
                <a:ea typeface="新細明體" panose="02020500000000000000" pitchFamily="18" charset="-120"/>
              </a:rPr>
              <a:t>  </a:t>
            </a:r>
            <a:r>
              <a:rPr lang="zh-TW" altLang="zh-TW">
                <a:ea typeface="新細明體" panose="02020500000000000000" pitchFamily="18" charset="-120"/>
              </a:rPr>
              <a:t>三、在教學歷程中，</a:t>
            </a:r>
            <a:r>
              <a:rPr lang="zh-TW" altLang="zh-TW">
                <a:solidFill>
                  <a:srgbClr val="FF3399"/>
                </a:solidFill>
                <a:ea typeface="新細明體" panose="02020500000000000000" pitchFamily="18" charset="-120"/>
              </a:rPr>
              <a:t>透過形成性評量關注學生學習，給予鼓勵與回饋，促進素養形成</a:t>
            </a:r>
          </a:p>
          <a:p>
            <a:pPr marL="801688" indent="-801688">
              <a:buNone/>
            </a:pPr>
            <a:r>
              <a:rPr lang="en-US" altLang="zh-TW">
                <a:ea typeface="新細明體" panose="02020500000000000000" pitchFamily="18" charset="-120"/>
              </a:rPr>
              <a:t>  </a:t>
            </a:r>
            <a:r>
              <a:rPr lang="zh-TW" altLang="zh-TW">
                <a:ea typeface="新細明體" panose="02020500000000000000" pitchFamily="18" charset="-120"/>
              </a:rPr>
              <a:t>四、在教學設計與實踐中，</a:t>
            </a:r>
            <a:r>
              <a:rPr lang="zh-TW" altLang="zh-TW">
                <a:solidFill>
                  <a:srgbClr val="FF3399"/>
                </a:solidFill>
                <a:ea typeface="新細明體" panose="02020500000000000000" pitchFamily="18" charset="-120"/>
              </a:rPr>
              <a:t>時常反思學生表現目標</a:t>
            </a:r>
            <a:r>
              <a:rPr lang="zh-TW" altLang="zh-TW">
                <a:ea typeface="新細明體" panose="02020500000000000000" pitchFamily="18" charset="-120"/>
              </a:rPr>
              <a:t>達成的情形</a:t>
            </a:r>
            <a:r>
              <a:rPr lang="en-US" altLang="zh-TW">
                <a:ea typeface="新細明體" panose="02020500000000000000" pitchFamily="18" charset="-120"/>
              </a:rPr>
              <a:t>   </a:t>
            </a:r>
            <a:r>
              <a:rPr lang="en-US" altLang="zh-TW" b="1">
                <a:ea typeface="新細明體" panose="02020500000000000000" pitchFamily="18" charset="-120"/>
              </a:rPr>
              <a:t> </a:t>
            </a:r>
            <a:endParaRPr lang="zh-TW" altLang="zh-TW">
              <a:ea typeface="新細明體" panose="02020500000000000000" pitchFamily="18" charset="-120"/>
            </a:endParaRPr>
          </a:p>
          <a:p>
            <a:pPr marL="801688" indent="-801688">
              <a:buNone/>
            </a:pPr>
            <a:r>
              <a:rPr lang="en-US" altLang="zh-TW">
                <a:ea typeface="新細明體" panose="02020500000000000000" pitchFamily="18" charset="-120"/>
              </a:rPr>
              <a:t>  </a:t>
            </a:r>
            <a:r>
              <a:rPr lang="zh-TW" altLang="zh-TW">
                <a:ea typeface="新細明體" panose="02020500000000000000" pitchFamily="18" charset="-120"/>
              </a:rPr>
              <a:t>五、素養或核心素養的養成可能無法在一個教學單元內就看到，</a:t>
            </a:r>
            <a:r>
              <a:rPr lang="zh-TW" altLang="zh-TW">
                <a:solidFill>
                  <a:srgbClr val="FF3399"/>
                </a:solidFill>
                <a:ea typeface="新細明體" panose="02020500000000000000" pitchFamily="18" charset="-120"/>
              </a:rPr>
              <a:t>要有系統與脈絡觀</a:t>
            </a:r>
            <a:endParaRPr lang="zh-TW" altLang="en-US">
              <a:solidFill>
                <a:srgbClr val="FF3399"/>
              </a:solidFill>
              <a:ea typeface="新細明體" panose="02020500000000000000" pitchFamily="18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0" y="6495690"/>
            <a:ext cx="4425352" cy="3450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取自 生活課程綱領綱與教學案例探討 吳璧純資料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8970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zh-TW" altLang="zh-TW" sz="4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素養導向與能力教育在生活課程主題教案設計上最大的不同是？</a:t>
            </a:r>
            <a:endParaRPr lang="zh-TW" altLang="zh-TW" sz="40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957809" y="2554228"/>
            <a:ext cx="8074025" cy="4138612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dirty="0" smtClean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歷程</a:t>
            </a:r>
            <a:r>
              <a:rPr lang="zh-TW" altLang="zh-TW" dirty="0" smtClean="0">
                <a:latin typeface="新細明體" pitchFamily="18" charset="-120"/>
                <a:ea typeface="新細明體" pitchFamily="18" charset="-120"/>
              </a:rPr>
              <a:t>與</a:t>
            </a:r>
            <a:r>
              <a:rPr lang="zh-TW" altLang="zh-TW" dirty="0" smtClean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成效</a:t>
            </a:r>
            <a:r>
              <a:rPr lang="zh-TW" altLang="zh-TW" dirty="0" smtClean="0">
                <a:latin typeface="新細明體" pitchFamily="18" charset="-120"/>
                <a:ea typeface="新細明體" pitchFamily="18" charset="-120"/>
              </a:rPr>
              <a:t>並重</a:t>
            </a:r>
            <a:endParaRPr lang="en-US" altLang="zh-TW" dirty="0" smtClean="0">
              <a:latin typeface="新細明體" pitchFamily="18" charset="-120"/>
              <a:ea typeface="新細明體" pitchFamily="18" charset="-120"/>
            </a:endParaRPr>
          </a:p>
          <a:p>
            <a:pPr eaLnBrk="1" hangingPunct="1">
              <a:buFontTx/>
              <a:buNone/>
              <a:defRPr/>
            </a:pPr>
            <a:r>
              <a:rPr lang="zh-TW" altLang="en-US" dirty="0" smtClean="0">
                <a:latin typeface="新細明體" pitchFamily="18" charset="-120"/>
                <a:ea typeface="新細明體" pitchFamily="18" charset="-120"/>
              </a:rPr>
              <a:t>    </a:t>
            </a:r>
            <a:r>
              <a:rPr lang="en-US" altLang="zh-TW" dirty="0" smtClean="0">
                <a:latin typeface="新細明體" pitchFamily="18" charset="-120"/>
                <a:ea typeface="新細明體" pitchFamily="18" charset="-120"/>
              </a:rPr>
              <a:t>1.</a:t>
            </a:r>
            <a:r>
              <a:rPr lang="zh-TW" altLang="en-US" dirty="0" smtClean="0">
                <a:latin typeface="新細明體" pitchFamily="18" charset="-120"/>
                <a:ea typeface="新細明體" pitchFamily="18" charset="-120"/>
              </a:rPr>
              <a:t>比以往</a:t>
            </a:r>
            <a:r>
              <a:rPr lang="zh-TW" altLang="zh-TW" dirty="0" smtClean="0">
                <a:latin typeface="新細明體" pitchFamily="18" charset="-120"/>
                <a:ea typeface="新細明體" pitchFamily="18" charset="-120"/>
              </a:rPr>
              <a:t>更重視成效與素養的達成</a:t>
            </a:r>
            <a:endParaRPr lang="en-US" altLang="zh-TW" dirty="0" smtClean="0">
              <a:latin typeface="新細明體" pitchFamily="18" charset="-120"/>
              <a:ea typeface="新細明體" pitchFamily="18" charset="-120"/>
            </a:endParaRPr>
          </a:p>
          <a:p>
            <a:pPr eaLnBrk="1" hangingPunct="1">
              <a:buFontTx/>
              <a:buNone/>
              <a:defRPr/>
            </a:pPr>
            <a:r>
              <a:rPr lang="zh-TW" altLang="en-US" dirty="0" smtClean="0">
                <a:latin typeface="新細明體" pitchFamily="18" charset="-120"/>
                <a:ea typeface="新細明體" pitchFamily="18" charset="-120"/>
              </a:rPr>
              <a:t>      </a:t>
            </a:r>
            <a:r>
              <a:rPr lang="en-US" altLang="zh-TW" dirty="0" smtClean="0">
                <a:latin typeface="新細明體" pitchFamily="18" charset="-120"/>
                <a:ea typeface="新細明體" pitchFamily="18" charset="-120"/>
              </a:rPr>
              <a:t>a.</a:t>
            </a:r>
            <a:r>
              <a:rPr lang="zh-TW" altLang="en-US" dirty="0" smtClean="0">
                <a:latin typeface="新細明體" pitchFamily="18" charset="-120"/>
                <a:ea typeface="新細明體" pitchFamily="18" charset="-120"/>
              </a:rPr>
              <a:t>每個主題的成效與素養目標</a:t>
            </a:r>
            <a:endParaRPr lang="en-US" altLang="zh-TW" dirty="0" smtClean="0">
              <a:latin typeface="新細明體" pitchFamily="18" charset="-120"/>
              <a:ea typeface="新細明體" pitchFamily="18" charset="-120"/>
            </a:endParaRPr>
          </a:p>
          <a:p>
            <a:pPr marL="992188" indent="-992188">
              <a:buNone/>
              <a:defRPr/>
            </a:pPr>
            <a:r>
              <a:rPr lang="en-US" altLang="zh-TW" dirty="0" smtClean="0">
                <a:latin typeface="新細明體" pitchFamily="18" charset="-120"/>
                <a:ea typeface="新細明體" pitchFamily="18" charset="-120"/>
              </a:rPr>
              <a:t>      b.</a:t>
            </a:r>
            <a:r>
              <a:rPr lang="zh-TW" altLang="en-US" dirty="0" smtClean="0">
                <a:latin typeface="新細明體" pitchFamily="18" charset="-120"/>
                <a:ea typeface="新細明體" pitchFamily="18" charset="-120"/>
              </a:rPr>
              <a:t>需檢核第一學習階段結束時，學生的各項學習表現與核心素養是否達成</a:t>
            </a:r>
            <a:endParaRPr lang="en-US" altLang="zh-TW" dirty="0" smtClean="0">
              <a:latin typeface="新細明體" pitchFamily="18" charset="-120"/>
              <a:ea typeface="新細明體" pitchFamily="18" charset="-120"/>
            </a:endParaRPr>
          </a:p>
          <a:p>
            <a:pPr eaLnBrk="1" hangingPunct="1">
              <a:buFontTx/>
              <a:buNone/>
              <a:defRPr/>
            </a:pPr>
            <a:r>
              <a:rPr lang="zh-TW" altLang="en-US" dirty="0" smtClean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但無論如何，教學須視學童的學習狀況與能力發展情況而調整</a:t>
            </a:r>
            <a:endParaRPr lang="zh-TW" altLang="zh-TW" dirty="0" smtClean="0">
              <a:solidFill>
                <a:srgbClr val="FF0000"/>
              </a:solidFill>
              <a:latin typeface="新細明體" pitchFamily="18" charset="-120"/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zh-TW" dirty="0" smtClean="0">
              <a:ea typeface="新細明體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0" y="6495690"/>
            <a:ext cx="4425352" cy="3450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取自 生活課程綱領綱與教學案例探討 吳璧純資料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3953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標題 1"/>
          <p:cNvSpPr>
            <a:spLocks noGrp="1"/>
          </p:cNvSpPr>
          <p:nvPr>
            <p:ph type="title"/>
          </p:nvPr>
        </p:nvSpPr>
        <p:spPr>
          <a:xfrm>
            <a:off x="1774825" y="0"/>
            <a:ext cx="8642350" cy="1143000"/>
          </a:xfrm>
        </p:spPr>
        <p:txBody>
          <a:bodyPr>
            <a:normAutofit fontScale="90000"/>
          </a:bodyPr>
          <a:lstStyle/>
          <a:p>
            <a:r>
              <a:rPr lang="zh-TW" altLang="zh-TW" dirty="0" smtClean="0">
                <a:solidFill>
                  <a:schemeClr val="tx1"/>
                </a:solidFill>
                <a:ea typeface="新細明體" panose="02020500000000000000" pitchFamily="18" charset="-120"/>
              </a:rPr>
              <a:t/>
            </a:r>
            <a:br>
              <a:rPr lang="zh-TW" altLang="zh-TW" dirty="0" smtClean="0">
                <a:solidFill>
                  <a:schemeClr val="tx1"/>
                </a:solidFill>
                <a:ea typeface="新細明體" panose="02020500000000000000" pitchFamily="18" charset="-120"/>
              </a:rPr>
            </a:b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563" name="內容版面配置區 2"/>
          <p:cNvSpPr>
            <a:spLocks noGrp="1"/>
          </p:cNvSpPr>
          <p:nvPr>
            <p:ph idx="1"/>
          </p:nvPr>
        </p:nvSpPr>
        <p:spPr>
          <a:xfrm>
            <a:off x="1774825" y="1441660"/>
            <a:ext cx="8686800" cy="4525962"/>
          </a:xfrm>
          <a:solidFill>
            <a:srgbClr val="92D050"/>
          </a:solidFill>
        </p:spPr>
        <p:txBody>
          <a:bodyPr/>
          <a:lstStyle/>
          <a:p>
            <a:pPr>
              <a:buFontTx/>
              <a:buNone/>
            </a:pPr>
            <a:r>
              <a:rPr lang="en-US" altLang="zh-TW" dirty="0" smtClean="0">
                <a:ea typeface="新細明體" panose="02020500000000000000" pitchFamily="18" charset="-120"/>
              </a:rPr>
              <a:t>1.</a:t>
            </a:r>
            <a:r>
              <a:rPr lang="zh-TW" altLang="zh-TW" dirty="0" smtClean="0">
                <a:ea typeface="新細明體" panose="02020500000000000000" pitchFamily="18" charset="-120"/>
              </a:rPr>
              <a:t>在教學歷程中，</a:t>
            </a:r>
            <a:r>
              <a:rPr lang="zh-TW" altLang="zh-TW" dirty="0" smtClean="0">
                <a:solidFill>
                  <a:srgbClr val="FF0000"/>
                </a:solidFill>
                <a:ea typeface="新細明體" panose="02020500000000000000" pitchFamily="18" charset="-120"/>
              </a:rPr>
              <a:t>透過形成性評量關注學生學習狀況</a:t>
            </a:r>
            <a:r>
              <a:rPr lang="zh-TW" altLang="zh-TW" dirty="0" smtClean="0">
                <a:ea typeface="新細明體" panose="02020500000000000000" pitchFamily="18" charset="-120"/>
              </a:rPr>
              <a:t>（包括迷思概念、態度、價值、創意等），給予鼓勵與回饋，促進素養形成</a:t>
            </a:r>
          </a:p>
          <a:p>
            <a:pPr>
              <a:buFontTx/>
              <a:buNone/>
            </a:pPr>
            <a:r>
              <a:rPr lang="en-US" altLang="zh-TW" dirty="0" smtClean="0">
                <a:ea typeface="新細明體" panose="02020500000000000000" pitchFamily="18" charset="-120"/>
              </a:rPr>
              <a:t> 2.</a:t>
            </a:r>
            <a:r>
              <a:rPr lang="zh-TW" altLang="zh-TW" dirty="0" smtClean="0">
                <a:ea typeface="新細明體" panose="02020500000000000000" pitchFamily="18" charset="-120"/>
              </a:rPr>
              <a:t>在教學設計與實踐中，</a:t>
            </a:r>
            <a:r>
              <a:rPr lang="zh-TW" altLang="zh-TW" dirty="0" smtClean="0">
                <a:solidFill>
                  <a:srgbClr val="FF0000"/>
                </a:solidFill>
                <a:ea typeface="新細明體" panose="02020500000000000000" pitchFamily="18" charset="-120"/>
              </a:rPr>
              <a:t>時常反思學生表現目標達成的情形 </a:t>
            </a:r>
          </a:p>
          <a:p>
            <a:pPr>
              <a:buFontTx/>
              <a:buNone/>
            </a:pPr>
            <a:r>
              <a:rPr lang="en-US" altLang="zh-TW" dirty="0" smtClean="0">
                <a:ea typeface="新細明體" panose="02020500000000000000" pitchFamily="18" charset="-120"/>
              </a:rPr>
              <a:t> 3.</a:t>
            </a:r>
            <a:r>
              <a:rPr lang="zh-TW" altLang="zh-TW" dirty="0" smtClean="0">
                <a:ea typeface="新細明體" panose="02020500000000000000" pitchFamily="18" charset="-120"/>
              </a:rPr>
              <a:t>在學校各種總結性評量活動中，</a:t>
            </a:r>
            <a:r>
              <a:rPr lang="zh-TW" altLang="zh-TW" dirty="0" smtClean="0">
                <a:solidFill>
                  <a:srgbClr val="FF0000"/>
                </a:solidFill>
                <a:ea typeface="新細明體" panose="02020500000000000000" pitchFamily="18" charset="-120"/>
              </a:rPr>
              <a:t>觀察學生素養的表現</a:t>
            </a:r>
          </a:p>
          <a:p>
            <a:endParaRPr lang="zh-TW" altLang="en-US" dirty="0" smtClean="0">
              <a:ea typeface="新細明體" panose="02020500000000000000" pitchFamily="18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1437737" y="146051"/>
            <a:ext cx="9845614" cy="922337"/>
          </a:xfrm>
          <a:prstGeom prst="rect">
            <a:avLst/>
          </a:prstGeom>
          <a:solidFill>
            <a:schemeClr val="accent1"/>
          </a:solidFill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zh-TW" sz="4000" b="1" dirty="0">
                <a:solidFill>
                  <a:schemeClr val="tx1"/>
                </a:solidFill>
                <a:latin typeface="微軟正黑體" panose="020B0604030504040204" pitchFamily="34" charset="-120"/>
              </a:rPr>
              <a:t>關於素養教學的學習評量，教師應</a:t>
            </a:r>
            <a:r>
              <a:rPr lang="zh-TW" altLang="en-US" sz="3600" b="1" dirty="0">
                <a:latin typeface="微軟正黑體" panose="020B0604030504040204" pitchFamily="34" charset="-120"/>
              </a:rPr>
              <a:t>做到</a:t>
            </a:r>
            <a:r>
              <a:rPr lang="en-US" altLang="zh-TW" sz="3600" b="1" dirty="0">
                <a:latin typeface="微軟正黑體" panose="020B0604030504040204" pitchFamily="34" charset="-120"/>
              </a:rPr>
              <a:t>--</a:t>
            </a:r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0" y="6495690"/>
            <a:ext cx="4425352" cy="3450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取自 生活課程綱領綱與教學案例探討 吳璧純資料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25213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64882" t="22222" r="7241" b="15933"/>
          <a:stretch/>
        </p:blipFill>
        <p:spPr>
          <a:xfrm>
            <a:off x="0" y="0"/>
            <a:ext cx="12192000" cy="6495690"/>
          </a:xfrm>
          <a:prstGeom prst="rect">
            <a:avLst/>
          </a:prstGeom>
        </p:spPr>
      </p:pic>
      <p:sp>
        <p:nvSpPr>
          <p:cNvPr id="4" name="內容版面配置區 2"/>
          <p:cNvSpPr txBox="1">
            <a:spLocks/>
          </p:cNvSpPr>
          <p:nvPr/>
        </p:nvSpPr>
        <p:spPr>
          <a:xfrm>
            <a:off x="0" y="6512943"/>
            <a:ext cx="4425352" cy="3450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取自 </a:t>
            </a:r>
            <a:r>
              <a:rPr lang="en-US" altLang="zh-TW" dirty="0" smtClean="0"/>
              <a:t>107</a:t>
            </a:r>
            <a:r>
              <a:rPr lang="zh-TW" altLang="en-US" dirty="0" smtClean="0"/>
              <a:t>生活課程綱要意涵 林正文資料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514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6495690"/>
            <a:ext cx="4425352" cy="345057"/>
          </a:xfrm>
        </p:spPr>
        <p:txBody>
          <a:bodyPr>
            <a:normAutofit fontScale="55000" lnSpcReduction="20000"/>
          </a:bodyPr>
          <a:lstStyle/>
          <a:p>
            <a:r>
              <a:rPr lang="zh-TW" altLang="en-US" dirty="0"/>
              <a:t>取</a:t>
            </a:r>
            <a:r>
              <a:rPr lang="zh-TW" altLang="en-US" dirty="0" smtClean="0"/>
              <a:t>自 生活</a:t>
            </a:r>
            <a:r>
              <a:rPr lang="zh-TW" altLang="en-US" dirty="0"/>
              <a:t>課程素養導向教學模組實務</a:t>
            </a:r>
            <a:r>
              <a:rPr lang="zh-TW" altLang="en-US" dirty="0" smtClean="0"/>
              <a:t>探討 陳惠美資料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60495" t="21384" r="4198" b="13418"/>
          <a:stretch/>
        </p:blipFill>
        <p:spPr>
          <a:xfrm>
            <a:off x="0" y="0"/>
            <a:ext cx="12192000" cy="649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765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2"/>
          <p:cNvSpPr txBox="1">
            <a:spLocks/>
          </p:cNvSpPr>
          <p:nvPr/>
        </p:nvSpPr>
        <p:spPr>
          <a:xfrm>
            <a:off x="0" y="6512943"/>
            <a:ext cx="4425352" cy="3450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取自 </a:t>
            </a:r>
            <a:r>
              <a:rPr lang="en-US" altLang="zh-TW" dirty="0" smtClean="0"/>
              <a:t>107</a:t>
            </a:r>
            <a:r>
              <a:rPr lang="zh-TW" altLang="en-US" dirty="0" smtClean="0"/>
              <a:t>生活課程綱要意涵 林正文資料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65943" t="23899" r="6321" b="14046"/>
          <a:stretch/>
        </p:blipFill>
        <p:spPr>
          <a:xfrm>
            <a:off x="0" y="-64221"/>
            <a:ext cx="12192000" cy="657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60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8385"/>
          </a:xfrm>
        </p:spPr>
      </p:pic>
    </p:spTree>
    <p:extLst>
      <p:ext uri="{BB962C8B-B14F-4D97-AF65-F5344CB8AC3E}">
        <p14:creationId xmlns:p14="http://schemas.microsoft.com/office/powerpoint/2010/main" val="36529122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2594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19390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有機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有機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有機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83</TotalTime>
  <Words>615</Words>
  <Application>Microsoft Office PowerPoint</Application>
  <PresentationFormat>寬螢幕</PresentationFormat>
  <Paragraphs>52</Paragraphs>
  <Slides>18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4" baseType="lpstr">
      <vt:lpstr>微軟正黑體</vt:lpstr>
      <vt:lpstr>新細明體</vt:lpstr>
      <vt:lpstr>Arial</vt:lpstr>
      <vt:lpstr>Garamond</vt:lpstr>
      <vt:lpstr>Wingdings</vt:lpstr>
      <vt:lpstr>有機</vt:lpstr>
      <vt:lpstr>生活課程實務探討</vt:lpstr>
      <vt:lpstr>PowerPoint 簡報</vt:lpstr>
      <vt:lpstr>PowerPoint 簡報</vt:lpstr>
      <vt:lpstr>PowerPoint 簡報</vt:lpstr>
      <vt:lpstr>PowerPoint 簡報</vt:lpstr>
      <vt:lpstr>PowerPoint 簡報</vt:lpstr>
      <vt:lpstr>素養導向教學的發展策略</vt:lpstr>
      <vt:lpstr>用目標來整你的學習脈絡</vt:lpstr>
      <vt:lpstr>逆向回推</vt:lpstr>
      <vt:lpstr>課程發展與設計的幾個原則</vt:lpstr>
      <vt:lpstr>素養導向與能力教育在生活課程主題教案設計上最大的不同是？</vt:lpstr>
      <vt:lpstr>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9</cp:revision>
  <dcterms:created xsi:type="dcterms:W3CDTF">2019-03-28T03:14:40Z</dcterms:created>
  <dcterms:modified xsi:type="dcterms:W3CDTF">2019-03-28T04:37:46Z</dcterms:modified>
</cp:coreProperties>
</file>