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843" r:id="rId1"/>
  </p:sldMasterIdLst>
  <p:sldIdLst>
    <p:sldId id="256" r:id="rId2"/>
    <p:sldId id="257" r:id="rId3"/>
    <p:sldId id="258" r:id="rId4"/>
    <p:sldId id="264" r:id="rId5"/>
    <p:sldId id="280" r:id="rId6"/>
    <p:sldId id="281" r:id="rId7"/>
    <p:sldId id="283" r:id="rId8"/>
    <p:sldId id="291" r:id="rId9"/>
    <p:sldId id="284" r:id="rId10"/>
    <p:sldId id="285" r:id="rId11"/>
    <p:sldId id="293" r:id="rId12"/>
    <p:sldId id="288" r:id="rId13"/>
    <p:sldId id="287" r:id="rId14"/>
    <p:sldId id="292" r:id="rId15"/>
    <p:sldId id="290" r:id="rId16"/>
    <p:sldId id="279" r:id="rId17"/>
  </p:sldIdLst>
  <p:sldSz cx="12192000" cy="6858000"/>
  <p:notesSz cx="7559675" cy="106918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圓角矩形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圓角矩形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0" name="副標題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19" name="日期版面配置區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圓角矩形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矩形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圓角矩形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圓角化單一角落矩形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圓角矩形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標題版面配置區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2519D1A-0A72-4E22-ADF2-44D2AF17F0E3}" type="datetimeFigureOut">
              <a:rPr lang="zh-TW" altLang="en-US" smtClean="0"/>
              <a:t>2020/12/31</a:t>
            </a:fld>
            <a:endParaRPr lang="zh-TW" altLang="en-US"/>
          </a:p>
        </p:txBody>
      </p:sp>
      <p:sp>
        <p:nvSpPr>
          <p:cNvPr id="18" name="頁尾版面配置區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AC4052E-FC95-4E40-8118-C1E7B5B797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file:///F:\&#38321;&#35712;&#25945;&#24107;&#19978;&#35506;&#29992;\4&#36935;&#35211;&#23567;&#35498;&#65292;&#22909;&#26360;&#22577;&#22577;\&#36935;&#35211;&#23567;&#35498;2(&#19977;&#22283;&#28436;&#32681;)\&#19977;&#22283;&#28436;&#32681;&#24433;&#38899;&#27284;\&#33256;&#27743;&#20185;.mp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file:///F:\&#38321;&#35712;&#25945;&#24107;&#19978;&#35506;&#29992;\4&#36935;&#35211;&#23567;&#35498;&#65292;&#22909;&#26360;&#22577;&#22577;\&#36935;&#35211;&#23567;&#35498;2(&#19977;&#22283;&#28436;&#32681;)\&#19977;&#22283;&#28436;&#32681;&#24433;&#38899;&#27284;\&#30475;&#30475;&#21129;&#20633;&#22914;&#20309;&#25289;&#25871;&#38364;&#24373;.mp4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ile:///F:\&#38321;&#35712;&#25945;&#24107;&#19978;&#35506;&#29992;\4&#36935;&#35211;&#23567;&#35498;&#65292;&#22909;&#26360;&#22577;&#22577;\&#36935;&#35211;&#23567;&#35498;2(&#19977;&#22283;&#28436;&#32681;)\&#19977;&#22283;&#28436;&#32681;&#24433;&#38899;&#27284;\&#26519;&#20426;&#20625;%20JJ%20Lin&#12304;&#26361;&#25805;%20CaoCao&#12305;&#23448;&#26041;&#23436;&#25972;&#29256;%20MV%20(1).mp4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file:///F:\&#38321;&#35712;&#25945;&#24107;&#19978;&#35506;&#29992;\4&#36935;&#35211;&#23567;&#35498;&#65292;&#22909;&#26360;&#22577;&#22577;\&#36935;&#35211;&#23567;&#35498;2(&#19977;&#22283;&#28436;&#32681;)\&#19977;&#22283;&#28436;&#32681;&#24433;&#38899;&#27284;\&#23380;&#26126;&#20511;&#31661;&#31532;&#19968;&#33267;&#31532;&#19977;&#27573;.mp4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file:///F:\&#38321;&#35712;&#25945;&#24107;&#19978;&#35506;&#29992;\4&#36935;&#35211;&#23567;&#35498;&#65292;&#22909;&#26360;&#22577;&#22577;\&#36935;&#35211;&#23567;&#35498;2(&#19977;&#22283;&#28436;&#32681;)\&#19977;&#22283;&#28436;&#32681;&#24433;&#38899;&#27284;\&#36196;&#22721;2%20&#27770;&#25136;&#22825;&#19979;%20&#38651;&#24433;&#38928;&#21578;(&#39640;&#36074;).mp4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38321;&#35712;&#32032;&#39178;\109&#23416;&#24180;&#24230;7&#19978;&#38321;&#35712;&#32032;&#39178;\4&#36935;&#35211;&#23567;&#35498;&#65292;&#22909;&#26360;&#22577;&#22577;\&#36935;&#35211;&#23567;&#35498;2(&#19977;&#22283;&#28436;&#32681;)\&#19977;&#22283;&#28436;&#32681;&#24433;&#38899;&#27284;\&#12304;&#30456;&#32882;&#29926;&#33293;&#12305;%20&#20841;&#20809;&#24247;&#27138;&#38538;%20-%20&#19977;&#22283;&#22818;.mp4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CustomShape 1"/>
          <p:cNvSpPr/>
          <p:nvPr/>
        </p:nvSpPr>
        <p:spPr>
          <a:xfrm>
            <a:off x="1085637" y="4365104"/>
            <a:ext cx="10057320" cy="147102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85000"/>
              </a:lnSpc>
            </a:pPr>
            <a:r>
              <a:rPr lang="zh-TW" altLang="en-US" sz="7200" b="1" spc="-52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</a:rPr>
              <a:t>遇見小說</a:t>
            </a:r>
            <a:r>
              <a:rPr lang="zh-TW" sz="7200" b="1" strike="noStrike" spc="-52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7200" b="1" strike="noStrike" spc="-52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</a:rPr>
              <a:t>三國演義</a:t>
            </a:r>
            <a:endParaRPr lang="en-US" sz="7200" b="0" strike="noStrike" spc="-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0" name="CustomShape 3"/>
          <p:cNvSpPr/>
          <p:nvPr/>
        </p:nvSpPr>
        <p:spPr>
          <a:xfrm rot="331767">
            <a:off x="713063" y="674354"/>
            <a:ext cx="3850444" cy="552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zh-TW" altLang="en-US" sz="3000" b="0" strike="noStrike" spc="-1" dirty="0" smtClean="0">
                <a:latin typeface="細明體" pitchFamily="49" charset="-120"/>
                <a:ea typeface="細明體" pitchFamily="49" charset="-120"/>
              </a:rPr>
              <a:t>終極爭霸，權謀智取。</a:t>
            </a:r>
            <a:endParaRPr lang="en-US" sz="3000" b="0" strike="noStrike" spc="-1" dirty="0">
              <a:latin typeface="細明體" pitchFamily="49" charset="-120"/>
              <a:ea typeface="細明體" pitchFamily="49" charset="-120"/>
            </a:endParaRPr>
          </a:p>
        </p:txBody>
      </p:sp>
      <p:sp>
        <p:nvSpPr>
          <p:cNvPr id="131" name="CustomShape 4"/>
          <p:cNvSpPr/>
          <p:nvPr/>
        </p:nvSpPr>
        <p:spPr>
          <a:xfrm>
            <a:off x="921466" y="1568596"/>
            <a:ext cx="3878391" cy="552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zh-TW" altLang="en-US" sz="3000" b="0" strike="noStrike" spc="-1" dirty="0" smtClean="0">
                <a:latin typeface="細明體" pitchFamily="49" charset="-120"/>
                <a:ea typeface="細明體" pitchFamily="49" charset="-120"/>
              </a:rPr>
              <a:t>水火夾攻，三分天下。</a:t>
            </a:r>
            <a:endParaRPr lang="en-US" sz="3000" b="0" strike="noStrike" spc="-1" dirty="0">
              <a:latin typeface="細明體" pitchFamily="49" charset="-120"/>
              <a:ea typeface="細明體" pitchFamily="49" charset="-120"/>
            </a:endParaRPr>
          </a:p>
        </p:txBody>
      </p:sp>
      <p:sp>
        <p:nvSpPr>
          <p:cNvPr id="6" name="CustomShape 4"/>
          <p:cNvSpPr/>
          <p:nvPr/>
        </p:nvSpPr>
        <p:spPr>
          <a:xfrm>
            <a:off x="1271466" y="2446081"/>
            <a:ext cx="3878391" cy="552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zh-TW" altLang="en-US" sz="3000" spc="-1" dirty="0">
                <a:latin typeface="細明體" pitchFamily="49" charset="-120"/>
                <a:ea typeface="細明體" pitchFamily="49" charset="-120"/>
              </a:rPr>
              <a:t>萬事俱備，只欠</a:t>
            </a:r>
            <a:r>
              <a:rPr lang="zh-TW" altLang="en-US" sz="3000" spc="-1" dirty="0" smtClean="0">
                <a:latin typeface="細明體" pitchFamily="49" charset="-120"/>
                <a:ea typeface="細明體" pitchFamily="49" charset="-120"/>
              </a:rPr>
              <a:t>東風。</a:t>
            </a:r>
            <a:endParaRPr lang="en-US" sz="3000" b="0" strike="noStrike" spc="-1" dirty="0">
              <a:latin typeface="細明體" pitchFamily="49" charset="-120"/>
              <a:ea typeface="細明體" pitchFamily="49" charset="-120"/>
            </a:endParaRPr>
          </a:p>
        </p:txBody>
      </p:sp>
      <p:pic>
        <p:nvPicPr>
          <p:cNvPr id="1026" name="Picture 2" descr="http://movie.videoland.com.tw/image/photoa/20171209-7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857" y="634146"/>
            <a:ext cx="6218263" cy="37309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stomShape 4"/>
          <p:cNvSpPr/>
          <p:nvPr/>
        </p:nvSpPr>
        <p:spPr>
          <a:xfrm rot="21210536">
            <a:off x="901102" y="3576837"/>
            <a:ext cx="3878391" cy="552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000" spc="-1" dirty="0" smtClean="0">
                <a:latin typeface="細明體" pitchFamily="49" charset="-120"/>
                <a:ea typeface="細明體" pitchFamily="49" charset="-120"/>
              </a:rPr>
              <a:t>鞠躬盡瘁，死而後已</a:t>
            </a:r>
            <a:r>
              <a:rPr lang="zh-TW" altLang="en-US" sz="3000" spc="-1" dirty="0" smtClean="0">
                <a:latin typeface="細明體" pitchFamily="49" charset="-120"/>
                <a:ea typeface="細明體" pitchFamily="49" charset="-120"/>
              </a:rPr>
              <a:t>。</a:t>
            </a:r>
            <a:endParaRPr lang="zh-CN" altLang="en-US" sz="3000" spc="-1" dirty="0">
              <a:latin typeface="細明體" pitchFamily="49" charset="-120"/>
              <a:ea typeface="細明體" pitchFamily="49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圖片 9" descr="描述: 白马矢量图片素材-白马黑色发矢量插画-jpg格式- 未来素材下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6" y="404664"/>
            <a:ext cx="1872208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" name="CustomShape 1"/>
          <p:cNvSpPr/>
          <p:nvPr/>
        </p:nvSpPr>
        <p:spPr>
          <a:xfrm>
            <a:off x="1166040" y="2060848"/>
            <a:ext cx="10096920" cy="372264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indent="360000">
              <a:spcBef>
                <a:spcPts val="1200"/>
              </a:spcBef>
              <a:spcAft>
                <a:spcPts val="1200"/>
              </a:spcAft>
            </a:pPr>
            <a:r>
              <a:rPr lang="en-US" altLang="zh-TW" sz="2400" kern="1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400" kern="1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它</a:t>
            </a:r>
            <a:r>
              <a:rPr lang="zh-TW" altLang="zh-TW" sz="2400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是一本長篇歷史小說，可以說是中國古代長篇章回小說的開山之作，亦是四大名著之一。故事起於黃巾起義，終於西晉統一。三國指的是魏、蜀、吳。小說通篇精巧敘述謀略，被譽為中國謀略全書</a:t>
            </a:r>
            <a:r>
              <a:rPr lang="zh-TW" altLang="zh-TW" sz="2400" kern="1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。</a:t>
            </a:r>
            <a:r>
              <a:rPr lang="en-US" altLang="zh-TW" sz="2400" kern="100" dirty="0">
                <a:latin typeface="標楷體" pitchFamily="65" charset="-120"/>
                <a:ea typeface="標楷體" pitchFamily="65" charset="-120"/>
              </a:rPr>
              <a:t> </a:t>
            </a:r>
            <a:endParaRPr lang="zh-TW" altLang="zh-TW" sz="2400" kern="100" dirty="0">
              <a:latin typeface="標楷體" pitchFamily="65" charset="-120"/>
              <a:ea typeface="標楷體" pitchFamily="65" charset="-120"/>
            </a:endParaRPr>
          </a:p>
          <a:p>
            <a:pPr indent="360000">
              <a:spcBef>
                <a:spcPts val="1200"/>
              </a:spcBef>
              <a:spcAft>
                <a:spcPts val="1200"/>
              </a:spcAft>
            </a:pPr>
            <a:r>
              <a:rPr lang="en-US" altLang="zh-TW" sz="2400" kern="1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400" kern="1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本</a:t>
            </a:r>
            <a:r>
              <a:rPr lang="zh-TW" altLang="zh-TW" sz="2400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書作者是元末明初的小說家</a:t>
            </a:r>
            <a:r>
              <a:rPr lang="zh-TW" altLang="zh-TW" sz="2400" u="sng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羅貫中</a:t>
            </a:r>
            <a:r>
              <a:rPr lang="zh-TW" altLang="zh-TW" sz="2400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，「貫中」是他的字，他的本名叫</a:t>
            </a:r>
            <a:r>
              <a:rPr lang="zh-TW" altLang="zh-TW" sz="2400" u="sng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羅本</a:t>
            </a:r>
            <a:r>
              <a:rPr lang="zh-TW" altLang="zh-TW" sz="2400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，別號「湖海散人」，具體生卒年不詳，一般認為他大約生活在西元</a:t>
            </a:r>
            <a:r>
              <a:rPr lang="en-US" altLang="zh-TW" sz="2400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1330</a:t>
            </a:r>
            <a:r>
              <a:rPr lang="zh-TW" altLang="zh-TW" sz="2400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至</a:t>
            </a:r>
            <a:r>
              <a:rPr lang="en-US" altLang="zh-TW" sz="2400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1400</a:t>
            </a:r>
            <a:r>
              <a:rPr lang="zh-TW" altLang="zh-TW" sz="2400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年左右。</a:t>
            </a:r>
            <a:r>
              <a:rPr lang="zh-TW" altLang="zh-TW" sz="2400" u="sng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羅貫中</a:t>
            </a:r>
            <a:r>
              <a:rPr lang="zh-TW" altLang="zh-TW" sz="2400" kern="1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創作《三國演義》，是在基本的正史之上，賦予文學的想像。有趣的是，書中最精采、最膾炙人口的部分都不是正史，而都屬於虛構。在呈現歷史小說波瀾壯闊的風格之餘，人物描寫生動成功更是《三國演義》的一大特色。</a:t>
            </a:r>
            <a:endParaRPr lang="zh-TW" altLang="zh-TW" sz="2400" kern="100" dirty="0"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" name="CustomShape 2"/>
          <p:cNvSpPr/>
          <p:nvPr/>
        </p:nvSpPr>
        <p:spPr>
          <a:xfrm>
            <a:off x="1194840" y="845282"/>
            <a:ext cx="5823046" cy="7679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zh-TW" altLang="en-US" sz="44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關於</a:t>
            </a:r>
            <a:r>
              <a:rPr lang="en-US" altLang="zh-TW" sz="44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《</a:t>
            </a:r>
            <a:r>
              <a:rPr lang="zh-TW" altLang="en-US" sz="44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三國演義</a:t>
            </a:r>
            <a:r>
              <a:rPr lang="en-US" altLang="zh-TW" sz="44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》……</a:t>
            </a:r>
            <a:endParaRPr lang="en-US" altLang="zh-TW" sz="4400" b="1" spc="-1" dirty="0">
              <a:solidFill>
                <a:srgbClr val="000000"/>
              </a:solidFill>
              <a:latin typeface="標楷體"/>
              <a:ea typeface="標楷體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4727848" y="2060848"/>
            <a:ext cx="6552728" cy="3414866"/>
          </a:xfrm>
          <a:prstGeom prst="rect">
            <a:avLst/>
          </a:prstGeom>
          <a:solidFill>
            <a:schemeClr val="bg1"/>
          </a:solidFill>
          <a:ln w="12600">
            <a:solidFill>
              <a:schemeClr val="accent1"/>
            </a:solidFill>
            <a:prstDash val="sysDash"/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輔大歷史系畢業，曾任</a:t>
            </a:r>
            <a:r>
              <a:rPr lang="en-US" altLang="zh-TW" sz="2400" spc="-1" dirty="0">
                <a:solidFill>
                  <a:srgbClr val="000000"/>
                </a:solidFill>
                <a:latin typeface="標楷體"/>
                <a:ea typeface="標楷體"/>
              </a:rPr>
              <a:t>《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民生報</a:t>
            </a:r>
            <a:r>
              <a:rPr lang="en-US" altLang="zh-TW" sz="2400" spc="-1" dirty="0">
                <a:solidFill>
                  <a:srgbClr val="000000"/>
                </a:solidFill>
                <a:latin typeface="標楷體"/>
                <a:ea typeface="標楷體"/>
              </a:rPr>
              <a:t>》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記者，現專職寫作，以童話及少年小說創作為主</a:t>
            </a:r>
            <a:r>
              <a:rPr lang="zh-TW" altLang="en-US" sz="2400" spc="-1" dirty="0" smtClean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lang="en-US" altLang="zh-TW" sz="2400" spc="-1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endParaRPr lang="en-US" altLang="zh-TW" sz="2400" spc="-1" dirty="0">
              <a:solidFill>
                <a:srgbClr val="000000"/>
              </a:solidFill>
              <a:latin typeface="標楷體"/>
              <a:ea typeface="標楷體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zh-TW" altLang="en-US" sz="2400" spc="-1" dirty="0" smtClean="0">
                <a:solidFill>
                  <a:srgbClr val="000000"/>
                </a:solidFill>
                <a:latin typeface="標楷體"/>
                <a:ea typeface="標楷體"/>
              </a:rPr>
              <a:t>已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出版童話、少年小說創作、翻譯和改寫的作品百餘冊，其中長篇少年小說</a:t>
            </a:r>
            <a:r>
              <a:rPr lang="en-US" altLang="zh-TW" sz="2400" spc="-1" dirty="0">
                <a:solidFill>
                  <a:srgbClr val="000000"/>
                </a:solidFill>
                <a:latin typeface="標楷體"/>
                <a:ea typeface="標楷體"/>
              </a:rPr>
              <a:t>《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小婉心</a:t>
            </a:r>
            <a:r>
              <a:rPr lang="en-US" altLang="zh-TW" sz="2400" spc="-1" dirty="0">
                <a:solidFill>
                  <a:srgbClr val="000000"/>
                </a:solidFill>
                <a:latin typeface="標楷體"/>
                <a:ea typeface="標楷體"/>
              </a:rPr>
              <a:t>》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獲民國</a:t>
            </a:r>
            <a:r>
              <a:rPr lang="en-US" altLang="zh-TW" sz="2400" spc="-1" dirty="0">
                <a:solidFill>
                  <a:srgbClr val="000000"/>
                </a:solidFill>
                <a:latin typeface="標楷體"/>
                <a:ea typeface="標楷體"/>
              </a:rPr>
              <a:t>81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年圖書金鼎獎，短篇小說集</a:t>
            </a:r>
            <a:r>
              <a:rPr lang="en-US" altLang="zh-TW" sz="2400" spc="-1" dirty="0">
                <a:solidFill>
                  <a:srgbClr val="000000"/>
                </a:solidFill>
                <a:latin typeface="標楷體"/>
                <a:ea typeface="標楷體"/>
              </a:rPr>
              <a:t>《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珍珠奶茶的誘惑</a:t>
            </a:r>
            <a:r>
              <a:rPr lang="en-US" altLang="zh-TW" sz="2400" spc="-1" dirty="0">
                <a:solidFill>
                  <a:srgbClr val="000000"/>
                </a:solidFill>
                <a:latin typeface="標楷體"/>
                <a:ea typeface="標楷體"/>
              </a:rPr>
              <a:t>》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獲民國</a:t>
            </a:r>
            <a:r>
              <a:rPr lang="en-US" altLang="zh-TW" sz="2400" spc="-1" dirty="0">
                <a:solidFill>
                  <a:srgbClr val="000000"/>
                </a:solidFill>
                <a:latin typeface="標楷體"/>
                <a:ea typeface="標楷體"/>
              </a:rPr>
              <a:t>84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年「好書大家讀」年度短篇少年小說優選及</a:t>
            </a:r>
            <a:r>
              <a:rPr lang="en-US" altLang="zh-TW" sz="2400" spc="-1" dirty="0">
                <a:solidFill>
                  <a:srgbClr val="000000"/>
                </a:solidFill>
                <a:latin typeface="標楷體"/>
                <a:ea typeface="標楷體"/>
              </a:rPr>
              <a:t>1996</a:t>
            </a:r>
            <a:r>
              <a:rPr lang="zh-TW" altLang="en-US" sz="2400" spc="-1" dirty="0">
                <a:solidFill>
                  <a:srgbClr val="000000"/>
                </a:solidFill>
                <a:latin typeface="標楷體"/>
                <a:ea typeface="標楷體"/>
              </a:rPr>
              <a:t>年德國法蘭克福書展最佳童書。 </a:t>
            </a:r>
            <a:endParaRPr lang="en-US" sz="2400" b="0" strike="noStrike" spc="-1" dirty="0">
              <a:latin typeface="Arial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1054440" y="845282"/>
            <a:ext cx="6668918" cy="7679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她是</a:t>
            </a:r>
            <a:r>
              <a:rPr lang="en-US" altLang="zh-TW" sz="4400" b="1" spc="-1" dirty="0">
                <a:solidFill>
                  <a:srgbClr val="000000"/>
                </a:solidFill>
                <a:latin typeface="標楷體"/>
                <a:ea typeface="標楷體"/>
              </a:rPr>
              <a:t>(</a:t>
            </a:r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改寫</a:t>
            </a:r>
            <a:r>
              <a:rPr lang="en-US" altLang="zh-TW" sz="4400" b="1" spc="-1" dirty="0">
                <a:solidFill>
                  <a:srgbClr val="000000"/>
                </a:solidFill>
                <a:latin typeface="標楷體"/>
                <a:ea typeface="標楷體"/>
              </a:rPr>
              <a:t>)</a:t>
            </a:r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作者</a:t>
            </a:r>
            <a:r>
              <a:rPr lang="en-US" altLang="zh-TW" sz="4400" b="1" spc="-1" dirty="0">
                <a:solidFill>
                  <a:srgbClr val="000000"/>
                </a:solidFill>
                <a:latin typeface="標楷體"/>
                <a:ea typeface="標楷體"/>
              </a:rPr>
              <a:t>---</a:t>
            </a:r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管家琪</a:t>
            </a:r>
            <a:endParaRPr lang="en-US" sz="4400" b="0" strike="noStrike" spc="-1" dirty="0">
              <a:latin typeface="Arial"/>
            </a:endParaRPr>
          </a:p>
        </p:txBody>
      </p:sp>
      <p:pic>
        <p:nvPicPr>
          <p:cNvPr id="3074" name="圖片 8" descr="描述: 管家琪_新浪博客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483" y="2261762"/>
            <a:ext cx="3285052" cy="30130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1207080" y="845282"/>
            <a:ext cx="9929480" cy="7679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目錄列表</a:t>
            </a:r>
            <a:endParaRPr lang="en-US" sz="4400" b="0" strike="noStrike" spc="-1" dirty="0">
              <a:latin typeface="Arial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12859" y="1865060"/>
            <a:ext cx="3600400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zh-TW" sz="2400" kern="100" dirty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01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桃園</a:t>
            </a:r>
            <a:r>
              <a:rPr lang="zh-TW" altLang="zh-TW" sz="2400" kern="100" dirty="0" smtClean="0">
                <a:latin typeface="Calibri"/>
                <a:ea typeface="標楷體"/>
              </a:rPr>
              <a:t>結義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</a:pPr>
            <a:r>
              <a:rPr lang="zh-TW" altLang="zh-TW" sz="2400" kern="100" dirty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03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溫酒斬華雄</a:t>
            </a:r>
            <a:r>
              <a:rPr lang="en-US" altLang="zh-TW" sz="2400" kern="100" dirty="0">
                <a:latin typeface="Calibri"/>
                <a:ea typeface="標楷體"/>
              </a:rPr>
              <a:t>    </a:t>
            </a:r>
            <a:r>
              <a:rPr lang="en-US" altLang="zh-TW" sz="2400" kern="100" dirty="0" smtClean="0">
                <a:latin typeface="Calibri"/>
                <a:ea typeface="標楷體"/>
              </a:rPr>
              <a:t>      </a:t>
            </a:r>
          </a:p>
          <a:p>
            <a:pPr>
              <a:spcBef>
                <a:spcPts val="600"/>
              </a:spcBef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05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白馬</a:t>
            </a:r>
            <a:r>
              <a:rPr lang="zh-TW" altLang="zh-TW" sz="2400" kern="100" dirty="0" smtClean="0">
                <a:latin typeface="Calibri"/>
                <a:ea typeface="標楷體"/>
              </a:rPr>
              <a:t>坡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</a:pPr>
            <a:r>
              <a:rPr lang="zh-TW" altLang="zh-TW" sz="2400" kern="100" dirty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07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官渡大戰</a:t>
            </a:r>
            <a:r>
              <a:rPr lang="en-US" altLang="zh-TW" sz="2400" kern="100" dirty="0">
                <a:latin typeface="Calibri"/>
                <a:ea typeface="標楷體"/>
              </a:rPr>
              <a:t>      </a:t>
            </a:r>
            <a:r>
              <a:rPr lang="en-US" altLang="zh-TW" sz="2400" kern="100" dirty="0" smtClean="0">
                <a:latin typeface="Calibri"/>
                <a:ea typeface="標楷體"/>
              </a:rPr>
              <a:t>        </a:t>
            </a:r>
          </a:p>
          <a:p>
            <a:pPr>
              <a:spcBef>
                <a:spcPts val="600"/>
              </a:spcBef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09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 smtClean="0">
                <a:latin typeface="Calibri"/>
                <a:ea typeface="標楷體"/>
              </a:rPr>
              <a:t>初出茅廬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</a:pPr>
            <a:r>
              <a:rPr lang="zh-TW" altLang="zh-TW" sz="2400" kern="100" dirty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11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張飛喝退曹軍</a:t>
            </a:r>
            <a:r>
              <a:rPr lang="en-US" altLang="zh-TW" sz="2400" kern="100" dirty="0">
                <a:latin typeface="Calibri"/>
                <a:ea typeface="標楷體"/>
              </a:rPr>
              <a:t>  </a:t>
            </a:r>
            <a:r>
              <a:rPr lang="en-US" altLang="zh-TW" sz="2400" kern="100" dirty="0" smtClean="0">
                <a:latin typeface="Calibri"/>
                <a:ea typeface="標楷體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13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 smtClean="0">
                <a:latin typeface="Calibri"/>
                <a:ea typeface="標楷體"/>
              </a:rPr>
              <a:t>草船借箭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</a:pPr>
            <a:r>
              <a:rPr lang="zh-TW" altLang="zh-TW" sz="2400" kern="100" dirty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15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華容道</a:t>
            </a:r>
            <a:r>
              <a:rPr lang="en-US" altLang="zh-TW" sz="2400" kern="100" dirty="0">
                <a:latin typeface="Calibri"/>
                <a:ea typeface="標楷體"/>
              </a:rPr>
              <a:t>        </a:t>
            </a:r>
            <a:r>
              <a:rPr lang="en-US" altLang="zh-TW" sz="2400" kern="100" dirty="0" smtClean="0">
                <a:latin typeface="Calibri"/>
                <a:ea typeface="標楷體"/>
              </a:rPr>
              <a:t>          </a:t>
            </a:r>
          </a:p>
          <a:p>
            <a:pPr>
              <a:spcBef>
                <a:spcPts val="600"/>
              </a:spcBef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17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單刀</a:t>
            </a:r>
            <a:r>
              <a:rPr lang="zh-TW" altLang="zh-TW" sz="2400" kern="100" dirty="0" smtClean="0">
                <a:latin typeface="Calibri"/>
                <a:ea typeface="標楷體"/>
              </a:rPr>
              <a:t>赴會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</a:pPr>
            <a:r>
              <a:rPr lang="zh-TW" altLang="zh-TW" sz="2400" kern="100" dirty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19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刮骨療</a:t>
            </a:r>
            <a:r>
              <a:rPr lang="zh-TW" altLang="zh-TW" sz="2400" kern="100" dirty="0" smtClean="0">
                <a:latin typeface="Calibri"/>
                <a:ea typeface="標楷體"/>
              </a:rPr>
              <a:t>毒</a:t>
            </a:r>
            <a:endParaRPr lang="zh-TW" altLang="zh-TW" sz="2400" kern="100" dirty="0">
              <a:effectLst/>
              <a:latin typeface="Calibri"/>
              <a:ea typeface="新細明體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91744" y="1872055"/>
            <a:ext cx="7992888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02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曹操獻刀</a:t>
            </a:r>
            <a:r>
              <a:rPr lang="en-US" altLang="zh-TW" sz="2400" kern="100" dirty="0">
                <a:latin typeface="Calibri"/>
                <a:ea typeface="標楷體"/>
              </a:rPr>
              <a:t>       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04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王允的連環計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06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過五關斬六將</a:t>
            </a:r>
            <a:r>
              <a:rPr lang="en-US" altLang="zh-TW" sz="2400" kern="100" dirty="0">
                <a:latin typeface="Calibri"/>
                <a:ea typeface="標楷體"/>
              </a:rPr>
              <a:t>   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08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三顧茅蘆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10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趙子龍單騎救主</a:t>
            </a:r>
            <a:r>
              <a:rPr lang="en-US" altLang="zh-TW" sz="2400" kern="100" dirty="0">
                <a:latin typeface="Calibri"/>
                <a:ea typeface="標楷體"/>
              </a:rPr>
              <a:t> 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12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群英會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14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火燒赤壁</a:t>
            </a:r>
            <a:r>
              <a:rPr lang="en-US" altLang="zh-TW" sz="2400" kern="100" dirty="0">
                <a:latin typeface="Calibri"/>
                <a:ea typeface="標楷體"/>
              </a:rPr>
              <a:t>       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16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孔明三氣周瑜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18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水淹七軍</a:t>
            </a:r>
            <a:r>
              <a:rPr lang="en-US" altLang="zh-TW" sz="2400" kern="100" dirty="0">
                <a:latin typeface="Calibri"/>
                <a:ea typeface="標楷體"/>
              </a:rPr>
              <a:t>       </a:t>
            </a:r>
            <a:endParaRPr lang="zh-TW" altLang="zh-TW" sz="2400" kern="100" dirty="0">
              <a:latin typeface="Calibri"/>
              <a:ea typeface="新細明體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zh-TW" sz="2400" kern="100" dirty="0" smtClean="0">
                <a:latin typeface="Calibri"/>
                <a:ea typeface="標楷體"/>
              </a:rPr>
              <a:t>第</a:t>
            </a:r>
            <a:r>
              <a:rPr lang="en-US" altLang="zh-TW" sz="2400" kern="100" dirty="0">
                <a:latin typeface="Calibri"/>
                <a:ea typeface="標楷體"/>
              </a:rPr>
              <a:t>20</a:t>
            </a:r>
            <a:r>
              <a:rPr lang="zh-TW" altLang="zh-TW" sz="2400" kern="100" dirty="0">
                <a:latin typeface="Calibri"/>
                <a:ea typeface="標楷體"/>
              </a:rPr>
              <a:t>章</a:t>
            </a:r>
            <a:r>
              <a:rPr lang="en-US" altLang="zh-TW" sz="2400" kern="100" dirty="0">
                <a:latin typeface="Calibri"/>
                <a:ea typeface="標楷體"/>
              </a:rPr>
              <a:t>:</a:t>
            </a:r>
            <a:r>
              <a:rPr lang="zh-TW" altLang="zh-TW" sz="2400" kern="100" dirty="0">
                <a:latin typeface="Calibri"/>
                <a:ea typeface="標楷體"/>
              </a:rPr>
              <a:t>三國鼎立</a:t>
            </a:r>
            <a:endParaRPr lang="zh-TW" altLang="zh-TW" sz="2400" kern="100" dirty="0">
              <a:effectLst/>
              <a:latin typeface="Calibri"/>
              <a:ea typeface="新細明體"/>
            </a:endParaRPr>
          </a:p>
        </p:txBody>
      </p:sp>
      <p:pic>
        <p:nvPicPr>
          <p:cNvPr id="4098" name="圖片 9" descr="描述: 三國演義-兒童文學| 誠品網路書店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5"/>
          <a:stretch>
            <a:fillRect/>
          </a:stretch>
        </p:blipFill>
        <p:spPr bwMode="auto">
          <a:xfrm>
            <a:off x="7037229" y="2038321"/>
            <a:ext cx="4608512" cy="413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線接點 3"/>
          <p:cNvCxnSpPr/>
          <p:nvPr/>
        </p:nvCxnSpPr>
        <p:spPr>
          <a:xfrm>
            <a:off x="839416" y="1587305"/>
            <a:ext cx="10297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2"/>
          <p:cNvSpPr/>
          <p:nvPr/>
        </p:nvSpPr>
        <p:spPr>
          <a:xfrm>
            <a:off x="1194841" y="845282"/>
            <a:ext cx="5258917" cy="7679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遇見小說，精彩片段</a:t>
            </a:r>
            <a:endParaRPr lang="en-US" altLang="zh-TW" sz="4400" b="1" spc="-1" dirty="0">
              <a:solidFill>
                <a:srgbClr val="000000"/>
              </a:solidFill>
              <a:latin typeface="標楷體"/>
              <a:ea typeface="標楷體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94840" y="1988840"/>
            <a:ext cx="1051778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latin typeface="細明體" pitchFamily="49" charset="-120"/>
                <a:ea typeface="細明體" pitchFamily="49" charset="-120"/>
              </a:rPr>
              <a:t>滾滾長江東逝水，浪花淘盡英雄。是非成敗轉頭空。青山依舊在，幾度夕陽紅。    </a:t>
            </a:r>
            <a:r>
              <a:rPr lang="zh-TW" altLang="en-US" sz="2800" dirty="0" smtClean="0">
                <a:latin typeface="細明體" pitchFamily="49" charset="-120"/>
                <a:ea typeface="細明體" pitchFamily="49" charset="-120"/>
              </a:rPr>
              <a:t>白髮</a:t>
            </a:r>
            <a:r>
              <a:rPr lang="zh-TW" altLang="en-US" sz="2800" dirty="0">
                <a:latin typeface="細明體" pitchFamily="49" charset="-120"/>
                <a:ea typeface="細明體" pitchFamily="49" charset="-120"/>
              </a:rPr>
              <a:t>漁樵江渚上，慣看秋月春風。一壺濁酒喜相逢。古今多少事，都付笑談中</a:t>
            </a:r>
          </a:p>
          <a:p>
            <a:pPr>
              <a:lnSpc>
                <a:spcPct val="150000"/>
              </a:lnSpc>
            </a:pPr>
            <a:endParaRPr lang="en-US" altLang="zh-TW" sz="2800" dirty="0" smtClean="0">
              <a:latin typeface="細明體" pitchFamily="49" charset="-120"/>
              <a:ea typeface="細明體" pitchFamily="49" charset="-120"/>
            </a:endParaRPr>
          </a:p>
          <a:p>
            <a:pPr algn="r">
              <a:lnSpc>
                <a:spcPct val="150000"/>
              </a:lnSpc>
            </a:pPr>
            <a:r>
              <a:rPr lang="zh-TW" altLang="en-US" sz="2800" dirty="0" smtClean="0">
                <a:latin typeface="細明體" pitchFamily="49" charset="-120"/>
                <a:ea typeface="細明體" pitchFamily="49" charset="-120"/>
              </a:rPr>
              <a:t>卷</a:t>
            </a:r>
            <a:r>
              <a:rPr lang="zh-TW" altLang="en-US" sz="2800" dirty="0">
                <a:latin typeface="細明體" pitchFamily="49" charset="-120"/>
                <a:ea typeface="細明體" pitchFamily="49" charset="-120"/>
              </a:rPr>
              <a:t>頭詞（楊慎 臨江仙）</a:t>
            </a:r>
          </a:p>
        </p:txBody>
      </p:sp>
      <p:pic>
        <p:nvPicPr>
          <p:cNvPr id="6" name="Picture 2" descr="http://movie.videoland.com.tw/image/photoa/20171209-7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20" y="4204817"/>
            <a:ext cx="3693367" cy="22160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動作按鈕: 影片 2">
            <a:hlinkClick r:id="rId3" action="ppaction://hlinkfile" highlightClick="1"/>
          </p:cNvPr>
          <p:cNvSpPr/>
          <p:nvPr/>
        </p:nvSpPr>
        <p:spPr>
          <a:xfrm>
            <a:off x="7104112" y="620688"/>
            <a:ext cx="1152128" cy="864096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2:56</a:t>
            </a:r>
            <a:endParaRPr lang="zh-TW" altLang="en-US" dirty="0"/>
          </a:p>
        </p:txBody>
      </p:sp>
      <p:sp>
        <p:nvSpPr>
          <p:cNvPr id="8" name="直線圖說文字 1 7"/>
          <p:cNvSpPr/>
          <p:nvPr/>
        </p:nvSpPr>
        <p:spPr>
          <a:xfrm>
            <a:off x="5303912" y="5588492"/>
            <a:ext cx="5114936" cy="447361"/>
          </a:xfrm>
          <a:prstGeom prst="borderCallout1">
            <a:avLst>
              <a:gd name="adj1" fmla="val -65676"/>
              <a:gd name="adj2" fmla="val -1831"/>
              <a:gd name="adj3" fmla="val -135313"/>
              <a:gd name="adj4" fmla="val -58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latin typeface="細明體" pitchFamily="49" charset="-120"/>
                <a:ea typeface="細明體" pitchFamily="49" charset="-120"/>
              </a:rPr>
              <a:t>你知道劉備如何拉攏張飛與關羽嗎</a:t>
            </a:r>
            <a:r>
              <a:rPr lang="en-US" altLang="zh-TW" sz="2400" b="1" dirty="0" smtClean="0">
                <a:latin typeface="細明體" pitchFamily="49" charset="-120"/>
                <a:ea typeface="細明體" pitchFamily="49" charset="-120"/>
              </a:rPr>
              <a:t>?</a:t>
            </a:r>
            <a:endParaRPr lang="zh-TW" altLang="en-US" sz="2400" b="1" dirty="0">
              <a:latin typeface="細明體" pitchFamily="49" charset="-120"/>
              <a:ea typeface="細明體" pitchFamily="49" charset="-120"/>
            </a:endParaRPr>
          </a:p>
        </p:txBody>
      </p:sp>
      <p:sp>
        <p:nvSpPr>
          <p:cNvPr id="4" name="動作按鈕: 影片 3">
            <a:hlinkClick r:id="rId4" action="ppaction://hlinkfile" highlightClick="1"/>
          </p:cNvPr>
          <p:cNvSpPr/>
          <p:nvPr/>
        </p:nvSpPr>
        <p:spPr>
          <a:xfrm>
            <a:off x="10632504" y="5485048"/>
            <a:ext cx="792088" cy="654248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1:18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708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535160"/>
              </p:ext>
            </p:extLst>
          </p:nvPr>
        </p:nvGraphicFramePr>
        <p:xfrm>
          <a:off x="263352" y="116632"/>
          <a:ext cx="11809312" cy="6624828"/>
        </p:xfrm>
        <a:graphic>
          <a:graphicData uri="http://schemas.openxmlformats.org/drawingml/2006/table">
            <a:tbl>
              <a:tblPr firstRow="1" firstCol="1" bandRow="1"/>
              <a:tblGrid>
                <a:gridCol w="3852304"/>
                <a:gridCol w="3977923"/>
                <a:gridCol w="3979085"/>
              </a:tblGrid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「身長七尺五寸，兩耳垂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肩，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雙手過膝，目能自顧其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耳，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面如冠玉，脣若塗脂。」羅貫中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標楷體"/>
                        </a:rPr>
                        <a:t>《三國演義》書中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描寫的人物是誰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？</a:t>
                      </a: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 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「身長九尺，髯長二尺：面如重棗，脣若塗脂，丹鳳眼，臥蠶眉，相貌堂堂，威風凜凜。」羅貫中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標楷體"/>
                        </a:rPr>
                        <a:t>《三國演義》書中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描寫的人物是誰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？</a:t>
                      </a: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   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何謂「桃園三結義」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？</a:t>
                      </a: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2000" b="1" kern="100" dirty="0" smtClean="0">
                        <a:solidFill>
                          <a:srgbClr val="C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「身長八尺，豹頭環眼，燕頷虎鬚，聲若巨雷，勢如奔馬。」羅貫中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標楷體"/>
                        </a:rPr>
                        <a:t>《三國演義》書中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描寫的人物是誰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？</a:t>
                      </a: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</a:t>
                      </a:r>
                      <a:r>
                        <a:rPr lang="en-US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</a:t>
                      </a:r>
                      <a:r>
                        <a:rPr lang="zh-TW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章</a:t>
                      </a:r>
                      <a:r>
                        <a:rPr lang="en-US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  </a:t>
                      </a:r>
                      <a:endParaRPr lang="zh-TW" sz="3200" kern="100" dirty="0"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桃園結義</a:t>
                      </a:r>
                      <a:endParaRPr lang="zh-TW" sz="3200" kern="100" dirty="0"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最佳速配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---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武器「丈八蛇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矛」</a:t>
                      </a:r>
                      <a:r>
                        <a:rPr lang="en-US" sz="1800" kern="100" dirty="0" err="1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vs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人物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【</a:t>
                      </a:r>
                      <a:r>
                        <a:rPr lang="zh-TW" sz="2800" b="1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張飛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】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;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武器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「青龍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偃月刀」</a:t>
                      </a:r>
                      <a:r>
                        <a:rPr lang="en-US" sz="1800" kern="100" dirty="0" err="1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vs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人物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【</a:t>
                      </a:r>
                      <a:r>
                        <a:rPr lang="zh-TW" sz="2800" b="1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關羽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】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東漢末年，在「誰」的領導下，起義軍頭戴黃巾，以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「蒼天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已死，黃天當立，歲在甲子，天下大吉」的口號興兵反漢，史稱黃巾起義</a:t>
                      </a: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《三國演義》一開場就畫龍點睛地說出了人類歷史的必然趨勢，請問是哪一句話</a:t>
                      </a: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劉備先在「涿縣」，三人結義之後，聚鄉勇五百餘人，見了幽州太守，應募從軍。請問當時的幽州太守是誰</a:t>
                      </a: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4" descr="眨眼- 动态猥琐萌QQ表情包_微信表情包表情- 发表情- fabiaoqing.co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5777880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直線圖說文字 1 10"/>
          <p:cNvSpPr/>
          <p:nvPr/>
        </p:nvSpPr>
        <p:spPr>
          <a:xfrm>
            <a:off x="2146377" y="6094261"/>
            <a:ext cx="3163011" cy="447361"/>
          </a:xfrm>
          <a:prstGeom prst="borderCallout1">
            <a:avLst>
              <a:gd name="adj1" fmla="val 16528"/>
              <a:gd name="adj2" fmla="val -4968"/>
              <a:gd name="adj3" fmla="val 11320"/>
              <a:gd name="adj4" fmla="val -203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b="1" dirty="0" smtClean="0">
                <a:latin typeface="細明體" pitchFamily="49" charset="-120"/>
                <a:ea typeface="細明體" pitchFamily="49" charset="-120"/>
              </a:rPr>
              <a:t>閱讀策略第一步</a:t>
            </a:r>
            <a:r>
              <a:rPr lang="en-US" altLang="zh-TW" sz="2000" b="1" dirty="0" smtClean="0"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2000" b="1" dirty="0" smtClean="0">
                <a:latin typeface="細明體" pitchFamily="49" charset="-120"/>
                <a:ea typeface="細明體" pitchFamily="49" charset="-120"/>
              </a:rPr>
              <a:t>先看題目</a:t>
            </a:r>
            <a:endParaRPr lang="zh-TW" altLang="en-US" sz="2000" b="1" dirty="0">
              <a:latin typeface="細明體" pitchFamily="49" charset="-120"/>
              <a:ea typeface="細明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3691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61389" y="2492896"/>
            <a:ext cx="103691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4800"/>
            <a:r>
              <a:rPr lang="en-US" altLang="zh-TW" sz="2800" kern="100" dirty="0" smtClean="0">
                <a:solidFill>
                  <a:sysClr val="windowText" lastClr="000000"/>
                </a:solidFill>
                <a:latin typeface="Calibri"/>
                <a:ea typeface="標楷體"/>
                <a:cs typeface="Times New Roman"/>
              </a:rPr>
              <a:t>     </a:t>
            </a:r>
            <a:r>
              <a:rPr lang="zh-TW" altLang="zh-TW" sz="2800" kern="100" dirty="0" smtClean="0">
                <a:solidFill>
                  <a:sysClr val="windowText" lastClr="000000"/>
                </a:solidFill>
                <a:latin typeface="Calibri"/>
                <a:ea typeface="標楷體"/>
                <a:cs typeface="Times New Roman"/>
              </a:rPr>
              <a:t>話說</a:t>
            </a:r>
            <a:r>
              <a:rPr lang="zh-TW" altLang="zh-TW" sz="2800" kern="100" dirty="0">
                <a:solidFill>
                  <a:sysClr val="windowText" lastClr="000000"/>
                </a:solidFill>
                <a:latin typeface="Calibri"/>
                <a:ea typeface="標楷體"/>
                <a:cs typeface="Times New Roman"/>
              </a:rPr>
              <a:t>天下大勢，分久必合，合久必分。周未七國相爭，秦一統天下，秦滅之後，楚漢相爭，楚又併入於漢。但是到了東漢末年，又天下大亂，張角領著四、五十萬黃巾軍起義造反，聲勢浩大，官兵幾乎都無力抵擋，所到之處，望風披靡</a:t>
            </a:r>
            <a:r>
              <a:rPr lang="zh-TW" altLang="zh-TW" sz="2800" kern="100" dirty="0" smtClean="0">
                <a:solidFill>
                  <a:sysClr val="windowText" lastClr="000000"/>
                </a:solidFill>
                <a:latin typeface="Calibri"/>
                <a:ea typeface="標楷體"/>
                <a:cs typeface="Times New Roman"/>
              </a:rPr>
              <a:t>。</a:t>
            </a:r>
            <a:r>
              <a:rPr lang="en-US" altLang="zh-TW" sz="2800" kern="100" dirty="0" smtClean="0">
                <a:solidFill>
                  <a:sysClr val="windowText" lastClr="000000"/>
                </a:solidFill>
                <a:latin typeface="Calibri"/>
                <a:ea typeface="標楷體"/>
                <a:cs typeface="Times New Roman"/>
              </a:rPr>
              <a:t>……</a:t>
            </a:r>
            <a:endParaRPr lang="zh-TW" altLang="zh-TW" sz="2800" kern="100" dirty="0">
              <a:solidFill>
                <a:sysClr val="windowText" lastClr="000000"/>
              </a:solidFill>
              <a:latin typeface="Calibri"/>
              <a:ea typeface="新細明體"/>
            </a:endParaRPr>
          </a:p>
        </p:txBody>
      </p:sp>
      <p:pic>
        <p:nvPicPr>
          <p:cNvPr id="7170" name="圖片 4" descr="描述: 探討網路霸凌PTT的嗜血者« 純日記與其他« 拗子小姐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328" y="4077072"/>
            <a:ext cx="2629272" cy="262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眨眼- 动态猥琐萌QQ表情包_微信表情包表情- 发表情- fabiaoqing.co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88" y="611966"/>
            <a:ext cx="1664907" cy="166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直線圖說文字 1 6"/>
          <p:cNvSpPr/>
          <p:nvPr/>
        </p:nvSpPr>
        <p:spPr>
          <a:xfrm>
            <a:off x="3282954" y="1568051"/>
            <a:ext cx="3749151" cy="447361"/>
          </a:xfrm>
          <a:prstGeom prst="borderCallout1">
            <a:avLst>
              <a:gd name="adj1" fmla="val 38745"/>
              <a:gd name="adj2" fmla="val -5911"/>
              <a:gd name="adj3" fmla="val -4231"/>
              <a:gd name="adj4" fmla="val -1849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latin typeface="細明體" pitchFamily="49" charset="-120"/>
                <a:ea typeface="細明體" pitchFamily="49" charset="-120"/>
              </a:rPr>
              <a:t>閱讀策略第二步</a:t>
            </a:r>
            <a:r>
              <a:rPr lang="en-US" altLang="zh-TW" sz="2400" b="1" dirty="0" smtClean="0"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2400" b="1" dirty="0" smtClean="0">
                <a:latin typeface="細明體" pitchFamily="49" charset="-120"/>
                <a:ea typeface="細明體" pitchFamily="49" charset="-120"/>
              </a:rPr>
              <a:t>再看文章</a:t>
            </a:r>
            <a:endParaRPr lang="zh-TW" altLang="en-US" sz="2400" b="1" dirty="0">
              <a:latin typeface="細明體" pitchFamily="49" charset="-120"/>
              <a:ea typeface="細明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4061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241467"/>
              </p:ext>
            </p:extLst>
          </p:nvPr>
        </p:nvGraphicFramePr>
        <p:xfrm>
          <a:off x="263352" y="116632"/>
          <a:ext cx="11809312" cy="6624828"/>
        </p:xfrm>
        <a:graphic>
          <a:graphicData uri="http://schemas.openxmlformats.org/drawingml/2006/table">
            <a:tbl>
              <a:tblPr firstRow="1" firstCol="1" bandRow="1"/>
              <a:tblGrid>
                <a:gridCol w="3852304"/>
                <a:gridCol w="3977923"/>
                <a:gridCol w="3979085"/>
              </a:tblGrid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「身長七尺五寸，兩耳垂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肩，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雙手過膝，目能自顧其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耳，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面如冠玉，脣若塗脂。」羅貫中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標楷體"/>
                        </a:rPr>
                        <a:t>《三國演義》書中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描寫的人物是誰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？</a:t>
                      </a: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 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「身長九尺，髯長二尺：面如重棗，脣若塗脂，丹鳳眼，臥蠶眉，相貌堂堂，威風凜凜。」羅貫中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標楷體"/>
                        </a:rPr>
                        <a:t>《三國演義》書中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描寫的人物是誰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？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何謂「桃園三結義」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？</a:t>
                      </a: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「身長八尺，豹頭環眼，燕頷虎鬚，聲若巨雷，勢如奔馬。」羅貫中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標楷體"/>
                        </a:rPr>
                        <a:t>《三國演義》書中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描寫的人物是誰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？</a:t>
                      </a: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</a:t>
                      </a:r>
                      <a:r>
                        <a:rPr lang="en-US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</a:t>
                      </a:r>
                      <a:r>
                        <a:rPr lang="zh-TW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章</a:t>
                      </a:r>
                      <a:r>
                        <a:rPr lang="en-US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  </a:t>
                      </a:r>
                      <a:endParaRPr lang="zh-TW" sz="3200" kern="100" dirty="0"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200" b="1" kern="100" dirty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桃園結義</a:t>
                      </a:r>
                      <a:endParaRPr lang="zh-TW" sz="3200" kern="100" dirty="0"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最佳速配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---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武器「丈八蛇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矛」</a:t>
                      </a:r>
                      <a:r>
                        <a:rPr lang="en-US" sz="1800" kern="100" dirty="0" err="1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vs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人物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【</a:t>
                      </a:r>
                      <a:r>
                        <a:rPr lang="zh-TW" sz="2800" b="1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張飛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】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;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武器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「青龍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偃月刀」</a:t>
                      </a:r>
                      <a:r>
                        <a:rPr lang="en-US" sz="1800" kern="100" dirty="0" err="1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vs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人物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【</a:t>
                      </a:r>
                      <a:r>
                        <a:rPr lang="zh-TW" sz="2800" b="1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關羽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】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東漢末年，在「誰」的領導下，起義軍頭戴黃巾，以</a:t>
                      </a: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「蒼天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已死，黃天當立，歲在甲子，天下大吉」的口號興兵反漢，史稱黃巾起義</a:t>
                      </a: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《三國演義》一開場就畫龍點睛地說出了人類歷史的必然趨勢，請問是哪一句話</a:t>
                      </a: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: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劉備先在「涿縣」，三人結義之後，聚鄉勇五百餘人，見了幽州太守，應募從軍。請問當時的幽州太守是誰</a:t>
                      </a: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4" descr="眨眼- 动态猥琐萌QQ表情包_微信表情包表情- 发表情- fabiaoqing.co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5777880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直線圖說文字 1 10"/>
          <p:cNvSpPr/>
          <p:nvPr/>
        </p:nvSpPr>
        <p:spPr>
          <a:xfrm>
            <a:off x="2146377" y="6094261"/>
            <a:ext cx="3163011" cy="447361"/>
          </a:xfrm>
          <a:prstGeom prst="borderCallout1">
            <a:avLst>
              <a:gd name="adj1" fmla="val 16528"/>
              <a:gd name="adj2" fmla="val -4968"/>
              <a:gd name="adj3" fmla="val 11320"/>
              <a:gd name="adj4" fmla="val -203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b="1" dirty="0" smtClean="0">
                <a:latin typeface="細明體" pitchFamily="49" charset="-120"/>
                <a:ea typeface="細明體" pitchFamily="49" charset="-120"/>
              </a:rPr>
              <a:t>閱讀策略第三步</a:t>
            </a:r>
            <a:r>
              <a:rPr lang="en-US" altLang="zh-TW" sz="2000" b="1" dirty="0" smtClean="0"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2000" b="1" dirty="0" smtClean="0">
                <a:latin typeface="細明體" pitchFamily="49" charset="-120"/>
                <a:ea typeface="細明體" pitchFamily="49" charset="-120"/>
              </a:rPr>
              <a:t>回答問題</a:t>
            </a:r>
            <a:endParaRPr lang="zh-TW" altLang="en-US" sz="2000" b="1" dirty="0">
              <a:latin typeface="細明體" pitchFamily="49" charset="-120"/>
              <a:ea typeface="細明體" pitchFamily="49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43472" y="3501008"/>
            <a:ext cx="1018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張飛</a:t>
            </a:r>
            <a:r>
              <a:rPr lang="en-US" altLang="zh-TW" b="1" kern="1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 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2004985" y="1268760"/>
            <a:ext cx="1018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kern="1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劉備</a:t>
            </a:r>
            <a:r>
              <a:rPr lang="en-US" altLang="zh-TW" b="1" kern="1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 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5519936" y="1412776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關羽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8256240" y="590135"/>
            <a:ext cx="36004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zh-TW" altLang="en-US" sz="20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劉備、關羽、張飛三人在桃園中結義為異姓兄弟的故事。</a:t>
            </a:r>
          </a:p>
        </p:txBody>
      </p:sp>
      <p:sp>
        <p:nvSpPr>
          <p:cNvPr id="12" name="矩形 11"/>
          <p:cNvSpPr/>
          <p:nvPr/>
        </p:nvSpPr>
        <p:spPr>
          <a:xfrm>
            <a:off x="8249816" y="2636912"/>
            <a:ext cx="1018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張飛</a:t>
            </a:r>
            <a:r>
              <a:rPr lang="en-US" altLang="zh-TW" b="1" kern="1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 </a:t>
            </a:r>
            <a:endParaRPr lang="zh-TW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8472264" y="3149937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關羽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2825071" y="5483953"/>
            <a:ext cx="902811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張角</a:t>
            </a:r>
            <a:endParaRPr lang="zh-TW" altLang="en-US" kern="1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13646" y="5483953"/>
            <a:ext cx="3775393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zh-TW" altLang="en-US" sz="20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天下大勢，分久必合，合久必分</a:t>
            </a:r>
            <a:endParaRPr lang="en-US" altLang="zh-TW" sz="20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309868" y="5636302"/>
            <a:ext cx="902811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700"/>
              </a:spcAft>
            </a:pPr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劉焉</a:t>
            </a:r>
            <a:endParaRPr lang="zh-TW" altLang="en-US" sz="28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62620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5" grpId="0"/>
      <p:bldP spid="12" grpId="0"/>
      <p:bldP spid="13" grpId="0"/>
      <p:bldP spid="8" grpId="0"/>
      <p:bldP spid="9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760296" y="1484785"/>
            <a:ext cx="2952328" cy="4526588"/>
            <a:chOff x="7072" y="10194"/>
            <a:chExt cx="3645" cy="5732"/>
          </a:xfrm>
        </p:grpSpPr>
        <p:pic>
          <p:nvPicPr>
            <p:cNvPr id="9219" name="圖片 1" descr="描述: 皇帝矢量图__其他_人物图库_矢量图库_昵图网nipic.com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2" y="10480"/>
              <a:ext cx="3445" cy="5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7072" y="10194"/>
              <a:ext cx="1568" cy="92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133" name="CustomShape 2"/>
          <p:cNvSpPr/>
          <p:nvPr/>
        </p:nvSpPr>
        <p:spPr>
          <a:xfrm>
            <a:off x="1194842" y="845282"/>
            <a:ext cx="4412403" cy="7679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曹操     林俊傑</a:t>
            </a:r>
            <a:endParaRPr lang="en-US" altLang="zh-TW" sz="4400" b="1" spc="-1" dirty="0">
              <a:solidFill>
                <a:srgbClr val="000000"/>
              </a:solidFill>
              <a:latin typeface="標楷體"/>
              <a:ea typeface="標楷體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88472" y="1723447"/>
            <a:ext cx="45411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不是英雄 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 不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讀三國</a:t>
            </a:r>
          </a:p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若是英雄 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 怎麼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能不懂寂寞</a:t>
            </a:r>
          </a:p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獨自走下長板坡 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 月光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太溫柔</a:t>
            </a:r>
          </a:p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曹操不囉唆 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 一心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要拿荊州</a:t>
            </a:r>
          </a:p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用陰謀陽謀 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 明說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暗奪的摸</a:t>
            </a:r>
          </a:p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東漢末年分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三國  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烽火連天不休</a:t>
            </a:r>
          </a:p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兒女情長 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 被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亂世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左右  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誰來煮酒</a:t>
            </a:r>
          </a:p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爾虞我詐是三國 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 說不清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對與錯</a:t>
            </a:r>
          </a:p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紛紛擾擾 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 千百年以後  </a:t>
            </a:r>
            <a:r>
              <a:rPr lang="zh-TW" altLang="en-US" sz="2000" dirty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一切又</a:t>
            </a:r>
            <a:r>
              <a:rPr lang="zh-TW" altLang="en-US" sz="2000" dirty="0" smtClean="0">
                <a:solidFill>
                  <a:prstClr val="black"/>
                </a:solidFill>
                <a:latin typeface="細明體" pitchFamily="49" charset="-120"/>
                <a:ea typeface="細明體" pitchFamily="49" charset="-120"/>
              </a:rPr>
              <a:t>從頭</a:t>
            </a:r>
            <a:endParaRPr lang="zh-TW" altLang="en-US" sz="2000" dirty="0">
              <a:solidFill>
                <a:prstClr val="black"/>
              </a:solidFill>
              <a:latin typeface="細明體" pitchFamily="49" charset="-120"/>
              <a:ea typeface="細明體" pitchFamily="49" charset="-120"/>
            </a:endParaRPr>
          </a:p>
        </p:txBody>
      </p:sp>
      <p:sp>
        <p:nvSpPr>
          <p:cNvPr id="3" name="動作按鈕: 影片 2">
            <a:hlinkClick r:id="rId3" action="ppaction://hlinkfile" highlightClick="1"/>
          </p:cNvPr>
          <p:cNvSpPr/>
          <p:nvPr/>
        </p:nvSpPr>
        <p:spPr>
          <a:xfrm>
            <a:off x="7104112" y="620688"/>
            <a:ext cx="1152128" cy="864096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prstClr val="white"/>
                </a:solidFill>
              </a:rPr>
              <a:t>4:42</a:t>
            </a:r>
            <a:endParaRPr lang="zh-TW" altLang="en-US" dirty="0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92627" y="1723447"/>
            <a:ext cx="45411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獨自走下長板坡 </a:t>
            </a:r>
            <a:r>
              <a:rPr lang="en-US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月光</a:t>
            </a: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太溫柔</a:t>
            </a:r>
            <a: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/>
            </a:r>
            <a:b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</a:b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曹操不囉唆 </a:t>
            </a:r>
            <a:r>
              <a:rPr lang="en-US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一心</a:t>
            </a: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要拿荊州</a:t>
            </a:r>
            <a: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/>
            </a:r>
            <a:b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</a:b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用陰謀陽謀 </a:t>
            </a:r>
            <a:r>
              <a:rPr lang="en-US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明說</a:t>
            </a: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暗奪的摸</a:t>
            </a:r>
            <a: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/>
            </a:r>
            <a:b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</a:br>
            <a: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/>
            </a:r>
            <a:b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</a:b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東漢末年分三國 </a:t>
            </a:r>
            <a:r>
              <a:rPr lang="en-US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烽火連天</a:t>
            </a: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不休</a:t>
            </a:r>
            <a: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/>
            </a:r>
            <a:b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</a:b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兒女情長 </a:t>
            </a:r>
            <a:r>
              <a:rPr lang="en-US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被</a:t>
            </a: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亂世左右 </a:t>
            </a:r>
            <a:r>
              <a:rPr lang="en-US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誰</a:t>
            </a: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來煮酒</a:t>
            </a:r>
            <a: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/>
            </a:r>
            <a:b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</a:b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爾虞我詐是三國 </a:t>
            </a:r>
            <a:r>
              <a:rPr lang="en-US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說不清</a:t>
            </a: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對與錯</a:t>
            </a:r>
            <a: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/>
            </a:r>
            <a:br>
              <a:rPr lang="en-US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</a:b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紛紛擾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擾</a:t>
            </a:r>
            <a:r>
              <a:rPr lang="en-US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千百年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以後</a:t>
            </a:r>
            <a:r>
              <a:rPr lang="en-US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 smtClean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 </a:t>
            </a:r>
            <a:r>
              <a:rPr lang="zh-TW" altLang="zh-TW" sz="2000" kern="100" dirty="0">
                <a:solidFill>
                  <a:srgbClr val="212529"/>
                </a:solidFill>
                <a:latin typeface="細明體" pitchFamily="49" charset="-120"/>
                <a:ea typeface="細明體" pitchFamily="49" charset="-120"/>
                <a:cs typeface="Calibri"/>
              </a:rPr>
              <a:t>一切又從頭</a:t>
            </a:r>
            <a:endParaRPr lang="zh-TW" altLang="en-US" sz="2000" dirty="0">
              <a:solidFill>
                <a:prstClr val="black"/>
              </a:solidFill>
              <a:latin typeface="細明體" pitchFamily="49" charset="-120"/>
              <a:ea typeface="細明體" pitchFamily="49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66624" y="6011373"/>
            <a:ext cx="6984777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TW" altLang="zh-TW" sz="2000" dirty="0" smtClean="0">
                <a:solidFill>
                  <a:srgbClr val="000000"/>
                </a:solidFill>
                <a:ea typeface="標楷體"/>
                <a:cs typeface="標楷體"/>
              </a:rPr>
              <a:t>「</a:t>
            </a:r>
            <a:r>
              <a:rPr lang="zh-TW" altLang="zh-TW" sz="2000" u="sng" dirty="0">
                <a:solidFill>
                  <a:srgbClr val="000000"/>
                </a:solidFill>
                <a:ea typeface="標楷體"/>
                <a:cs typeface="標楷體"/>
              </a:rPr>
              <a:t>曹操</a:t>
            </a:r>
            <a:r>
              <a:rPr lang="zh-TW" altLang="zh-TW" sz="2000" dirty="0">
                <a:solidFill>
                  <a:srgbClr val="000000"/>
                </a:solidFill>
                <a:ea typeface="標楷體"/>
                <a:cs typeface="標楷體"/>
              </a:rPr>
              <a:t>煮酒論英雄」</a:t>
            </a:r>
            <a:r>
              <a:rPr lang="zh-TW" altLang="zh-TW" sz="2000" u="sng" dirty="0">
                <a:solidFill>
                  <a:srgbClr val="000000"/>
                </a:solidFill>
                <a:ea typeface="標楷體"/>
                <a:cs typeface="標楷體"/>
              </a:rPr>
              <a:t>劉備</a:t>
            </a:r>
            <a:r>
              <a:rPr lang="zh-TW" altLang="zh-TW" sz="2000" dirty="0">
                <a:solidFill>
                  <a:srgbClr val="000000"/>
                </a:solidFill>
                <a:ea typeface="標楷體"/>
                <a:cs typeface="標楷體"/>
              </a:rPr>
              <a:t>遍數天下英雄，都不為</a:t>
            </a:r>
            <a:r>
              <a:rPr lang="zh-TW" altLang="zh-TW" sz="2000" u="sng" dirty="0">
                <a:solidFill>
                  <a:srgbClr val="000000"/>
                </a:solidFill>
                <a:ea typeface="標楷體"/>
                <a:cs typeface="標楷體"/>
              </a:rPr>
              <a:t>曹操</a:t>
            </a:r>
            <a:r>
              <a:rPr lang="zh-TW" altLang="zh-TW" sz="2000" dirty="0">
                <a:solidFill>
                  <a:srgbClr val="000000"/>
                </a:solidFill>
                <a:ea typeface="標楷體"/>
                <a:cs typeface="標楷體"/>
              </a:rPr>
              <a:t>所認同</a:t>
            </a:r>
            <a:r>
              <a:rPr lang="zh-TW" altLang="zh-TW" sz="2000" dirty="0" smtClean="0">
                <a:solidFill>
                  <a:srgbClr val="000000"/>
                </a:solidFill>
                <a:ea typeface="標楷體"/>
                <a:cs typeface="標楷體"/>
              </a:rPr>
              <a:t>。</a:t>
            </a:r>
            <a:endParaRPr lang="en-US" altLang="zh-TW" sz="2000" dirty="0" smtClean="0">
              <a:solidFill>
                <a:srgbClr val="000000"/>
              </a:solidFill>
              <a:ea typeface="標楷體"/>
              <a:cs typeface="標楷體"/>
            </a:endParaRPr>
          </a:p>
          <a:p>
            <a:r>
              <a:rPr lang="zh-TW" altLang="zh-TW" sz="2000" dirty="0" smtClean="0">
                <a:solidFill>
                  <a:srgbClr val="000000"/>
                </a:solidFill>
                <a:ea typeface="標楷體"/>
                <a:cs typeface="標楷體"/>
              </a:rPr>
              <a:t>請問</a:t>
            </a:r>
            <a:r>
              <a:rPr lang="zh-TW" altLang="zh-TW" sz="2000" u="sng" dirty="0">
                <a:solidFill>
                  <a:srgbClr val="000000"/>
                </a:solidFill>
                <a:ea typeface="標楷體"/>
                <a:cs typeface="標楷體"/>
              </a:rPr>
              <a:t>曹操</a:t>
            </a:r>
            <a:r>
              <a:rPr lang="zh-TW" altLang="zh-TW" sz="2000" dirty="0">
                <a:solidFill>
                  <a:srgbClr val="000000"/>
                </a:solidFill>
                <a:ea typeface="標楷體"/>
                <a:cs typeface="標楷體"/>
              </a:rPr>
              <a:t>心目中可稱得上英雄者，</a:t>
            </a:r>
            <a:r>
              <a:rPr lang="zh-TW" altLang="zh-TW" sz="2000" dirty="0" smtClean="0">
                <a:solidFill>
                  <a:srgbClr val="000000"/>
                </a:solidFill>
                <a:ea typeface="標楷體"/>
                <a:cs typeface="標楷體"/>
              </a:rPr>
              <a:t>是</a:t>
            </a:r>
            <a:r>
              <a:rPr lang="zh-TW" altLang="en-US" sz="2000" dirty="0" smtClean="0">
                <a:solidFill>
                  <a:srgbClr val="000000"/>
                </a:solidFill>
                <a:ea typeface="標楷體"/>
                <a:cs typeface="標楷體"/>
              </a:rPr>
              <a:t>哪</a:t>
            </a:r>
            <a:r>
              <a:rPr lang="zh-TW" altLang="zh-TW" sz="2000" dirty="0" smtClean="0">
                <a:solidFill>
                  <a:srgbClr val="000000"/>
                </a:solidFill>
                <a:ea typeface="標楷體"/>
                <a:cs typeface="標楷體"/>
              </a:rPr>
              <a:t>幾</a:t>
            </a:r>
            <a:r>
              <a:rPr lang="zh-TW" altLang="zh-TW" sz="2000" dirty="0">
                <a:solidFill>
                  <a:srgbClr val="000000"/>
                </a:solidFill>
                <a:ea typeface="標楷體"/>
                <a:cs typeface="標楷體"/>
              </a:rPr>
              <a:t>人？</a:t>
            </a:r>
            <a:endParaRPr lang="zh-TW" altLang="en-US" sz="2000" dirty="0"/>
          </a:p>
        </p:txBody>
      </p:sp>
      <p:sp>
        <p:nvSpPr>
          <p:cNvPr id="9" name="直線圖說文字 1 8"/>
          <p:cNvSpPr/>
          <p:nvPr/>
        </p:nvSpPr>
        <p:spPr>
          <a:xfrm>
            <a:off x="9120337" y="620688"/>
            <a:ext cx="1179043" cy="720080"/>
          </a:xfrm>
          <a:prstGeom prst="borderCallout1">
            <a:avLst>
              <a:gd name="adj1" fmla="val 113398"/>
              <a:gd name="adj2" fmla="val 64163"/>
              <a:gd name="adj3" fmla="val 160679"/>
              <a:gd name="adj4" fmla="val 965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加分題</a:t>
            </a:r>
            <a:endParaRPr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8964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2"/>
          <p:cNvSpPr/>
          <p:nvPr/>
        </p:nvSpPr>
        <p:spPr>
          <a:xfrm>
            <a:off x="1194841" y="845282"/>
            <a:ext cx="5258917" cy="7679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遇見小說，精彩片段</a:t>
            </a:r>
            <a:endParaRPr lang="en-US" altLang="zh-TW" sz="4400" b="1" spc="-1" dirty="0">
              <a:solidFill>
                <a:srgbClr val="000000"/>
              </a:solidFill>
              <a:latin typeface="標楷體"/>
              <a:ea typeface="標楷體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94840" y="1988842"/>
            <a:ext cx="105177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話說，</a:t>
            </a:r>
            <a:r>
              <a:rPr lang="zh-TW" altLang="zh-TW" sz="2800" u="sng" kern="100" dirty="0">
                <a:solidFill>
                  <a:srgbClr val="000000"/>
                </a:solidFill>
                <a:latin typeface="新細明體"/>
                <a:ea typeface="標楷體"/>
              </a:rPr>
              <a:t>曹操</a:t>
            </a: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剛剛打敗</a:t>
            </a:r>
            <a:r>
              <a:rPr lang="zh-TW" altLang="zh-TW" sz="2800" u="sng" kern="100" dirty="0">
                <a:solidFill>
                  <a:srgbClr val="000000"/>
                </a:solidFill>
                <a:latin typeface="新細明體"/>
                <a:ea typeface="標楷體"/>
              </a:rPr>
              <a:t>劉備</a:t>
            </a: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，又派兵進攻</a:t>
            </a:r>
            <a:r>
              <a:rPr lang="zh-TW" altLang="zh-TW" sz="2800" u="sng" kern="100" dirty="0">
                <a:solidFill>
                  <a:srgbClr val="000000"/>
                </a:solidFill>
                <a:latin typeface="新細明體"/>
                <a:ea typeface="標楷體"/>
              </a:rPr>
              <a:t>孫權</a:t>
            </a: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，於是</a:t>
            </a:r>
            <a:r>
              <a:rPr lang="zh-TW" altLang="zh-TW" sz="2800" u="sng" kern="100" dirty="0">
                <a:solidFill>
                  <a:srgbClr val="000000"/>
                </a:solidFill>
                <a:latin typeface="新細明體"/>
                <a:ea typeface="標楷體"/>
              </a:rPr>
              <a:t>劉備</a:t>
            </a: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和</a:t>
            </a:r>
            <a:r>
              <a:rPr lang="zh-TW" altLang="zh-TW" sz="2800" u="sng" kern="100" dirty="0">
                <a:solidFill>
                  <a:srgbClr val="000000"/>
                </a:solidFill>
                <a:latin typeface="新細明體"/>
                <a:ea typeface="標楷體"/>
              </a:rPr>
              <a:t>孫權</a:t>
            </a: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聯合起來抵抗</a:t>
            </a:r>
            <a:r>
              <a:rPr lang="zh-TW" altLang="zh-TW" sz="2800" kern="100" dirty="0" smtClean="0">
                <a:solidFill>
                  <a:srgbClr val="000000"/>
                </a:solidFill>
                <a:latin typeface="新細明體"/>
                <a:ea typeface="標楷體"/>
              </a:rPr>
              <a:t>曹</a:t>
            </a:r>
            <a:r>
              <a:rPr lang="zh-TW" altLang="en-US" sz="2800" kern="100" dirty="0" smtClean="0">
                <a:solidFill>
                  <a:srgbClr val="000000"/>
                </a:solidFill>
                <a:latin typeface="新細明體"/>
                <a:ea typeface="標楷體"/>
              </a:rPr>
              <a:t>操</a:t>
            </a:r>
            <a:r>
              <a:rPr lang="zh-TW" altLang="zh-TW" sz="2800" kern="100" dirty="0" smtClean="0">
                <a:solidFill>
                  <a:srgbClr val="000000"/>
                </a:solidFill>
                <a:latin typeface="新細明體"/>
                <a:ea typeface="標楷體"/>
              </a:rPr>
              <a:t>。</a:t>
            </a:r>
            <a:endParaRPr lang="zh-TW" altLang="zh-TW" sz="2800" kern="100" dirty="0">
              <a:latin typeface="Calibri"/>
              <a:ea typeface="新細明體"/>
            </a:endParaRPr>
          </a:p>
          <a:p>
            <a:pPr>
              <a:spcAft>
                <a:spcPts val="0"/>
              </a:spcAft>
            </a:pPr>
            <a:endParaRPr lang="en-US" altLang="zh-TW" sz="2800" kern="100" dirty="0" smtClean="0">
              <a:solidFill>
                <a:srgbClr val="000000"/>
              </a:solidFill>
              <a:latin typeface="新細明體"/>
              <a:ea typeface="標楷體"/>
            </a:endParaRPr>
          </a:p>
          <a:p>
            <a:pPr>
              <a:spcAft>
                <a:spcPts val="0"/>
              </a:spcAft>
            </a:pPr>
            <a:r>
              <a:rPr lang="zh-TW" altLang="zh-TW" sz="2800" kern="100" dirty="0" smtClean="0">
                <a:solidFill>
                  <a:srgbClr val="000000"/>
                </a:solidFill>
                <a:latin typeface="新細明體"/>
                <a:ea typeface="標楷體"/>
              </a:rPr>
              <a:t>「</a:t>
            </a: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草船借箭」這個故事就是發生在</a:t>
            </a:r>
            <a:r>
              <a:rPr lang="zh-TW" altLang="zh-TW" sz="2800" u="sng" kern="100" dirty="0">
                <a:solidFill>
                  <a:srgbClr val="000000"/>
                </a:solidFill>
                <a:latin typeface="新細明體"/>
                <a:ea typeface="標楷體"/>
              </a:rPr>
              <a:t>孫權</a:t>
            </a: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、</a:t>
            </a:r>
            <a:r>
              <a:rPr lang="zh-TW" altLang="zh-TW" sz="2800" u="sng" kern="100" dirty="0">
                <a:solidFill>
                  <a:srgbClr val="000000"/>
                </a:solidFill>
                <a:latin typeface="新細明體"/>
                <a:ea typeface="標楷體"/>
              </a:rPr>
              <a:t>劉備</a:t>
            </a: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聯合對付</a:t>
            </a:r>
            <a:r>
              <a:rPr lang="zh-TW" altLang="zh-TW" sz="2800" u="sng" kern="100" dirty="0">
                <a:solidFill>
                  <a:srgbClr val="000000"/>
                </a:solidFill>
                <a:latin typeface="新細明體"/>
                <a:ea typeface="標楷體"/>
              </a:rPr>
              <a:t>曹操</a:t>
            </a:r>
            <a:r>
              <a:rPr lang="zh-TW" altLang="zh-TW" sz="2800" kern="100" dirty="0">
                <a:solidFill>
                  <a:srgbClr val="000000"/>
                </a:solidFill>
                <a:latin typeface="新細明體"/>
                <a:ea typeface="標楷體"/>
              </a:rPr>
              <a:t>的時候…</a:t>
            </a:r>
            <a:r>
              <a:rPr lang="zh-TW" altLang="zh-TW" sz="2800" kern="100" dirty="0" smtClean="0">
                <a:solidFill>
                  <a:srgbClr val="000000"/>
                </a:solidFill>
                <a:latin typeface="新細明體"/>
                <a:ea typeface="標楷體"/>
              </a:rPr>
              <a:t>…</a:t>
            </a:r>
            <a:r>
              <a:rPr lang="zh-TW" altLang="en-US" sz="2800" kern="100" dirty="0">
                <a:solidFill>
                  <a:srgbClr val="000000"/>
                </a:solidFill>
                <a:latin typeface="新細明體"/>
                <a:ea typeface="標楷體"/>
              </a:rPr>
              <a:t>。</a:t>
            </a:r>
            <a:endParaRPr lang="zh-TW" altLang="zh-TW" sz="2800" kern="100" dirty="0">
              <a:latin typeface="Calibri"/>
              <a:ea typeface="新細明體"/>
            </a:endParaRPr>
          </a:p>
        </p:txBody>
      </p:sp>
      <p:sp>
        <p:nvSpPr>
          <p:cNvPr id="3" name="動作按鈕: 影片 2">
            <a:hlinkClick r:id="rId2" action="ppaction://hlinkfile" highlightClick="1"/>
          </p:cNvPr>
          <p:cNvSpPr/>
          <p:nvPr/>
        </p:nvSpPr>
        <p:spPr>
          <a:xfrm>
            <a:off x="6816080" y="827026"/>
            <a:ext cx="1152128" cy="864096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prstClr val="white"/>
                </a:solidFill>
              </a:rPr>
              <a:t>2:10</a:t>
            </a:r>
            <a:endParaRPr lang="zh-TW" altLang="en-US" dirty="0">
              <a:solidFill>
                <a:prstClr val="white"/>
              </a:solidFill>
            </a:endParaRPr>
          </a:p>
        </p:txBody>
      </p:sp>
      <p:pic>
        <p:nvPicPr>
          <p:cNvPr id="10242" name="圖片 3" descr="描述: 草船借箭图片_草船借箭素材_草船借箭模板免费下载-六图网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5315" y="4097967"/>
            <a:ext cx="3435831" cy="2087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914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線圖說文字 1 2"/>
          <p:cNvSpPr/>
          <p:nvPr/>
        </p:nvSpPr>
        <p:spPr>
          <a:xfrm>
            <a:off x="767408" y="1196752"/>
            <a:ext cx="10801200" cy="4608512"/>
          </a:xfrm>
          <a:prstGeom prst="borderCallout1">
            <a:avLst>
              <a:gd name="adj1" fmla="val 14803"/>
              <a:gd name="adj2" fmla="val 16840"/>
              <a:gd name="adj3" fmla="val 22791"/>
              <a:gd name="adj4" fmla="val 229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TW" altLang="en-US" sz="40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閱讀策略 </a:t>
            </a:r>
            <a:r>
              <a:rPr lang="zh-TW" altLang="en-US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有步驟</a:t>
            </a:r>
            <a:endParaRPr lang="en-US" altLang="zh-TW" sz="3200" b="1" dirty="0" smtClean="0">
              <a:solidFill>
                <a:prstClr val="white"/>
              </a:solidFill>
              <a:latin typeface="細明體" pitchFamily="49" charset="-120"/>
              <a:ea typeface="細明體" pitchFamily="49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第一</a:t>
            </a:r>
            <a:r>
              <a:rPr lang="zh-TW" altLang="en-US" sz="32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步</a:t>
            </a:r>
            <a:r>
              <a:rPr lang="en-US" altLang="zh-TW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先</a:t>
            </a:r>
            <a:r>
              <a:rPr lang="zh-TW" altLang="en-US" sz="32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看</a:t>
            </a:r>
            <a:r>
              <a:rPr lang="zh-TW" altLang="en-US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題目  </a:t>
            </a:r>
            <a:r>
              <a:rPr lang="en-US" altLang="zh-TW" sz="24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(</a:t>
            </a:r>
            <a:r>
              <a:rPr lang="zh-TW" altLang="en-US" sz="24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老師引導，提醒要點</a:t>
            </a:r>
            <a:r>
              <a:rPr lang="en-US" altLang="zh-TW" sz="24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)</a:t>
            </a:r>
            <a:r>
              <a:rPr lang="en-US" altLang="zh-TW" sz="32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 </a:t>
            </a:r>
            <a:endParaRPr lang="en-US" altLang="zh-TW" sz="3200" b="1" dirty="0" smtClean="0">
              <a:solidFill>
                <a:prstClr val="white"/>
              </a:solidFill>
              <a:latin typeface="細明體" pitchFamily="49" charset="-120"/>
              <a:ea typeface="細明體" pitchFamily="49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第二步</a:t>
            </a:r>
            <a:r>
              <a:rPr lang="en-US" altLang="zh-TW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再</a:t>
            </a:r>
            <a:r>
              <a:rPr lang="zh-TW" altLang="en-US" sz="32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看</a:t>
            </a:r>
            <a:r>
              <a:rPr lang="zh-TW" altLang="en-US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文章  </a:t>
            </a:r>
            <a:r>
              <a:rPr lang="en-US" altLang="zh-TW" sz="24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(</a:t>
            </a:r>
            <a:r>
              <a:rPr lang="zh-TW" altLang="en-US" sz="24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學生默讀，重點畫線</a:t>
            </a:r>
            <a:r>
              <a:rPr lang="en-US" altLang="zh-TW" sz="24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) </a:t>
            </a:r>
            <a:endParaRPr lang="en-US" altLang="zh-TW" sz="3200" b="1" dirty="0">
              <a:solidFill>
                <a:prstClr val="white"/>
              </a:solidFill>
              <a:latin typeface="細明體" pitchFamily="49" charset="-120"/>
              <a:ea typeface="細明體" pitchFamily="49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32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第三步</a:t>
            </a:r>
            <a:r>
              <a:rPr lang="en-US" altLang="zh-TW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回答問題  </a:t>
            </a:r>
            <a:r>
              <a:rPr lang="en-US" altLang="zh-TW" sz="24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(</a:t>
            </a:r>
            <a:r>
              <a:rPr lang="zh-TW" altLang="en-US" sz="24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分配工作，書寫白板</a:t>
            </a:r>
            <a:r>
              <a:rPr lang="en-US" altLang="zh-TW" sz="24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zh-TW" altLang="en-US" sz="32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第四步</a:t>
            </a:r>
            <a:r>
              <a:rPr lang="en-US" altLang="zh-TW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32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分享回饋  </a:t>
            </a:r>
            <a:r>
              <a:rPr lang="en-US" altLang="zh-TW" sz="24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(</a:t>
            </a:r>
            <a:r>
              <a:rPr lang="zh-TW" altLang="en-US" sz="24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核對答案，老師統整</a:t>
            </a:r>
            <a:r>
              <a:rPr lang="en-US" altLang="zh-TW" sz="2400" b="1" dirty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)</a:t>
            </a:r>
          </a:p>
          <a:p>
            <a:pPr algn="ctr"/>
            <a:endParaRPr lang="zh-TW" altLang="en-US" sz="3200" b="1" dirty="0">
              <a:solidFill>
                <a:prstClr val="white"/>
              </a:solidFill>
              <a:latin typeface="細明體" pitchFamily="49" charset="-120"/>
              <a:ea typeface="細明體" pitchFamily="49" charset="-120"/>
            </a:endParaRPr>
          </a:p>
        </p:txBody>
      </p:sp>
      <p:pic>
        <p:nvPicPr>
          <p:cNvPr id="2" name="Picture 4" descr="眨眼- 动态猥琐萌QQ表情包_微信表情包表情- 发表情- fabiaoqing.co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87" y="513387"/>
            <a:ext cx="1664907" cy="166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西安广电+华为：联手“搞事情” 解锁“新玩法”！_媒体_澎湃新闻-The Pape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8408" y="4806280"/>
            <a:ext cx="1565920" cy="1565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46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60559"/>
              </p:ext>
            </p:extLst>
          </p:nvPr>
        </p:nvGraphicFramePr>
        <p:xfrm>
          <a:off x="263352" y="116632"/>
          <a:ext cx="11809312" cy="6519672"/>
        </p:xfrm>
        <a:graphic>
          <a:graphicData uri="http://schemas.openxmlformats.org/drawingml/2006/table">
            <a:tbl>
              <a:tblPr firstRow="1" firstCol="1" bandRow="1"/>
              <a:tblGrid>
                <a:gridCol w="3852304"/>
                <a:gridCol w="3977923"/>
                <a:gridCol w="3979085"/>
              </a:tblGrid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魯肅是周瑜的部下，諸葛亮為什麼找他幫忙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忠厚守信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諸葛亮為什直到第三天才行動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為什麼四更時候行動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   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聽到擂鼓吶聲，曹操究竟敢不敢派兵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諸葛亮最後借到箭了嗎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在這場討論中，周瑜有意要為難諸葛亮，請找找看，從哪些地方可以看出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endParaRPr lang="zh-TW" sz="18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3200" b="1" kern="100" dirty="0" smtClean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</a:t>
                      </a:r>
                      <a:r>
                        <a:rPr lang="en-US" altLang="zh-TW" sz="3200" b="1" kern="100" dirty="0" smtClean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13</a:t>
                      </a:r>
                      <a:r>
                        <a:rPr lang="zh-TW" altLang="en-US" sz="3200" b="1" kern="100" dirty="0" smtClean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章 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3200" b="1" kern="100" dirty="0" smtClean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草船借箭</a:t>
                      </a:r>
                      <a:endParaRPr lang="zh-TW" altLang="en-US" sz="3200" b="1" kern="100" dirty="0"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請推論草船借箭成功原因</a:t>
                      </a:r>
                      <a:r>
                        <a:rPr lang="en-US" alt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諸葛亮精通天文、氣象，利用有霧的天氣。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利用曹操謹慎、多疑的性格特點，大霧滿天，曹操看不清虛實，不敢輕易出兵，只得放箭。</a:t>
                      </a:r>
                      <a:endParaRPr lang="zh-TW" altLang="en-US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周瑜和諸葛商議與曹軍水上作戰用什麼兵器最好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r>
                        <a:rPr lang="zh-TW" sz="1800" kern="100" dirty="0">
                          <a:solidFill>
                            <a:srgbClr val="FFFF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張</a:t>
                      </a:r>
                      <a:r>
                        <a:rPr lang="zh-TW" sz="1800" kern="100" dirty="0" smtClean="0">
                          <a:solidFill>
                            <a:srgbClr val="FFFF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角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en-US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「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草船借箭」故事中有哪些主要人物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?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諸葛亮、周瑜、魯肅、曹操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看完故事，文中的諸葛亮、周瑜、魯肅、曹操給你留下什麼印象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諸葛亮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神機妙算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周瑜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城府深沉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魯肅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忠厚老實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曹操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生性多疑焉</a:t>
                      </a:r>
                      <a:r>
                        <a:rPr lang="zh-TW" sz="1800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。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" name="矩形 17"/>
          <p:cNvSpPr/>
          <p:nvPr/>
        </p:nvSpPr>
        <p:spPr>
          <a:xfrm>
            <a:off x="8904312" y="5553427"/>
            <a:ext cx="3096344" cy="9417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zh-TW" altLang="en-US" sz="2400" b="1" kern="100" dirty="0" smtClean="0">
                <a:solidFill>
                  <a:schemeClr val="accent4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綠筆畫</a:t>
            </a:r>
            <a:endParaRPr lang="en-US" altLang="zh-TW" sz="2400" b="1" kern="100" dirty="0" smtClean="0">
              <a:solidFill>
                <a:schemeClr val="accent4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lvl="0" algn="ctr">
              <a:lnSpc>
                <a:spcPct val="115000"/>
              </a:lnSpc>
            </a:pPr>
            <a:r>
              <a:rPr lang="zh-TW" altLang="en-US" sz="2400" b="1" kern="100" dirty="0" smtClean="0">
                <a:solidFill>
                  <a:schemeClr val="accent4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外貌特徵、肢體動作</a:t>
            </a:r>
            <a:r>
              <a:rPr lang="en-US" altLang="zh-TW" sz="2400" b="1" kern="100" dirty="0" smtClean="0">
                <a:solidFill>
                  <a:schemeClr val="accent4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!</a:t>
            </a:r>
            <a:endParaRPr lang="zh-TW" altLang="en-US" sz="2400" b="1" kern="100" dirty="0">
              <a:solidFill>
                <a:schemeClr val="accent4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" name="Picture 4" descr="眨眼- 动态猥琐萌QQ表情包_微信表情包表情- 发表情- fabiaoqing.co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5777880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直線圖說文字 1 10"/>
          <p:cNvSpPr/>
          <p:nvPr/>
        </p:nvSpPr>
        <p:spPr>
          <a:xfrm>
            <a:off x="2146377" y="6094261"/>
            <a:ext cx="3163011" cy="447361"/>
          </a:xfrm>
          <a:prstGeom prst="borderCallout1">
            <a:avLst>
              <a:gd name="adj1" fmla="val 16528"/>
              <a:gd name="adj2" fmla="val -4968"/>
              <a:gd name="adj3" fmla="val 11320"/>
              <a:gd name="adj4" fmla="val -203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閱讀策略第一步</a:t>
            </a:r>
            <a:r>
              <a:rPr lang="en-US" altLang="zh-TW" sz="20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20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先看題目</a:t>
            </a:r>
            <a:endParaRPr lang="zh-TW" altLang="en-US" sz="2000" b="1" dirty="0">
              <a:solidFill>
                <a:prstClr val="white"/>
              </a:solidFill>
              <a:latin typeface="細明體" pitchFamily="49" charset="-120"/>
              <a:ea typeface="細明體" pitchFamily="49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511824" y="4984837"/>
            <a:ext cx="3374572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諸葛亮、周瑜、</a:t>
            </a:r>
            <a:endParaRPr lang="en-US" altLang="zh-TW" sz="28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lvl="0" algn="ctr">
              <a:lnSpc>
                <a:spcPct val="115000"/>
              </a:lnSpc>
            </a:pPr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魯肅、曹操</a:t>
            </a:r>
            <a:r>
              <a:rPr lang="zh-TW" altLang="en-US" sz="2800" b="1" kern="1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。 </a:t>
            </a:r>
            <a:endParaRPr lang="zh-TW" altLang="en-US" sz="28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7392144" y="5234135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1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403846" y="5169441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2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403846" y="328498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3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403846" y="90872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4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7392144" y="90872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5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11352584" y="908719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6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1352584" y="324882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7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11352584" y="5461828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8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189133" y="2801804"/>
            <a:ext cx="2870516" cy="58785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zh-TW" altLang="en-US" sz="2800" b="1" kern="1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紅筆畫重點</a:t>
            </a:r>
            <a:r>
              <a:rPr lang="en-US" altLang="zh-TW" sz="2800" b="1" kern="1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!</a:t>
            </a:r>
            <a:endParaRPr lang="zh-TW" altLang="en-US" sz="28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420236" y="1493494"/>
            <a:ext cx="7204155" cy="5171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zh-TW" altLang="en-US" sz="2600" b="1" kern="10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藍筆畫其他重要訊息</a:t>
            </a:r>
            <a:r>
              <a:rPr lang="en-US" altLang="zh-TW" sz="2600" b="1" kern="1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!</a:t>
            </a:r>
            <a:endParaRPr lang="zh-TW" altLang="en-US" sz="2600" b="1" kern="100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99271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5" grpId="0"/>
      <p:bldP spid="17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0787" y="2217064"/>
            <a:ext cx="103691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/>
            <a:r>
              <a:rPr lang="zh-TW" altLang="en-US" sz="2800" kern="100" dirty="0" smtClean="0">
                <a:solidFill>
                  <a:sysClr val="windowText" lastClr="000000"/>
                </a:solidFill>
                <a:latin typeface="Calibri"/>
                <a:ea typeface="標楷體"/>
                <a:cs typeface="Times New Roman"/>
              </a:rPr>
              <a:t>     </a:t>
            </a:r>
            <a:r>
              <a:rPr lang="zh-TW" altLang="en-US" sz="2800" kern="100" dirty="0" smtClean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第</a:t>
            </a:r>
            <a:r>
              <a:rPr lang="zh-TW" altLang="en-US" sz="2800" kern="100" dirty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二天，周瑜聚眾將於帳下，請孔明一起來商議軍機大事。孔明欣然而至。       </a:t>
            </a:r>
          </a:p>
          <a:p>
            <a:pPr indent="304800"/>
            <a:endParaRPr lang="en-US" altLang="zh-TW" sz="2800" kern="100" dirty="0" smtClean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  <a:cs typeface="Times New Roman"/>
            </a:endParaRPr>
          </a:p>
          <a:p>
            <a:pPr indent="304800"/>
            <a:r>
              <a:rPr lang="en-US" altLang="zh-TW" sz="2800" kern="100" dirty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 </a:t>
            </a:r>
            <a:r>
              <a:rPr lang="en-US" altLang="zh-TW" sz="2800" kern="100" dirty="0" smtClean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 </a:t>
            </a:r>
            <a:r>
              <a:rPr lang="zh-TW" altLang="en-US" sz="2800" kern="100" dirty="0" smtClean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坐定</a:t>
            </a:r>
            <a:r>
              <a:rPr lang="zh-TW" altLang="en-US" sz="2800" kern="100" dirty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之後，周瑜問孔明</a:t>
            </a:r>
            <a:r>
              <a:rPr lang="en-US" altLang="zh-TW" sz="2800" kern="100" dirty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:</a:t>
            </a:r>
            <a:r>
              <a:rPr lang="zh-TW" altLang="en-US" sz="2800" kern="100" dirty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「我們馬上就要與曹軍交戰了，水路交兵，您認為用什麼兵器好</a:t>
            </a:r>
            <a:r>
              <a:rPr lang="zh-TW" altLang="en-US" sz="2800" kern="100" dirty="0" smtClean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呢</a:t>
            </a:r>
            <a:r>
              <a:rPr lang="en-US" altLang="zh-TW" sz="2800" kern="100" dirty="0" smtClean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?</a:t>
            </a:r>
            <a:r>
              <a:rPr lang="zh-TW" altLang="en-US" sz="2800" kern="100" dirty="0" smtClean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」</a:t>
            </a:r>
            <a:endParaRPr lang="en-US" altLang="zh-TW" sz="2800" kern="100" dirty="0" smtClean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  <a:cs typeface="Times New Roman"/>
            </a:endParaRPr>
          </a:p>
          <a:p>
            <a:pPr indent="304800"/>
            <a:endParaRPr lang="en-US" altLang="zh-TW" sz="2800" kern="100" dirty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  <a:cs typeface="Times New Roman"/>
            </a:endParaRPr>
          </a:p>
          <a:p>
            <a:pPr indent="304800"/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孔明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回答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「大江之上，當然是</a:t>
            </a:r>
            <a:r>
              <a:rPr lang="en-US" altLang="zh-TW" sz="2800" kern="100" dirty="0" smtClean="0">
                <a:solidFill>
                  <a:sysClr val="windowText" lastClr="000000"/>
                </a:solidFill>
                <a:latin typeface="標楷體" pitchFamily="65" charset="-120"/>
                <a:ea typeface="標楷體" pitchFamily="65" charset="-120"/>
                <a:cs typeface="Times New Roman"/>
              </a:rPr>
              <a:t>……</a:t>
            </a:r>
            <a:endParaRPr lang="zh-TW" altLang="zh-TW" sz="2800" kern="100" dirty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4" descr="眨眼- 动态猥琐萌QQ表情包_微信表情包表情- 发表情- fabiaoqing.co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87" y="513387"/>
            <a:ext cx="1664907" cy="166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直線圖說文字 1 6"/>
          <p:cNvSpPr/>
          <p:nvPr/>
        </p:nvSpPr>
        <p:spPr>
          <a:xfrm>
            <a:off x="3292353" y="1469472"/>
            <a:ext cx="3749151" cy="447361"/>
          </a:xfrm>
          <a:prstGeom prst="borderCallout1">
            <a:avLst>
              <a:gd name="adj1" fmla="val 38745"/>
              <a:gd name="adj2" fmla="val -5911"/>
              <a:gd name="adj3" fmla="val -24227"/>
              <a:gd name="adj4" fmla="val -237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閱讀策略第二步</a:t>
            </a:r>
            <a:r>
              <a:rPr lang="en-US" altLang="zh-TW" sz="24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24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再看文章</a:t>
            </a:r>
            <a:endParaRPr lang="zh-TW" altLang="en-US" sz="2400" b="1" dirty="0">
              <a:solidFill>
                <a:prstClr val="white"/>
              </a:solidFill>
              <a:latin typeface="細明體" pitchFamily="49" charset="-120"/>
              <a:ea typeface="細明體" pitchFamily="49" charset="-120"/>
            </a:endParaRPr>
          </a:p>
        </p:txBody>
      </p:sp>
      <p:sp>
        <p:nvSpPr>
          <p:cNvPr id="2" name="AutoShape 2" descr="心中默念要占卜的事情， 隨意輸入三個漢字 人們相信《諸葛神算》係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" name="AutoShape 4" descr="心中默念要占卜的事情， 隨意輸入三個漢字 人們相信《諸葛神算》係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5" name="AutoShape 6" descr="心中默念要占卜的事情， 隨意輸入三個漢字 人們相信《諸葛神算》係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032" name="Picture 8" descr="心中默念要占卜的事情， 隨意輸入三個漢字 人們相信《諸葛神算》係 ...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420" y="4303943"/>
            <a:ext cx="1425892" cy="195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56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009374"/>
              </p:ext>
            </p:extLst>
          </p:nvPr>
        </p:nvGraphicFramePr>
        <p:xfrm>
          <a:off x="263352" y="116632"/>
          <a:ext cx="11809312" cy="6519672"/>
        </p:xfrm>
        <a:graphic>
          <a:graphicData uri="http://schemas.openxmlformats.org/drawingml/2006/table">
            <a:tbl>
              <a:tblPr firstRow="1" firstCol="1" bandRow="1"/>
              <a:tblGrid>
                <a:gridCol w="3852304"/>
                <a:gridCol w="3977923"/>
                <a:gridCol w="3979085"/>
              </a:tblGrid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魯肅是周瑜的部下，諸葛亮為什麼找他幫忙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忠厚守信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諸葛亮為什直到第三天才行動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為什麼四更時候行動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   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聽到擂鼓吶聲，曹操究竟敢不敢派兵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諸葛亮最後借到箭了嗎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在這場討論中，周瑜有意要為難諸葛亮，請找找看，從哪些地方可以看出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endParaRPr lang="zh-TW" sz="18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3200" b="1" kern="100" dirty="0" smtClean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</a:t>
                      </a:r>
                      <a:r>
                        <a:rPr lang="en-US" altLang="zh-TW" sz="3200" b="1" kern="100" dirty="0" smtClean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13</a:t>
                      </a:r>
                      <a:r>
                        <a:rPr lang="zh-TW" altLang="en-US" sz="3200" b="1" kern="100" dirty="0" smtClean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章 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3200" b="1" kern="100" dirty="0" smtClean="0">
                          <a:solidFill>
                            <a:srgbClr val="00206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草船借箭</a:t>
                      </a:r>
                      <a:endParaRPr lang="zh-TW" altLang="en-US" sz="3200" b="1" kern="100" dirty="0"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請推論草船借箭成功原因</a:t>
                      </a:r>
                      <a:r>
                        <a:rPr lang="en-US" alt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諸葛亮精通天文、氣象，利用有霧的天氣。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利用曹操謹慎、多疑的性格特點，大霧滿天，曹操看不清虛實，不敢輕易出兵，只得放箭。</a:t>
                      </a:r>
                      <a:endParaRPr lang="zh-TW" altLang="en-US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Lucida Sans"/>
                      </a:endParaRPr>
                    </a:p>
                  </a:txBody>
                  <a:tcPr marL="39295" marR="39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82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周瑜和諸葛商議與曹軍水上作戰用什麼兵器最好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r>
                        <a:rPr lang="zh-TW" sz="1800" kern="100" dirty="0">
                          <a:solidFill>
                            <a:srgbClr val="FFFF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張</a:t>
                      </a:r>
                      <a:r>
                        <a:rPr lang="zh-TW" sz="1800" kern="100" dirty="0" smtClean="0">
                          <a:solidFill>
                            <a:srgbClr val="FFFFFF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角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en-US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altLang="zh-TW" sz="1200" b="1" kern="100" dirty="0" smtClean="0">
                        <a:effectLst/>
                        <a:latin typeface="標楷體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00" dirty="0">
                          <a:effectLst/>
                          <a:latin typeface="標楷體"/>
                          <a:ea typeface="新細明體"/>
                        </a:rPr>
                        <a:t> 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「草船借箭」故事中有哪些主要人物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?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諸葛亮、周瑜、魯肅、曹操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看完故事，文中的諸葛亮、周瑜、魯肅、曹操給你留下什麼印象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?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諸葛亮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神機妙算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周瑜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城府深沉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魯肅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忠厚老實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70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曹操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:</a:t>
                      </a: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生性多疑焉</a:t>
                      </a:r>
                      <a:r>
                        <a:rPr lang="zh-TW" sz="1800" kern="100" dirty="0" smtClean="0"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Lucida Sans"/>
                        </a:rPr>
                        <a:t>。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4" descr="眨眼- 动态猥琐萌QQ表情包_微信表情包表情- 发表情- fabiaoqing.co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5777880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直線圖說文字 1 10"/>
          <p:cNvSpPr/>
          <p:nvPr/>
        </p:nvSpPr>
        <p:spPr>
          <a:xfrm>
            <a:off x="2146377" y="6094261"/>
            <a:ext cx="3163011" cy="447361"/>
          </a:xfrm>
          <a:prstGeom prst="borderCallout1">
            <a:avLst>
              <a:gd name="adj1" fmla="val 16528"/>
              <a:gd name="adj2" fmla="val -4968"/>
              <a:gd name="adj3" fmla="val 11320"/>
              <a:gd name="adj4" fmla="val -203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閱讀策略第三步</a:t>
            </a:r>
            <a:r>
              <a:rPr lang="en-US" altLang="zh-TW" sz="20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:</a:t>
            </a:r>
            <a:r>
              <a:rPr lang="zh-TW" altLang="en-US" sz="2000" b="1" dirty="0" smtClean="0">
                <a:solidFill>
                  <a:prstClr val="white"/>
                </a:solidFill>
                <a:latin typeface="細明體" pitchFamily="49" charset="-120"/>
                <a:ea typeface="細明體" pitchFamily="49" charset="-120"/>
              </a:rPr>
              <a:t>回答問題</a:t>
            </a:r>
            <a:endParaRPr lang="zh-TW" altLang="en-US" sz="2000" b="1" dirty="0">
              <a:solidFill>
                <a:prstClr val="white"/>
              </a:solidFill>
              <a:latin typeface="細明體" pitchFamily="49" charset="-120"/>
              <a:ea typeface="細明體" pitchFamily="49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01754" y="1497753"/>
            <a:ext cx="3416321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zh-TW" altLang="en-US" sz="2800" b="1" kern="1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魯肅個性諸葛亮知道</a:t>
            </a:r>
            <a:endParaRPr lang="zh-TW" altLang="en-US" sz="28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184232" y="836712"/>
            <a:ext cx="3384376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zh-CN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曹操多疑，怕中埋伏，不敢派出兵直接與諸葛亮作戰</a:t>
            </a:r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24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184232" y="2659833"/>
            <a:ext cx="324036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zh-TW" altLang="en-US" sz="19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諸葛亮精通天文氣象，利用有霧天氣。</a:t>
            </a:r>
          </a:p>
          <a:p>
            <a:pPr lvl="0" algn="just"/>
            <a:r>
              <a:rPr lang="zh-TW" altLang="en-US" sz="19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利用曹操謹慎多疑的性格特點，大霧滿天，曹操看不清虛實，不敢輕易出兵，只得放箭。</a:t>
            </a:r>
          </a:p>
        </p:txBody>
      </p:sp>
      <p:sp>
        <p:nvSpPr>
          <p:cNvPr id="6" name="矩形 5"/>
          <p:cNvSpPr/>
          <p:nvPr/>
        </p:nvSpPr>
        <p:spPr>
          <a:xfrm>
            <a:off x="8997032" y="5157192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700"/>
              </a:spcAft>
            </a:pPr>
            <a:r>
              <a:rPr lang="zh-TW" altLang="en-US" sz="20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神機妙算</a:t>
            </a:r>
            <a:endParaRPr lang="zh-TW" altLang="en-US" sz="20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760296" y="5540641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城府深沉</a:t>
            </a:r>
            <a:endParaRPr lang="zh-TW" altLang="en-US" sz="2000" dirty="0"/>
          </a:p>
        </p:txBody>
      </p:sp>
      <p:sp>
        <p:nvSpPr>
          <p:cNvPr id="8" name="矩形 7"/>
          <p:cNvSpPr/>
          <p:nvPr/>
        </p:nvSpPr>
        <p:spPr>
          <a:xfrm>
            <a:off x="8739494" y="5909595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700"/>
              </a:spcAft>
            </a:pPr>
            <a:r>
              <a:rPr lang="zh-TW" altLang="en-US" sz="20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忠厚老實</a:t>
            </a:r>
            <a:endParaRPr lang="zh-TW" altLang="en-US" sz="20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60296" y="6278927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Lucida Sans"/>
              </a:rPr>
              <a:t>生性多疑</a:t>
            </a:r>
            <a:endParaRPr lang="zh-TW" altLang="en-US" sz="2000" dirty="0"/>
          </a:p>
        </p:txBody>
      </p:sp>
      <p:sp>
        <p:nvSpPr>
          <p:cNvPr id="12" name="矩形 11"/>
          <p:cNvSpPr/>
          <p:nvPr/>
        </p:nvSpPr>
        <p:spPr>
          <a:xfrm>
            <a:off x="4511824" y="4984837"/>
            <a:ext cx="3374572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諸葛亮、周瑜、</a:t>
            </a:r>
            <a:endParaRPr lang="en-US" altLang="zh-TW" sz="28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lvl="0" algn="ctr">
              <a:lnSpc>
                <a:spcPct val="115000"/>
              </a:lnSpc>
            </a:pPr>
            <a:r>
              <a:rPr lang="zh-TW" altLang="en-US" sz="28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魯肅、曹操。</a:t>
            </a:r>
          </a:p>
        </p:txBody>
      </p:sp>
      <p:sp>
        <p:nvSpPr>
          <p:cNvPr id="13" name="矩形 12"/>
          <p:cNvSpPr/>
          <p:nvPr/>
        </p:nvSpPr>
        <p:spPr>
          <a:xfrm>
            <a:off x="1847528" y="5026905"/>
            <a:ext cx="1005404" cy="6151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zh-TW" altLang="en-US" sz="3200" b="1" kern="1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弓箭</a:t>
            </a:r>
          </a:p>
        </p:txBody>
      </p:sp>
      <p:sp>
        <p:nvSpPr>
          <p:cNvPr id="14" name="矩形 13"/>
          <p:cNvSpPr/>
          <p:nvPr/>
        </p:nvSpPr>
        <p:spPr>
          <a:xfrm>
            <a:off x="551384" y="3171842"/>
            <a:ext cx="299647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zh-TW" altLang="en-US" sz="22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三日之內造十萬支箭，若不能完成，就要按軍法處治。</a:t>
            </a:r>
            <a:endParaRPr lang="zh-TW" altLang="en-US" sz="22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295800" y="836712"/>
            <a:ext cx="3312368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孔明</a:t>
            </a:r>
            <a:r>
              <a:rPr lang="zh-CN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神機妙算</a:t>
            </a:r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，知道</a:t>
            </a:r>
            <a:r>
              <a:rPr lang="zh-CN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第三天夜裡會有</a:t>
            </a:r>
            <a:r>
              <a:rPr lang="zh-CN" altLang="en-US" sz="2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大霧</a:t>
            </a:r>
            <a:r>
              <a:rPr lang="zh-TW" altLang="en-US" sz="2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2400" b="1" kern="1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7392144" y="5234135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1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403846" y="5169441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2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3403846" y="328498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3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3403846" y="90872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4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7392144" y="90872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5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11352584" y="908719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6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11352584" y="324882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7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11352584" y="5461828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 smtClean="0">
                <a:solidFill>
                  <a:srgbClr val="002060"/>
                </a:solidFill>
              </a:rPr>
              <a:t>8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55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2"/>
          <p:cNvSpPr/>
          <p:nvPr/>
        </p:nvSpPr>
        <p:spPr>
          <a:xfrm>
            <a:off x="1194841" y="845282"/>
            <a:ext cx="3848531" cy="7679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赤壁</a:t>
            </a:r>
            <a:r>
              <a:rPr lang="en-US" altLang="zh-TW" sz="4400" b="1" spc="-1" dirty="0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altLang="en-US" sz="4400" b="1" spc="-1" dirty="0">
                <a:solidFill>
                  <a:srgbClr val="000000"/>
                </a:solidFill>
                <a:latin typeface="標楷體"/>
                <a:ea typeface="標楷體"/>
              </a:rPr>
              <a:t>決戰天下</a:t>
            </a:r>
            <a:endParaRPr lang="en-US" altLang="zh-TW" sz="4400" b="1" spc="-1" dirty="0">
              <a:solidFill>
                <a:srgbClr val="000000"/>
              </a:solidFill>
              <a:latin typeface="標楷體"/>
              <a:ea typeface="標楷體"/>
            </a:endParaRPr>
          </a:p>
        </p:txBody>
      </p:sp>
      <p:sp>
        <p:nvSpPr>
          <p:cNvPr id="3" name="動作按鈕: 影片 2">
            <a:hlinkClick r:id="rId2" action="ppaction://hlinkfile" highlightClick="1"/>
          </p:cNvPr>
          <p:cNvSpPr/>
          <p:nvPr/>
        </p:nvSpPr>
        <p:spPr>
          <a:xfrm>
            <a:off x="5159896" y="845282"/>
            <a:ext cx="1152128" cy="864096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prstClr val="white"/>
                </a:solidFill>
              </a:rPr>
              <a:t>1:49</a:t>
            </a:r>
            <a:endParaRPr lang="zh-TW" altLang="en-US" dirty="0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7531402" y="3491775"/>
            <a:ext cx="3923268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000000"/>
                </a:solidFill>
                <a:ea typeface="標楷體"/>
                <a:cs typeface="標楷體"/>
              </a:rPr>
              <a:t>赤壁之戰最後</a:t>
            </a:r>
            <a:r>
              <a:rPr lang="zh-TW" altLang="en-US" sz="2400" dirty="0">
                <a:solidFill>
                  <a:srgbClr val="000000"/>
                </a:solidFill>
                <a:ea typeface="標楷體"/>
                <a:cs typeface="標楷體"/>
              </a:rPr>
              <a:t>戰敗的</a:t>
            </a:r>
            <a:r>
              <a:rPr lang="zh-TW" altLang="en-US" sz="2400" dirty="0" smtClean="0">
                <a:solidFill>
                  <a:srgbClr val="000000"/>
                </a:solidFill>
                <a:ea typeface="標楷體"/>
                <a:cs typeface="標楷體"/>
              </a:rPr>
              <a:t>是誰？</a:t>
            </a:r>
            <a:endParaRPr lang="zh-TW" altLang="en-US" sz="2400" dirty="0">
              <a:solidFill>
                <a:prstClr val="black"/>
              </a:solidFill>
            </a:endParaRPr>
          </a:p>
        </p:txBody>
      </p:sp>
      <p:pic>
        <p:nvPicPr>
          <p:cNvPr id="14338" name="Picture 2" descr="赤壁：決戰天下】 @ 大貓的角落:: 痞客邦: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840" y="1844826"/>
            <a:ext cx="5946917" cy="43443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 rot="21366300">
            <a:off x="7301723" y="2005984"/>
            <a:ext cx="4161995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rgbClr val="000000"/>
                </a:solidFill>
                <a:ea typeface="標楷體"/>
                <a:cs typeface="標楷體"/>
              </a:rPr>
              <a:t>發生於長江流域的大規模水戰</a:t>
            </a:r>
            <a:endParaRPr lang="zh-TW" altLang="en-US" sz="2400" dirty="0">
              <a:solidFill>
                <a:prstClr val="black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 rot="290758">
            <a:off x="7666561" y="5004452"/>
            <a:ext cx="2677017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rgbClr val="000000"/>
                </a:solidFill>
                <a:ea typeface="標楷體"/>
                <a:cs typeface="標楷體"/>
              </a:rPr>
              <a:t>奠定三國鼎立之勢</a:t>
            </a:r>
          </a:p>
        </p:txBody>
      </p:sp>
    </p:spTree>
    <p:extLst>
      <p:ext uri="{BB962C8B-B14F-4D97-AF65-F5344CB8AC3E}">
        <p14:creationId xmlns:p14="http://schemas.microsoft.com/office/powerpoint/2010/main" val="220298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CustomShape 1"/>
          <p:cNvSpPr/>
          <p:nvPr/>
        </p:nvSpPr>
        <p:spPr>
          <a:xfrm>
            <a:off x="407368" y="5661248"/>
            <a:ext cx="11377264" cy="50405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45000" rIns="0" bIns="45000">
            <a:normAutofit fontScale="92500" lnSpcReduction="20000"/>
          </a:bodyPr>
          <a:lstStyle/>
          <a:p>
            <a:pPr marL="91440" indent="-90360" algn="ctr">
              <a:lnSpc>
                <a:spcPct val="90000"/>
              </a:lnSpc>
              <a:spcBef>
                <a:spcPts val="1199"/>
              </a:spcBef>
              <a:spcAft>
                <a:spcPts val="201"/>
              </a:spcAft>
              <a:buClr>
                <a:srgbClr val="E48312"/>
              </a:buClr>
              <a:buFont typeface="Calibri"/>
              <a:buChar char=" "/>
            </a:pPr>
            <a:r>
              <a:rPr lang="zh-TW" sz="3900" b="1" strike="noStrike" spc="-1" dirty="0">
                <a:solidFill>
                  <a:srgbClr val="C00000"/>
                </a:solidFill>
                <a:latin typeface="標楷體"/>
                <a:ea typeface="標楷體"/>
              </a:rPr>
              <a:t>回家作業</a:t>
            </a:r>
            <a:r>
              <a:rPr lang="zh-TW" sz="3900" b="1" strike="noStrike" spc="-1" dirty="0" smtClean="0">
                <a:solidFill>
                  <a:srgbClr val="C00000"/>
                </a:solidFill>
                <a:latin typeface="標楷體"/>
                <a:ea typeface="標楷體"/>
              </a:rPr>
              <a:t>：</a:t>
            </a:r>
            <a:r>
              <a:rPr lang="zh-TW" altLang="en-US" sz="28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三</a:t>
            </a:r>
            <a:r>
              <a:rPr lang="zh-TW" altLang="en-US" sz="2800" b="1" spc="-1" dirty="0">
                <a:solidFill>
                  <a:srgbClr val="000000"/>
                </a:solidFill>
                <a:latin typeface="標楷體"/>
                <a:ea typeface="標楷體"/>
              </a:rPr>
              <a:t>國中有許多驍勇善戰的名將，請你就三方的名將各</a:t>
            </a:r>
            <a:r>
              <a:rPr lang="zh-TW" altLang="en-US" sz="28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舉</a:t>
            </a:r>
            <a:r>
              <a:rPr lang="en-US" altLang="zh-TW" sz="28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5</a:t>
            </a:r>
            <a:r>
              <a:rPr lang="zh-TW" altLang="en-US" sz="28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個</a:t>
            </a:r>
            <a:r>
              <a:rPr lang="zh-TW" altLang="en-US" sz="2800" b="1" spc="-1" dirty="0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</a:p>
          <a:p>
            <a:pPr algn="ctr">
              <a:lnSpc>
                <a:spcPct val="90000"/>
              </a:lnSpc>
              <a:spcBef>
                <a:spcPts val="1199"/>
              </a:spcBef>
              <a:spcAft>
                <a:spcPts val="201"/>
              </a:spcAft>
            </a:pPr>
            <a:endParaRPr lang="en-US" sz="37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spcAft>
                <a:spcPts val="201"/>
              </a:spcAft>
            </a:pPr>
            <a:endParaRPr lang="en-US" sz="37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spcAft>
                <a:spcPts val="201"/>
              </a:spcAft>
            </a:pPr>
            <a:endParaRPr lang="en-US" sz="37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199"/>
              </a:spcBef>
              <a:spcAft>
                <a:spcPts val="201"/>
              </a:spcAft>
            </a:pPr>
            <a:endParaRPr lang="en-US" sz="3700" b="0" strike="noStrike" spc="-1" dirty="0">
              <a:latin typeface="Arial"/>
            </a:endParaRPr>
          </a:p>
        </p:txBody>
      </p:sp>
      <p:pic>
        <p:nvPicPr>
          <p:cNvPr id="16386" name="Picture 2" descr="孜孜線上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5" y="1916832"/>
            <a:ext cx="7762875" cy="3333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CustomShape 2"/>
          <p:cNvSpPr/>
          <p:nvPr/>
        </p:nvSpPr>
        <p:spPr>
          <a:xfrm>
            <a:off x="1194840" y="845282"/>
            <a:ext cx="4412660" cy="7679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r>
              <a:rPr lang="zh-TW" altLang="en-US" sz="44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相聲瓦舍</a:t>
            </a:r>
            <a:r>
              <a:rPr lang="en-US" altLang="zh-TW" sz="44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altLang="en-US" sz="4400" b="1" spc="-1" dirty="0" smtClean="0">
                <a:solidFill>
                  <a:srgbClr val="000000"/>
                </a:solidFill>
                <a:latin typeface="標楷體"/>
                <a:ea typeface="標楷體"/>
              </a:rPr>
              <a:t>三國夢</a:t>
            </a:r>
            <a:endParaRPr lang="en-US" altLang="zh-TW" sz="4400" b="1" spc="-1" dirty="0">
              <a:solidFill>
                <a:srgbClr val="000000"/>
              </a:solidFill>
              <a:latin typeface="標楷體"/>
              <a:ea typeface="標楷體"/>
            </a:endParaRPr>
          </a:p>
        </p:txBody>
      </p:sp>
      <p:sp>
        <p:nvSpPr>
          <p:cNvPr id="8" name="動作按鈕: 影片 7">
            <a:hlinkClick r:id="rId3" action="ppaction://hlinkfile" highlightClick="1"/>
          </p:cNvPr>
          <p:cNvSpPr/>
          <p:nvPr/>
        </p:nvSpPr>
        <p:spPr>
          <a:xfrm>
            <a:off x="5879976" y="845282"/>
            <a:ext cx="1152128" cy="864096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prstClr val="white"/>
                </a:solidFill>
              </a:rPr>
              <a:t>3:25</a:t>
            </a:r>
            <a:endParaRPr lang="zh-TW" alt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觀點">
  <a:themeElements>
    <a:clrScheme name="觀點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觀點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觀點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0</TotalTime>
  <Words>1947</Words>
  <Application>Microsoft Office PowerPoint</Application>
  <PresentationFormat>自訂</PresentationFormat>
  <Paragraphs>242</Paragraphs>
  <Slides>16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觀點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這些人，那些事</dc:title>
  <dc:subject/>
  <dc:creator>numnum0123@yahoo.com.tw</dc:creator>
  <dc:description/>
  <cp:lastModifiedBy>B54</cp:lastModifiedBy>
  <cp:revision>218</cp:revision>
  <dcterms:created xsi:type="dcterms:W3CDTF">2018-10-18T05:24:27Z</dcterms:created>
  <dcterms:modified xsi:type="dcterms:W3CDTF">2020-12-31T02:14:39Z</dcterms:modified>
  <dc:language>zh-TW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1</vt:i4>
  </property>
  <property fmtid="{D5CDD505-2E9C-101B-9397-08002B2CF9AE}" pid="7" name="Notes">
    <vt:i4>0</vt:i4>
  </property>
  <property fmtid="{D5CDD505-2E9C-101B-9397-08002B2CF9AE}" pid="8" name="PresentationFormat">
    <vt:lpwstr>自訂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24</vt:i4>
  </property>
</Properties>
</file>