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8" r:id="rId4"/>
    <p:sldId id="257" r:id="rId5"/>
    <p:sldId id="259" r:id="rId6"/>
    <p:sldId id="264" r:id="rId7"/>
    <p:sldId id="266" r:id="rId8"/>
    <p:sldId id="265" r:id="rId9"/>
    <p:sldId id="267" r:id="rId10"/>
    <p:sldId id="258" r:id="rId11"/>
    <p:sldId id="261" r:id="rId12"/>
    <p:sldId id="269" r:id="rId13"/>
    <p:sldId id="270" r:id="rId1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16358"/>
    <a:srgbClr val="3A6A58"/>
    <a:srgbClr val="26463A"/>
    <a:srgbClr val="253917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" y="4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407381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4878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43152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27974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06827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356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63425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75551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95795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347292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642093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EBA288-CC53-4A52-BF75-D14DA12A2707}" type="datetimeFigureOut">
              <a:rPr lang="zh-TW" altLang="en-US" smtClean="0"/>
              <a:t>2019/3/21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BF45A-A569-48B1-874E-0CCD5EF3BD7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37116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6" Type="http://schemas.microsoft.com/office/2007/relationships/hdphoto" Target="../media/hdphoto4.wdp"/><Relationship Id="rId5" Type="http://schemas.openxmlformats.org/officeDocument/2006/relationships/image" Target="../media/image6.png"/><Relationship Id="rId10" Type="http://schemas.microsoft.com/office/2007/relationships/hdphoto" Target="../media/hdphoto6.wdp"/><Relationship Id="rId4" Type="http://schemas.microsoft.com/office/2007/relationships/hdphoto" Target="../media/hdphoto3.wdp"/><Relationship Id="rId9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microsoft.com/office/2007/relationships/hdphoto" Target="../media/hdphoto7.wdp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jpg"/><Relationship Id="rId7" Type="http://schemas.microsoft.com/office/2007/relationships/hdphoto" Target="../media/hdphoto9.wdp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microsoft.com/office/2007/relationships/hdphoto" Target="../media/hdphoto10.wdp"/><Relationship Id="rId5" Type="http://schemas.microsoft.com/office/2007/relationships/hdphoto" Target="../media/hdphoto8.wdp"/><Relationship Id="rId10" Type="http://schemas.openxmlformats.org/officeDocument/2006/relationships/image" Target="../media/image19.png"/><Relationship Id="rId4" Type="http://schemas.openxmlformats.org/officeDocument/2006/relationships/image" Target="../media/image15.png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jpg"/><Relationship Id="rId7" Type="http://schemas.microsoft.com/office/2007/relationships/hdphoto" Target="../media/hdphoto9.wdp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microsoft.com/office/2007/relationships/hdphoto" Target="../media/hdphoto10.wdp"/><Relationship Id="rId5" Type="http://schemas.microsoft.com/office/2007/relationships/hdphoto" Target="../media/hdphoto8.wdp"/><Relationship Id="rId10" Type="http://schemas.openxmlformats.org/officeDocument/2006/relationships/image" Target="../media/image19.png"/><Relationship Id="rId4" Type="http://schemas.openxmlformats.org/officeDocument/2006/relationships/image" Target="../media/image15.png"/><Relationship Id="rId9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gif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048000" y="0"/>
            <a:ext cx="9144000" cy="1677315"/>
          </a:xfrm>
        </p:spPr>
        <p:txBody>
          <a:bodyPr>
            <a:normAutofit/>
          </a:bodyPr>
          <a:lstStyle/>
          <a:p>
            <a:r>
              <a:rPr lang="zh-TW" altLang="en-US" sz="5000" dirty="0" smtClean="0"/>
              <a:t>從十二年課綱談國中教學現場</a:t>
            </a:r>
            <a:br>
              <a:rPr lang="zh-TW" altLang="en-US" sz="5000" dirty="0" smtClean="0"/>
            </a:br>
            <a:r>
              <a:rPr lang="zh-TW" altLang="en-US" sz="5000" dirty="0" smtClean="0"/>
              <a:t>如何融入本土語言的</a:t>
            </a:r>
            <a:r>
              <a:rPr lang="zh-TW" altLang="en-US" sz="5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</a:t>
            </a:r>
            <a:endParaRPr lang="zh-TW" altLang="en-US" sz="5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9981" b="89635" l="2308" r="100000">
                        <a14:foregroundMark x1="53692" y1="53743" x2="59077" y2="55278"/>
                      </a14:backgroundRemoval>
                    </a14:imgEffect>
                  </a14:imgLayer>
                </a14:imgProps>
              </a:ext>
            </a:extLst>
          </a:blip>
          <a:srcRect t="14134" b="19764"/>
          <a:stretch/>
        </p:blipFill>
        <p:spPr>
          <a:xfrm>
            <a:off x="649717" y="1875252"/>
            <a:ext cx="9229760" cy="4890202"/>
          </a:xfrm>
          <a:prstGeom prst="rect">
            <a:avLst/>
          </a:prstGeom>
        </p:spPr>
      </p:pic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8425625" y="2018340"/>
            <a:ext cx="4314714" cy="1265797"/>
          </a:xfrm>
        </p:spPr>
        <p:txBody>
          <a:bodyPr>
            <a:norm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分享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者</a:t>
            </a:r>
            <a:r>
              <a:rPr lang="zh-TW" altLang="en-US" sz="3600" dirty="0">
                <a:latin typeface="標楷體" panose="03000509000000000000" pitchFamily="65" charset="-120"/>
                <a:ea typeface="標楷體" panose="03000509000000000000" pitchFamily="65" charset="-120"/>
              </a:rPr>
              <a:t>：呂佳樺</a:t>
            </a:r>
          </a:p>
          <a:p>
            <a:r>
              <a:rPr lang="en-US" altLang="zh-TW" sz="3600" dirty="0" smtClean="0"/>
              <a:t>108/3/21</a:t>
            </a:r>
            <a:endParaRPr lang="en-US" altLang="zh-TW" sz="3600" dirty="0"/>
          </a:p>
        </p:txBody>
      </p:sp>
      <p:sp>
        <p:nvSpPr>
          <p:cNvPr id="6" name="文字方塊 5"/>
          <p:cNvSpPr txBox="1"/>
          <p:nvPr/>
        </p:nvSpPr>
        <p:spPr>
          <a:xfrm>
            <a:off x="4563971" y="2302124"/>
            <a:ext cx="3114300" cy="707886"/>
          </a:xfrm>
          <a:prstGeom prst="rect">
            <a:avLst/>
          </a:prstGeom>
          <a:solidFill>
            <a:srgbClr val="416358"/>
          </a:solidFill>
        </p:spPr>
        <p:txBody>
          <a:bodyPr wrap="square" rtlCol="0">
            <a:spAutoFit/>
          </a:bodyPr>
          <a:lstStyle/>
          <a:p>
            <a:r>
              <a:rPr lang="en-US" altLang="zh-TW" sz="4000" dirty="0" err="1">
                <a:solidFill>
                  <a:schemeClr val="bg1"/>
                </a:solidFill>
              </a:rPr>
              <a:t>tai</a:t>
            </a:r>
            <a:r>
              <a:rPr lang="en-US" altLang="zh-TW" sz="4000" baseline="30000" dirty="0" err="1">
                <a:solidFill>
                  <a:schemeClr val="bg1"/>
                </a:solidFill>
              </a:rPr>
              <a:t>33</a:t>
            </a:r>
            <a:r>
              <a:rPr lang="en-US" altLang="zh-TW" sz="4000" dirty="0">
                <a:solidFill>
                  <a:schemeClr val="bg1"/>
                </a:solidFill>
              </a:rPr>
              <a:t> </a:t>
            </a:r>
            <a:r>
              <a:rPr lang="en-US" altLang="zh-TW" sz="4000" dirty="0" err="1" smtClean="0">
                <a:solidFill>
                  <a:schemeClr val="bg1"/>
                </a:solidFill>
              </a:rPr>
              <a:t>ga</a:t>
            </a:r>
            <a:r>
              <a:rPr lang="en-US" altLang="zh-TW" sz="4000" baseline="30000" dirty="0" err="1" smtClean="0">
                <a:solidFill>
                  <a:schemeClr val="bg1"/>
                </a:solidFill>
              </a:rPr>
              <a:t>53</a:t>
            </a:r>
            <a:r>
              <a:rPr lang="en-US" altLang="zh-TW" sz="4000" dirty="0" err="1">
                <a:solidFill>
                  <a:schemeClr val="bg1"/>
                </a:solidFill>
              </a:rPr>
              <a:t>hau</a:t>
            </a:r>
            <a:r>
              <a:rPr lang="en-US" altLang="zh-TW" sz="4000" baseline="30000" dirty="0" err="1">
                <a:solidFill>
                  <a:schemeClr val="bg1"/>
                </a:solidFill>
              </a:rPr>
              <a:t>11</a:t>
            </a:r>
            <a:endParaRPr lang="zh-TW" altLang="en-US" sz="4000" dirty="0">
              <a:solidFill>
                <a:schemeClr val="bg1"/>
              </a:solidFill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220" b="98171" l="5742" r="96890">
                        <a14:foregroundMark x1="11483" y1="52439" x2="21531" y2="86585"/>
                        <a14:foregroundMark x1="11722" y1="52134" x2="17225" y2="65549"/>
                        <a14:foregroundMark x1="11005" y1="62805" x2="25837" y2="87805"/>
                        <a14:foregroundMark x1="32057" y1="13415" x2="51914" y2="5793"/>
                        <a14:foregroundMark x1="53589" y1="5183" x2="67464" y2="10366"/>
                        <a14:foregroundMark x1="90670" y1="46037" x2="90670" y2="62500"/>
                        <a14:foregroundMark x1="88756" y1="65854" x2="80861" y2="8323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-325513" y="0"/>
            <a:ext cx="5278134" cy="4141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28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-52388" y="629551"/>
            <a:ext cx="65" cy="230832"/>
          </a:xfrm>
          <a:prstGeom prst="rect">
            <a:avLst/>
          </a:prstGeom>
          <a:solidFill>
            <a:srgbClr val="FCFC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zh-TW" sz="1500" b="0" i="0" u="none" strike="noStrike" cap="none" normalizeH="0" baseline="0" dirty="0" smtClean="0">
              <a:ln>
                <a:noFill/>
              </a:ln>
              <a:solidFill>
                <a:srgbClr val="80808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25909" y="1564243"/>
            <a:ext cx="559935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閩南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語文課程架構以語言、文化、文學為主要發展面向，並以社會、生活及議題，做為學習內容取材的主題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。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國小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階段強調以語言發展為重，文化、文學居次及後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；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國中</a:t>
            </a:r>
            <a:r>
              <a:rPr lang="zh-TW" altLang="zh-TW" sz="32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以文化理解為重，文學和語言居次及後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；</a:t>
            </a:r>
            <a:endParaRPr lang="en-US" altLang="zh-TW" sz="3200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高中</a:t>
            </a:r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以文學為重，文化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、與語言居次及後。</a:t>
            </a:r>
            <a:endParaRPr kumimoji="0" lang="zh-TW" altLang="zh-TW" sz="3200" b="0" i="0" u="none" strike="noStrike" cap="none" normalizeH="0" baseline="0" dirty="0" smtClean="0">
              <a:ln>
                <a:noFill/>
              </a:ln>
              <a:effectLst/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TW" altLang="zh-TW" dirty="0" smtClean="0">
                <a:solidFill>
                  <a:srgbClr val="80808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                                                                              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596068" y="198663"/>
            <a:ext cx="485903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TW" altLang="zh-TW" sz="4000" b="1" dirty="0">
                <a:solidFill>
                  <a:srgbClr val="0000CD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以語言、</a:t>
            </a:r>
            <a:r>
              <a:rPr lang="zh-TW" altLang="zh-TW" sz="40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文化</a:t>
            </a:r>
            <a:r>
              <a:rPr lang="zh-TW" altLang="zh-TW" sz="4000" b="1" dirty="0">
                <a:solidFill>
                  <a:srgbClr val="0000CD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、文學為課程主要發展</a:t>
            </a:r>
            <a:r>
              <a:rPr lang="zh-TW" altLang="zh-TW" sz="4000" b="1" dirty="0" smtClean="0">
                <a:solidFill>
                  <a:srgbClr val="0000CD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anose="020B0604020202020204" pitchFamily="34" charset="0"/>
              </a:rPr>
              <a:t>架構</a:t>
            </a:r>
            <a:endParaRPr lang="zh-TW" altLang="zh-TW" sz="40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pSp>
        <p:nvGrpSpPr>
          <p:cNvPr id="6" name="群組 5"/>
          <p:cNvGrpSpPr/>
          <p:nvPr/>
        </p:nvGrpSpPr>
        <p:grpSpPr>
          <a:xfrm>
            <a:off x="5825264" y="629551"/>
            <a:ext cx="6108223" cy="5577611"/>
            <a:chOff x="5825264" y="629551"/>
            <a:chExt cx="6108223" cy="5577611"/>
          </a:xfrm>
        </p:grpSpPr>
        <p:pic>
          <p:nvPicPr>
            <p:cNvPr id="1026" name="Picture 2" descr="http://newsletter.edu.tw/wp-content/uploads/%E9%96%A9%E5%8D%97%E8%AA%9E3.jp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25264" y="629551"/>
              <a:ext cx="6108223" cy="55776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圓柱 4"/>
            <p:cNvSpPr/>
            <p:nvPr/>
          </p:nvSpPr>
          <p:spPr>
            <a:xfrm>
              <a:off x="7959596" y="1898620"/>
              <a:ext cx="1991228" cy="833822"/>
            </a:xfrm>
            <a:prstGeom prst="can">
              <a:avLst>
                <a:gd name="adj" fmla="val 33333"/>
              </a:avLst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" name="手繪多邊形 9"/>
            <p:cNvSpPr/>
            <p:nvPr/>
          </p:nvSpPr>
          <p:spPr>
            <a:xfrm>
              <a:off x="8002628" y="1909378"/>
              <a:ext cx="1915924" cy="113060"/>
            </a:xfrm>
            <a:custGeom>
              <a:avLst/>
              <a:gdLst>
                <a:gd name="connsiteX0" fmla="*/ 0 w 1957892"/>
                <a:gd name="connsiteY0" fmla="*/ 129092 h 129092"/>
                <a:gd name="connsiteX1" fmla="*/ 53788 w 1957892"/>
                <a:gd name="connsiteY1" fmla="*/ 86061 h 129092"/>
                <a:gd name="connsiteX2" fmla="*/ 86061 w 1957892"/>
                <a:gd name="connsiteY2" fmla="*/ 75304 h 129092"/>
                <a:gd name="connsiteX3" fmla="*/ 182880 w 1957892"/>
                <a:gd name="connsiteY3" fmla="*/ 32273 h 129092"/>
                <a:gd name="connsiteX4" fmla="*/ 215153 w 1957892"/>
                <a:gd name="connsiteY4" fmla="*/ 21515 h 129092"/>
                <a:gd name="connsiteX5" fmla="*/ 753035 w 1957892"/>
                <a:gd name="connsiteY5" fmla="*/ 0 h 129092"/>
                <a:gd name="connsiteX6" fmla="*/ 1506071 w 1957892"/>
                <a:gd name="connsiteY6" fmla="*/ 10758 h 129092"/>
                <a:gd name="connsiteX7" fmla="*/ 1592132 w 1957892"/>
                <a:gd name="connsiteY7" fmla="*/ 32273 h 129092"/>
                <a:gd name="connsiteX8" fmla="*/ 1742739 w 1957892"/>
                <a:gd name="connsiteY8" fmla="*/ 53788 h 129092"/>
                <a:gd name="connsiteX9" fmla="*/ 1882588 w 1957892"/>
                <a:gd name="connsiteY9" fmla="*/ 75304 h 129092"/>
                <a:gd name="connsiteX10" fmla="*/ 1914861 w 1957892"/>
                <a:gd name="connsiteY10" fmla="*/ 86061 h 129092"/>
                <a:gd name="connsiteX11" fmla="*/ 1957892 w 1957892"/>
                <a:gd name="connsiteY11" fmla="*/ 118334 h 1290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957892" h="129092">
                  <a:moveTo>
                    <a:pt x="0" y="129092"/>
                  </a:moveTo>
                  <a:cubicBezTo>
                    <a:pt x="17929" y="114748"/>
                    <a:pt x="34317" y="98230"/>
                    <a:pt x="53788" y="86061"/>
                  </a:cubicBezTo>
                  <a:cubicBezTo>
                    <a:pt x="63404" y="80051"/>
                    <a:pt x="75919" y="80375"/>
                    <a:pt x="86061" y="75304"/>
                  </a:cubicBezTo>
                  <a:cubicBezTo>
                    <a:pt x="188355" y="24157"/>
                    <a:pt x="16345" y="87785"/>
                    <a:pt x="182880" y="32273"/>
                  </a:cubicBezTo>
                  <a:cubicBezTo>
                    <a:pt x="193638" y="28687"/>
                    <a:pt x="203822" y="21968"/>
                    <a:pt x="215153" y="21515"/>
                  </a:cubicBezTo>
                  <a:lnTo>
                    <a:pt x="753035" y="0"/>
                  </a:lnTo>
                  <a:cubicBezTo>
                    <a:pt x="1004047" y="3586"/>
                    <a:pt x="1255219" y="1110"/>
                    <a:pt x="1506071" y="10758"/>
                  </a:cubicBezTo>
                  <a:cubicBezTo>
                    <a:pt x="1535619" y="11894"/>
                    <a:pt x="1562743" y="29007"/>
                    <a:pt x="1592132" y="32273"/>
                  </a:cubicBezTo>
                  <a:cubicBezTo>
                    <a:pt x="1798347" y="55186"/>
                    <a:pt x="1605743" y="30956"/>
                    <a:pt x="1742739" y="53788"/>
                  </a:cubicBezTo>
                  <a:cubicBezTo>
                    <a:pt x="1777056" y="59508"/>
                    <a:pt x="1846864" y="67365"/>
                    <a:pt x="1882588" y="75304"/>
                  </a:cubicBezTo>
                  <a:cubicBezTo>
                    <a:pt x="1893657" y="77764"/>
                    <a:pt x="1904103" y="82475"/>
                    <a:pt x="1914861" y="86061"/>
                  </a:cubicBezTo>
                  <a:cubicBezTo>
                    <a:pt x="1951353" y="110390"/>
                    <a:pt x="1937991" y="98435"/>
                    <a:pt x="1957892" y="118334"/>
                  </a:cubicBezTo>
                </a:path>
              </a:pathLst>
            </a:custGeom>
            <a:noFill/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" name="橢圓 12"/>
            <p:cNvSpPr/>
            <p:nvPr/>
          </p:nvSpPr>
          <p:spPr>
            <a:xfrm>
              <a:off x="7970354" y="2156909"/>
              <a:ext cx="840159" cy="575533"/>
            </a:xfrm>
            <a:prstGeom prst="ellipse">
              <a:avLst/>
            </a:prstGeom>
            <a:noFill/>
            <a:ln w="28575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227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圖片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491" y="0"/>
            <a:ext cx="4969752" cy="4538246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0139" b="88472" l="32500" r="93125">
                        <a14:foregroundMark x1="35938" y1="73194" x2="42188" y2="84306"/>
                        <a14:foregroundMark x1="68646" y1="59861" x2="79479" y2="70000"/>
                        <a14:foregroundMark x1="79479" y1="56250" x2="90729" y2="66667"/>
                        <a14:foregroundMark x1="46875" y1="66111" x2="54479" y2="77778"/>
                        <a14:foregroundMark x1="57604" y1="64306" x2="66563" y2="74861"/>
                        <a14:backgroundMark x1="35729" y1="54306" x2="70729" y2="56806"/>
                      </a14:backgroundRemoval>
                    </a14:imgEffect>
                  </a14:imgLayer>
                </a14:imgProps>
              </a:ext>
            </a:extLst>
          </a:blip>
          <a:srcRect l="33186" t="50588" b="11372"/>
          <a:stretch/>
        </p:blipFill>
        <p:spPr>
          <a:xfrm>
            <a:off x="102197" y="1619541"/>
            <a:ext cx="13510411" cy="5634318"/>
          </a:xfrm>
          <a:prstGeom prst="rect">
            <a:avLst/>
          </a:prstGeom>
        </p:spPr>
      </p:pic>
      <p:sp>
        <p:nvSpPr>
          <p:cNvPr id="4" name="文字方塊 3"/>
          <p:cNvSpPr txBox="1"/>
          <p:nvPr/>
        </p:nvSpPr>
        <p:spPr>
          <a:xfrm>
            <a:off x="663754" y="4594965"/>
            <a:ext cx="779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字</a:t>
            </a:r>
            <a:endParaRPr lang="zh-TW" altLang="en-US" sz="7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7300417" y="1415464"/>
            <a:ext cx="779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象</a:t>
            </a:r>
            <a:endParaRPr lang="zh-TW" altLang="en-US" sz="72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282992" y="2727091"/>
            <a:ext cx="779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段</a:t>
            </a:r>
            <a:endParaRPr lang="zh-TW" altLang="en-US" sz="7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3016661" y="3132437"/>
            <a:ext cx="7799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7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詞</a:t>
            </a:r>
            <a:endParaRPr lang="zh-TW" altLang="en-US" sz="7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9240819" y="172259"/>
            <a:ext cx="2592593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象</a:t>
            </a:r>
            <a:r>
              <a:rPr lang="en-US" altLang="zh-TW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言</a:t>
            </a:r>
            <a:r>
              <a:rPr lang="en-US" altLang="zh-TW" sz="60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外之意</a:t>
            </a:r>
            <a:endParaRPr lang="zh-TW" altLang="en-US" sz="6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0" name="圖片 9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8525" l="0" r="99667">
                        <a14:foregroundMark x1="4667" y1="15847" x2="27333" y2="71585"/>
                        <a14:foregroundMark x1="91667" y1="13115" x2="75333" y2="71585"/>
                        <a14:foregroundMark x1="84667" y1="54645" x2="96000" y2="58470"/>
                        <a14:foregroundMark x1="79000" y1="26230" x2="90333" y2="49180"/>
                        <a14:foregroundMark x1="14000" y1="26230" x2="19667" y2="32787"/>
                        <a14:foregroundMark x1="12333" y1="68306" x2="26000" y2="69399"/>
                        <a14:foregroundMark x1="50000" y1="77596" x2="56000" y2="88525"/>
                        <a14:foregroundMark x1="45333" y1="32240" x2="51000" y2="35519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852813" y="3927420"/>
            <a:ext cx="5161133" cy="3148291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36344" b="99119" l="34015" r="63171">
                        <a14:foregroundMark x1="40153" y1="46035" x2="43606" y2="89207"/>
                        <a14:backgroundMark x1="35550" y1="40308" x2="42327" y2="35683"/>
                        <a14:backgroundMark x1="38875" y1="40308" x2="41432" y2="40969"/>
                        <a14:backgroundMark x1="35166" y1="55286" x2="35550" y2="64097"/>
                        <a14:backgroundMark x1="60614" y1="53744" x2="61893" y2="59031"/>
                      </a14:backgroundRemoval>
                    </a14:imgEffect>
                  </a14:imgLayer>
                </a14:imgProps>
              </a:ext>
            </a:extLst>
          </a:blip>
          <a:srcRect l="34414" t="36318" r="36701"/>
          <a:stretch/>
        </p:blipFill>
        <p:spPr>
          <a:xfrm>
            <a:off x="7423076" y="2654939"/>
            <a:ext cx="2151529" cy="2753846"/>
          </a:xfrm>
          <a:prstGeom prst="rect">
            <a:avLst/>
          </a:prstGeom>
        </p:spPr>
      </p:pic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489" b="65532" l="2046" r="100000">
                        <a14:foregroundMark x1="3836" y1="39787" x2="97698" y2="53617"/>
                        <a14:foregroundMark x1="14322" y1="55957" x2="49872" y2="60426"/>
                        <a14:foregroundMark x1="79795" y1="3404" x2="94373" y2="47660"/>
                        <a14:foregroundMark x1="24808" y1="17234" x2="40409" y2="17660"/>
                        <a14:foregroundMark x1="48338" y1="39787" x2="54987" y2="61064"/>
                        <a14:foregroundMark x1="86957" y1="21702" x2="98210" y2="32340"/>
                        <a14:foregroundMark x1="8951" y1="59574" x2="20460" y2="65532"/>
                        <a14:foregroundMark x1="18926" y1="37447" x2="40921" y2="34681"/>
                        <a14:foregroundMark x1="74169" y1="33404" x2="75448" y2="43404"/>
                        <a14:foregroundMark x1="76982" y1="24894" x2="90281" y2="47234"/>
                        <a14:foregroundMark x1="77494" y1="40638" x2="85934" y2="44894"/>
                        <a14:foregroundMark x1="20972" y1="51277" x2="54987" y2="59574"/>
                        <a14:foregroundMark x1="12276" y1="60426" x2="38363" y2="62979"/>
                      </a14:backgroundRemoval>
                    </a14:imgEffect>
                  </a14:imgLayer>
                </a14:imgProps>
              </a:ext>
            </a:extLst>
          </a:blip>
          <a:srcRect b="38856"/>
          <a:stretch/>
        </p:blipFill>
        <p:spPr>
          <a:xfrm>
            <a:off x="9517548" y="2292480"/>
            <a:ext cx="2676994" cy="1967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79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/>
          <a:srcRect t="3562" b="23856"/>
          <a:stretch/>
        </p:blipFill>
        <p:spPr>
          <a:xfrm>
            <a:off x="2144180" y="129709"/>
            <a:ext cx="3865425" cy="3506991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375" b="83125" l="17500" r="89625">
                        <a14:foregroundMark x1="28875" y1="79000" x2="43250" y2="79625"/>
                        <a14:foregroundMark x1="30500" y1="82000" x2="43625" y2="79250"/>
                        <a14:foregroundMark x1="30750" y1="81500" x2="38625" y2="77875"/>
                        <a14:foregroundMark x1="41125" y1="78250" x2="45000" y2="79000"/>
                        <a14:foregroundMark x1="22125" y1="65375" x2="45250" y2="70125"/>
                      </a14:backgroundRemoval>
                    </a14:imgEffect>
                  </a14:imgLayer>
                </a14:imgProps>
              </a:ext>
            </a:extLst>
          </a:blip>
          <a:srcRect l="19340" t="18563" r="12400" b="15680"/>
          <a:stretch/>
        </p:blipFill>
        <p:spPr>
          <a:xfrm flipH="1">
            <a:off x="2978768" y="2983048"/>
            <a:ext cx="3871047" cy="3729109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18972" y="3298564"/>
            <a:ext cx="3468981" cy="3468981"/>
          </a:xfrm>
          <a:prstGeom prst="rect">
            <a:avLst/>
          </a:prstGeom>
        </p:spPr>
      </p:pic>
      <p:pic>
        <p:nvPicPr>
          <p:cNvPr id="9" name="圖片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7"/>
          <a:stretch/>
        </p:blipFill>
        <p:spPr>
          <a:xfrm>
            <a:off x="6009605" y="13448"/>
            <a:ext cx="5902021" cy="3195020"/>
          </a:xfrm>
          <a:prstGeom prst="rect">
            <a:avLst/>
          </a:prstGeom>
        </p:spPr>
      </p:pic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3649" y="737196"/>
            <a:ext cx="2915119" cy="5799007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zh-TW" altLang="en-US" sz="7300" b="1" dirty="0" smtClean="0"/>
              <a:t>文化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/>
              <a:t>人類在歷史發展過程中創造的總成果。包括</a:t>
            </a:r>
            <a:r>
              <a:rPr lang="zh-TW" altLang="en-US" b="1" dirty="0">
                <a:solidFill>
                  <a:srgbClr val="C00000"/>
                </a:solidFill>
              </a:rPr>
              <a:t>宗教</a:t>
            </a:r>
            <a:r>
              <a:rPr lang="zh-TW" altLang="en-US" b="1" dirty="0"/>
              <a:t>、</a:t>
            </a:r>
            <a:r>
              <a:rPr lang="zh-TW" altLang="en-US" b="1" dirty="0">
                <a:solidFill>
                  <a:srgbClr val="002060"/>
                </a:solidFill>
              </a:rPr>
              <a:t>道德</a:t>
            </a:r>
            <a:r>
              <a:rPr lang="zh-TW" altLang="en-US" dirty="0"/>
              <a:t>、</a:t>
            </a:r>
            <a:r>
              <a:rPr lang="zh-TW" altLang="en-US" b="1" dirty="0">
                <a:solidFill>
                  <a:srgbClr val="7030A0"/>
                </a:solidFill>
              </a:rPr>
              <a:t>藝術</a:t>
            </a:r>
            <a:r>
              <a:rPr lang="zh-TW" altLang="en-US" dirty="0"/>
              <a:t>、</a:t>
            </a:r>
            <a:r>
              <a:rPr lang="zh-TW" altLang="en-US" b="1" dirty="0">
                <a:solidFill>
                  <a:srgbClr val="0070C0"/>
                </a:solidFill>
              </a:rPr>
              <a:t>科學</a:t>
            </a:r>
            <a:r>
              <a:rPr lang="zh-TW" altLang="en-US" dirty="0"/>
              <a:t>等各方面。</a:t>
            </a:r>
          </a:p>
        </p:txBody>
      </p:sp>
    </p:spTree>
    <p:extLst>
      <p:ext uri="{BB962C8B-B14F-4D97-AF65-F5344CB8AC3E}">
        <p14:creationId xmlns:p14="http://schemas.microsoft.com/office/powerpoint/2010/main" val="164425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73654" y="488838"/>
            <a:ext cx="10629452" cy="6272343"/>
          </a:xfrm>
        </p:spPr>
        <p:txBody>
          <a:bodyPr>
            <a:normAutofit fontScale="90000"/>
          </a:bodyPr>
          <a:lstStyle/>
          <a:p>
            <a:pPr fontAlgn="base"/>
            <a:r>
              <a:rPr lang="en-US" altLang="zh-TW" dirty="0" smtClean="0"/>
              <a:t>1. </a:t>
            </a:r>
            <a:r>
              <a:rPr lang="zh-TW" altLang="en-US" dirty="0" smtClean="0"/>
              <a:t>參據</a:t>
            </a:r>
            <a:r>
              <a:rPr lang="zh-TW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總綱</a:t>
            </a:r>
            <a:r>
              <a:rPr lang="zh-TW" altLang="en-US" dirty="0" smtClean="0"/>
              <a:t>之</a:t>
            </a:r>
            <a:r>
              <a:rPr lang="zh-TW" altLang="en-US" dirty="0"/>
              <a:t>理念與精神，建</a:t>
            </a:r>
            <a:r>
              <a:rPr lang="zh-TW" altLang="en-US" dirty="0" smtClean="0"/>
              <a:t>構本土語言  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    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學習的願</a:t>
            </a:r>
            <a:r>
              <a:rPr lang="zh-TW" altLang="en-US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景與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內涵</a:t>
            </a:r>
            <a:r>
              <a:rPr lang="zh-TW" altLang="en-US" dirty="0" smtClean="0"/>
              <a:t>。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/>
              <a:t/>
            </a:r>
            <a:br>
              <a:rPr lang="zh-TW" altLang="en-US" dirty="0"/>
            </a:br>
            <a:r>
              <a:rPr lang="en-US" altLang="zh-TW" dirty="0" smtClean="0"/>
              <a:t>2. </a:t>
            </a:r>
            <a:r>
              <a:rPr lang="zh-TW" altLang="en-US" dirty="0" smtClean="0"/>
              <a:t>依據</a:t>
            </a:r>
            <a:r>
              <a:rPr lang="zh-TW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總綱</a:t>
            </a:r>
            <a:r>
              <a:rPr lang="zh-TW" altLang="en-US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三面九項</a:t>
            </a:r>
            <a:r>
              <a:rPr lang="zh-TW" altLang="en-US" dirty="0"/>
              <a:t>核心素養具體內涵</a:t>
            </a:r>
            <a:r>
              <a:rPr lang="zh-TW" altLang="en-US" dirty="0" smtClean="0"/>
              <a:t>，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     </a:t>
            </a:r>
            <a:r>
              <a:rPr lang="zh-TW" altLang="en-US" dirty="0" smtClean="0"/>
              <a:t>研訂本土語言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學習的目標</a:t>
            </a:r>
            <a:r>
              <a:rPr lang="zh-TW" altLang="en-US" dirty="0" smtClean="0"/>
              <a:t>。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/>
              <a:t/>
            </a:r>
            <a:br>
              <a:rPr lang="zh-TW" altLang="en-US" dirty="0"/>
            </a:br>
            <a:r>
              <a:rPr lang="en-US" altLang="zh-TW" dirty="0" smtClean="0"/>
              <a:t>3. </a:t>
            </a:r>
            <a:r>
              <a:rPr lang="zh-TW" altLang="en-US" dirty="0" smtClean="0"/>
              <a:t>根據</a:t>
            </a:r>
            <a:r>
              <a:rPr lang="zh-TW" altLang="en-US" b="1" dirty="0">
                <a:solidFill>
                  <a:srgbClr val="66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總綱</a:t>
            </a:r>
            <a:r>
              <a:rPr lang="zh-TW" altLang="en-US" dirty="0" smtClean="0"/>
              <a:t>及</a:t>
            </a:r>
            <a:r>
              <a:rPr lang="zh-TW" altLang="en-US" dirty="0"/>
              <a:t>領綱核心素養</a:t>
            </a:r>
            <a:r>
              <a:rPr lang="zh-TW" altLang="en-US" dirty="0" smtClean="0"/>
              <a:t>，擬定本土語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 smtClean="0"/>
              <a:t>    </a:t>
            </a:r>
            <a:r>
              <a:rPr lang="zh-TW" altLang="en-US" dirty="0" smtClean="0"/>
              <a:t>言學習領域</a:t>
            </a:r>
            <a:r>
              <a:rPr lang="zh-TW" altLang="en-US" dirty="0"/>
              <a:t>、跨領域</a:t>
            </a:r>
            <a:r>
              <a:rPr lang="en-US" altLang="zh-TW" dirty="0"/>
              <a:t>/</a:t>
            </a:r>
            <a:r>
              <a:rPr lang="zh-TW" altLang="en-US" dirty="0"/>
              <a:t>科目</a:t>
            </a:r>
            <a:r>
              <a:rPr lang="zh-TW" altLang="en-US" dirty="0" smtClean="0"/>
              <a:t>的</a:t>
            </a:r>
            <a:r>
              <a:rPr lang="zh-TW" altLang="en-US" b="1" dirty="0" smtClean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學習設計</a:t>
            </a:r>
            <a:r>
              <a:rPr lang="zh-TW" altLang="en-US" dirty="0" smtClean="0"/>
              <a:t>。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r>
              <a:rPr lang="zh-TW" altLang="en-US" dirty="0" smtClean="0"/>
              <a:t>參考以上的要項設計本土語言的學習，必以</a:t>
            </a:r>
            <a:r>
              <a:rPr lang="zh-TW" altLang="en-US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趣味性、生活化</a:t>
            </a:r>
            <a:r>
              <a:rPr lang="zh-TW" altLang="en-US" dirty="0" smtClean="0"/>
              <a:t>為指標。</a:t>
            </a:r>
            <a:r>
              <a:rPr lang="zh-TW" altLang="en-US" dirty="0"/>
              <a:t/>
            </a:r>
            <a:br>
              <a:rPr lang="zh-TW" altLang="en-US" dirty="0"/>
            </a:b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174846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13964" y="1720588"/>
            <a:ext cx="7843221" cy="1325563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zh-TW" altLang="en-US" sz="88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學習</a:t>
            </a:r>
            <a:r>
              <a:rPr lang="en-US" altLang="zh-TW" sz="88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/>
            </a:r>
            <a:br>
              <a:rPr lang="en-US" altLang="zh-TW" sz="88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</a:br>
            <a:r>
              <a:rPr lang="zh-TW" altLang="en-US" sz="8800" b="1" dirty="0" smtClean="0">
                <a:solidFill>
                  <a:srgbClr val="FF0000"/>
                </a:solidFill>
                <a:latin typeface="華康采風體W3" panose="03000309000000000000" pitchFamily="65" charset="-120"/>
                <a:ea typeface="華康采風體W3" panose="03000309000000000000" pitchFamily="65" charset="-120"/>
              </a:rPr>
              <a:t>趣味性</a:t>
            </a:r>
            <a:r>
              <a:rPr lang="zh-TW" altLang="en-US" sz="88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、</a:t>
            </a:r>
            <a:r>
              <a:rPr lang="zh-TW" altLang="en-US" sz="8800" b="1" dirty="0" smtClean="0">
                <a:solidFill>
                  <a:srgbClr val="002060"/>
                </a:solidFill>
                <a:latin typeface="華康采風體W3" panose="03000309000000000000" pitchFamily="65" charset="-120"/>
                <a:ea typeface="華康采風體W3" panose="03000309000000000000" pitchFamily="65" charset="-120"/>
              </a:rPr>
              <a:t>生活化</a:t>
            </a:r>
            <a:endParaRPr lang="zh-TW" altLang="en-US" sz="8800" b="1" dirty="0">
              <a:solidFill>
                <a:srgbClr val="002060"/>
              </a:solidFill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626926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290" y="-60225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國中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教學現場</a:t>
            </a:r>
            <a:r>
              <a:rPr lang="zh-TW" altLang="en-US" dirty="0" smtClean="0"/>
              <a:t>融入本土語言可以這麼做</a:t>
            </a:r>
            <a:r>
              <a:rPr lang="en-US" altLang="zh-TW" dirty="0" smtClean="0"/>
              <a:t>……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167" y="1243445"/>
            <a:ext cx="3428372" cy="5720865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課堂對話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課程內容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話劇表演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影音戲劇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音樂呈現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延伸活動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詩文創作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6000"/>
              </a:lnSpc>
            </a:pP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6000"/>
              </a:lnSpc>
            </a:pP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6000"/>
              </a:lnSpc>
            </a:pPr>
            <a:endParaRPr lang="en-US" altLang="zh-TW" sz="5000" dirty="0" smtClean="0"/>
          </a:p>
          <a:p>
            <a:pPr>
              <a:lnSpc>
                <a:spcPts val="6000"/>
              </a:lnSpc>
            </a:pPr>
            <a:endParaRPr lang="zh-TW" altLang="en-US" sz="50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506" y="970553"/>
            <a:ext cx="2287422" cy="2230868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56122" y="852219"/>
            <a:ext cx="4510224" cy="3461597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5" b="100000" l="2488" r="100000">
                        <a14:foregroundMark x1="31343" y1="6507" x2="84080" y2="19521"/>
                        <a14:foregroundMark x1="27114" y1="27055" x2="37562" y2="34589"/>
                        <a14:foregroundMark x1="8209" y1="86473" x2="28856" y2="84418"/>
                        <a14:foregroundMark x1="81841" y1="87500" x2="94527" y2="98973"/>
                        <a14:foregroundMark x1="5970" y1="80137" x2="12189" y2="82877"/>
                        <a14:foregroundMark x1="77861" y1="88356" x2="81841" y2="93836"/>
                        <a14:foregroundMark x1="46269" y1="30308" x2="55970" y2="33048"/>
                        <a14:foregroundMark x1="66169" y1="27055" x2="70896" y2="30993"/>
                        <a14:foregroundMark x1="78856" y1="27055" x2="80597" y2="29110"/>
                        <a14:foregroundMark x1="48507" y1="65411" x2="56468" y2="67808"/>
                        <a14:foregroundMark x1="24876" y1="23116" x2="45522" y2="13185"/>
                        <a14:backgroundMark x1="49502" y1="55479" x2="56468" y2="58733"/>
                        <a14:backgroundMark x1="62189" y1="55479" x2="70398" y2="5787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12891" y="3450071"/>
            <a:ext cx="2251749" cy="3271198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238765" y="5143342"/>
            <a:ext cx="355002" cy="337001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endParaRPr lang="en-US" altLang="zh-TW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ts val="1500"/>
              </a:lnSpc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土</a:t>
            </a:r>
            <a:endParaRPr lang="en-US" altLang="zh-TW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ts val="1500"/>
              </a:lnSpc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000" b="82000" l="2000" r="95538">
                        <a14:foregroundMark x1="3846" y1="46000" x2="16615" y2="78750"/>
                        <a14:foregroundMark x1="12000" y1="50500" x2="16615" y2="63500"/>
                        <a14:foregroundMark x1="10462" y1="62250" x2="15846" y2="62250"/>
                        <a14:foregroundMark x1="3846" y1="59500" x2="9692" y2="54750"/>
                        <a14:foregroundMark x1="8769" y1="79250" x2="14769" y2="75000"/>
                        <a14:foregroundMark x1="30923" y1="63000" x2="95077" y2="64500"/>
                        <a14:foregroundMark x1="31846" y1="72250" x2="93231" y2="69750"/>
                        <a14:foregroundMark x1="31385" y1="78000" x2="91077" y2="76750"/>
                        <a14:foregroundMark x1="28308" y1="66750" x2="35692" y2="68250"/>
                        <a14:foregroundMark x1="35846" y1="67750" x2="36769" y2="67750"/>
                        <a14:foregroundMark x1="41692" y1="60250" x2="46615" y2="61750"/>
                        <a14:foregroundMark x1="52308" y1="65500" x2="57077" y2="70000"/>
                        <a14:foregroundMark x1="64462" y1="60250" x2="68615" y2="61750"/>
                      </a14:backgroundRemoval>
                    </a14:imgEffect>
                  </a14:imgLayer>
                </a14:imgProps>
              </a:ext>
            </a:extLst>
          </a:blip>
          <a:srcRect l="1754" t="8282" r="3549" b="16329"/>
          <a:stretch/>
        </p:blipFill>
        <p:spPr>
          <a:xfrm>
            <a:off x="5460928" y="3585601"/>
            <a:ext cx="6505418" cy="3187056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429" y="3777714"/>
            <a:ext cx="2749534" cy="652329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512" y="4621501"/>
            <a:ext cx="4834547" cy="64623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24" b="100000" l="1250" r="99583">
                        <a14:foregroundMark x1="23750" y1="54450" x2="70417" y2="52880"/>
                        <a14:foregroundMark x1="24583" y1="56545" x2="56250" y2="70157"/>
                        <a14:foregroundMark x1="2500" y1="68063" x2="98333" y2="95288"/>
                        <a14:foregroundMark x1="5000" y1="96859" x2="42917" y2="92147"/>
                        <a14:foregroundMark x1="5417" y1="86911" x2="24583" y2="86387"/>
                        <a14:foregroundMark x1="53750" y1="93194" x2="72083" y2="98429"/>
                        <a14:foregroundMark x1="53750" y1="76963" x2="97083" y2="76963"/>
                        <a14:foregroundMark x1="83750" y1="71204" x2="97917" y2="51309"/>
                        <a14:foregroundMark x1="91667" y1="69110" x2="99583" y2="7696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70122" y="1613181"/>
            <a:ext cx="22860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3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88621" y="0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教學現場融入本土語言實況</a:t>
            </a:r>
            <a:r>
              <a:rPr lang="en-US" altLang="zh-TW" dirty="0" smtClean="0"/>
              <a:t>……</a:t>
            </a:r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9333" y="884180"/>
            <a:ext cx="9284388" cy="580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774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2290" y="-60225"/>
            <a:ext cx="10515600" cy="1325563"/>
          </a:xfrm>
        </p:spPr>
        <p:txBody>
          <a:bodyPr/>
          <a:lstStyle/>
          <a:p>
            <a:r>
              <a:rPr lang="zh-TW" altLang="en-US" dirty="0" smtClean="0"/>
              <a:t>國中</a:t>
            </a:r>
            <a:r>
              <a:rPr lang="zh-TW" altLang="en-US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教學現場</a:t>
            </a:r>
            <a:r>
              <a:rPr lang="zh-TW" altLang="en-US" dirty="0" smtClean="0"/>
              <a:t>融入本土</a:t>
            </a:r>
            <a:r>
              <a:rPr lang="zh-TW" altLang="en-US" dirty="0" smtClean="0"/>
              <a:t>語言這麼</a:t>
            </a:r>
            <a:r>
              <a:rPr lang="zh-TW" altLang="en-US" dirty="0" smtClean="0"/>
              <a:t>做</a:t>
            </a:r>
            <a:r>
              <a:rPr lang="en-US" altLang="zh-TW" dirty="0" smtClean="0"/>
              <a:t>……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67167" y="1243445"/>
            <a:ext cx="3428372" cy="5720865"/>
          </a:xfrm>
        </p:spPr>
        <p:txBody>
          <a:bodyPr>
            <a:normAutofit/>
          </a:bodyPr>
          <a:lstStyle/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課堂對話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課程內容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話劇表演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影音戲劇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音樂呈現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延伸活動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5000"/>
              </a:lnSpc>
            </a:pPr>
            <a:r>
              <a:rPr lang="zh-TW" altLang="en-US" sz="5000" b="1" dirty="0" smtClean="0">
                <a:latin typeface="華康采風體W3" panose="03000309000000000000" pitchFamily="65" charset="-120"/>
                <a:ea typeface="華康采風體W3" panose="03000309000000000000" pitchFamily="65" charset="-120"/>
              </a:rPr>
              <a:t>詩文創作</a:t>
            </a: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6000"/>
              </a:lnSpc>
            </a:pP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6000"/>
              </a:lnSpc>
            </a:pPr>
            <a:endParaRPr lang="en-US" altLang="zh-TW" sz="5000" b="1" dirty="0" smtClean="0">
              <a:latin typeface="華康采風體W3" panose="03000309000000000000" pitchFamily="65" charset="-120"/>
              <a:ea typeface="華康采風體W3" panose="03000309000000000000" pitchFamily="65" charset="-120"/>
            </a:endParaRPr>
          </a:p>
          <a:p>
            <a:pPr>
              <a:lnSpc>
                <a:spcPts val="6000"/>
              </a:lnSpc>
            </a:pPr>
            <a:endParaRPr lang="en-US" altLang="zh-TW" sz="5000" dirty="0" smtClean="0"/>
          </a:p>
          <a:p>
            <a:pPr>
              <a:lnSpc>
                <a:spcPts val="6000"/>
              </a:lnSpc>
            </a:pPr>
            <a:endParaRPr lang="zh-TW" altLang="en-US" sz="50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3506" y="970553"/>
            <a:ext cx="2287422" cy="2230868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56122" y="852219"/>
            <a:ext cx="4510224" cy="3461597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85" b="100000" l="2488" r="100000">
                        <a14:foregroundMark x1="31343" y1="6507" x2="84080" y2="19521"/>
                        <a14:foregroundMark x1="27114" y1="27055" x2="37562" y2="34589"/>
                        <a14:foregroundMark x1="8209" y1="86473" x2="28856" y2="84418"/>
                        <a14:foregroundMark x1="81841" y1="87500" x2="94527" y2="98973"/>
                        <a14:foregroundMark x1="5970" y1="80137" x2="12189" y2="82877"/>
                        <a14:foregroundMark x1="77861" y1="88356" x2="81841" y2="93836"/>
                        <a14:foregroundMark x1="46269" y1="30308" x2="55970" y2="33048"/>
                        <a14:foregroundMark x1="66169" y1="27055" x2="70896" y2="30993"/>
                        <a14:foregroundMark x1="78856" y1="27055" x2="80597" y2="29110"/>
                        <a14:foregroundMark x1="48507" y1="65411" x2="56468" y2="67808"/>
                        <a14:foregroundMark x1="24876" y1="23116" x2="45522" y2="13185"/>
                        <a14:backgroundMark x1="49502" y1="55479" x2="56468" y2="58733"/>
                        <a14:backgroundMark x1="62189" y1="55479" x2="70398" y2="57877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112891" y="3450071"/>
            <a:ext cx="2251749" cy="3271198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238765" y="5143342"/>
            <a:ext cx="355002" cy="337001"/>
          </a:xfrm>
          <a:prstGeom prst="rect">
            <a:avLst/>
          </a:prstGeom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500"/>
              </a:lnSpc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本</a:t>
            </a:r>
            <a:endParaRPr lang="en-US" altLang="zh-TW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ts val="1500"/>
              </a:lnSpc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土</a:t>
            </a:r>
            <a:endParaRPr lang="en-US" altLang="zh-TW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>
              <a:lnSpc>
                <a:spcPts val="1500"/>
              </a:lnSpc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語</a:t>
            </a:r>
            <a:endParaRPr lang="zh-TW" altLang="en-US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12" name="圖片 11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8000" b="82000" l="2000" r="95538">
                        <a14:foregroundMark x1="3846" y1="46000" x2="16615" y2="78750"/>
                        <a14:foregroundMark x1="12000" y1="50500" x2="16615" y2="63500"/>
                        <a14:foregroundMark x1="10462" y1="62250" x2="15846" y2="62250"/>
                        <a14:foregroundMark x1="3846" y1="59500" x2="9692" y2="54750"/>
                        <a14:foregroundMark x1="8769" y1="79250" x2="14769" y2="75000"/>
                        <a14:foregroundMark x1="30923" y1="63000" x2="95077" y2="64500"/>
                        <a14:foregroundMark x1="31846" y1="72250" x2="93231" y2="69750"/>
                        <a14:foregroundMark x1="31385" y1="78000" x2="91077" y2="76750"/>
                        <a14:foregroundMark x1="28308" y1="66750" x2="35692" y2="68250"/>
                        <a14:foregroundMark x1="35846" y1="67750" x2="36769" y2="67750"/>
                        <a14:foregroundMark x1="41692" y1="60250" x2="46615" y2="61750"/>
                        <a14:foregroundMark x1="52308" y1="65500" x2="57077" y2="70000"/>
                        <a14:foregroundMark x1="64462" y1="60250" x2="68615" y2="61750"/>
                      </a14:backgroundRemoval>
                    </a14:imgEffect>
                  </a14:imgLayer>
                </a14:imgProps>
              </a:ext>
            </a:extLst>
          </a:blip>
          <a:srcRect l="1754" t="8282" r="3549" b="16329"/>
          <a:stretch/>
        </p:blipFill>
        <p:spPr>
          <a:xfrm>
            <a:off x="5460928" y="3585601"/>
            <a:ext cx="6505418" cy="3187056"/>
          </a:xfrm>
          <a:prstGeom prst="rect">
            <a:avLst/>
          </a:prstGeom>
        </p:spPr>
      </p:pic>
      <p:pic>
        <p:nvPicPr>
          <p:cNvPr id="14" name="圖片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429" y="3777714"/>
            <a:ext cx="2749534" cy="652329"/>
          </a:xfrm>
          <a:prstGeom prst="rect">
            <a:avLst/>
          </a:prstGeom>
        </p:spPr>
      </p:pic>
      <p:pic>
        <p:nvPicPr>
          <p:cNvPr id="15" name="圖片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512" y="4621501"/>
            <a:ext cx="4834547" cy="646232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10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524" b="100000" l="1250" r="99583">
                        <a14:foregroundMark x1="23750" y1="54450" x2="70417" y2="52880"/>
                        <a14:foregroundMark x1="24583" y1="56545" x2="56250" y2="70157"/>
                        <a14:foregroundMark x1="2500" y1="68063" x2="98333" y2="95288"/>
                        <a14:foregroundMark x1="5000" y1="96859" x2="42917" y2="92147"/>
                        <a14:foregroundMark x1="5417" y1="86911" x2="24583" y2="86387"/>
                        <a14:foregroundMark x1="53750" y1="93194" x2="72083" y2="98429"/>
                        <a14:foregroundMark x1="53750" y1="76963" x2="97083" y2="76963"/>
                        <a14:foregroundMark x1="83750" y1="71204" x2="97917" y2="51309"/>
                        <a14:foregroundMark x1="91667" y1="69110" x2="99583" y2="7696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170122" y="1613181"/>
            <a:ext cx="22860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5862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8200" y="85997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zh-TW" altLang="en-US" sz="60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音樂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zh-TW" altLang="en-US" dirty="0" smtClean="0"/>
              <a:t>教學現場融入本土語言的趣味性、生活化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408355" y="2492600"/>
            <a:ext cx="4884868" cy="3058347"/>
          </a:xfrm>
        </p:spPr>
        <p:txBody>
          <a:bodyPr>
            <a:normAutofit/>
          </a:bodyPr>
          <a:lstStyle/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客家歌曲</a:t>
            </a:r>
            <a:endParaRPr lang="en-US" altLang="zh-TW" sz="6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閩南歌曲</a:t>
            </a:r>
            <a:endParaRPr lang="en-US" altLang="zh-TW" sz="6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6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原民歌曲</a:t>
            </a:r>
            <a:endParaRPr lang="en-US" altLang="zh-TW" sz="6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3864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ãä¸åäººèµ°å¾å¿«ãçåçæå°çµæ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67" b="100000" l="0" r="91500">
                        <a14:foregroundMark x1="45667" y1="49111" x2="54333" y2="58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89" r="7579" b="6576"/>
          <a:stretch/>
        </p:blipFill>
        <p:spPr bwMode="auto">
          <a:xfrm>
            <a:off x="0" y="236029"/>
            <a:ext cx="9364944" cy="6621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5275279" y="392319"/>
            <a:ext cx="64976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4800" b="1" dirty="0" smtClean="0">
                <a:latin typeface="+mj-ea"/>
                <a:ea typeface="+mj-ea"/>
              </a:rPr>
              <a:t>一</a:t>
            </a:r>
            <a:r>
              <a:rPr lang="zh-TW" altLang="en-US" sz="7200" b="1" dirty="0" smtClean="0">
                <a:latin typeface="+mj-ea"/>
                <a:ea typeface="+mj-ea"/>
              </a:rPr>
              <a:t>個</a:t>
            </a:r>
            <a:r>
              <a:rPr lang="zh-TW" altLang="en-US" sz="6000" b="1" dirty="0" smtClean="0">
                <a:latin typeface="+mj-ea"/>
                <a:ea typeface="+mj-ea"/>
              </a:rPr>
              <a:t>人，</a:t>
            </a:r>
            <a:r>
              <a:rPr lang="zh-TW" altLang="en-US" sz="4800" b="1" dirty="0" smtClean="0">
                <a:latin typeface="+mj-ea"/>
                <a:ea typeface="+mj-ea"/>
              </a:rPr>
              <a:t>走得</a:t>
            </a:r>
            <a:r>
              <a:rPr lang="zh-TW" altLang="en-US" sz="7200" b="1" dirty="0" smtClean="0">
                <a:solidFill>
                  <a:srgbClr val="C00000"/>
                </a:solidFill>
                <a:latin typeface="+mj-ea"/>
                <a:ea typeface="+mj-ea"/>
              </a:rPr>
              <a:t>快</a:t>
            </a:r>
            <a:endParaRPr lang="zh-TW" altLang="en-US" sz="7200" b="1" dirty="0">
              <a:solidFill>
                <a:srgbClr val="C00000"/>
              </a:solidFill>
              <a:latin typeface="+mj-ea"/>
              <a:ea typeface="+mj-ea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5131247" y="4805346"/>
            <a:ext cx="64976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atin typeface="+mj-ea"/>
                <a:ea typeface="+mj-ea"/>
              </a:rPr>
              <a:t>一</a:t>
            </a:r>
            <a:r>
              <a:rPr lang="zh-TW" altLang="en-US" sz="9600" b="1" dirty="0" smtClean="0">
                <a:latin typeface="+mj-ea"/>
                <a:ea typeface="+mj-ea"/>
              </a:rPr>
              <a:t>群</a:t>
            </a:r>
            <a:r>
              <a:rPr lang="zh-TW" altLang="en-US" sz="5400" b="1" dirty="0" smtClean="0">
                <a:latin typeface="+mj-ea"/>
                <a:ea typeface="+mj-ea"/>
              </a:rPr>
              <a:t>人</a:t>
            </a:r>
            <a:r>
              <a:rPr lang="zh-TW" altLang="en-US" sz="6000" b="1" dirty="0" smtClean="0">
                <a:latin typeface="+mj-ea"/>
                <a:ea typeface="+mj-ea"/>
              </a:rPr>
              <a:t>，</a:t>
            </a:r>
            <a:r>
              <a:rPr lang="zh-TW" altLang="en-US" sz="5400" b="1" dirty="0" smtClean="0">
                <a:latin typeface="+mj-ea"/>
                <a:ea typeface="+mj-ea"/>
              </a:rPr>
              <a:t>走得</a:t>
            </a:r>
            <a:r>
              <a:rPr lang="zh-TW" altLang="en-US" sz="9600" b="1" dirty="0" smtClean="0">
                <a:latin typeface="+mj-ea"/>
                <a:ea typeface="+mj-ea"/>
              </a:rPr>
              <a:t>遠</a:t>
            </a:r>
            <a:endParaRPr lang="zh-TW" altLang="en-US" sz="960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655789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ãä¸åäººèµ°å¾å¿«ãçåçæå°çµæ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67" b="100000" l="0" r="91500">
                        <a14:foregroundMark x1="45667" y1="49111" x2="54333" y2="58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89" r="7579" b="6576"/>
          <a:stretch/>
        </p:blipFill>
        <p:spPr bwMode="auto">
          <a:xfrm>
            <a:off x="0" y="236029"/>
            <a:ext cx="9364944" cy="6621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8021" y="236029"/>
            <a:ext cx="6317171" cy="6317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82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ãä¸åäººèµ°å¾å¿«ãçåçæå°çµæ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667" b="100000" l="0" r="91500">
                        <a14:foregroundMark x1="45667" y1="49111" x2="54333" y2="58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289" r="7579" b="6576"/>
          <a:stretch/>
        </p:blipFill>
        <p:spPr bwMode="auto">
          <a:xfrm>
            <a:off x="0" y="-341299"/>
            <a:ext cx="10325100" cy="73008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橢圓 1"/>
          <p:cNvSpPr/>
          <p:nvPr/>
        </p:nvSpPr>
        <p:spPr>
          <a:xfrm>
            <a:off x="4995880" y="2997200"/>
            <a:ext cx="1582720" cy="1371600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4995880" y="2745361"/>
            <a:ext cx="64976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5400" b="1" dirty="0" smtClean="0">
                <a:latin typeface="+mj-ea"/>
                <a:ea typeface="+mj-ea"/>
              </a:rPr>
              <a:t>一</a:t>
            </a:r>
            <a:r>
              <a:rPr lang="zh-TW" altLang="en-US" sz="9600" b="1" dirty="0" smtClean="0">
                <a:solidFill>
                  <a:srgbClr val="C00000"/>
                </a:solidFill>
                <a:latin typeface="+mj-ea"/>
                <a:ea typeface="+mj-ea"/>
              </a:rPr>
              <a:t>群</a:t>
            </a:r>
            <a:r>
              <a:rPr lang="zh-TW" altLang="en-US" sz="5400" b="1" dirty="0" smtClean="0">
                <a:latin typeface="+mj-ea"/>
                <a:ea typeface="+mj-ea"/>
              </a:rPr>
              <a:t>人</a:t>
            </a:r>
            <a:r>
              <a:rPr lang="zh-TW" altLang="en-US" sz="6000" b="1" dirty="0" smtClean="0">
                <a:latin typeface="+mj-ea"/>
                <a:ea typeface="+mj-ea"/>
              </a:rPr>
              <a:t>，</a:t>
            </a:r>
            <a:r>
              <a:rPr lang="zh-TW" altLang="en-US" sz="5400" b="1" dirty="0" smtClean="0">
                <a:latin typeface="+mj-ea"/>
                <a:ea typeface="+mj-ea"/>
              </a:rPr>
              <a:t>走得</a:t>
            </a:r>
            <a:r>
              <a:rPr lang="zh-TW" altLang="en-US" sz="9600" b="1" dirty="0" smtClean="0">
                <a:solidFill>
                  <a:srgbClr val="C00000"/>
                </a:solidFill>
                <a:latin typeface="+mj-ea"/>
                <a:ea typeface="+mj-ea"/>
              </a:rPr>
              <a:t>遠</a:t>
            </a:r>
            <a:endParaRPr lang="zh-TW" altLang="en-US" sz="9600" b="1" dirty="0">
              <a:solidFill>
                <a:srgbClr val="C00000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561984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</TotalTime>
  <Words>215</Words>
  <Application>Microsoft Office PowerPoint</Application>
  <PresentationFormat>寬螢幕</PresentationFormat>
  <Paragraphs>52</Paragraphs>
  <Slides>13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0" baseType="lpstr">
      <vt:lpstr>華康采風體W3</vt:lpstr>
      <vt:lpstr>新細明體</vt:lpstr>
      <vt:lpstr>標楷體</vt:lpstr>
      <vt:lpstr>Arial</vt:lpstr>
      <vt:lpstr>Calibri</vt:lpstr>
      <vt:lpstr>Calibri Light</vt:lpstr>
      <vt:lpstr>Office 佈景主題</vt:lpstr>
      <vt:lpstr>從十二年課綱談國中教學現場 如何融入本土語言的學習</vt:lpstr>
      <vt:lpstr>PowerPoint 簡報</vt:lpstr>
      <vt:lpstr>PowerPoint 簡報</vt:lpstr>
      <vt:lpstr>文化 人類在歷史發展過程中創造的總成果。包括宗教、道德、藝術、科學等各方面。</vt:lpstr>
      <vt:lpstr>1. 參據總綱之理念與精神，建構本土語言       學習的願景與內涵。  2. 依據總綱三面九項核心素養具體內涵，      研訂本土語言學習的目標。  3. 根據總綱及領綱核心素養，擬定本土語     言學習領域、跨領域/科目的學習設計。  參考以上的要項設計本土語言的學習，必以趣味性、生活化為指標。 </vt:lpstr>
      <vt:lpstr>學習 趣味性、生活化</vt:lpstr>
      <vt:lpstr>國中教學現場融入本土語言可以這麼做……</vt:lpstr>
      <vt:lpstr>教學現場融入本土語言實況……</vt:lpstr>
      <vt:lpstr>國中教學現場融入本土語言這麼做……</vt:lpstr>
      <vt:lpstr>音樂 教學現場融入本土語言的趣味性、生活化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從十二年課綱談國中教學現場 如何融入本土語言的學習</dc:title>
  <dc:creator>Dayou</dc:creator>
  <cp:lastModifiedBy>Dayou</cp:lastModifiedBy>
  <cp:revision>27</cp:revision>
  <dcterms:created xsi:type="dcterms:W3CDTF">2019-03-18T07:30:19Z</dcterms:created>
  <dcterms:modified xsi:type="dcterms:W3CDTF">2019-03-21T03:09:57Z</dcterms:modified>
</cp:coreProperties>
</file>