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60" r:id="rId2"/>
    <p:sldId id="265" r:id="rId3"/>
    <p:sldId id="261" r:id="rId4"/>
    <p:sldId id="385" r:id="rId5"/>
    <p:sldId id="325" r:id="rId6"/>
    <p:sldId id="326" r:id="rId7"/>
    <p:sldId id="327" r:id="rId8"/>
    <p:sldId id="328" r:id="rId9"/>
    <p:sldId id="383" r:id="rId10"/>
    <p:sldId id="386" r:id="rId11"/>
    <p:sldId id="348" r:id="rId12"/>
    <p:sldId id="373" r:id="rId13"/>
    <p:sldId id="363" r:id="rId14"/>
    <p:sldId id="374" r:id="rId15"/>
    <p:sldId id="360" r:id="rId16"/>
    <p:sldId id="364" r:id="rId17"/>
    <p:sldId id="350" r:id="rId18"/>
    <p:sldId id="377" r:id="rId19"/>
    <p:sldId id="375" r:id="rId20"/>
    <p:sldId id="376" r:id="rId21"/>
    <p:sldId id="384" r:id="rId22"/>
    <p:sldId id="264" r:id="rId23"/>
    <p:sldId id="378" r:id="rId24"/>
    <p:sldId id="366" r:id="rId25"/>
    <p:sldId id="270" r:id="rId26"/>
    <p:sldId id="370" r:id="rId27"/>
    <p:sldId id="369" r:id="rId28"/>
    <p:sldId id="371" r:id="rId29"/>
    <p:sldId id="367" r:id="rId30"/>
    <p:sldId id="372" r:id="rId31"/>
    <p:sldId id="380" r:id="rId32"/>
    <p:sldId id="333" r:id="rId33"/>
    <p:sldId id="336" r:id="rId34"/>
    <p:sldId id="334" r:id="rId35"/>
    <p:sldId id="335" r:id="rId36"/>
    <p:sldId id="323" r:id="rId37"/>
    <p:sldId id="387" r:id="rId38"/>
    <p:sldId id="282" r:id="rId39"/>
  </p:sldIdLst>
  <p:sldSz cx="12192000" cy="6858000"/>
  <p:notesSz cx="6858000" cy="9144000"/>
  <p:custDataLst>
    <p:tags r:id="rId4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D4B93"/>
    <a:srgbClr val="437DC0"/>
    <a:srgbClr val="D951B5"/>
    <a:srgbClr val="B4BAD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29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51" d="100"/>
          <a:sy n="51" d="100"/>
        </p:scale>
        <p:origin x="2692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2CE93-C2F1-41B9-B94F-C30832D2B3F2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A6EB1216-C3E6-430C-A7FE-8D3FEDB92C06}">
      <dgm:prSet phldrT="[文字]"/>
      <dgm:spPr/>
      <dgm:t>
        <a:bodyPr/>
        <a:lstStyle/>
        <a:p>
          <a:r>
            <a:rPr lang="zh-TW" altLang="en-US" dirty="0"/>
            <a:t>精熟</a:t>
          </a:r>
        </a:p>
      </dgm:t>
    </dgm:pt>
    <dgm:pt modelId="{DE015A80-FEA4-47F9-B016-0CB362AE17E3}" type="parTrans" cxnId="{FC373174-2EE0-448D-8FAB-FFF97AF727D9}">
      <dgm:prSet/>
      <dgm:spPr/>
      <dgm:t>
        <a:bodyPr/>
        <a:lstStyle/>
        <a:p>
          <a:endParaRPr lang="zh-TW" altLang="en-US"/>
        </a:p>
      </dgm:t>
    </dgm:pt>
    <dgm:pt modelId="{92CB254B-9EF3-4756-B675-7A8654774809}" type="sibTrans" cxnId="{FC373174-2EE0-448D-8FAB-FFF97AF727D9}">
      <dgm:prSet/>
      <dgm:spPr/>
      <dgm:t>
        <a:bodyPr/>
        <a:lstStyle/>
        <a:p>
          <a:endParaRPr lang="zh-TW" altLang="en-US"/>
        </a:p>
      </dgm:t>
    </dgm:pt>
    <dgm:pt modelId="{EE666390-64EC-4CB6-98ED-79EA8FB845A5}">
      <dgm:prSet phldrT="[文字]"/>
      <dgm:spPr/>
      <dgm:t>
        <a:bodyPr/>
        <a:lstStyle/>
        <a:p>
          <a:r>
            <a:rPr lang="zh-TW" altLang="en-US" dirty="0"/>
            <a:t>能</a:t>
          </a:r>
          <a:r>
            <a:rPr lang="zh-TW" altLang="en-US" dirty="0">
              <a:solidFill>
                <a:srgbClr val="FF0000"/>
              </a:solidFill>
            </a:rPr>
            <a:t>廣泛</a:t>
          </a:r>
          <a:r>
            <a:rPr lang="zh-TW" altLang="en-US" dirty="0"/>
            <a:t>且</a:t>
          </a:r>
          <a:r>
            <a:rPr lang="zh-TW" altLang="en-US" dirty="0">
              <a:solidFill>
                <a:srgbClr val="FF0000"/>
              </a:solidFill>
            </a:rPr>
            <a:t>深入</a:t>
          </a:r>
          <a:r>
            <a:rPr lang="zh-TW" altLang="en-US" dirty="0"/>
            <a:t>的認識及了解社會科學習內容，並具有</a:t>
          </a:r>
          <a:r>
            <a:rPr lang="zh-TW" altLang="en-US" dirty="0">
              <a:solidFill>
                <a:srgbClr val="FF0000"/>
              </a:solidFill>
            </a:rPr>
            <a:t>運用多元</a:t>
          </a:r>
          <a:r>
            <a:rPr lang="zh-TW" altLang="en-US" dirty="0"/>
            <a:t>的社會科知識。</a:t>
          </a:r>
        </a:p>
      </dgm:t>
    </dgm:pt>
    <dgm:pt modelId="{13961422-C2A3-46B1-B621-3147261DFA3B}" type="parTrans" cxnId="{C5046C00-D68C-4934-9057-CF549CE1B7BE}">
      <dgm:prSet/>
      <dgm:spPr/>
      <dgm:t>
        <a:bodyPr/>
        <a:lstStyle/>
        <a:p>
          <a:endParaRPr lang="zh-TW" altLang="en-US"/>
        </a:p>
      </dgm:t>
    </dgm:pt>
    <dgm:pt modelId="{8221C5E4-E072-45EC-9696-E4DBFC27A661}" type="sibTrans" cxnId="{C5046C00-D68C-4934-9057-CF549CE1B7BE}">
      <dgm:prSet/>
      <dgm:spPr/>
      <dgm:t>
        <a:bodyPr/>
        <a:lstStyle/>
        <a:p>
          <a:endParaRPr lang="zh-TW" altLang="en-US"/>
        </a:p>
      </dgm:t>
    </dgm:pt>
    <dgm:pt modelId="{0C712EAB-1B95-4DD8-A668-B7E481392844}">
      <dgm:prSet phldrT="[文字]"/>
      <dgm:spPr/>
      <dgm:t>
        <a:bodyPr/>
        <a:lstStyle/>
        <a:p>
          <a:r>
            <a:rPr lang="zh-TW" altLang="en-US" dirty="0"/>
            <a:t>基礎</a:t>
          </a:r>
        </a:p>
      </dgm:t>
    </dgm:pt>
    <dgm:pt modelId="{7AEB01CB-26F8-44C6-8817-A40217175BEF}" type="parTrans" cxnId="{C710FF15-8550-44D9-AD1E-DDCEA0096E37}">
      <dgm:prSet/>
      <dgm:spPr/>
      <dgm:t>
        <a:bodyPr/>
        <a:lstStyle/>
        <a:p>
          <a:endParaRPr lang="zh-TW" altLang="en-US"/>
        </a:p>
      </dgm:t>
    </dgm:pt>
    <dgm:pt modelId="{89F08EE6-4DA5-480D-822E-E26DCB3BC5C6}" type="sibTrans" cxnId="{C710FF15-8550-44D9-AD1E-DDCEA0096E37}">
      <dgm:prSet/>
      <dgm:spPr/>
      <dgm:t>
        <a:bodyPr/>
        <a:lstStyle/>
        <a:p>
          <a:endParaRPr lang="zh-TW" altLang="en-US"/>
        </a:p>
      </dgm:t>
    </dgm:pt>
    <dgm:pt modelId="{C1DAA7C9-9C50-48DD-8F6E-9D71475A7FBE}">
      <dgm:prSet phldrT="[文字]"/>
      <dgm:spPr/>
      <dgm:t>
        <a:bodyPr/>
        <a:lstStyle/>
        <a:p>
          <a:r>
            <a:rPr lang="zh-TW" altLang="en-US" dirty="0"/>
            <a:t>能</a:t>
          </a:r>
          <a:r>
            <a:rPr lang="zh-TW" altLang="en-US" dirty="0">
              <a:solidFill>
                <a:srgbClr val="FF0000"/>
              </a:solidFill>
            </a:rPr>
            <a:t>大致認識</a:t>
          </a:r>
          <a:r>
            <a:rPr lang="zh-TW" altLang="en-US" dirty="0"/>
            <a:t>及了解社會科學習內容，並且</a:t>
          </a:r>
          <a:r>
            <a:rPr lang="zh-TW" altLang="en-US" dirty="0">
              <a:solidFill>
                <a:srgbClr val="FF0000"/>
              </a:solidFill>
            </a:rPr>
            <a:t>運用基礎</a:t>
          </a:r>
          <a:r>
            <a:rPr lang="zh-TW" altLang="en-US" dirty="0"/>
            <a:t>的社會科知識。</a:t>
          </a:r>
        </a:p>
      </dgm:t>
    </dgm:pt>
    <dgm:pt modelId="{9B72F331-D401-4D8A-8628-A9DC7137BEF1}" type="parTrans" cxnId="{CD4CCA9D-8D37-44CB-8709-AAE025221D39}">
      <dgm:prSet/>
      <dgm:spPr/>
      <dgm:t>
        <a:bodyPr/>
        <a:lstStyle/>
        <a:p>
          <a:endParaRPr lang="zh-TW" altLang="en-US"/>
        </a:p>
      </dgm:t>
    </dgm:pt>
    <dgm:pt modelId="{959DC542-E213-4F38-9CFB-84D32194D083}" type="sibTrans" cxnId="{CD4CCA9D-8D37-44CB-8709-AAE025221D39}">
      <dgm:prSet/>
      <dgm:spPr/>
      <dgm:t>
        <a:bodyPr/>
        <a:lstStyle/>
        <a:p>
          <a:endParaRPr lang="zh-TW" altLang="en-US"/>
        </a:p>
      </dgm:t>
    </dgm:pt>
    <dgm:pt modelId="{E8BDAEEE-A99B-422C-B4AB-756961638303}">
      <dgm:prSet phldrT="[文字]"/>
      <dgm:spPr/>
      <dgm:t>
        <a:bodyPr/>
        <a:lstStyle/>
        <a:p>
          <a:r>
            <a:rPr lang="zh-TW" altLang="en-US" dirty="0"/>
            <a:t>待加強</a:t>
          </a:r>
        </a:p>
      </dgm:t>
    </dgm:pt>
    <dgm:pt modelId="{A0BAF007-8CA2-4DFE-AE9B-76EDAC15E55C}" type="parTrans" cxnId="{31C8AE97-7376-497E-B082-D193191417F2}">
      <dgm:prSet/>
      <dgm:spPr/>
      <dgm:t>
        <a:bodyPr/>
        <a:lstStyle/>
        <a:p>
          <a:endParaRPr lang="zh-TW" altLang="en-US"/>
        </a:p>
      </dgm:t>
    </dgm:pt>
    <dgm:pt modelId="{B87235AC-BC5F-4B74-B926-DA16F5DA5CE6}" type="sibTrans" cxnId="{31C8AE97-7376-497E-B082-D193191417F2}">
      <dgm:prSet/>
      <dgm:spPr/>
      <dgm:t>
        <a:bodyPr/>
        <a:lstStyle/>
        <a:p>
          <a:endParaRPr lang="zh-TW" altLang="en-US"/>
        </a:p>
      </dgm:t>
    </dgm:pt>
    <dgm:pt modelId="{0317074D-18ED-4742-B5F8-B57E822A9CC9}">
      <dgm:prSet phldrT="[文字]"/>
      <dgm:spPr/>
      <dgm:t>
        <a:bodyPr/>
        <a:lstStyle/>
        <a:p>
          <a:r>
            <a:rPr lang="zh-TW" altLang="en-US" dirty="0"/>
            <a:t>能</a:t>
          </a:r>
          <a:r>
            <a:rPr lang="zh-TW" altLang="en-US" dirty="0">
              <a:solidFill>
                <a:srgbClr val="FF0000"/>
              </a:solidFill>
            </a:rPr>
            <a:t>約略</a:t>
          </a:r>
          <a:r>
            <a:rPr lang="zh-TW" altLang="en-US" dirty="0"/>
            <a:t>的認識及了解社會科學習內容。</a:t>
          </a:r>
        </a:p>
      </dgm:t>
    </dgm:pt>
    <dgm:pt modelId="{CC3E614C-B03A-44C3-B2DD-BF464532DA1B}" type="parTrans" cxnId="{DCF6A431-8111-41E4-A7E2-AEDC272EA2BA}">
      <dgm:prSet/>
      <dgm:spPr/>
      <dgm:t>
        <a:bodyPr/>
        <a:lstStyle/>
        <a:p>
          <a:endParaRPr lang="zh-TW" altLang="en-US"/>
        </a:p>
      </dgm:t>
    </dgm:pt>
    <dgm:pt modelId="{75661D24-04F3-457C-B2DD-36670D97D9CF}" type="sibTrans" cxnId="{DCF6A431-8111-41E4-A7E2-AEDC272EA2BA}">
      <dgm:prSet/>
      <dgm:spPr/>
      <dgm:t>
        <a:bodyPr/>
        <a:lstStyle/>
        <a:p>
          <a:endParaRPr lang="zh-TW" altLang="en-US"/>
        </a:p>
      </dgm:t>
    </dgm:pt>
    <dgm:pt modelId="{B5CF89B0-28F4-495A-8842-95ADAFB00706}" type="pres">
      <dgm:prSet presAssocID="{AD52CE93-C2F1-41B9-B94F-C30832D2B3F2}" presName="Name0" presStyleCnt="0">
        <dgm:presLayoutVars>
          <dgm:dir/>
          <dgm:animLvl val="lvl"/>
          <dgm:resizeHandles val="exact"/>
        </dgm:presLayoutVars>
      </dgm:prSet>
      <dgm:spPr/>
    </dgm:pt>
    <dgm:pt modelId="{7C9FE3CA-2A4A-42C2-8C20-3B74421E2CD7}" type="pres">
      <dgm:prSet presAssocID="{A6EB1216-C3E6-430C-A7FE-8D3FEDB92C06}" presName="composite" presStyleCnt="0"/>
      <dgm:spPr/>
    </dgm:pt>
    <dgm:pt modelId="{A929E2E0-6C23-4E4E-A448-ED3D900B8F82}" type="pres">
      <dgm:prSet presAssocID="{A6EB1216-C3E6-430C-A7FE-8D3FEDB92C06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88DD49B0-EAE8-4882-BFC6-4DA7D599B3EE}" type="pres">
      <dgm:prSet presAssocID="{A6EB1216-C3E6-430C-A7FE-8D3FEDB92C06}" presName="desTx" presStyleLbl="alignAccFollowNode1" presStyleIdx="0" presStyleCnt="3" custScaleY="88060">
        <dgm:presLayoutVars>
          <dgm:bulletEnabled val="1"/>
        </dgm:presLayoutVars>
      </dgm:prSet>
      <dgm:spPr/>
    </dgm:pt>
    <dgm:pt modelId="{369D87BE-98EF-4FCC-BCEA-B736D4AA7C78}" type="pres">
      <dgm:prSet presAssocID="{92CB254B-9EF3-4756-B675-7A8654774809}" presName="space" presStyleCnt="0"/>
      <dgm:spPr/>
    </dgm:pt>
    <dgm:pt modelId="{0FE09005-CD22-4B59-9A60-640483FB6293}" type="pres">
      <dgm:prSet presAssocID="{0C712EAB-1B95-4DD8-A668-B7E481392844}" presName="composite" presStyleCnt="0"/>
      <dgm:spPr/>
    </dgm:pt>
    <dgm:pt modelId="{4990819B-0C55-4DA2-9511-160168FA4B91}" type="pres">
      <dgm:prSet presAssocID="{0C712EAB-1B95-4DD8-A668-B7E48139284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F387E4C2-0F82-4294-9DE9-A3B9FEE4425A}" type="pres">
      <dgm:prSet presAssocID="{0C712EAB-1B95-4DD8-A668-B7E481392844}" presName="desTx" presStyleLbl="alignAccFollowNode1" presStyleIdx="1" presStyleCnt="3">
        <dgm:presLayoutVars>
          <dgm:bulletEnabled val="1"/>
        </dgm:presLayoutVars>
      </dgm:prSet>
      <dgm:spPr/>
    </dgm:pt>
    <dgm:pt modelId="{1D4A5A8F-1189-4ECB-B7F9-F8C0D6322514}" type="pres">
      <dgm:prSet presAssocID="{89F08EE6-4DA5-480D-822E-E26DCB3BC5C6}" presName="space" presStyleCnt="0"/>
      <dgm:spPr/>
    </dgm:pt>
    <dgm:pt modelId="{2DC755A2-4ED5-41CE-85BD-4D0EBCBD901F}" type="pres">
      <dgm:prSet presAssocID="{E8BDAEEE-A99B-422C-B4AB-756961638303}" presName="composite" presStyleCnt="0"/>
      <dgm:spPr/>
    </dgm:pt>
    <dgm:pt modelId="{4CC64B47-702B-405F-80CE-0D38C2698EDF}" type="pres">
      <dgm:prSet presAssocID="{E8BDAEEE-A99B-422C-B4AB-756961638303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EF78C027-AFB5-4550-ADDA-DD74451368B1}" type="pres">
      <dgm:prSet presAssocID="{E8BDAEEE-A99B-422C-B4AB-756961638303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C5046C00-D68C-4934-9057-CF549CE1B7BE}" srcId="{A6EB1216-C3E6-430C-A7FE-8D3FEDB92C06}" destId="{EE666390-64EC-4CB6-98ED-79EA8FB845A5}" srcOrd="0" destOrd="0" parTransId="{13961422-C2A3-46B1-B621-3147261DFA3B}" sibTransId="{8221C5E4-E072-45EC-9696-E4DBFC27A661}"/>
    <dgm:cxn modelId="{C710FF15-8550-44D9-AD1E-DDCEA0096E37}" srcId="{AD52CE93-C2F1-41B9-B94F-C30832D2B3F2}" destId="{0C712EAB-1B95-4DD8-A668-B7E481392844}" srcOrd="1" destOrd="0" parTransId="{7AEB01CB-26F8-44C6-8817-A40217175BEF}" sibTransId="{89F08EE6-4DA5-480D-822E-E26DCB3BC5C6}"/>
    <dgm:cxn modelId="{DCF6A431-8111-41E4-A7E2-AEDC272EA2BA}" srcId="{E8BDAEEE-A99B-422C-B4AB-756961638303}" destId="{0317074D-18ED-4742-B5F8-B57E822A9CC9}" srcOrd="0" destOrd="0" parTransId="{CC3E614C-B03A-44C3-B2DD-BF464532DA1B}" sibTransId="{75661D24-04F3-457C-B2DD-36670D97D9CF}"/>
    <dgm:cxn modelId="{12667E39-2BD8-41A4-82E2-39994F3B9F46}" type="presOf" srcId="{C1DAA7C9-9C50-48DD-8F6E-9D71475A7FBE}" destId="{F387E4C2-0F82-4294-9DE9-A3B9FEE4425A}" srcOrd="0" destOrd="0" presId="urn:microsoft.com/office/officeart/2005/8/layout/hList1"/>
    <dgm:cxn modelId="{ACCF9039-AB4C-4579-B1E3-42CF351D99DB}" type="presOf" srcId="{A6EB1216-C3E6-430C-A7FE-8D3FEDB92C06}" destId="{A929E2E0-6C23-4E4E-A448-ED3D900B8F82}" srcOrd="0" destOrd="0" presId="urn:microsoft.com/office/officeart/2005/8/layout/hList1"/>
    <dgm:cxn modelId="{5E131672-44E9-4641-9476-2EA9B62EBCF5}" type="presOf" srcId="{E8BDAEEE-A99B-422C-B4AB-756961638303}" destId="{4CC64B47-702B-405F-80CE-0D38C2698EDF}" srcOrd="0" destOrd="0" presId="urn:microsoft.com/office/officeart/2005/8/layout/hList1"/>
    <dgm:cxn modelId="{FC373174-2EE0-448D-8FAB-FFF97AF727D9}" srcId="{AD52CE93-C2F1-41B9-B94F-C30832D2B3F2}" destId="{A6EB1216-C3E6-430C-A7FE-8D3FEDB92C06}" srcOrd="0" destOrd="0" parTransId="{DE015A80-FEA4-47F9-B016-0CB362AE17E3}" sibTransId="{92CB254B-9EF3-4756-B675-7A8654774809}"/>
    <dgm:cxn modelId="{AEC12356-4E64-4C74-B7FA-91B3BE16EF70}" type="presOf" srcId="{0C712EAB-1B95-4DD8-A668-B7E481392844}" destId="{4990819B-0C55-4DA2-9511-160168FA4B91}" srcOrd="0" destOrd="0" presId="urn:microsoft.com/office/officeart/2005/8/layout/hList1"/>
    <dgm:cxn modelId="{EA178559-8C1D-42B7-8D67-BC1FF2505E55}" type="presOf" srcId="{0317074D-18ED-4742-B5F8-B57E822A9CC9}" destId="{EF78C027-AFB5-4550-ADDA-DD74451368B1}" srcOrd="0" destOrd="0" presId="urn:microsoft.com/office/officeart/2005/8/layout/hList1"/>
    <dgm:cxn modelId="{31C8AE97-7376-497E-B082-D193191417F2}" srcId="{AD52CE93-C2F1-41B9-B94F-C30832D2B3F2}" destId="{E8BDAEEE-A99B-422C-B4AB-756961638303}" srcOrd="2" destOrd="0" parTransId="{A0BAF007-8CA2-4DFE-AE9B-76EDAC15E55C}" sibTransId="{B87235AC-BC5F-4B74-B926-DA16F5DA5CE6}"/>
    <dgm:cxn modelId="{CD4CCA9D-8D37-44CB-8709-AAE025221D39}" srcId="{0C712EAB-1B95-4DD8-A668-B7E481392844}" destId="{C1DAA7C9-9C50-48DD-8F6E-9D71475A7FBE}" srcOrd="0" destOrd="0" parTransId="{9B72F331-D401-4D8A-8628-A9DC7137BEF1}" sibTransId="{959DC542-E213-4F38-9CFB-84D32194D083}"/>
    <dgm:cxn modelId="{215167A9-A6FD-427C-B47B-C32C1B36BBD6}" type="presOf" srcId="{AD52CE93-C2F1-41B9-B94F-C30832D2B3F2}" destId="{B5CF89B0-28F4-495A-8842-95ADAFB00706}" srcOrd="0" destOrd="0" presId="urn:microsoft.com/office/officeart/2005/8/layout/hList1"/>
    <dgm:cxn modelId="{77D9E8C5-B5AB-4C60-B1BF-27BE65CF2F24}" type="presOf" srcId="{EE666390-64EC-4CB6-98ED-79EA8FB845A5}" destId="{88DD49B0-EAE8-4882-BFC6-4DA7D599B3EE}" srcOrd="0" destOrd="0" presId="urn:microsoft.com/office/officeart/2005/8/layout/hList1"/>
    <dgm:cxn modelId="{05E690A7-112D-4B03-B092-68110DB4577A}" type="presParOf" srcId="{B5CF89B0-28F4-495A-8842-95ADAFB00706}" destId="{7C9FE3CA-2A4A-42C2-8C20-3B74421E2CD7}" srcOrd="0" destOrd="0" presId="urn:microsoft.com/office/officeart/2005/8/layout/hList1"/>
    <dgm:cxn modelId="{34444F80-04BE-42AA-99FF-F4216510F5E6}" type="presParOf" srcId="{7C9FE3CA-2A4A-42C2-8C20-3B74421E2CD7}" destId="{A929E2E0-6C23-4E4E-A448-ED3D900B8F82}" srcOrd="0" destOrd="0" presId="urn:microsoft.com/office/officeart/2005/8/layout/hList1"/>
    <dgm:cxn modelId="{3915D925-767E-4FDA-9321-27F58E486E01}" type="presParOf" srcId="{7C9FE3CA-2A4A-42C2-8C20-3B74421E2CD7}" destId="{88DD49B0-EAE8-4882-BFC6-4DA7D599B3EE}" srcOrd="1" destOrd="0" presId="urn:microsoft.com/office/officeart/2005/8/layout/hList1"/>
    <dgm:cxn modelId="{7B185D9D-1C27-45F3-8BEF-11F6309234C2}" type="presParOf" srcId="{B5CF89B0-28F4-495A-8842-95ADAFB00706}" destId="{369D87BE-98EF-4FCC-BCEA-B736D4AA7C78}" srcOrd="1" destOrd="0" presId="urn:microsoft.com/office/officeart/2005/8/layout/hList1"/>
    <dgm:cxn modelId="{99903079-EB3D-4377-9CC6-2314304C8197}" type="presParOf" srcId="{B5CF89B0-28F4-495A-8842-95ADAFB00706}" destId="{0FE09005-CD22-4B59-9A60-640483FB6293}" srcOrd="2" destOrd="0" presId="urn:microsoft.com/office/officeart/2005/8/layout/hList1"/>
    <dgm:cxn modelId="{80238CEA-52E1-4757-A18B-5496685C85BF}" type="presParOf" srcId="{0FE09005-CD22-4B59-9A60-640483FB6293}" destId="{4990819B-0C55-4DA2-9511-160168FA4B91}" srcOrd="0" destOrd="0" presId="urn:microsoft.com/office/officeart/2005/8/layout/hList1"/>
    <dgm:cxn modelId="{1CA10630-386D-4353-8475-6E86F0695781}" type="presParOf" srcId="{0FE09005-CD22-4B59-9A60-640483FB6293}" destId="{F387E4C2-0F82-4294-9DE9-A3B9FEE4425A}" srcOrd="1" destOrd="0" presId="urn:microsoft.com/office/officeart/2005/8/layout/hList1"/>
    <dgm:cxn modelId="{A092BAA4-8631-4AE0-889D-EA549F1C1048}" type="presParOf" srcId="{B5CF89B0-28F4-495A-8842-95ADAFB00706}" destId="{1D4A5A8F-1189-4ECB-B7F9-F8C0D6322514}" srcOrd="3" destOrd="0" presId="urn:microsoft.com/office/officeart/2005/8/layout/hList1"/>
    <dgm:cxn modelId="{38905184-AB42-4F51-8B72-65A0B3286872}" type="presParOf" srcId="{B5CF89B0-28F4-495A-8842-95ADAFB00706}" destId="{2DC755A2-4ED5-41CE-85BD-4D0EBCBD901F}" srcOrd="4" destOrd="0" presId="urn:microsoft.com/office/officeart/2005/8/layout/hList1"/>
    <dgm:cxn modelId="{04000CCE-444A-4D25-AF87-D1DFC8C1D3E5}" type="presParOf" srcId="{2DC755A2-4ED5-41CE-85BD-4D0EBCBD901F}" destId="{4CC64B47-702B-405F-80CE-0D38C2698EDF}" srcOrd="0" destOrd="0" presId="urn:microsoft.com/office/officeart/2005/8/layout/hList1"/>
    <dgm:cxn modelId="{BD5DE649-2A17-4920-B11E-B5656417C9FC}" type="presParOf" srcId="{2DC755A2-4ED5-41CE-85BD-4D0EBCBD901F}" destId="{EF78C027-AFB5-4550-ADDA-DD74451368B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29E2E0-6C23-4E4E-A448-ED3D900B8F82}">
      <dsp:nvSpPr>
        <dsp:cNvPr id="0" name=""/>
        <dsp:cNvSpPr/>
      </dsp:nvSpPr>
      <dsp:spPr>
        <a:xfrm>
          <a:off x="2658" y="780667"/>
          <a:ext cx="2592345" cy="7488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/>
            <a:t>精熟</a:t>
          </a:r>
        </a:p>
      </dsp:txBody>
      <dsp:txXfrm>
        <a:off x="2658" y="780667"/>
        <a:ext cx="2592345" cy="748800"/>
      </dsp:txXfrm>
    </dsp:sp>
    <dsp:sp modelId="{88DD49B0-EAE8-4882-BFC6-4DA7D599B3EE}">
      <dsp:nvSpPr>
        <dsp:cNvPr id="0" name=""/>
        <dsp:cNvSpPr/>
      </dsp:nvSpPr>
      <dsp:spPr>
        <a:xfrm>
          <a:off x="2658" y="1737532"/>
          <a:ext cx="2592345" cy="3069032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300" kern="1200" dirty="0"/>
            <a:t>能</a:t>
          </a:r>
          <a:r>
            <a:rPr lang="zh-TW" altLang="en-US" sz="2300" kern="1200" dirty="0">
              <a:solidFill>
                <a:srgbClr val="FF0000"/>
              </a:solidFill>
            </a:rPr>
            <a:t>廣泛</a:t>
          </a:r>
          <a:r>
            <a:rPr lang="zh-TW" altLang="en-US" sz="2300" kern="1200" dirty="0"/>
            <a:t>且</a:t>
          </a:r>
          <a:r>
            <a:rPr lang="zh-TW" altLang="en-US" sz="2300" kern="1200" dirty="0">
              <a:solidFill>
                <a:srgbClr val="FF0000"/>
              </a:solidFill>
            </a:rPr>
            <a:t>深入</a:t>
          </a:r>
          <a:r>
            <a:rPr lang="zh-TW" altLang="en-US" sz="2300" kern="1200" dirty="0"/>
            <a:t>的認識及了解社會科學習內容，並具有</a:t>
          </a:r>
          <a:r>
            <a:rPr lang="zh-TW" altLang="en-US" sz="2300" kern="1200" dirty="0">
              <a:solidFill>
                <a:srgbClr val="FF0000"/>
              </a:solidFill>
            </a:rPr>
            <a:t>運用多元</a:t>
          </a:r>
          <a:r>
            <a:rPr lang="zh-TW" altLang="en-US" sz="2300" kern="1200" dirty="0"/>
            <a:t>的社會科知識。</a:t>
          </a:r>
        </a:p>
      </dsp:txBody>
      <dsp:txXfrm>
        <a:off x="2658" y="1737532"/>
        <a:ext cx="2592345" cy="3069032"/>
      </dsp:txXfrm>
    </dsp:sp>
    <dsp:sp modelId="{4990819B-0C55-4DA2-9511-160168FA4B91}">
      <dsp:nvSpPr>
        <dsp:cNvPr id="0" name=""/>
        <dsp:cNvSpPr/>
      </dsp:nvSpPr>
      <dsp:spPr>
        <a:xfrm>
          <a:off x="2957932" y="676635"/>
          <a:ext cx="2592345" cy="748800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127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/>
            <a:t>基礎</a:t>
          </a:r>
        </a:p>
      </dsp:txBody>
      <dsp:txXfrm>
        <a:off x="2957932" y="676635"/>
        <a:ext cx="2592345" cy="748800"/>
      </dsp:txXfrm>
    </dsp:sp>
    <dsp:sp modelId="{F387E4C2-0F82-4294-9DE9-A3B9FEE4425A}">
      <dsp:nvSpPr>
        <dsp:cNvPr id="0" name=""/>
        <dsp:cNvSpPr/>
      </dsp:nvSpPr>
      <dsp:spPr>
        <a:xfrm>
          <a:off x="2957932" y="1425435"/>
          <a:ext cx="2592345" cy="3485161"/>
        </a:xfrm>
        <a:prstGeom prst="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300" kern="1200" dirty="0"/>
            <a:t>能</a:t>
          </a:r>
          <a:r>
            <a:rPr lang="zh-TW" altLang="en-US" sz="2300" kern="1200" dirty="0">
              <a:solidFill>
                <a:srgbClr val="FF0000"/>
              </a:solidFill>
            </a:rPr>
            <a:t>大致認識</a:t>
          </a:r>
          <a:r>
            <a:rPr lang="zh-TW" altLang="en-US" sz="2300" kern="1200" dirty="0"/>
            <a:t>及了解社會科學習內容，並且</a:t>
          </a:r>
          <a:r>
            <a:rPr lang="zh-TW" altLang="en-US" sz="2300" kern="1200" dirty="0">
              <a:solidFill>
                <a:srgbClr val="FF0000"/>
              </a:solidFill>
            </a:rPr>
            <a:t>運用基礎</a:t>
          </a:r>
          <a:r>
            <a:rPr lang="zh-TW" altLang="en-US" sz="2300" kern="1200" dirty="0"/>
            <a:t>的社會科知識。</a:t>
          </a:r>
        </a:p>
      </dsp:txBody>
      <dsp:txXfrm>
        <a:off x="2957932" y="1425435"/>
        <a:ext cx="2592345" cy="3485161"/>
      </dsp:txXfrm>
    </dsp:sp>
    <dsp:sp modelId="{4CC64B47-702B-405F-80CE-0D38C2698EDF}">
      <dsp:nvSpPr>
        <dsp:cNvPr id="0" name=""/>
        <dsp:cNvSpPr/>
      </dsp:nvSpPr>
      <dsp:spPr>
        <a:xfrm>
          <a:off x="5913206" y="676635"/>
          <a:ext cx="2592345" cy="74880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127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/>
            <a:t>待加強</a:t>
          </a:r>
        </a:p>
      </dsp:txBody>
      <dsp:txXfrm>
        <a:off x="5913206" y="676635"/>
        <a:ext cx="2592345" cy="748800"/>
      </dsp:txXfrm>
    </dsp:sp>
    <dsp:sp modelId="{EF78C027-AFB5-4550-ADDA-DD74451368B1}">
      <dsp:nvSpPr>
        <dsp:cNvPr id="0" name=""/>
        <dsp:cNvSpPr/>
      </dsp:nvSpPr>
      <dsp:spPr>
        <a:xfrm>
          <a:off x="5913206" y="1425435"/>
          <a:ext cx="2592345" cy="3485161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300" kern="1200" dirty="0"/>
            <a:t>能</a:t>
          </a:r>
          <a:r>
            <a:rPr lang="zh-TW" altLang="en-US" sz="2300" kern="1200" dirty="0">
              <a:solidFill>
                <a:srgbClr val="FF0000"/>
              </a:solidFill>
            </a:rPr>
            <a:t>約略</a:t>
          </a:r>
          <a:r>
            <a:rPr lang="zh-TW" altLang="en-US" sz="2300" kern="1200" dirty="0"/>
            <a:t>的認識及了解社會科學習內容。</a:t>
          </a:r>
        </a:p>
      </dsp:txBody>
      <dsp:txXfrm>
        <a:off x="5913206" y="1425435"/>
        <a:ext cx="2592345" cy="34851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A16FC23B-7355-4334-B7A4-37C1248F942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C285CBCC-A376-4341-A602-754DFD6E15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C6BFD5-D18E-48CA-922F-83B88F6E931F}" type="datetimeFigureOut">
              <a:rPr lang="zh-TW" altLang="en-US" smtClean="0"/>
              <a:t>2021/4/8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BD5E7229-59FA-4B65-8299-0F9DF8301EC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07917F4A-2204-4974-9867-3ED435EEE3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34825-C465-4B4F-B52C-37694A3B90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553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72B5E3DC-FFB0-4250-AC2B-24635B42AAF0}" type="datetimeFigureOut">
              <a:rPr lang="zh-CN" altLang="en-US" smtClean="0"/>
              <a:pPr/>
              <a:t>2021/4/8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0B40129C-732E-4EB2-A793-F34C9775F74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244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087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065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111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0437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1319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425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3838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756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902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995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041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4970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IvgsvuUINEY" TargetMode="External"/><Relationship Id="rId3" Type="http://schemas.openxmlformats.org/officeDocument/2006/relationships/hyperlink" Target="https://www.youtube.com/watch?v=T2pI0F6MlPE" TargetMode="External"/><Relationship Id="rId7" Type="http://schemas.openxmlformats.org/officeDocument/2006/relationships/hyperlink" Target="https://www.youtube.com/watch?v=BC2oHvOomjA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0ZjvEO6fD1A" TargetMode="External"/><Relationship Id="rId5" Type="http://schemas.openxmlformats.org/officeDocument/2006/relationships/hyperlink" Target="https://www.youtube.com/watch?v=T-Fs32wio2s" TargetMode="External"/><Relationship Id="rId4" Type="http://schemas.openxmlformats.org/officeDocument/2006/relationships/hyperlink" Target="https://www.youtube.com/watch?v=swrJM1Uhcoo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qss_AakfN5E" TargetMode="Externa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69D2E024-84A4-4CDB-A2AD-81C48CA462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269" y="628931"/>
            <a:ext cx="1312390" cy="291883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AC5F25D-BB8A-4B93-9184-4C72DC6D96A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4056" y="769325"/>
            <a:ext cx="4699629" cy="575277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635B136E-231E-4D37-8EE1-7927A64965C3}"/>
              </a:ext>
            </a:extLst>
          </p:cNvPr>
          <p:cNvSpPr/>
          <p:nvPr/>
        </p:nvSpPr>
        <p:spPr>
          <a:xfrm>
            <a:off x="5065489" y="697757"/>
            <a:ext cx="2380343" cy="501771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C8BFDA9-99DC-4AA0-AA64-F4E6D50CA75A}"/>
              </a:ext>
            </a:extLst>
          </p:cNvPr>
          <p:cNvSpPr txBox="1"/>
          <p:nvPr/>
        </p:nvSpPr>
        <p:spPr>
          <a:xfrm>
            <a:off x="4470874" y="3638746"/>
            <a:ext cx="3273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社會領域輔導團</a:t>
            </a:r>
            <a:endParaRPr lang="zh-CN" altLang="en-US" sz="2000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F6FC7FA-DC9F-4EC8-8015-B278FD5CE1C1}"/>
              </a:ext>
            </a:extLst>
          </p:cNvPr>
          <p:cNvSpPr txBox="1"/>
          <p:nvPr/>
        </p:nvSpPr>
        <p:spPr>
          <a:xfrm>
            <a:off x="5352551" y="1098605"/>
            <a:ext cx="11611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增Ａ</a:t>
            </a:r>
            <a:r>
              <a:rPr lang="zh-TW" altLang="en-US" sz="7000" b="1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減Ｃ</a:t>
            </a:r>
            <a:endParaRPr lang="zh-CN" altLang="en-US" sz="7000" b="1" dirty="0">
              <a:solidFill>
                <a:srgbClr val="FF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F2E74D8-7EA6-4719-932C-9C1F9E6CA0C1}"/>
              </a:ext>
            </a:extLst>
          </p:cNvPr>
          <p:cNvCxnSpPr/>
          <p:nvPr/>
        </p:nvCxnSpPr>
        <p:spPr>
          <a:xfrm>
            <a:off x="6461391" y="1455055"/>
            <a:ext cx="0" cy="26815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1EA2FB3A-7450-41FA-8B34-21E8560F06D9}"/>
              </a:ext>
            </a:extLst>
          </p:cNvPr>
          <p:cNvSpPr txBox="1"/>
          <p:nvPr/>
        </p:nvSpPr>
        <p:spPr>
          <a:xfrm>
            <a:off x="6565997" y="2322274"/>
            <a:ext cx="478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cs typeface="+mn-ea"/>
                <a:sym typeface="+mn-lt"/>
              </a:rPr>
              <a:t>觀音國中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F1936C6-84B4-454D-B93E-5B0464980142}"/>
              </a:ext>
            </a:extLst>
          </p:cNvPr>
          <p:cNvSpPr txBox="1"/>
          <p:nvPr/>
        </p:nvSpPr>
        <p:spPr>
          <a:xfrm>
            <a:off x="5733148" y="5363411"/>
            <a:ext cx="1712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cs typeface="+mn-ea"/>
                <a:sym typeface="+mn-lt"/>
              </a:rPr>
              <a:t>20</a:t>
            </a:r>
            <a:r>
              <a:rPr lang="en-US" altLang="zh-TW" sz="1400" dirty="0">
                <a:cs typeface="+mn-ea"/>
                <a:sym typeface="+mn-lt"/>
              </a:rPr>
              <a:t>21</a:t>
            </a:r>
            <a:r>
              <a:rPr lang="en-US" altLang="zh-CN" sz="1400" dirty="0">
                <a:cs typeface="+mn-ea"/>
                <a:sym typeface="+mn-lt"/>
              </a:rPr>
              <a:t>.</a:t>
            </a:r>
            <a:r>
              <a:rPr lang="en-US" altLang="zh-TW" sz="1400" dirty="0">
                <a:cs typeface="+mn-ea"/>
                <a:sym typeface="+mn-lt"/>
              </a:rPr>
              <a:t>04</a:t>
            </a:r>
            <a:r>
              <a:rPr lang="en-US" altLang="zh-CN" sz="1400" dirty="0">
                <a:cs typeface="+mn-ea"/>
                <a:sym typeface="+mn-lt"/>
              </a:rPr>
              <a:t>.0</a:t>
            </a:r>
            <a:r>
              <a:rPr lang="zh-TW" altLang="en-US" sz="1400" dirty="0">
                <a:cs typeface="+mn-ea"/>
                <a:sym typeface="+mn-lt"/>
              </a:rPr>
              <a:t>８</a:t>
            </a:r>
            <a:endParaRPr lang="zh-CN" altLang="en-US" sz="1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25434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185E-6 L -0.61498 0.39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55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B16BD9A7-6520-4DCA-9F3D-D073D28EA0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752" y="732620"/>
            <a:ext cx="4699629" cy="575277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FD07A37-D45F-4510-B96D-F84662381BDB}"/>
              </a:ext>
            </a:extLst>
          </p:cNvPr>
          <p:cNvSpPr txBox="1"/>
          <p:nvPr/>
        </p:nvSpPr>
        <p:spPr>
          <a:xfrm>
            <a:off x="2392975" y="1881809"/>
            <a:ext cx="1113183" cy="28623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歷史科</a:t>
            </a:r>
            <a:endParaRPr lang="zh-CN" altLang="en-US" sz="60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AE5ADB3-127E-48FB-804B-C3EE2CE957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4758" y="1050773"/>
            <a:ext cx="1877599" cy="1056322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FAD526EC-6452-4C98-9447-E74BD9E846A2}"/>
              </a:ext>
            </a:extLst>
          </p:cNvPr>
          <p:cNvSpPr txBox="1"/>
          <p:nvPr/>
        </p:nvSpPr>
        <p:spPr>
          <a:xfrm>
            <a:off x="6679096" y="1338472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268936D-4F4E-4DB3-AA6E-2FA1EB26FC46}"/>
              </a:ext>
            </a:extLst>
          </p:cNvPr>
          <p:cNvSpPr txBox="1"/>
          <p:nvPr/>
        </p:nvSpPr>
        <p:spPr>
          <a:xfrm>
            <a:off x="8255981" y="1338470"/>
            <a:ext cx="18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</a:rPr>
              <a:t>會考重點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2CC0581E-A1EA-4095-A585-0B5DC9B7CDC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1128" y="2323144"/>
            <a:ext cx="2024853" cy="105632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C9A03517-85BA-411E-BDC7-78E1C8710189}"/>
              </a:ext>
            </a:extLst>
          </p:cNvPr>
          <p:cNvSpPr txBox="1"/>
          <p:nvPr/>
        </p:nvSpPr>
        <p:spPr>
          <a:xfrm>
            <a:off x="6761297" y="2558919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72A1975-F900-4318-B39C-52C2199DC656}"/>
              </a:ext>
            </a:extLst>
          </p:cNvPr>
          <p:cNvSpPr txBox="1"/>
          <p:nvPr/>
        </p:nvSpPr>
        <p:spPr>
          <a:xfrm>
            <a:off x="8321505" y="2445178"/>
            <a:ext cx="18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</a:rPr>
              <a:t>試題分析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FBD36850-D2ED-4B5B-B68B-229E05FD73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4758" y="3445243"/>
            <a:ext cx="1877599" cy="1056322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4464A591-7949-4D04-8175-122FA729A8F6}"/>
              </a:ext>
            </a:extLst>
          </p:cNvPr>
          <p:cNvSpPr txBox="1"/>
          <p:nvPr/>
        </p:nvSpPr>
        <p:spPr>
          <a:xfrm>
            <a:off x="6679096" y="3732942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2F1822C-7AE7-4C8D-A3DE-DB002C365799}"/>
              </a:ext>
            </a:extLst>
          </p:cNvPr>
          <p:cNvSpPr txBox="1"/>
          <p:nvPr/>
        </p:nvSpPr>
        <p:spPr>
          <a:xfrm>
            <a:off x="8182357" y="3732940"/>
            <a:ext cx="209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如何準備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51EBFD94-C666-4695-9D23-83921F592BD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1128" y="4717614"/>
            <a:ext cx="2024853" cy="1056322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AEBBC798-D84A-446A-B7D0-EDD67A0A0CF9}"/>
              </a:ext>
            </a:extLst>
          </p:cNvPr>
          <p:cNvSpPr txBox="1"/>
          <p:nvPr/>
        </p:nvSpPr>
        <p:spPr>
          <a:xfrm>
            <a:off x="6761297" y="4953389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9967D221-78C0-4524-ADF7-424DD25FE48A}"/>
              </a:ext>
            </a:extLst>
          </p:cNvPr>
          <p:cNvSpPr txBox="1"/>
          <p:nvPr/>
        </p:nvSpPr>
        <p:spPr>
          <a:xfrm>
            <a:off x="8255981" y="4953389"/>
            <a:ext cx="209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未來試題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9248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1" grpId="0"/>
      <p:bldP spid="12" grpId="0"/>
      <p:bldP spid="15" grpId="0"/>
      <p:bldP spid="16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14D650E-9712-4488-B910-3199DE4607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2127" y="1512610"/>
            <a:ext cx="5663885" cy="318645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E288E216-9EEB-4240-BFF9-9988B41E5416}"/>
              </a:ext>
            </a:extLst>
          </p:cNvPr>
          <p:cNvSpPr txBox="1"/>
          <p:nvPr/>
        </p:nvSpPr>
        <p:spPr>
          <a:xfrm>
            <a:off x="4465986" y="2782673"/>
            <a:ext cx="3021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b="1" dirty="0">
                <a:solidFill>
                  <a:schemeClr val="bg1"/>
                </a:solidFill>
                <a:cs typeface="+mn-ea"/>
                <a:sym typeface="+mn-lt"/>
              </a:rPr>
              <a:t>會考考什麼</a:t>
            </a:r>
            <a:r>
              <a:rPr lang="en-US" altLang="zh-TW" sz="3600" b="1" dirty="0">
                <a:solidFill>
                  <a:schemeClr val="bg1"/>
                </a:solidFill>
                <a:cs typeface="+mn-ea"/>
                <a:sym typeface="+mn-lt"/>
              </a:rPr>
              <a:t>?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772C03A-02E3-421F-A604-60B8EC15381F}"/>
              </a:ext>
            </a:extLst>
          </p:cNvPr>
          <p:cNvSpPr txBox="1"/>
          <p:nvPr/>
        </p:nvSpPr>
        <p:spPr>
          <a:xfrm>
            <a:off x="4817832" y="3463870"/>
            <a:ext cx="2556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掌握重點</a:t>
            </a:r>
            <a:r>
              <a:rPr lang="en-US" altLang="zh-TW" sz="2000" dirty="0">
                <a:solidFill>
                  <a:schemeClr val="bg1"/>
                </a:solidFill>
                <a:cs typeface="+mn-ea"/>
                <a:sym typeface="+mn-lt"/>
              </a:rPr>
              <a:t>/</a:t>
            </a:r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脫</a:t>
            </a:r>
            <a:r>
              <a:rPr lang="en-US" altLang="zh-TW" sz="2000" dirty="0">
                <a:solidFill>
                  <a:schemeClr val="bg1"/>
                </a:solidFill>
                <a:cs typeface="+mn-ea"/>
                <a:sym typeface="+mn-lt"/>
              </a:rPr>
              <a:t>C</a:t>
            </a:r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策略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65710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15923" y="-9105"/>
            <a:ext cx="2813110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近年試題分析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2519292" y="-94267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 dirty="0"/>
          </a:p>
        </p:txBody>
      </p:sp>
      <p:sp>
        <p:nvSpPr>
          <p:cNvPr id="3" name="矩形 2"/>
          <p:cNvSpPr/>
          <p:nvPr/>
        </p:nvSpPr>
        <p:spPr>
          <a:xfrm>
            <a:off x="148001" y="101478"/>
            <a:ext cx="1340606" cy="153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0F85F1"/>
                </a:solidFill>
                <a:sym typeface="Wingdings" panose="05000000000000000000" pitchFamily="2" charset="2"/>
              </a:rPr>
              <a:t>題型</a:t>
            </a:r>
            <a:endParaRPr lang="zh-TW" altLang="en-US" sz="4693" dirty="0">
              <a:solidFill>
                <a:srgbClr val="0F85F1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904374"/>
              </p:ext>
            </p:extLst>
          </p:nvPr>
        </p:nvGraphicFramePr>
        <p:xfrm>
          <a:off x="2063638" y="610098"/>
          <a:ext cx="8347285" cy="18298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9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文字題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3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26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11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8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4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id="{CAB2C188-1306-424F-904A-743A5C2B40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483085"/>
              </p:ext>
            </p:extLst>
          </p:nvPr>
        </p:nvGraphicFramePr>
        <p:xfrm>
          <a:off x="2063637" y="2369831"/>
          <a:ext cx="8347285" cy="18298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9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文字題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3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26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11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8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4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D17DAB47-E66E-40A1-B22B-004B948570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805374"/>
              </p:ext>
            </p:extLst>
          </p:nvPr>
        </p:nvGraphicFramePr>
        <p:xfrm>
          <a:off x="2061291" y="4162768"/>
          <a:ext cx="8347285" cy="18298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9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文字題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3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22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24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17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9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3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矩形 16">
            <a:extLst>
              <a:ext uri="{FF2B5EF4-FFF2-40B4-BE49-F238E27FC236}">
                <a16:creationId xmlns:a16="http://schemas.microsoft.com/office/drawing/2014/main" id="{5C472CCF-8E42-4E0D-97F7-E67C6AEECE38}"/>
              </a:ext>
            </a:extLst>
          </p:cNvPr>
          <p:cNvSpPr/>
          <p:nvPr/>
        </p:nvSpPr>
        <p:spPr>
          <a:xfrm>
            <a:off x="915923" y="610098"/>
            <a:ext cx="1145368" cy="194044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788" dirty="0">
                <a:solidFill>
                  <a:schemeClr val="bg1"/>
                </a:solidFill>
              </a:rPr>
              <a:t>106</a:t>
            </a:r>
            <a:r>
              <a:rPr lang="zh-TW" altLang="en-US" sz="2788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8C9C7D8-00CF-48BF-B6F7-91341415C76E}"/>
              </a:ext>
            </a:extLst>
          </p:cNvPr>
          <p:cNvSpPr/>
          <p:nvPr/>
        </p:nvSpPr>
        <p:spPr>
          <a:xfrm>
            <a:off x="915923" y="2439964"/>
            <a:ext cx="1145368" cy="176369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788" dirty="0">
                <a:solidFill>
                  <a:schemeClr val="bg1"/>
                </a:solidFill>
              </a:rPr>
              <a:t>108</a:t>
            </a:r>
            <a:r>
              <a:rPr lang="zh-TW" altLang="en-US" sz="2788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17648056-431C-48D0-B3E1-9F49344F3DC7}"/>
              </a:ext>
            </a:extLst>
          </p:cNvPr>
          <p:cNvSpPr/>
          <p:nvPr/>
        </p:nvSpPr>
        <p:spPr>
          <a:xfrm>
            <a:off x="915923" y="4203659"/>
            <a:ext cx="1145368" cy="176369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788" dirty="0">
                <a:solidFill>
                  <a:schemeClr val="bg1"/>
                </a:solidFill>
              </a:rPr>
              <a:t>109</a:t>
            </a:r>
            <a:r>
              <a:rPr lang="zh-TW" altLang="en-US" sz="2788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87F00BA-5695-4D0D-BF4A-F676733E4C15}"/>
              </a:ext>
            </a:extLst>
          </p:cNvPr>
          <p:cNvSpPr/>
          <p:nvPr/>
        </p:nvSpPr>
        <p:spPr>
          <a:xfrm>
            <a:off x="5081993" y="5955705"/>
            <a:ext cx="6409133" cy="882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學生</a:t>
            </a:r>
            <a:r>
              <a:rPr lang="zh-TW" altLang="en-US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須具備</a:t>
            </a:r>
            <a:r>
              <a:rPr lang="zh-TW" altLang="zh-TW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轉譯、分析圖表的能力</a:t>
            </a:r>
            <a:endParaRPr lang="zh-TW" altLang="en-US" sz="3185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1" name="群組 20">
            <a:extLst>
              <a:ext uri="{FF2B5EF4-FFF2-40B4-BE49-F238E27FC236}">
                <a16:creationId xmlns:a16="http://schemas.microsoft.com/office/drawing/2014/main" id="{4BA3E0F1-2DF1-4644-A897-A2BECECE4745}"/>
              </a:ext>
            </a:extLst>
          </p:cNvPr>
          <p:cNvGrpSpPr/>
          <p:nvPr/>
        </p:nvGrpSpPr>
        <p:grpSpPr>
          <a:xfrm>
            <a:off x="5417970" y="638049"/>
            <a:ext cx="1847510" cy="5367524"/>
            <a:chOff x="9857232" y="4943432"/>
            <a:chExt cx="3126917" cy="4175621"/>
          </a:xfrm>
        </p:grpSpPr>
        <p:sp>
          <p:nvSpPr>
            <p:cNvPr id="22" name="橢圓 21">
              <a:extLst>
                <a:ext uri="{FF2B5EF4-FFF2-40B4-BE49-F238E27FC236}">
                  <a16:creationId xmlns:a16="http://schemas.microsoft.com/office/drawing/2014/main" id="{77EB68EE-CE97-4D23-97A1-6FE8F89CAD89}"/>
                </a:ext>
              </a:extLst>
            </p:cNvPr>
            <p:cNvSpPr/>
            <p:nvPr/>
          </p:nvSpPr>
          <p:spPr>
            <a:xfrm>
              <a:off x="9857232" y="4943432"/>
              <a:ext cx="2857239" cy="417562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792"/>
            </a:p>
          </p:txBody>
        </p:sp>
        <p:cxnSp>
          <p:nvCxnSpPr>
            <p:cNvPr id="23" name="直線單箭頭接點 22">
              <a:extLst>
                <a:ext uri="{FF2B5EF4-FFF2-40B4-BE49-F238E27FC236}">
                  <a16:creationId xmlns:a16="http://schemas.microsoft.com/office/drawing/2014/main" id="{8AF1C5EF-C2D0-4C74-9EF9-D5B9CFC88243}"/>
                </a:ext>
              </a:extLst>
            </p:cNvPr>
            <p:cNvCxnSpPr>
              <a:cxnSpLocks/>
            </p:cNvCxnSpPr>
            <p:nvPr/>
          </p:nvCxnSpPr>
          <p:spPr>
            <a:xfrm>
              <a:off x="12512411" y="8253075"/>
              <a:ext cx="471738" cy="86597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群組 23">
            <a:extLst>
              <a:ext uri="{FF2B5EF4-FFF2-40B4-BE49-F238E27FC236}">
                <a16:creationId xmlns:a16="http://schemas.microsoft.com/office/drawing/2014/main" id="{BB32431B-9FA2-4DBF-9169-EDB7082A39F6}"/>
              </a:ext>
            </a:extLst>
          </p:cNvPr>
          <p:cNvGrpSpPr/>
          <p:nvPr/>
        </p:nvGrpSpPr>
        <p:grpSpPr>
          <a:xfrm>
            <a:off x="3729033" y="610098"/>
            <a:ext cx="1650853" cy="5543219"/>
            <a:chOff x="6667122" y="4959067"/>
            <a:chExt cx="2769486" cy="4214827"/>
          </a:xfrm>
        </p:grpSpPr>
        <p:sp>
          <p:nvSpPr>
            <p:cNvPr id="25" name="橢圓 24">
              <a:extLst>
                <a:ext uri="{FF2B5EF4-FFF2-40B4-BE49-F238E27FC236}">
                  <a16:creationId xmlns:a16="http://schemas.microsoft.com/office/drawing/2014/main" id="{2FF4CE32-8061-4F12-A9AE-A44239580E1F}"/>
                </a:ext>
              </a:extLst>
            </p:cNvPr>
            <p:cNvSpPr/>
            <p:nvPr/>
          </p:nvSpPr>
          <p:spPr>
            <a:xfrm>
              <a:off x="6667122" y="4959067"/>
              <a:ext cx="2769486" cy="405910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792"/>
            </a:p>
          </p:txBody>
        </p:sp>
        <p:cxnSp>
          <p:nvCxnSpPr>
            <p:cNvPr id="26" name="直線單箭頭接點 25">
              <a:extLst>
                <a:ext uri="{FF2B5EF4-FFF2-40B4-BE49-F238E27FC236}">
                  <a16:creationId xmlns:a16="http://schemas.microsoft.com/office/drawing/2014/main" id="{A1823BFA-EAB9-4F51-9AD8-FEE30E681233}"/>
                </a:ext>
              </a:extLst>
            </p:cNvPr>
            <p:cNvCxnSpPr/>
            <p:nvPr/>
          </p:nvCxnSpPr>
          <p:spPr>
            <a:xfrm>
              <a:off x="9097890" y="8307916"/>
              <a:ext cx="318964" cy="86597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圖片 1">
            <a:extLst>
              <a:ext uri="{FF2B5EF4-FFF2-40B4-BE49-F238E27FC236}">
                <a16:creationId xmlns:a16="http://schemas.microsoft.com/office/drawing/2014/main" id="{6E970583-C646-4B4D-B911-B1FA8C4A2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367" y="1412217"/>
            <a:ext cx="10265257" cy="2764979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74441C7D-AA09-4BF7-B1A2-76850FF59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810" y="1401078"/>
            <a:ext cx="10542547" cy="2872273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272E2AB4-CBAE-4F3F-871A-68079A6B00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4350" y="19545"/>
            <a:ext cx="9263586" cy="5999183"/>
          </a:xfrm>
          <a:prstGeom prst="rect">
            <a:avLst/>
          </a:prstGeom>
        </p:spPr>
      </p:pic>
      <p:sp>
        <p:nvSpPr>
          <p:cNvPr id="27" name="文本框 3">
            <a:extLst>
              <a:ext uri="{FF2B5EF4-FFF2-40B4-BE49-F238E27FC236}">
                <a16:creationId xmlns:a16="http://schemas.microsoft.com/office/drawing/2014/main" id="{EEDBD1EA-6969-43A1-9887-C5B7AC66C15F}"/>
              </a:ext>
            </a:extLst>
          </p:cNvPr>
          <p:cNvSpPr txBox="1"/>
          <p:nvPr/>
        </p:nvSpPr>
        <p:spPr>
          <a:xfrm>
            <a:off x="1682544" y="6150114"/>
            <a:ext cx="10021080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rtlCol="0" anchor="ctr">
            <a:spAutoFit/>
          </a:bodyPr>
          <a:lstStyle/>
          <a:p>
            <a:pPr algn="ctr">
              <a:spcBef>
                <a:spcPts val="1800"/>
              </a:spcBef>
              <a:spcAft>
                <a:spcPts val="1800"/>
              </a:spcAft>
            </a:pPr>
            <a:r>
              <a:rPr lang="zh-TW" altLang="en-US" sz="4000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其實，圖片和圖表題，也離不開文字理解</a:t>
            </a:r>
          </a:p>
        </p:txBody>
      </p:sp>
      <p:pic>
        <p:nvPicPr>
          <p:cNvPr id="28" name="图片 1">
            <a:extLst>
              <a:ext uri="{FF2B5EF4-FFF2-40B4-BE49-F238E27FC236}">
                <a16:creationId xmlns:a16="http://schemas.microsoft.com/office/drawing/2014/main" id="{289B25CA-D7CC-4A6E-B03D-BBB9BA212D2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68349">
            <a:off x="485651" y="5723160"/>
            <a:ext cx="1177078" cy="78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338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89776" y="60127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會考試題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13958" y="-94783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1197897" y="1114953"/>
            <a:ext cx="2603521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0070C0"/>
                </a:solidFill>
                <a:latin typeface="標楷體" panose="03000509000000000000" pitchFamily="65" charset="-120"/>
              </a:rPr>
              <a:t>配題原則</a:t>
            </a:r>
            <a:endParaRPr lang="zh-TW" altLang="en-US" sz="4693" dirty="0">
              <a:solidFill>
                <a:srgbClr val="0070C0"/>
              </a:solidFill>
            </a:endParaRPr>
          </a:p>
        </p:txBody>
      </p: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14" name="矩形 13"/>
          <p:cNvSpPr/>
          <p:nvPr/>
        </p:nvSpPr>
        <p:spPr>
          <a:xfrm>
            <a:off x="860421" y="2176005"/>
            <a:ext cx="482912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457200" algn="just"/>
            <a:r>
              <a:rPr lang="en-US" altLang="zh-TW" sz="3000" dirty="0">
                <a:latin typeface="標楷體" panose="03000509000000000000" pitchFamily="65" charset="-120"/>
              </a:rPr>
              <a:t>1.</a:t>
            </a:r>
            <a:r>
              <a:rPr lang="zh-TW" altLang="en-US" sz="3000" dirty="0">
                <a:latin typeface="標楷體" panose="03000509000000000000" pitchFamily="65" charset="-120"/>
              </a:rPr>
              <a:t>盡量維持歷史、地理、公民學科平均分配會考考題。</a:t>
            </a:r>
            <a:endParaRPr lang="en-US" altLang="zh-TW" sz="3000" dirty="0">
              <a:latin typeface="標楷體" panose="03000509000000000000" pitchFamily="65" charset="-120"/>
            </a:endParaRPr>
          </a:p>
          <a:p>
            <a:pPr marL="360000" indent="-457200" algn="just"/>
            <a:r>
              <a:rPr lang="en-US" altLang="zh-TW" sz="3000" dirty="0"/>
              <a:t>2.</a:t>
            </a:r>
            <a:r>
              <a:rPr lang="zh-TW" altLang="en-US" sz="3000" dirty="0"/>
              <a:t>試題力求</a:t>
            </a:r>
            <a:r>
              <a:rPr lang="zh-TW" altLang="en-US" sz="3000" dirty="0">
                <a:solidFill>
                  <a:srgbClr val="FF0000"/>
                </a:solidFill>
              </a:rPr>
              <a:t>貼近學生的切身生活</a:t>
            </a:r>
            <a:r>
              <a:rPr lang="zh-TW" altLang="en-US" sz="3000" dirty="0"/>
              <a:t>，促使學習更具有意義。</a:t>
            </a:r>
            <a:endParaRPr lang="en-US" altLang="zh-TW" sz="3000" dirty="0"/>
          </a:p>
          <a:p>
            <a:pPr marL="360000" indent="-457200" algn="just"/>
            <a:r>
              <a:rPr lang="en-US" altLang="zh-TW" sz="3000" dirty="0"/>
              <a:t>3.</a:t>
            </a:r>
            <a:r>
              <a:rPr lang="zh-TW" altLang="en-US" sz="3000" dirty="0"/>
              <a:t>評量概念重視</a:t>
            </a:r>
            <a:r>
              <a:rPr lang="zh-TW" altLang="en-US" sz="3000" dirty="0">
                <a:solidFill>
                  <a:srgbClr val="FF0000"/>
                </a:solidFill>
              </a:rPr>
              <a:t>跨科整合</a:t>
            </a:r>
            <a:r>
              <a:rPr lang="zh-TW" altLang="en-US" sz="3000" dirty="0"/>
              <a:t>及資料掌握的適當性與正確性，著重學生</a:t>
            </a:r>
            <a:r>
              <a:rPr lang="zh-TW" altLang="en-US" sz="3000" dirty="0">
                <a:solidFill>
                  <a:srgbClr val="FF0000"/>
                </a:solidFill>
              </a:rPr>
              <a:t>解讀、轉譯圖表資料</a:t>
            </a:r>
            <a:r>
              <a:rPr lang="zh-TW" altLang="en-US" sz="3000" dirty="0"/>
              <a:t>的能力</a:t>
            </a:r>
            <a:endParaRPr lang="en-US" altLang="zh-TW" sz="3000" dirty="0">
              <a:latin typeface="標楷體" panose="03000509000000000000" pitchFamily="65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C2951ECD-DE24-416A-9530-3BE94F325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686" y="137590"/>
            <a:ext cx="5585381" cy="68580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FE8C62A3-4F3E-4622-9F71-1A0C4B4FC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288" y="0"/>
            <a:ext cx="9105900" cy="6391275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9F6EAA47-9AAE-4329-A653-A54D583BC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5494" y="0"/>
            <a:ext cx="8599429" cy="6858000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BB95C4AF-A589-4FB1-BA7E-627355B068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5033" y="76622"/>
            <a:ext cx="7271478" cy="678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6346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89776" y="60127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會考試題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13958" y="-94783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1197897" y="1114953"/>
            <a:ext cx="4054823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試題取材原則</a:t>
            </a:r>
          </a:p>
        </p:txBody>
      </p: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2" name="矩形 1"/>
          <p:cNvSpPr/>
          <p:nvPr/>
        </p:nvSpPr>
        <p:spPr>
          <a:xfrm>
            <a:off x="1717040" y="1920303"/>
            <a:ext cx="8351520" cy="1904937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fontAlgn="b"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命題原則：學生</a:t>
            </a:r>
            <a:r>
              <a:rPr lang="zh-TW" altLang="en-US" sz="3200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3200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生活經驗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為主要來源。</a:t>
            </a:r>
          </a:p>
          <a:p>
            <a:pPr fontAlgn="b"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以能由</a:t>
            </a:r>
            <a:r>
              <a:rPr lang="zh-TW" altLang="en-US" sz="3200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紙筆測驗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評量學生的程度</a:t>
            </a:r>
          </a:p>
          <a:p>
            <a:pPr fontAlgn="b"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　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有效檢測學生的能力水準</a:t>
            </a:r>
          </a:p>
          <a:p>
            <a:pPr fontAlgn="b"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— 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符合綱要，不限版本之選題為方針</a:t>
            </a:r>
          </a:p>
        </p:txBody>
      </p:sp>
      <p:sp>
        <p:nvSpPr>
          <p:cNvPr id="8" name="矩形 7"/>
          <p:cNvSpPr/>
          <p:nvPr/>
        </p:nvSpPr>
        <p:spPr>
          <a:xfrm>
            <a:off x="1717040" y="4206303"/>
            <a:ext cx="8351520" cy="1904937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fontAlgn="b"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換言之</a:t>
            </a:r>
          </a:p>
          <a:p>
            <a:pPr fontAlgn="b"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只考</a:t>
            </a:r>
            <a:r>
              <a:rPr lang="zh-TW" altLang="en-US" sz="3200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最重要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的部份、不考枝微末節</a:t>
            </a:r>
          </a:p>
          <a:p>
            <a:pPr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題目沒有陷阱</a:t>
            </a:r>
          </a:p>
        </p:txBody>
      </p:sp>
    </p:spTree>
    <p:extLst>
      <p:ext uri="{BB962C8B-B14F-4D97-AF65-F5344CB8AC3E}">
        <p14:creationId xmlns:p14="http://schemas.microsoft.com/office/powerpoint/2010/main" val="2565251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89776" y="60127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會考試題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13958" y="-94783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1186731" y="1006236"/>
            <a:ext cx="2703543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0070C0"/>
                </a:solidFill>
              </a:rPr>
              <a:t>等級描述</a:t>
            </a:r>
            <a:endParaRPr lang="zh-TW" altLang="en-US" sz="4693" dirty="0">
              <a:solidFill>
                <a:srgbClr val="0070C0"/>
              </a:solidFill>
              <a:latin typeface="標楷體" panose="03000509000000000000" pitchFamily="65" charset="-120"/>
            </a:endParaRPr>
          </a:p>
        </p:txBody>
      </p: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2936685465"/>
              </p:ext>
            </p:extLst>
          </p:nvPr>
        </p:nvGraphicFramePr>
        <p:xfrm>
          <a:off x="1651789" y="1317523"/>
          <a:ext cx="8508211" cy="5587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8376701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89776" y="60127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會考試題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13958" y="-94783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599441" y="965596"/>
            <a:ext cx="7447279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287ED7"/>
                </a:solidFill>
              </a:rPr>
              <a:t>能力等級與答對題數對照表</a:t>
            </a:r>
            <a:endParaRPr lang="zh-TW" altLang="en-US" sz="4693" dirty="0">
              <a:solidFill>
                <a:srgbClr val="287ED7"/>
              </a:solidFill>
              <a:latin typeface="標楷體" panose="03000509000000000000" pitchFamily="65" charset="-120"/>
            </a:endParaRPr>
          </a:p>
        </p:txBody>
      </p: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graphicFrame>
        <p:nvGraphicFramePr>
          <p:cNvPr id="7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3422472"/>
              </p:ext>
            </p:extLst>
          </p:nvPr>
        </p:nvGraphicFramePr>
        <p:xfrm>
          <a:off x="508001" y="1780114"/>
          <a:ext cx="11226799" cy="495662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62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1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1506999557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948750015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441644152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018722450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2734187557"/>
                    </a:ext>
                  </a:extLst>
                </a:gridCol>
                <a:gridCol w="801914">
                  <a:extLst>
                    <a:ext uri="{9D8B030D-6E8A-4147-A177-3AD203B41FA5}">
                      <a16:colId xmlns:a16="http://schemas.microsoft.com/office/drawing/2014/main" val="3487530431"/>
                    </a:ext>
                  </a:extLst>
                </a:gridCol>
              </a:tblGrid>
              <a:tr h="696318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年份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104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105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106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1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107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108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109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24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</a:rPr>
                        <a:t>精熟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A++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53-63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59-63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54-63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60-63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55-63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60-63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55-63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61-63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56-63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dirty="0"/>
                        <a:t>61-63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55-63</a:t>
                      </a:r>
                      <a:endParaRPr lang="zh-TW" altLang="en-US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A+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56-58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58-59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58-59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59-60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59-60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A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53-55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54-57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55-57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55-58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56-58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55-58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247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</a:rPr>
                        <a:t>基礎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B++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24-52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</a:rPr>
                        <a:t>45-52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24-53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</a:rPr>
                        <a:t>45-53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23-54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</a:rPr>
                        <a:t>47-54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rgbClr val="FF0066"/>
                          </a:solidFill>
                        </a:rPr>
                        <a:t>46-54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23-55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rgbClr val="FF0066"/>
                          </a:solidFill>
                        </a:rPr>
                        <a:t>48-55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rgbClr val="FF006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B+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37-44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38-44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39-46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37-45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39-47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39-46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24-36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24-37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23-38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23-36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23-38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24-38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628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</a:rPr>
                        <a:t>待加強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C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0-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23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0-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23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0-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22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0-</a:t>
                      </a:r>
                      <a:r>
                        <a:rPr lang="en-US" altLang="zh-TW" sz="1600" dirty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en-US" altLang="zh-TW" sz="1600" dirty="0"/>
                        <a:t>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0-</a:t>
                      </a:r>
                      <a:r>
                        <a:rPr lang="en-US" altLang="zh-TW" sz="1600" dirty="0">
                          <a:solidFill>
                            <a:srgbClr val="FF0000"/>
                          </a:solidFill>
                        </a:rPr>
                        <a:t>22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0-</a:t>
                      </a:r>
                      <a:r>
                        <a:rPr lang="en-US" altLang="zh-TW" sz="1600" b="0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4280570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DFB6B8E1-93B8-46A0-A120-45F610F681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" t="3581" r="4889" b="8320"/>
          <a:stretch/>
        </p:blipFill>
        <p:spPr>
          <a:xfrm rot="5400000">
            <a:off x="-360680" y="1163320"/>
            <a:ext cx="6248400" cy="4531360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9AAD292C-6BF4-4FBA-98DA-7AA3C1A601EC}"/>
              </a:ext>
            </a:extLst>
          </p:cNvPr>
          <p:cNvSpPr txBox="1"/>
          <p:nvPr/>
        </p:nvSpPr>
        <p:spPr>
          <a:xfrm>
            <a:off x="6268824" y="3120272"/>
            <a:ext cx="432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找出由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轉Ｂ的學生</a:t>
            </a:r>
          </a:p>
        </p:txBody>
      </p:sp>
    </p:spTree>
    <p:extLst>
      <p:ext uri="{BB962C8B-B14F-4D97-AF65-F5344CB8AC3E}">
        <p14:creationId xmlns:p14="http://schemas.microsoft.com/office/powerpoint/2010/main" val="34352866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5498FB3-0579-4203-A9CE-1083F9E44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294305"/>
              </p:ext>
            </p:extLst>
          </p:nvPr>
        </p:nvGraphicFramePr>
        <p:xfrm>
          <a:off x="2535810" y="1945640"/>
          <a:ext cx="7435654" cy="2343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9654">
                  <a:extLst>
                    <a:ext uri="{9D8B030D-6E8A-4147-A177-3AD203B41FA5}">
                      <a16:colId xmlns:a16="http://schemas.microsoft.com/office/drawing/2014/main" val="219693295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0737282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7444333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05349438"/>
                    </a:ext>
                  </a:extLst>
                </a:gridCol>
              </a:tblGrid>
              <a:tr h="1171778"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/>
                        <a:t>台灣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/>
                        <a:t>中國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/>
                        <a:t>世界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588333"/>
                  </a:ext>
                </a:extLst>
              </a:tr>
              <a:tr h="117177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109</a:t>
                      </a:r>
                      <a:r>
                        <a:rPr lang="zh-TW" altLang="en-US" sz="3200" dirty="0"/>
                        <a:t>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8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6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9275585"/>
                  </a:ext>
                </a:extLst>
              </a:tr>
            </a:tbl>
          </a:graphicData>
        </a:graphic>
      </p:graphicFrame>
      <p:sp>
        <p:nvSpPr>
          <p:cNvPr id="3" name="文字方塊 2">
            <a:extLst>
              <a:ext uri="{FF2B5EF4-FFF2-40B4-BE49-F238E27FC236}">
                <a16:creationId xmlns:a16="http://schemas.microsoft.com/office/drawing/2014/main" id="{DE7F1F38-8F39-4CAB-B7CB-712D6C226F77}"/>
              </a:ext>
            </a:extLst>
          </p:cNvPr>
          <p:cNvSpPr txBox="1"/>
          <p:nvPr/>
        </p:nvSpPr>
        <p:spPr>
          <a:xfrm>
            <a:off x="4760536" y="961534"/>
            <a:ext cx="30071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考題趨勢</a:t>
            </a:r>
          </a:p>
        </p:txBody>
      </p:sp>
    </p:spTree>
    <p:extLst>
      <p:ext uri="{BB962C8B-B14F-4D97-AF65-F5344CB8AC3E}">
        <p14:creationId xmlns:p14="http://schemas.microsoft.com/office/powerpoint/2010/main" val="3366975043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47" y="205181"/>
            <a:ext cx="11357706" cy="6152439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F4713F6C-5CD1-4E5F-98CE-D61EADA7D84E}"/>
              </a:ext>
            </a:extLst>
          </p:cNvPr>
          <p:cNvGrpSpPr/>
          <p:nvPr/>
        </p:nvGrpSpPr>
        <p:grpSpPr>
          <a:xfrm>
            <a:off x="-139473" y="0"/>
            <a:ext cx="1846354" cy="914400"/>
            <a:chOff x="-139473" y="0"/>
            <a:chExt cx="1846354" cy="914400"/>
          </a:xfrm>
        </p:grpSpPr>
        <p:pic>
          <p:nvPicPr>
            <p:cNvPr id="9" name="图片 1">
              <a:extLst>
                <a:ext uri="{FF2B5EF4-FFF2-40B4-BE49-F238E27FC236}">
                  <a16:creationId xmlns:a16="http://schemas.microsoft.com/office/drawing/2014/main" id="{9E0492F8-AAD0-4AC6-8292-D1AB5C84FB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2" name="文字方塊 1"/>
            <p:cNvSpPr txBox="1"/>
            <p:nvPr/>
          </p:nvSpPr>
          <p:spPr>
            <a:xfrm>
              <a:off x="52184" y="121091"/>
              <a:ext cx="1463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中國史</a:t>
              </a:r>
            </a:p>
          </p:txBody>
        </p:sp>
      </p:grpSp>
      <p:sp>
        <p:nvSpPr>
          <p:cNvPr id="3" name="文字方塊 2"/>
          <p:cNvSpPr txBox="1"/>
          <p:nvPr/>
        </p:nvSpPr>
        <p:spPr>
          <a:xfrm>
            <a:off x="3270333" y="5355777"/>
            <a:ext cx="2937328" cy="584775"/>
          </a:xfrm>
          <a:prstGeom prst="rect">
            <a:avLst/>
          </a:prstGeom>
          <a:solidFill>
            <a:srgbClr val="92D050">
              <a:alpha val="63000"/>
            </a:srgbClr>
          </a:solidFill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哪些最容易考</a:t>
            </a:r>
            <a:r>
              <a:rPr lang="en-US" altLang="zh-TW" sz="3200" dirty="0"/>
              <a:t>?</a:t>
            </a:r>
            <a:endParaRPr lang="zh-TW" altLang="en-US" sz="32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3327118" y="5940552"/>
            <a:ext cx="2937328" cy="584775"/>
          </a:xfrm>
          <a:prstGeom prst="rect">
            <a:avLst/>
          </a:prstGeom>
          <a:solidFill>
            <a:srgbClr val="00B0F0">
              <a:alpha val="54000"/>
            </a:srgbClr>
          </a:solidFill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哪些沒考過</a:t>
            </a:r>
            <a:r>
              <a:rPr lang="en-US" altLang="zh-TW" sz="3200" dirty="0"/>
              <a:t>?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96668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>
            <a:extLst>
              <a:ext uri="{FF2B5EF4-FFF2-40B4-BE49-F238E27FC236}">
                <a16:creationId xmlns:a16="http://schemas.microsoft.com/office/drawing/2014/main" id="{186703B0-0A95-45B8-A2DB-21896021C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" y="0"/>
            <a:ext cx="11868150" cy="6819900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F4713F6C-5CD1-4E5F-98CE-D61EADA7D84E}"/>
              </a:ext>
            </a:extLst>
          </p:cNvPr>
          <p:cNvGrpSpPr/>
          <p:nvPr/>
        </p:nvGrpSpPr>
        <p:grpSpPr>
          <a:xfrm>
            <a:off x="-139473" y="0"/>
            <a:ext cx="1846354" cy="914400"/>
            <a:chOff x="-139473" y="0"/>
            <a:chExt cx="1846354" cy="914400"/>
          </a:xfrm>
        </p:grpSpPr>
        <p:pic>
          <p:nvPicPr>
            <p:cNvPr id="9" name="图片 1">
              <a:extLst>
                <a:ext uri="{FF2B5EF4-FFF2-40B4-BE49-F238E27FC236}">
                  <a16:creationId xmlns:a16="http://schemas.microsoft.com/office/drawing/2014/main" id="{9E0492F8-AAD0-4AC6-8292-D1AB5C84FB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2" name="文字方塊 1"/>
            <p:cNvSpPr txBox="1"/>
            <p:nvPr/>
          </p:nvSpPr>
          <p:spPr>
            <a:xfrm>
              <a:off x="52184" y="121091"/>
              <a:ext cx="1463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中國史</a:t>
              </a: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9AC3AEF3-3C63-45F4-9FE2-960B2E6B4AE3}"/>
              </a:ext>
            </a:extLst>
          </p:cNvPr>
          <p:cNvSpPr/>
          <p:nvPr/>
        </p:nvSpPr>
        <p:spPr>
          <a:xfrm>
            <a:off x="3280528" y="6061435"/>
            <a:ext cx="518474" cy="6649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E89C7A4-E227-4934-8C39-4B78904ED9EE}"/>
              </a:ext>
            </a:extLst>
          </p:cNvPr>
          <p:cNvSpPr/>
          <p:nvPr/>
        </p:nvSpPr>
        <p:spPr>
          <a:xfrm>
            <a:off x="5929460" y="6061435"/>
            <a:ext cx="433633" cy="6649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C1077E0-9322-41E5-9878-9177E5F6A128}"/>
              </a:ext>
            </a:extLst>
          </p:cNvPr>
          <p:cNvSpPr/>
          <p:nvPr/>
        </p:nvSpPr>
        <p:spPr>
          <a:xfrm>
            <a:off x="7701699" y="6061434"/>
            <a:ext cx="772998" cy="6649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1760066-2ADB-4A3A-94F0-BB0492909B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48"/>
          <a:stretch/>
        </p:blipFill>
        <p:spPr>
          <a:xfrm>
            <a:off x="5475717" y="1178350"/>
            <a:ext cx="6554358" cy="2955009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91380319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222164" y="233804"/>
            <a:ext cx="5834870" cy="768729"/>
            <a:chOff x="156658" y="150643"/>
            <a:chExt cx="5914063" cy="772161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85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3185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91034" tIns="45517" rIns="91034" bIns="4551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394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150719" y="150643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會考考題</a:t>
              </a:r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4294967295"/>
          </p:nvPr>
        </p:nvSpPr>
        <p:spPr>
          <a:xfrm>
            <a:off x="384175" y="1120775"/>
            <a:ext cx="11807825" cy="55276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上課時老師用圖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到圖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的變化來說明某位君主的改革，根據內容判斷，此君主最可能是下列何者？</a:t>
            </a:r>
            <a:endParaRPr lang="en-US" altLang="zh-TW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</a:t>
            </a:r>
            <a:r>
              <a:rPr lang="en-US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933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齊桓公</a:t>
            </a:r>
            <a:endParaRPr lang="zh-TW" altLang="zh-TW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en-US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933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秦始皇</a:t>
            </a:r>
            <a:endParaRPr lang="zh-TW" altLang="zh-TW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en-US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933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漢武帝</a:t>
            </a:r>
            <a:endParaRPr lang="zh-TW" altLang="zh-TW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en-US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933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北魏孝文帝</a:t>
            </a:r>
            <a:endParaRPr lang="zh-TW" altLang="en-US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3076745" y="1961961"/>
            <a:ext cx="8896658" cy="45483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880" dirty="0"/>
              <a:t>                </a:t>
            </a:r>
            <a:r>
              <a:rPr lang="zh-TW" altLang="zh-TW" sz="2667" dirty="0"/>
              <a:t>圖</a:t>
            </a:r>
            <a:r>
              <a:rPr lang="en-US" altLang="zh-TW" sz="2667" dirty="0"/>
              <a:t>(</a:t>
            </a:r>
            <a:r>
              <a:rPr lang="zh-TW" altLang="zh-TW" sz="2667" dirty="0"/>
              <a:t>六</a:t>
            </a:r>
            <a:r>
              <a:rPr lang="en-US" altLang="zh-TW" sz="2667" dirty="0"/>
              <a:t>)                                    </a:t>
            </a:r>
            <a:r>
              <a:rPr lang="zh-TW" altLang="zh-TW" sz="2667" dirty="0"/>
              <a:t>圖</a:t>
            </a:r>
            <a:r>
              <a:rPr lang="en-US" altLang="zh-TW" sz="2667" dirty="0"/>
              <a:t>(</a:t>
            </a:r>
            <a:r>
              <a:rPr lang="zh-TW" altLang="zh-TW" sz="2667" dirty="0"/>
              <a:t>七</a:t>
            </a:r>
            <a:r>
              <a:rPr lang="en-US" altLang="zh-TW" sz="2667" dirty="0"/>
              <a:t>)</a:t>
            </a:r>
            <a:endParaRPr lang="zh-TW" altLang="en-US" sz="2667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62210" y="418390"/>
            <a:ext cx="1846682" cy="58414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85" dirty="0">
                <a:latin typeface="+mn-ea"/>
              </a:rPr>
              <a:t>第</a:t>
            </a:r>
            <a:r>
              <a:rPr lang="en-US" altLang="zh-TW" sz="3185" dirty="0">
                <a:latin typeface="+mn-ea"/>
              </a:rPr>
              <a:t>9</a:t>
            </a:r>
            <a:r>
              <a:rPr lang="zh-TW" altLang="en-US" sz="3185" dirty="0">
                <a:latin typeface="+mn-ea"/>
              </a:rPr>
              <a:t>題</a:t>
            </a:r>
          </a:p>
        </p:txBody>
      </p:sp>
      <p:sp>
        <p:nvSpPr>
          <p:cNvPr id="26" name="矩形 25"/>
          <p:cNvSpPr/>
          <p:nvPr/>
        </p:nvSpPr>
        <p:spPr>
          <a:xfrm>
            <a:off x="7528560" y="1120775"/>
            <a:ext cx="2655905" cy="4664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23" name="矩形 22"/>
          <p:cNvSpPr/>
          <p:nvPr/>
        </p:nvSpPr>
        <p:spPr>
          <a:xfrm>
            <a:off x="690525" y="2571496"/>
            <a:ext cx="1748152" cy="466474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2075" name="Text Box 7"/>
          <p:cNvSpPr txBox="1">
            <a:spLocks noChangeArrowheads="1"/>
          </p:cNvSpPr>
          <p:nvPr/>
        </p:nvSpPr>
        <p:spPr bwMode="auto">
          <a:xfrm>
            <a:off x="2631440" y="394547"/>
            <a:ext cx="94827" cy="25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defTabSz="4876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en-US" sz="640">
                <a:latin typeface="Arial" panose="020B0604020202020204" pitchFamily="34" charset="0"/>
                <a:cs typeface="標楷體" panose="03000509000000000000" pitchFamily="65" charset="-120"/>
              </a:rPr>
              <a:t>矮靈祭</a:t>
            </a:r>
            <a:endParaRPr lang="zh-TW" altLang="en-US" sz="960">
              <a:latin typeface="Arial" panose="020B0604020202020204" pitchFamily="34" charset="0"/>
            </a:endParaRPr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38672"/>
            <a:ext cx="98553" cy="19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48768" tIns="24384" rIns="48768" bIns="24384" numCol="1" anchor="ctr" anchorCtr="0" compatLnSpc="1">
            <a:prstTxWarp prst="textNoShape">
              <a:avLst/>
            </a:prstTxWarp>
            <a:spAutoFit/>
          </a:bodyPr>
          <a:lstStyle/>
          <a:p>
            <a:pPr defTabSz="487650" eaLnBrk="0" fontAlgn="base" hangingPunct="0">
              <a:spcBef>
                <a:spcPct val="0"/>
              </a:spcBef>
              <a:spcAft>
                <a:spcPct val="0"/>
              </a:spcAft>
            </a:pPr>
            <a:endParaRPr lang="zh-TW" altLang="zh-TW" sz="960">
              <a:latin typeface="Arial" panose="020B0604020202020204" pitchFamily="34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342969" y="2149006"/>
            <a:ext cx="8364209" cy="3471777"/>
            <a:chOff x="4780" y="112"/>
            <a:chExt cx="5813" cy="1899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0" y="111"/>
              <a:ext cx="2681" cy="1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3" y="111"/>
              <a:ext cx="3090" cy="1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941453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81524" y="219958"/>
            <a:ext cx="5834870" cy="719415"/>
            <a:chOff x="156658" y="200177"/>
            <a:chExt cx="5914063" cy="722627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85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3185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91034" tIns="45517" rIns="91034" bIns="4551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394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76969" y="217118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會考考題</a:t>
              </a:r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4294967295"/>
          </p:nvPr>
        </p:nvSpPr>
        <p:spPr>
          <a:xfrm>
            <a:off x="0" y="1314450"/>
            <a:ext cx="5886450" cy="55276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>
              <a:lnSpc>
                <a:spcPct val="100000"/>
              </a:lnSpc>
            </a:pP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十三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r>
              <a:rPr lang="zh-TW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玉潔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參觀「歷代</a:t>
            </a:r>
            <a:r>
              <a:rPr lang="zh-TW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中國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婦女生活文物展」時，在某朝代的展示區內所看到的文物簡介。依內容判斷，此朝代最可能是下列何者</a:t>
            </a:r>
            <a:r>
              <a:rPr lang="zh-TW" altLang="zh-TW" dirty="0"/>
              <a:t>？</a:t>
            </a:r>
            <a:endParaRPr lang="en-US" altLang="zh-TW" dirty="0"/>
          </a:p>
          <a:p>
            <a:pPr lvl="0"/>
            <a:endParaRPr lang="en-US" altLang="zh-TW" sz="2800" dirty="0"/>
          </a:p>
          <a:p>
            <a:pPr lvl="0"/>
            <a:r>
              <a:rPr lang="en-US" altLang="zh-TW" sz="2800" dirty="0"/>
              <a:t>(A) </a:t>
            </a:r>
            <a:r>
              <a:rPr lang="en-US" altLang="zh-TW" sz="2800" dirty="0" err="1"/>
              <a:t>漢代</a:t>
            </a:r>
            <a:r>
              <a:rPr lang="en-US" altLang="zh-TW" sz="2800" dirty="0"/>
              <a:t>	(B)</a:t>
            </a:r>
            <a:r>
              <a:rPr lang="en-US" altLang="zh-TW" sz="2800" dirty="0" err="1"/>
              <a:t>唐代</a:t>
            </a:r>
            <a:endParaRPr lang="zh-TW" altLang="zh-TW" sz="2800" dirty="0"/>
          </a:p>
          <a:p>
            <a:r>
              <a:rPr lang="en-US" altLang="zh-TW" dirty="0"/>
              <a:t>(C)</a:t>
            </a:r>
            <a:r>
              <a:rPr lang="en-US" altLang="zh-TW" u="sng" dirty="0" err="1"/>
              <a:t>宋代</a:t>
            </a:r>
            <a:r>
              <a:rPr lang="en-US" altLang="zh-TW" dirty="0"/>
              <a:t>	(D)</a:t>
            </a:r>
            <a:r>
              <a:rPr lang="en-US" altLang="zh-TW" u="sng" dirty="0" err="1"/>
              <a:t>明代</a:t>
            </a:r>
            <a:endParaRPr lang="zh-TW" altLang="zh-TW" dirty="0"/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6201828" y="1323698"/>
            <a:ext cx="6051666" cy="55278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zh-TW" sz="2667" dirty="0"/>
              <a:t>圖</a:t>
            </a:r>
            <a:r>
              <a:rPr lang="en-US" altLang="zh-TW" sz="2667" dirty="0"/>
              <a:t>( </a:t>
            </a:r>
            <a:r>
              <a:rPr lang="zh-TW" altLang="zh-TW" sz="2667" dirty="0"/>
              <a:t>十</a:t>
            </a:r>
            <a:r>
              <a:rPr lang="zh-TW" altLang="en-US" sz="2667" dirty="0"/>
              <a:t>三</a:t>
            </a:r>
            <a:r>
              <a:rPr lang="en-US" altLang="zh-TW" sz="2667" dirty="0"/>
              <a:t>)</a:t>
            </a:r>
            <a:endParaRPr lang="zh-TW" altLang="en-US" sz="2667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62210" y="418390"/>
            <a:ext cx="1846682" cy="58414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85" dirty="0">
                <a:latin typeface="+mn-ea"/>
              </a:rPr>
              <a:t>第</a:t>
            </a:r>
            <a:r>
              <a:rPr lang="en-US" altLang="zh-TW" sz="3185" dirty="0">
                <a:latin typeface="+mn-ea"/>
              </a:rPr>
              <a:t>25</a:t>
            </a:r>
            <a:r>
              <a:rPr lang="zh-TW" altLang="en-US" sz="3185" dirty="0">
                <a:latin typeface="+mn-ea"/>
              </a:rPr>
              <a:t>題</a:t>
            </a:r>
          </a:p>
        </p:txBody>
      </p:sp>
      <p:sp>
        <p:nvSpPr>
          <p:cNvPr id="23" name="矩形 22"/>
          <p:cNvSpPr/>
          <p:nvPr/>
        </p:nvSpPr>
        <p:spPr>
          <a:xfrm>
            <a:off x="1889760" y="3612362"/>
            <a:ext cx="1447631" cy="543077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18CDCA2-5578-4C8E-A339-156A28481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754" y="1460030"/>
            <a:ext cx="5671225" cy="430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517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81524" y="219958"/>
            <a:ext cx="5834870" cy="719415"/>
            <a:chOff x="156658" y="200177"/>
            <a:chExt cx="5914063" cy="722627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85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3185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91034" tIns="45517" rIns="91034" bIns="4551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394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76969" y="217118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會考考題</a:t>
              </a:r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4294967295"/>
          </p:nvPr>
        </p:nvSpPr>
        <p:spPr>
          <a:xfrm>
            <a:off x="0" y="1314450"/>
            <a:ext cx="5886450" cy="55276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 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十八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與圖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 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十九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分別為官方頒發的牌符及當時可通行使用的路線。根據內容判斷，這兩幅圖最適合用來說明下列何者？ </a:t>
            </a:r>
            <a:endParaRPr lang="en-US" altLang="zh-TW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</a:t>
            </a:r>
            <a:r>
              <a:rPr lang="zh-TW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兩</a:t>
            </a:r>
            <a:r>
              <a:rPr lang="zh-TW" altLang="zh-TW" sz="2667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漢</a:t>
            </a:r>
            <a:r>
              <a:rPr lang="zh-TW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時期的對外征伐</a:t>
            </a:r>
          </a:p>
          <a:p>
            <a:r>
              <a:rPr lang="en-US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</a:t>
            </a:r>
            <a:r>
              <a:rPr lang="zh-TW" altLang="zh-TW" sz="2667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唐</a:t>
            </a:r>
            <a:r>
              <a:rPr lang="zh-TW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帝國的統治區域</a:t>
            </a:r>
          </a:p>
          <a:p>
            <a:r>
              <a:rPr lang="en-US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zh-TW" sz="2667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蒙古帝國</a:t>
            </a:r>
            <a:r>
              <a:rPr lang="zh-TW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的勢力範圍</a:t>
            </a:r>
          </a:p>
          <a:p>
            <a:r>
              <a:rPr lang="en-US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盛</a:t>
            </a:r>
            <a:r>
              <a:rPr lang="zh-TW" altLang="zh-TW" sz="2667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</a:t>
            </a:r>
            <a:r>
              <a:rPr lang="zh-TW" altLang="zh-TW" sz="266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時期的開疆闢土</a:t>
            </a:r>
            <a:endParaRPr lang="zh-TW" altLang="en-US" sz="2667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6201828" y="1323698"/>
            <a:ext cx="6051666" cy="55278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zh-TW" sz="2667" dirty="0"/>
              <a:t>圖</a:t>
            </a:r>
            <a:r>
              <a:rPr lang="en-US" altLang="zh-TW" sz="2667" dirty="0"/>
              <a:t>( </a:t>
            </a:r>
            <a:r>
              <a:rPr lang="zh-TW" altLang="zh-TW" sz="2667" dirty="0"/>
              <a:t>十八</a:t>
            </a:r>
            <a:r>
              <a:rPr lang="en-US" altLang="zh-TW" sz="2667" dirty="0"/>
              <a:t>)                     </a:t>
            </a:r>
            <a:r>
              <a:rPr lang="zh-TW" altLang="zh-TW" sz="2667" dirty="0"/>
              <a:t>圖</a:t>
            </a:r>
            <a:r>
              <a:rPr lang="en-US" altLang="zh-TW" sz="2667" dirty="0"/>
              <a:t>( </a:t>
            </a:r>
            <a:r>
              <a:rPr lang="zh-TW" altLang="zh-TW" sz="2667" dirty="0"/>
              <a:t>十九</a:t>
            </a:r>
            <a:r>
              <a:rPr lang="en-US" altLang="zh-TW" sz="2667" dirty="0"/>
              <a:t>)</a:t>
            </a:r>
            <a:endParaRPr lang="zh-TW" altLang="en-US" sz="2667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62210" y="418390"/>
            <a:ext cx="1846682" cy="58414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85" dirty="0">
                <a:latin typeface="+mn-ea"/>
              </a:rPr>
              <a:t>第</a:t>
            </a:r>
            <a:r>
              <a:rPr lang="en-US" altLang="zh-TW" sz="3185" dirty="0">
                <a:latin typeface="+mn-ea"/>
              </a:rPr>
              <a:t>38</a:t>
            </a:r>
            <a:r>
              <a:rPr lang="zh-TW" altLang="en-US" sz="3185" dirty="0">
                <a:latin typeface="+mn-ea"/>
              </a:rPr>
              <a:t>題</a:t>
            </a:r>
          </a:p>
        </p:txBody>
      </p:sp>
      <p:sp>
        <p:nvSpPr>
          <p:cNvPr id="26" name="矩形 25"/>
          <p:cNvSpPr/>
          <p:nvPr/>
        </p:nvSpPr>
        <p:spPr>
          <a:xfrm>
            <a:off x="300347" y="1704856"/>
            <a:ext cx="2005973" cy="4664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23" name="矩形 22"/>
          <p:cNvSpPr/>
          <p:nvPr/>
        </p:nvSpPr>
        <p:spPr>
          <a:xfrm>
            <a:off x="381936" y="4040571"/>
            <a:ext cx="3608506" cy="466474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134637" y="1503714"/>
            <a:ext cx="6118857" cy="3680934"/>
            <a:chOff x="5220" y="-48"/>
            <a:chExt cx="5348" cy="2827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" y="-48"/>
              <a:ext cx="3383" cy="2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7188" y="-45"/>
              <a:ext cx="3376" cy="2821"/>
            </a:xfrm>
            <a:prstGeom prst="rect">
              <a:avLst/>
            </a:prstGeom>
            <a:noFill/>
            <a:ln w="415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48768" tIns="24384" rIns="48768" bIns="24384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 sz="960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" y="503"/>
              <a:ext cx="1956" cy="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256543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597" y="655320"/>
            <a:ext cx="11866572" cy="5475427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5476502" y="142478"/>
            <a:ext cx="1554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台灣史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6773313" y="5969451"/>
            <a:ext cx="4135318" cy="748795"/>
          </a:xfrm>
          <a:prstGeom prst="rect">
            <a:avLst/>
          </a:prstGeom>
          <a:solidFill>
            <a:srgbClr val="FF0000">
              <a:alpha val="5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4266" dirty="0">
                <a:solidFill>
                  <a:schemeClr val="bg1"/>
                </a:solidFill>
              </a:rPr>
              <a:t>歷屆試題很重要</a:t>
            </a:r>
          </a:p>
        </p:txBody>
      </p:sp>
    </p:spTree>
    <p:extLst>
      <p:ext uri="{BB962C8B-B14F-4D97-AF65-F5344CB8AC3E}">
        <p14:creationId xmlns:p14="http://schemas.microsoft.com/office/powerpoint/2010/main" val="15526845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65966" y="72886"/>
            <a:ext cx="5709668" cy="779106"/>
            <a:chOff x="283560" y="140220"/>
            <a:chExt cx="5787161" cy="782584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id="{37E62637-31BC-46F9-88D0-BDE76EEA903B}"/>
                </a:ext>
              </a:extLst>
            </p:cNvPr>
            <p:cNvGrpSpPr/>
            <p:nvPr/>
          </p:nvGrpSpPr>
          <p:grpSpPr>
            <a:xfrm>
              <a:off x="283560" y="221628"/>
              <a:ext cx="5787161" cy="701176"/>
              <a:chOff x="1897321" y="-164752"/>
              <a:chExt cx="5756974" cy="701176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3039348" y="-164752"/>
                <a:ext cx="3668401" cy="585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3185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897321" y="18080"/>
                <a:ext cx="5756974" cy="518344"/>
                <a:chOff x="3254487" y="5169648"/>
                <a:chExt cx="5756974" cy="518344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91034" tIns="45517" rIns="91034" bIns="4551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394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42076" y="5169648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254487" y="5197382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04673" y="140220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會考考題</a:t>
              </a:r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4294967295"/>
          </p:nvPr>
        </p:nvSpPr>
        <p:spPr>
          <a:xfrm>
            <a:off x="0" y="1314450"/>
            <a:ext cx="5886450" cy="55276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zh-TW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部分原住民族群的祭典與主要分布圖。若按圖片內容判斷，</a:t>
            </a:r>
            <a:r>
              <a:rPr lang="zh-TW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雅美族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達悟族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應為圖中何者？</a:t>
            </a:r>
            <a:endParaRPr lang="en-US" altLang="zh-TW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</a:t>
            </a: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</a:t>
            </a: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丁</a:t>
            </a:r>
            <a:endParaRPr lang="zh-TW" altLang="en-US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6201828" y="1323698"/>
            <a:ext cx="6051666" cy="55278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en-US" sz="2887" dirty="0">
                <a:latin typeface="+mj-ea"/>
                <a:ea typeface="+mj-ea"/>
              </a:rPr>
              <a:t>圖四</a:t>
            </a:r>
          </a:p>
        </p:txBody>
      </p:sp>
      <p:sp>
        <p:nvSpPr>
          <p:cNvPr id="6" name="矩形 5"/>
          <p:cNvSpPr/>
          <p:nvPr/>
        </p:nvSpPr>
        <p:spPr>
          <a:xfrm>
            <a:off x="5762210" y="418390"/>
            <a:ext cx="1846682" cy="58414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85" dirty="0">
                <a:latin typeface="+mn-ea"/>
              </a:rPr>
              <a:t>第</a:t>
            </a:r>
            <a:r>
              <a:rPr lang="en-US" altLang="zh-TW" sz="3185" dirty="0">
                <a:latin typeface="+mn-ea"/>
              </a:rPr>
              <a:t>6</a:t>
            </a:r>
            <a:r>
              <a:rPr lang="zh-TW" altLang="en-US" sz="3185" dirty="0">
                <a:latin typeface="+mn-ea"/>
              </a:rPr>
              <a:t>題</a:t>
            </a:r>
          </a:p>
        </p:txBody>
      </p:sp>
      <p:sp>
        <p:nvSpPr>
          <p:cNvPr id="26" name="矩形 25"/>
          <p:cNvSpPr/>
          <p:nvPr/>
        </p:nvSpPr>
        <p:spPr>
          <a:xfrm>
            <a:off x="1318793" y="2092840"/>
            <a:ext cx="2572487" cy="4664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23" name="矩形 22"/>
          <p:cNvSpPr/>
          <p:nvPr/>
        </p:nvSpPr>
        <p:spPr>
          <a:xfrm>
            <a:off x="342768" y="4091842"/>
            <a:ext cx="1144030" cy="466474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38672"/>
            <a:ext cx="98553" cy="19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48768" tIns="24384" rIns="48768" bIns="24384" numCol="1" anchor="ctr" anchorCtr="0" compatLnSpc="1">
            <a:prstTxWarp prst="textNoShape">
              <a:avLst/>
            </a:prstTxWarp>
            <a:spAutoFit/>
          </a:bodyPr>
          <a:lstStyle/>
          <a:p>
            <a:pPr defTabSz="487650" eaLnBrk="0" fontAlgn="base" hangingPunct="0">
              <a:spcBef>
                <a:spcPct val="0"/>
              </a:spcBef>
              <a:spcAft>
                <a:spcPct val="0"/>
              </a:spcAft>
            </a:pPr>
            <a:endParaRPr lang="zh-TW" altLang="zh-TW" sz="960">
              <a:latin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65966" y="6034293"/>
            <a:ext cx="12441496" cy="754058"/>
          </a:xfrm>
          <a:prstGeom prst="rect">
            <a:avLst/>
          </a:prstGeom>
          <a:solidFill>
            <a:srgbClr val="C0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新課綱重視原住民歷史，原住民歷地公三科皆出現</a:t>
            </a:r>
          </a:p>
        </p:txBody>
      </p:sp>
      <p:pic>
        <p:nvPicPr>
          <p:cNvPr id="8194" name="Picture 2" descr="社會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04"/>
          <a:stretch/>
        </p:blipFill>
        <p:spPr bwMode="auto">
          <a:xfrm>
            <a:off x="6347841" y="1512346"/>
            <a:ext cx="5759638" cy="44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12264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F961A127-1DE3-4C0E-B582-178D602AB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" y="166687"/>
            <a:ext cx="12030075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5178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FBCAF65E-32D3-4122-B272-44D39D15F493}"/>
              </a:ext>
            </a:extLst>
          </p:cNvPr>
          <p:cNvSpPr txBox="1"/>
          <p:nvPr/>
        </p:nvSpPr>
        <p:spPr>
          <a:xfrm>
            <a:off x="5222502" y="518398"/>
            <a:ext cx="1930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西洋史上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8D4004E-C1DC-413D-AA10-9A293C50B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3274"/>
            <a:ext cx="12192000" cy="413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679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FBCAF65E-32D3-4122-B272-44D39D15F493}"/>
              </a:ext>
            </a:extLst>
          </p:cNvPr>
          <p:cNvSpPr txBox="1"/>
          <p:nvPr/>
        </p:nvSpPr>
        <p:spPr>
          <a:xfrm>
            <a:off x="5252982" y="518398"/>
            <a:ext cx="1940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西洋史下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38868BE7-CAC4-4FEF-834D-0BBF7C3FE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" y="1528762"/>
            <a:ext cx="11591925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357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D4E67102-11DD-46CE-B027-A4B9F6520B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974" y="4141165"/>
            <a:ext cx="9820275" cy="1743075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AE702535-94CC-4A86-A7BC-B3F8433B5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304" y="1178351"/>
            <a:ext cx="9544050" cy="2286000"/>
          </a:xfrm>
          <a:prstGeom prst="rect">
            <a:avLst/>
          </a:prstGeom>
        </p:spPr>
      </p:pic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D4A72F4A-CDD1-443F-AE69-1B08CAD55C09}"/>
              </a:ext>
            </a:extLst>
          </p:cNvPr>
          <p:cNvCxnSpPr/>
          <p:nvPr/>
        </p:nvCxnSpPr>
        <p:spPr>
          <a:xfrm>
            <a:off x="1923068" y="3429000"/>
            <a:ext cx="246039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8EEE4330-5B64-4C9B-B9A4-D2CA05C036CB}"/>
              </a:ext>
            </a:extLst>
          </p:cNvPr>
          <p:cNvCxnSpPr>
            <a:cxnSpLocks/>
          </p:cNvCxnSpPr>
          <p:nvPr/>
        </p:nvCxnSpPr>
        <p:spPr>
          <a:xfrm>
            <a:off x="4155649" y="3025218"/>
            <a:ext cx="340464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51299470-E70A-47CD-A3CD-C627E667B468}"/>
              </a:ext>
            </a:extLst>
          </p:cNvPr>
          <p:cNvCxnSpPr>
            <a:cxnSpLocks/>
          </p:cNvCxnSpPr>
          <p:nvPr/>
        </p:nvCxnSpPr>
        <p:spPr>
          <a:xfrm>
            <a:off x="8171958" y="4929434"/>
            <a:ext cx="2602879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61E60A94-E51C-4539-A3FB-2F1E16D04AEA}"/>
              </a:ext>
            </a:extLst>
          </p:cNvPr>
          <p:cNvCxnSpPr>
            <a:cxnSpLocks/>
          </p:cNvCxnSpPr>
          <p:nvPr/>
        </p:nvCxnSpPr>
        <p:spPr>
          <a:xfrm>
            <a:off x="2141456" y="5297078"/>
            <a:ext cx="161041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0ADACE99-4FF4-474C-9EB4-350AC8A02032}"/>
              </a:ext>
            </a:extLst>
          </p:cNvPr>
          <p:cNvCxnSpPr>
            <a:cxnSpLocks/>
          </p:cNvCxnSpPr>
          <p:nvPr/>
        </p:nvCxnSpPr>
        <p:spPr>
          <a:xfrm>
            <a:off x="3555476" y="5693004"/>
            <a:ext cx="5268013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0000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15AC2D8-6F71-4CC2-987C-1F93C6EA66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1166" y="1554356"/>
            <a:ext cx="6108084" cy="318645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A54C27E-EAC7-4527-847C-38BBA257DFD8}"/>
              </a:ext>
            </a:extLst>
          </p:cNvPr>
          <p:cNvSpPr txBox="1"/>
          <p:nvPr/>
        </p:nvSpPr>
        <p:spPr>
          <a:xfrm>
            <a:off x="4903307" y="2941698"/>
            <a:ext cx="3021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b="1" dirty="0">
                <a:solidFill>
                  <a:schemeClr val="bg1"/>
                </a:solidFill>
                <a:cs typeface="+mn-ea"/>
                <a:sym typeface="+mn-lt"/>
              </a:rPr>
              <a:t>如何準備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C67089F-103B-41D9-A44E-324244C3D319}"/>
              </a:ext>
            </a:extLst>
          </p:cNvPr>
          <p:cNvSpPr txBox="1"/>
          <p:nvPr/>
        </p:nvSpPr>
        <p:spPr>
          <a:xfrm>
            <a:off x="5594523" y="3643767"/>
            <a:ext cx="1964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繪製心智圖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550137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>
            <a:extLst>
              <a:ext uri="{FF2B5EF4-FFF2-40B4-BE49-F238E27FC236}">
                <a16:creationId xmlns:a16="http://schemas.microsoft.com/office/drawing/2014/main" id="{83B4B49B-20A3-489D-B483-275C49D03209}"/>
              </a:ext>
            </a:extLst>
          </p:cNvPr>
          <p:cNvGrpSpPr/>
          <p:nvPr/>
        </p:nvGrpSpPr>
        <p:grpSpPr>
          <a:xfrm>
            <a:off x="997023" y="813084"/>
            <a:ext cx="10593379" cy="5406571"/>
            <a:chOff x="997023" y="813084"/>
            <a:chExt cx="10593379" cy="5406571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92CCC4FA-20B8-4F8E-85D7-A1134D518159}"/>
                </a:ext>
              </a:extLst>
            </p:cNvPr>
            <p:cNvSpPr/>
            <p:nvPr/>
          </p:nvSpPr>
          <p:spPr>
            <a:xfrm>
              <a:off x="997023" y="813084"/>
              <a:ext cx="10593379" cy="5406571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197EE91C-DF72-48D1-920F-0244F42F47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53" t="28198" r="9920" b="18887"/>
            <a:stretch/>
          </p:blipFill>
          <p:spPr>
            <a:xfrm>
              <a:off x="1727998" y="914400"/>
              <a:ext cx="8736004" cy="5304350"/>
            </a:xfrm>
            <a:prstGeom prst="rect">
              <a:avLst/>
            </a:prstGeom>
          </p:spPr>
        </p:pic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AAA6EF13-CBF5-46EC-A1B5-48CC69DAF798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76F6DBFA-E0E9-4781-991B-AC32E6E0990F}"/>
              </a:ext>
            </a:extLst>
          </p:cNvPr>
          <p:cNvGrpSpPr/>
          <p:nvPr/>
        </p:nvGrpSpPr>
        <p:grpSpPr>
          <a:xfrm>
            <a:off x="-139473" y="0"/>
            <a:ext cx="2684710" cy="1198309"/>
            <a:chOff x="-139473" y="0"/>
            <a:chExt cx="1846354" cy="1198309"/>
          </a:xfrm>
        </p:grpSpPr>
        <p:pic>
          <p:nvPicPr>
            <p:cNvPr id="5" name="图片 1">
              <a:extLst>
                <a:ext uri="{FF2B5EF4-FFF2-40B4-BE49-F238E27FC236}">
                  <a16:creationId xmlns:a16="http://schemas.microsoft.com/office/drawing/2014/main" id="{7ACFA697-02DF-46C7-8887-3D5B80B421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B78E410-94E2-44E8-893C-85A67E16E64B}"/>
                </a:ext>
              </a:extLst>
            </p:cNvPr>
            <p:cNvSpPr txBox="1"/>
            <p:nvPr/>
          </p:nvSpPr>
          <p:spPr>
            <a:xfrm>
              <a:off x="52184" y="121091"/>
              <a:ext cx="1463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老師示範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72413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CCD0EDB-AEB2-4B8C-9D92-6ED478CF95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9619" y="1660374"/>
            <a:ext cx="6108084" cy="318645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270C8095-EAA9-4F91-98FE-5B676C308FC8}"/>
              </a:ext>
            </a:extLst>
          </p:cNvPr>
          <p:cNvSpPr txBox="1"/>
          <p:nvPr/>
        </p:nvSpPr>
        <p:spPr>
          <a:xfrm>
            <a:off x="4691271" y="2954950"/>
            <a:ext cx="3021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b="1" dirty="0">
                <a:solidFill>
                  <a:schemeClr val="bg1"/>
                </a:solidFill>
                <a:cs typeface="+mn-ea"/>
                <a:sym typeface="+mn-lt"/>
              </a:rPr>
              <a:t>教學改變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156C2CB-4652-4CDC-90CD-A710509C8AFD}"/>
              </a:ext>
            </a:extLst>
          </p:cNvPr>
          <p:cNvSpPr txBox="1"/>
          <p:nvPr/>
        </p:nvSpPr>
        <p:spPr>
          <a:xfrm>
            <a:off x="5382489" y="3657020"/>
            <a:ext cx="1877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培養閱讀理解發展組織能力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11017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:a16="http://schemas.microsoft.com/office/drawing/2014/main" id="{729A2CA9-869E-470B-B3FA-AE16A1BA9FB2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solidFill>
            <a:schemeClr val="bg1"/>
          </a:solidFill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26E818F-7CB2-48F4-984F-D4640EF337DB}"/>
              </a:ext>
            </a:extLst>
          </p:cNvPr>
          <p:cNvSpPr/>
          <p:nvPr/>
        </p:nvSpPr>
        <p:spPr>
          <a:xfrm>
            <a:off x="946664" y="752124"/>
            <a:ext cx="10593379" cy="5406571"/>
          </a:xfrm>
          <a:prstGeom prst="rect">
            <a:avLst/>
          </a:prstGeom>
          <a:solidFill>
            <a:schemeClr val="bg1"/>
          </a:solidFill>
          <a:ln w="762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50CD326-284E-43AA-8827-F60913C08D7F}"/>
              </a:ext>
            </a:extLst>
          </p:cNvPr>
          <p:cNvSpPr txBox="1"/>
          <p:nvPr/>
        </p:nvSpPr>
        <p:spPr>
          <a:xfrm>
            <a:off x="4540693" y="352014"/>
            <a:ext cx="30869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——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學生的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學</a:t>
            </a:r>
            <a:r>
              <a:rPr lang="en-US" altLang="zh-CN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——</a:t>
            </a:r>
            <a:endParaRPr lang="zh-CN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sp>
        <p:nvSpPr>
          <p:cNvPr id="5" name="任意多边形 5">
            <a:extLst>
              <a:ext uri="{FF2B5EF4-FFF2-40B4-BE49-F238E27FC236}">
                <a16:creationId xmlns:a16="http://schemas.microsoft.com/office/drawing/2014/main" id="{672729CD-8759-4E51-9A0B-4B69351802A7}"/>
              </a:ext>
            </a:extLst>
          </p:cNvPr>
          <p:cNvSpPr/>
          <p:nvPr/>
        </p:nvSpPr>
        <p:spPr>
          <a:xfrm>
            <a:off x="1192791" y="2150699"/>
            <a:ext cx="9806421" cy="2583017"/>
          </a:xfrm>
          <a:custGeom>
            <a:avLst/>
            <a:gdLst>
              <a:gd name="connsiteX0" fmla="*/ 810466 w 9806421"/>
              <a:gd name="connsiteY0" fmla="*/ 642832 h 5357687"/>
              <a:gd name="connsiteX1" fmla="*/ 17986 w 9806421"/>
              <a:gd name="connsiteY1" fmla="*/ 2253918 h 5357687"/>
              <a:gd name="connsiteX2" fmla="*/ 1498443 w 9806421"/>
              <a:gd name="connsiteY2" fmla="*/ 3865003 h 5357687"/>
              <a:gd name="connsiteX3" fmla="*/ 2987609 w 9806421"/>
              <a:gd name="connsiteY3" fmla="*/ 3786626 h 5357687"/>
              <a:gd name="connsiteX4" fmla="*/ 4267769 w 9806421"/>
              <a:gd name="connsiteY4" fmla="*/ 4753278 h 5357687"/>
              <a:gd name="connsiteX5" fmla="*/ 4555152 w 9806421"/>
              <a:gd name="connsiteY5" fmla="*/ 4988409 h 5357687"/>
              <a:gd name="connsiteX6" fmla="*/ 4859952 w 9806421"/>
              <a:gd name="connsiteY6" fmla="*/ 5136455 h 5357687"/>
              <a:gd name="connsiteX7" fmla="*/ 5469552 w 9806421"/>
              <a:gd name="connsiteY7" fmla="*/ 5345461 h 5357687"/>
              <a:gd name="connsiteX8" fmla="*/ 6392661 w 9806421"/>
              <a:gd name="connsiteY8" fmla="*/ 4744569 h 5357687"/>
              <a:gd name="connsiteX9" fmla="*/ 7237392 w 9806421"/>
              <a:gd name="connsiteY9" fmla="*/ 2323586 h 5357687"/>
              <a:gd name="connsiteX10" fmla="*/ 7594443 w 9806421"/>
              <a:gd name="connsiteY10" fmla="*/ 1931701 h 5357687"/>
              <a:gd name="connsiteX11" fmla="*/ 7751198 w 9806421"/>
              <a:gd name="connsiteY11" fmla="*/ 1235015 h 5357687"/>
              <a:gd name="connsiteX12" fmla="*/ 8317255 w 9806421"/>
              <a:gd name="connsiteY12" fmla="*/ 285781 h 5357687"/>
              <a:gd name="connsiteX13" fmla="*/ 9022649 w 9806421"/>
              <a:gd name="connsiteY13" fmla="*/ 24523 h 5357687"/>
              <a:gd name="connsiteX14" fmla="*/ 9806421 w 9806421"/>
              <a:gd name="connsiteY14" fmla="*/ 790878 h 5357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806421" h="5357687">
                <a:moveTo>
                  <a:pt x="810466" y="642832"/>
                </a:moveTo>
                <a:cubicBezTo>
                  <a:pt x="356894" y="1179861"/>
                  <a:pt x="-96677" y="1716890"/>
                  <a:pt x="17986" y="2253918"/>
                </a:cubicBezTo>
                <a:cubicBezTo>
                  <a:pt x="132649" y="2790946"/>
                  <a:pt x="1003506" y="3609552"/>
                  <a:pt x="1498443" y="3865003"/>
                </a:cubicBezTo>
                <a:cubicBezTo>
                  <a:pt x="1993380" y="4120454"/>
                  <a:pt x="2526055" y="3638580"/>
                  <a:pt x="2987609" y="3786626"/>
                </a:cubicBezTo>
                <a:cubicBezTo>
                  <a:pt x="3449163" y="3934672"/>
                  <a:pt x="4006512" y="4552981"/>
                  <a:pt x="4267769" y="4753278"/>
                </a:cubicBezTo>
                <a:cubicBezTo>
                  <a:pt x="4529026" y="4953575"/>
                  <a:pt x="4456455" y="4924546"/>
                  <a:pt x="4555152" y="4988409"/>
                </a:cubicBezTo>
                <a:cubicBezTo>
                  <a:pt x="4653849" y="5052272"/>
                  <a:pt x="4707552" y="5076946"/>
                  <a:pt x="4859952" y="5136455"/>
                </a:cubicBezTo>
                <a:cubicBezTo>
                  <a:pt x="5012352" y="5195964"/>
                  <a:pt x="5214101" y="5410775"/>
                  <a:pt x="5469552" y="5345461"/>
                </a:cubicBezTo>
                <a:cubicBezTo>
                  <a:pt x="5725003" y="5280147"/>
                  <a:pt x="6098021" y="5248215"/>
                  <a:pt x="6392661" y="4744569"/>
                </a:cubicBezTo>
                <a:cubicBezTo>
                  <a:pt x="6687301" y="4240923"/>
                  <a:pt x="7037095" y="2792397"/>
                  <a:pt x="7237392" y="2323586"/>
                </a:cubicBezTo>
                <a:cubicBezTo>
                  <a:pt x="7437689" y="1854775"/>
                  <a:pt x="7508809" y="2113129"/>
                  <a:pt x="7594443" y="1931701"/>
                </a:cubicBezTo>
                <a:cubicBezTo>
                  <a:pt x="7680077" y="1750273"/>
                  <a:pt x="7630729" y="1509335"/>
                  <a:pt x="7751198" y="1235015"/>
                </a:cubicBezTo>
                <a:cubicBezTo>
                  <a:pt x="7871667" y="960695"/>
                  <a:pt x="8105347" y="487530"/>
                  <a:pt x="8317255" y="285781"/>
                </a:cubicBezTo>
                <a:cubicBezTo>
                  <a:pt x="8529163" y="84032"/>
                  <a:pt x="8774455" y="-59660"/>
                  <a:pt x="9022649" y="24523"/>
                </a:cubicBezTo>
                <a:cubicBezTo>
                  <a:pt x="9270843" y="108706"/>
                  <a:pt x="9538632" y="449792"/>
                  <a:pt x="9806421" y="790878"/>
                </a:cubicBezTo>
              </a:path>
            </a:pathLst>
          </a:custGeom>
          <a:noFill/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3CD225AA-DD76-46C4-9FBF-AD15316F9B65}"/>
              </a:ext>
            </a:extLst>
          </p:cNvPr>
          <p:cNvSpPr/>
          <p:nvPr/>
        </p:nvSpPr>
        <p:spPr>
          <a:xfrm>
            <a:off x="1192794" y="1949026"/>
            <a:ext cx="1676399" cy="1676399"/>
          </a:xfrm>
          <a:prstGeom prst="ellipse">
            <a:avLst/>
          </a:prstGeom>
          <a:gradFill>
            <a:gsLst>
              <a:gs pos="0">
                <a:srgbClr val="EEF3F9"/>
              </a:gs>
              <a:gs pos="100000">
                <a:srgbClr val="D951B5"/>
              </a:gs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6000">
                <a:srgbClr val="C48CCB"/>
              </a:gs>
              <a:gs pos="45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01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3D76AB32-4EF5-4FF9-BAA3-77828ABFA66C}"/>
              </a:ext>
            </a:extLst>
          </p:cNvPr>
          <p:cNvSpPr/>
          <p:nvPr/>
        </p:nvSpPr>
        <p:spPr>
          <a:xfrm>
            <a:off x="2920820" y="3827099"/>
            <a:ext cx="1444713" cy="1444713"/>
          </a:xfrm>
          <a:prstGeom prst="ellipse">
            <a:avLst/>
          </a:prstGeom>
          <a:gradFill>
            <a:gsLst>
              <a:gs pos="0">
                <a:srgbClr val="EEF3F9"/>
              </a:gs>
              <a:gs pos="100000">
                <a:srgbClr val="D951B5"/>
              </a:gs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6000">
                <a:srgbClr val="C48CCB"/>
              </a:gs>
              <a:gs pos="45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02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AD64CE4C-1F38-4845-843C-7B04B7A85E00}"/>
              </a:ext>
            </a:extLst>
          </p:cNvPr>
          <p:cNvSpPr/>
          <p:nvPr/>
        </p:nvSpPr>
        <p:spPr>
          <a:xfrm>
            <a:off x="8499265" y="1740632"/>
            <a:ext cx="2191403" cy="2191403"/>
          </a:xfrm>
          <a:prstGeom prst="ellipse">
            <a:avLst/>
          </a:prstGeom>
          <a:gradFill>
            <a:gsLst>
              <a:gs pos="0">
                <a:srgbClr val="EEF3F9"/>
              </a:gs>
              <a:gs pos="100000">
                <a:srgbClr val="D951B5"/>
              </a:gs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6000">
                <a:srgbClr val="C48CCB"/>
              </a:gs>
              <a:gs pos="45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04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371EC91D-3110-40FB-BAEE-EDF963C539CF}"/>
              </a:ext>
            </a:extLst>
          </p:cNvPr>
          <p:cNvSpPr/>
          <p:nvPr/>
        </p:nvSpPr>
        <p:spPr>
          <a:xfrm>
            <a:off x="6243354" y="3988483"/>
            <a:ext cx="1453833" cy="1453833"/>
          </a:xfrm>
          <a:prstGeom prst="ellipse">
            <a:avLst/>
          </a:prstGeom>
          <a:gradFill>
            <a:gsLst>
              <a:gs pos="0">
                <a:srgbClr val="EEF3F9"/>
              </a:gs>
              <a:gs pos="100000">
                <a:srgbClr val="D951B5"/>
              </a:gs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6000">
                <a:srgbClr val="C48CCB"/>
              </a:gs>
              <a:gs pos="45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03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7A78D4C-1B13-4701-A301-488765D975CB}"/>
              </a:ext>
            </a:extLst>
          </p:cNvPr>
          <p:cNvSpPr txBox="1"/>
          <p:nvPr/>
        </p:nvSpPr>
        <p:spPr>
          <a:xfrm>
            <a:off x="2968429" y="2110563"/>
            <a:ext cx="18775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學生閱讀文本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03AA0DD-F327-4642-9C56-50E311C8F356}"/>
              </a:ext>
            </a:extLst>
          </p:cNvPr>
          <p:cNvSpPr txBox="1"/>
          <p:nvPr/>
        </p:nvSpPr>
        <p:spPr>
          <a:xfrm>
            <a:off x="8980567" y="4086280"/>
            <a:ext cx="15963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口說表達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1">
            <a:extLst>
              <a:ext uri="{FF2B5EF4-FFF2-40B4-BE49-F238E27FC236}">
                <a16:creationId xmlns:a16="http://schemas.microsoft.com/office/drawing/2014/main" id="{916D5C2B-49BA-4860-974D-4AA1C37F9150}"/>
              </a:ext>
            </a:extLst>
          </p:cNvPr>
          <p:cNvSpPr txBox="1"/>
          <p:nvPr/>
        </p:nvSpPr>
        <p:spPr>
          <a:xfrm>
            <a:off x="4035630" y="3397556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小組討論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文本框 14">
            <a:extLst>
              <a:ext uri="{FF2B5EF4-FFF2-40B4-BE49-F238E27FC236}">
                <a16:creationId xmlns:a16="http://schemas.microsoft.com/office/drawing/2014/main" id="{86E0D05D-8153-4780-9FCE-CE1ADC386597}"/>
              </a:ext>
            </a:extLst>
          </p:cNvPr>
          <p:cNvSpPr txBox="1"/>
          <p:nvPr/>
        </p:nvSpPr>
        <p:spPr>
          <a:xfrm>
            <a:off x="6210166" y="5497762"/>
            <a:ext cx="17083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組織架構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50564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2" grpId="0"/>
      <p:bldP spid="15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8B7EDBFF-1132-4D47-8DA5-F270124C145A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solidFill>
            <a:schemeClr val="bg1"/>
          </a:solidFill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962DAE1-98E1-4FC0-BC91-F458C3E1EB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07" y="122549"/>
            <a:ext cx="9697986" cy="6858000"/>
          </a:xfrm>
          <a:prstGeom prst="rect">
            <a:avLst/>
          </a:prstGeom>
        </p:spPr>
      </p:pic>
      <p:pic>
        <p:nvPicPr>
          <p:cNvPr id="7" name="图片 1">
            <a:extLst>
              <a:ext uri="{FF2B5EF4-FFF2-40B4-BE49-F238E27FC236}">
                <a16:creationId xmlns:a16="http://schemas.microsoft.com/office/drawing/2014/main" id="{91B9C7CE-A206-4151-B8FA-4A257C9246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59822" y="-58067"/>
            <a:ext cx="3945648" cy="1010322"/>
          </a:xfrm>
          <a:prstGeom prst="rect">
            <a:avLst/>
          </a:prstGeom>
        </p:spPr>
      </p:pic>
      <p:sp>
        <p:nvSpPr>
          <p:cNvPr id="5" name="標題 4">
            <a:extLst>
              <a:ext uri="{FF2B5EF4-FFF2-40B4-BE49-F238E27FC236}">
                <a16:creationId xmlns:a16="http://schemas.microsoft.com/office/drawing/2014/main" id="{45C5D8BC-09AB-4547-BD9B-111CF592192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5097" y="122549"/>
            <a:ext cx="2535810" cy="649091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學生實作</a:t>
            </a:r>
          </a:p>
        </p:txBody>
      </p:sp>
    </p:spTree>
    <p:extLst>
      <p:ext uri="{BB962C8B-B14F-4D97-AF65-F5344CB8AC3E}">
        <p14:creationId xmlns:p14="http://schemas.microsoft.com/office/powerpoint/2010/main" val="2273373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7188043F-4A87-44C2-A8BA-28BD02DF7F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2" r="1093"/>
          <a:stretch/>
        </p:blipFill>
        <p:spPr>
          <a:xfrm>
            <a:off x="1433371" y="184453"/>
            <a:ext cx="9444210" cy="6583992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70D81453-8D11-4B4D-A761-ED607FABA4EE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1">
            <a:extLst>
              <a:ext uri="{FF2B5EF4-FFF2-40B4-BE49-F238E27FC236}">
                <a16:creationId xmlns:a16="http://schemas.microsoft.com/office/drawing/2014/main" id="{30299DB4-3EBE-4869-A3F2-F8A3FEC599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59822" y="-58067"/>
            <a:ext cx="3945648" cy="1010322"/>
          </a:xfrm>
          <a:prstGeom prst="rect">
            <a:avLst/>
          </a:prstGeom>
        </p:spPr>
      </p:pic>
      <p:sp>
        <p:nvSpPr>
          <p:cNvPr id="7" name="標題 4">
            <a:extLst>
              <a:ext uri="{FF2B5EF4-FFF2-40B4-BE49-F238E27FC236}">
                <a16:creationId xmlns:a16="http://schemas.microsoft.com/office/drawing/2014/main" id="{B57D61CB-5F9D-490F-B2CE-99C1CCD8D6BD}"/>
              </a:ext>
            </a:extLst>
          </p:cNvPr>
          <p:cNvSpPr txBox="1">
            <a:spLocks/>
          </p:cNvSpPr>
          <p:nvPr/>
        </p:nvSpPr>
        <p:spPr>
          <a:xfrm>
            <a:off x="245097" y="122549"/>
            <a:ext cx="2535810" cy="6490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學生實作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666756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42C62AE9-BC98-41E0-B21D-177D817645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970" y="284065"/>
            <a:ext cx="9697986" cy="685800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D88D62C7-CEFF-4930-B0C9-F18C5A53A2F7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8" name="图片 1">
            <a:extLst>
              <a:ext uri="{FF2B5EF4-FFF2-40B4-BE49-F238E27FC236}">
                <a16:creationId xmlns:a16="http://schemas.microsoft.com/office/drawing/2014/main" id="{2CF68595-6BEB-4535-AAA4-0AD677CB9D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59822" y="-58067"/>
            <a:ext cx="3945648" cy="1010322"/>
          </a:xfrm>
          <a:prstGeom prst="rect">
            <a:avLst/>
          </a:prstGeom>
        </p:spPr>
      </p:pic>
      <p:sp>
        <p:nvSpPr>
          <p:cNvPr id="9" name="標題 4">
            <a:extLst>
              <a:ext uri="{FF2B5EF4-FFF2-40B4-BE49-F238E27FC236}">
                <a16:creationId xmlns:a16="http://schemas.microsoft.com/office/drawing/2014/main" id="{56743E10-2EB9-4AD5-81BB-7D20294EEEC9}"/>
              </a:ext>
            </a:extLst>
          </p:cNvPr>
          <p:cNvSpPr txBox="1">
            <a:spLocks/>
          </p:cNvSpPr>
          <p:nvPr/>
        </p:nvSpPr>
        <p:spPr>
          <a:xfrm>
            <a:off x="245097" y="122549"/>
            <a:ext cx="2535810" cy="6490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學生實作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33034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0AC93583-182D-44F2-BADB-468141180B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9" b="12848"/>
          <a:stretch/>
        </p:blipFill>
        <p:spPr>
          <a:xfrm>
            <a:off x="2413261" y="0"/>
            <a:ext cx="7712734" cy="685800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96F24F6-A2EB-4589-9CC0-20825948BCEC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8" name="图片 1">
            <a:extLst>
              <a:ext uri="{FF2B5EF4-FFF2-40B4-BE49-F238E27FC236}">
                <a16:creationId xmlns:a16="http://schemas.microsoft.com/office/drawing/2014/main" id="{9857D3C2-9A5C-4A6A-9E5B-74C6F664F1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59822" y="-58067"/>
            <a:ext cx="3945648" cy="1010322"/>
          </a:xfrm>
          <a:prstGeom prst="rect">
            <a:avLst/>
          </a:prstGeom>
        </p:spPr>
      </p:pic>
      <p:sp>
        <p:nvSpPr>
          <p:cNvPr id="9" name="標題 4">
            <a:extLst>
              <a:ext uri="{FF2B5EF4-FFF2-40B4-BE49-F238E27FC236}">
                <a16:creationId xmlns:a16="http://schemas.microsoft.com/office/drawing/2014/main" id="{AE4AE23B-7A07-4449-B947-47FAD1F3A9E3}"/>
              </a:ext>
            </a:extLst>
          </p:cNvPr>
          <p:cNvSpPr txBox="1">
            <a:spLocks/>
          </p:cNvSpPr>
          <p:nvPr/>
        </p:nvSpPr>
        <p:spPr>
          <a:xfrm>
            <a:off x="245097" y="122549"/>
            <a:ext cx="2535810" cy="6490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學生實作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580344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9D369BC8-8CF4-4471-91DC-719A963FC8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2" b="9794"/>
          <a:stretch/>
        </p:blipFill>
        <p:spPr>
          <a:xfrm>
            <a:off x="1642933" y="284065"/>
            <a:ext cx="9817427" cy="6380686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31557DB-3834-49DD-AF43-410CAB4103DC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1">
            <a:extLst>
              <a:ext uri="{FF2B5EF4-FFF2-40B4-BE49-F238E27FC236}">
                <a16:creationId xmlns:a16="http://schemas.microsoft.com/office/drawing/2014/main" id="{D3250034-63CC-4942-93CF-469147384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59822" y="-58067"/>
            <a:ext cx="3945648" cy="1010322"/>
          </a:xfrm>
          <a:prstGeom prst="rect">
            <a:avLst/>
          </a:prstGeom>
        </p:spPr>
      </p:pic>
      <p:sp>
        <p:nvSpPr>
          <p:cNvPr id="8" name="標題 4">
            <a:extLst>
              <a:ext uri="{FF2B5EF4-FFF2-40B4-BE49-F238E27FC236}">
                <a16:creationId xmlns:a16="http://schemas.microsoft.com/office/drawing/2014/main" id="{E48397E5-E040-4438-A5BC-1BA7E7945584}"/>
              </a:ext>
            </a:extLst>
          </p:cNvPr>
          <p:cNvSpPr txBox="1">
            <a:spLocks/>
          </p:cNvSpPr>
          <p:nvPr/>
        </p:nvSpPr>
        <p:spPr>
          <a:xfrm>
            <a:off x="245097" y="122549"/>
            <a:ext cx="2535810" cy="6490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學生實作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360741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131557DB-3834-49DD-AF43-410CAB4103DC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1">
            <a:extLst>
              <a:ext uri="{FF2B5EF4-FFF2-40B4-BE49-F238E27FC236}">
                <a16:creationId xmlns:a16="http://schemas.microsoft.com/office/drawing/2014/main" id="{D3250034-63CC-4942-93CF-469147384B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59822" y="-58067"/>
            <a:ext cx="4513348" cy="1010322"/>
          </a:xfrm>
          <a:prstGeom prst="rect">
            <a:avLst/>
          </a:prstGeom>
        </p:spPr>
      </p:pic>
      <p:sp>
        <p:nvSpPr>
          <p:cNvPr id="8" name="標題 4">
            <a:extLst>
              <a:ext uri="{FF2B5EF4-FFF2-40B4-BE49-F238E27FC236}">
                <a16:creationId xmlns:a16="http://schemas.microsoft.com/office/drawing/2014/main" id="{E48397E5-E040-4438-A5BC-1BA7E7945584}"/>
              </a:ext>
            </a:extLst>
          </p:cNvPr>
          <p:cNvSpPr txBox="1">
            <a:spLocks/>
          </p:cNvSpPr>
          <p:nvPr/>
        </p:nvSpPr>
        <p:spPr>
          <a:xfrm>
            <a:off x="245097" y="122549"/>
            <a:ext cx="2978870" cy="6490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用唱的歷史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0724933E-002C-41DC-9DBA-B77A01B7B6F2}"/>
              </a:ext>
            </a:extLst>
          </p:cNvPr>
          <p:cNvSpPr txBox="1"/>
          <p:nvPr/>
        </p:nvSpPr>
        <p:spPr>
          <a:xfrm>
            <a:off x="2884602" y="1630837"/>
            <a:ext cx="2479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1.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中國史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9B08803-AD68-4249-990C-2DCDD0884BC4}"/>
              </a:ext>
            </a:extLst>
          </p:cNvPr>
          <p:cNvSpPr txBox="1"/>
          <p:nvPr/>
        </p:nvSpPr>
        <p:spPr>
          <a:xfrm>
            <a:off x="2884602" y="2572027"/>
            <a:ext cx="61651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2.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中國近現代史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439653D3-2F1C-4853-8AAC-76B0A80BF480}"/>
              </a:ext>
            </a:extLst>
          </p:cNvPr>
          <p:cNvSpPr txBox="1"/>
          <p:nvPr/>
        </p:nvSpPr>
        <p:spPr>
          <a:xfrm>
            <a:off x="2884602" y="3513217"/>
            <a:ext cx="61651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3.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希臘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6FDD0B29-6D20-437F-9EEA-CF31D1AA0848}"/>
              </a:ext>
            </a:extLst>
          </p:cNvPr>
          <p:cNvSpPr txBox="1"/>
          <p:nvPr/>
        </p:nvSpPr>
        <p:spPr>
          <a:xfrm>
            <a:off x="2884602" y="4457722"/>
            <a:ext cx="3469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4.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西亞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296B879B-85F5-488F-9B65-058405BA9B77}"/>
              </a:ext>
            </a:extLst>
          </p:cNvPr>
          <p:cNvSpPr txBox="1"/>
          <p:nvPr/>
        </p:nvSpPr>
        <p:spPr>
          <a:xfrm>
            <a:off x="2884602" y="5464718"/>
            <a:ext cx="61651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7"/>
              </a:rPr>
              <a:t>5.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7"/>
              </a:rPr>
              <a:t>羅馬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9F96257A-617D-43BF-9B35-C9C8D9F807FC}"/>
              </a:ext>
            </a:extLst>
          </p:cNvPr>
          <p:cNvSpPr txBox="1"/>
          <p:nvPr/>
        </p:nvSpPr>
        <p:spPr>
          <a:xfrm>
            <a:off x="6224833" y="1671090"/>
            <a:ext cx="1363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8"/>
              </a:rPr>
              <a:t>宋朝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27133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09" y="316767"/>
            <a:ext cx="10658516" cy="6012011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2336123" y="15240"/>
            <a:ext cx="7083552" cy="2412540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708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982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公民科題型</a:t>
              </a:r>
            </a:p>
          </p:txBody>
        </p:sp>
      </p:grpSp>
      <p:pic>
        <p:nvPicPr>
          <p:cNvPr id="10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85144">
            <a:off x="1907191" y="1803988"/>
            <a:ext cx="857863" cy="85786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67107">
            <a:off x="1870304" y="2470502"/>
            <a:ext cx="857863" cy="857863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2191">
            <a:off x="1870303" y="3218472"/>
            <a:ext cx="857863" cy="85786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783695" y="2068939"/>
            <a:ext cx="6635979" cy="705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某些</a:t>
            </a:r>
            <a:r>
              <a:rPr lang="zh-TW" altLang="en-US" sz="3982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學習概念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的相關命題反覆出現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7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84800">
            <a:off x="1907190" y="3918213"/>
            <a:ext cx="857863" cy="857863"/>
          </a:xfrm>
          <a:prstGeom prst="rect">
            <a:avLst/>
          </a:prstGeom>
        </p:spPr>
      </p:pic>
      <p:pic>
        <p:nvPicPr>
          <p:cNvPr id="18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2336">
            <a:off x="1864764" y="4565617"/>
            <a:ext cx="857863" cy="857863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2786160" y="2801878"/>
            <a:ext cx="7341485" cy="521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命題集中在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政治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法律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的教材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787390" y="3297195"/>
            <a:ext cx="6068907" cy="7051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3982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文字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982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圖表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閱讀能力的培養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799440" y="4032265"/>
            <a:ext cx="6068907" cy="52136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歷史、地理、公民概念的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799440" y="4633758"/>
            <a:ext cx="6068907" cy="52136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公民知識不同概念間的轉換</a:t>
            </a:r>
          </a:p>
        </p:txBody>
      </p:sp>
    </p:spTree>
    <p:extLst>
      <p:ext uri="{BB962C8B-B14F-4D97-AF65-F5344CB8AC3E}">
        <p14:creationId xmlns:p14="http://schemas.microsoft.com/office/powerpoint/2010/main" val="28780315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  <p:bldP spid="22" grpId="0"/>
      <p:bldP spid="2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89" y="393632"/>
            <a:ext cx="10658516" cy="6012011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2336123" y="15240"/>
            <a:ext cx="7083552" cy="2412540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708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982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地理科題型</a:t>
              </a:r>
            </a:p>
          </p:txBody>
        </p:sp>
      </p:grpSp>
      <p:pic>
        <p:nvPicPr>
          <p:cNvPr id="10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85144">
            <a:off x="1907191" y="1803988"/>
            <a:ext cx="857863" cy="857863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2191">
            <a:off x="1890524" y="2974249"/>
            <a:ext cx="857863" cy="85786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661572" y="2197355"/>
            <a:ext cx="6635979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重視</a:t>
            </a:r>
            <a:r>
              <a:rPr lang="zh-TW" altLang="en-US" sz="4266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讀圖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能力(讀懂圖表、熟記地圖)</a:t>
            </a:r>
          </a:p>
        </p:txBody>
      </p:sp>
      <p:pic>
        <p:nvPicPr>
          <p:cNvPr id="18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2336">
            <a:off x="1884985" y="4603770"/>
            <a:ext cx="857863" cy="857863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2704880" y="3125692"/>
            <a:ext cx="7341485" cy="119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783" indent="-268783"/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找出</a:t>
            </a:r>
            <a:r>
              <a:rPr lang="zh-TW" altLang="en-US" sz="4266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因果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關係(善用「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且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故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使得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」等邏輯字詞判斷因果關係)</a:t>
            </a:r>
          </a:p>
        </p:txBody>
      </p:sp>
      <p:sp>
        <p:nvSpPr>
          <p:cNvPr id="21" name="矩形 20"/>
          <p:cNvSpPr/>
          <p:nvPr/>
        </p:nvSpPr>
        <p:spPr>
          <a:xfrm>
            <a:off x="2704880" y="4503006"/>
            <a:ext cx="6068907" cy="7487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4266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練習舉一反三(</a:t>
            </a:r>
            <a:r>
              <a:rPr lang="zh-TW" altLang="en-US" sz="4266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跨冊連結</a:t>
            </a:r>
            <a:r>
              <a:rPr lang="zh-TW" altLang="en-US" sz="4266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701839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65495"/>
            <a:ext cx="10658516" cy="6012011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2336123" y="15240"/>
            <a:ext cx="7083552" cy="2412540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708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982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歷史科對策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2122764" y="2143300"/>
            <a:ext cx="1902428" cy="725423"/>
          </a:xfrm>
          <a:prstGeom prst="rect">
            <a:avLst/>
          </a:prstGeom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創新題</a:t>
            </a:r>
            <a:endParaRPr lang="zh-TW" altLang="en-US" sz="3584" dirty="0"/>
          </a:p>
        </p:txBody>
      </p:sp>
      <p:sp>
        <p:nvSpPr>
          <p:cNvPr id="7" name="矩形 6"/>
          <p:cNvSpPr/>
          <p:nvPr/>
        </p:nvSpPr>
        <p:spPr>
          <a:xfrm>
            <a:off x="2122764" y="3119778"/>
            <a:ext cx="1902428" cy="75964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讀圖題</a:t>
            </a:r>
            <a:endParaRPr lang="zh-TW" altLang="en-US" sz="3584" dirty="0"/>
          </a:p>
        </p:txBody>
      </p:sp>
      <p:sp>
        <p:nvSpPr>
          <p:cNvPr id="8" name="矩形 7"/>
          <p:cNvSpPr/>
          <p:nvPr/>
        </p:nvSpPr>
        <p:spPr>
          <a:xfrm>
            <a:off x="2122762" y="4129681"/>
            <a:ext cx="1902429" cy="819215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精熟題</a:t>
            </a:r>
            <a:endParaRPr lang="zh-TW" altLang="en-US" sz="3584" dirty="0"/>
          </a:p>
        </p:txBody>
      </p:sp>
      <p:pic>
        <p:nvPicPr>
          <p:cNvPr id="10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4200290" y="2156112"/>
            <a:ext cx="857863" cy="85786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4200288" y="3175615"/>
            <a:ext cx="857863" cy="857863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4200289" y="4092014"/>
            <a:ext cx="857863" cy="857863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5233250" y="2125011"/>
            <a:ext cx="5028973" cy="725423"/>
          </a:xfrm>
          <a:prstGeom prst="rect">
            <a:avLst/>
          </a:prstGeom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培養學生整合能力</a:t>
            </a:r>
            <a:endParaRPr lang="zh-TW" altLang="en-US" sz="3584" dirty="0"/>
          </a:p>
        </p:txBody>
      </p:sp>
      <p:sp>
        <p:nvSpPr>
          <p:cNvPr id="14" name="矩形 13"/>
          <p:cNvSpPr/>
          <p:nvPr/>
        </p:nvSpPr>
        <p:spPr>
          <a:xfrm>
            <a:off x="5216395" y="3124176"/>
            <a:ext cx="5045829" cy="75964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上課運用地圖講解</a:t>
            </a:r>
            <a:endParaRPr lang="zh-TW" altLang="en-US" sz="3584" dirty="0"/>
          </a:p>
        </p:txBody>
      </p:sp>
      <p:sp>
        <p:nvSpPr>
          <p:cNvPr id="15" name="矩形 14"/>
          <p:cNvSpPr/>
          <p:nvPr/>
        </p:nvSpPr>
        <p:spPr>
          <a:xfrm>
            <a:off x="5233250" y="4179507"/>
            <a:ext cx="5028973" cy="819215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強化時序脈絡變化</a:t>
            </a:r>
            <a:endParaRPr lang="zh-TW" altLang="en-US" sz="3584" dirty="0"/>
          </a:p>
        </p:txBody>
      </p:sp>
    </p:spTree>
    <p:extLst>
      <p:ext uri="{BB962C8B-B14F-4D97-AF65-F5344CB8AC3E}">
        <p14:creationId xmlns:p14="http://schemas.microsoft.com/office/powerpoint/2010/main" val="34780059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9651" y="633050"/>
            <a:ext cx="5520538" cy="629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選擇為主非選為輔題數減少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國立臺灣師範大學心測中心副主任曾芬蘭表示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，目前會考試題包含「學科基本概念題」和「生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活情境題」；</a:t>
            </a:r>
            <a:r>
              <a:rPr lang="en-US" altLang="zh-TW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年以新課綱命題的會考將以最小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變動為原則，仍以選擇題為主、非選擇題為輔，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和現有試題形式差異不大，仍分「學科基本概念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題」和「生活情境題」，但題數減少，試題難度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維持「難易適中」。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試題形式變動不大，題數也減少了，對學生來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說，壓力似乎可以減輕，但素養導向命題品質的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提升再進化，才是學生和師長要關心的內容。曾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芬蘭指出，生活情境題是評量學生帶著走的能力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，和十二年國教課綱生活實踐的理念相呼應，未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來試題設計，將盡可能朝「接近真實世界會問的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問題」命題，雖不會刻意增加生活情境題的題數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，但會提升試題品質。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另外，理解各領域的知識和概念屬於基本素養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，基本學科概念題仍保留，至於題數比例，心測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中心不會特別說明，曾芬蘭建議，「可參考心測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中心公布的</a:t>
            </a:r>
            <a:r>
              <a:rPr lang="en-US" altLang="zh-TW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 </a:t>
            </a:r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年會考參考題本，自行評估題數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比例」。</a:t>
            </a:r>
          </a:p>
        </p:txBody>
      </p:sp>
      <p:sp>
        <p:nvSpPr>
          <p:cNvPr id="5" name="矩形 4"/>
          <p:cNvSpPr/>
          <p:nvPr/>
        </p:nvSpPr>
        <p:spPr>
          <a:xfrm>
            <a:off x="6130138" y="859386"/>
            <a:ext cx="5369357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曾芬蘭分析，新課綱上路後的會考命題，將有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下列三項重點：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一、試題選用素材多元化：不僅內容多元，題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目形式也很多元，試題取材將適度選用生活化、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跨領域或融入十二年國教課綱所列議題的相關素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材，題目除了文字敘述，也會有統計表格、圖像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資訊。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二、評量關注統整探究能力：有基本知識概念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題，但也強調統整應用能力，引導學生重視跨章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節、跨科別、跨領域學習；新課綱強調的科學探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究能力也很重要，學生要重視學習過程中的實驗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和實察。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三、評量反映實用性學習：各領域所學知識，</a:t>
            </a:r>
          </a:p>
          <a:p>
            <a:pPr algn="just"/>
            <a:r>
              <a:rPr lang="zh-TW" altLang="en-US" sz="19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在生活中也可應用</a:t>
            </a:r>
          </a:p>
        </p:txBody>
      </p:sp>
      <p:sp>
        <p:nvSpPr>
          <p:cNvPr id="6" name="矩形 5"/>
          <p:cNvSpPr/>
          <p:nvPr/>
        </p:nvSpPr>
        <p:spPr>
          <a:xfrm>
            <a:off x="6052109" y="5290985"/>
            <a:ext cx="3147015" cy="387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920" dirty="0">
                <a:latin typeface="DFHei-W5-WIN-BF"/>
              </a:rPr>
              <a:t>自然</a:t>
            </a:r>
            <a:r>
              <a:rPr lang="zh-TW" altLang="en-US" sz="1920" dirty="0">
                <a:solidFill>
                  <a:srgbClr val="0F85F1"/>
                </a:solidFill>
                <a:latin typeface="DFHei-W5-WIN-BF"/>
              </a:rPr>
              <a:t>社會</a:t>
            </a:r>
            <a:r>
              <a:rPr lang="zh-TW" altLang="en-US" sz="1920" dirty="0">
                <a:solidFill>
                  <a:srgbClr val="FF0000"/>
                </a:solidFill>
                <a:latin typeface="DFHei-W5-WIN-BF"/>
              </a:rPr>
              <a:t>暫不加考</a:t>
            </a:r>
            <a:r>
              <a:rPr lang="zh-TW" altLang="en-US" sz="1920" dirty="0">
                <a:latin typeface="DFHei-W5-WIN-BF"/>
              </a:rPr>
              <a:t>非選擇題</a:t>
            </a:r>
            <a:endParaRPr lang="zh-TW" altLang="en-US" sz="1920" dirty="0"/>
          </a:p>
        </p:txBody>
      </p:sp>
      <p:sp>
        <p:nvSpPr>
          <p:cNvPr id="7" name="矩形 6"/>
          <p:cNvSpPr/>
          <p:nvPr/>
        </p:nvSpPr>
        <p:spPr>
          <a:xfrm>
            <a:off x="1599766" y="189853"/>
            <a:ext cx="248497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56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曾芬蘭副主任說</a:t>
            </a:r>
            <a:endParaRPr lang="zh-TW" altLang="en-US" sz="2560" dirty="0"/>
          </a:p>
        </p:txBody>
      </p:sp>
      <p:sp>
        <p:nvSpPr>
          <p:cNvPr id="8" name="矩形 7"/>
          <p:cNvSpPr/>
          <p:nvPr/>
        </p:nvSpPr>
        <p:spPr>
          <a:xfrm>
            <a:off x="409651" y="2102510"/>
            <a:ext cx="2789530" cy="3413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9" name="矩形 8"/>
          <p:cNvSpPr/>
          <p:nvPr/>
        </p:nvSpPr>
        <p:spPr>
          <a:xfrm>
            <a:off x="409651" y="2952266"/>
            <a:ext cx="3735629" cy="3499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10" name="矩形 9"/>
          <p:cNvSpPr/>
          <p:nvPr/>
        </p:nvSpPr>
        <p:spPr>
          <a:xfrm>
            <a:off x="712189" y="5621419"/>
            <a:ext cx="2486992" cy="2947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11" name="矩形 10"/>
          <p:cNvSpPr/>
          <p:nvPr/>
        </p:nvSpPr>
        <p:spPr>
          <a:xfrm>
            <a:off x="6130137" y="1423010"/>
            <a:ext cx="2789530" cy="3413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12" name="矩形 11"/>
          <p:cNvSpPr/>
          <p:nvPr/>
        </p:nvSpPr>
        <p:spPr>
          <a:xfrm>
            <a:off x="6183916" y="2892703"/>
            <a:ext cx="2921337" cy="30221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13" name="矩形 12"/>
          <p:cNvSpPr/>
          <p:nvPr/>
        </p:nvSpPr>
        <p:spPr>
          <a:xfrm>
            <a:off x="6130137" y="4323230"/>
            <a:ext cx="2789530" cy="3413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14" name="矩形 13"/>
          <p:cNvSpPr/>
          <p:nvPr/>
        </p:nvSpPr>
        <p:spPr>
          <a:xfrm>
            <a:off x="3996320" y="140608"/>
            <a:ext cx="5622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rgbClr val="00B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會考命題素養化 重視真實情境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" name="直線接點 15"/>
          <p:cNvCxnSpPr/>
          <p:nvPr/>
        </p:nvCxnSpPr>
        <p:spPr>
          <a:xfrm>
            <a:off x="5930189" y="859386"/>
            <a:ext cx="0" cy="53229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4132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5240"/>
            <a:ext cx="12294073" cy="6952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5" name="矩形 4"/>
          <p:cNvSpPr/>
          <p:nvPr/>
        </p:nvSpPr>
        <p:spPr>
          <a:xfrm>
            <a:off x="1247554" y="1534987"/>
            <a:ext cx="9386581" cy="4389007"/>
          </a:xfrm>
          <a:prstGeom prst="rect">
            <a:avLst/>
          </a:prstGeom>
          <a:noFill/>
          <a:ln w="38100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421356" y="2681740"/>
            <a:ext cx="7038975" cy="20955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帶有情境之試題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著重於閱讀理解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運用圖表判讀等整合知識的能力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設計跨領域、跨學科的綜合統整類試題</a:t>
            </a: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0" y="1042988"/>
            <a:ext cx="5837238" cy="9826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TW" altLang="en-US" dirty="0">
                <a:solidFill>
                  <a:schemeClr val="accent2">
                    <a:lumMod val="50000"/>
                  </a:schemeClr>
                </a:solidFill>
              </a:rPr>
              <a:t>大考中心未來試題趨勢</a:t>
            </a:r>
          </a:p>
        </p:txBody>
      </p:sp>
    </p:spTree>
    <p:extLst>
      <p:ext uri="{BB962C8B-B14F-4D97-AF65-F5344CB8AC3E}">
        <p14:creationId xmlns:p14="http://schemas.microsoft.com/office/powerpoint/2010/main" val="30703841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177C83F-7ECC-4C9C-8DA1-5B08D60C3FF1}"/>
              </a:ext>
            </a:extLst>
          </p:cNvPr>
          <p:cNvSpPr/>
          <p:nvPr/>
        </p:nvSpPr>
        <p:spPr>
          <a:xfrm>
            <a:off x="4484020" y="3244334"/>
            <a:ext cx="32239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hlinkClick r:id="rId2"/>
              </a:rPr>
              <a:t>https://</a:t>
            </a:r>
            <a:r>
              <a:rPr lang="en-US" altLang="zh-TW" dirty="0" err="1">
                <a:hlinkClick r:id="rId2"/>
              </a:rPr>
              <a:t>youtu.be</a:t>
            </a:r>
            <a:r>
              <a:rPr lang="en-US" altLang="zh-TW" dirty="0">
                <a:hlinkClick r:id="rId2"/>
              </a:rPr>
              <a:t>/</a:t>
            </a:r>
            <a:r>
              <a:rPr lang="en-US" altLang="zh-TW" dirty="0" err="1">
                <a:hlinkClick r:id="rId2"/>
              </a:rPr>
              <a:t>qss_AakfN5E</a:t>
            </a:r>
            <a:endParaRPr lang="en-US" altLang="zh-TW"/>
          </a:p>
          <a:p>
            <a:endParaRPr lang="zh-TW" alt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C4650AF4-3168-4513-9217-8297279AF4BA}"/>
              </a:ext>
            </a:extLst>
          </p:cNvPr>
          <p:cNvSpPr txBox="1"/>
          <p:nvPr/>
        </p:nvSpPr>
        <p:spPr>
          <a:xfrm>
            <a:off x="4385659" y="2213094"/>
            <a:ext cx="298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公開課博覽會</a:t>
            </a:r>
          </a:p>
        </p:txBody>
      </p:sp>
    </p:spTree>
    <p:extLst>
      <p:ext uri="{BB962C8B-B14F-4D97-AF65-F5344CB8AC3E}">
        <p14:creationId xmlns:p14="http://schemas.microsoft.com/office/powerpoint/2010/main" val="2657787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AC5F25D-BB8A-4B93-9184-4C72DC6D96A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576" y="552612"/>
            <a:ext cx="4699629" cy="575277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635B136E-231E-4D37-8EE1-7927A64965C3}"/>
              </a:ext>
            </a:extLst>
          </p:cNvPr>
          <p:cNvSpPr/>
          <p:nvPr/>
        </p:nvSpPr>
        <p:spPr>
          <a:xfrm>
            <a:off x="5065489" y="697757"/>
            <a:ext cx="2380343" cy="501771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F6FC7FA-DC9F-4EC8-8015-B278FD5CE1C1}"/>
              </a:ext>
            </a:extLst>
          </p:cNvPr>
          <p:cNvSpPr txBox="1"/>
          <p:nvPr/>
        </p:nvSpPr>
        <p:spPr>
          <a:xfrm>
            <a:off x="5352551" y="945235"/>
            <a:ext cx="11611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謝謝大家</a:t>
            </a:r>
            <a:endParaRPr lang="zh-CN" altLang="en-US" sz="70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F2E74D8-7EA6-4719-932C-9C1F9E6CA0C1}"/>
              </a:ext>
            </a:extLst>
          </p:cNvPr>
          <p:cNvCxnSpPr/>
          <p:nvPr/>
        </p:nvCxnSpPr>
        <p:spPr>
          <a:xfrm>
            <a:off x="6461391" y="1455055"/>
            <a:ext cx="0" cy="26815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1EA2FB3A-7450-41FA-8B34-21E8560F06D9}"/>
              </a:ext>
            </a:extLst>
          </p:cNvPr>
          <p:cNvSpPr txBox="1"/>
          <p:nvPr/>
        </p:nvSpPr>
        <p:spPr>
          <a:xfrm>
            <a:off x="6478036" y="2176341"/>
            <a:ext cx="478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cs typeface="+mn-ea"/>
                <a:sym typeface="+mn-lt"/>
              </a:rPr>
              <a:t>總是與你同行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F1936C6-84B4-454D-B93E-5B0464980142}"/>
              </a:ext>
            </a:extLst>
          </p:cNvPr>
          <p:cNvSpPr txBox="1"/>
          <p:nvPr/>
        </p:nvSpPr>
        <p:spPr>
          <a:xfrm>
            <a:off x="5733148" y="5363411"/>
            <a:ext cx="1712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cs typeface="+mn-ea"/>
                <a:sym typeface="+mn-lt"/>
              </a:rPr>
              <a:t>20</a:t>
            </a:r>
            <a:r>
              <a:rPr lang="en-US" altLang="zh-TW" sz="1400" dirty="0">
                <a:cs typeface="+mn-ea"/>
                <a:sym typeface="+mn-lt"/>
              </a:rPr>
              <a:t>21</a:t>
            </a:r>
            <a:r>
              <a:rPr lang="en-US" altLang="zh-CN" sz="1400" dirty="0">
                <a:cs typeface="+mn-ea"/>
                <a:sym typeface="+mn-lt"/>
              </a:rPr>
              <a:t>.</a:t>
            </a:r>
            <a:r>
              <a:rPr lang="en-US" altLang="zh-TW" sz="1400" dirty="0">
                <a:cs typeface="+mn-ea"/>
                <a:sym typeface="+mn-lt"/>
              </a:rPr>
              <a:t>03</a:t>
            </a:r>
            <a:r>
              <a:rPr lang="en-US" altLang="zh-CN" sz="1400" dirty="0">
                <a:cs typeface="+mn-ea"/>
                <a:sym typeface="+mn-lt"/>
              </a:rPr>
              <a:t>.1</a:t>
            </a:r>
            <a:r>
              <a:rPr lang="en-US" altLang="zh-TW" sz="1400" dirty="0">
                <a:cs typeface="+mn-ea"/>
                <a:sym typeface="+mn-lt"/>
              </a:rPr>
              <a:t>8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3" name="文本框 10">
            <a:extLst>
              <a:ext uri="{FF2B5EF4-FFF2-40B4-BE49-F238E27FC236}">
                <a16:creationId xmlns:a16="http://schemas.microsoft.com/office/drawing/2014/main" id="{9BBA349B-E427-417A-9E4B-3920DCC5A08E}"/>
              </a:ext>
            </a:extLst>
          </p:cNvPr>
          <p:cNvSpPr txBox="1"/>
          <p:nvPr/>
        </p:nvSpPr>
        <p:spPr>
          <a:xfrm>
            <a:off x="4436306" y="3599546"/>
            <a:ext cx="3273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社會領域輔導團</a:t>
            </a:r>
            <a:endParaRPr lang="zh-CN" altLang="en-US" sz="2000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36964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5" grpId="0"/>
      <p:bldP spid="16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A220EFA-0D8A-40EB-A058-13101C64447C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25"/>
  <p:tag name="ISPRING_SCORM_RATE_QUIZZES" val="0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D:\ppt\第11批\641212"/>
  <p:tag name="ISPRING_FIRST_PUBLISH" val="1"/>
</p:tagLst>
</file>

<file path=ppt/theme/theme1.xml><?xml version="1.0" encoding="utf-8"?>
<a:theme xmlns:a="http://schemas.openxmlformats.org/drawingml/2006/main" name="第一PPT，www.1ppt.com">
  <a:themeElements>
    <a:clrScheme name="自定义 1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3mj5o5d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740</TotalTime>
  <Words>1417</Words>
  <Application>Microsoft Office PowerPoint</Application>
  <PresentationFormat>寬螢幕</PresentationFormat>
  <Paragraphs>335</Paragraphs>
  <Slides>38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53" baseType="lpstr">
      <vt:lpstr>DFHei-W5-WIN-BF</vt:lpstr>
      <vt:lpstr>微软雅黑</vt:lpstr>
      <vt:lpstr>字魂59号-创粗黑</vt:lpstr>
      <vt:lpstr>華康少女文字W5</vt:lpstr>
      <vt:lpstr>華康飾藝體W5</vt:lpstr>
      <vt:lpstr>微軟正黑體</vt:lpstr>
      <vt:lpstr>新細明體</vt:lpstr>
      <vt:lpstr>標楷體</vt:lpstr>
      <vt:lpstr>Arial</vt:lpstr>
      <vt:lpstr>Calibri</vt:lpstr>
      <vt:lpstr>Helvetica</vt:lpstr>
      <vt:lpstr>Times New Roman</vt:lpstr>
      <vt:lpstr>Wingdings</vt:lpstr>
      <vt:lpstr>Wingdings 3</vt:lpstr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學生實作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大考中心未來試題趨勢</vt:lpstr>
      <vt:lpstr>PowerPoint 簡報</vt:lpstr>
      <vt:lpstr>PowerPoint 簡報</vt:lpstr>
    </vt:vector>
  </TitlesOfParts>
  <Manager>第一PPT，www.1ppt.com</Manager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彩色渐变油漆</dc:title>
  <dc:creator>第一PPT</dc:creator>
  <cp:keywords>www.1ppt.com</cp:keywords>
  <dc:description>www.1ppt.com</dc:description>
  <cp:lastModifiedBy>emily</cp:lastModifiedBy>
  <cp:revision>251</cp:revision>
  <dcterms:created xsi:type="dcterms:W3CDTF">2017-08-18T03:02:00Z</dcterms:created>
  <dcterms:modified xsi:type="dcterms:W3CDTF">2021-04-08T05:45:23Z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